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72" r:id="rId2"/>
    <p:sldId id="257" r:id="rId3"/>
    <p:sldId id="259" r:id="rId4"/>
    <p:sldId id="274" r:id="rId5"/>
    <p:sldId id="277" r:id="rId6"/>
    <p:sldId id="279" r:id="rId7"/>
    <p:sldId id="276" r:id="rId8"/>
    <p:sldId id="263" r:id="rId9"/>
    <p:sldId id="275" r:id="rId10"/>
    <p:sldId id="266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3EDE6E-AFC2-41A8-9F90-160ABA658E49}">
          <p14:sldIdLst>
            <p14:sldId id="272"/>
            <p14:sldId id="257"/>
            <p14:sldId id="259"/>
            <p14:sldId id="274"/>
            <p14:sldId id="277"/>
            <p14:sldId id="279"/>
            <p14:sldId id="276"/>
            <p14:sldId id="263"/>
            <p14:sldId id="275"/>
            <p14:sldId id="266"/>
          </p14:sldIdLst>
        </p14:section>
        <p14:section name="Untitled Section" id="{4E46D98F-9093-4A51-BDE2-2FA140169FD0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2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11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5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9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0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967" y="2139538"/>
            <a:ext cx="8014527" cy="809246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POWER MANAGEMENT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2778" y="4554747"/>
            <a:ext cx="7318788" cy="2303253"/>
          </a:xfrm>
        </p:spPr>
        <p:txBody>
          <a:bodyPr>
            <a:normAutofit/>
          </a:bodyPr>
          <a:lstStyle/>
          <a:p>
            <a:r>
              <a:rPr lang="en-US" sz="1500" dirty="0" smtClean="0">
                <a:latin typeface="Century" panose="02040604050505020304" pitchFamily="18" charset="0"/>
              </a:rPr>
              <a:t>BY</a:t>
            </a:r>
            <a:endParaRPr lang="en-US" sz="1500" dirty="0">
              <a:latin typeface="Century" panose="02040604050505020304" pitchFamily="18" charset="0"/>
            </a:endParaRPr>
          </a:p>
          <a:p>
            <a:r>
              <a:rPr lang="en-US" sz="1500" dirty="0">
                <a:latin typeface="Century" panose="02040604050505020304" pitchFamily="18" charset="0"/>
              </a:rPr>
              <a:t>Author: Siva Surya M,  </a:t>
            </a:r>
            <a:r>
              <a:rPr lang="en-US" sz="1500" dirty="0" err="1">
                <a:latin typeface="Century" panose="02040604050505020304" pitchFamily="18" charset="0"/>
              </a:rPr>
              <a:t>Suganth</a:t>
            </a:r>
            <a:r>
              <a:rPr lang="en-US" sz="1500" dirty="0">
                <a:latin typeface="Century" panose="02040604050505020304" pitchFamily="18" charset="0"/>
              </a:rPr>
              <a:t> M , </a:t>
            </a:r>
            <a:r>
              <a:rPr lang="en-US" sz="1500" dirty="0" err="1">
                <a:latin typeface="Century" panose="02040604050505020304" pitchFamily="18" charset="0"/>
              </a:rPr>
              <a:t>Sanjeeva</a:t>
            </a:r>
            <a:r>
              <a:rPr lang="en-US" sz="1500" dirty="0">
                <a:latin typeface="Century" panose="02040604050505020304" pitchFamily="18" charset="0"/>
              </a:rPr>
              <a:t> S </a:t>
            </a:r>
            <a:endParaRPr lang="en-US" sz="1500" dirty="0" smtClean="0">
              <a:latin typeface="Century" panose="02040604050505020304" pitchFamily="18" charset="0"/>
            </a:endParaRPr>
          </a:p>
          <a:p>
            <a:r>
              <a:rPr lang="en-US" sz="1500" dirty="0" smtClean="0">
                <a:latin typeface="Century" panose="02040604050505020304" pitchFamily="18" charset="0"/>
              </a:rPr>
              <a:t>Internship</a:t>
            </a:r>
            <a:r>
              <a:rPr lang="en-US" sz="1500" dirty="0">
                <a:latin typeface="Century" panose="02040604050505020304" pitchFamily="18" charset="0"/>
              </a:rPr>
              <a:t>: National Institute of Ocean Technology (NIOT), Chennai </a:t>
            </a:r>
            <a:endParaRPr lang="en-US" sz="1500" dirty="0" smtClean="0">
              <a:latin typeface="Century" panose="02040604050505020304" pitchFamily="18" charset="0"/>
            </a:endParaRPr>
          </a:p>
          <a:p>
            <a:r>
              <a:rPr lang="en-US" sz="1500" dirty="0" smtClean="0">
                <a:latin typeface="Century" panose="02040604050505020304" pitchFamily="18" charset="0"/>
              </a:rPr>
              <a:t>Department: Ocean observation system</a:t>
            </a:r>
          </a:p>
          <a:p>
            <a:r>
              <a:rPr lang="en-US" sz="1500" dirty="0" smtClean="0">
                <a:latin typeface="Century" panose="02040604050505020304" pitchFamily="18" charset="0"/>
              </a:rPr>
              <a:t> </a:t>
            </a:r>
          </a:p>
          <a:p>
            <a:r>
              <a:rPr lang="en-US" sz="1500" dirty="0" smtClean="0">
                <a:latin typeface="Century" panose="02040604050505020304" pitchFamily="18" charset="0"/>
              </a:rPr>
              <a:t> </a:t>
            </a:r>
            <a:r>
              <a:rPr lang="en-US" sz="1500" dirty="0">
                <a:latin typeface="Century" panose="02040604050505020304" pitchFamily="18" charset="0"/>
              </a:rPr>
              <a:t>NIOT Date: </a:t>
            </a:r>
            <a:r>
              <a:rPr lang="en-US" sz="1500" dirty="0" smtClean="0">
                <a:latin typeface="Century" panose="02040604050505020304" pitchFamily="18" charset="0"/>
              </a:rPr>
              <a:t>27/06/2025</a:t>
            </a:r>
            <a:endParaRPr lang="en-US" sz="15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87" y="273878"/>
            <a:ext cx="6347713" cy="1320800"/>
          </a:xfrm>
        </p:spPr>
        <p:txBody>
          <a:bodyPr/>
          <a:lstStyle/>
          <a:p>
            <a:r>
              <a:rPr b="1" u="sng" dirty="0" smtClean="0"/>
              <a:t>Safety </a:t>
            </a:r>
            <a:r>
              <a:rPr b="1" u="sng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9156"/>
            <a:ext cx="7765322" cy="4058751"/>
          </a:xfrm>
        </p:spPr>
        <p:txBody>
          <a:bodyPr/>
          <a:lstStyle/>
          <a:p>
            <a:r>
              <a:rPr sz="2000" b="1" u="sng" dirty="0" smtClean="0"/>
              <a:t>Fuses</a:t>
            </a:r>
            <a:r>
              <a:rPr sz="2000" b="1" u="sng" dirty="0"/>
              <a:t>: </a:t>
            </a:r>
            <a:r>
              <a:rPr dirty="0"/>
              <a:t>10A blade fuses on battery &amp; solar +</a:t>
            </a:r>
            <a:r>
              <a:rPr dirty="0" err="1"/>
              <a:t>ve</a:t>
            </a:r>
            <a:r>
              <a:rPr dirty="0"/>
              <a:t> terminals</a:t>
            </a:r>
          </a:p>
          <a:p>
            <a:r>
              <a:rPr sz="2000" b="1" u="sng" dirty="0"/>
              <a:t>Diodes: </a:t>
            </a:r>
            <a:r>
              <a:rPr dirty="0" err="1"/>
              <a:t>Schottky</a:t>
            </a:r>
            <a:r>
              <a:rPr dirty="0"/>
              <a:t> diodes to prevent reverse current</a:t>
            </a:r>
          </a:p>
          <a:p>
            <a:r>
              <a:rPr sz="2000" b="1" u="sng" dirty="0"/>
              <a:t>Voltage Divider: </a:t>
            </a:r>
            <a:r>
              <a:rPr dirty="0"/>
              <a:t>Keeps ESP32 safe from &gt;3.3V</a:t>
            </a:r>
          </a:p>
          <a:p>
            <a:r>
              <a:rPr sz="2000" b="1" u="sng" dirty="0" smtClean="0"/>
              <a:t>Common Grounding: </a:t>
            </a:r>
            <a:r>
              <a:rPr dirty="0" smtClean="0"/>
              <a:t>Prevents </a:t>
            </a:r>
            <a:r>
              <a:rPr dirty="0"/>
              <a:t>sensor </a:t>
            </a:r>
            <a:r>
              <a:rPr dirty="0" smtClean="0"/>
              <a:t>errors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8" y="2183567"/>
            <a:ext cx="7765322" cy="97045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54" y="3859424"/>
            <a:ext cx="7765322" cy="40587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64" y="3313"/>
            <a:ext cx="6347713" cy="1320800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07" y="1019313"/>
            <a:ext cx="6626089" cy="5510696"/>
          </a:xfrm>
        </p:spPr>
        <p:txBody>
          <a:bodyPr>
            <a:normAutofit fontScale="62500" lnSpcReduction="20000"/>
          </a:bodyPr>
          <a:lstStyle/>
          <a:p>
            <a:r>
              <a:rPr sz="2200" b="1" u="sng" dirty="0" smtClean="0"/>
              <a:t>Objective</a:t>
            </a:r>
            <a:r>
              <a:rPr b="1" u="sng" dirty="0"/>
              <a:t>:</a:t>
            </a:r>
          </a:p>
          <a:p>
            <a:r>
              <a:rPr lang="en-US" sz="2100" dirty="0" smtClean="0"/>
              <a:t>To </a:t>
            </a:r>
            <a:r>
              <a:rPr sz="2100" dirty="0" smtClean="0"/>
              <a:t>Design </a:t>
            </a:r>
            <a:r>
              <a:rPr sz="2100" dirty="0"/>
              <a:t>a </a:t>
            </a:r>
            <a:r>
              <a:rPr sz="2100" dirty="0" smtClean="0"/>
              <a:t>power </a:t>
            </a:r>
            <a:r>
              <a:rPr sz="2100" dirty="0"/>
              <a:t>management system</a:t>
            </a:r>
            <a:r>
              <a:rPr sz="2100" dirty="0" smtClean="0"/>
              <a:t>.</a:t>
            </a:r>
            <a:endParaRPr lang="en-US" sz="2100" dirty="0" smtClean="0"/>
          </a:p>
          <a:p>
            <a:r>
              <a:rPr lang="en-US" sz="2100" dirty="0" smtClean="0"/>
              <a:t>To monitor the real time voltage and current in the power sources.</a:t>
            </a:r>
            <a:endParaRPr sz="2100" dirty="0"/>
          </a:p>
          <a:p>
            <a:r>
              <a:rPr sz="2100" dirty="0"/>
              <a:t>Automatically switch between a </a:t>
            </a:r>
            <a:r>
              <a:rPr sz="2100" dirty="0" err="1"/>
              <a:t>LeadAcid</a:t>
            </a:r>
            <a:r>
              <a:rPr sz="2100" dirty="0"/>
              <a:t> and a </a:t>
            </a:r>
            <a:r>
              <a:rPr sz="2100" dirty="0" err="1"/>
              <a:t>LithiumIon</a:t>
            </a:r>
            <a:r>
              <a:rPr sz="2100" dirty="0"/>
              <a:t> battery based on </a:t>
            </a:r>
            <a:r>
              <a:rPr sz="2100" dirty="0" err="1"/>
              <a:t>realtime</a:t>
            </a:r>
            <a:r>
              <a:rPr sz="2100" dirty="0"/>
              <a:t> voltage levels</a:t>
            </a:r>
            <a:r>
              <a:rPr sz="2100" dirty="0" smtClean="0"/>
              <a:t>.</a:t>
            </a:r>
            <a:endParaRPr lang="en-US" sz="2100" dirty="0" smtClean="0"/>
          </a:p>
          <a:p>
            <a:endParaRPr dirty="0"/>
          </a:p>
          <a:p>
            <a:r>
              <a:rPr sz="2200" b="1" u="sng" dirty="0"/>
              <a:t>Significance:</a:t>
            </a:r>
          </a:p>
          <a:p>
            <a:r>
              <a:rPr sz="2100" dirty="0"/>
              <a:t>Applicable in ocean buoys, remote </a:t>
            </a:r>
            <a:r>
              <a:rPr sz="2100" dirty="0" err="1"/>
              <a:t>IoT</a:t>
            </a:r>
            <a:r>
              <a:rPr sz="2100" dirty="0"/>
              <a:t> setups, disaster communication systems.</a:t>
            </a:r>
          </a:p>
          <a:p>
            <a:r>
              <a:rPr sz="2100" dirty="0" err="1"/>
              <a:t>Lowcost</a:t>
            </a:r>
            <a:r>
              <a:rPr sz="2100" dirty="0"/>
              <a:t>, </a:t>
            </a:r>
            <a:r>
              <a:rPr sz="2100" dirty="0" err="1"/>
              <a:t>highefficiency</a:t>
            </a:r>
            <a:r>
              <a:rPr sz="2100" dirty="0"/>
              <a:t> energy utilization</a:t>
            </a:r>
            <a:r>
              <a:rPr sz="2100" dirty="0" smtClean="0"/>
              <a:t>.</a:t>
            </a:r>
            <a:endParaRPr lang="en-US" sz="2100" dirty="0" smtClean="0"/>
          </a:p>
          <a:p>
            <a:endParaRPr lang="en-US" dirty="0" smtClean="0"/>
          </a:p>
          <a:p>
            <a:r>
              <a:rPr lang="en-US" sz="2200" b="1" u="sng" dirty="0"/>
              <a:t>Monitors voltage and current of:</a:t>
            </a:r>
          </a:p>
          <a:p>
            <a:r>
              <a:rPr lang="en-US" sz="2100" dirty="0" err="1"/>
              <a:t>LeadAcid</a:t>
            </a:r>
            <a:r>
              <a:rPr lang="en-US" sz="2100" dirty="0"/>
              <a:t> Battery (12V)</a:t>
            </a:r>
          </a:p>
          <a:p>
            <a:r>
              <a:rPr lang="en-US" sz="2100" dirty="0" err="1"/>
              <a:t>LithiumIon</a:t>
            </a:r>
            <a:r>
              <a:rPr lang="en-US" sz="2100" dirty="0"/>
              <a:t> Battery (</a:t>
            </a:r>
            <a:r>
              <a:rPr lang="en-US" sz="2100" dirty="0" smtClean="0"/>
              <a:t>14.7V</a:t>
            </a:r>
            <a:r>
              <a:rPr lang="en-US" sz="2100" dirty="0"/>
              <a:t>)</a:t>
            </a:r>
          </a:p>
          <a:p>
            <a:r>
              <a:rPr lang="en-US" sz="2100" dirty="0"/>
              <a:t>Solar Panel (40W)</a:t>
            </a:r>
          </a:p>
          <a:p>
            <a:r>
              <a:rPr lang="en-US" sz="2100" dirty="0"/>
              <a:t>Load consumption.</a:t>
            </a:r>
          </a:p>
          <a:p>
            <a:r>
              <a:rPr lang="en-US" sz="2100" dirty="0" err="1"/>
              <a:t>Autoswitches</a:t>
            </a:r>
            <a:r>
              <a:rPr lang="en-US" sz="2100" dirty="0"/>
              <a:t> power </a:t>
            </a:r>
            <a:r>
              <a:rPr lang="en-US" sz="2100" dirty="0" smtClean="0"/>
              <a:t>source using </a:t>
            </a:r>
            <a:r>
              <a:rPr lang="en-US" sz="2100" dirty="0"/>
              <a:t>Relay.</a:t>
            </a:r>
          </a:p>
          <a:p>
            <a:r>
              <a:rPr lang="en-US" sz="2100" dirty="0"/>
              <a:t>Displays </a:t>
            </a:r>
            <a:r>
              <a:rPr lang="en-US" sz="2100" dirty="0" err="1"/>
              <a:t>realtime</a:t>
            </a:r>
            <a:r>
              <a:rPr lang="en-US" sz="2100" dirty="0"/>
              <a:t> data on LCD display.</a:t>
            </a:r>
          </a:p>
          <a:p>
            <a:r>
              <a:rPr lang="en-US" sz="2100" dirty="0"/>
              <a:t>Also Logs data to device via Serial monitor.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90" y="22087"/>
            <a:ext cx="6347713" cy="1320800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/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72" y="925467"/>
            <a:ext cx="2700171" cy="3140764"/>
          </a:xfrm>
        </p:spPr>
        <p:txBody>
          <a:bodyPr>
            <a:noAutofit/>
          </a:bodyPr>
          <a:lstStyle/>
          <a:p>
            <a:r>
              <a:rPr sz="1600" b="1" u="sng" dirty="0" smtClean="0"/>
              <a:t>Microcontroller</a:t>
            </a:r>
            <a:r>
              <a:rPr sz="1600" b="1" dirty="0"/>
              <a:t>: </a:t>
            </a:r>
            <a:r>
              <a:rPr sz="1600" dirty="0"/>
              <a:t>ESP32 </a:t>
            </a:r>
            <a:r>
              <a:rPr sz="1600" dirty="0" err="1"/>
              <a:t>DevKit</a:t>
            </a:r>
            <a:r>
              <a:rPr sz="1600" dirty="0"/>
              <a:t> </a:t>
            </a:r>
            <a:r>
              <a:rPr sz="1600" dirty="0" smtClean="0"/>
              <a:t>V1</a:t>
            </a:r>
            <a:endParaRPr lang="en-US" sz="1600" dirty="0" smtClean="0"/>
          </a:p>
          <a:p>
            <a:endParaRPr sz="1600" dirty="0"/>
          </a:p>
          <a:p>
            <a:r>
              <a:rPr sz="1600" b="1" u="sng" dirty="0" smtClean="0"/>
              <a:t>Power Sources:</a:t>
            </a:r>
            <a:r>
              <a:rPr lang="en-US" sz="1600" b="1" u="sng" dirty="0" smtClean="0"/>
              <a:t>  </a:t>
            </a:r>
            <a:endParaRPr lang="en-US" sz="1600" b="1" u="sng" dirty="0" smtClean="0"/>
          </a:p>
          <a:p>
            <a:r>
              <a:rPr lang="en-US" sz="1600" b="1" u="sng" dirty="0" smtClean="0"/>
              <a:t>Charge controller</a:t>
            </a:r>
            <a:r>
              <a:rPr lang="en-US" sz="1600" b="1" u="sng" dirty="0" smtClean="0"/>
              <a:t>                                     </a:t>
            </a:r>
            <a:endParaRPr sz="1600" b="1" u="sng" dirty="0" smtClean="0"/>
          </a:p>
          <a:p>
            <a:r>
              <a:rPr sz="1600" dirty="0" err="1" smtClean="0"/>
              <a:t>LeadAcid</a:t>
            </a:r>
            <a:r>
              <a:rPr sz="1600" dirty="0" smtClean="0"/>
              <a:t> </a:t>
            </a:r>
            <a:r>
              <a:rPr sz="1600" dirty="0"/>
              <a:t>Battery (12V)</a:t>
            </a:r>
          </a:p>
          <a:p>
            <a:r>
              <a:rPr sz="1600" dirty="0" err="1"/>
              <a:t>LithiumIon</a:t>
            </a:r>
            <a:r>
              <a:rPr sz="1600" dirty="0"/>
              <a:t> Battery (14.4V)</a:t>
            </a:r>
          </a:p>
          <a:p>
            <a:r>
              <a:rPr sz="1600" dirty="0"/>
              <a:t>Solar Panel (40W</a:t>
            </a:r>
            <a:r>
              <a:rPr sz="1600" dirty="0" smtClean="0"/>
              <a:t>)</a:t>
            </a:r>
            <a:endParaRPr lang="en-US" sz="1600" dirty="0" smtClean="0"/>
          </a:p>
          <a:p>
            <a:r>
              <a:rPr lang="en-US" sz="1600" dirty="0" smtClean="0"/>
              <a:t>Load(motor)</a:t>
            </a:r>
          </a:p>
          <a:p>
            <a:endParaRPr lang="en-US" sz="1600" dirty="0" smtClean="0"/>
          </a:p>
          <a:p>
            <a:endParaRPr dirty="0"/>
          </a:p>
          <a:p>
            <a:r>
              <a:rPr b="1" u="sng" dirty="0"/>
              <a:t>Conversion &amp; Switching:</a:t>
            </a:r>
          </a:p>
          <a:p>
            <a:r>
              <a:rPr sz="1500" dirty="0"/>
              <a:t>Buck Converter (12V to 5V)</a:t>
            </a:r>
          </a:p>
          <a:p>
            <a:r>
              <a:rPr sz="1500" dirty="0"/>
              <a:t>Relay Module </a:t>
            </a:r>
            <a:r>
              <a:rPr lang="en-US" sz="1500" dirty="0" smtClean="0"/>
              <a:t>5V </a:t>
            </a:r>
            <a:r>
              <a:rPr sz="1500" dirty="0" smtClean="0"/>
              <a:t>(1channel)</a:t>
            </a:r>
            <a:endParaRPr lang="en-US" sz="1500" dirty="0" smtClean="0"/>
          </a:p>
          <a:p>
            <a:endParaRPr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372979" y="1143001"/>
            <a:ext cx="2633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Sensing </a:t>
            </a:r>
            <a:r>
              <a:rPr lang="en-US" b="1" u="sng" dirty="0"/>
              <a:t>Modules:</a:t>
            </a:r>
          </a:p>
          <a:p>
            <a:r>
              <a:rPr lang="en-US" dirty="0" smtClean="0"/>
              <a:t>ACS712 </a:t>
            </a:r>
            <a:r>
              <a:rPr lang="en-US" dirty="0"/>
              <a:t>Current Sensors (30A, x4)</a:t>
            </a:r>
          </a:p>
          <a:p>
            <a:endParaRPr lang="en-US" dirty="0"/>
          </a:p>
          <a:p>
            <a:r>
              <a:rPr lang="en-US" b="1" u="sng" dirty="0"/>
              <a:t>Display: </a:t>
            </a:r>
            <a:r>
              <a:rPr lang="en-US" dirty="0"/>
              <a:t>16x4 I2C LCD</a:t>
            </a:r>
          </a:p>
          <a:p>
            <a:endParaRPr lang="en-US" dirty="0"/>
          </a:p>
          <a:p>
            <a:r>
              <a:rPr lang="en-US" b="1" u="sng" dirty="0"/>
              <a:t>Protection: </a:t>
            </a:r>
            <a:r>
              <a:rPr lang="en-US" dirty="0"/>
              <a:t>Diodes, Fuses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20" y="187147"/>
            <a:ext cx="6983897" cy="13208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90000"/>
                  </a:schemeClr>
                </a:solidFill>
              </a:rPr>
              <a:t>🔌</a:t>
            </a:r>
            <a:r>
              <a:rPr lang="en-US" sz="3000" dirty="0"/>
              <a:t> ACS712 Current Sensor </a:t>
            </a:r>
            <a:r>
              <a:rPr lang="en-US" sz="3000" dirty="0" smtClean="0"/>
              <a:t>(20A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2" y="1224789"/>
            <a:ext cx="6347714" cy="42738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ACS712 is a precise current </a:t>
            </a:r>
            <a:r>
              <a:rPr lang="en-US" sz="2000" dirty="0"/>
              <a:t>sensor used for measuring both AC and DC current.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provides a clean analog voltage output proportional to the current flowing through it</a:t>
            </a:r>
            <a:r>
              <a:rPr lang="en-US" sz="2000" dirty="0" smtClean="0"/>
              <a:t>.</a:t>
            </a:r>
          </a:p>
          <a:p>
            <a:r>
              <a:rPr lang="en-US" sz="2000" b="1" u="sng" dirty="0" smtClean="0"/>
              <a:t>Sensor </a:t>
            </a:r>
            <a:r>
              <a:rPr lang="en-US" sz="2000" b="1" u="sng" dirty="0"/>
              <a:t>image </a:t>
            </a:r>
            <a:r>
              <a:rPr lang="en-US" sz="2000" b="1" u="sng" dirty="0" smtClean="0"/>
              <a:t>:</a:t>
            </a:r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ACS712 20A Hall Current Sensor Module for Arduino | TechM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37" y="3372812"/>
            <a:ext cx="3204053" cy="253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4101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COMPONENTS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06" y="1674259"/>
            <a:ext cx="3795373" cy="4058750"/>
          </a:xfrm>
        </p:spPr>
        <p:txBody>
          <a:bodyPr/>
          <a:lstStyle/>
          <a:p>
            <a:r>
              <a:rPr lang="en-US" b="1" u="sng" dirty="0" smtClean="0"/>
              <a:t>Relay 5v (single channel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8527" y="1725583"/>
            <a:ext cx="2939183" cy="2491720"/>
          </a:xfrm>
        </p:spPr>
        <p:txBody>
          <a:bodyPr/>
          <a:lstStyle/>
          <a:p>
            <a:r>
              <a:rPr lang="en-US" b="1" u="sng" dirty="0" smtClean="0"/>
              <a:t>Buck converter (3A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Mini 360 DC-DC Buck Step Down Converter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69" y="2763078"/>
            <a:ext cx="2962141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5V Single-Channel Relay Module - Pin Diagram, Specifications, Applications,  Wor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1" y="2763078"/>
            <a:ext cx="3384805" cy="29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01" y="251791"/>
            <a:ext cx="7765322" cy="970450"/>
          </a:xfrm>
        </p:spPr>
        <p:txBody>
          <a:bodyPr/>
          <a:lstStyle/>
          <a:p>
            <a:r>
              <a:rPr lang="en-US" b="1" u="sng" dirty="0" smtClean="0"/>
              <a:t>Components</a:t>
            </a:r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Lithium ion battery 14.7 v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3" y="2379663"/>
            <a:ext cx="3240960" cy="341153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Lead acid battery 12v</a:t>
            </a:r>
            <a:endParaRPr lang="en-US" dirty="0"/>
          </a:p>
        </p:txBody>
      </p:sp>
      <p:pic>
        <p:nvPicPr>
          <p:cNvPr id="3074" name="Picture 2" descr="Lead Acid Battery 100Ah Exide SMF Battery, 12v, Warranty: 1 year at ₹  825/piece in Gurugra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379663"/>
            <a:ext cx="3411537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60" y="162339"/>
            <a:ext cx="6347713" cy="13208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060" y="599389"/>
            <a:ext cx="7765322" cy="4058751"/>
          </a:xfrm>
        </p:spPr>
        <p:txBody>
          <a:bodyPr/>
          <a:lstStyle/>
          <a:p>
            <a:r>
              <a:rPr lang="en-US" sz="2500" b="1" u="sng" dirty="0"/>
              <a:t>Solar Charge Controller 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Regulates the </a:t>
            </a:r>
            <a:r>
              <a:rPr lang="en-US" dirty="0"/>
              <a:t>voltage and current coming from the solar </a:t>
            </a:r>
            <a:r>
              <a:rPr lang="en-US" dirty="0" smtClean="0"/>
              <a:t>panel Ensures </a:t>
            </a:r>
            <a:r>
              <a:rPr lang="en-US" dirty="0"/>
              <a:t>safe charging of the lead-acid </a:t>
            </a:r>
            <a:r>
              <a:rPr lang="en-US" dirty="0" smtClean="0"/>
              <a:t>battery.</a:t>
            </a:r>
          </a:p>
          <a:p>
            <a:r>
              <a:rPr lang="en-US" dirty="0" smtClean="0"/>
              <a:t>Prevents </a:t>
            </a:r>
            <a:r>
              <a:rPr lang="en-US" dirty="0"/>
              <a:t>overcharging, reverse current, and deep </a:t>
            </a:r>
            <a:r>
              <a:rPr lang="en-US" dirty="0" err="1"/>
              <a:t>dischargeActs</a:t>
            </a:r>
            <a:r>
              <a:rPr lang="en-US" dirty="0"/>
              <a:t> as an intermediate power distribution system to both battery and </a:t>
            </a:r>
            <a:r>
              <a:rPr lang="en-US" dirty="0" smtClean="0"/>
              <a:t>load.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70" y="2852530"/>
            <a:ext cx="5436706" cy="29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17" y="75096"/>
            <a:ext cx="6347713" cy="1320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🛠How it works 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86" y="1302025"/>
            <a:ext cx="7003776" cy="460181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The system </a:t>
            </a:r>
            <a:r>
              <a:rPr lang="en-US" sz="2000" dirty="0"/>
              <a:t>continuously monitors the voltages and currents of the Lead-Acid battery (12V), Li-ion battery (</a:t>
            </a:r>
            <a:r>
              <a:rPr lang="en-US" sz="2000" dirty="0" smtClean="0"/>
              <a:t>14.7V</a:t>
            </a:r>
            <a:r>
              <a:rPr lang="en-US" sz="2000" dirty="0"/>
              <a:t>), and the 40W Solar Panel using voltage and current sensors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💡 </a:t>
            </a:r>
            <a:r>
              <a:rPr lang="en-US" sz="2000" b="1" u="sng" dirty="0"/>
              <a:t>Solar </a:t>
            </a:r>
            <a:r>
              <a:rPr lang="en-US" sz="2000" b="1" u="sng" dirty="0" smtClean="0"/>
              <a:t>Charging: </a:t>
            </a:r>
            <a:r>
              <a:rPr lang="en-US" sz="2000" dirty="0" smtClean="0"/>
              <a:t>During </a:t>
            </a:r>
            <a:r>
              <a:rPr lang="en-US" sz="2000" dirty="0"/>
              <a:t>sunlight hours, the solar panel charges the batteries while powering the load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🔄</a:t>
            </a:r>
            <a:r>
              <a:rPr lang="en-US" sz="2000" dirty="0" smtClean="0"/>
              <a:t> </a:t>
            </a:r>
            <a:r>
              <a:rPr lang="en-US" sz="2000" b="1" u="sng" dirty="0"/>
              <a:t>Automatic Battery </a:t>
            </a:r>
            <a:r>
              <a:rPr lang="en-US" sz="2000" b="1" u="sng" dirty="0" err="1"/>
              <a:t>Switching:</a:t>
            </a:r>
            <a:r>
              <a:rPr lang="en-US" sz="2000" dirty="0" err="1"/>
              <a:t>A</a:t>
            </a:r>
            <a:r>
              <a:rPr lang="en-US" sz="2000" dirty="0"/>
              <a:t> relay circuit, controlled by the ESP32, automatically switches between batteries based on real-time voltage </a:t>
            </a:r>
            <a:r>
              <a:rPr lang="en-US" sz="2000" dirty="0" smtClean="0"/>
              <a:t>levels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Lead-Acid battery drops below 12V, the system switches to the Li-ion </a:t>
            </a:r>
            <a:r>
              <a:rPr lang="en-US" sz="2000" dirty="0" err="1"/>
              <a:t>battery.If</a:t>
            </a:r>
            <a:r>
              <a:rPr lang="en-US" sz="2000" dirty="0"/>
              <a:t> Lead-Acid battery recovers above 12V, it switches back for primary use</a:t>
            </a:r>
            <a:r>
              <a:rPr lang="en-US" sz="2000" dirty="0" smtClean="0"/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▶  </a:t>
            </a:r>
            <a:r>
              <a:rPr lang="en-US" dirty="0"/>
              <a:t>📊 </a:t>
            </a:r>
            <a:r>
              <a:rPr lang="en-US" sz="2200" b="1" u="sng" dirty="0"/>
              <a:t>Sensor Readings</a:t>
            </a:r>
            <a:r>
              <a:rPr lang="en-US" sz="2000" b="1" u="sng" dirty="0"/>
              <a:t>: </a:t>
            </a:r>
            <a:r>
              <a:rPr lang="en-US" dirty="0"/>
              <a:t>ACS712 (30A) current sensors and voltage sensors measure all power sources and the load in real time.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▶ </a:t>
            </a:r>
            <a:r>
              <a:rPr lang="en-US" dirty="0"/>
              <a:t>💻 </a:t>
            </a:r>
            <a:r>
              <a:rPr lang="en-US" sz="2200" b="1" u="sng" dirty="0"/>
              <a:t>Data Display &amp; Logging: </a:t>
            </a:r>
            <a:r>
              <a:rPr lang="en-US" dirty="0"/>
              <a:t>Values are shown on a 16x4 LCD </a:t>
            </a:r>
            <a:r>
              <a:rPr lang="en-US" dirty="0" err="1"/>
              <a:t>display.Simultaneously</a:t>
            </a:r>
            <a:r>
              <a:rPr lang="en-US" dirty="0"/>
              <a:t>, data is transmitted via Wi-Fi and logged on a connected device for remote monitoring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08" y="30923"/>
            <a:ext cx="6347713" cy="1320800"/>
          </a:xfrm>
        </p:spPr>
        <p:txBody>
          <a:bodyPr/>
          <a:lstStyle/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816" y="1351723"/>
            <a:ext cx="6347714" cy="3983962"/>
          </a:xfrm>
        </p:spPr>
        <p:txBody>
          <a:bodyPr/>
          <a:lstStyle/>
          <a:p>
            <a:r>
              <a:rPr lang="en-US" dirty="0" smtClean="0"/>
              <a:t>q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6" y="1206433"/>
            <a:ext cx="7005433" cy="46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433</TotalTime>
  <Words>518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Calisto MT</vt:lpstr>
      <vt:lpstr>Century</vt:lpstr>
      <vt:lpstr>Segoe UI Black</vt:lpstr>
      <vt:lpstr>Trebuchet MS</vt:lpstr>
      <vt:lpstr>Wingdings 2</vt:lpstr>
      <vt:lpstr>Slate</vt:lpstr>
      <vt:lpstr>POWER MANAGEMENT SYSTEM </vt:lpstr>
      <vt:lpstr> Project Overview</vt:lpstr>
      <vt:lpstr> Components Used</vt:lpstr>
      <vt:lpstr>🔌 ACS712 Current Sensor (20A)</vt:lpstr>
      <vt:lpstr>COMPONENTS </vt:lpstr>
      <vt:lpstr>Components</vt:lpstr>
      <vt:lpstr> </vt:lpstr>
      <vt:lpstr> 🛠How it works ?</vt:lpstr>
      <vt:lpstr>Diagram:</vt:lpstr>
      <vt:lpstr>Safety Considerations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Power Management System with ESP32: Real-Time Monitoring &amp; Auto-Switching</dc:title>
  <dc:subject/>
  <dc:creator>admin</dc:creator>
  <cp:keywords/>
  <dc:description>generated using python-pptx</dc:description>
  <cp:lastModifiedBy>admin</cp:lastModifiedBy>
  <cp:revision>31</cp:revision>
  <dcterms:created xsi:type="dcterms:W3CDTF">2013-01-27T09:14:16Z</dcterms:created>
  <dcterms:modified xsi:type="dcterms:W3CDTF">2025-06-27T06:12:26Z</dcterms:modified>
  <cp:category/>
</cp:coreProperties>
</file>