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Constantia"/>
      <p:regular r:id="rId30"/>
      <p:bold r:id="rId31"/>
      <p:italic r:id="rId32"/>
      <p:boldItalic r:id="rId33"/>
    </p:embeddedFont>
    <p:embeddedFont>
      <p:font typeface="Inter"/>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6" roundtripDataSignature="AMtx7mgB/uroGHwPswZfCRY9lQOUzUzv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nstantia-bold.fntdata"/><Relationship Id="rId30" Type="http://schemas.openxmlformats.org/officeDocument/2006/relationships/font" Target="fonts/Constantia-regular.fntdata"/><Relationship Id="rId11" Type="http://schemas.openxmlformats.org/officeDocument/2006/relationships/slide" Target="slides/slide6.xml"/><Relationship Id="rId33" Type="http://schemas.openxmlformats.org/officeDocument/2006/relationships/font" Target="fonts/Constantia-boldItalic.fntdata"/><Relationship Id="rId10" Type="http://schemas.openxmlformats.org/officeDocument/2006/relationships/slide" Target="slides/slide5.xml"/><Relationship Id="rId32" Type="http://schemas.openxmlformats.org/officeDocument/2006/relationships/font" Target="fonts/Constantia-italic.fntdata"/><Relationship Id="rId13" Type="http://schemas.openxmlformats.org/officeDocument/2006/relationships/slide" Target="slides/slide8.xml"/><Relationship Id="rId35" Type="http://schemas.openxmlformats.org/officeDocument/2006/relationships/font" Target="fonts/Inter-bold.fntdata"/><Relationship Id="rId12" Type="http://schemas.openxmlformats.org/officeDocument/2006/relationships/slide" Target="slides/slide7.xml"/><Relationship Id="rId34" Type="http://schemas.openxmlformats.org/officeDocument/2006/relationships/font" Target="fonts/Inter-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dk1"/>
            </a:gs>
          </a:gsLst>
          <a:lin ang="8100019" scaled="0"/>
        </a:gradFill>
      </p:bgPr>
    </p:bg>
    <p:spTree>
      <p:nvGrpSpPr>
        <p:cNvPr id="9" name="Shape 9"/>
        <p:cNvGrpSpPr/>
        <p:nvPr/>
      </p:nvGrpSpPr>
      <p:grpSpPr>
        <a:xfrm>
          <a:off x="0" y="0"/>
          <a:ext cx="0" cy="0"/>
          <a:chOff x="0" y="0"/>
          <a:chExt cx="0" cy="0"/>
        </a:xfrm>
      </p:grpSpPr>
      <p:sp>
        <p:nvSpPr>
          <p:cNvPr id="10" name="Google Shape;10;p26"/>
          <p:cNvSpPr/>
          <p:nvPr/>
        </p:nvSpPr>
        <p:spPr>
          <a:xfrm>
            <a:off x="-1" y="234877"/>
            <a:ext cx="9144000" cy="4673746"/>
          </a:xfrm>
          <a:custGeom>
            <a:rect b="b" l="l" r="r" t="t"/>
            <a:pathLst>
              <a:path extrusionOk="0" h="6231661" w="1219200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 name="Google Shape;11;p26"/>
          <p:cNvSpPr txBox="1"/>
          <p:nvPr>
            <p:ph type="ctrTitle"/>
          </p:nvPr>
        </p:nvSpPr>
        <p:spPr>
          <a:xfrm>
            <a:off x="1037875" y="1662450"/>
            <a:ext cx="7068300" cy="181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sp>
        <p:nvSpPr>
          <p:cNvPr id="13" name="Google Shape;13;p27"/>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 name="Google Shape;14;p27"/>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5" name="Google Shape;15;p27"/>
          <p:cNvSpPr txBox="1"/>
          <p:nvPr>
            <p:ph idx="1" type="body"/>
          </p:nvPr>
        </p:nvSpPr>
        <p:spPr>
          <a:xfrm>
            <a:off x="1037825" y="1353950"/>
            <a:ext cx="3302400" cy="3155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6" name="Google Shape;16;p27"/>
          <p:cNvSpPr txBox="1"/>
          <p:nvPr>
            <p:ph idx="2" type="body"/>
          </p:nvPr>
        </p:nvSpPr>
        <p:spPr>
          <a:xfrm>
            <a:off x="4803623" y="1353950"/>
            <a:ext cx="3302400" cy="31554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17" name="Google Shape;17;p27"/>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8" name="Shape 18"/>
        <p:cNvGrpSpPr/>
        <p:nvPr/>
      </p:nvGrpSpPr>
      <p:grpSpPr>
        <a:xfrm>
          <a:off x="0" y="0"/>
          <a:ext cx="0" cy="0"/>
          <a:chOff x="0" y="0"/>
          <a:chExt cx="0" cy="0"/>
        </a:xfrm>
      </p:grpSpPr>
      <p:sp>
        <p:nvSpPr>
          <p:cNvPr id="19" name="Google Shape;19;p28"/>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 name="Google Shape;20;p28"/>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21" name="Google Shape;21;p28"/>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22" name="Google Shape;22;p28"/>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lt2"/>
            </a:gs>
            <a:gs pos="50000">
              <a:schemeClr val="accent1"/>
            </a:gs>
            <a:gs pos="100000">
              <a:schemeClr val="accent2"/>
            </a:gs>
          </a:gsLst>
          <a:lin ang="8099331" scaled="0"/>
        </a:gradFill>
      </p:bgPr>
    </p:bg>
    <p:spTree>
      <p:nvGrpSpPr>
        <p:cNvPr id="23" name="Shape 23"/>
        <p:cNvGrpSpPr/>
        <p:nvPr/>
      </p:nvGrpSpPr>
      <p:grpSpPr>
        <a:xfrm>
          <a:off x="0" y="0"/>
          <a:ext cx="0" cy="0"/>
          <a:chOff x="0" y="0"/>
          <a:chExt cx="0" cy="0"/>
        </a:xfrm>
      </p:grpSpPr>
      <p:sp>
        <p:nvSpPr>
          <p:cNvPr id="24" name="Google Shape;24;p29"/>
          <p:cNvSpPr txBox="1"/>
          <p:nvPr>
            <p:ph idx="1" type="body"/>
          </p:nvPr>
        </p:nvSpPr>
        <p:spPr>
          <a:xfrm>
            <a:off x="1037875" y="1323600"/>
            <a:ext cx="5654700" cy="2970900"/>
          </a:xfrm>
          <a:prstGeom prst="rect">
            <a:avLst/>
          </a:prstGeom>
          <a:noFill/>
          <a:ln>
            <a:noFill/>
          </a:ln>
        </p:spPr>
        <p:txBody>
          <a:bodyPr anchorCtr="0" anchor="t" bIns="0" lIns="0" spcFirstLastPara="1" rIns="0" wrap="square" tIns="0">
            <a:noAutofit/>
          </a:bodyPr>
          <a:lstStyle>
            <a:lvl1pPr indent="-412750" lvl="0" marL="457200" algn="l">
              <a:lnSpc>
                <a:spcPct val="115000"/>
              </a:lnSpc>
              <a:spcBef>
                <a:spcPts val="600"/>
              </a:spcBef>
              <a:spcAft>
                <a:spcPts val="0"/>
              </a:spcAft>
              <a:buClr>
                <a:schemeClr val="lt1"/>
              </a:buClr>
              <a:buSzPts val="2900"/>
              <a:buFont typeface="Inter"/>
              <a:buChar char="●"/>
              <a:defRPr sz="2900">
                <a:solidFill>
                  <a:schemeClr val="lt1"/>
                </a:solidFill>
                <a:latin typeface="Inter"/>
                <a:ea typeface="Inter"/>
                <a:cs typeface="Inter"/>
                <a:sym typeface="Inter"/>
              </a:defRPr>
            </a:lvl1pPr>
            <a:lvl2pPr indent="-412750" lvl="1" marL="9144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2pPr>
            <a:lvl3pPr indent="-412750" lvl="2" marL="13716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3pPr>
            <a:lvl4pPr indent="-412750" lvl="3" marL="18288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4pPr>
            <a:lvl5pPr indent="-412750" lvl="4" marL="22860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5pPr>
            <a:lvl6pPr indent="-412750" lvl="5" marL="27432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6pPr>
            <a:lvl7pPr indent="-412750" lvl="6" marL="32004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7pPr>
            <a:lvl8pPr indent="-412750" lvl="7" marL="36576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8pPr>
            <a:lvl9pPr indent="-412750" lvl="8" marL="4114800" algn="l">
              <a:lnSpc>
                <a:spcPct val="115000"/>
              </a:lnSpc>
              <a:spcBef>
                <a:spcPts val="0"/>
              </a:spcBef>
              <a:spcAft>
                <a:spcPts val="0"/>
              </a:spcAft>
              <a:buClr>
                <a:schemeClr val="lt1"/>
              </a:buClr>
              <a:buSzPts val="2900"/>
              <a:buFont typeface="Inter"/>
              <a:buChar char="■"/>
              <a:defRPr sz="2900">
                <a:solidFill>
                  <a:schemeClr val="lt1"/>
                </a:solidFill>
                <a:latin typeface="Inter"/>
                <a:ea typeface="Inter"/>
                <a:cs typeface="Inter"/>
                <a:sym typeface="Inter"/>
              </a:defRPr>
            </a:lvl9pPr>
          </a:lstStyle>
          <a:p/>
        </p:txBody>
      </p:sp>
      <p:sp>
        <p:nvSpPr>
          <p:cNvPr id="25" name="Google Shape;25;p29"/>
          <p:cNvSpPr txBox="1"/>
          <p:nvPr/>
        </p:nvSpPr>
        <p:spPr>
          <a:xfrm>
            <a:off x="961675" y="527994"/>
            <a:ext cx="19572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600"/>
              <a:buFont typeface="Arial"/>
              <a:buNone/>
            </a:pPr>
            <a:r>
              <a:rPr b="1" i="0" lang="en-IN" sz="9600" u="none" cap="none" strike="noStrike">
                <a:solidFill>
                  <a:schemeClr val="accent2"/>
                </a:solidFill>
                <a:latin typeface="Arial"/>
                <a:ea typeface="Arial"/>
                <a:cs typeface="Arial"/>
                <a:sym typeface="Arial"/>
              </a:rPr>
              <a:t>“</a:t>
            </a:r>
            <a:endParaRPr b="1" i="0" sz="9600" u="none" cap="none" strike="noStrike">
              <a:solidFill>
                <a:schemeClr val="accent2"/>
              </a:solidFill>
              <a:latin typeface="Arial"/>
              <a:ea typeface="Arial"/>
              <a:cs typeface="Arial"/>
              <a:sym typeface="Arial"/>
            </a:endParaRPr>
          </a:p>
        </p:txBody>
      </p:sp>
      <p:sp>
        <p:nvSpPr>
          <p:cNvPr id="26" name="Google Shape;26;p29"/>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29"/>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13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p:cSld name="BLANK_1">
    <p:bg>
      <p:bgPr>
        <a:gradFill>
          <a:gsLst>
            <a:gs pos="0">
              <a:schemeClr val="accent1"/>
            </a:gs>
            <a:gs pos="100000">
              <a:schemeClr val="accent2"/>
            </a:gs>
          </a:gsLst>
          <a:lin ang="8099331" scaled="0"/>
        </a:gradFill>
      </p:bgPr>
    </p:bg>
    <p:spTree>
      <p:nvGrpSpPr>
        <p:cNvPr id="28" name="Shape 28"/>
        <p:cNvGrpSpPr/>
        <p:nvPr/>
      </p:nvGrpSpPr>
      <p:grpSpPr>
        <a:xfrm>
          <a:off x="0" y="0"/>
          <a:ext cx="0" cy="0"/>
          <a:chOff x="0" y="0"/>
          <a:chExt cx="0" cy="0"/>
        </a:xfrm>
      </p:grpSpPr>
      <p:sp>
        <p:nvSpPr>
          <p:cNvPr id="29" name="Google Shape;29;p30"/>
          <p:cNvSpPr/>
          <p:nvPr/>
        </p:nvSpPr>
        <p:spPr>
          <a:xfrm>
            <a:off x="0" y="1455585"/>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13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 name="Google Shape;30;p30"/>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1" name="Shape 31"/>
        <p:cNvGrpSpPr/>
        <p:nvPr/>
      </p:nvGrpSpPr>
      <p:grpSpPr>
        <a:xfrm>
          <a:off x="0" y="0"/>
          <a:ext cx="0" cy="0"/>
          <a:chOff x="0" y="0"/>
          <a:chExt cx="0" cy="0"/>
        </a:xfrm>
      </p:grpSpPr>
      <p:sp>
        <p:nvSpPr>
          <p:cNvPr id="32" name="Google Shape;32;p31"/>
          <p:cNvSpPr/>
          <p:nvPr/>
        </p:nvSpPr>
        <p:spPr>
          <a:xfrm>
            <a:off x="0" y="2625824"/>
            <a:ext cx="9144000" cy="2232329"/>
          </a:xfrm>
          <a:custGeom>
            <a:rect b="b" l="l" r="r" t="t"/>
            <a:pathLst>
              <a:path extrusionOk="0" h="2976439" w="1219200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 name="Google Shape;33;p31"/>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34" name="Google Shape;34;p31"/>
          <p:cNvSpPr txBox="1"/>
          <p:nvPr>
            <p:ph idx="1" type="body"/>
          </p:nvPr>
        </p:nvSpPr>
        <p:spPr>
          <a:xfrm>
            <a:off x="1037875" y="1353950"/>
            <a:ext cx="2191800" cy="30300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35" name="Google Shape;35;p31"/>
          <p:cNvSpPr txBox="1"/>
          <p:nvPr>
            <p:ph idx="2" type="body"/>
          </p:nvPr>
        </p:nvSpPr>
        <p:spPr>
          <a:xfrm>
            <a:off x="3460026" y="1353950"/>
            <a:ext cx="2191800" cy="30300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36" name="Google Shape;36;p31"/>
          <p:cNvSpPr txBox="1"/>
          <p:nvPr>
            <p:ph idx="3" type="body"/>
          </p:nvPr>
        </p:nvSpPr>
        <p:spPr>
          <a:xfrm>
            <a:off x="5882177" y="1353950"/>
            <a:ext cx="2191800" cy="30300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sz="1800"/>
            </a:lvl1pPr>
            <a:lvl2pPr indent="-342900" lvl="1" marL="914400" algn="l">
              <a:lnSpc>
                <a:spcPct val="115000"/>
              </a:lnSpc>
              <a:spcBef>
                <a:spcPts val="0"/>
              </a:spcBef>
              <a:spcAft>
                <a:spcPts val="0"/>
              </a:spcAft>
              <a:buSzPts val="1800"/>
              <a:buChar char="○"/>
              <a:defRPr sz="1800"/>
            </a:lvl2pPr>
            <a:lvl3pPr indent="-342900" lvl="2" marL="1371600" algn="l">
              <a:lnSpc>
                <a:spcPct val="115000"/>
              </a:lnSpc>
              <a:spcBef>
                <a:spcPts val="0"/>
              </a:spcBef>
              <a:spcAft>
                <a:spcPts val="0"/>
              </a:spcAft>
              <a:buSzPts val="1800"/>
              <a:buChar char="■"/>
              <a:defRPr sz="1800"/>
            </a:lvl3pPr>
            <a:lvl4pPr indent="-342900" lvl="3" marL="1828800" algn="l">
              <a:lnSpc>
                <a:spcPct val="115000"/>
              </a:lnSpc>
              <a:spcBef>
                <a:spcPts val="0"/>
              </a:spcBef>
              <a:spcAft>
                <a:spcPts val="0"/>
              </a:spcAft>
              <a:buSzPts val="1800"/>
              <a:buChar char="●"/>
              <a:defRPr sz="1800"/>
            </a:lvl4pPr>
            <a:lvl5pPr indent="-342900" lvl="4" marL="2286000" algn="l">
              <a:lnSpc>
                <a:spcPct val="115000"/>
              </a:lnSpc>
              <a:spcBef>
                <a:spcPts val="0"/>
              </a:spcBef>
              <a:spcAft>
                <a:spcPts val="0"/>
              </a:spcAft>
              <a:buSzPts val="1800"/>
              <a:buChar char="○"/>
              <a:defRPr sz="1800"/>
            </a:lvl5pPr>
            <a:lvl6pPr indent="-342900" lvl="5" marL="2743200" algn="l">
              <a:lnSpc>
                <a:spcPct val="115000"/>
              </a:lnSpc>
              <a:spcBef>
                <a:spcPts val="0"/>
              </a:spcBef>
              <a:spcAft>
                <a:spcPts val="0"/>
              </a:spcAft>
              <a:buSzPts val="1800"/>
              <a:buChar char="■"/>
              <a:defRPr sz="1800"/>
            </a:lvl6pPr>
            <a:lvl7pPr indent="-342900" lvl="6" marL="3200400" algn="l">
              <a:lnSpc>
                <a:spcPct val="115000"/>
              </a:lnSpc>
              <a:spcBef>
                <a:spcPts val="0"/>
              </a:spcBef>
              <a:spcAft>
                <a:spcPts val="0"/>
              </a:spcAft>
              <a:buSzPts val="1800"/>
              <a:buChar char="●"/>
              <a:defRPr sz="1800"/>
            </a:lvl7pPr>
            <a:lvl8pPr indent="-342900" lvl="7" marL="3657600" algn="l">
              <a:lnSpc>
                <a:spcPct val="115000"/>
              </a:lnSpc>
              <a:spcBef>
                <a:spcPts val="0"/>
              </a:spcBef>
              <a:spcAft>
                <a:spcPts val="0"/>
              </a:spcAft>
              <a:buSzPts val="1800"/>
              <a:buChar char="○"/>
              <a:defRPr sz="1800"/>
            </a:lvl8pPr>
            <a:lvl9pPr indent="-342900" lvl="8" marL="4114800" algn="l">
              <a:lnSpc>
                <a:spcPct val="115000"/>
              </a:lnSpc>
              <a:spcBef>
                <a:spcPts val="0"/>
              </a:spcBef>
              <a:spcAft>
                <a:spcPts val="0"/>
              </a:spcAft>
              <a:buSzPts val="1800"/>
              <a:buChar char="■"/>
              <a:defRPr sz="1800"/>
            </a:lvl9pPr>
          </a:lstStyle>
          <a:p/>
        </p:txBody>
      </p:sp>
      <p:sp>
        <p:nvSpPr>
          <p:cNvPr id="37" name="Google Shape;37;p31"/>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2700006" scaled="0"/>
        </a:gra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1037875" y="836000"/>
            <a:ext cx="7068300" cy="3963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1pPr>
            <a:lvl2pPr lvl="1"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2pPr>
            <a:lvl3pPr lvl="2"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3pPr>
            <a:lvl4pPr lvl="3"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4pPr>
            <a:lvl5pPr lvl="4"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5pPr>
            <a:lvl6pPr lvl="5"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6pPr>
            <a:lvl7pPr lvl="6"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7pPr>
            <a:lvl8pPr lvl="7"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8pPr>
            <a:lvl9pPr lvl="8" marR="0" rtl="0" algn="l">
              <a:lnSpc>
                <a:spcPct val="90000"/>
              </a:lnSpc>
              <a:spcBef>
                <a:spcPts val="0"/>
              </a:spcBef>
              <a:spcAft>
                <a:spcPts val="0"/>
              </a:spcAft>
              <a:buClr>
                <a:schemeClr val="accent1"/>
              </a:buClr>
              <a:buSzPts val="3200"/>
              <a:buFont typeface="Inter"/>
              <a:buNone/>
              <a:defRPr b="0" i="0" sz="3200" u="none" cap="none" strike="noStrike">
                <a:solidFill>
                  <a:schemeClr val="accent1"/>
                </a:solidFill>
                <a:latin typeface="Inter"/>
                <a:ea typeface="Inter"/>
                <a:cs typeface="Inter"/>
                <a:sym typeface="Inter"/>
              </a:defRPr>
            </a:lvl9pPr>
          </a:lstStyle>
          <a:p/>
        </p:txBody>
      </p:sp>
      <p:sp>
        <p:nvSpPr>
          <p:cNvPr id="7" name="Google Shape;7;p25"/>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600"/>
              </a:spcBef>
              <a:spcAft>
                <a:spcPts val="0"/>
              </a:spcAft>
              <a:buClr>
                <a:schemeClr val="accent1"/>
              </a:buClr>
              <a:buSzPts val="2400"/>
              <a:buFont typeface="Inter"/>
              <a:buChar char="●"/>
              <a:defRPr b="0" i="0" sz="2400" u="none" cap="none" strike="noStrike">
                <a:solidFill>
                  <a:schemeClr val="dk1"/>
                </a:solidFill>
                <a:latin typeface="Inter"/>
                <a:ea typeface="Inter"/>
                <a:cs typeface="Inter"/>
                <a:sym typeface="Inter"/>
              </a:defRPr>
            </a:lvl1pPr>
            <a:lvl2pPr indent="-381000" lvl="1" marL="914400" marR="0" rtl="0" algn="l">
              <a:lnSpc>
                <a:spcPct val="115000"/>
              </a:lnSpc>
              <a:spcBef>
                <a:spcPts val="0"/>
              </a:spcBef>
              <a:spcAft>
                <a:spcPts val="0"/>
              </a:spcAft>
              <a:buClr>
                <a:schemeClr val="accent1"/>
              </a:buClr>
              <a:buSzPts val="2400"/>
              <a:buFont typeface="Inter"/>
              <a:buChar char="○"/>
              <a:defRPr b="0" i="0" sz="2400" u="none" cap="none" strike="noStrike">
                <a:solidFill>
                  <a:schemeClr val="dk1"/>
                </a:solidFill>
                <a:latin typeface="Inter"/>
                <a:ea typeface="Inter"/>
                <a:cs typeface="Inter"/>
                <a:sym typeface="Inter"/>
              </a:defRPr>
            </a:lvl2pPr>
            <a:lvl3pPr indent="-381000" lvl="2" marL="1371600" marR="0" rtl="0" algn="l">
              <a:lnSpc>
                <a:spcPct val="115000"/>
              </a:lnSpc>
              <a:spcBef>
                <a:spcPts val="0"/>
              </a:spcBef>
              <a:spcAft>
                <a:spcPts val="0"/>
              </a:spcAft>
              <a:buClr>
                <a:schemeClr val="lt2"/>
              </a:buClr>
              <a:buSzPts val="2400"/>
              <a:buFont typeface="Inter"/>
              <a:buChar char="■"/>
              <a:defRPr b="0" i="0" sz="2400" u="none" cap="none" strike="noStrike">
                <a:solidFill>
                  <a:schemeClr val="dk1"/>
                </a:solidFill>
                <a:latin typeface="Inter"/>
                <a:ea typeface="Inter"/>
                <a:cs typeface="Inter"/>
                <a:sym typeface="Inter"/>
              </a:defRPr>
            </a:lvl3pPr>
            <a:lvl4pPr indent="-381000" lvl="3" marL="18288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4pPr>
            <a:lvl5pPr indent="-381000" lvl="4" marL="22860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5pPr>
            <a:lvl6pPr indent="-381000" lvl="5" marL="27432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6pPr>
            <a:lvl7pPr indent="-381000" lvl="6" marL="32004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7pPr>
            <a:lvl8pPr indent="-381000" lvl="7" marL="36576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8pPr>
            <a:lvl9pPr indent="-381000" lvl="8" marL="4114800" marR="0" rtl="0" algn="l">
              <a:lnSpc>
                <a:spcPct val="115000"/>
              </a:lnSpc>
              <a:spcBef>
                <a:spcPts val="0"/>
              </a:spcBef>
              <a:spcAft>
                <a:spcPts val="0"/>
              </a:spcAft>
              <a:buClr>
                <a:schemeClr val="dk1"/>
              </a:buClr>
              <a:buSzPts val="2400"/>
              <a:buFont typeface="Inter"/>
              <a:buChar char="■"/>
              <a:defRPr b="0" i="0" sz="2400" u="none" cap="none" strike="noStrike">
                <a:solidFill>
                  <a:schemeClr val="dk1"/>
                </a:solidFill>
                <a:latin typeface="Inter"/>
                <a:ea typeface="Inter"/>
                <a:cs typeface="Inter"/>
                <a:sym typeface="Inter"/>
              </a:defRPr>
            </a:lvl9pPr>
          </a:lstStyle>
          <a:p/>
        </p:txBody>
      </p:sp>
      <p:sp>
        <p:nvSpPr>
          <p:cNvPr id="8" name="Google Shape;8;p25"/>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kaggle.com/neisha/heart-disease-prediction-using-logistic" TargetMode="External"/><Relationship Id="rId4" Type="http://schemas.openxmlformats.org/officeDocument/2006/relationships/hyperlink" Target="https://www.kaggle.com/code/cdabakoglu/heart-disease-classifications-machine-learn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nvSpPr>
        <p:spPr>
          <a:xfrm>
            <a:off x="285720" y="428610"/>
            <a:ext cx="6715200" cy="1754700"/>
          </a:xfrm>
          <a:prstGeom prst="rect">
            <a:avLst/>
          </a:prstGeom>
          <a:solidFill>
            <a:schemeClr val="accent2"/>
          </a:solidFill>
          <a:ln cap="flat" cmpd="sng" w="25400">
            <a:solidFill>
              <a:srgbClr val="0B316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3600" u="none" cap="none" strike="noStrike">
                <a:solidFill>
                  <a:schemeClr val="lt1"/>
                </a:solidFill>
                <a:latin typeface="Times New Roman"/>
                <a:ea typeface="Times New Roman"/>
                <a:cs typeface="Times New Roman"/>
                <a:sym typeface="Times New Roman"/>
              </a:rPr>
              <a:t>DATA ANALYSIS OF </a:t>
            </a:r>
            <a:r>
              <a:rPr lang="en-IN" sz="3600">
                <a:solidFill>
                  <a:schemeClr val="lt1"/>
                </a:solidFill>
                <a:latin typeface="Times New Roman"/>
                <a:ea typeface="Times New Roman"/>
                <a:cs typeface="Times New Roman"/>
                <a:sym typeface="Times New Roman"/>
              </a:rPr>
              <a:t>CONGENITAL</a:t>
            </a:r>
            <a:r>
              <a:rPr b="0" i="0" lang="en-IN" sz="3600" u="none" cap="none" strike="noStrike">
                <a:solidFill>
                  <a:schemeClr val="lt1"/>
                </a:solidFill>
                <a:latin typeface="Times New Roman"/>
                <a:ea typeface="Times New Roman"/>
                <a:cs typeface="Times New Roman"/>
                <a:sym typeface="Times New Roman"/>
              </a:rPr>
              <a:t> HEART DISEASE USING ML</a:t>
            </a:r>
            <a:endParaRPr b="0" i="0" sz="3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20" name="Google Shape;120;p10"/>
          <p:cNvSpPr/>
          <p:nvPr/>
        </p:nvSpPr>
        <p:spPr>
          <a:xfrm>
            <a:off x="285720" y="214296"/>
            <a:ext cx="2849819" cy="523220"/>
          </a:xfrm>
          <a:prstGeom prst="rect">
            <a:avLst/>
          </a:prstGeom>
          <a:noFill/>
          <a:ln>
            <a:noFill/>
          </a:ln>
        </p:spPr>
        <p:txBody>
          <a:bodyPr anchorCtr="0" anchor="t" bIns="45700" lIns="91425" spcFirstLastPara="1" rIns="91425" wrap="square" tIns="45700">
            <a:spAutoFit/>
          </a:bodyPr>
          <a:lstStyle/>
          <a:p>
            <a:pPr indent="-514350" lvl="0" marL="526415" marR="0" rtl="0" algn="l">
              <a:lnSpc>
                <a:spcPct val="100000"/>
              </a:lnSpc>
              <a:spcBef>
                <a:spcPts val="0"/>
              </a:spcBef>
              <a:spcAft>
                <a:spcPts val="0"/>
              </a:spcAft>
              <a:buNone/>
            </a:pPr>
            <a:r>
              <a:rPr b="1" i="0" lang="en-IN" sz="2800" u="none" cap="none" strike="noStrike">
                <a:solidFill>
                  <a:srgbClr val="00B0F0"/>
                </a:solidFill>
                <a:latin typeface="Times New Roman"/>
                <a:ea typeface="Times New Roman"/>
                <a:cs typeface="Times New Roman"/>
                <a:sym typeface="Times New Roman"/>
              </a:rPr>
              <a:t>NAIVE BAYES:-</a:t>
            </a:r>
            <a:endParaRPr b="1" i="0" sz="2800" u="none" cap="none" strike="noStrike">
              <a:solidFill>
                <a:srgbClr val="00B0F0"/>
              </a:solidFill>
              <a:latin typeface="Times New Roman"/>
              <a:ea typeface="Times New Roman"/>
              <a:cs typeface="Times New Roman"/>
              <a:sym typeface="Times New Roman"/>
            </a:endParaRPr>
          </a:p>
        </p:txBody>
      </p:sp>
      <p:sp>
        <p:nvSpPr>
          <p:cNvPr id="121" name="Google Shape;121;p10"/>
          <p:cNvSpPr txBox="1"/>
          <p:nvPr/>
        </p:nvSpPr>
        <p:spPr>
          <a:xfrm>
            <a:off x="571472" y="857238"/>
            <a:ext cx="2786082" cy="4700774"/>
          </a:xfrm>
          <a:prstGeom prst="rect">
            <a:avLst/>
          </a:prstGeom>
          <a:noFill/>
          <a:ln>
            <a:noFill/>
          </a:ln>
        </p:spPr>
        <p:txBody>
          <a:bodyPr anchorCtr="0" anchor="t" bIns="45700" lIns="91425" spcFirstLastPara="1" rIns="91425" wrap="square" tIns="45700">
            <a:spAutoFit/>
          </a:bodyPr>
          <a:lstStyle/>
          <a:p>
            <a:pPr indent="-101600" lvl="0" marL="12700" marR="5080" rtl="0" algn="l">
              <a:lnSpc>
                <a:spcPct val="105200"/>
              </a:lnSpc>
              <a:spcBef>
                <a:spcPts val="0"/>
              </a:spcBef>
              <a:spcAft>
                <a:spcPts val="0"/>
              </a:spcAft>
              <a:buClr>
                <a:srgbClr val="000000"/>
              </a:buClr>
              <a:buSzPts val="1600"/>
              <a:buFont typeface="Noto Sans Symbols"/>
              <a:buChar char="❑"/>
            </a:pPr>
            <a:r>
              <a:rPr b="0" i="0" lang="en-IN" sz="1600" u="none" cap="none" strike="noStrike">
                <a:solidFill>
                  <a:srgbClr val="6A3904"/>
                </a:solidFill>
                <a:latin typeface="Times New Roman"/>
                <a:ea typeface="Times New Roman"/>
                <a:cs typeface="Times New Roman"/>
                <a:sym typeface="Times New Roman"/>
              </a:rPr>
              <a:t>Naive Bayes classiﬁers are a collection of classiﬁcation algorithms based on Bayes'  Theorem. </a:t>
            </a:r>
            <a:endParaRPr/>
          </a:p>
          <a:p>
            <a:pPr indent="-101600" lvl="0" marL="12700" marR="5080" rtl="0" algn="l">
              <a:lnSpc>
                <a:spcPct val="105200"/>
              </a:lnSpc>
              <a:spcBef>
                <a:spcPts val="464"/>
              </a:spcBef>
              <a:spcAft>
                <a:spcPts val="0"/>
              </a:spcAft>
              <a:buClr>
                <a:srgbClr val="000000"/>
              </a:buClr>
              <a:buSzPts val="1600"/>
              <a:buFont typeface="Noto Sans Symbols"/>
              <a:buChar char="❑"/>
            </a:pPr>
            <a:r>
              <a:rPr b="0" i="0" lang="en-IN" sz="1600" u="none" cap="none" strike="noStrike">
                <a:solidFill>
                  <a:srgbClr val="6A3904"/>
                </a:solidFill>
                <a:latin typeface="Times New Roman"/>
                <a:ea typeface="Times New Roman"/>
                <a:cs typeface="Times New Roman"/>
                <a:sym typeface="Times New Roman"/>
              </a:rPr>
              <a:t>It is not a single algorithm but a family of algorithms where all of them share a common principle, i.e. every pair of features being classiﬁed is independent of each other.</a:t>
            </a:r>
            <a:endParaRPr/>
          </a:p>
          <a:p>
            <a:pPr indent="-101600" lvl="0" marL="12700" marR="5080" rtl="0" algn="l">
              <a:lnSpc>
                <a:spcPct val="105200"/>
              </a:lnSpc>
              <a:spcBef>
                <a:spcPts val="464"/>
              </a:spcBef>
              <a:spcAft>
                <a:spcPts val="0"/>
              </a:spcAft>
              <a:buClr>
                <a:srgbClr val="000000"/>
              </a:buClr>
              <a:buSzPts val="1600"/>
              <a:buFont typeface="Noto Sans Symbols"/>
              <a:buChar char="❑"/>
            </a:pPr>
            <a:r>
              <a:rPr b="0" i="0" lang="en-IN" sz="1600" u="none" cap="none" strike="noStrike">
                <a:solidFill>
                  <a:srgbClr val="6A3904"/>
                </a:solidFill>
                <a:latin typeface="Times New Roman"/>
                <a:ea typeface="Times New Roman"/>
                <a:cs typeface="Times New Roman"/>
                <a:sym typeface="Times New Roman"/>
              </a:rPr>
              <a:t> It is  Suitable for Binary and Multiclass Classiﬁcation.</a:t>
            </a:r>
            <a:endParaRPr/>
          </a:p>
          <a:p>
            <a:pPr indent="-101600" lvl="0" marL="12700" marR="5080" rtl="0" algn="l">
              <a:lnSpc>
                <a:spcPct val="105200"/>
              </a:lnSpc>
              <a:spcBef>
                <a:spcPts val="464"/>
              </a:spcBef>
              <a:spcAft>
                <a:spcPts val="0"/>
              </a:spcAft>
              <a:buClr>
                <a:srgbClr val="000000"/>
              </a:buClr>
              <a:buSzPts val="1600"/>
              <a:buFont typeface="Noto Sans Symbols"/>
              <a:buChar char="❑"/>
            </a:pPr>
            <a:r>
              <a:rPr b="0" i="0" lang="en-IN" sz="1600" u="none" cap="none" strike="noStrike">
                <a:solidFill>
                  <a:srgbClr val="6A3904"/>
                </a:solidFill>
                <a:latin typeface="Times New Roman"/>
                <a:ea typeface="Times New Roman"/>
                <a:cs typeface="Times New Roman"/>
                <a:sym typeface="Times New Roman"/>
              </a:rPr>
              <a:t>It is used for Making Prediction based on Historical Results</a:t>
            </a:r>
            <a:r>
              <a:rPr b="0" i="0" lang="en-IN" sz="1600" u="none" cap="none" strike="noStrike">
                <a:solidFill>
                  <a:srgbClr val="000000"/>
                </a:solidFill>
                <a:latin typeface="Times New Roman"/>
                <a:ea typeface="Times New Roman"/>
                <a:cs typeface="Times New Roman"/>
                <a:sym typeface="Times New Roman"/>
              </a:rPr>
              <a:t>.</a:t>
            </a:r>
            <a:endParaRPr b="0" i="0" sz="1600" u="none" cap="none" strike="noStrike">
              <a:solidFill>
                <a:srgbClr val="000000"/>
              </a:solidFill>
              <a:latin typeface="Times New Roman"/>
              <a:ea typeface="Times New Roman"/>
              <a:cs typeface="Times New Roman"/>
              <a:sym typeface="Times New Roman"/>
            </a:endParaRPr>
          </a:p>
          <a:p>
            <a:pPr indent="0" lvl="0" marL="12700" marR="5080" rtl="0" algn="l">
              <a:lnSpc>
                <a:spcPct val="105200"/>
              </a:lnSpc>
              <a:spcBef>
                <a:spcPts val="464"/>
              </a:spcBef>
              <a:spcAft>
                <a:spcPts val="0"/>
              </a:spcAft>
              <a:buNone/>
            </a:pPr>
            <a:r>
              <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2" name="Google Shape;122;p10"/>
          <p:cNvPicPr preferRelativeResize="0"/>
          <p:nvPr/>
        </p:nvPicPr>
        <p:blipFill rotWithShape="1">
          <a:blip r:embed="rId3">
            <a:alphaModFix/>
          </a:blip>
          <a:srcRect b="0" l="0" r="0" t="0"/>
          <a:stretch/>
        </p:blipFill>
        <p:spPr>
          <a:xfrm>
            <a:off x="3714744" y="785800"/>
            <a:ext cx="4724399" cy="308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28" name="Google Shape;128;p11"/>
          <p:cNvSpPr/>
          <p:nvPr/>
        </p:nvSpPr>
        <p:spPr>
          <a:xfrm>
            <a:off x="214282" y="214296"/>
            <a:ext cx="3247364"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002060"/>
                </a:solidFill>
                <a:latin typeface="Times New Roman"/>
                <a:ea typeface="Times New Roman"/>
                <a:cs typeface="Times New Roman"/>
                <a:sym typeface="Times New Roman"/>
              </a:rPr>
              <a:t>DECISION TREE:-</a:t>
            </a:r>
            <a:endParaRPr b="1" i="0" sz="2800" u="none" cap="none" strike="noStrike">
              <a:solidFill>
                <a:srgbClr val="002060"/>
              </a:solidFill>
              <a:latin typeface="Times New Roman"/>
              <a:ea typeface="Times New Roman"/>
              <a:cs typeface="Times New Roman"/>
              <a:sym typeface="Times New Roman"/>
            </a:endParaRPr>
          </a:p>
        </p:txBody>
      </p:sp>
      <p:sp>
        <p:nvSpPr>
          <p:cNvPr id="129" name="Google Shape;129;p11"/>
          <p:cNvSpPr txBox="1"/>
          <p:nvPr/>
        </p:nvSpPr>
        <p:spPr>
          <a:xfrm>
            <a:off x="571472" y="857238"/>
            <a:ext cx="2786082" cy="4120615"/>
          </a:xfrm>
          <a:prstGeom prst="rect">
            <a:avLst/>
          </a:prstGeom>
          <a:noFill/>
          <a:ln>
            <a:noFill/>
          </a:ln>
        </p:spPr>
        <p:txBody>
          <a:bodyPr anchorCtr="0" anchor="t" bIns="45700" lIns="91425" spcFirstLastPara="1" rIns="91425" wrap="square" tIns="45700">
            <a:spAutoFit/>
          </a:bodyPr>
          <a:lstStyle/>
          <a:p>
            <a:pPr indent="0" lvl="0" marL="12700" marR="5080" rtl="0" algn="l">
              <a:lnSpc>
                <a:spcPct val="105200"/>
              </a:lnSpc>
              <a:spcBef>
                <a:spcPts val="0"/>
              </a:spcBef>
              <a:spcAft>
                <a:spcPts val="0"/>
              </a:spcAft>
              <a:buNone/>
            </a:pPr>
            <a:r>
              <a:rPr b="0" i="0" lang="en-IN" sz="1800" u="none" cap="none" strike="noStrike">
                <a:solidFill>
                  <a:srgbClr val="0070C0"/>
                </a:solidFill>
                <a:latin typeface="Times New Roman"/>
                <a:ea typeface="Times New Roman"/>
                <a:cs typeface="Times New Roman"/>
                <a:sym typeface="Times New Roman"/>
              </a:rPr>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a:t>
            </a:r>
            <a:endParaRPr b="0" i="0" sz="1800" u="none" cap="none" strike="noStrike">
              <a:solidFill>
                <a:srgbClr val="0070C0"/>
              </a:solidFill>
              <a:latin typeface="Times New Roman"/>
              <a:ea typeface="Times New Roman"/>
              <a:cs typeface="Times New Roman"/>
              <a:sym typeface="Times New Roman"/>
            </a:endParaRPr>
          </a:p>
          <a:p>
            <a:pPr indent="0" lvl="0" marL="12700" marR="5080" rtl="0" algn="l">
              <a:lnSpc>
                <a:spcPct val="105200"/>
              </a:lnSpc>
              <a:spcBef>
                <a:spcPts val="464"/>
              </a:spcBef>
              <a:spcAft>
                <a:spcPts val="0"/>
              </a:spcAft>
              <a:buNone/>
            </a:pPr>
            <a:r>
              <a:t/>
            </a:r>
            <a:endParaRPr b="0" i="0" sz="16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30" name="Google Shape;130;p11"/>
          <p:cNvPicPr preferRelativeResize="0"/>
          <p:nvPr/>
        </p:nvPicPr>
        <p:blipFill rotWithShape="1">
          <a:blip r:embed="rId3">
            <a:alphaModFix/>
          </a:blip>
          <a:srcRect b="0" l="0" r="0" t="0"/>
          <a:stretch/>
        </p:blipFill>
        <p:spPr>
          <a:xfrm>
            <a:off x="3714744" y="785800"/>
            <a:ext cx="4914900" cy="299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2"/>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36" name="Google Shape;136;p12"/>
          <p:cNvSpPr/>
          <p:nvPr/>
        </p:nvSpPr>
        <p:spPr>
          <a:xfrm>
            <a:off x="142844" y="214296"/>
            <a:ext cx="5643602"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00B050"/>
                </a:solidFill>
                <a:latin typeface="Constantia"/>
                <a:ea typeface="Constantia"/>
                <a:cs typeface="Constantia"/>
                <a:sym typeface="Constantia"/>
              </a:rPr>
              <a:t>RANDOM FOREST CLASSIFIER</a:t>
            </a:r>
            <a:r>
              <a:rPr b="1" i="0" lang="en-IN" sz="2800" u="none" cap="none" strike="noStrike">
                <a:solidFill>
                  <a:srgbClr val="00B050"/>
                </a:solidFill>
                <a:latin typeface="Times New Roman"/>
                <a:ea typeface="Times New Roman"/>
                <a:cs typeface="Times New Roman"/>
                <a:sym typeface="Times New Roman"/>
              </a:rPr>
              <a:t>:-</a:t>
            </a:r>
            <a:endParaRPr b="1" i="0" sz="2800" u="none" cap="none" strike="noStrike">
              <a:solidFill>
                <a:srgbClr val="00B050"/>
              </a:solidFill>
              <a:latin typeface="Times New Roman"/>
              <a:ea typeface="Times New Roman"/>
              <a:cs typeface="Times New Roman"/>
              <a:sym typeface="Times New Roman"/>
            </a:endParaRPr>
          </a:p>
        </p:txBody>
      </p:sp>
      <p:sp>
        <p:nvSpPr>
          <p:cNvPr id="137" name="Google Shape;137;p12"/>
          <p:cNvSpPr txBox="1"/>
          <p:nvPr/>
        </p:nvSpPr>
        <p:spPr>
          <a:xfrm>
            <a:off x="571472" y="857238"/>
            <a:ext cx="2786082" cy="4237057"/>
          </a:xfrm>
          <a:prstGeom prst="rect">
            <a:avLst/>
          </a:prstGeom>
          <a:noFill/>
          <a:ln>
            <a:noFill/>
          </a:ln>
        </p:spPr>
        <p:txBody>
          <a:bodyPr anchorCtr="0" anchor="t" bIns="45700" lIns="91425" spcFirstLastPara="1" rIns="91425" wrap="square" tIns="45700">
            <a:spAutoFit/>
          </a:bodyPr>
          <a:lstStyle/>
          <a:p>
            <a:pPr indent="-114300" lvl="0" marL="250825" marR="0" rtl="0" algn="l">
              <a:lnSpc>
                <a:spcPct val="100000"/>
              </a:lnSpc>
              <a:spcBef>
                <a:spcPts val="0"/>
              </a:spcBef>
              <a:spcAft>
                <a:spcPts val="0"/>
              </a:spcAft>
              <a:buClr>
                <a:srgbClr val="000000"/>
              </a:buClr>
              <a:buSzPts val="1800"/>
              <a:buFont typeface="Noto Sans Symbols"/>
              <a:buChar char="❑"/>
            </a:pPr>
            <a:r>
              <a:rPr b="0" i="0" lang="en-IN" sz="1800" u="none" cap="none" strike="noStrike">
                <a:solidFill>
                  <a:srgbClr val="07224C"/>
                </a:solidFill>
                <a:latin typeface="Times New Roman"/>
                <a:ea typeface="Times New Roman"/>
                <a:cs typeface="Times New Roman"/>
                <a:sym typeface="Times New Roman"/>
              </a:rPr>
              <a:t>Algorithm that is used widely in Classiﬁcation and Regression problems. </a:t>
            </a:r>
            <a:endParaRPr/>
          </a:p>
          <a:p>
            <a:pPr indent="0" lvl="0" marL="250825" marR="0" rtl="0" algn="l">
              <a:lnSpc>
                <a:spcPct val="100000"/>
              </a:lnSpc>
              <a:spcBef>
                <a:spcPts val="105"/>
              </a:spcBef>
              <a:spcAft>
                <a:spcPts val="0"/>
              </a:spcAft>
              <a:buClr>
                <a:srgbClr val="000000"/>
              </a:buClr>
              <a:buSzPts val="1800"/>
              <a:buFont typeface="Noto Sans Symbols"/>
              <a:buNone/>
            </a:pPr>
            <a:r>
              <a:t/>
            </a:r>
            <a:endParaRPr b="0" i="0" sz="1800" u="none" cap="none" strike="noStrike">
              <a:solidFill>
                <a:srgbClr val="07224C"/>
              </a:solidFill>
              <a:latin typeface="Times New Roman"/>
              <a:ea typeface="Times New Roman"/>
              <a:cs typeface="Times New Roman"/>
              <a:sym typeface="Times New Roman"/>
            </a:endParaRPr>
          </a:p>
          <a:p>
            <a:pPr indent="-114300" lvl="0" marL="250825" marR="0" rtl="0" algn="l">
              <a:lnSpc>
                <a:spcPct val="100000"/>
              </a:lnSpc>
              <a:spcBef>
                <a:spcPts val="105"/>
              </a:spcBef>
              <a:spcAft>
                <a:spcPts val="0"/>
              </a:spcAft>
              <a:buClr>
                <a:srgbClr val="000000"/>
              </a:buClr>
              <a:buSzPts val="1800"/>
              <a:buFont typeface="Noto Sans Symbols"/>
              <a:buChar char="❑"/>
            </a:pPr>
            <a:r>
              <a:rPr b="0" i="0" lang="en-IN" sz="1800" u="none" cap="none" strike="noStrike">
                <a:solidFill>
                  <a:srgbClr val="07224C"/>
                </a:solidFill>
                <a:latin typeface="Times New Roman"/>
                <a:ea typeface="Times New Roman"/>
                <a:cs typeface="Times New Roman"/>
                <a:sym typeface="Times New Roman"/>
              </a:rPr>
              <a:t>It builds decision trees on diﬀerent samples and takes their majority vote for classiﬁcation  and average in case of regression. It performs better results for classiﬁcation  problems</a:t>
            </a:r>
            <a:endParaRPr b="0" i="0" sz="1800" u="none" cap="none" strike="noStrike">
              <a:solidFill>
                <a:srgbClr val="07224C"/>
              </a:solidFill>
              <a:latin typeface="Times New Roman"/>
              <a:ea typeface="Times New Roman"/>
              <a:cs typeface="Times New Roman"/>
              <a:sym typeface="Times New Roman"/>
            </a:endParaRPr>
          </a:p>
          <a:p>
            <a:pPr indent="0" lvl="0" marL="250825" marR="0" rtl="0" algn="l">
              <a:lnSpc>
                <a:spcPct val="100000"/>
              </a:lnSpc>
              <a:spcBef>
                <a:spcPts val="105"/>
              </a:spcBef>
              <a:spcAft>
                <a:spcPts val="0"/>
              </a:spcAft>
              <a:buClr>
                <a:srgbClr val="000000"/>
              </a:buClr>
              <a:buSzPts val="18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0" lvl="0" marL="250825" marR="0" rtl="0" algn="l">
              <a:lnSpc>
                <a:spcPct val="100000"/>
              </a:lnSpc>
              <a:spcBef>
                <a:spcPts val="105"/>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pic>
        <p:nvPicPr>
          <p:cNvPr id="138" name="Google Shape;138;p12"/>
          <p:cNvPicPr preferRelativeResize="0"/>
          <p:nvPr/>
        </p:nvPicPr>
        <p:blipFill rotWithShape="1">
          <a:blip r:embed="rId3">
            <a:alphaModFix/>
          </a:blip>
          <a:srcRect b="0" l="0" r="0" t="0"/>
          <a:stretch/>
        </p:blipFill>
        <p:spPr>
          <a:xfrm>
            <a:off x="4357686" y="1142990"/>
            <a:ext cx="3962400" cy="287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3"/>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44" name="Google Shape;144;p13"/>
          <p:cNvSpPr/>
          <p:nvPr/>
        </p:nvSpPr>
        <p:spPr>
          <a:xfrm>
            <a:off x="142844" y="214296"/>
            <a:ext cx="5643602"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6A3904"/>
                </a:solidFill>
                <a:latin typeface="Constantia"/>
                <a:ea typeface="Constantia"/>
                <a:cs typeface="Constantia"/>
                <a:sym typeface="Constantia"/>
              </a:rPr>
              <a:t>CODES:-</a:t>
            </a:r>
            <a:endParaRPr b="1" i="0" sz="2800" u="none" cap="none" strike="noStrike">
              <a:solidFill>
                <a:srgbClr val="6A3904"/>
              </a:solidFill>
              <a:latin typeface="Times New Roman"/>
              <a:ea typeface="Times New Roman"/>
              <a:cs typeface="Times New Roman"/>
              <a:sym typeface="Times New Roman"/>
            </a:endParaRPr>
          </a:p>
        </p:txBody>
      </p:sp>
      <p:sp>
        <p:nvSpPr>
          <p:cNvPr id="145" name="Google Shape;145;p13"/>
          <p:cNvSpPr txBox="1"/>
          <p:nvPr/>
        </p:nvSpPr>
        <p:spPr>
          <a:xfrm>
            <a:off x="285720" y="857238"/>
            <a:ext cx="2928958" cy="338554"/>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07224C"/>
                </a:solidFill>
                <a:latin typeface="Times New Roman"/>
                <a:ea typeface="Times New Roman"/>
                <a:cs typeface="Times New Roman"/>
                <a:sym typeface="Times New Roman"/>
              </a:rPr>
              <a:t>LOGISTIC REGRESSION:-</a:t>
            </a:r>
            <a:endParaRPr b="1" i="0" sz="1600" u="none" cap="none" strike="noStrike">
              <a:solidFill>
                <a:srgbClr val="07224C"/>
              </a:solidFill>
              <a:latin typeface="Times New Roman"/>
              <a:ea typeface="Times New Roman"/>
              <a:cs typeface="Times New Roman"/>
              <a:sym typeface="Times New Roman"/>
            </a:endParaRPr>
          </a:p>
        </p:txBody>
      </p:sp>
      <p:pic>
        <p:nvPicPr>
          <p:cNvPr id="146" name="Google Shape;146;p13"/>
          <p:cNvPicPr preferRelativeResize="0"/>
          <p:nvPr/>
        </p:nvPicPr>
        <p:blipFill rotWithShape="1">
          <a:blip r:embed="rId3">
            <a:alphaModFix/>
          </a:blip>
          <a:srcRect b="0" l="0" r="0" t="0"/>
          <a:stretch/>
        </p:blipFill>
        <p:spPr>
          <a:xfrm>
            <a:off x="571472" y="1428742"/>
            <a:ext cx="6786610" cy="32861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52" name="Google Shape;152;p14"/>
          <p:cNvSpPr/>
          <p:nvPr/>
        </p:nvSpPr>
        <p:spPr>
          <a:xfrm>
            <a:off x="142844" y="214296"/>
            <a:ext cx="5643602"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6A3904"/>
                </a:solidFill>
                <a:latin typeface="Constantia"/>
                <a:ea typeface="Constantia"/>
                <a:cs typeface="Constantia"/>
                <a:sym typeface="Constantia"/>
              </a:rPr>
              <a:t>CODES:-</a:t>
            </a:r>
            <a:endParaRPr b="1" i="0" sz="2800" u="none" cap="none" strike="noStrike">
              <a:solidFill>
                <a:srgbClr val="6A3904"/>
              </a:solidFill>
              <a:latin typeface="Times New Roman"/>
              <a:ea typeface="Times New Roman"/>
              <a:cs typeface="Times New Roman"/>
              <a:sym typeface="Times New Roman"/>
            </a:endParaRPr>
          </a:p>
        </p:txBody>
      </p:sp>
      <p:sp>
        <p:nvSpPr>
          <p:cNvPr id="153" name="Google Shape;153;p14"/>
          <p:cNvSpPr txBox="1"/>
          <p:nvPr/>
        </p:nvSpPr>
        <p:spPr>
          <a:xfrm>
            <a:off x="285720" y="857238"/>
            <a:ext cx="2928958" cy="338554"/>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07224C"/>
                </a:solidFill>
                <a:latin typeface="Times New Roman"/>
                <a:ea typeface="Times New Roman"/>
                <a:cs typeface="Times New Roman"/>
                <a:sym typeface="Times New Roman"/>
              </a:rPr>
              <a:t>K-NEAREST NEIGHBOURS </a:t>
            </a:r>
            <a:endParaRPr b="1" i="0" sz="1600" u="none" cap="none" strike="noStrike">
              <a:solidFill>
                <a:srgbClr val="07224C"/>
              </a:solidFill>
              <a:latin typeface="Times New Roman"/>
              <a:ea typeface="Times New Roman"/>
              <a:cs typeface="Times New Roman"/>
              <a:sym typeface="Times New Roman"/>
            </a:endParaRPr>
          </a:p>
        </p:txBody>
      </p:sp>
      <p:pic>
        <p:nvPicPr>
          <p:cNvPr id="154" name="Google Shape;154;p14"/>
          <p:cNvPicPr preferRelativeResize="0"/>
          <p:nvPr/>
        </p:nvPicPr>
        <p:blipFill rotWithShape="1">
          <a:blip r:embed="rId3">
            <a:alphaModFix/>
          </a:blip>
          <a:srcRect b="0" l="0" r="0" t="0"/>
          <a:stretch/>
        </p:blipFill>
        <p:spPr>
          <a:xfrm>
            <a:off x="933450" y="1490569"/>
            <a:ext cx="5138748" cy="30100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60" name="Google Shape;160;p15"/>
          <p:cNvSpPr/>
          <p:nvPr/>
        </p:nvSpPr>
        <p:spPr>
          <a:xfrm>
            <a:off x="142844" y="214296"/>
            <a:ext cx="5643602"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6A3904"/>
                </a:solidFill>
                <a:latin typeface="Constantia"/>
                <a:ea typeface="Constantia"/>
                <a:cs typeface="Constantia"/>
                <a:sym typeface="Constantia"/>
              </a:rPr>
              <a:t>CODES:-</a:t>
            </a:r>
            <a:endParaRPr b="1" i="0" sz="2800" u="none" cap="none" strike="noStrike">
              <a:solidFill>
                <a:srgbClr val="6A3904"/>
              </a:solidFill>
              <a:latin typeface="Times New Roman"/>
              <a:ea typeface="Times New Roman"/>
              <a:cs typeface="Times New Roman"/>
              <a:sym typeface="Times New Roman"/>
            </a:endParaRPr>
          </a:p>
        </p:txBody>
      </p:sp>
      <p:sp>
        <p:nvSpPr>
          <p:cNvPr id="161" name="Google Shape;161;p15"/>
          <p:cNvSpPr txBox="1"/>
          <p:nvPr/>
        </p:nvSpPr>
        <p:spPr>
          <a:xfrm>
            <a:off x="285720" y="857238"/>
            <a:ext cx="3643338" cy="338554"/>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07224C"/>
                </a:solidFill>
                <a:latin typeface="Times New Roman"/>
                <a:ea typeface="Times New Roman"/>
                <a:cs typeface="Times New Roman"/>
                <a:sym typeface="Times New Roman"/>
              </a:rPr>
              <a:t>SUPPORT VECTOR MACHINE </a:t>
            </a:r>
            <a:endParaRPr b="1" i="0" sz="1600" u="none" cap="none" strike="noStrike">
              <a:solidFill>
                <a:srgbClr val="07224C"/>
              </a:solidFill>
              <a:latin typeface="Times New Roman"/>
              <a:ea typeface="Times New Roman"/>
              <a:cs typeface="Times New Roman"/>
              <a:sym typeface="Times New Roman"/>
            </a:endParaRPr>
          </a:p>
        </p:txBody>
      </p:sp>
      <p:pic>
        <p:nvPicPr>
          <p:cNvPr id="162" name="Google Shape;162;p15"/>
          <p:cNvPicPr preferRelativeResize="0"/>
          <p:nvPr/>
        </p:nvPicPr>
        <p:blipFill rotWithShape="1">
          <a:blip r:embed="rId3">
            <a:alphaModFix/>
          </a:blip>
          <a:srcRect b="0" l="0" r="0" t="0"/>
          <a:stretch/>
        </p:blipFill>
        <p:spPr>
          <a:xfrm>
            <a:off x="1071538" y="1428742"/>
            <a:ext cx="6143668" cy="31432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68" name="Google Shape;168;p16"/>
          <p:cNvSpPr/>
          <p:nvPr/>
        </p:nvSpPr>
        <p:spPr>
          <a:xfrm>
            <a:off x="142844" y="214296"/>
            <a:ext cx="5643602"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6A3904"/>
                </a:solidFill>
                <a:latin typeface="Constantia"/>
                <a:ea typeface="Constantia"/>
                <a:cs typeface="Constantia"/>
                <a:sym typeface="Constantia"/>
              </a:rPr>
              <a:t>CODES:-</a:t>
            </a:r>
            <a:endParaRPr b="1" i="0" sz="2800" u="none" cap="none" strike="noStrike">
              <a:solidFill>
                <a:srgbClr val="6A3904"/>
              </a:solidFill>
              <a:latin typeface="Times New Roman"/>
              <a:ea typeface="Times New Roman"/>
              <a:cs typeface="Times New Roman"/>
              <a:sym typeface="Times New Roman"/>
            </a:endParaRPr>
          </a:p>
        </p:txBody>
      </p:sp>
      <p:sp>
        <p:nvSpPr>
          <p:cNvPr id="169" name="Google Shape;169;p16"/>
          <p:cNvSpPr txBox="1"/>
          <p:nvPr/>
        </p:nvSpPr>
        <p:spPr>
          <a:xfrm>
            <a:off x="285720" y="857238"/>
            <a:ext cx="3643338" cy="338554"/>
          </a:xfrm>
          <a:prstGeom prst="rect">
            <a:avLst/>
          </a:prstGeom>
          <a:noFill/>
          <a:ln>
            <a:noFill/>
          </a:ln>
        </p:spPr>
        <p:txBody>
          <a:bodyPr anchorCtr="0" anchor="t" bIns="45700" lIns="91425" spcFirstLastPara="1" rIns="91425" wrap="square" tIns="45700">
            <a:spAutoFit/>
          </a:bodyPr>
          <a:lstStyle/>
          <a:p>
            <a:pPr indent="-473708" lvl="0" marL="485775" marR="0" rtl="0" algn="l">
              <a:lnSpc>
                <a:spcPct val="100000"/>
              </a:lnSpc>
              <a:spcBef>
                <a:spcPts val="0"/>
              </a:spcBef>
              <a:spcAft>
                <a:spcPts val="0"/>
              </a:spcAft>
              <a:buClr>
                <a:srgbClr val="0AD0D9"/>
              </a:buClr>
              <a:buSzPts val="1785"/>
              <a:buFont typeface="Arial"/>
              <a:buChar char="•"/>
            </a:pPr>
            <a:r>
              <a:rPr b="1" i="0" lang="en-IN" sz="1600" u="none" cap="none" strike="noStrike">
                <a:solidFill>
                  <a:srgbClr val="091D25"/>
                </a:solidFill>
                <a:latin typeface="Constantia"/>
                <a:ea typeface="Constantia"/>
                <a:cs typeface="Constantia"/>
                <a:sym typeface="Constantia"/>
              </a:rPr>
              <a:t>NAÏVE BAYES:-</a:t>
            </a:r>
            <a:endParaRPr b="1" i="0" sz="1600" u="none" cap="none" strike="noStrike">
              <a:solidFill>
                <a:srgbClr val="091D25"/>
              </a:solidFill>
              <a:latin typeface="Constantia"/>
              <a:ea typeface="Constantia"/>
              <a:cs typeface="Constantia"/>
              <a:sym typeface="Constantia"/>
            </a:endParaRPr>
          </a:p>
        </p:txBody>
      </p:sp>
      <p:pic>
        <p:nvPicPr>
          <p:cNvPr id="170" name="Google Shape;170;p16"/>
          <p:cNvPicPr preferRelativeResize="0"/>
          <p:nvPr/>
        </p:nvPicPr>
        <p:blipFill rotWithShape="1">
          <a:blip r:embed="rId3">
            <a:alphaModFix/>
          </a:blip>
          <a:srcRect b="0" l="0" r="0" t="0"/>
          <a:stretch/>
        </p:blipFill>
        <p:spPr>
          <a:xfrm>
            <a:off x="933450" y="1471773"/>
            <a:ext cx="5710252" cy="26716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76" name="Google Shape;176;p17"/>
          <p:cNvSpPr/>
          <p:nvPr/>
        </p:nvSpPr>
        <p:spPr>
          <a:xfrm>
            <a:off x="142844" y="214296"/>
            <a:ext cx="5643602"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6A3904"/>
                </a:solidFill>
                <a:latin typeface="Constantia"/>
                <a:ea typeface="Constantia"/>
                <a:cs typeface="Constantia"/>
                <a:sym typeface="Constantia"/>
              </a:rPr>
              <a:t>CODES:-</a:t>
            </a:r>
            <a:endParaRPr b="1" i="0" sz="2800" u="none" cap="none" strike="noStrike">
              <a:solidFill>
                <a:srgbClr val="6A3904"/>
              </a:solidFill>
              <a:latin typeface="Times New Roman"/>
              <a:ea typeface="Times New Roman"/>
              <a:cs typeface="Times New Roman"/>
              <a:sym typeface="Times New Roman"/>
            </a:endParaRPr>
          </a:p>
        </p:txBody>
      </p:sp>
      <p:sp>
        <p:nvSpPr>
          <p:cNvPr id="177" name="Google Shape;177;p17"/>
          <p:cNvSpPr txBox="1"/>
          <p:nvPr/>
        </p:nvSpPr>
        <p:spPr>
          <a:xfrm>
            <a:off x="285720" y="857238"/>
            <a:ext cx="3643338" cy="338554"/>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07224C"/>
                </a:solidFill>
                <a:latin typeface="Times New Roman"/>
                <a:ea typeface="Times New Roman"/>
                <a:cs typeface="Times New Roman"/>
                <a:sym typeface="Times New Roman"/>
              </a:rPr>
              <a:t>DECISION TREE:-</a:t>
            </a:r>
            <a:endParaRPr b="1" i="0" sz="1600" u="none" cap="none" strike="noStrike">
              <a:solidFill>
                <a:srgbClr val="07224C"/>
              </a:solidFill>
              <a:latin typeface="Times New Roman"/>
              <a:ea typeface="Times New Roman"/>
              <a:cs typeface="Times New Roman"/>
              <a:sym typeface="Times New Roman"/>
            </a:endParaRPr>
          </a:p>
        </p:txBody>
      </p:sp>
      <p:pic>
        <p:nvPicPr>
          <p:cNvPr id="178" name="Google Shape;178;p17"/>
          <p:cNvPicPr preferRelativeResize="0"/>
          <p:nvPr/>
        </p:nvPicPr>
        <p:blipFill rotWithShape="1">
          <a:blip r:embed="rId3">
            <a:alphaModFix/>
          </a:blip>
          <a:srcRect b="0" l="0" r="0" t="0"/>
          <a:stretch/>
        </p:blipFill>
        <p:spPr>
          <a:xfrm>
            <a:off x="1000100" y="1643056"/>
            <a:ext cx="6858048" cy="26432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84" name="Google Shape;184;p18"/>
          <p:cNvSpPr/>
          <p:nvPr/>
        </p:nvSpPr>
        <p:spPr>
          <a:xfrm>
            <a:off x="142844" y="214296"/>
            <a:ext cx="5643602"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6A3904"/>
                </a:solidFill>
                <a:latin typeface="Constantia"/>
                <a:ea typeface="Constantia"/>
                <a:cs typeface="Constantia"/>
                <a:sym typeface="Constantia"/>
              </a:rPr>
              <a:t>CODES:-</a:t>
            </a:r>
            <a:endParaRPr b="1" i="0" sz="2800" u="none" cap="none" strike="noStrike">
              <a:solidFill>
                <a:srgbClr val="6A3904"/>
              </a:solidFill>
              <a:latin typeface="Times New Roman"/>
              <a:ea typeface="Times New Roman"/>
              <a:cs typeface="Times New Roman"/>
              <a:sym typeface="Times New Roman"/>
            </a:endParaRPr>
          </a:p>
        </p:txBody>
      </p:sp>
      <p:sp>
        <p:nvSpPr>
          <p:cNvPr id="185" name="Google Shape;185;p18"/>
          <p:cNvSpPr txBox="1"/>
          <p:nvPr/>
        </p:nvSpPr>
        <p:spPr>
          <a:xfrm>
            <a:off x="285720" y="857238"/>
            <a:ext cx="3643338" cy="338554"/>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07224C"/>
                </a:solidFill>
                <a:latin typeface="Times New Roman"/>
                <a:ea typeface="Times New Roman"/>
                <a:cs typeface="Times New Roman"/>
                <a:sym typeface="Times New Roman"/>
              </a:rPr>
              <a:t>RANDOM FOREST CLASSIFIER:-</a:t>
            </a:r>
            <a:endParaRPr b="1" i="0" sz="1600" u="none" cap="none" strike="noStrike">
              <a:solidFill>
                <a:srgbClr val="07224C"/>
              </a:solidFill>
              <a:latin typeface="Times New Roman"/>
              <a:ea typeface="Times New Roman"/>
              <a:cs typeface="Times New Roman"/>
              <a:sym typeface="Times New Roman"/>
            </a:endParaRPr>
          </a:p>
        </p:txBody>
      </p:sp>
      <p:pic>
        <p:nvPicPr>
          <p:cNvPr id="186" name="Google Shape;186;p18"/>
          <p:cNvPicPr preferRelativeResize="0"/>
          <p:nvPr/>
        </p:nvPicPr>
        <p:blipFill rotWithShape="1">
          <a:blip r:embed="rId3">
            <a:alphaModFix/>
          </a:blip>
          <a:srcRect b="0" l="0" r="0" t="0"/>
          <a:stretch/>
        </p:blipFill>
        <p:spPr>
          <a:xfrm>
            <a:off x="1264542" y="1509873"/>
            <a:ext cx="6022102" cy="28478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chemeClr val="lt1"/>
                </a:solidFill>
              </a:rPr>
              <a:t>‹#›</a:t>
            </a:fld>
            <a:endParaRPr>
              <a:solidFill>
                <a:schemeClr val="lt1"/>
              </a:solidFill>
            </a:endParaRPr>
          </a:p>
        </p:txBody>
      </p:sp>
      <p:sp>
        <p:nvSpPr>
          <p:cNvPr id="192" name="Google Shape;192;p19"/>
          <p:cNvSpPr txBox="1"/>
          <p:nvPr/>
        </p:nvSpPr>
        <p:spPr>
          <a:xfrm>
            <a:off x="214282" y="357172"/>
            <a:ext cx="642942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chemeClr val="lt1"/>
                </a:solidFill>
                <a:latin typeface="Times New Roman"/>
                <a:ea typeface="Times New Roman"/>
                <a:cs typeface="Times New Roman"/>
                <a:sym typeface="Times New Roman"/>
              </a:rPr>
              <a:t>FLOW CHART FOR ACCURACY:-</a:t>
            </a:r>
            <a:endParaRPr b="1" i="0" sz="2800" u="none" cap="none" strike="noStrike">
              <a:solidFill>
                <a:schemeClr val="lt1"/>
              </a:solidFill>
              <a:latin typeface="Times New Roman"/>
              <a:ea typeface="Times New Roman"/>
              <a:cs typeface="Times New Roman"/>
              <a:sym typeface="Times New Roman"/>
            </a:endParaRPr>
          </a:p>
        </p:txBody>
      </p:sp>
      <p:pic>
        <p:nvPicPr>
          <p:cNvPr id="193" name="Google Shape;193;p19"/>
          <p:cNvPicPr preferRelativeResize="0"/>
          <p:nvPr/>
        </p:nvPicPr>
        <p:blipFill rotWithShape="1">
          <a:blip r:embed="rId3">
            <a:alphaModFix/>
          </a:blip>
          <a:srcRect b="0" l="0" r="0" t="0"/>
          <a:stretch/>
        </p:blipFill>
        <p:spPr>
          <a:xfrm>
            <a:off x="500034" y="1142990"/>
            <a:ext cx="8072462" cy="29900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2"/>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48" name="Google Shape;48;p2"/>
          <p:cNvSpPr txBox="1"/>
          <p:nvPr/>
        </p:nvSpPr>
        <p:spPr>
          <a:xfrm>
            <a:off x="357158" y="428610"/>
            <a:ext cx="385765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rgbClr val="002248"/>
                </a:solidFill>
                <a:latin typeface="Times New Roman"/>
                <a:ea typeface="Times New Roman"/>
                <a:cs typeface="Times New Roman"/>
                <a:sym typeface="Times New Roman"/>
              </a:rPr>
              <a:t>ABSTRACT:-</a:t>
            </a:r>
            <a:endParaRPr b="1" i="0" sz="2800" u="none" cap="none" strike="noStrike">
              <a:solidFill>
                <a:srgbClr val="002248"/>
              </a:solidFill>
              <a:latin typeface="Times New Roman"/>
              <a:ea typeface="Times New Roman"/>
              <a:cs typeface="Times New Roman"/>
              <a:sym typeface="Times New Roman"/>
            </a:endParaRPr>
          </a:p>
        </p:txBody>
      </p:sp>
      <p:sp>
        <p:nvSpPr>
          <p:cNvPr id="49" name="Google Shape;49;p2"/>
          <p:cNvSpPr txBox="1"/>
          <p:nvPr/>
        </p:nvSpPr>
        <p:spPr>
          <a:xfrm>
            <a:off x="571472" y="1214428"/>
            <a:ext cx="7143800" cy="3506088"/>
          </a:xfrm>
          <a:prstGeom prst="rect">
            <a:avLst/>
          </a:prstGeom>
          <a:noFill/>
          <a:ln>
            <a:noFill/>
          </a:ln>
        </p:spPr>
        <p:txBody>
          <a:bodyPr anchorCtr="0" anchor="t" bIns="45700" lIns="91425" spcFirstLastPara="1" rIns="91425" wrap="square" tIns="45700">
            <a:spAutoFit/>
          </a:bodyPr>
          <a:lstStyle/>
          <a:p>
            <a:pPr indent="-257175" lvl="0" marL="384175" marR="5080" rtl="0" algn="l">
              <a:lnSpc>
                <a:spcPct val="100000"/>
              </a:lnSpc>
              <a:spcBef>
                <a:spcPts val="0"/>
              </a:spcBef>
              <a:spcAft>
                <a:spcPts val="0"/>
              </a:spcAft>
              <a:buClr>
                <a:srgbClr val="0AD0D9"/>
              </a:buClr>
              <a:buSzPts val="1500"/>
              <a:buFont typeface="Noto Sans Symbols"/>
              <a:buChar char="❖"/>
            </a:pPr>
            <a:r>
              <a:rPr b="0" i="0" lang="en-IN" sz="1600" u="none" cap="none" strike="noStrike">
                <a:solidFill>
                  <a:srgbClr val="105372"/>
                </a:solidFill>
                <a:latin typeface="Times New Roman"/>
                <a:ea typeface="Times New Roman"/>
                <a:cs typeface="Times New Roman"/>
                <a:sym typeface="Times New Roman"/>
              </a:rPr>
              <a:t>Too much cholesterol in your blood, however, puts you at increased risk of heart  disease. High levels of cholesterol and other fatty substances can cause  Atherosclerosis, a disease in which fatty plaques build up on blood vessel walls,  restrict blood flow to the heart and can ultimately cause a heart attack. It occurs in  almost 1% of births.</a:t>
            </a:r>
            <a:endParaRPr/>
          </a:p>
          <a:p>
            <a:pPr indent="-257175" lvl="0" marL="384175" marR="941705" rtl="0" algn="l">
              <a:lnSpc>
                <a:spcPct val="100000"/>
              </a:lnSpc>
              <a:spcBef>
                <a:spcPts val="730"/>
              </a:spcBef>
              <a:spcAft>
                <a:spcPts val="0"/>
              </a:spcAft>
              <a:buClr>
                <a:srgbClr val="0AD0D9"/>
              </a:buClr>
              <a:buSzPts val="1500"/>
              <a:buFont typeface="Noto Sans Symbols"/>
              <a:buChar char="❖"/>
            </a:pPr>
            <a:r>
              <a:rPr b="0" i="0" lang="en-IN" sz="1600" u="none" cap="none" strike="noStrike">
                <a:solidFill>
                  <a:srgbClr val="105372"/>
                </a:solidFill>
                <a:latin typeface="Times New Roman"/>
                <a:ea typeface="Times New Roman"/>
                <a:cs typeface="Times New Roman"/>
                <a:sym typeface="Times New Roman"/>
              </a:rPr>
              <a:t>An approximate 100-200 deaths are due to unrecognized heart disease in newborns each year. These numbers exclude those dying before diagnosis.</a:t>
            </a:r>
            <a:endParaRPr/>
          </a:p>
          <a:p>
            <a:pPr indent="-257175" lvl="0" marL="384175" marR="941705" rtl="0" algn="l">
              <a:lnSpc>
                <a:spcPct val="100000"/>
              </a:lnSpc>
              <a:spcBef>
                <a:spcPts val="730"/>
              </a:spcBef>
              <a:spcAft>
                <a:spcPts val="0"/>
              </a:spcAft>
              <a:buClr>
                <a:srgbClr val="0AD0D9"/>
              </a:buClr>
              <a:buSzPts val="1500"/>
              <a:buFont typeface="Noto Sans Symbols"/>
              <a:buChar char="❖"/>
            </a:pPr>
            <a:r>
              <a:rPr b="0" i="0" lang="en-IN" sz="1600" u="none" cap="none" strike="noStrike">
                <a:solidFill>
                  <a:srgbClr val="105372"/>
                </a:solidFill>
                <a:latin typeface="Times New Roman"/>
                <a:ea typeface="Times New Roman"/>
                <a:cs typeface="Times New Roman"/>
                <a:sym typeface="Times New Roman"/>
              </a:rPr>
              <a:t>Even though there are many methods and algorithms to predict the disease, not all of them are effective. We are going to see which algorithm is effective and  predicts the precisive output in a short period of time.</a:t>
            </a:r>
            <a:endParaRPr/>
          </a:p>
          <a:p>
            <a:pPr indent="-353536" lvl="0" marL="563245" marR="0" rtl="0" algn="l">
              <a:lnSpc>
                <a:spcPct val="100000"/>
              </a:lnSpc>
              <a:spcBef>
                <a:spcPts val="525"/>
              </a:spcBef>
              <a:spcAft>
                <a:spcPts val="0"/>
              </a:spcAft>
              <a:buClr>
                <a:srgbClr val="0AD0D9"/>
              </a:buClr>
              <a:buSzPts val="1313"/>
              <a:buFont typeface="PMingLiU-ExtB"/>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chemeClr val="lt1"/>
                </a:solidFill>
              </a:rPr>
              <a:t>‹#›</a:t>
            </a:fld>
            <a:endParaRPr>
              <a:solidFill>
                <a:schemeClr val="lt1"/>
              </a:solidFill>
            </a:endParaRPr>
          </a:p>
        </p:txBody>
      </p:sp>
      <p:sp>
        <p:nvSpPr>
          <p:cNvPr id="199" name="Google Shape;199;p20"/>
          <p:cNvSpPr txBox="1"/>
          <p:nvPr/>
        </p:nvSpPr>
        <p:spPr>
          <a:xfrm>
            <a:off x="214282" y="428610"/>
            <a:ext cx="271464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chemeClr val="lt1"/>
                </a:solidFill>
                <a:latin typeface="Times New Roman"/>
                <a:ea typeface="Times New Roman"/>
                <a:cs typeface="Times New Roman"/>
                <a:sym typeface="Times New Roman"/>
              </a:rPr>
              <a:t>RESULT:-</a:t>
            </a:r>
            <a:endParaRPr b="1" i="0" sz="2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chemeClr val="lt1"/>
                </a:solidFill>
              </a:rPr>
              <a:t>‹#›</a:t>
            </a:fld>
            <a:endParaRPr>
              <a:solidFill>
                <a:schemeClr val="lt1"/>
              </a:solidFill>
            </a:endParaRPr>
          </a:p>
        </p:txBody>
      </p:sp>
      <p:sp>
        <p:nvSpPr>
          <p:cNvPr id="205" name="Google Shape;205;p21"/>
          <p:cNvSpPr txBox="1"/>
          <p:nvPr/>
        </p:nvSpPr>
        <p:spPr>
          <a:xfrm>
            <a:off x="214282" y="428610"/>
            <a:ext cx="271464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chemeClr val="lt1"/>
                </a:solidFill>
                <a:latin typeface="Times New Roman"/>
                <a:ea typeface="Times New Roman"/>
                <a:cs typeface="Times New Roman"/>
                <a:sym typeface="Times New Roman"/>
              </a:rPr>
              <a:t>RESULT:-</a:t>
            </a:r>
            <a:endParaRPr b="1" i="0" sz="2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211" name="Google Shape;211;p22"/>
          <p:cNvSpPr/>
          <p:nvPr/>
        </p:nvSpPr>
        <p:spPr>
          <a:xfrm>
            <a:off x="142844" y="214296"/>
            <a:ext cx="5643602"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00B0F0"/>
                </a:solidFill>
                <a:latin typeface="Constantia"/>
                <a:ea typeface="Constantia"/>
                <a:cs typeface="Constantia"/>
                <a:sym typeface="Constantia"/>
              </a:rPr>
              <a:t>CONCLUSION:-</a:t>
            </a:r>
            <a:endParaRPr b="1" i="0" sz="2800" u="none" cap="none" strike="noStrike">
              <a:solidFill>
                <a:srgbClr val="00B0F0"/>
              </a:solidFill>
              <a:latin typeface="Times New Roman"/>
              <a:ea typeface="Times New Roman"/>
              <a:cs typeface="Times New Roman"/>
              <a:sym typeface="Times New Roman"/>
            </a:endParaRPr>
          </a:p>
        </p:txBody>
      </p:sp>
      <p:sp>
        <p:nvSpPr>
          <p:cNvPr id="212" name="Google Shape;212;p22"/>
          <p:cNvSpPr txBox="1"/>
          <p:nvPr/>
        </p:nvSpPr>
        <p:spPr>
          <a:xfrm>
            <a:off x="357158" y="857238"/>
            <a:ext cx="7500990" cy="3036088"/>
          </a:xfrm>
          <a:prstGeom prst="rect">
            <a:avLst/>
          </a:prstGeom>
          <a:noFill/>
          <a:ln>
            <a:noFill/>
          </a:ln>
        </p:spPr>
        <p:txBody>
          <a:bodyPr anchorCtr="0" anchor="t" bIns="45700" lIns="91425" spcFirstLastPara="1" rIns="91425" wrap="square" tIns="45700">
            <a:spAutoFit/>
          </a:bodyPr>
          <a:lstStyle/>
          <a:p>
            <a:pPr indent="-127487" lvl="0" marL="66675" marR="0" rtl="0" algn="l">
              <a:lnSpc>
                <a:spcPct val="102699"/>
              </a:lnSpc>
              <a:spcBef>
                <a:spcPts val="0"/>
              </a:spcBef>
              <a:spcAft>
                <a:spcPts val="0"/>
              </a:spcAft>
              <a:buClr>
                <a:srgbClr val="0AD0D9"/>
              </a:buClr>
              <a:buSzPts val="2008"/>
              <a:buFont typeface="Noto Sans Symbols"/>
              <a:buChar char="⮚"/>
            </a:pPr>
            <a:r>
              <a:rPr b="0" i="0" lang="en-IN" sz="1800" u="none" cap="none" strike="noStrike">
                <a:solidFill>
                  <a:srgbClr val="6A3904"/>
                </a:solidFill>
                <a:latin typeface="Constantia"/>
                <a:ea typeface="Constantia"/>
                <a:cs typeface="Constantia"/>
                <a:sym typeface="Constantia"/>
              </a:rPr>
              <a:t>So we can conclude that from the above algorithms KNN is more eﬀective and precise ,which can be used in prediction of heart disease.</a:t>
            </a:r>
            <a:endParaRPr/>
          </a:p>
          <a:p>
            <a:pPr indent="0" lvl="0" marL="66675" marR="0" rtl="0" algn="l">
              <a:lnSpc>
                <a:spcPct val="102699"/>
              </a:lnSpc>
              <a:spcBef>
                <a:spcPts val="20"/>
              </a:spcBef>
              <a:spcAft>
                <a:spcPts val="0"/>
              </a:spcAft>
              <a:buNone/>
            </a:pPr>
            <a:r>
              <a:rPr b="0" i="0" lang="en-IN" sz="1800" u="none" cap="none" strike="noStrike">
                <a:solidFill>
                  <a:srgbClr val="6A3904"/>
                </a:solidFill>
                <a:latin typeface="Constantia"/>
                <a:ea typeface="Constantia"/>
                <a:cs typeface="Constantia"/>
                <a:sym typeface="Constantia"/>
              </a:rPr>
              <a:t>	</a:t>
            </a:r>
            <a:endParaRPr b="0" i="0" sz="1800" u="none" cap="none" strike="noStrike">
              <a:solidFill>
                <a:srgbClr val="6A3904"/>
              </a:solidFill>
              <a:latin typeface="PMingLiU-ExtB"/>
              <a:ea typeface="PMingLiU-ExtB"/>
              <a:cs typeface="PMingLiU-ExtB"/>
              <a:sym typeface="PMingLiU-ExtB"/>
            </a:endParaRPr>
          </a:p>
          <a:p>
            <a:pPr indent="-127487" lvl="0" marL="66675" marR="0" rtl="0" algn="l">
              <a:lnSpc>
                <a:spcPct val="102699"/>
              </a:lnSpc>
              <a:spcBef>
                <a:spcPts val="20"/>
              </a:spcBef>
              <a:spcAft>
                <a:spcPts val="0"/>
              </a:spcAft>
              <a:buClr>
                <a:srgbClr val="0AD0D9"/>
              </a:buClr>
              <a:buSzPts val="2008"/>
              <a:buFont typeface="Noto Sans Symbols"/>
              <a:buChar char="⮚"/>
            </a:pPr>
            <a:r>
              <a:rPr b="0" i="0" lang="en-IN" sz="1800" u="none" cap="none" strike="noStrike">
                <a:solidFill>
                  <a:srgbClr val="6A3904"/>
                </a:solidFill>
                <a:latin typeface="Constantia"/>
                <a:ea typeface="Constantia"/>
                <a:cs typeface="Constantia"/>
                <a:sym typeface="Constantia"/>
              </a:rPr>
              <a:t>As increased development in the medical ﬁeld and also the application of  AI in the modern world, which decreases the death rate of victims, it can  be even decreased by controlled diet and exercise.</a:t>
            </a:r>
            <a:endParaRPr/>
          </a:p>
          <a:p>
            <a:pPr indent="0" lvl="0" marL="66675" marR="0" rtl="0" algn="l">
              <a:lnSpc>
                <a:spcPct val="102699"/>
              </a:lnSpc>
              <a:spcBef>
                <a:spcPts val="20"/>
              </a:spcBef>
              <a:spcAft>
                <a:spcPts val="0"/>
              </a:spcAft>
              <a:buClr>
                <a:srgbClr val="0AD0D9"/>
              </a:buClr>
              <a:buSzPts val="2008"/>
              <a:buFont typeface="Noto Sans Symbols"/>
              <a:buNone/>
            </a:pPr>
            <a:r>
              <a:t/>
            </a:r>
            <a:endParaRPr b="0" i="0" sz="1800" u="none" cap="none" strike="noStrike">
              <a:solidFill>
                <a:srgbClr val="6A3904"/>
              </a:solidFill>
              <a:latin typeface="Constantia"/>
              <a:ea typeface="Constantia"/>
              <a:cs typeface="Constantia"/>
              <a:sym typeface="Constantia"/>
            </a:endParaRPr>
          </a:p>
          <a:p>
            <a:pPr indent="-257175" lvl="0" marL="323850" marR="1473835" rtl="0" algn="l">
              <a:lnSpc>
                <a:spcPct val="100000"/>
              </a:lnSpc>
              <a:spcBef>
                <a:spcPts val="885"/>
              </a:spcBef>
              <a:spcAft>
                <a:spcPts val="0"/>
              </a:spcAft>
              <a:buClr>
                <a:srgbClr val="0AD0D9"/>
              </a:buClr>
              <a:buSzPts val="2008"/>
              <a:buFont typeface="Noto Sans Symbols"/>
              <a:buChar char="⮚"/>
            </a:pPr>
            <a:r>
              <a:rPr b="0" i="0" lang="en-IN" sz="1800" u="none" cap="none" strike="noStrike">
                <a:solidFill>
                  <a:srgbClr val="6A3904"/>
                </a:solidFill>
                <a:latin typeface="Constantia"/>
                <a:ea typeface="Constantia"/>
                <a:cs typeface="Constantia"/>
                <a:sym typeface="Constantia"/>
              </a:rPr>
              <a:t>Treating risk factors like hypertension, diabetes mellitus and  high cholesterol will go a long way in prolonging life.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218" name="Google Shape;218;p23"/>
          <p:cNvSpPr/>
          <p:nvPr/>
        </p:nvSpPr>
        <p:spPr>
          <a:xfrm>
            <a:off x="142844" y="214296"/>
            <a:ext cx="5643602" cy="523220"/>
          </a:xfrm>
          <a:prstGeom prst="rect">
            <a:avLst/>
          </a:prstGeom>
          <a:noFill/>
          <a:ln>
            <a:noFill/>
          </a:ln>
        </p:spPr>
        <p:txBody>
          <a:bodyPr anchorCtr="0" anchor="t" bIns="45700" lIns="91425" spcFirstLastPara="1" rIns="91425" wrap="square" tIns="45700">
            <a:spAutoFit/>
          </a:bodyPr>
          <a:lstStyle/>
          <a:p>
            <a:pPr indent="-400050" lvl="0" marL="412115" marR="0" rtl="0" algn="l">
              <a:lnSpc>
                <a:spcPct val="100000"/>
              </a:lnSpc>
              <a:spcBef>
                <a:spcPts val="0"/>
              </a:spcBef>
              <a:spcAft>
                <a:spcPts val="0"/>
              </a:spcAft>
              <a:buNone/>
            </a:pPr>
            <a:r>
              <a:rPr b="1" i="0" lang="en-IN" sz="2800" u="none" cap="none" strike="noStrike">
                <a:solidFill>
                  <a:srgbClr val="00B0F0"/>
                </a:solidFill>
                <a:latin typeface="Constantia"/>
                <a:ea typeface="Constantia"/>
                <a:cs typeface="Constantia"/>
                <a:sym typeface="Constantia"/>
              </a:rPr>
              <a:t>REFERENCE:-</a:t>
            </a:r>
            <a:endParaRPr b="1" i="0" sz="2800" u="none" cap="none" strike="noStrike">
              <a:solidFill>
                <a:srgbClr val="00B0F0"/>
              </a:solidFill>
              <a:latin typeface="Times New Roman"/>
              <a:ea typeface="Times New Roman"/>
              <a:cs typeface="Times New Roman"/>
              <a:sym typeface="Times New Roman"/>
            </a:endParaRPr>
          </a:p>
        </p:txBody>
      </p:sp>
      <p:sp>
        <p:nvSpPr>
          <p:cNvPr id="219" name="Google Shape;219;p23"/>
          <p:cNvSpPr txBox="1"/>
          <p:nvPr/>
        </p:nvSpPr>
        <p:spPr>
          <a:xfrm>
            <a:off x="357158" y="857238"/>
            <a:ext cx="7500990" cy="1519006"/>
          </a:xfrm>
          <a:prstGeom prst="rect">
            <a:avLst/>
          </a:prstGeom>
          <a:noFill/>
          <a:ln>
            <a:noFill/>
          </a:ln>
        </p:spPr>
        <p:txBody>
          <a:bodyPr anchorCtr="0" anchor="t" bIns="45700" lIns="91425" spcFirstLastPara="1" rIns="91425" wrap="square" tIns="45700">
            <a:spAutoFit/>
          </a:bodyPr>
          <a:lstStyle/>
          <a:p>
            <a:pPr indent="0" lvl="0" marL="66675" marR="0" rtl="0" algn="l">
              <a:lnSpc>
                <a:spcPct val="102699"/>
              </a:lnSpc>
              <a:spcBef>
                <a:spcPts val="0"/>
              </a:spcBef>
              <a:spcAft>
                <a:spcPts val="0"/>
              </a:spcAft>
              <a:buNone/>
            </a:pPr>
            <a:r>
              <a:rPr b="0" i="0" lang="en-IN" sz="1800" u="none" cap="none" strike="noStrike">
                <a:solidFill>
                  <a:srgbClr val="000000"/>
                </a:solidFill>
                <a:latin typeface="Constantia"/>
                <a:ea typeface="Constantia"/>
                <a:cs typeface="Constantia"/>
                <a:sym typeface="Constantia"/>
              </a:rPr>
              <a:t>https://</a:t>
            </a:r>
            <a:r>
              <a:rPr b="0" i="0" lang="en-IN" sz="1800" u="sng" cap="none" strike="noStrike">
                <a:solidFill>
                  <a:srgbClr val="000000"/>
                </a:solidFill>
                <a:latin typeface="Constantia"/>
                <a:ea typeface="Constantia"/>
                <a:cs typeface="Constantia"/>
                <a:sym typeface="Constantia"/>
                <a:hlinkClick r:id="rId3">
                  <a:extLst>
                    <a:ext uri="{A12FA001-AC4F-418D-AE19-62706E023703}">
                      <ahyp:hlinkClr val="tx"/>
                    </a:ext>
                  </a:extLst>
                </a:hlinkClick>
              </a:rPr>
              <a:t>www.kaggle.com/neisha/heart-disease-prediction-using-logistic </a:t>
            </a:r>
            <a:r>
              <a:rPr b="0" i="0" lang="en-IN" sz="1800" u="none" cap="none" strike="noStrike">
                <a:solidFill>
                  <a:srgbClr val="000000"/>
                </a:solidFill>
                <a:latin typeface="Constantia"/>
                <a:ea typeface="Constantia"/>
                <a:cs typeface="Constantia"/>
                <a:sym typeface="Constantia"/>
              </a:rPr>
              <a:t> regression </a:t>
            </a:r>
            <a:endParaRPr/>
          </a:p>
          <a:p>
            <a:pPr indent="0" lvl="0" marL="66675" marR="0" rtl="0" algn="l">
              <a:lnSpc>
                <a:spcPct val="102699"/>
              </a:lnSpc>
              <a:spcBef>
                <a:spcPts val="20"/>
              </a:spcBef>
              <a:spcAft>
                <a:spcPts val="0"/>
              </a:spcAft>
              <a:buNone/>
            </a:pPr>
            <a:r>
              <a:rPr b="0" i="0" lang="en-IN" sz="1800" u="sng" cap="none" strike="noStrike">
                <a:solidFill>
                  <a:srgbClr val="000000"/>
                </a:solidFill>
                <a:latin typeface="Constantia"/>
                <a:ea typeface="Constantia"/>
                <a:cs typeface="Constantia"/>
                <a:sym typeface="Constantia"/>
                <a:hlinkClick r:id="rId4">
                  <a:extLst>
                    <a:ext uri="{A12FA001-AC4F-418D-AE19-62706E023703}">
                      <ahyp:hlinkClr val="tx"/>
                    </a:ext>
                  </a:extLst>
                </a:hlinkClick>
              </a:rPr>
              <a:t>https://www.kaggle.com/code/cdabakoglu/heart-disease-classifications-machine-learning</a:t>
            </a:r>
            <a:r>
              <a:rPr b="0" i="0" lang="en-IN" sz="1800" u="none" cap="none" strike="noStrike">
                <a:solidFill>
                  <a:srgbClr val="000000"/>
                </a:solidFill>
                <a:latin typeface="Constantia"/>
                <a:ea typeface="Constantia"/>
                <a:cs typeface="Constantia"/>
                <a:sym typeface="Constantia"/>
              </a:rPr>
              <a:t>  </a:t>
            </a:r>
            <a:endParaRPr/>
          </a:p>
          <a:p>
            <a:pPr indent="0" lvl="0" marL="66675" marR="0" rtl="0" algn="l">
              <a:lnSpc>
                <a:spcPct val="102699"/>
              </a:lnSpc>
              <a:spcBef>
                <a:spcPts val="20"/>
              </a:spcBef>
              <a:spcAft>
                <a:spcPts val="0"/>
              </a:spcAft>
              <a:buNone/>
            </a:pPr>
            <a:r>
              <a:t/>
            </a:r>
            <a:endParaRPr b="0" i="0" sz="1800" u="none" cap="none" strike="noStrike">
              <a:solidFill>
                <a:srgbClr val="6A3904"/>
              </a:solidFill>
              <a:latin typeface="Constantia"/>
              <a:ea typeface="Constantia"/>
              <a:cs typeface="Constantia"/>
              <a:sym typeface="Constant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ctrTitle"/>
          </p:nvPr>
        </p:nvSpPr>
        <p:spPr>
          <a:xfrm>
            <a:off x="714348" y="642924"/>
            <a:ext cx="7068300" cy="1818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6800"/>
              <a:buNone/>
            </a:pPr>
            <a:r>
              <a:rPr b="1" lang="en-IN">
                <a:solidFill>
                  <a:srgbClr val="F8F8F8"/>
                </a:solidFill>
              </a:rPr>
              <a:t>THANK YOU…</a:t>
            </a:r>
            <a:endParaRPr b="1">
              <a:solidFill>
                <a:srgbClr val="F8F8F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3"/>
          <p:cNvSpPr txBox="1"/>
          <p:nvPr>
            <p:ph type="title"/>
          </p:nvPr>
        </p:nvSpPr>
        <p:spPr>
          <a:xfrm>
            <a:off x="571473" y="357172"/>
            <a:ext cx="7534702" cy="500066"/>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b="1" lang="en-IN" sz="2800">
                <a:solidFill>
                  <a:srgbClr val="04617B"/>
                </a:solidFill>
                <a:latin typeface="Times New Roman"/>
                <a:ea typeface="Times New Roman"/>
                <a:cs typeface="Times New Roman"/>
                <a:sym typeface="Times New Roman"/>
              </a:rPr>
              <a:t>UNDERSTANDING ABOUT THE DATA SET:-</a:t>
            </a:r>
            <a:endParaRPr b="1" sz="2800">
              <a:latin typeface="Times New Roman"/>
              <a:ea typeface="Times New Roman"/>
              <a:cs typeface="Times New Roman"/>
              <a:sym typeface="Times New Roman"/>
            </a:endParaRPr>
          </a:p>
        </p:txBody>
      </p:sp>
      <p:sp>
        <p:nvSpPr>
          <p:cNvPr id="55" name="Google Shape;55;p3"/>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p>
            <a:pPr indent="-266700" lvl="0" marL="279400" marR="893444" rtl="0" algn="l">
              <a:lnSpc>
                <a:spcPct val="100499"/>
              </a:lnSpc>
              <a:spcBef>
                <a:spcPts val="80"/>
              </a:spcBef>
              <a:spcAft>
                <a:spcPts val="0"/>
              </a:spcAft>
              <a:buClr>
                <a:srgbClr val="0AD0D9"/>
              </a:buClr>
              <a:buSzPts val="2214"/>
              <a:buFont typeface="Noto Sans Symbols"/>
              <a:buChar char="⮚"/>
            </a:pPr>
            <a:r>
              <a:rPr lang="en-IN" sz="2000">
                <a:solidFill>
                  <a:srgbClr val="07224C"/>
                </a:solidFill>
                <a:latin typeface="Times New Roman"/>
                <a:ea typeface="Times New Roman"/>
                <a:cs typeface="Times New Roman"/>
                <a:sym typeface="Times New Roman"/>
              </a:rPr>
              <a:t>We have data which classified if patients have heart disease or  not   according to features in it.</a:t>
            </a:r>
            <a:endParaRPr sz="2000">
              <a:solidFill>
                <a:srgbClr val="07224C"/>
              </a:solidFill>
              <a:latin typeface="Times New Roman"/>
              <a:ea typeface="Times New Roman"/>
              <a:cs typeface="Times New Roman"/>
              <a:sym typeface="Times New Roman"/>
            </a:endParaRPr>
          </a:p>
          <a:p>
            <a:pPr indent="-276225" lvl="0" marL="288925" marR="5080" rtl="0" algn="l">
              <a:lnSpc>
                <a:spcPct val="100200"/>
              </a:lnSpc>
              <a:spcBef>
                <a:spcPts val="770"/>
              </a:spcBef>
              <a:spcAft>
                <a:spcPts val="0"/>
              </a:spcAft>
              <a:buClr>
                <a:srgbClr val="0AD0D9"/>
              </a:buClr>
              <a:buSzPts val="2214"/>
              <a:buFont typeface="Noto Sans Symbols"/>
              <a:buChar char="⮚"/>
            </a:pPr>
            <a:r>
              <a:rPr lang="en-IN" sz="2000">
                <a:solidFill>
                  <a:srgbClr val="07224C"/>
                </a:solidFill>
                <a:latin typeface="Times New Roman"/>
                <a:ea typeface="Times New Roman"/>
                <a:cs typeface="Times New Roman"/>
                <a:sym typeface="Times New Roman"/>
              </a:rPr>
              <a:t>We will try to use this data to create a model which tries to predict if  a patient has this disease or not. We will have many types of  algorithms.</a:t>
            </a:r>
            <a:endParaRPr sz="2000">
              <a:solidFill>
                <a:srgbClr val="07224C"/>
              </a:solidFill>
              <a:latin typeface="Times New Roman"/>
              <a:ea typeface="Times New Roman"/>
              <a:cs typeface="Times New Roman"/>
              <a:sym typeface="Times New Roman"/>
            </a:endParaRPr>
          </a:p>
          <a:p>
            <a:pPr indent="-381000" lvl="0" marL="457200" rtl="0" algn="l">
              <a:lnSpc>
                <a:spcPct val="115000"/>
              </a:lnSpc>
              <a:spcBef>
                <a:spcPts val="600"/>
              </a:spcBef>
              <a:spcAft>
                <a:spcPts val="0"/>
              </a:spcAft>
              <a:buSzPts val="2400"/>
              <a:buNone/>
            </a:pPr>
            <a:r>
              <a:t/>
            </a:r>
            <a:endParaRPr/>
          </a:p>
        </p:txBody>
      </p:sp>
      <p:sp>
        <p:nvSpPr>
          <p:cNvPr id="56" name="Google Shape;56;p3"/>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62" name="Google Shape;62;p4"/>
          <p:cNvSpPr/>
          <p:nvPr/>
        </p:nvSpPr>
        <p:spPr>
          <a:xfrm>
            <a:off x="285720" y="214297"/>
            <a:ext cx="614366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800" u="none" cap="none" strike="noStrike">
                <a:solidFill>
                  <a:schemeClr val="lt1"/>
                </a:solidFill>
                <a:latin typeface="Times New Roman"/>
                <a:ea typeface="Times New Roman"/>
                <a:cs typeface="Times New Roman"/>
                <a:sym typeface="Times New Roman"/>
              </a:rPr>
              <a:t>DATA SET:-</a:t>
            </a:r>
            <a:endParaRPr b="0" i="0" sz="2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5"/>
          <p:cNvSpPr txBox="1"/>
          <p:nvPr>
            <p:ph type="title"/>
          </p:nvPr>
        </p:nvSpPr>
        <p:spPr>
          <a:xfrm>
            <a:off x="571473" y="357172"/>
            <a:ext cx="7534702" cy="500066"/>
          </a:xfrm>
          <a:prstGeom prst="rect">
            <a:avLst/>
          </a:prstGeom>
          <a:noFill/>
          <a:ln>
            <a:noFill/>
          </a:ln>
        </p:spPr>
        <p:txBody>
          <a:bodyPr anchorCtr="0" anchor="b" bIns="0" lIns="0" spcFirstLastPara="1" rIns="0" wrap="square" tIns="0">
            <a:noAutofit/>
          </a:bodyPr>
          <a:lstStyle/>
          <a:p>
            <a:pPr indent="0" lvl="0" marL="217804" rtl="0" algn="l">
              <a:lnSpc>
                <a:spcPct val="170178"/>
              </a:lnSpc>
              <a:spcBef>
                <a:spcPts val="0"/>
              </a:spcBef>
              <a:spcAft>
                <a:spcPts val="0"/>
              </a:spcAft>
              <a:buSzPts val="3200"/>
              <a:buNone/>
            </a:pPr>
            <a:r>
              <a:rPr b="1" lang="en-IN" sz="2800">
                <a:solidFill>
                  <a:srgbClr val="04617B"/>
                </a:solidFill>
                <a:latin typeface="Times New Roman"/>
                <a:ea typeface="Times New Roman"/>
                <a:cs typeface="Times New Roman"/>
                <a:sym typeface="Times New Roman"/>
              </a:rPr>
              <a:t>GRAPHICAL</a:t>
            </a:r>
            <a:r>
              <a:rPr b="1" lang="en-IN" sz="2800">
                <a:solidFill>
                  <a:srgbClr val="04617B"/>
                </a:solidFill>
                <a:latin typeface="Times New Roman"/>
                <a:ea typeface="Times New Roman"/>
                <a:cs typeface="Times New Roman"/>
                <a:sym typeface="Times New Roman"/>
              </a:rPr>
              <a:t> REPRESENTATION:-</a:t>
            </a:r>
            <a:endParaRPr b="1" sz="2800">
              <a:latin typeface="Times New Roman"/>
              <a:ea typeface="Times New Roman"/>
              <a:cs typeface="Times New Roman"/>
              <a:sym typeface="Times New Roman"/>
            </a:endParaRPr>
          </a:p>
        </p:txBody>
      </p:sp>
      <p:sp>
        <p:nvSpPr>
          <p:cNvPr id="68" name="Google Shape;68;p5"/>
          <p:cNvSpPr txBox="1"/>
          <p:nvPr>
            <p:ph idx="1" type="body"/>
          </p:nvPr>
        </p:nvSpPr>
        <p:spPr>
          <a:xfrm>
            <a:off x="1037875" y="1353948"/>
            <a:ext cx="7068300" cy="30339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None/>
            </a:pPr>
            <a:r>
              <a:t/>
            </a:r>
            <a:endParaRPr/>
          </a:p>
        </p:txBody>
      </p:sp>
      <p:sp>
        <p:nvSpPr>
          <p:cNvPr id="69" name="Google Shape;69;p5"/>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pic>
        <p:nvPicPr>
          <p:cNvPr id="70" name="Google Shape;70;p5"/>
          <p:cNvPicPr preferRelativeResize="0"/>
          <p:nvPr/>
        </p:nvPicPr>
        <p:blipFill rotWithShape="1">
          <a:blip r:embed="rId3">
            <a:alphaModFix/>
          </a:blip>
          <a:srcRect b="0" l="0" r="0" t="0"/>
          <a:stretch/>
        </p:blipFill>
        <p:spPr>
          <a:xfrm>
            <a:off x="285720" y="1071552"/>
            <a:ext cx="8429684" cy="3643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ph idx="4294967295" type="ctrTitle"/>
          </p:nvPr>
        </p:nvSpPr>
        <p:spPr>
          <a:xfrm>
            <a:off x="214282" y="285734"/>
            <a:ext cx="4671600" cy="571486"/>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Inter"/>
              <a:buNone/>
            </a:pPr>
            <a:r>
              <a:rPr b="1" i="0" lang="en-IN" sz="3200" u="none" cap="none" strike="noStrike">
                <a:solidFill>
                  <a:schemeClr val="lt1"/>
                </a:solidFill>
                <a:latin typeface="Times New Roman"/>
                <a:ea typeface="Times New Roman"/>
                <a:cs typeface="Times New Roman"/>
                <a:sym typeface="Times New Roman"/>
              </a:rPr>
              <a:t>ALGORITHMS USED:-</a:t>
            </a:r>
            <a:endParaRPr b="1" i="0" sz="3200" u="none" cap="none" strike="noStrike">
              <a:solidFill>
                <a:schemeClr val="lt1"/>
              </a:solidFill>
              <a:latin typeface="Times New Roman"/>
              <a:ea typeface="Times New Roman"/>
              <a:cs typeface="Times New Roman"/>
              <a:sym typeface="Times New Roman"/>
            </a:endParaRPr>
          </a:p>
        </p:txBody>
      </p:sp>
      <p:sp>
        <p:nvSpPr>
          <p:cNvPr id="76" name="Google Shape;76;p6"/>
          <p:cNvSpPr txBox="1"/>
          <p:nvPr>
            <p:ph idx="4294967295" type="subTitle"/>
          </p:nvPr>
        </p:nvSpPr>
        <p:spPr>
          <a:xfrm>
            <a:off x="214282" y="1071552"/>
            <a:ext cx="4671600" cy="2714644"/>
          </a:xfrm>
          <a:prstGeom prst="rect">
            <a:avLst/>
          </a:prstGeom>
          <a:noFill/>
          <a:ln>
            <a:noFill/>
          </a:ln>
        </p:spPr>
        <p:txBody>
          <a:bodyPr anchorCtr="0" anchor="t" bIns="0" lIns="0" spcFirstLastPara="1" rIns="0" wrap="square" tIns="0">
            <a:noAutofit/>
          </a:bodyPr>
          <a:lstStyle/>
          <a:p>
            <a:pPr indent="-457200" lvl="0" marL="457200" marR="0" rtl="0" algn="l">
              <a:lnSpc>
                <a:spcPct val="115000"/>
              </a:lnSpc>
              <a:spcBef>
                <a:spcPts val="600"/>
              </a:spcBef>
              <a:spcAft>
                <a:spcPts val="0"/>
              </a:spcAft>
              <a:buClr>
                <a:schemeClr val="accent1"/>
              </a:buClr>
              <a:buSzPts val="2400"/>
              <a:buFont typeface="Noto Sans Symbols"/>
              <a:buChar char="❑"/>
            </a:pPr>
            <a:r>
              <a:rPr b="0" i="0" lang="en-IN" sz="2000" u="none" cap="none" strike="noStrike">
                <a:solidFill>
                  <a:srgbClr val="FFC000"/>
                </a:solidFill>
                <a:latin typeface="Constantia"/>
                <a:ea typeface="Constantia"/>
                <a:cs typeface="Constantia"/>
                <a:sym typeface="Constantia"/>
              </a:rPr>
              <a:t>LOGISTIC </a:t>
            </a:r>
            <a:r>
              <a:rPr lang="en-IN" sz="2000">
                <a:solidFill>
                  <a:srgbClr val="FFC000"/>
                </a:solidFill>
                <a:latin typeface="Constantia"/>
                <a:ea typeface="Constantia"/>
                <a:cs typeface="Constantia"/>
                <a:sym typeface="Constantia"/>
              </a:rPr>
              <a:t>REGRESSION</a:t>
            </a:r>
            <a:endParaRPr/>
          </a:p>
          <a:p>
            <a:pPr indent="-457200" lvl="0" marL="457200" marR="0" rtl="0" algn="l">
              <a:lnSpc>
                <a:spcPct val="115000"/>
              </a:lnSpc>
              <a:spcBef>
                <a:spcPts val="600"/>
              </a:spcBef>
              <a:spcAft>
                <a:spcPts val="0"/>
              </a:spcAft>
              <a:buClr>
                <a:schemeClr val="accent1"/>
              </a:buClr>
              <a:buSzPts val="2400"/>
              <a:buFont typeface="Noto Sans Symbols"/>
              <a:buChar char="❑"/>
            </a:pPr>
            <a:r>
              <a:rPr b="0" i="0" lang="en-IN" sz="2000" u="none" cap="none" strike="noStrike">
                <a:solidFill>
                  <a:srgbClr val="FFC000"/>
                </a:solidFill>
                <a:latin typeface="Constantia"/>
                <a:ea typeface="Constantia"/>
                <a:cs typeface="Constantia"/>
                <a:sym typeface="Constantia"/>
              </a:rPr>
              <a:t>K-NEAREST NEIGHBOUR</a:t>
            </a:r>
            <a:endParaRPr/>
          </a:p>
          <a:p>
            <a:pPr indent="-457200" lvl="0" marL="457200" marR="0" rtl="0" algn="l">
              <a:lnSpc>
                <a:spcPct val="115000"/>
              </a:lnSpc>
              <a:spcBef>
                <a:spcPts val="600"/>
              </a:spcBef>
              <a:spcAft>
                <a:spcPts val="0"/>
              </a:spcAft>
              <a:buClr>
                <a:schemeClr val="accent1"/>
              </a:buClr>
              <a:buSzPts val="2400"/>
              <a:buFont typeface="Noto Sans Symbols"/>
              <a:buChar char="❑"/>
            </a:pPr>
            <a:r>
              <a:rPr b="0" i="0" lang="en-IN" sz="2000" u="none" cap="none" strike="noStrike">
                <a:solidFill>
                  <a:srgbClr val="FFC000"/>
                </a:solidFill>
                <a:latin typeface="Constantia"/>
                <a:ea typeface="Constantia"/>
                <a:cs typeface="Constantia"/>
                <a:sym typeface="Constantia"/>
              </a:rPr>
              <a:t>SUPPORT VECTOR MACHINE</a:t>
            </a:r>
            <a:endParaRPr/>
          </a:p>
          <a:p>
            <a:pPr indent="-457200" lvl="0" marL="457200" marR="0" rtl="0" algn="l">
              <a:lnSpc>
                <a:spcPct val="115000"/>
              </a:lnSpc>
              <a:spcBef>
                <a:spcPts val="600"/>
              </a:spcBef>
              <a:spcAft>
                <a:spcPts val="0"/>
              </a:spcAft>
              <a:buClr>
                <a:schemeClr val="accent1"/>
              </a:buClr>
              <a:buSzPts val="2400"/>
              <a:buFont typeface="Noto Sans Symbols"/>
              <a:buChar char="❑"/>
            </a:pPr>
            <a:r>
              <a:rPr b="0" i="0" lang="en-IN" sz="2000" u="none" cap="none" strike="noStrike">
                <a:solidFill>
                  <a:srgbClr val="FFC000"/>
                </a:solidFill>
                <a:latin typeface="Constantia"/>
                <a:ea typeface="Constantia"/>
                <a:cs typeface="Constantia"/>
                <a:sym typeface="Constantia"/>
              </a:rPr>
              <a:t>NAIVE BAYES</a:t>
            </a:r>
            <a:endParaRPr/>
          </a:p>
          <a:p>
            <a:pPr indent="-457200" lvl="0" marL="457200" marR="0" rtl="0" algn="l">
              <a:lnSpc>
                <a:spcPct val="115000"/>
              </a:lnSpc>
              <a:spcBef>
                <a:spcPts val="600"/>
              </a:spcBef>
              <a:spcAft>
                <a:spcPts val="0"/>
              </a:spcAft>
              <a:buClr>
                <a:schemeClr val="accent1"/>
              </a:buClr>
              <a:buSzPts val="2400"/>
              <a:buFont typeface="Noto Sans Symbols"/>
              <a:buChar char="❑"/>
            </a:pPr>
            <a:r>
              <a:rPr b="0" i="0" lang="en-IN" sz="2000" u="none" cap="none" strike="noStrike">
                <a:solidFill>
                  <a:srgbClr val="FFC000"/>
                </a:solidFill>
                <a:latin typeface="Constantia"/>
                <a:ea typeface="Constantia"/>
                <a:cs typeface="Constantia"/>
                <a:sym typeface="Constantia"/>
              </a:rPr>
              <a:t>DECISION TREE</a:t>
            </a:r>
            <a:endParaRPr/>
          </a:p>
          <a:p>
            <a:pPr indent="-457200" lvl="0" marL="457200" marR="0" rtl="0" algn="l">
              <a:lnSpc>
                <a:spcPct val="115000"/>
              </a:lnSpc>
              <a:spcBef>
                <a:spcPts val="600"/>
              </a:spcBef>
              <a:spcAft>
                <a:spcPts val="0"/>
              </a:spcAft>
              <a:buClr>
                <a:schemeClr val="accent1"/>
              </a:buClr>
              <a:buSzPts val="2400"/>
              <a:buFont typeface="Noto Sans Symbols"/>
              <a:buChar char="❑"/>
            </a:pPr>
            <a:r>
              <a:rPr b="0" i="0" lang="en-IN" sz="2000" u="none" cap="none" strike="noStrike">
                <a:solidFill>
                  <a:srgbClr val="FFC000"/>
                </a:solidFill>
                <a:latin typeface="Constantia"/>
                <a:ea typeface="Constantia"/>
                <a:cs typeface="Constantia"/>
                <a:sym typeface="Constantia"/>
              </a:rPr>
              <a:t>RANDOM FOREST CLASSIFIER</a:t>
            </a:r>
            <a:endParaRPr b="0" i="0" sz="2000" u="none" cap="none" strike="noStrike">
              <a:solidFill>
                <a:srgbClr val="FFC000"/>
              </a:solidFill>
              <a:latin typeface="Times New Roman"/>
              <a:ea typeface="Times New Roman"/>
              <a:cs typeface="Times New Roman"/>
              <a:sym typeface="Times New Roman"/>
            </a:endParaRPr>
          </a:p>
        </p:txBody>
      </p:sp>
      <p:sp>
        <p:nvSpPr>
          <p:cNvPr id="77" name="Google Shape;77;p6"/>
          <p:cNvSpPr/>
          <p:nvPr/>
        </p:nvSpPr>
        <p:spPr>
          <a:xfrm>
            <a:off x="7377418" y="3486944"/>
            <a:ext cx="323741" cy="30911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nvGrpSpPr>
          <p:cNvPr id="78" name="Google Shape;78;p6"/>
          <p:cNvGrpSpPr/>
          <p:nvPr/>
        </p:nvGrpSpPr>
        <p:grpSpPr>
          <a:xfrm>
            <a:off x="6975558" y="1751133"/>
            <a:ext cx="1387013" cy="1387384"/>
            <a:chOff x="6654650" y="3665275"/>
            <a:chExt cx="409100" cy="409125"/>
          </a:xfrm>
        </p:grpSpPr>
        <p:sp>
          <p:nvSpPr>
            <p:cNvPr id="79" name="Google Shape;79;p6"/>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80" name="Google Shape;80;p6"/>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grpSp>
        <p:nvGrpSpPr>
          <p:cNvPr id="81" name="Google Shape;81;p6"/>
          <p:cNvGrpSpPr/>
          <p:nvPr/>
        </p:nvGrpSpPr>
        <p:grpSpPr>
          <a:xfrm rot="1056976">
            <a:off x="5638910" y="2841838"/>
            <a:ext cx="916363" cy="916472"/>
            <a:chOff x="570875" y="4322250"/>
            <a:chExt cx="443300" cy="443325"/>
          </a:xfrm>
        </p:grpSpPr>
        <p:sp>
          <p:nvSpPr>
            <p:cNvPr id="82" name="Google Shape;82;p6"/>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83" name="Google Shape;83;p6"/>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84" name="Google Shape;84;p6"/>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85" name="Google Shape;85;p6"/>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grpSp>
      <p:sp>
        <p:nvSpPr>
          <p:cNvPr id="86" name="Google Shape;86;p6"/>
          <p:cNvSpPr/>
          <p:nvPr/>
        </p:nvSpPr>
        <p:spPr>
          <a:xfrm rot="2466773">
            <a:off x="5741699" y="2019882"/>
            <a:ext cx="449798" cy="42948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87" name="Google Shape;87;p6"/>
          <p:cNvSpPr/>
          <p:nvPr/>
        </p:nvSpPr>
        <p:spPr>
          <a:xfrm rot="-1609367">
            <a:off x="6399536" y="2290128"/>
            <a:ext cx="323700" cy="30907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88" name="Google Shape;88;p6"/>
          <p:cNvSpPr/>
          <p:nvPr/>
        </p:nvSpPr>
        <p:spPr>
          <a:xfrm rot="2926420">
            <a:off x="8362263" y="2534988"/>
            <a:ext cx="242429" cy="23147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89" name="Google Shape;89;p6"/>
          <p:cNvSpPr/>
          <p:nvPr/>
        </p:nvSpPr>
        <p:spPr>
          <a:xfrm rot="-1609361">
            <a:off x="7353476" y="984336"/>
            <a:ext cx="218402" cy="20853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5"/>
              </a:solidFill>
              <a:latin typeface="Arial"/>
              <a:ea typeface="Arial"/>
              <a:cs typeface="Arial"/>
              <a:sym typeface="Arial"/>
            </a:endParaRPr>
          </a:p>
        </p:txBody>
      </p:sp>
      <p:sp>
        <p:nvSpPr>
          <p:cNvPr id="90" name="Google Shape;90;p6"/>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142844" y="285734"/>
            <a:ext cx="70683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200"/>
              <a:buNone/>
            </a:pPr>
            <a:r>
              <a:rPr b="1" lang="en-IN" sz="2800">
                <a:solidFill>
                  <a:srgbClr val="0C3372"/>
                </a:solidFill>
                <a:latin typeface="Times New Roman"/>
                <a:ea typeface="Times New Roman"/>
                <a:cs typeface="Times New Roman"/>
                <a:sym typeface="Times New Roman"/>
              </a:rPr>
              <a:t>LOGISTIC REGRESSION:-</a:t>
            </a:r>
            <a:endParaRPr b="1" sz="2800">
              <a:solidFill>
                <a:srgbClr val="0C3372"/>
              </a:solidFill>
              <a:latin typeface="Times New Roman"/>
              <a:ea typeface="Times New Roman"/>
              <a:cs typeface="Times New Roman"/>
              <a:sym typeface="Times New Roman"/>
            </a:endParaRPr>
          </a:p>
        </p:txBody>
      </p:sp>
      <p:sp>
        <p:nvSpPr>
          <p:cNvPr id="96" name="Google Shape;96;p7"/>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97" name="Google Shape;97;p7"/>
          <p:cNvSpPr txBox="1"/>
          <p:nvPr/>
        </p:nvSpPr>
        <p:spPr>
          <a:xfrm>
            <a:off x="214282" y="857238"/>
            <a:ext cx="4000528" cy="3385542"/>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6A3904"/>
                </a:solidFill>
                <a:latin typeface="Times New Roman"/>
                <a:ea typeface="Times New Roman"/>
                <a:cs typeface="Times New Roman"/>
                <a:sym typeface="Times New Roman"/>
              </a:rPr>
              <a:t>Logistic regression is the process of modeling the probability of the discrete outcome given an input variable</a:t>
            </a:r>
            <a:r>
              <a:rPr b="0" i="0" lang="en-IN" sz="2000" u="none" cap="none" strike="noStrike">
                <a:solidFill>
                  <a:srgbClr val="6A3904"/>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6A3904"/>
              </a:solidFill>
              <a:latin typeface="Arial"/>
              <a:ea typeface="Arial"/>
              <a:cs typeface="Arial"/>
              <a:sym typeface="Arial"/>
            </a:endParaRPr>
          </a:p>
          <a:p>
            <a:pPr indent="-127000" lvl="0" marL="0" marR="0" rtl="0" algn="l">
              <a:lnSpc>
                <a:spcPct val="100000"/>
              </a:lnSpc>
              <a:spcBef>
                <a:spcPts val="0"/>
              </a:spcBef>
              <a:spcAft>
                <a:spcPts val="0"/>
              </a:spcAft>
              <a:buClr>
                <a:srgbClr val="000000"/>
              </a:buClr>
              <a:buSzPts val="2000"/>
              <a:buFont typeface="Noto Sans Symbols"/>
              <a:buChar char="❖"/>
            </a:pPr>
            <a:r>
              <a:rPr b="0" i="0" lang="en-IN" sz="2000" u="none" cap="none" strike="noStrike">
                <a:solidFill>
                  <a:srgbClr val="6A3904"/>
                </a:solidFill>
                <a:latin typeface="Constantia"/>
                <a:ea typeface="Constantia"/>
                <a:cs typeface="Constantia"/>
                <a:sym typeface="Constantia"/>
              </a:rPr>
              <a:t>Logistic regression is a useful analysis method for classiﬁcation problems, where you are trying to determine if a new sample ﬁts best into a category.</a:t>
            </a:r>
            <a:endParaRPr b="0" i="0" sz="2000" u="none" cap="none" strike="noStrike">
              <a:solidFill>
                <a:srgbClr val="6A3904"/>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pic>
        <p:nvPicPr>
          <p:cNvPr id="98" name="Google Shape;98;p7"/>
          <p:cNvPicPr preferRelativeResize="0"/>
          <p:nvPr/>
        </p:nvPicPr>
        <p:blipFill rotWithShape="1">
          <a:blip r:embed="rId3">
            <a:alphaModFix/>
          </a:blip>
          <a:srcRect b="0" l="0" r="0" t="0"/>
          <a:stretch/>
        </p:blipFill>
        <p:spPr>
          <a:xfrm>
            <a:off x="4357686" y="928676"/>
            <a:ext cx="4191000" cy="38576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t>‹#›</a:t>
            </a:fld>
            <a:endParaRPr/>
          </a:p>
        </p:txBody>
      </p:sp>
      <p:sp>
        <p:nvSpPr>
          <p:cNvPr id="104" name="Google Shape;104;p8"/>
          <p:cNvSpPr/>
          <p:nvPr/>
        </p:nvSpPr>
        <p:spPr>
          <a:xfrm>
            <a:off x="285720" y="357172"/>
            <a:ext cx="214314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rgbClr val="0C3372"/>
                </a:solidFill>
                <a:latin typeface="Times New Roman"/>
                <a:ea typeface="Times New Roman"/>
                <a:cs typeface="Times New Roman"/>
                <a:sym typeface="Times New Roman"/>
              </a:rPr>
              <a:t>KNN:-</a:t>
            </a:r>
            <a:endParaRPr b="0" i="0" sz="2800" u="none" cap="none" strike="noStrike">
              <a:solidFill>
                <a:srgbClr val="000000"/>
              </a:solidFill>
              <a:latin typeface="Arial"/>
              <a:ea typeface="Arial"/>
              <a:cs typeface="Arial"/>
              <a:sym typeface="Arial"/>
            </a:endParaRPr>
          </a:p>
        </p:txBody>
      </p:sp>
      <p:sp>
        <p:nvSpPr>
          <p:cNvPr id="105" name="Google Shape;105;p8"/>
          <p:cNvSpPr txBox="1"/>
          <p:nvPr/>
        </p:nvSpPr>
        <p:spPr>
          <a:xfrm>
            <a:off x="428596" y="928676"/>
            <a:ext cx="3071834" cy="3323987"/>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C00000"/>
                </a:solidFill>
                <a:latin typeface="Times New Roman"/>
                <a:ea typeface="Times New Roman"/>
                <a:cs typeface="Times New Roman"/>
                <a:sym typeface="Times New Roman"/>
              </a:rPr>
              <a:t>K-nearest neighbours (KNN) is a type of supervised learning algorithm used for both regression and classiﬁcation .</a:t>
            </a:r>
            <a:endParaRPr/>
          </a:p>
          <a:p>
            <a:pPr indent="0" lvl="0" marL="0" marR="0" rtl="0" algn="l">
              <a:lnSpc>
                <a:spcPct val="100000"/>
              </a:lnSpc>
              <a:spcBef>
                <a:spcPts val="0"/>
              </a:spcBef>
              <a:spcAft>
                <a:spcPts val="0"/>
              </a:spcAft>
              <a:buNone/>
            </a:pPr>
            <a:r>
              <a:t/>
            </a:r>
            <a:endParaRPr b="0" i="0" sz="1600" u="none" cap="none" strike="noStrike">
              <a:solidFill>
                <a:srgbClr val="C00000"/>
              </a:solidFill>
              <a:latin typeface="Times New Roman"/>
              <a:ea typeface="Times New Roman"/>
              <a:cs typeface="Times New Roman"/>
              <a:sym typeface="Times New Roman"/>
            </a:endParaRPr>
          </a:p>
          <a:p>
            <a:pPr indent="-101600" lvl="0" marL="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C00000"/>
                </a:solidFill>
                <a:latin typeface="Times New Roman"/>
                <a:ea typeface="Times New Roman"/>
                <a:cs typeface="Times New Roman"/>
                <a:sym typeface="Times New Roman"/>
              </a:rPr>
              <a:t>KNN tries to predict the correct class for the test data  by calculating the distance between the test data and all the training points. Then select the K number  of points which is closet to the test data.</a:t>
            </a:r>
            <a:endParaRPr/>
          </a:p>
          <a:p>
            <a:pPr indent="0" lvl="0" marL="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C00000"/>
              </a:solidFill>
              <a:latin typeface="Arial"/>
              <a:ea typeface="Arial"/>
              <a:cs typeface="Arial"/>
              <a:sym typeface="Arial"/>
            </a:endParaRPr>
          </a:p>
        </p:txBody>
      </p:sp>
      <p:pic>
        <p:nvPicPr>
          <p:cNvPr id="106" name="Google Shape;106;p8"/>
          <p:cNvPicPr preferRelativeResize="0"/>
          <p:nvPr/>
        </p:nvPicPr>
        <p:blipFill rotWithShape="1">
          <a:blip r:embed="rId3">
            <a:alphaModFix/>
          </a:blip>
          <a:srcRect b="0" l="0" r="0" t="0"/>
          <a:stretch/>
        </p:blipFill>
        <p:spPr>
          <a:xfrm>
            <a:off x="4071934" y="928676"/>
            <a:ext cx="4051300" cy="24687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idx="12" type="sldNum"/>
          </p:nvPr>
        </p:nvSpPr>
        <p:spPr>
          <a:xfrm>
            <a:off x="8328184" y="45974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IN">
                <a:solidFill>
                  <a:srgbClr val="0070C0"/>
                </a:solidFill>
              </a:rPr>
              <a:t>‹#›</a:t>
            </a:fld>
            <a:endParaRPr>
              <a:solidFill>
                <a:srgbClr val="0070C0"/>
              </a:solidFill>
            </a:endParaRPr>
          </a:p>
        </p:txBody>
      </p:sp>
      <p:sp>
        <p:nvSpPr>
          <p:cNvPr id="112" name="Google Shape;112;p9"/>
          <p:cNvSpPr/>
          <p:nvPr/>
        </p:nvSpPr>
        <p:spPr>
          <a:xfrm>
            <a:off x="285720" y="214296"/>
            <a:ext cx="559159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800" u="none" cap="none" strike="noStrike">
                <a:solidFill>
                  <a:srgbClr val="0C3372"/>
                </a:solidFill>
                <a:latin typeface="Times New Roman"/>
                <a:ea typeface="Times New Roman"/>
                <a:cs typeface="Times New Roman"/>
                <a:sym typeface="Times New Roman"/>
              </a:rPr>
              <a:t>SUPPORT VECTOR MACHINE:-</a:t>
            </a:r>
            <a:endParaRPr b="0" i="0" sz="2800" u="none" cap="none" strike="noStrike">
              <a:solidFill>
                <a:srgbClr val="000000"/>
              </a:solidFill>
              <a:latin typeface="Arial"/>
              <a:ea typeface="Arial"/>
              <a:cs typeface="Arial"/>
              <a:sym typeface="Arial"/>
            </a:endParaRPr>
          </a:p>
        </p:txBody>
      </p:sp>
      <p:sp>
        <p:nvSpPr>
          <p:cNvPr id="113" name="Google Shape;113;p9"/>
          <p:cNvSpPr txBox="1"/>
          <p:nvPr/>
        </p:nvSpPr>
        <p:spPr>
          <a:xfrm>
            <a:off x="500034" y="1142990"/>
            <a:ext cx="2786082" cy="3754874"/>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70C0"/>
                </a:solidFill>
                <a:latin typeface="Constantia"/>
                <a:ea typeface="Constantia"/>
                <a:cs typeface="Constantia"/>
                <a:sym typeface="Constantia"/>
              </a:rPr>
              <a:t>Support vector machines (SVMs) are a set of supervised learning methods  used for classiﬁcation, regression and outliers detection .</a:t>
            </a:r>
            <a:endParaRPr/>
          </a:p>
          <a:p>
            <a:pPr indent="-101600" lvl="0" marL="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70C0"/>
                </a:solidFill>
                <a:latin typeface="Constantia"/>
                <a:ea typeface="Constantia"/>
                <a:cs typeface="Constantia"/>
                <a:sym typeface="Constantia"/>
              </a:rPr>
              <a:t> The advantages of support vector machines  are: eﬀective in high dimensional spaces. </a:t>
            </a:r>
            <a:endParaRPr/>
          </a:p>
          <a:p>
            <a:pPr indent="-101600" lvl="0" marL="0" marR="0" rtl="0" algn="l">
              <a:lnSpc>
                <a:spcPct val="100000"/>
              </a:lnSpc>
              <a:spcBef>
                <a:spcPts val="0"/>
              </a:spcBef>
              <a:spcAft>
                <a:spcPts val="0"/>
              </a:spcAft>
              <a:buClr>
                <a:srgbClr val="000000"/>
              </a:buClr>
              <a:buSzPts val="1600"/>
              <a:buFont typeface="Noto Sans Symbols"/>
              <a:buChar char="⮚"/>
            </a:pPr>
            <a:r>
              <a:rPr b="0" i="0" lang="en-IN" sz="1600" u="none" cap="none" strike="noStrike">
                <a:solidFill>
                  <a:srgbClr val="0070C0"/>
                </a:solidFill>
                <a:latin typeface="Constantia"/>
                <a:ea typeface="Constantia"/>
                <a:cs typeface="Constantia"/>
                <a:sym typeface="Constantia"/>
              </a:rPr>
              <a:t>Still eﬀective in cases where number of dimensions  is greater than the number of samples.</a:t>
            </a:r>
            <a:endParaRPr b="0" i="0" sz="1600" u="none" cap="none" strike="noStrike">
              <a:solidFill>
                <a:srgbClr val="0070C0"/>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70C0"/>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4" name="Google Shape;114;p9"/>
          <p:cNvPicPr preferRelativeResize="0"/>
          <p:nvPr/>
        </p:nvPicPr>
        <p:blipFill rotWithShape="1">
          <a:blip r:embed="rId3">
            <a:alphaModFix/>
          </a:blip>
          <a:srcRect b="0" l="0" r="0" t="0"/>
          <a:stretch/>
        </p:blipFill>
        <p:spPr>
          <a:xfrm>
            <a:off x="4000496" y="1071552"/>
            <a:ext cx="4590997" cy="284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