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8"/>
  </p:notesMasterIdLst>
  <p:sldIdLst>
    <p:sldId id="256" r:id="rId2"/>
    <p:sldId id="257" r:id="rId3"/>
    <p:sldId id="272" r:id="rId4"/>
    <p:sldId id="258" r:id="rId5"/>
    <p:sldId id="259" r:id="rId6"/>
    <p:sldId id="260" r:id="rId7"/>
    <p:sldId id="261" r:id="rId8"/>
    <p:sldId id="262" r:id="rId9"/>
    <p:sldId id="263" r:id="rId10"/>
    <p:sldId id="264" r:id="rId11"/>
    <p:sldId id="265" r:id="rId12"/>
    <p:sldId id="266" r:id="rId13"/>
    <p:sldId id="267" r:id="rId14"/>
    <p:sldId id="270" r:id="rId15"/>
    <p:sldId id="269"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7F0817-FBF2-4A5E-ADDC-FC0E06E45DE1}" type="datetimeFigureOut">
              <a:rPr lang="en-IN" smtClean="0"/>
              <a:t>29-06-2023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B1BE1B-411A-4F2E-A75D-5356676C21A7}" type="slidenum">
              <a:rPr lang="en-IN" smtClean="0"/>
              <a:t>‹#›</a:t>
            </a:fld>
            <a:endParaRPr lang="en-IN"/>
          </a:p>
        </p:txBody>
      </p:sp>
    </p:spTree>
    <p:extLst>
      <p:ext uri="{BB962C8B-B14F-4D97-AF65-F5344CB8AC3E}">
        <p14:creationId xmlns:p14="http://schemas.microsoft.com/office/powerpoint/2010/main" val="575282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BB1BE1B-411A-4F2E-A75D-5356676C21A7}" type="slidenum">
              <a:rPr lang="en-IN" smtClean="0"/>
              <a:t>12</a:t>
            </a:fld>
            <a:endParaRPr lang="en-IN"/>
          </a:p>
        </p:txBody>
      </p:sp>
    </p:spTree>
    <p:extLst>
      <p:ext uri="{BB962C8B-B14F-4D97-AF65-F5344CB8AC3E}">
        <p14:creationId xmlns:p14="http://schemas.microsoft.com/office/powerpoint/2010/main" val="4014964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B889E98-B6EB-40E6-8AE9-E68FC6FAA783}" type="datetimeFigureOut">
              <a:rPr lang="en-IN" smtClean="0"/>
              <a:t>29-06-2023</a:t>
            </a:fld>
            <a:endParaRPr lang="en-IN" dirty="0"/>
          </a:p>
        </p:txBody>
      </p:sp>
      <p:sp>
        <p:nvSpPr>
          <p:cNvPr id="8" name="Slide Number Placeholder 7"/>
          <p:cNvSpPr>
            <a:spLocks noGrp="1"/>
          </p:cNvSpPr>
          <p:nvPr>
            <p:ph type="sldNum" sz="quarter" idx="11"/>
          </p:nvPr>
        </p:nvSpPr>
        <p:spPr/>
        <p:txBody>
          <a:bodyPr/>
          <a:lstStyle/>
          <a:p>
            <a:fld id="{108BB776-83DF-4423-93FE-A006FD6F4A10}" type="slidenum">
              <a:rPr lang="en-IN" smtClean="0"/>
              <a:t>‹#›</a:t>
            </a:fld>
            <a:endParaRPr lang="en-IN" dirty="0"/>
          </a:p>
        </p:txBody>
      </p:sp>
      <p:sp>
        <p:nvSpPr>
          <p:cNvPr id="9" name="Footer Placeholder 8"/>
          <p:cNvSpPr>
            <a:spLocks noGrp="1"/>
          </p:cNvSpPr>
          <p:nvPr>
            <p:ph type="ftr" sz="quarter" idx="12"/>
          </p:nvPr>
        </p:nvSpPr>
        <p:spPr/>
        <p:txBody>
          <a:bodyPr/>
          <a:lstStyle/>
          <a:p>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89E98-B6EB-40E6-8AE9-E68FC6FAA783}" type="datetimeFigureOut">
              <a:rPr lang="en-IN" smtClean="0"/>
              <a:t>29-06-2023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8BB776-83DF-4423-93FE-A006FD6F4A10}"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89E98-B6EB-40E6-8AE9-E68FC6FAA783}" type="datetimeFigureOut">
              <a:rPr lang="en-IN" smtClean="0"/>
              <a:t>29-06-2023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8BB776-83DF-4423-93FE-A006FD6F4A10}"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889E98-B6EB-40E6-8AE9-E68FC6FAA783}" type="datetimeFigureOut">
              <a:rPr lang="en-IN" smtClean="0"/>
              <a:t>29-06-2023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8BB776-83DF-4423-93FE-A006FD6F4A10}"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889E98-B6EB-40E6-8AE9-E68FC6FAA783}" type="datetimeFigureOut">
              <a:rPr lang="en-IN" smtClean="0"/>
              <a:t>29-06-2023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8BB776-83DF-4423-93FE-A006FD6F4A10}"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B889E98-B6EB-40E6-8AE9-E68FC6FAA783}" type="datetimeFigureOut">
              <a:rPr lang="en-IN" smtClean="0"/>
              <a:t>29-06-2023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8BB776-83DF-4423-93FE-A006FD6F4A10}" type="slidenum">
              <a:rPr lang="en-IN" smtClean="0"/>
              <a:t>‹#›</a:t>
            </a:fld>
            <a:endParaRPr lang="en-IN" dirty="0"/>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B889E98-B6EB-40E6-8AE9-E68FC6FAA783}" type="datetimeFigureOut">
              <a:rPr lang="en-IN" smtClean="0"/>
              <a:t>29-06-2023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08BB776-83DF-4423-93FE-A006FD6F4A10}" type="slidenum">
              <a:rPr lang="en-IN" smtClean="0"/>
              <a:t>‹#›</a:t>
            </a:fld>
            <a:endParaRPr lang="en-IN" dirty="0"/>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889E98-B6EB-40E6-8AE9-E68FC6FAA783}" type="datetimeFigureOut">
              <a:rPr lang="en-IN" smtClean="0"/>
              <a:t>29-06-2023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08BB776-83DF-4423-93FE-A006FD6F4A10}"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89E98-B6EB-40E6-8AE9-E68FC6FAA783}" type="datetimeFigureOut">
              <a:rPr lang="en-IN" smtClean="0"/>
              <a:t>29-06-2023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08BB776-83DF-4423-93FE-A006FD6F4A10}"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89E98-B6EB-40E6-8AE9-E68FC6FAA783}" type="datetimeFigureOut">
              <a:rPr lang="en-IN" smtClean="0"/>
              <a:t>29-06-2023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8BB776-83DF-4423-93FE-A006FD6F4A10}"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89E98-B6EB-40E6-8AE9-E68FC6FAA783}" type="datetimeFigureOut">
              <a:rPr lang="en-IN" smtClean="0"/>
              <a:t>29-06-2023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8BB776-83DF-4423-93FE-A006FD6F4A10}"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3B889E98-B6EB-40E6-8AE9-E68FC6FAA783}" type="datetimeFigureOut">
              <a:rPr lang="en-IN" smtClean="0"/>
              <a:t>29-06-2023</a:t>
            </a:fld>
            <a:endParaRPr lang="en-IN" dirty="0"/>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108BB776-83DF-4423-93FE-A006FD6F4A10}" type="slidenum">
              <a:rPr lang="en-IN" smtClean="0"/>
              <a:t>‹#›</a:t>
            </a:fld>
            <a:endParaRPr lang="en-IN" dirty="0"/>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dirty="0"/>
          </a:p>
        </p:txBody>
      </p:sp>
    </p:spTree>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68" y="1988840"/>
            <a:ext cx="5673824" cy="1718084"/>
          </a:xfrm>
        </p:spPr>
        <p:txBody>
          <a:bodyPr>
            <a:normAutofit fontScale="90000"/>
          </a:bodyPr>
          <a:lstStyle/>
          <a:p>
            <a:r>
              <a:rPr lang="en-US" dirty="0" smtClean="0"/>
              <a:t>Mushroom Classification</a:t>
            </a:r>
            <a:br>
              <a:rPr lang="en-US" dirty="0" smtClean="0"/>
            </a:br>
            <a:r>
              <a:rPr lang="en-US" dirty="0" smtClean="0"/>
              <a:t>              Project</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916832"/>
            <a:ext cx="1809750" cy="3259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331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48681"/>
            <a:ext cx="7315200" cy="5760680"/>
          </a:xfrm>
        </p:spPr>
        <p:txBody>
          <a:bodyPr>
            <a:normAutofit/>
          </a:bodyPr>
          <a:lstStyle/>
          <a:p>
            <a:pPr marL="45720" indent="0">
              <a:buNone/>
            </a:pPr>
            <a:r>
              <a:rPr lang="en-US" sz="2800" dirty="0" smtClean="0"/>
              <a:t>Logistic Regression classifier:</a:t>
            </a:r>
          </a:p>
          <a:p>
            <a:pPr marL="45720" indent="0">
              <a:buNone/>
            </a:pPr>
            <a:endParaRPr lang="en-US" sz="2800" dirty="0"/>
          </a:p>
          <a:p>
            <a:pPr marL="45720" indent="0" algn="just">
              <a:buNone/>
            </a:pPr>
            <a:r>
              <a:rPr lang="en-US" dirty="0" smtClean="0"/>
              <a:t>Logistic </a:t>
            </a:r>
            <a:r>
              <a:rPr lang="en-US" dirty="0"/>
              <a:t>regression is a supervised machine learning algorithm mainly used for classification tasks where the goal is to predict the probability that an instance of belonging to a given class or not. It is a kind of statistical algorithm, which analyze the relationship between a set of independent variables and the dependent binary variables. It is a powerful tool for decision-making. For example email spam or not. </a:t>
            </a:r>
            <a:endParaRPr lang="en-IN" dirty="0"/>
          </a:p>
        </p:txBody>
      </p:sp>
    </p:spTree>
    <p:extLst>
      <p:ext uri="{BB962C8B-B14F-4D97-AF65-F5344CB8AC3E}">
        <p14:creationId xmlns:p14="http://schemas.microsoft.com/office/powerpoint/2010/main" val="4015347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48681"/>
            <a:ext cx="7315200" cy="5760680"/>
          </a:xfrm>
        </p:spPr>
        <p:txBody>
          <a:bodyPr>
            <a:normAutofit/>
          </a:bodyPr>
          <a:lstStyle/>
          <a:p>
            <a:pPr marL="45720" indent="0">
              <a:buNone/>
            </a:pPr>
            <a:r>
              <a:rPr lang="en-IN" sz="2800" dirty="0" smtClean="0"/>
              <a:t>KNeighborsClassifier:</a:t>
            </a:r>
          </a:p>
          <a:p>
            <a:pPr marL="45720" indent="0">
              <a:buNone/>
            </a:pPr>
            <a:endParaRPr lang="en-US" dirty="0"/>
          </a:p>
          <a:p>
            <a:pPr marL="45720" indent="0" algn="just">
              <a:buNone/>
            </a:pPr>
            <a:r>
              <a:rPr lang="en-US" dirty="0" smtClean="0"/>
              <a:t>KNeighborsClassifier is a supervised learning algorithm that makes classifications based on data neighbors. It takes a parameter n_neighbors that specifies how many nearest neighbors to consider for the prediction. It can be used for both classification and regression problems. It has methods such as fit, predict, and predict_proba that can be used to train the model and make predictions. It can also generate a sparse graph of the k-nearest neighbors using the </a:t>
            </a:r>
            <a:r>
              <a:rPr lang="en-US" dirty="0" err="1" smtClean="0"/>
              <a:t>kneighbors</a:t>
            </a:r>
            <a:r>
              <a:rPr lang="en-US" dirty="0" smtClean="0"/>
              <a:t> graph method.</a:t>
            </a:r>
            <a:endParaRPr lang="en-IN" dirty="0"/>
          </a:p>
        </p:txBody>
      </p:sp>
    </p:spTree>
    <p:extLst>
      <p:ext uri="{BB962C8B-B14F-4D97-AF65-F5344CB8AC3E}">
        <p14:creationId xmlns:p14="http://schemas.microsoft.com/office/powerpoint/2010/main" val="2536000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48681"/>
            <a:ext cx="7315200" cy="5760680"/>
          </a:xfrm>
        </p:spPr>
        <p:txBody>
          <a:bodyPr>
            <a:normAutofit/>
          </a:bodyPr>
          <a:lstStyle/>
          <a:p>
            <a:pPr marL="45720" indent="0">
              <a:buNone/>
            </a:pPr>
            <a:r>
              <a:rPr lang="en-IN" sz="2800" dirty="0" smtClean="0"/>
              <a:t>RandomForestClassifier:</a:t>
            </a:r>
          </a:p>
          <a:p>
            <a:pPr marL="45720" indent="0" algn="just">
              <a:buNone/>
            </a:pPr>
            <a:r>
              <a:rPr lang="en-US" dirty="0" smtClean="0"/>
              <a:t>Random forest is a machine learning technique that combines the output of multiple decision tress to reach a single result. It is a supervised algorithm that can handle both classification and regression problems. It is one of the most used algorithms due to its accuracy. Simplicity and flexibility. It is applied to various industries and domains.</a:t>
            </a:r>
          </a:p>
          <a:p>
            <a:pPr marL="45720" indent="0">
              <a:buNone/>
            </a:pPr>
            <a:endParaRPr lang="en-US" dirty="0"/>
          </a:p>
          <a:p>
            <a:pPr marL="45720" indent="0">
              <a:buNone/>
            </a:pPr>
            <a:r>
              <a:rPr lang="en-IN" sz="2400" dirty="0" smtClean="0"/>
              <a:t>GradientBoostingClassifier:</a:t>
            </a:r>
          </a:p>
          <a:p>
            <a:pPr marL="45720" indent="0" algn="just">
              <a:buNone/>
            </a:pPr>
            <a:r>
              <a:rPr lang="en-US" dirty="0"/>
              <a:t>Gradient boosting classifier is a set of machine learning algorithms that include several weaker models to combine them into a strong big one with highly predictive output. Models of a kind are popular due to their ability to classify datasets effectively. Gradient boosting classifier usually uses decision trees in model building.</a:t>
            </a:r>
          </a:p>
        </p:txBody>
      </p:sp>
    </p:spTree>
    <p:extLst>
      <p:ext uri="{BB962C8B-B14F-4D97-AF65-F5344CB8AC3E}">
        <p14:creationId xmlns:p14="http://schemas.microsoft.com/office/powerpoint/2010/main" val="3785462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5576" y="548680"/>
            <a:ext cx="7315200" cy="1154097"/>
          </a:xfrm>
        </p:spPr>
        <p:txBody>
          <a:bodyPr>
            <a:normAutofit fontScale="90000"/>
          </a:bodyPr>
          <a:lstStyle/>
          <a:p>
            <a:r>
              <a:rPr lang="en-US" dirty="0"/>
              <a:t>Prediction:</a:t>
            </a:r>
            <a:br>
              <a:rPr lang="en-US" dirty="0"/>
            </a:br>
            <a:endParaRPr lang="en-IN" dirty="0"/>
          </a:p>
        </p:txBody>
      </p:sp>
      <p:sp>
        <p:nvSpPr>
          <p:cNvPr id="3" name="Content Placeholder 2"/>
          <p:cNvSpPr>
            <a:spLocks noGrp="1"/>
          </p:cNvSpPr>
          <p:nvPr>
            <p:ph idx="4294967295"/>
          </p:nvPr>
        </p:nvSpPr>
        <p:spPr>
          <a:xfrm>
            <a:off x="827584" y="1484784"/>
            <a:ext cx="7315200" cy="2951733"/>
          </a:xfrm>
        </p:spPr>
        <p:txBody>
          <a:bodyPr/>
          <a:lstStyle/>
          <a:p>
            <a:pPr marL="0" indent="0" algn="just">
              <a:spcBef>
                <a:spcPts val="0"/>
              </a:spcBef>
              <a:buSzTx/>
              <a:buNone/>
              <a:defRPr>
                <a:solidFill>
                  <a:srgbClr val="FFFFFF"/>
                </a:solidFill>
                <a:latin typeface="Calibri"/>
                <a:ea typeface="Calibri"/>
                <a:cs typeface="Calibri"/>
                <a:sym typeface="Calibri"/>
              </a:defRPr>
            </a:pPr>
            <a:r>
              <a:rPr lang="en-US" dirty="0" smtClean="0"/>
              <a:t>Created separate prediction pipeline to predict the unseen data. Model saved as picked file which then loaded. It is used to predict the unseen data based on the client input and displayed on the web </a:t>
            </a:r>
          </a:p>
          <a:p>
            <a:pPr marL="0" indent="0" algn="just">
              <a:spcBef>
                <a:spcPts val="0"/>
              </a:spcBef>
              <a:buSzTx/>
              <a:buNone/>
              <a:defRPr>
                <a:solidFill>
                  <a:srgbClr val="FFFFFF"/>
                </a:solidFill>
                <a:latin typeface="Calibri"/>
                <a:ea typeface="Calibri"/>
                <a:cs typeface="Calibri"/>
                <a:sym typeface="Calibri"/>
              </a:defRPr>
            </a:pPr>
            <a:r>
              <a:rPr lang="en-US" dirty="0" smtClean="0"/>
              <a:t>Interface.</a:t>
            </a:r>
            <a:endParaRPr lang="en-US" dirty="0"/>
          </a:p>
          <a:p>
            <a:pPr marL="45720" indent="0">
              <a:buNone/>
            </a:pPr>
            <a:endParaRPr lang="en-IN" dirty="0"/>
          </a:p>
        </p:txBody>
      </p:sp>
    </p:spTree>
    <p:extLst>
      <p:ext uri="{BB962C8B-B14F-4D97-AF65-F5344CB8AC3E}">
        <p14:creationId xmlns:p14="http://schemas.microsoft.com/office/powerpoint/2010/main" val="2537556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92696"/>
            <a:ext cx="7315200" cy="1154097"/>
          </a:xfrm>
        </p:spPr>
        <p:txBody>
          <a:bodyPr>
            <a:normAutofit fontScale="90000"/>
          </a:bodyPr>
          <a:lstStyle/>
          <a:p>
            <a:r>
              <a:rPr lang="en-US" dirty="0"/>
              <a:t>Web User Interface</a:t>
            </a:r>
            <a:br>
              <a:rPr lang="en-US" dirty="0"/>
            </a:br>
            <a:endParaRPr lang="en-IN" dirty="0"/>
          </a:p>
        </p:txBody>
      </p:sp>
      <p:sp>
        <p:nvSpPr>
          <p:cNvPr id="3" name="Content Placeholder 2"/>
          <p:cNvSpPr>
            <a:spLocks noGrp="1"/>
          </p:cNvSpPr>
          <p:nvPr>
            <p:ph idx="1"/>
          </p:nvPr>
        </p:nvSpPr>
        <p:spPr>
          <a:xfrm>
            <a:off x="755576" y="1484784"/>
            <a:ext cx="7690048" cy="4248512"/>
          </a:xfrm>
        </p:spPr>
        <p:txBody>
          <a:bodyPr/>
          <a:lstStyle/>
          <a:p>
            <a:pPr marL="45720" indent="0">
              <a:buNone/>
            </a:pPr>
            <a:r>
              <a:rPr lang="en-US" dirty="0"/>
              <a:t>User Interface was created using Flask, HTLM and CSS. When the client entered the respective details on website. It passed to the prediction pipeline where it predicts type of mushroom either it is edible or poisonous with a probability of the classification. Web interface has home page and predict page. Home page has all the details of the mushroom to select. Once the predict button is used it will redirect to the predict page where it shows the result of the classification. Created train route which will train the model if train is updated. </a:t>
            </a:r>
          </a:p>
        </p:txBody>
      </p:sp>
    </p:spTree>
    <p:extLst>
      <p:ext uri="{BB962C8B-B14F-4D97-AF65-F5344CB8AC3E}">
        <p14:creationId xmlns:p14="http://schemas.microsoft.com/office/powerpoint/2010/main" val="960777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315200" cy="1154097"/>
          </a:xfrm>
        </p:spPr>
        <p:txBody>
          <a:bodyPr/>
          <a:lstStyle/>
          <a:p>
            <a:r>
              <a:rPr lang="en-US" dirty="0" smtClean="0"/>
              <a:t>Architecture</a:t>
            </a:r>
            <a:endParaRPr lang="en-IN" dirty="0"/>
          </a:p>
        </p:txBody>
      </p:sp>
      <p:pic>
        <p:nvPicPr>
          <p:cNvPr id="4" name="Image" descr="Image"/>
          <p:cNvPicPr>
            <a:picLocks noGrp="1" noChangeAspect="1"/>
          </p:cNvPicPr>
          <p:nvPr>
            <p:ph idx="1"/>
          </p:nvPr>
        </p:nvPicPr>
        <p:blipFill>
          <a:blip r:embed="rId2">
            <a:extLst/>
          </a:blip>
          <a:stretch>
            <a:fillRect/>
          </a:stretch>
        </p:blipFill>
        <p:spPr>
          <a:xfrm>
            <a:off x="1043608" y="2060848"/>
            <a:ext cx="7056784" cy="3882030"/>
          </a:xfrm>
          <a:prstGeom prst="rect">
            <a:avLst/>
          </a:prstGeom>
          <a:ln w="12700">
            <a:miter lim="400000"/>
          </a:ln>
        </p:spPr>
      </p:pic>
    </p:spTree>
    <p:extLst>
      <p:ext uri="{BB962C8B-B14F-4D97-AF65-F5344CB8AC3E}">
        <p14:creationId xmlns:p14="http://schemas.microsoft.com/office/powerpoint/2010/main" val="278782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784" y="2852936"/>
            <a:ext cx="3657600" cy="1154097"/>
          </a:xfrm>
        </p:spPr>
        <p:txBody>
          <a:bodyPr/>
          <a:lstStyle/>
          <a:p>
            <a:r>
              <a:rPr lang="en-US" dirty="0" smtClean="0"/>
              <a:t>THANK YOU</a:t>
            </a:r>
            <a:endParaRPr lang="en-IN" dirty="0"/>
          </a:p>
        </p:txBody>
      </p:sp>
    </p:spTree>
    <p:extLst>
      <p:ext uri="{BB962C8B-B14F-4D97-AF65-F5344CB8AC3E}">
        <p14:creationId xmlns:p14="http://schemas.microsoft.com/office/powerpoint/2010/main" val="417266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6"/>
            <a:ext cx="7315200" cy="1154097"/>
          </a:xfrm>
        </p:spPr>
        <p:txBody>
          <a:bodyPr/>
          <a:lstStyle/>
          <a:p>
            <a:r>
              <a:rPr lang="en-US" dirty="0" smtClean="0"/>
              <a:t>Objective:</a:t>
            </a:r>
            <a:endParaRPr lang="en-IN" dirty="0"/>
          </a:p>
        </p:txBody>
      </p:sp>
      <p:sp>
        <p:nvSpPr>
          <p:cNvPr id="3" name="Content Placeholder 2"/>
          <p:cNvSpPr>
            <a:spLocks noGrp="1"/>
          </p:cNvSpPr>
          <p:nvPr>
            <p:ph idx="1"/>
          </p:nvPr>
        </p:nvSpPr>
        <p:spPr>
          <a:xfrm>
            <a:off x="1043608" y="1772816"/>
            <a:ext cx="7315200" cy="3539527"/>
          </a:xfrm>
        </p:spPr>
        <p:txBody>
          <a:bodyPr>
            <a:normAutofit/>
          </a:bodyPr>
          <a:lstStyle/>
          <a:p>
            <a:pPr marL="45720" indent="0">
              <a:buNone/>
            </a:pPr>
            <a:endParaRPr lang="en-US" dirty="0"/>
          </a:p>
          <a:p>
            <a:pPr marL="45720" indent="0" algn="just">
              <a:buNone/>
            </a:pPr>
            <a:r>
              <a:rPr lang="en-US" dirty="0" smtClean="0"/>
              <a:t>Development </a:t>
            </a:r>
            <a:r>
              <a:rPr lang="en-US" dirty="0"/>
              <a:t>of a predictive model for classifying mushrooms as either edible or poisonous based on their features. The model will determine whether a given mushroom is safe to consume or not</a:t>
            </a:r>
            <a:r>
              <a:rPr lang="en-US" dirty="0" smtClean="0"/>
              <a:t>.</a:t>
            </a:r>
            <a:endParaRPr lang="en-US" dirty="0" smtClean="0"/>
          </a:p>
          <a:p>
            <a:endParaRPr lang="en-US" dirty="0"/>
          </a:p>
          <a:p>
            <a:pPr marL="45720" indent="0">
              <a:buNone/>
            </a:pPr>
            <a:endParaRPr lang="en-IN" dirty="0"/>
          </a:p>
        </p:txBody>
      </p:sp>
    </p:spTree>
    <p:extLst>
      <p:ext uri="{BB962C8B-B14F-4D97-AF65-F5344CB8AC3E}">
        <p14:creationId xmlns:p14="http://schemas.microsoft.com/office/powerpoint/2010/main" val="3553928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48680"/>
            <a:ext cx="7315200" cy="1154097"/>
          </a:xfrm>
        </p:spPr>
        <p:txBody>
          <a:bodyPr/>
          <a:lstStyle/>
          <a:p>
            <a:r>
              <a:rPr lang="en-US" dirty="0" smtClean="0"/>
              <a:t>Purpose</a:t>
            </a:r>
            <a:endParaRPr lang="en-IN" dirty="0"/>
          </a:p>
        </p:txBody>
      </p:sp>
      <p:sp>
        <p:nvSpPr>
          <p:cNvPr id="3" name="Content Placeholder 2"/>
          <p:cNvSpPr>
            <a:spLocks noGrp="1"/>
          </p:cNvSpPr>
          <p:nvPr>
            <p:ph idx="1"/>
          </p:nvPr>
        </p:nvSpPr>
        <p:spPr>
          <a:xfrm>
            <a:off x="1043608" y="1844824"/>
            <a:ext cx="7315200" cy="3539527"/>
          </a:xfrm>
        </p:spPr>
        <p:txBody>
          <a:bodyPr/>
          <a:lstStyle/>
          <a:p>
            <a:pPr marL="45720" indent="0">
              <a:buNone/>
            </a:pPr>
            <a:endParaRPr lang="en-US" dirty="0"/>
          </a:p>
          <a:p>
            <a:pPr marL="0" indent="0" algn="just">
              <a:spcBef>
                <a:spcPts val="0"/>
              </a:spcBef>
              <a:buSzTx/>
              <a:buNone/>
              <a:defRPr>
                <a:solidFill>
                  <a:srgbClr val="FFFFFF"/>
                </a:solidFill>
                <a:latin typeface="Calibri"/>
                <a:ea typeface="Calibri"/>
                <a:cs typeface="Calibri"/>
                <a:sym typeface="Calibri"/>
              </a:defRPr>
            </a:pPr>
            <a:r>
              <a:rPr lang="en-US" dirty="0"/>
              <a:t>1. Identification of poisonous mushrooms: The model can help in detecting potentially harmful mushrooms and prevent incidents of poisoning.</a:t>
            </a:r>
          </a:p>
          <a:p>
            <a:pPr marL="0" indent="0" algn="just">
              <a:spcBef>
                <a:spcPts val="0"/>
              </a:spcBef>
              <a:buSzTx/>
              <a:buNone/>
              <a:defRPr>
                <a:solidFill>
                  <a:srgbClr val="FFFFFF"/>
                </a:solidFill>
                <a:latin typeface="Calibri"/>
                <a:ea typeface="Calibri"/>
                <a:cs typeface="Calibri"/>
                <a:sym typeface="Calibri"/>
              </a:defRPr>
            </a:pPr>
            <a:r>
              <a:rPr lang="en-US" dirty="0"/>
              <a:t>2. Improved safety for mushroom enthusiasts: The classification model can provide valuable information to mushroom collectors and enthusiasts, enabling them to make informed decisions about the mushrooms they encounter.</a:t>
            </a:r>
          </a:p>
          <a:p>
            <a:endParaRPr lang="en-IN" dirty="0"/>
          </a:p>
        </p:txBody>
      </p:sp>
    </p:spTree>
    <p:extLst>
      <p:ext uri="{BB962C8B-B14F-4D97-AF65-F5344CB8AC3E}">
        <p14:creationId xmlns:p14="http://schemas.microsoft.com/office/powerpoint/2010/main" val="3389308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332656"/>
            <a:ext cx="7315200" cy="1154097"/>
          </a:xfrm>
        </p:spPr>
        <p:txBody>
          <a:bodyPr/>
          <a:lstStyle/>
          <a:p>
            <a:r>
              <a:rPr lang="en-US" dirty="0" smtClean="0"/>
              <a:t>Data Loading</a:t>
            </a:r>
            <a:endParaRPr lang="en-IN" dirty="0"/>
          </a:p>
        </p:txBody>
      </p:sp>
      <p:sp>
        <p:nvSpPr>
          <p:cNvPr id="3" name="Content Placeholder 2"/>
          <p:cNvSpPr>
            <a:spLocks noGrp="1"/>
          </p:cNvSpPr>
          <p:nvPr>
            <p:ph idx="4294967295"/>
          </p:nvPr>
        </p:nvSpPr>
        <p:spPr>
          <a:xfrm>
            <a:off x="899592" y="2132856"/>
            <a:ext cx="7315200" cy="5832475"/>
          </a:xfrm>
        </p:spPr>
        <p:txBody>
          <a:bodyPr/>
          <a:lstStyle/>
          <a:p>
            <a:pPr>
              <a:buFont typeface="Wingdings" pitchFamily="2" charset="2"/>
              <a:buChar char="Ø"/>
            </a:pPr>
            <a:r>
              <a:rPr lang="en-US" dirty="0" smtClean="0"/>
              <a:t>Connected </a:t>
            </a:r>
            <a:r>
              <a:rPr lang="en-US" dirty="0"/>
              <a:t>the </a:t>
            </a:r>
            <a:r>
              <a:rPr lang="en-US" dirty="0" err="1"/>
              <a:t>Mongodb</a:t>
            </a:r>
            <a:r>
              <a:rPr lang="en-US" dirty="0"/>
              <a:t> </a:t>
            </a:r>
            <a:r>
              <a:rPr lang="en-US" dirty="0" smtClean="0"/>
              <a:t>database.</a:t>
            </a:r>
          </a:p>
          <a:p>
            <a:pPr>
              <a:buFont typeface="Wingdings" pitchFamily="2" charset="2"/>
              <a:buChar char="Ø"/>
            </a:pPr>
            <a:r>
              <a:rPr lang="en-US" dirty="0" smtClean="0"/>
              <a:t>We </a:t>
            </a:r>
            <a:r>
              <a:rPr lang="en-US" dirty="0"/>
              <a:t>read source </a:t>
            </a:r>
            <a:r>
              <a:rPr lang="en-US" dirty="0" err="1"/>
              <a:t>csv</a:t>
            </a:r>
            <a:r>
              <a:rPr lang="en-US" dirty="0"/>
              <a:t> file and loaded the data into the </a:t>
            </a:r>
            <a:r>
              <a:rPr lang="en-US" dirty="0" err="1"/>
              <a:t>Mongodb</a:t>
            </a:r>
            <a:r>
              <a:rPr lang="en-US" dirty="0"/>
              <a:t> </a:t>
            </a:r>
            <a:r>
              <a:rPr lang="en-US" dirty="0" smtClean="0"/>
              <a:t>database</a:t>
            </a:r>
          </a:p>
          <a:p>
            <a:pPr>
              <a:buFont typeface="Wingdings" pitchFamily="2" charset="2"/>
              <a:buChar char="Ø"/>
            </a:pPr>
            <a:r>
              <a:rPr lang="en-US" dirty="0" smtClean="0"/>
              <a:t>Read </a:t>
            </a:r>
            <a:r>
              <a:rPr lang="en-US" dirty="0"/>
              <a:t>the data from the database and converted to raw.csv for further data split </a:t>
            </a:r>
            <a:r>
              <a:rPr lang="en-US" dirty="0" smtClean="0"/>
              <a:t>process</a:t>
            </a:r>
          </a:p>
          <a:p>
            <a:pPr marL="220578" indent="-220578">
              <a:spcBef>
                <a:spcPts val="0"/>
              </a:spcBef>
              <a:buClrTx/>
              <a:buSzPct val="60000"/>
              <a:buFontTx/>
              <a:buBlip>
                <a:blip r:embed="rId2"/>
              </a:buBlip>
              <a:defRPr>
                <a:solidFill>
                  <a:srgbClr val="FFFFFF"/>
                </a:solidFill>
                <a:latin typeface="Calibri"/>
                <a:ea typeface="Calibri"/>
                <a:cs typeface="Calibri"/>
                <a:sym typeface="Calibri"/>
              </a:defRPr>
            </a:pPr>
            <a:endParaRPr lang="en-US" dirty="0" smtClean="0"/>
          </a:p>
          <a:p>
            <a:pPr marL="0" indent="0">
              <a:spcBef>
                <a:spcPts val="0"/>
              </a:spcBef>
              <a:buClrTx/>
              <a:buSzPct val="60000"/>
              <a:buNone/>
              <a:defRPr>
                <a:solidFill>
                  <a:srgbClr val="FFFFFF"/>
                </a:solidFill>
                <a:latin typeface="Calibri"/>
                <a:ea typeface="Calibri"/>
                <a:cs typeface="Calibri"/>
                <a:sym typeface="Calibri"/>
              </a:defRPr>
            </a:pPr>
            <a:endParaRPr lang="en-US" dirty="0"/>
          </a:p>
        </p:txBody>
      </p:sp>
    </p:spTree>
    <p:extLst>
      <p:ext uri="{BB962C8B-B14F-4D97-AF65-F5344CB8AC3E}">
        <p14:creationId xmlns:p14="http://schemas.microsoft.com/office/powerpoint/2010/main" val="2491237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764704"/>
            <a:ext cx="7315200" cy="1154097"/>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Data </a:t>
            </a:r>
            <a:r>
              <a:rPr lang="en-US" dirty="0"/>
              <a:t>Ingestion:</a:t>
            </a:r>
            <a:br>
              <a:rPr lang="en-US" dirty="0"/>
            </a:br>
            <a:endParaRPr lang="en-IN" dirty="0"/>
          </a:p>
        </p:txBody>
      </p:sp>
      <p:sp>
        <p:nvSpPr>
          <p:cNvPr id="3" name="Content Placeholder 2"/>
          <p:cNvSpPr>
            <a:spLocks noGrp="1"/>
          </p:cNvSpPr>
          <p:nvPr>
            <p:ph idx="4294967295"/>
          </p:nvPr>
        </p:nvSpPr>
        <p:spPr>
          <a:xfrm>
            <a:off x="827584" y="2060848"/>
            <a:ext cx="7315200" cy="5543550"/>
          </a:xfrm>
        </p:spPr>
        <p:txBody>
          <a:bodyPr/>
          <a:lstStyle/>
          <a:p>
            <a:pPr marL="342900" indent="-342900">
              <a:spcBef>
                <a:spcPts val="0"/>
              </a:spcBef>
              <a:buClrTx/>
              <a:buSzPct val="60000"/>
              <a:buFont typeface="Wingdings" pitchFamily="2" charset="2"/>
              <a:buChar char="Ø"/>
              <a:defRPr>
                <a:solidFill>
                  <a:srgbClr val="FFFFFF"/>
                </a:solidFill>
                <a:latin typeface="Calibri"/>
                <a:ea typeface="Calibri"/>
                <a:cs typeface="Calibri"/>
                <a:sym typeface="Calibri"/>
              </a:defRPr>
            </a:pPr>
            <a:r>
              <a:rPr lang="en-US" dirty="0" smtClean="0">
                <a:latin typeface="Arial" pitchFamily="34" charset="0"/>
                <a:cs typeface="Arial" pitchFamily="34" charset="0"/>
              </a:rPr>
              <a:t>Read </a:t>
            </a:r>
            <a:r>
              <a:rPr lang="en-US" dirty="0">
                <a:latin typeface="Arial" pitchFamily="34" charset="0"/>
                <a:cs typeface="Arial" pitchFamily="34" charset="0"/>
              </a:rPr>
              <a:t>raw.csv and it was split into train and test data using </a:t>
            </a:r>
            <a:r>
              <a:rPr lang="en-US" dirty="0" err="1">
                <a:latin typeface="Arial" pitchFamily="34" charset="0"/>
                <a:cs typeface="Arial" pitchFamily="34" charset="0"/>
              </a:rPr>
              <a:t>Scikit</a:t>
            </a:r>
            <a:r>
              <a:rPr lang="en-US" dirty="0">
                <a:latin typeface="Arial" pitchFamily="34" charset="0"/>
                <a:cs typeface="Arial" pitchFamily="34" charset="0"/>
              </a:rPr>
              <a:t> </a:t>
            </a:r>
            <a:r>
              <a:rPr lang="en-US" dirty="0" smtClean="0">
                <a:latin typeface="Arial" pitchFamily="34" charset="0"/>
                <a:cs typeface="Arial" pitchFamily="34" charset="0"/>
              </a:rPr>
              <a:t>Learn.</a:t>
            </a:r>
          </a:p>
          <a:p>
            <a:pPr marL="342900" indent="-342900">
              <a:spcBef>
                <a:spcPts val="0"/>
              </a:spcBef>
              <a:buClrTx/>
              <a:buSzPct val="60000"/>
              <a:buFont typeface="Wingdings" pitchFamily="2" charset="2"/>
              <a:buChar char="Ø"/>
              <a:defRPr>
                <a:solidFill>
                  <a:srgbClr val="FFFFFF"/>
                </a:solidFill>
                <a:latin typeface="Calibri"/>
                <a:ea typeface="Calibri"/>
                <a:cs typeface="Calibri"/>
                <a:sym typeface="Calibri"/>
              </a:defRPr>
            </a:pPr>
            <a:r>
              <a:rPr lang="en-US" dirty="0" smtClean="0">
                <a:latin typeface="Arial" pitchFamily="34" charset="0"/>
                <a:cs typeface="Arial" pitchFamily="34" charset="0"/>
              </a:rPr>
              <a:t>The </a:t>
            </a:r>
            <a:r>
              <a:rPr lang="en-US" dirty="0">
                <a:latin typeface="Arial" pitchFamily="34" charset="0"/>
                <a:cs typeface="Arial" pitchFamily="34" charset="0"/>
              </a:rPr>
              <a:t>Split data then created as train.csv and </a:t>
            </a:r>
            <a:r>
              <a:rPr lang="en-US" dirty="0" smtClean="0">
                <a:latin typeface="Arial" pitchFamily="34" charset="0"/>
                <a:cs typeface="Arial" pitchFamily="34" charset="0"/>
              </a:rPr>
              <a:t>test.csv.</a:t>
            </a:r>
          </a:p>
          <a:p>
            <a:pPr marL="342900" indent="-342900">
              <a:spcBef>
                <a:spcPts val="0"/>
              </a:spcBef>
              <a:buClrTx/>
              <a:buSzPct val="60000"/>
              <a:buFont typeface="Wingdings" pitchFamily="2" charset="2"/>
              <a:buChar char="Ø"/>
              <a:defRPr>
                <a:solidFill>
                  <a:srgbClr val="FFFFFF"/>
                </a:solidFill>
                <a:latin typeface="Calibri"/>
                <a:ea typeface="Calibri"/>
                <a:cs typeface="Calibri"/>
                <a:sym typeface="Calibri"/>
              </a:defRPr>
            </a:pPr>
            <a:r>
              <a:rPr lang="en-US" dirty="0" smtClean="0">
                <a:latin typeface="Arial" pitchFamily="34" charset="0"/>
                <a:cs typeface="Arial" pitchFamily="34" charset="0"/>
              </a:rPr>
              <a:t>Returned </a:t>
            </a:r>
            <a:r>
              <a:rPr lang="en-US" dirty="0">
                <a:latin typeface="Arial" pitchFamily="34" charset="0"/>
                <a:cs typeface="Arial" pitchFamily="34" charset="0"/>
              </a:rPr>
              <a:t>path of the train.csv and test.csv for further </a:t>
            </a:r>
            <a:r>
              <a:rPr lang="en-US" dirty="0" smtClean="0">
                <a:latin typeface="Arial" pitchFamily="34" charset="0"/>
                <a:cs typeface="Arial" pitchFamily="34" charset="0"/>
              </a:rPr>
              <a:t>step</a:t>
            </a:r>
            <a:endParaRPr lang="en-US" dirty="0">
              <a:latin typeface="Arial" pitchFamily="34" charset="0"/>
              <a:cs typeface="Arial" pitchFamily="34" charset="0"/>
            </a:endParaRPr>
          </a:p>
        </p:txBody>
      </p:sp>
    </p:spTree>
    <p:extLst>
      <p:ext uri="{BB962C8B-B14F-4D97-AF65-F5344CB8AC3E}">
        <p14:creationId xmlns:p14="http://schemas.microsoft.com/office/powerpoint/2010/main" val="2422461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7315200" cy="1154097"/>
          </a:xfrm>
        </p:spPr>
        <p:txBody>
          <a:bodyPr>
            <a:normAutofit fontScale="90000"/>
          </a:bodyPr>
          <a:lstStyle/>
          <a:p>
            <a:r>
              <a:rPr lang="en-US" dirty="0" err="1" smtClean="0"/>
              <a:t>Exploratoratory</a:t>
            </a:r>
            <a:r>
              <a:rPr lang="en-US" dirty="0" smtClean="0"/>
              <a:t> Data Analysis(EDA</a:t>
            </a:r>
            <a:endParaRPr lang="en-IN" dirty="0"/>
          </a:p>
        </p:txBody>
      </p:sp>
      <p:sp>
        <p:nvSpPr>
          <p:cNvPr id="3" name="Content Placeholder 2"/>
          <p:cNvSpPr>
            <a:spLocks noGrp="1"/>
          </p:cNvSpPr>
          <p:nvPr>
            <p:ph idx="4294967295"/>
          </p:nvPr>
        </p:nvSpPr>
        <p:spPr>
          <a:xfrm>
            <a:off x="611560" y="2204864"/>
            <a:ext cx="7315200" cy="5400675"/>
          </a:xfrm>
        </p:spPr>
        <p:txBody>
          <a:bodyPr/>
          <a:lstStyle/>
          <a:p>
            <a:pPr marL="342900" indent="-342900" algn="just">
              <a:spcBef>
                <a:spcPts val="0"/>
              </a:spcBef>
              <a:buClrTx/>
              <a:buSzPct val="60000"/>
              <a:buFont typeface="Wingdings" pitchFamily="2" charset="2"/>
              <a:buChar char="Ø"/>
              <a:defRPr>
                <a:solidFill>
                  <a:srgbClr val="FFFFFF"/>
                </a:solidFill>
                <a:latin typeface="Calibri"/>
                <a:ea typeface="Calibri"/>
                <a:cs typeface="Calibri"/>
                <a:sym typeface="Calibri"/>
              </a:defRPr>
            </a:pPr>
            <a:r>
              <a:rPr lang="en-US" dirty="0" smtClean="0"/>
              <a:t>Read </a:t>
            </a:r>
            <a:r>
              <a:rPr lang="en-US" dirty="0"/>
              <a:t>the data using pandas and </a:t>
            </a:r>
            <a:r>
              <a:rPr lang="en-US" dirty="0" err="1"/>
              <a:t>analyse</a:t>
            </a:r>
            <a:r>
              <a:rPr lang="en-US" dirty="0"/>
              <a:t> the count of each variable using count </a:t>
            </a:r>
            <a:r>
              <a:rPr lang="en-US" dirty="0" smtClean="0"/>
              <a:t>plot.</a:t>
            </a:r>
          </a:p>
          <a:p>
            <a:pPr marL="342900" indent="-342900" algn="just">
              <a:spcBef>
                <a:spcPts val="0"/>
              </a:spcBef>
              <a:buClrTx/>
              <a:buSzPct val="60000"/>
              <a:buFont typeface="Wingdings" pitchFamily="2" charset="2"/>
              <a:buChar char="Ø"/>
              <a:defRPr>
                <a:solidFill>
                  <a:srgbClr val="FFFFFF"/>
                </a:solidFill>
                <a:latin typeface="Calibri"/>
                <a:ea typeface="Calibri"/>
                <a:cs typeface="Calibri"/>
                <a:sym typeface="Calibri"/>
              </a:defRPr>
            </a:pPr>
            <a:r>
              <a:rPr lang="en-US" dirty="0" smtClean="0"/>
              <a:t>Checked </a:t>
            </a:r>
            <a:r>
              <a:rPr lang="en-US" dirty="0"/>
              <a:t>the missing values and found some categories are missing and it was added as “?” in the data. </a:t>
            </a:r>
            <a:endParaRPr lang="en-US" dirty="0" smtClean="0"/>
          </a:p>
          <a:p>
            <a:pPr marL="342900" indent="-342900" algn="just">
              <a:spcBef>
                <a:spcPts val="0"/>
              </a:spcBef>
              <a:buClrTx/>
              <a:buSzPct val="60000"/>
              <a:buFont typeface="Wingdings" pitchFamily="2" charset="2"/>
              <a:buChar char="Ø"/>
              <a:defRPr>
                <a:solidFill>
                  <a:srgbClr val="FFFFFF"/>
                </a:solidFill>
                <a:latin typeface="Calibri"/>
                <a:ea typeface="Calibri"/>
                <a:cs typeface="Calibri"/>
                <a:sym typeface="Calibri"/>
              </a:defRPr>
            </a:pPr>
            <a:r>
              <a:rPr lang="en-US" dirty="0" smtClean="0"/>
              <a:t>Conducted </a:t>
            </a:r>
            <a:r>
              <a:rPr lang="en-US" dirty="0"/>
              <a:t>Chi-Square test for all the columns to find the important feature and find the relation between the columns using cross tab.</a:t>
            </a:r>
          </a:p>
          <a:p>
            <a:pPr marL="45720" indent="0">
              <a:buNone/>
            </a:pPr>
            <a:endParaRPr lang="en-IN" dirty="0"/>
          </a:p>
        </p:txBody>
      </p:sp>
    </p:spTree>
    <p:extLst>
      <p:ext uri="{BB962C8B-B14F-4D97-AF65-F5344CB8AC3E}">
        <p14:creationId xmlns:p14="http://schemas.microsoft.com/office/powerpoint/2010/main" val="185848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7315200" cy="1154097"/>
          </a:xfrm>
        </p:spPr>
        <p:txBody>
          <a:bodyPr/>
          <a:lstStyle/>
          <a:p>
            <a:r>
              <a:rPr lang="en-US" dirty="0" smtClean="0"/>
              <a:t>Data Transformation:</a:t>
            </a:r>
            <a:endParaRPr lang="en-IN" dirty="0"/>
          </a:p>
        </p:txBody>
      </p:sp>
      <p:sp>
        <p:nvSpPr>
          <p:cNvPr id="3" name="Content Placeholder 2"/>
          <p:cNvSpPr>
            <a:spLocks noGrp="1"/>
          </p:cNvSpPr>
          <p:nvPr>
            <p:ph idx="4294967295"/>
          </p:nvPr>
        </p:nvSpPr>
        <p:spPr>
          <a:xfrm>
            <a:off x="611560" y="2420888"/>
            <a:ext cx="7315200" cy="5472112"/>
          </a:xfrm>
        </p:spPr>
        <p:txBody>
          <a:bodyPr/>
          <a:lstStyle/>
          <a:p>
            <a:pPr marL="342900" indent="-342900" algn="just">
              <a:spcBef>
                <a:spcPts val="0"/>
              </a:spcBef>
              <a:buClrTx/>
              <a:buSzPct val="60000"/>
              <a:buFont typeface="Wingdings" pitchFamily="2" charset="2"/>
              <a:buChar char="Ø"/>
              <a:defRPr>
                <a:solidFill>
                  <a:srgbClr val="FFFFFF"/>
                </a:solidFill>
                <a:latin typeface="Calibri"/>
                <a:ea typeface="Calibri"/>
                <a:cs typeface="Calibri"/>
                <a:sym typeface="Calibri"/>
              </a:defRPr>
            </a:pPr>
            <a:r>
              <a:rPr lang="en-US" dirty="0" smtClean="0"/>
              <a:t>Created </a:t>
            </a:r>
            <a:r>
              <a:rPr lang="en-US" dirty="0"/>
              <a:t>preprocessing  pipeline to follow imputation and transformation for all the categorical columns using simple imputer and Ordinal Encoding techniques</a:t>
            </a:r>
          </a:p>
          <a:p>
            <a:pPr marL="0" indent="0" algn="just">
              <a:spcBef>
                <a:spcPts val="0"/>
              </a:spcBef>
              <a:buClrTx/>
              <a:buSzPct val="60000"/>
              <a:buNone/>
              <a:defRPr>
                <a:solidFill>
                  <a:srgbClr val="FFFFFF"/>
                </a:solidFill>
                <a:latin typeface="Calibri"/>
                <a:ea typeface="Calibri"/>
                <a:cs typeface="Calibri"/>
                <a:sym typeface="Calibri"/>
              </a:defRPr>
            </a:pPr>
            <a:endParaRPr lang="en-US" dirty="0" smtClean="0"/>
          </a:p>
          <a:p>
            <a:pPr marL="342900" indent="-342900" algn="just">
              <a:spcBef>
                <a:spcPts val="0"/>
              </a:spcBef>
              <a:buClrTx/>
              <a:buSzPct val="60000"/>
              <a:buFont typeface="Wingdings" pitchFamily="2" charset="2"/>
              <a:buChar char="Ø"/>
              <a:defRPr>
                <a:solidFill>
                  <a:srgbClr val="FFFFFF"/>
                </a:solidFill>
                <a:latin typeface="Calibri"/>
                <a:ea typeface="Calibri"/>
                <a:cs typeface="Calibri"/>
                <a:sym typeface="Calibri"/>
              </a:defRPr>
            </a:pPr>
            <a:r>
              <a:rPr lang="en-US" dirty="0" smtClean="0"/>
              <a:t>Passed </a:t>
            </a:r>
            <a:r>
              <a:rPr lang="en-US" dirty="0"/>
              <a:t>train and test columns separately to column transformer. It was transformed without any data leakage</a:t>
            </a:r>
          </a:p>
          <a:p>
            <a:pPr marL="342900" indent="-342900" algn="just">
              <a:spcBef>
                <a:spcPts val="0"/>
              </a:spcBef>
              <a:buClrTx/>
              <a:buSzPct val="60000"/>
              <a:buFont typeface="Wingdings" pitchFamily="2" charset="2"/>
              <a:buChar char="Ø"/>
              <a:defRPr>
                <a:solidFill>
                  <a:srgbClr val="FFFFFF"/>
                </a:solidFill>
                <a:latin typeface="Calibri"/>
                <a:ea typeface="Calibri"/>
                <a:cs typeface="Calibri"/>
                <a:sym typeface="Calibri"/>
              </a:defRPr>
            </a:pPr>
            <a:r>
              <a:rPr lang="en-US" dirty="0"/>
              <a:t>Saved the preprocessor pickle which will help to transform the unseen data.</a:t>
            </a:r>
          </a:p>
          <a:p>
            <a:pPr marL="342900" indent="-342900" algn="just">
              <a:spcBef>
                <a:spcPts val="0"/>
              </a:spcBef>
              <a:buClrTx/>
              <a:buSzPct val="60000"/>
              <a:buFont typeface="Wingdings" pitchFamily="2" charset="2"/>
              <a:buChar char="Ø"/>
              <a:defRPr>
                <a:solidFill>
                  <a:srgbClr val="FFFFFF"/>
                </a:solidFill>
                <a:latin typeface="Calibri"/>
                <a:ea typeface="Calibri"/>
                <a:cs typeface="Calibri"/>
                <a:sym typeface="Calibri"/>
              </a:defRPr>
            </a:pPr>
            <a:r>
              <a:rPr lang="en-US" dirty="0"/>
              <a:t>Returned transformed train and test array to further </a:t>
            </a:r>
            <a:r>
              <a:rPr lang="en-US" dirty="0" smtClean="0"/>
              <a:t>step.</a:t>
            </a:r>
            <a:endParaRPr lang="en-US" dirty="0"/>
          </a:p>
          <a:p>
            <a:pPr marL="45720" indent="0">
              <a:buNone/>
            </a:pPr>
            <a:endParaRPr lang="en-IN" dirty="0"/>
          </a:p>
        </p:txBody>
      </p:sp>
    </p:spTree>
    <p:extLst>
      <p:ext uri="{BB962C8B-B14F-4D97-AF65-F5344CB8AC3E}">
        <p14:creationId xmlns:p14="http://schemas.microsoft.com/office/powerpoint/2010/main" val="13594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7315200" cy="1154097"/>
          </a:xfrm>
        </p:spPr>
        <p:txBody>
          <a:bodyPr/>
          <a:lstStyle/>
          <a:p>
            <a:r>
              <a:rPr lang="en-US" dirty="0" smtClean="0"/>
              <a:t>Model Training:</a:t>
            </a:r>
            <a:endParaRPr lang="en-IN" dirty="0"/>
          </a:p>
        </p:txBody>
      </p:sp>
      <p:sp>
        <p:nvSpPr>
          <p:cNvPr id="3" name="Content Placeholder 2"/>
          <p:cNvSpPr>
            <a:spLocks noGrp="1"/>
          </p:cNvSpPr>
          <p:nvPr>
            <p:ph idx="4294967295"/>
          </p:nvPr>
        </p:nvSpPr>
        <p:spPr>
          <a:xfrm>
            <a:off x="395536" y="2060848"/>
            <a:ext cx="7315200" cy="4247876"/>
          </a:xfrm>
        </p:spPr>
        <p:txBody>
          <a:bodyPr/>
          <a:lstStyle/>
          <a:p>
            <a:pPr marL="0" indent="0">
              <a:spcBef>
                <a:spcPts val="0"/>
              </a:spcBef>
              <a:buSzTx/>
              <a:buNone/>
              <a:defRPr sz="2200">
                <a:solidFill>
                  <a:srgbClr val="FFFFFF"/>
                </a:solidFill>
                <a:latin typeface="Times New Roman"/>
                <a:ea typeface="Times New Roman"/>
                <a:cs typeface="Times New Roman"/>
                <a:sym typeface="Times New Roman"/>
              </a:defRPr>
            </a:pPr>
            <a:endParaRPr lang="en-US" dirty="0"/>
          </a:p>
          <a:p>
            <a:pPr marL="342900" indent="-342900" algn="just">
              <a:spcBef>
                <a:spcPts val="0"/>
              </a:spcBef>
              <a:buClrTx/>
              <a:buSzPct val="60000"/>
              <a:buFont typeface="Wingdings" pitchFamily="2" charset="2"/>
              <a:buChar char="Ø"/>
              <a:defRPr>
                <a:solidFill>
                  <a:srgbClr val="FFFFFF"/>
                </a:solidFill>
                <a:latin typeface="Calibri"/>
                <a:ea typeface="Calibri"/>
                <a:cs typeface="Calibri"/>
                <a:sym typeface="Calibri"/>
              </a:defRPr>
            </a:pPr>
            <a:r>
              <a:rPr lang="en-US" dirty="0"/>
              <a:t>Transformed data is moved to model </a:t>
            </a:r>
            <a:r>
              <a:rPr lang="en-US" dirty="0" err="1" smtClean="0"/>
              <a:t>training.Training</a:t>
            </a:r>
            <a:r>
              <a:rPr lang="en-US" dirty="0" smtClean="0"/>
              <a:t> </a:t>
            </a:r>
            <a:r>
              <a:rPr lang="en-US" dirty="0"/>
              <a:t>is conducted on train data. </a:t>
            </a:r>
          </a:p>
          <a:p>
            <a:pPr marL="342900" indent="-342900" algn="just">
              <a:spcBef>
                <a:spcPts val="0"/>
              </a:spcBef>
              <a:buClrTx/>
              <a:buSzPct val="60000"/>
              <a:buFont typeface="Wingdings" pitchFamily="2" charset="2"/>
              <a:buChar char="Ø"/>
              <a:defRPr>
                <a:solidFill>
                  <a:srgbClr val="FFFFFF"/>
                </a:solidFill>
                <a:latin typeface="Calibri"/>
                <a:ea typeface="Calibri"/>
                <a:cs typeface="Calibri"/>
                <a:sym typeface="Calibri"/>
              </a:defRPr>
            </a:pPr>
            <a:r>
              <a:rPr lang="en-US" dirty="0" smtClean="0"/>
              <a:t>Decision tree, Logistic </a:t>
            </a:r>
            <a:r>
              <a:rPr lang="en-US" dirty="0"/>
              <a:t>Regression, </a:t>
            </a:r>
            <a:r>
              <a:rPr lang="en-US" dirty="0" err="1" smtClean="0"/>
              <a:t>Kneighbors</a:t>
            </a:r>
            <a:r>
              <a:rPr lang="en-US" dirty="0" smtClean="0"/>
              <a:t> Classifier, </a:t>
            </a:r>
            <a:r>
              <a:rPr lang="en-IN" dirty="0" smtClean="0"/>
              <a:t>Random Forest Classifier and Gradient Boosting Classifier.</a:t>
            </a:r>
            <a:endParaRPr lang="en-US" dirty="0" smtClean="0"/>
          </a:p>
          <a:p>
            <a:pPr marL="0" indent="0" algn="just">
              <a:spcBef>
                <a:spcPts val="0"/>
              </a:spcBef>
              <a:buClrTx/>
              <a:buSzPct val="60000"/>
              <a:buNone/>
              <a:defRPr>
                <a:solidFill>
                  <a:srgbClr val="FFFFFF"/>
                </a:solidFill>
                <a:latin typeface="Calibri"/>
                <a:ea typeface="Calibri"/>
                <a:cs typeface="Calibri"/>
                <a:sym typeface="Calibri"/>
              </a:defRPr>
            </a:pPr>
            <a:r>
              <a:rPr lang="en-US" dirty="0" smtClean="0"/>
              <a:t>      is </a:t>
            </a:r>
            <a:r>
              <a:rPr lang="en-US" dirty="0"/>
              <a:t>used to train and validated the model on test data.</a:t>
            </a:r>
          </a:p>
          <a:p>
            <a:pPr marL="342900" indent="-342900" algn="just">
              <a:spcBef>
                <a:spcPts val="0"/>
              </a:spcBef>
              <a:buClrTx/>
              <a:buSzPct val="60000"/>
              <a:buFont typeface="Wingdings" pitchFamily="2" charset="2"/>
              <a:buChar char="Ø"/>
              <a:defRPr>
                <a:solidFill>
                  <a:srgbClr val="FFFFFF"/>
                </a:solidFill>
                <a:latin typeface="Calibri"/>
                <a:ea typeface="Calibri"/>
                <a:cs typeface="Calibri"/>
                <a:sym typeface="Calibri"/>
              </a:defRPr>
            </a:pPr>
            <a:r>
              <a:rPr lang="en-US" dirty="0"/>
              <a:t>By using “F1 macro” metrics best model is found  and saved as picked file which then can be used to predict the unseen data</a:t>
            </a:r>
          </a:p>
          <a:p>
            <a:pPr marL="45720" indent="0" algn="just">
              <a:buNone/>
            </a:pPr>
            <a:endParaRPr lang="en-IN" dirty="0"/>
          </a:p>
        </p:txBody>
      </p:sp>
    </p:spTree>
    <p:extLst>
      <p:ext uri="{BB962C8B-B14F-4D97-AF65-F5344CB8AC3E}">
        <p14:creationId xmlns:p14="http://schemas.microsoft.com/office/powerpoint/2010/main" val="211629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764705"/>
            <a:ext cx="7315200" cy="5544656"/>
          </a:xfrm>
        </p:spPr>
        <p:txBody>
          <a:bodyPr>
            <a:normAutofit lnSpcReduction="10000"/>
          </a:bodyPr>
          <a:lstStyle/>
          <a:p>
            <a:pPr marL="45720" indent="0">
              <a:buNone/>
            </a:pPr>
            <a:r>
              <a:rPr lang="en-US" sz="2800" dirty="0" smtClean="0"/>
              <a:t>Decision tree :</a:t>
            </a:r>
          </a:p>
          <a:p>
            <a:pPr marL="45720" indent="0">
              <a:buNone/>
            </a:pPr>
            <a:endParaRPr lang="en-US" dirty="0"/>
          </a:p>
          <a:p>
            <a:pPr algn="just" fontAlgn="base"/>
            <a:r>
              <a:rPr lang="en-US" dirty="0"/>
              <a:t>A decision tree is one of the most powerful tools of supervised learning algorithms used for both classification and regression tasks. It builds a flowchart-like tree structure where each internal node denotes a test on an attribute, each branch represents an outcome of the test, and each leaf node (terminal node) holds a class label. It is constructed by recursively splitting the training data into subsets based on the values of the attributes until a stopping criterion is met, such as the maximum depth of the tree or the minimum number of samples required to split a node.</a:t>
            </a:r>
          </a:p>
          <a:p>
            <a:pPr algn="just" fontAlgn="base"/>
            <a:r>
              <a:rPr lang="en-US" dirty="0"/>
              <a:t>During training, the Decision Tree algorithm selects the best attribute to split the data based on a metric such as entropy or </a:t>
            </a:r>
            <a:r>
              <a:rPr lang="en-US" dirty="0" err="1"/>
              <a:t>Gini</a:t>
            </a:r>
            <a:r>
              <a:rPr lang="en-US" dirty="0"/>
              <a:t> impurity, which measures the level of impurity or randomness in the subsets. The goal is to find the attribute that maximizes the information gain or the reduction in impurity after the split.</a:t>
            </a:r>
          </a:p>
          <a:p>
            <a:pPr marL="45720" indent="0">
              <a:buNone/>
            </a:pPr>
            <a:endParaRPr lang="en-IN" dirty="0"/>
          </a:p>
        </p:txBody>
      </p:sp>
    </p:spTree>
    <p:extLst>
      <p:ext uri="{BB962C8B-B14F-4D97-AF65-F5344CB8AC3E}">
        <p14:creationId xmlns:p14="http://schemas.microsoft.com/office/powerpoint/2010/main" val="1622845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946</TotalTime>
  <Words>910</Words>
  <Application>Microsoft Office PowerPoint</Application>
  <PresentationFormat>On-screen Show (4:3)</PresentationFormat>
  <Paragraphs>55</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Perspective</vt:lpstr>
      <vt:lpstr>Mushroom Classification               Project</vt:lpstr>
      <vt:lpstr>Objective:</vt:lpstr>
      <vt:lpstr>Purpose</vt:lpstr>
      <vt:lpstr>Data Loading</vt:lpstr>
      <vt:lpstr>     Data Ingestion: </vt:lpstr>
      <vt:lpstr>Exploratoratory Data Analysis(EDA</vt:lpstr>
      <vt:lpstr>Data Transformation:</vt:lpstr>
      <vt:lpstr>Model Training:</vt:lpstr>
      <vt:lpstr>PowerPoint Presentation</vt:lpstr>
      <vt:lpstr>PowerPoint Presentation</vt:lpstr>
      <vt:lpstr>PowerPoint Presentation</vt:lpstr>
      <vt:lpstr>PowerPoint Presentation</vt:lpstr>
      <vt:lpstr>Prediction: </vt:lpstr>
      <vt:lpstr>Web User Interface </vt:lpstr>
      <vt:lpstr>Architecture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14</cp:revision>
  <dcterms:created xsi:type="dcterms:W3CDTF">2023-06-25T14:14:38Z</dcterms:created>
  <dcterms:modified xsi:type="dcterms:W3CDTF">2023-06-29T09:44:50Z</dcterms:modified>
</cp:coreProperties>
</file>