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2" r:id="rId18"/>
    <p:sldId id="274" r:id="rId1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 snapToObjects="1">
      <p:cViewPr varScale="1">
        <p:scale>
          <a:sx n="141" d="100"/>
          <a:sy n="141" d="100"/>
        </p:scale>
        <p:origin x="800" y="18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D2F486-97CC-4442-963B-FC6B14D588AE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B645E4-666A-264E-B4F5-89EED9FC2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73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goal of this project is to predict whether an individual’s annual income exceeds $50,000 based on demographic and employment-related attributes. This is a binary classification problem with real-world applications in areas such as personal finance, labor market analysis, and social policy-making. Through this project, I aim to build a robust machine learning model that not only predicts income accurately but also identifies the key factors influencing income levels."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645E4-666A-264E-B4F5-89EED9FC20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3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for this project is sourced from the </a:t>
            </a:r>
            <a:r>
              <a:rPr lang="en-US" b="1" dirty="0"/>
              <a:t>UCI Machine Learning Repository</a:t>
            </a:r>
            <a:r>
              <a:rPr lang="en-US" dirty="0"/>
              <a:t> and contains 48,842 rows and 15 columns. It includes various demographic and employment-related features such as age, education level, marital status, occupation, hours worked per week, and more. The target variable, </a:t>
            </a:r>
            <a:r>
              <a:rPr lang="en-US" b="1" dirty="0"/>
              <a:t>Income</a:t>
            </a:r>
            <a:r>
              <a:rPr lang="en-US" dirty="0"/>
              <a:t>, categorizes individuals into two classes: those earning &lt;=50K and those earning &gt;50K annually. This dataset provides a rich set of attributes for understanding the factors that impact income levels.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645E4-666A-264E-B4F5-89EED9FC20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091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B645E4-666A-264E-B4F5-89EED9FC20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45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387458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307351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997952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51426"/>
            <a:ext cx="4038600" cy="317339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7678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397255"/>
            <a:ext cx="4040188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" y="1989969"/>
            <a:ext cx="4040188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397255"/>
            <a:ext cx="4041775" cy="43620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989969"/>
            <a:ext cx="4041775" cy="26940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205807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53554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1410809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79122"/>
            <a:ext cx="3008313" cy="77736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679122"/>
            <a:ext cx="5111750" cy="391550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609519"/>
            <a:ext cx="3008313" cy="298510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URL</a:t>
            </a:r>
          </a:p>
        </p:txBody>
      </p:sp>
    </p:spTree>
    <p:extLst>
      <p:ext uri="{BB962C8B-B14F-4D97-AF65-F5344CB8AC3E}">
        <p14:creationId xmlns:p14="http://schemas.microsoft.com/office/powerpoint/2010/main" val="2373430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858517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17648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28357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803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10179"/>
            <a:ext cx="8229600" cy="29844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63C41C-A487-0C45-A261-16903102544D}" type="datetimeFigureOut">
              <a:rPr lang="en-US" smtClean="0"/>
              <a:t>12/3/24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URL</a:t>
            </a:r>
          </a:p>
        </p:txBody>
      </p:sp>
      <p:pic>
        <p:nvPicPr>
          <p:cNvPr id="7" name="Picture 6" descr="MD-flag-background-ppt.pn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999" cy="571500"/>
          </a:xfrm>
          <a:prstGeom prst="rect">
            <a:avLst/>
          </a:prstGeom>
        </p:spPr>
      </p:pic>
      <p:pic>
        <p:nvPicPr>
          <p:cNvPr id="8" name="Picture 7" descr="UMBC-primary-logo-CMYK-on-black.png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287" y="86177"/>
            <a:ext cx="1749252" cy="402989"/>
          </a:xfrm>
          <a:prstGeom prst="rect">
            <a:avLst/>
          </a:prstGeom>
        </p:spPr>
      </p:pic>
      <p:pic>
        <p:nvPicPr>
          <p:cNvPr id="10" name="Picture 9" descr="corner-element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9918" y="3901058"/>
            <a:ext cx="1224081" cy="12424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02903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phoenixajournal.wordpress.com/2012/02/23/thank-you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3804" y="3150040"/>
            <a:ext cx="2014396" cy="1314450"/>
          </a:xfrm>
        </p:spPr>
        <p:txBody>
          <a:bodyPr>
            <a:normAutofit fontScale="32500" lnSpcReduction="20000"/>
          </a:bodyPr>
          <a:lstStyle/>
          <a:p>
            <a:pPr algn="l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pPr algn="l">
              <a:lnSpc>
                <a:spcPct val="17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AKASH THOTA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 2024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CHAOJI WANG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9409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F7724-AE16-00C7-08D3-DBFCCBAC2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4194D-5A31-7856-55FF-62F1AECA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Chosen: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Age, Education, Occupation, Hours per Week, Gender.</a:t>
            </a:r>
          </a:p>
          <a:p>
            <a:pPr marL="0" indent="0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features were identified as the most influential based on both model results and domain knowledge.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7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F3D0D-72DD-2E60-5024-43B4748A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11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9A4B9-ED0C-8B05-45F3-8DCE7E0B5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 Used: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baseline model for binary classification tasks.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robust ensemble model that works well with both categorical and numerical data.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powerful classifier for high-dimensional data.</a:t>
            </a:r>
          </a:p>
          <a:p>
            <a:pPr>
              <a:buFont typeface="+mj-lt"/>
              <a:buAutoNum type="arabicPeriod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gradient-boosting algorithm known for its performance in structured data tasks.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chosen due to its high accuracy, precision, and recall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304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9B8B-9B65-F7FD-9BB9-031F3BCA8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11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D209-0CAB-50E5-8279-1D1602F3B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Approach: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Train-Test Split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dataset was split into training (80%) and test (20%) sets.</a:t>
            </a:r>
          </a:p>
          <a:p>
            <a:pPr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 Tuning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+mj-lt"/>
              <a:buAutoNum type="arabicPeriod"/>
            </a:pP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GridSearchCV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used to tune hyperparameters such as the number of estimators and maximum depth for Random Forest and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26776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E604-68F8-6B52-6D46-4762AF095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37622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B26ED-81C4-DE19-063F-0D41A2616D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Results: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Accuracy: 85.70%, Precision: 73.71%, Recall: 60.61%, F1-Score: 66.52%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Accuracy: 85.96%, Precision: 72.90%, Recall: 63.80%, F1-Score: 68.05%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Accuracy: 85.73%, Precision: 74.94%, Recall: 58.78%, F1-Score: 65.88%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Accuracy: 87.50%, Precision: 76.42%, Recall: 67.51%, F1-Score: 71.69%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insight: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performed best, showing high precision and recall.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811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9FE98-3CC9-9995-A28F-A561F5FA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 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0472A-6C8B-49C6-072B-C157D2860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Model Performance: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showed the highest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(87.50%)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across precision and recall.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Negatives: 7002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Positives: 477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 Negatives: 744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Positives: 1546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correctly predicted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87.50%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instances.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405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2B9F-3F26-2055-AF86-116ECE818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11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E23A6-149E-80A8-295A-4C0E660C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an interactive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allow users to input their data and predict income class (&lt;=50K or &gt;50K).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Age, Education, Occupation,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Output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Predicted income class (&lt;=50K or &gt;50K).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Easy-to-use web interface for real-time predictions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66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7D257D60-21BE-F352-CDE5-F75BA1E96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9" name="Content Placeholder 8" descr="A screenshot of a screen&#10;&#10;Description automatically generated">
            <a:extLst>
              <a:ext uri="{FF2B5EF4-FFF2-40B4-BE49-F238E27FC236}">
                <a16:creationId xmlns:a16="http://schemas.microsoft.com/office/drawing/2014/main" id="{C24C4724-0AFC-A876-452A-7BBF4231EF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25" r="86748" b="1425"/>
          <a:stretch/>
        </p:blipFill>
        <p:spPr>
          <a:xfrm>
            <a:off x="457200" y="654251"/>
            <a:ext cx="1141960" cy="4489249"/>
          </a:xfrm>
        </p:spPr>
      </p:pic>
      <p:pic>
        <p:nvPicPr>
          <p:cNvPr id="13" name="Picture 12" descr="A screenshot of a screen&#10;&#10;Description automatically generated">
            <a:extLst>
              <a:ext uri="{FF2B5EF4-FFF2-40B4-BE49-F238E27FC236}">
                <a16:creationId xmlns:a16="http://schemas.microsoft.com/office/drawing/2014/main" id="{B806E7E2-D91F-6A7E-78CE-F1E117596F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4049" r="22846" b="52698"/>
          <a:stretch/>
        </p:blipFill>
        <p:spPr>
          <a:xfrm>
            <a:off x="2004238" y="702644"/>
            <a:ext cx="5377458" cy="40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644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07F86-3B43-D5B6-A5BE-8E8E5820D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966114"/>
            <a:ext cx="8229600" cy="64406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4239F-B835-D24E-1859-15A133F11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 the most accurate model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87.50% accuracy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robust performance across different evaluation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Age, Education, Occupation, Hours worked per week, and Gender were found to be critical in predicting income.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with other advanced models like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1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A90A5C0-9B70-218F-EBD3-80AD09A0E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 descr="A yellow character holding a sign with a smiley face&#10;&#10;Description automatically generated">
            <a:extLst>
              <a:ext uri="{FF2B5EF4-FFF2-40B4-BE49-F238E27FC236}">
                <a16:creationId xmlns:a16="http://schemas.microsoft.com/office/drawing/2014/main" id="{72EA57D4-ADDC-861D-29DE-6EB16FFD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54415" y="1610179"/>
            <a:ext cx="3235169" cy="2984444"/>
          </a:xfrm>
          <a:noFill/>
        </p:spPr>
      </p:pic>
    </p:spTree>
    <p:extLst>
      <p:ext uri="{BB962C8B-B14F-4D97-AF65-F5344CB8AC3E}">
        <p14:creationId xmlns:p14="http://schemas.microsoft.com/office/powerpoint/2010/main" val="2612953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5B06D-41C9-AB61-A9D8-F5CD2C3E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7ABB5-B023-F6B6-2FD2-B172ADFDE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of this project is to predict whether an individual’s income exceeds $50,000 based on various demographic and employment-related features. This type of classification problem has practical applications in fields like personal finance, labor market analysis, and social studies.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machine learning model to predict income levels based on input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most significant factors that influence income.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46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EBF52-0E2B-9A7F-1764-3E4D83585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1D734-9261-6448-A0CC-765B2AF23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UCI Machine Learning Repository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48,842 rows, 15 columns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various attributes related to demographic and employment information. These attributes include features like age, education, occupation, and hours worked per week.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Categorized as &lt;=50K or &gt;50K (binary classification).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25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A584D-B73F-C19B-F682-CA98ACBB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and Target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F5CD-D17D-C58E-F0F0-64F6B5FA1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Variables (Features):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 of the individual in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employment (e.g., Private, Self-employed).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Education level (e.g., Bachelors, Masters).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Occupation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Type of job (e.g., Tech Support, Sales).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per Week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Number of hours worked per week.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Race category (e.g., White, Black).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Male or Female.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Classifies individuals into income categories: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&lt;=50K (lower income)</a:t>
            </a:r>
          </a:p>
          <a:p>
            <a:pPr marL="557213" lvl="1" indent="-214313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&gt;50K (higher income)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84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EF15E-0ECE-F02B-FE8C-09946E628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05E15-DB23-358C-BDC8-AC9339FED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Data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Dropped rows with missing values in critical columns like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Workclass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Occupation, and Native Country.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Encoding Categorical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 Encoding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categorical variables (e.g., Gender, Education) to convert them into numerical values for model compatibility.</a:t>
            </a:r>
          </a:p>
          <a:p>
            <a:pPr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 Numerical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557213" lvl="1" indent="-214313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MinMaxScaler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standardize numerical features (e.g., Age, Hours per Week) ensuring that they are within a similar range, which improves model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51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0CB7E-D25C-874F-4D99-2C6E61A8B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Visualizing Relationships Between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6C61C-5E09-6252-BAAF-2EBA08AF10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Explore the relationships between different features and the target variable (Income) to understand how each feature affects income levels.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Features such as Education and Hours worked per week have strong relationships with income levels, suggesting they are significant predictors.</a:t>
            </a:r>
          </a:p>
          <a:p>
            <a:pPr marL="0" indent="0">
              <a:lnSpc>
                <a:spcPct val="90000"/>
              </a:lnSpc>
              <a:buNone/>
            </a:pPr>
            <a:b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pic>
        <p:nvPicPr>
          <p:cNvPr id="5" name="Picture 4" descr="A group of graphs showing different sizes of numbers&#10;&#10;Description automatically generated with medium confidence">
            <a:extLst>
              <a:ext uri="{FF2B5EF4-FFF2-40B4-BE49-F238E27FC236}">
                <a16:creationId xmlns:a16="http://schemas.microsoft.com/office/drawing/2014/main" id="{DFCFFC26-9DB3-60B8-80A7-90045D30DF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68" r="5" b="13971"/>
          <a:stretch/>
        </p:blipFill>
        <p:spPr>
          <a:xfrm>
            <a:off x="4648200" y="1451426"/>
            <a:ext cx="4038600" cy="3173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820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44E-3829-5023-2C86-C659DF73A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Boxplot for Outlier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B9432-01BD-1B45-411C-E87A37F72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outliers in numerical features that could negatively impact model performance.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 per Week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contain outliers, indicating potential influence on model predictions that may need to be handled (e.g., through capping or removal).</a:t>
            </a:r>
          </a:p>
        </p:txBody>
      </p:sp>
      <p:pic>
        <p:nvPicPr>
          <p:cNvPr id="5" name="Picture 4" descr="A diagram of a box plot&#10;&#10;Description automatically generated">
            <a:extLst>
              <a:ext uri="{FF2B5EF4-FFF2-40B4-BE49-F238E27FC236}">
                <a16:creationId xmlns:a16="http://schemas.microsoft.com/office/drawing/2014/main" id="{4CD1FDD2-39AE-F82D-C1D9-A3654F707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1584228"/>
            <a:ext cx="4038600" cy="29077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0838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5DDFB-F51D-5A4E-6ADE-D066AA21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- Distribution of Numeric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1504F-7A29-E782-B19A-A49AB738E0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Visualize the distribution of numeric features like Age and Hours per Week to identify skewness or non-normality.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Insights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Age follows a normal distribution, while Hours worked per week is skewed, suggesting potential need for transformation or feature engineering.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pic>
        <p:nvPicPr>
          <p:cNvPr id="5" name="Picture 4" descr="A group of blue and white graphs&#10;&#10;Description automatically generated">
            <a:extLst>
              <a:ext uri="{FF2B5EF4-FFF2-40B4-BE49-F238E27FC236}">
                <a16:creationId xmlns:a16="http://schemas.microsoft.com/office/drawing/2014/main" id="{A0254FC1-8740-B027-ACD9-1564EC7B8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710" y="1451426"/>
            <a:ext cx="3647580" cy="3173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3947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390B9-9082-3F71-F6F0-F46F7B714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02644"/>
            <a:ext cx="8229600" cy="64406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/>
              <a:t>EDA - Distribution of Income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BC47E-DB22-51C5-BA1A-4EF8DB5EF5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451426"/>
            <a:ext cx="4038600" cy="317339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Objective</a:t>
            </a:r>
            <a:r>
              <a:rPr lang="en-US" sz="1500" dirty="0"/>
              <a:t>:</a:t>
            </a:r>
          </a:p>
          <a:p>
            <a:pPr marL="557213" lvl="1" indent="-2143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Analyze the distribution of the target variable Income to identify class imbalance.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 dirty="0"/>
              <a:t>Key Insights</a:t>
            </a:r>
            <a:r>
              <a:rPr lang="en-US" sz="1500" dirty="0"/>
              <a:t>:</a:t>
            </a:r>
          </a:p>
          <a:p>
            <a:pPr marL="557213" lvl="1" indent="-214313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dirty="0"/>
              <a:t>The dataset is imbalanced, with more individuals falling under the &lt;=50K category, indicating the need for techniques like SMOTE or </a:t>
            </a:r>
            <a:r>
              <a:rPr lang="en-US" sz="1500" dirty="0" err="1"/>
              <a:t>undersampling</a:t>
            </a:r>
            <a:r>
              <a:rPr lang="en-US" sz="1500" dirty="0"/>
              <a:t> to balance the data.</a:t>
            </a:r>
          </a:p>
        </p:txBody>
      </p:sp>
      <p:pic>
        <p:nvPicPr>
          <p:cNvPr id="5" name="Picture 4" descr="A blue and orange rectangular bars&#10;&#10;Description automatically generated">
            <a:extLst>
              <a:ext uri="{FF2B5EF4-FFF2-40B4-BE49-F238E27FC236}">
                <a16:creationId xmlns:a16="http://schemas.microsoft.com/office/drawing/2014/main" id="{211DA800-9FD4-4C16-4173-09069D21BF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04" b="-2"/>
          <a:stretch/>
        </p:blipFill>
        <p:spPr>
          <a:xfrm>
            <a:off x="4648200" y="1451426"/>
            <a:ext cx="4038600" cy="31733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000962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11503</TotalTime>
  <Words>1161</Words>
  <Application>Microsoft Macintosh PowerPoint</Application>
  <PresentationFormat>On-screen Show (16:9)</PresentationFormat>
  <Paragraphs>112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Times New Roman</vt:lpstr>
      <vt:lpstr>Office Theme</vt:lpstr>
      <vt:lpstr>INCOME PREDICTION</vt:lpstr>
      <vt:lpstr>Introduction</vt:lpstr>
      <vt:lpstr>Dataset</vt:lpstr>
      <vt:lpstr>Key Variables and Target Variables</vt:lpstr>
      <vt:lpstr>Data Preprocessing</vt:lpstr>
      <vt:lpstr>EDA - Visualizing Relationships Between Variables</vt:lpstr>
      <vt:lpstr>EDA - Boxplot for Outlier Detection</vt:lpstr>
      <vt:lpstr>EDA - Distribution of Numeric Features</vt:lpstr>
      <vt:lpstr>EDA - Distribution of Income</vt:lpstr>
      <vt:lpstr>Feature Selection</vt:lpstr>
      <vt:lpstr>Model Selection </vt:lpstr>
      <vt:lpstr>Model Training </vt:lpstr>
      <vt:lpstr>Model Evaluation </vt:lpstr>
      <vt:lpstr>Prediction Accuracy</vt:lpstr>
      <vt:lpstr>Streamlit </vt:lpstr>
      <vt:lpstr>PowerPoint Presentation</vt:lpstr>
      <vt:lpstr>Conclusion</vt:lpstr>
      <vt:lpstr>PowerPoint Presentation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Lord</dc:creator>
  <cp:lastModifiedBy>Akash Thota</cp:lastModifiedBy>
  <cp:revision>6</cp:revision>
  <dcterms:created xsi:type="dcterms:W3CDTF">2019-02-27T15:38:32Z</dcterms:created>
  <dcterms:modified xsi:type="dcterms:W3CDTF">2024-12-04T04:19:16Z</dcterms:modified>
</cp:coreProperties>
</file>