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a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CF9FYY/DJN/l0NSUn3LLAW/+k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a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6a200457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a6a200457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6a200457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a6a20045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6a200457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a6a200457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669a8c4d4_0_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a669a8c4d4_0_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a669a8c4d4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a669a8c4d4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a669a8c4d4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a669a8c4d4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a669a8c4d4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a669a8c4d4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a669a8c4d4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a669a8c4d4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a669a8c4d4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a669a8c4d4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a669a8c4d4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ga669a8c4d4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669a8c4d4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a669a8c4d4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a669a8c4d4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a669a8c4d4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a669a8c4d4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a669a8c4d4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a669a8c4d4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311708" y="372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Attribute selection: Gini Index &amp; Entropy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Gini index</a:t>
            </a:r>
            <a:endParaRPr/>
          </a:p>
        </p:txBody>
      </p:sp>
      <p:sp>
        <p:nvSpPr>
          <p:cNvPr id="100" name="Google Shape;100;p10"/>
          <p:cNvSpPr txBox="1"/>
          <p:nvPr>
            <p:ph idx="1" type="body"/>
          </p:nvPr>
        </p:nvSpPr>
        <p:spPr>
          <a:xfrm>
            <a:off x="230450" y="978950"/>
            <a:ext cx="85206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lesser the impurity , the better it is to split on that column .</a:t>
            </a:r>
            <a:endParaRPr/>
          </a:p>
        </p:txBody>
      </p:sp>
      <p:cxnSp>
        <p:nvCxnSpPr>
          <p:cNvPr id="101" name="Google Shape;101;p10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Google Shape;10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725" y="1851950"/>
            <a:ext cx="2966950" cy="10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Continue with the same example</a:t>
            </a:r>
            <a:endParaRPr/>
          </a:p>
        </p:txBody>
      </p:sp>
      <p:cxnSp>
        <p:nvCxnSpPr>
          <p:cNvPr id="108" name="Google Shape;108;p11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1"/>
          <p:cNvSpPr txBox="1"/>
          <p:nvPr/>
        </p:nvSpPr>
        <p:spPr>
          <a:xfrm>
            <a:off x="173525" y="929550"/>
            <a:ext cx="8520600" cy="3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sunny (3 yes) and (2 no), 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gini_impurity(sunny) = 1 - (3/5)^2 - (2/5)^2  = 12/25. 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overcast (4 yes)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gini_impurity(overcast) = 1 - (4/4)^2 - (0/4)^2 = 0 (pure leaf node)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6a2004577_0_28"/>
          <p:cNvSpPr txBox="1"/>
          <p:nvPr/>
        </p:nvSpPr>
        <p:spPr>
          <a:xfrm>
            <a:off x="309825" y="359425"/>
            <a:ext cx="8316300" cy="3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rainy (2 yes) and (3 no),gini_impurity of rainy would be : 1 - (2/5)^2 - (3/5)^2 = 12/25 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Gini impurity(outlook) = P(sunny)*gini_impurity(sunny) + P(overcast)*gini_impurity(overcast) + P(rainy)*gini_impurity(rainy) 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Gini_impurity(outlook) = 5/14 * 12/25 + 4/14 * 0 + 5/14 * 12/25 = 0.3428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idx="1" type="body"/>
          </p:nvPr>
        </p:nvSpPr>
        <p:spPr>
          <a:xfrm>
            <a:off x="311700" y="433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Similarly, 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Gini_impurity(Outlook) = 0.3428 ,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700"/>
              <a:t>Gini_impurity(Temp) = 0.4403 ,</a:t>
            </a:r>
            <a:endParaRPr b="1" sz="17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700"/>
              <a:t>Gini_impurity(Humidity) = 0.3673 </a:t>
            </a:r>
            <a:endParaRPr b="1" sz="17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700"/>
              <a:t>Gini_impurity(windy) = 0.4285</a:t>
            </a:r>
            <a:endParaRPr b="1" sz="17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Gini Impurity is least for</a:t>
            </a:r>
            <a:r>
              <a:rPr lang="en" sz="1700"/>
              <a:t> 'outlook' column so, we will put outlook column at the Root Node.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3" name="Google Shape;43;p2"/>
          <p:cNvSpPr txBox="1"/>
          <p:nvPr>
            <p:ph idx="1" type="body"/>
          </p:nvPr>
        </p:nvSpPr>
        <p:spPr>
          <a:xfrm>
            <a:off x="0" y="941775"/>
            <a:ext cx="8832300" cy="2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Decision tree terminology ‘Feature’ or a ‘Column’ is called an ‘Attribute’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There are mainly two algorithms to control the splitting conditions in a decision tree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Information gain (Entropy)</a:t>
            </a:r>
            <a:endParaRPr b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Gini index</a:t>
            </a:r>
            <a:endParaRPr b="1" sz="1700"/>
          </a:p>
        </p:txBody>
      </p:sp>
      <p:cxnSp>
        <p:nvCxnSpPr>
          <p:cNvPr id="44" name="Google Shape;44;p2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Entropy</a:t>
            </a:r>
            <a:endParaRPr/>
          </a:p>
        </p:txBody>
      </p:sp>
      <p:sp>
        <p:nvSpPr>
          <p:cNvPr id="50" name="Google Shape;50;p3"/>
          <p:cNvSpPr txBox="1"/>
          <p:nvPr>
            <p:ph idx="1" type="body"/>
          </p:nvPr>
        </p:nvSpPr>
        <p:spPr>
          <a:xfrm>
            <a:off x="0" y="927900"/>
            <a:ext cx="8832300" cy="2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Similar samples in Subset - Homogenous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all samples in a subset are of the same type (Target) , then the entropy of that split is 0.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If the entropy keeps decreasing , then we keep increasing the Split in the direction where the entropy decreases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cxnSp>
        <p:nvCxnSpPr>
          <p:cNvPr id="51" name="Google Shape;51;p3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275" y="2953475"/>
            <a:ext cx="42481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a2004577_0_12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Entropy</a:t>
            </a:r>
            <a:endParaRPr/>
          </a:p>
        </p:txBody>
      </p:sp>
      <p:cxnSp>
        <p:nvCxnSpPr>
          <p:cNvPr id="58" name="Google Shape;58;ga6a2004577_0_12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" name="Google Shape;59;ga6a2004577_0_12"/>
          <p:cNvPicPr preferRelativeResize="0"/>
          <p:nvPr/>
        </p:nvPicPr>
        <p:blipFill rotWithShape="1">
          <a:blip r:embed="rId3">
            <a:alphaModFix/>
          </a:blip>
          <a:srcRect b="18899" l="0" r="0" t="9349"/>
          <a:stretch/>
        </p:blipFill>
        <p:spPr>
          <a:xfrm>
            <a:off x="88613" y="74375"/>
            <a:ext cx="8966774" cy="36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Let’s take an Example</a:t>
            </a:r>
            <a:endParaRPr/>
          </a:p>
        </p:txBody>
      </p:sp>
      <p:pic>
        <p:nvPicPr>
          <p:cNvPr id="65" name="Google Shape;65;p5"/>
          <p:cNvPicPr preferRelativeResize="0"/>
          <p:nvPr/>
        </p:nvPicPr>
        <p:blipFill rotWithShape="1">
          <a:blip r:embed="rId3">
            <a:alphaModFix/>
          </a:blip>
          <a:srcRect b="58669" l="0" r="49359" t="0"/>
          <a:stretch/>
        </p:blipFill>
        <p:spPr>
          <a:xfrm>
            <a:off x="364900" y="915500"/>
            <a:ext cx="8184175" cy="25149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5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6a2004577_0_20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Let’s solve it</a:t>
            </a:r>
            <a:endParaRPr/>
          </a:p>
        </p:txBody>
      </p:sp>
      <p:sp>
        <p:nvSpPr>
          <p:cNvPr id="72" name="Google Shape;72;ga6a2004577_0_20"/>
          <p:cNvSpPr txBox="1"/>
          <p:nvPr>
            <p:ph idx="1" type="body"/>
          </p:nvPr>
        </p:nvSpPr>
        <p:spPr>
          <a:xfrm>
            <a:off x="230450" y="853550"/>
            <a:ext cx="8520600" cy="3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Predict whether we would go out to play golf based on 'Outlook' , 'Temperature' , 'Humidity' and 'Wind' 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Step 1 - calculate the entropy of the predictive column (play golf)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9 - ‘yes’ , 5 - ‘no’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Entropy=-p(y)log(p(y))-p(n)log(p(n))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p(y) = 9/14 , p(n) = 5/14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After solving , </a:t>
            </a:r>
            <a:r>
              <a:rPr b="1" lang="en" sz="1700"/>
              <a:t>Entropy = 0.942 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  <p:cxnSp>
        <p:nvCxnSpPr>
          <p:cNvPr id="73" name="Google Shape;73;ga6a2004577_0_20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Solution continued</a:t>
            </a:r>
            <a:endParaRPr/>
          </a:p>
        </p:txBody>
      </p:sp>
      <p:sp>
        <p:nvSpPr>
          <p:cNvPr id="79" name="Google Shape;79;p6"/>
          <p:cNvSpPr txBox="1"/>
          <p:nvPr>
            <p:ph idx="1" type="body"/>
          </p:nvPr>
        </p:nvSpPr>
        <p:spPr>
          <a:xfrm>
            <a:off x="230450" y="863550"/>
            <a:ext cx="8339400" cy="29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For </a:t>
            </a:r>
            <a:r>
              <a:rPr lang="en" sz="1700"/>
              <a:t> 'sunny' , play (3 yes) and didn’t play (2 no),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00"/>
              <a:t>E(sunny) = -3/5 log 3/5 - 2/5 log 2/5 = 0.971 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Play when it's overcast (homogeneous)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00"/>
              <a:t>E(overcast) = -1log1 - 0log0 = 0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For rainy (2 yes) and (3 no),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00"/>
              <a:t>E(rainy) = -2/5 log 2/5  -3/5 log 3/5 = 0.971 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80" name="Google Shape;80;p6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Entropy</a:t>
            </a:r>
            <a:endParaRPr/>
          </a:p>
        </p:txBody>
      </p:sp>
      <p:sp>
        <p:nvSpPr>
          <p:cNvPr id="86" name="Google Shape;86;p7"/>
          <p:cNvSpPr txBox="1"/>
          <p:nvPr>
            <p:ph idx="1" type="body"/>
          </p:nvPr>
        </p:nvSpPr>
        <p:spPr>
          <a:xfrm>
            <a:off x="230450" y="863550"/>
            <a:ext cx="8913600" cy="27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E(outlook) = P(sunny)*E(sunny)+P(overcast)*E(overcast)+P(rainy)*E(rainy)</a:t>
            </a:r>
            <a:endParaRPr b="1"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P(sunny) = 5/14  </a:t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P(overcast) = 4/14 </a:t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P(rainy) = 5/14</a:t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⇒ E(outlook) = 5/14 * 0.971 + 4/14 * 0 + 5/14 * 0.971 = 0.693</a:t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Information </a:t>
            </a:r>
            <a:r>
              <a:rPr b="1" lang="en"/>
              <a:t>Gain(outlook) = 0.942 - 0.693 = 0.249 </a:t>
            </a:r>
            <a:endParaRPr b="1"/>
          </a:p>
        </p:txBody>
      </p:sp>
      <p:cxnSp>
        <p:nvCxnSpPr>
          <p:cNvPr id="87" name="Google Shape;87;p7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Entropy</a:t>
            </a:r>
            <a:endParaRPr/>
          </a:p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230450" y="892175"/>
            <a:ext cx="85206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Similarly,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Gain(temp) = 0.029,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Gain(humidity) = 0.152,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Gain(windy) = 0.048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We have </a:t>
            </a:r>
            <a:r>
              <a:rPr b="1" lang="en"/>
              <a:t>highest information Gain for outlook </a:t>
            </a:r>
            <a:r>
              <a:rPr lang="en"/>
              <a:t>, so let’s make Outlook column as the Root node.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 Next place in the tree would be for Humidity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And so on.</a:t>
            </a:r>
            <a:endParaRPr/>
          </a:p>
        </p:txBody>
      </p:sp>
      <p:cxnSp>
        <p:nvCxnSpPr>
          <p:cNvPr id="94" name="Google Shape;94;p8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