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Lato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Montserrat ExtraBold"/>
      <p:bold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iTyj3fdvy1Fdzbmc6P1Xq95dtp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ExtraBold-boldItalic.fntdata"/><Relationship Id="rId11" Type="http://schemas.openxmlformats.org/officeDocument/2006/relationships/font" Target="fonts/Lato-regular.fntdata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font" Target="fonts/Lato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ExtraBold-bold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9f21650e9b_0_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9f21650e9b_0_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9f21650e9b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9f21650e9b_0_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g9f21650e9b_0_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g9f21650e9b_0_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9f21650e9b_0_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9f21650e9b_0_1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g9f21650e9b_0_10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9f21650e9b_0_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g9f21650e9b_0_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9f21650e9b_0_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g9f21650e9b_0_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" name="Google Shape;32;g9f21650e9b_0_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9f21650e9b_0_0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;g9f21650e9b_0_0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8;g9f21650e9b_0_0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g9f21650e9b_0_0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oogle Shape;10;g9f21650e9b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750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9f21650e9b_0_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b="0" i="0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9f21650e9b_0_0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/>
          <p:nvPr>
            <p:ph type="ctrTitle"/>
          </p:nvPr>
        </p:nvSpPr>
        <p:spPr>
          <a:xfrm>
            <a:off x="311708" y="4347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Introduction to Bagging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>
            <p:ph type="title"/>
          </p:nvPr>
        </p:nvSpPr>
        <p:spPr>
          <a:xfrm>
            <a:off x="311700" y="202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Problem Statement </a:t>
            </a:r>
            <a:endParaRPr/>
          </a:p>
        </p:txBody>
      </p:sp>
      <p:sp>
        <p:nvSpPr>
          <p:cNvPr id="43" name="Google Shape;43;p2"/>
          <p:cNvSpPr txBox="1"/>
          <p:nvPr>
            <p:ph idx="1" type="body"/>
          </p:nvPr>
        </p:nvSpPr>
        <p:spPr>
          <a:xfrm>
            <a:off x="51425" y="941775"/>
            <a:ext cx="878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decision trees can fit a complex pattern but they almost always overfit if the data is large , by overfit we mean a model that has “high variance” in it 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way to overcome this problem is “model averaging” , the key tool to do the model averaging is called “Bootstrap” or “resampling”.</a:t>
            </a:r>
            <a:endParaRPr/>
          </a:p>
        </p:txBody>
      </p:sp>
      <p:cxnSp>
        <p:nvCxnSpPr>
          <p:cNvPr id="44" name="Google Shape;44;p2"/>
          <p:cNvCxnSpPr/>
          <p:nvPr/>
        </p:nvCxnSpPr>
        <p:spPr>
          <a:xfrm>
            <a:off x="230450" y="289400"/>
            <a:ext cx="0" cy="3996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/>
          <p:nvPr>
            <p:ph type="title"/>
          </p:nvPr>
        </p:nvSpPr>
        <p:spPr>
          <a:xfrm>
            <a:off x="311700" y="202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Bootstrap</a:t>
            </a:r>
            <a:endParaRPr/>
          </a:p>
        </p:txBody>
      </p:sp>
      <p:sp>
        <p:nvSpPr>
          <p:cNvPr id="50" name="Google Shape;50;p3"/>
          <p:cNvSpPr txBox="1"/>
          <p:nvPr>
            <p:ph idx="1" type="body"/>
          </p:nvPr>
        </p:nvSpPr>
        <p:spPr>
          <a:xfrm>
            <a:off x="230450" y="1006050"/>
            <a:ext cx="8520600" cy="23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/>
              <a:t>Suppose we have ‘N’ data points and we want to estimate the mean</a:t>
            </a:r>
            <a:endParaRPr sz="1700"/>
          </a:p>
          <a:p>
            <a:pPr indent="-33655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Draw a sample with replacement ‘B’ times.</a:t>
            </a:r>
            <a:endParaRPr sz="1700"/>
          </a:p>
          <a:p>
            <a:pPr indent="-3365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Calculate mean of each sample and collect it </a:t>
            </a:r>
            <a:endParaRPr sz="1700"/>
          </a:p>
          <a:p>
            <a:pPr indent="-3365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Estimated mean = average of mean of each sample </a:t>
            </a:r>
            <a:endParaRPr sz="1700"/>
          </a:p>
        </p:txBody>
      </p:sp>
      <p:cxnSp>
        <p:nvCxnSpPr>
          <p:cNvPr id="51" name="Google Shape;51;p3"/>
          <p:cNvCxnSpPr/>
          <p:nvPr/>
        </p:nvCxnSpPr>
        <p:spPr>
          <a:xfrm>
            <a:off x="230450" y="289400"/>
            <a:ext cx="0" cy="3996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 txBox="1"/>
          <p:nvPr>
            <p:ph type="title"/>
          </p:nvPr>
        </p:nvSpPr>
        <p:spPr>
          <a:xfrm>
            <a:off x="311700" y="202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Bootstrap aggregating/Bagging</a:t>
            </a:r>
            <a:endParaRPr/>
          </a:p>
        </p:txBody>
      </p:sp>
      <p:sp>
        <p:nvSpPr>
          <p:cNvPr id="57" name="Google Shape;57;p4"/>
          <p:cNvSpPr txBox="1"/>
          <p:nvPr>
            <p:ph idx="1" type="body"/>
          </p:nvPr>
        </p:nvSpPr>
        <p:spPr>
          <a:xfrm>
            <a:off x="0" y="952700"/>
            <a:ext cx="8817000" cy="29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Draw a sample with replacement from dataset each of size ‘S’, Where S &lt; N.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Create a new model and fit the data to this model and collect the model.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      Iterate step-1 and step-2 for ‘B’ times .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/>
              <a:t>        we predict using each model on whole prediction data .</a:t>
            </a:r>
            <a:endParaRPr sz="17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700"/>
              <a:t>Regression </a:t>
            </a:r>
            <a:r>
              <a:rPr lang="en" sz="1700"/>
              <a:t>: we take an average of all predicted values.</a:t>
            </a:r>
            <a:endParaRPr sz="17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700"/>
              <a:t>Classification</a:t>
            </a:r>
            <a:r>
              <a:rPr lang="en" sz="1700"/>
              <a:t> : we do a voting mechanism between the models to choose the predicted class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cxnSp>
        <p:nvCxnSpPr>
          <p:cNvPr id="58" name="Google Shape;58;p4"/>
          <p:cNvCxnSpPr/>
          <p:nvPr/>
        </p:nvCxnSpPr>
        <p:spPr>
          <a:xfrm>
            <a:off x="230450" y="289400"/>
            <a:ext cx="0" cy="3996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/>
          <p:nvPr>
            <p:ph type="title"/>
          </p:nvPr>
        </p:nvSpPr>
        <p:spPr>
          <a:xfrm>
            <a:off x="311700" y="202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Research</a:t>
            </a:r>
            <a:endParaRPr/>
          </a:p>
        </p:txBody>
      </p:sp>
      <p:sp>
        <p:nvSpPr>
          <p:cNvPr id="64" name="Google Shape;64;p5"/>
          <p:cNvSpPr txBox="1"/>
          <p:nvPr>
            <p:ph idx="1" type="body"/>
          </p:nvPr>
        </p:nvSpPr>
        <p:spPr>
          <a:xfrm>
            <a:off x="0" y="966575"/>
            <a:ext cx="8832300" cy="18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 It is not strict that only ‘Decision trees’ should be used for bagging . we can use Logistic regression or SVM as well 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High variance nature of Decision trees make them a preferable choice for Bagging than any other model.</a:t>
            </a:r>
            <a:endParaRPr sz="1700"/>
          </a:p>
        </p:txBody>
      </p:sp>
      <p:cxnSp>
        <p:nvCxnSpPr>
          <p:cNvPr id="65" name="Google Shape;65;p5"/>
          <p:cNvCxnSpPr/>
          <p:nvPr/>
        </p:nvCxnSpPr>
        <p:spPr>
          <a:xfrm>
            <a:off x="230450" y="289400"/>
            <a:ext cx="0" cy="3996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