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TJ5+CuoRfh4E+XJeBQdd8Owaq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36" Type="http://customschemas.google.com/relationships/presentationmetadata" Target="meta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8edbe798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8edbe798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a3e85f7c6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9a3e85f7c6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64d4d6ce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b64d4d6ce7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64d4d6c0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b64d4d6c0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64d4d6c0a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b64d4d6c0a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64d4d6c0a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b64d4d6c0a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4d4d6c0a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b64d4d6c0a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4d4d6c0a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b64d4d6c0a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5fb04c7e2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5fb04c7e2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a5fb04c7e2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5fb04c7e2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a5fb04c7e2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a5fb04c7e2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a5fb04c7e2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a5fb04c7e2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5fb04c7e2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5fb04c7e2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5fb04c7e2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5fb04c7e2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5fb04c7e2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5fb04c7e2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5fb04c7e2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a5fb04c7e2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987300" y="3033300"/>
            <a:ext cx="22409400" cy="49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Why Imbalanced Data needs extra attention?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8edbe798e_0_5"/>
          <p:cNvSpPr txBox="1"/>
          <p:nvPr/>
        </p:nvSpPr>
        <p:spPr>
          <a:xfrm>
            <a:off x="1203575" y="711075"/>
            <a:ext cx="22773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What is an Imbalanced Data?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8edbe798e_0_5"/>
          <p:cNvSpPr txBox="1"/>
          <p:nvPr/>
        </p:nvSpPr>
        <p:spPr>
          <a:xfrm>
            <a:off x="810900" y="2965375"/>
            <a:ext cx="13463700" cy="6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An Imbalanced data is a data where the number of observations per class is not equally distributed.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Distribution can vary from a slight bias to a severe imbalance.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" name="Google Shape;38;g98edbe798e_0_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g98edbe798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7000" y="2336775"/>
            <a:ext cx="9804602" cy="73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a3e85f7c6_0_2"/>
          <p:cNvSpPr txBox="1"/>
          <p:nvPr/>
        </p:nvSpPr>
        <p:spPr>
          <a:xfrm>
            <a:off x="1147475" y="666150"/>
            <a:ext cx="22829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Imbalance data a serious challenge?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g9a3e85f7c6_0_2"/>
          <p:cNvSpPr txBox="1"/>
          <p:nvPr/>
        </p:nvSpPr>
        <p:spPr>
          <a:xfrm>
            <a:off x="810900" y="3236400"/>
            <a:ext cx="22242900" cy="6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Machine learning algorithms used for classification are designed around the assumption of an </a:t>
            </a: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equal number of each class.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Minority class is more important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and therefore the problem is more sensitive to classification errors for the minority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class.</a:t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6" name="Google Shape;46;g9a3e85f7c6_0_2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4d4d6ce7_0_4"/>
          <p:cNvSpPr txBox="1"/>
          <p:nvPr>
            <p:ph type="title"/>
          </p:nvPr>
        </p:nvSpPr>
        <p:spPr>
          <a:xfrm>
            <a:off x="1255925" y="829050"/>
            <a:ext cx="216507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Handle Imbalanced Datasets?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b64d4d6ce7_0_4"/>
          <p:cNvSpPr txBox="1"/>
          <p:nvPr>
            <p:ph idx="1" type="body"/>
          </p:nvPr>
        </p:nvSpPr>
        <p:spPr>
          <a:xfrm>
            <a:off x="912100" y="2574400"/>
            <a:ext cx="21945600" cy="80349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Char char="●"/>
            </a:pPr>
            <a:r>
              <a:rPr lang="en-US" sz="4600"/>
              <a:t>Now, we know that Machine Learning Models are not capable of Solving Problems with Imbalanced Data.</a:t>
            </a:r>
            <a:endParaRPr sz="4600"/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Char char="●"/>
            </a:pPr>
            <a:r>
              <a:rPr lang="en-US" sz="4600"/>
              <a:t>But, we have some Special Techniques to solve these Problems</a:t>
            </a:r>
            <a:endParaRPr sz="4600"/>
          </a:p>
          <a:p>
            <a:pPr indent="-520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Char char="○"/>
            </a:pPr>
            <a:r>
              <a:rPr lang="en-US" sz="4600"/>
              <a:t>Using</a:t>
            </a:r>
            <a:r>
              <a:rPr b="1" lang="en-US" sz="4600"/>
              <a:t> Resampling and Ensemble Techniques</a:t>
            </a:r>
            <a:endParaRPr sz="4600"/>
          </a:p>
          <a:p>
            <a:pPr indent="-520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Char char="○"/>
            </a:pPr>
            <a:r>
              <a:rPr lang="en-US" sz="4600"/>
              <a:t>Some</a:t>
            </a:r>
            <a:r>
              <a:rPr b="1" lang="en-US" sz="4600"/>
              <a:t> Special Machine Learning Models</a:t>
            </a:r>
            <a:r>
              <a:rPr lang="en-US" sz="4600"/>
              <a:t> specially designed to Handle Imbalanced Datasets.</a:t>
            </a:r>
            <a:endParaRPr sz="4600"/>
          </a:p>
        </p:txBody>
      </p:sp>
      <p:cxnSp>
        <p:nvCxnSpPr>
          <p:cNvPr id="53" name="Google Shape;53;gb64d4d6ce7_0_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4d4d6c0a_0_0"/>
          <p:cNvSpPr txBox="1"/>
          <p:nvPr/>
        </p:nvSpPr>
        <p:spPr>
          <a:xfrm>
            <a:off x="792900" y="1753450"/>
            <a:ext cx="22409400" cy="6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Using Resampling Techniques to Balance the Imbalanced Data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4d4d6c0a_0_54"/>
          <p:cNvSpPr txBox="1"/>
          <p:nvPr/>
        </p:nvSpPr>
        <p:spPr>
          <a:xfrm>
            <a:off x="1024575" y="666150"/>
            <a:ext cx="22952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Resampling technique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gb64d4d6c0a_0_54"/>
          <p:cNvSpPr txBox="1"/>
          <p:nvPr/>
        </p:nvSpPr>
        <p:spPr>
          <a:xfrm>
            <a:off x="810900" y="3003625"/>
            <a:ext cx="22590300" cy="7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Resampling technique is a technique of economically using a data sample to improve the accuracy and quantify the uncertainty of a population parameter.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There are two Popular Resampling techniques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Undersampling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Oversampling</a:t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" name="Google Shape;65;gb64d4d6c0a_0_5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4d4d6c0a_0_82"/>
          <p:cNvSpPr txBox="1"/>
          <p:nvPr/>
        </p:nvSpPr>
        <p:spPr>
          <a:xfrm>
            <a:off x="1147475" y="711075"/>
            <a:ext cx="22829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Undersampling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gb64d4d6c0a_0_82"/>
          <p:cNvSpPr txBox="1"/>
          <p:nvPr/>
        </p:nvSpPr>
        <p:spPr>
          <a:xfrm>
            <a:off x="810900" y="3275500"/>
            <a:ext cx="11329500" cy="5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Undersampling balances the dataset by reducing the size of the abundant class.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This method is Prefered when quantity of data is sufficient.</a:t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" name="Google Shape;72;gb64d4d6c0a_0_82"/>
          <p:cNvPicPr preferRelativeResize="0"/>
          <p:nvPr/>
        </p:nvPicPr>
        <p:blipFill rotWithShape="1">
          <a:blip r:embed="rId3">
            <a:alphaModFix/>
          </a:blip>
          <a:srcRect b="0" l="0" r="0" t="13134"/>
          <a:stretch/>
        </p:blipFill>
        <p:spPr>
          <a:xfrm>
            <a:off x="12603675" y="1837600"/>
            <a:ext cx="10696575" cy="6685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gb64d4d6c0a_0_82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64d4d6c0a_0_111"/>
          <p:cNvSpPr txBox="1"/>
          <p:nvPr/>
        </p:nvSpPr>
        <p:spPr>
          <a:xfrm>
            <a:off x="1203575" y="711075"/>
            <a:ext cx="8807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Oversampling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0" i="0" lang="en-US" sz="9000" u="none" cap="none" strike="noStrike">
                <a:solidFill>
                  <a:srgbClr val="00A2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gb64d4d6c0a_0_111"/>
          <p:cNvSpPr txBox="1"/>
          <p:nvPr/>
        </p:nvSpPr>
        <p:spPr>
          <a:xfrm>
            <a:off x="810900" y="2840675"/>
            <a:ext cx="10939200" cy="7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Oversampling balances the dataset by increasing the size of rare samples by using repetition, bootstrapping etc.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This Method is Prefered When the Dataset size is not Huge.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gb64d4d6c0a_0_111"/>
          <p:cNvPicPr preferRelativeResize="0"/>
          <p:nvPr/>
        </p:nvPicPr>
        <p:blipFill rotWithShape="1">
          <a:blip r:embed="rId3">
            <a:alphaModFix/>
          </a:blip>
          <a:srcRect b="0" l="0" r="0" t="14302"/>
          <a:stretch/>
        </p:blipFill>
        <p:spPr>
          <a:xfrm>
            <a:off x="12588650" y="1360775"/>
            <a:ext cx="10696575" cy="659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gb64d4d6c0a_0_11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64d4d6c0a_0_26"/>
          <p:cNvSpPr txBox="1"/>
          <p:nvPr/>
        </p:nvSpPr>
        <p:spPr>
          <a:xfrm>
            <a:off x="1057625" y="666150"/>
            <a:ext cx="22919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Major Takeaway Points</a:t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gb64d4d6c0a_0_26"/>
          <p:cNvSpPr txBox="1"/>
          <p:nvPr/>
        </p:nvSpPr>
        <p:spPr>
          <a:xfrm>
            <a:off x="810900" y="2969850"/>
            <a:ext cx="22110900" cy="4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There is no absolute advantage of one resampling method over another.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Here, is few rules of thumb while using over and under-sampling.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Consider testing </a:t>
            </a: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under-sampling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when you </a:t>
            </a: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have a lot data.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○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Consider testing </a:t>
            </a: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over-sampling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when you don’t have a </a:t>
            </a: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lot of data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8" name="Google Shape;88;gb64d4d6c0a_0_26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