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x/+VMCQMvR0sN9YdXva9KksCC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487E2F-900B-48A8-A3FB-4FB2F767D7E8}">
  <a:tblStyle styleId="{67487E2F-900B-48A8-A3FB-4FB2F767D7E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22" Type="http://schemas.openxmlformats.org/officeDocument/2006/relationships/font" Target="fonts/MontserratExtraBold-bold.fntdata"/><Relationship Id="rId10" Type="http://schemas.openxmlformats.org/officeDocument/2006/relationships/slide" Target="slides/slide4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Montserrat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3eb812298_0_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53eb812298_0_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53eb812298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53eb812298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53eb812298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53eb812298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53eb812298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3eb812298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53eb812298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3eb812298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53eb812298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3eb812298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53eb812298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53eb812298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eb812298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53eb812298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53eb812298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53eb812298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53eb812298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53eb812298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53eb812298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ROC and AUC as a performance metric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311700" y="249650"/>
            <a:ext cx="85206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Threshold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0" y="904650"/>
            <a:ext cx="87501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you can move your threshold up or down based on the requirement.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we’re doing a disease prediction, we have to be very sure when we predict that the person doesn’t have a disease.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we’re trying to predict a spam email , we have to be very confident when we predict that the email is spam..</a:t>
            </a:r>
            <a:endParaRPr sz="1700"/>
          </a:p>
        </p:txBody>
      </p:sp>
      <p:cxnSp>
        <p:nvCxnSpPr>
          <p:cNvPr id="44" name="Google Shape;44;p2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311700" y="238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Threshold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50" name="Google Shape;50;p3"/>
          <p:cNvGraphicFramePr/>
          <p:nvPr/>
        </p:nvGraphicFramePr>
        <p:xfrm>
          <a:off x="230450" y="1085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{67487E2F-900B-48A8-A3FB-4FB2F767D7E8}</a:tableStyleId>
              </a:tblPr>
              <a:tblGrid>
                <a:gridCol w="1406725"/>
                <a:gridCol w="1406725"/>
                <a:gridCol w="1406725"/>
                <a:gridCol w="1406725"/>
              </a:tblGrid>
              <a:tr h="37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 label (Y)</a:t>
                      </a:r>
                      <a:endParaRPr b="1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Logit </a:t>
                      </a:r>
                      <a:endParaRPr b="1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[sig(w.x + c)]</a:t>
                      </a:r>
                      <a:endParaRPr b="1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threshold</a:t>
                      </a:r>
                      <a:endParaRPr b="1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prediction</a:t>
                      </a:r>
                      <a:endParaRPr b="1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7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0.9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0.5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0.82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0.5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0.6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0.5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0.75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0.5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" name="Google Shape;51;p3"/>
          <p:cNvGraphicFramePr/>
          <p:nvPr/>
        </p:nvGraphicFramePr>
        <p:xfrm>
          <a:off x="6387900" y="108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{67487E2F-900B-48A8-A3FB-4FB2F767D7E8}</a:tableStyleId>
              </a:tblPr>
              <a:tblGrid>
                <a:gridCol w="1089625"/>
                <a:gridCol w="1023150"/>
              </a:tblGrid>
              <a:tr h="49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TN = 0</a:t>
                      </a:r>
                      <a:endParaRPr b="1" sz="16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FP = 1</a:t>
                      </a:r>
                      <a:endParaRPr b="1" sz="1600" u="none" cap="none" strike="noStrike"/>
                    </a:p>
                  </a:txBody>
                  <a:tcPr marT="63500" marB="63500" marR="63500" marL="63500"/>
                </a:tc>
              </a:tr>
              <a:tr h="49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FN = 0</a:t>
                      </a:r>
                      <a:endParaRPr b="1" sz="16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TP = 3</a:t>
                      </a:r>
                      <a:endParaRPr b="1" sz="16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cxnSp>
        <p:nvCxnSpPr>
          <p:cNvPr id="52" name="Google Shape;52;p3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One more Example on </a:t>
            </a:r>
            <a:r>
              <a:rPr lang="en">
                <a:solidFill>
                  <a:srgbClr val="000000"/>
                </a:solidFill>
              </a:rPr>
              <a:t>Threshold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58" name="Google Shape;58;p4"/>
          <p:cNvGraphicFramePr/>
          <p:nvPr/>
        </p:nvGraphicFramePr>
        <p:xfrm>
          <a:off x="311700" y="1032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{67487E2F-900B-48A8-A3FB-4FB2F767D7E8}</a:tableStyleId>
              </a:tblPr>
              <a:tblGrid>
                <a:gridCol w="1350925"/>
                <a:gridCol w="1350925"/>
                <a:gridCol w="1350925"/>
                <a:gridCol w="1487250"/>
              </a:tblGrid>
              <a:tr h="53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 label (Y)</a:t>
                      </a:r>
                      <a:endParaRPr b="1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Logit </a:t>
                      </a:r>
                      <a:endParaRPr b="1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[sig(w.x + c)]</a:t>
                      </a:r>
                      <a:endParaRPr b="1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threshold</a:t>
                      </a:r>
                      <a:endParaRPr b="1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prediction</a:t>
                      </a:r>
                      <a:endParaRPr b="1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6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0.9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0.7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0.82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0.7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0.6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0.7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0.75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0.7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Google Shape;59;p4"/>
          <p:cNvGraphicFramePr/>
          <p:nvPr/>
        </p:nvGraphicFramePr>
        <p:xfrm>
          <a:off x="6239175" y="99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{67487E2F-900B-48A8-A3FB-4FB2F767D7E8}</a:tableStyleId>
              </a:tblPr>
              <a:tblGrid>
                <a:gridCol w="1070450"/>
                <a:gridCol w="1005150"/>
              </a:tblGrid>
              <a:tr h="4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/>
                        <a:t>TN = 1</a:t>
                      </a:r>
                      <a:endParaRPr b="1"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/>
                        <a:t>FP = 0</a:t>
                      </a:r>
                      <a:endParaRPr b="1" sz="1500" u="none" cap="none" strike="noStrike"/>
                    </a:p>
                  </a:txBody>
                  <a:tcPr marT="63500" marB="63500" marR="63500" marL="63500"/>
                </a:tc>
              </a:tr>
              <a:tr h="4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/>
                        <a:t>FN = 0</a:t>
                      </a:r>
                      <a:endParaRPr b="1" sz="15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/>
                        <a:t>TP = 3</a:t>
                      </a:r>
                      <a:endParaRPr b="1" sz="15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60" name="Google Shape;60;p4"/>
          <p:cNvSpPr txBox="1"/>
          <p:nvPr/>
        </p:nvSpPr>
        <p:spPr>
          <a:xfrm>
            <a:off x="185224" y="3258450"/>
            <a:ext cx="554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Threshold of 0.61 would also give us the same results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" name="Google Shape;61;p4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Receiver Operator Characteristic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0" y="975100"/>
            <a:ext cx="5031900" cy="18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ROC provides a simple way to summarize all the information .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 - True positive rate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X - False positive rate</a:t>
            </a:r>
            <a:endParaRPr sz="1700"/>
          </a:p>
        </p:txBody>
      </p:sp>
      <p:cxnSp>
        <p:nvCxnSpPr>
          <p:cNvPr id="68" name="Google Shape;68;p5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9" name="Google Shape;6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300" y="775550"/>
            <a:ext cx="3541003" cy="2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Steps for calculating ROC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6"/>
          <p:cNvSpPr txBox="1"/>
          <p:nvPr>
            <p:ph idx="1" type="body"/>
          </p:nvPr>
        </p:nvSpPr>
        <p:spPr>
          <a:xfrm>
            <a:off x="0" y="937900"/>
            <a:ext cx="8832300" cy="27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Start from a very low threshold i.e.., 0.01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Compute predictions and calculate the confusion matrix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Calculate ‘True positive rate’ ,  and ‘False positive rate’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Iterate by increasing threshold by 0.01 till we reach the maximum threshold 0.99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Connect all the dots to a get a graph, This is called an ROC graph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threshold with Highest True positive rate and Least False positive rate is the threshold we need to set for our model </a:t>
            </a:r>
            <a:endParaRPr sz="1600"/>
          </a:p>
        </p:txBody>
      </p:sp>
      <p:cxnSp>
        <p:nvCxnSpPr>
          <p:cNvPr id="76" name="Google Shape;76;p6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Area under the curve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" name="Google Shape;82;p7"/>
          <p:cNvSpPr txBox="1"/>
          <p:nvPr>
            <p:ph idx="1" type="body"/>
          </p:nvPr>
        </p:nvSpPr>
        <p:spPr>
          <a:xfrm>
            <a:off x="0" y="966550"/>
            <a:ext cx="8832300" cy="23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Total area the “ROC” graph has covered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Comparison metric to select best model out of all models trained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Suppose we have trained two logistic regression models with different hyper parameters and we are confused to select the best one out of both .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600"/>
              <a:t>plot the “ROC” for two models and calculate the “AUC” of each graph . 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600"/>
              <a:t>select the model that has higher “AUC”</a:t>
            </a:r>
            <a:endParaRPr sz="1600"/>
          </a:p>
        </p:txBody>
      </p:sp>
      <p:cxnSp>
        <p:nvCxnSpPr>
          <p:cNvPr id="83" name="Google Shape;83;p7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