
<file path=[Content_Types].xml><?xml version="1.0" encoding="utf-8"?>
<Types xmlns="http://schemas.openxmlformats.org/package/2006/content-types">
  <Default Extension="bin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5.bin" ContentType="image/jpe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738" r:id="rId2"/>
  </p:sldMasterIdLst>
  <p:notesMasterIdLst>
    <p:notesMasterId r:id="rId14"/>
  </p:notesMasterIdLst>
  <p:sldIdLst>
    <p:sldId id="268" r:id="rId3"/>
    <p:sldId id="503" r:id="rId4"/>
    <p:sldId id="272" r:id="rId5"/>
    <p:sldId id="273" r:id="rId6"/>
    <p:sldId id="826" r:id="rId7"/>
    <p:sldId id="269" r:id="rId8"/>
    <p:sldId id="270" r:id="rId9"/>
    <p:sldId id="271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83B26-C423-4A23-A7E8-2E3C2909043D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83EFD-F384-4CD5-B6AC-8834917A7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4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83EFD-F384-4CD5-B6AC-8834917A788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278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83EFD-F384-4CD5-B6AC-8834917A788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96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E9F0-5D2E-4D94-83E5-07ED8E3E5E05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AA5E-FFE8-4742-AA2A-F8A068FD85A4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B617-5AB7-4F0A-BABB-59A9B7AF1138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89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748242"/>
            <a:ext cx="6096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2401359"/>
            <a:ext cx="6096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3EC8-1527-4928-9175-6771ACFAEB67}" type="datetime1">
              <a:rPr lang="en-US" smtClean="0"/>
              <a:t>7/5/2025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90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1721-0BD5-4823-9060-6C8CC336A071}" type="datetime1">
              <a:rPr lang="en-US" smtClean="0"/>
              <a:t>7/5/2025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67" y="1139826"/>
            <a:ext cx="70104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567" y="3059642"/>
            <a:ext cx="70104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8143-AF29-4B6E-9B9D-0C45A1DE4775}" type="datetime1">
              <a:rPr lang="en-US" smtClean="0"/>
              <a:t>7/5/2025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93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217083"/>
            <a:ext cx="3454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217083"/>
            <a:ext cx="3454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F141-BE0C-41D6-B8AB-6DA3AEFA253F}" type="datetime1">
              <a:rPr lang="en-US" smtClean="0"/>
              <a:t>7/5/2025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25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243417"/>
            <a:ext cx="70104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859" y="1120775"/>
            <a:ext cx="343852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859" y="1670050"/>
            <a:ext cx="343852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0" y="1120775"/>
            <a:ext cx="345545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4800" y="1670050"/>
            <a:ext cx="345545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2F82-0312-4F3B-B78E-0EB73003BD11}" type="datetime1">
              <a:rPr lang="en-US" smtClean="0"/>
              <a:t>7/5/2025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21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AA9A-1EEF-4099-BB19-0455366E8B54}" type="datetime1">
              <a:rPr lang="en-US" smtClean="0"/>
              <a:t>7/5/2025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26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15A2-8CB8-42AF-8657-0DF0F2194FE4}" type="datetime1">
              <a:rPr lang="en-US" smtClean="0"/>
              <a:t>7/5/2025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16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304800"/>
            <a:ext cx="262149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5459" y="658284"/>
            <a:ext cx="41148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859" y="1371600"/>
            <a:ext cx="262149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F233-A2AF-44CA-B8B4-EDD6DF95B762}" type="datetime1">
              <a:rPr lang="en-US" smtClean="0"/>
              <a:t>7/5/2025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31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9078-32FA-4D73-9EA9-9ACB410245B0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13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304800"/>
            <a:ext cx="262149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5459" y="658284"/>
            <a:ext cx="41148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859" y="1371600"/>
            <a:ext cx="262149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97AB-1E13-4D37-83B6-46A849E845D6}" type="datetime1">
              <a:rPr lang="en-US" smtClean="0"/>
              <a:t>7/5/2025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88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97FE-924A-4E48-BC0B-2A62D9B24CC9}" type="datetime1">
              <a:rPr lang="en-US" smtClean="0"/>
              <a:t>7/5/2025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49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6600" y="243417"/>
            <a:ext cx="17526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243417"/>
            <a:ext cx="51562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D051-6711-45BE-BB46-6525B614E53C}" type="datetime1">
              <a:rPr lang="en-US" smtClean="0"/>
              <a:t>7/5/2025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8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914-2B32-4506-B0ED-C15C94717C41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2BEE-1DF9-4310-8D08-A8BF141C9C57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7C8A-721E-40B0-9EEE-A599634F388B}" type="datetime1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5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4DFE-3E58-4549-91DE-8EABA849A519}" type="datetime1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3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8D76-CEBD-4AA2-AA13-A24EF78669E9}" type="datetime1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5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05DE-84F1-4B2F-B7E2-E2B358FA571D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5C20-EF08-45A9-92D3-74369561F121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3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6A4D2FF1-BFA4-4731-800E-C42241BBF322}" type="datetime1">
              <a:rPr lang="en-US" smtClean="0"/>
              <a:t>7/5/2025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911851"/>
            <a:ext cx="2743200" cy="882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0" cap="all" spc="150" baseline="0">
                <a:solidFill>
                  <a:schemeClr val="accent1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4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6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800" y="243417"/>
            <a:ext cx="70104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217083"/>
            <a:ext cx="70104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800" y="4237567"/>
            <a:ext cx="1828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9FF4-6AB8-41EC-B549-A5C640088BC9}" type="datetime1">
              <a:rPr lang="en-US" smtClean="0"/>
              <a:t>7/5/2025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4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0400" y="4237567"/>
            <a:ext cx="1828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7" Type="http://schemas.openxmlformats.org/officeDocument/2006/relationships/image" Target="../media/image6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bin"/><Relationship Id="rId5" Type="http://schemas.openxmlformats.org/officeDocument/2006/relationships/image" Target="../media/image4.bin"/><Relationship Id="rId4" Type="http://schemas.openxmlformats.org/officeDocument/2006/relationships/image" Target="../media/image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9108DA-D211-AA7D-5FFA-18CA5777D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AEB2F9-E2DB-B870-A789-A0C9CEE2D5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l="692" r="10434" b="1"/>
          <a:stretch>
            <a:fillRect/>
          </a:stretch>
        </p:blipFill>
        <p:spPr>
          <a:xfrm>
            <a:off x="20" y="10"/>
            <a:ext cx="12188932" cy="6857326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FD60-444A-D73E-139E-C31B98C62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/>
              <a:t>CRM Analytics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2A01D-86A4-8537-61E1-68D001DC3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pc="-42" dirty="0">
                <a:solidFill>
                  <a:srgbClr val="FFFFFF">
                    <a:alpha val="100000"/>
                  </a:srgbClr>
                </a:solidFill>
                <a:latin typeface="IBM Plex Serif SemiBold" panose="00000700000000000000" pitchFamily="2" charset="0"/>
              </a:rPr>
              <a:t>Final presentation </a:t>
            </a:r>
            <a:r>
              <a:rPr lang="en-IN" sz="2200" b="1" dirty="0">
                <a:solidFill>
                  <a:srgbClr val="FFFFFF"/>
                </a:solidFill>
              </a:rPr>
              <a:t> </a:t>
            </a:r>
          </a:p>
          <a:p>
            <a:pPr algn="r"/>
            <a:r>
              <a:rPr lang="en-IN" sz="2200" b="1" dirty="0">
                <a:solidFill>
                  <a:srgbClr val="FFFFFF"/>
                </a:solidFill>
              </a:rPr>
              <a:t>Group-5</a:t>
            </a:r>
          </a:p>
          <a:p>
            <a:pPr algn="r"/>
            <a:r>
              <a:rPr lang="en-IN" sz="2200" dirty="0">
                <a:solidFill>
                  <a:srgbClr val="FFFFFF"/>
                </a:solidFill>
              </a:rPr>
              <a:t>Lavankula Mohan Surya Pavan Kumar</a:t>
            </a:r>
          </a:p>
          <a:p>
            <a:pPr algn="r"/>
            <a:r>
              <a:rPr lang="en-IN" sz="2200" dirty="0">
                <a:solidFill>
                  <a:srgbClr val="FFFFFF"/>
                </a:solidFill>
              </a:rPr>
              <a:t>surya9393L@gmail.com</a:t>
            </a:r>
          </a:p>
          <a:p>
            <a:pPr algn="r"/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57B61-6983-6A39-CBF9-C9EF2DEF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smtClean="0"/>
              <a:t>1</a:t>
            </a:fld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9254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5151-06CB-101F-5463-BCE741A0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AE19-787B-D7F5-5522-8EC5C080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Key Takeaways</a:t>
            </a:r>
          </a:p>
          <a:p>
            <a:r>
              <a:rPr lang="en-US" sz="2000" b="1" dirty="0"/>
              <a:t>Business Insights</a:t>
            </a:r>
            <a:r>
              <a:rPr lang="en-US" sz="2000" dirty="0"/>
              <a:t>: With 10K leads and $1,023M expected revenue, the sales pipeline is strong (as of 09:11 AM IST, July 05, 2025).</a:t>
            </a:r>
          </a:p>
          <a:p>
            <a:r>
              <a:rPr lang="en-US" sz="2000" b="1" dirty="0"/>
              <a:t>Challenges</a:t>
            </a:r>
            <a:r>
              <a:rPr lang="en-US" sz="2000" dirty="0"/>
              <a:t>: Keeping data consistent and handling future dates is tricky.</a:t>
            </a:r>
          </a:p>
          <a:p>
            <a:r>
              <a:rPr lang="en-US" sz="2000" b="1" dirty="0"/>
              <a:t>Future Recommendations</a:t>
            </a:r>
            <a:r>
              <a:rPr lang="en-US" sz="2000" dirty="0"/>
              <a:t>: Add churn analysis, customer segmentation, and real-time updates.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ED808-E030-3333-31DE-48A53C48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smtClean="0">
                <a:solidFill>
                  <a:schemeClr val="accent1"/>
                </a:solidFill>
              </a:rPr>
              <a:t>10</a:t>
            </a:fld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5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ame 2054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A2477EE-FBE5-4DB7-8438-DE1CAC61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B0E521E-8528-4E92-8B8C-67ED5C5BD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37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B453A4-F379-2D98-5ADC-4DF29AABD6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>
            <a:fillRect/>
          </a:stretch>
        </p:blipFill>
        <p:spPr bwMode="auto">
          <a:xfrm>
            <a:off x="-21815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7DEC4-D2F3-DF77-02AF-0A036CAB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1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0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0" y="0"/>
            <a:ext cx="4445000" cy="4445000"/>
          </a:xfrm>
          <a:prstGeom prst="rect">
            <a:avLst/>
          </a:prstGeom>
        </p:spPr>
      </p:pic>
      <p:pic>
        <p:nvPicPr>
          <p:cNvPr id="50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5364544" y="0"/>
            <a:ext cx="6826250" cy="6858000"/>
          </a:xfrm>
          <a:prstGeom prst="rect">
            <a:avLst/>
          </a:prstGeom>
        </p:spPr>
      </p:pic>
      <p:pic>
        <p:nvPicPr>
          <p:cNvPr id="509" name="84b3358f-1415-4b90-a71a-e79a5ed50e47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5994400" y="1752600"/>
            <a:ext cx="5740400" cy="4648200"/>
          </a:xfrm>
          <a:prstGeom prst="rect">
            <a:avLst/>
          </a:prstGeom>
        </p:spPr>
      </p:pic>
      <p:pic>
        <p:nvPicPr>
          <p:cNvPr id="51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25400" y="-8004"/>
            <a:ext cx="5562600" cy="6866003"/>
          </a:xfrm>
          <a:prstGeom prst="rect">
            <a:avLst/>
          </a:prstGeom>
        </p:spPr>
      </p:pic>
      <p:sp>
        <p:nvSpPr>
          <p:cNvPr id="515" name="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715641" y="782320"/>
            <a:ext cx="215900" cy="219547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 defTabSz="304815">
              <a:lnSpc>
                <a:spcPts val="1890"/>
              </a:lnSpc>
            </a:pPr>
            <a:r>
              <a:rPr lang="en-US" sz="1260" spc="13" dirty="0">
                <a:solidFill>
                  <a:srgbClr val="2196F3">
                    <a:alpha val="100000"/>
                  </a:srgbClr>
                </a:solidFill>
                <a:latin typeface="Noto Serif SemiBold" panose="00000700000000000000" pitchFamily="2" charset="0"/>
              </a:rPr>
              <a:t>0</a:t>
            </a:r>
          </a:p>
        </p:txBody>
      </p:sp>
      <p:sp>
        <p:nvSpPr>
          <p:cNvPr id="517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83597" y="480994"/>
            <a:ext cx="4679950" cy="491738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 defTabSz="304815">
              <a:lnSpc>
                <a:spcPts val="1960"/>
              </a:lnSpc>
            </a:pPr>
            <a:r>
              <a:rPr lang="en-US" sz="1400" spc="-28" dirty="0">
                <a:solidFill>
                  <a:srgbClr val="FFFFFF">
                    <a:alpha val="100000"/>
                  </a:srgbClr>
                </a:solidFill>
                <a:latin typeface="IBM Plex Serif SemiBold" panose="00000700000000000000" pitchFamily="2" charset="0"/>
              </a:rPr>
              <a:t>Structure the final presentation in PPT format, following a logical order</a:t>
            </a:r>
          </a:p>
        </p:txBody>
      </p:sp>
      <p:sp>
        <p:nvSpPr>
          <p:cNvPr id="519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482600" y="1494155"/>
            <a:ext cx="4679950" cy="4378699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Group Details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Team members and roles.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Project Summary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Brief overview of objectives and impact.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KPI List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Key performance indicators and their business relevance.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Excel Dashboard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Initial findings and data trends.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Tableau Dashboard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Interactive visualizations and insights.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Power BI Dashboard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Advanced analytics and performance tracking.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SQL Query Image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Schema and queries used for data transformation.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Key Takeaways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Business insights, challenges, and future recommendations</a:t>
            </a:r>
          </a:p>
        </p:txBody>
      </p:sp>
      <p:sp>
        <p:nvSpPr>
          <p:cNvPr id="537" name="Click here to edit title-42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994400" y="660400"/>
            <a:ext cx="5772150" cy="871329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defTabSz="304815">
              <a:lnSpc>
                <a:spcPts val="3528"/>
              </a:lnSpc>
            </a:pPr>
            <a:r>
              <a:rPr lang="en-US" sz="2800" spc="-56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</a:rPr>
              <a:t>Final Presentation &amp; Report Preparation</a:t>
            </a:r>
          </a:p>
        </p:txBody>
      </p:sp>
      <p:sp>
        <p:nvSpPr>
          <p:cNvPr id="539" name="Click here to edit label-45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891593" y="348520"/>
            <a:ext cx="5772150" cy="18332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defTabSz="304815">
              <a:lnSpc>
                <a:spcPts val="1464"/>
              </a:lnSpc>
            </a:pPr>
            <a:r>
              <a:rPr lang="en-US" sz="1200" b="1" spc="120" dirty="0">
                <a:solidFill>
                  <a:srgbClr val="6E7177">
                    <a:alpha val="100000"/>
                  </a:srgbClr>
                </a:solidFill>
                <a:latin typeface="IBM Plex Sans" panose="00000700000000000000" pitchFamily="2" charset="0"/>
              </a:rPr>
              <a:t>  Report Preparation and final Submission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88185-82C2-F61F-99C4-2166A9F8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CFA74-89D9-D33D-E814-4FBB8DE9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FD8FC-4876-F514-7825-4EF8B1CD470F}"/>
              </a:ext>
            </a:extLst>
          </p:cNvPr>
          <p:cNvSpPr txBox="1"/>
          <p:nvPr/>
        </p:nvSpPr>
        <p:spPr>
          <a:xfrm>
            <a:off x="10904561" y="6243851"/>
            <a:ext cx="759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00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push dir="u"/>
      </p:transition>
    </mc:Choice>
    <mc:Fallback xmlns="">
      <p:transition spd="med" advClick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4074075 L 0 0 E" pathEditMode="relative" ptsTypes="">
                                      <p:cBhvr>
                                        <p:cTn id="9" dur="12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7407 L -1.875E-6 0 " pathEditMode="relative" rAng="0" ptsTypes="AA">
                                      <p:cBhvr>
                                        <p:cTn id="14" dur="12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33333E-6 0.0463 L -3.33333E-6 -4.44444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4629 L 1.66667E-6 4.44444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9550323E-06 0.046299193 L -1.9550323E-06 2.8963443E-06 E" pathEditMode="relative" ptsTypes="">
                                      <p:cBhvr>
                                        <p:cTn id="29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 0.046295717 L 0 -5.7926883E-07 E" pathEditMode="relative" ptsTypes="">
                                      <p:cBhvr>
                                        <p:cTn id="34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 0.0462934 L 0 -2.8963443E-06 E" pathEditMode="relative" ptsTypes="">
                                      <p:cBhvr>
                                        <p:cTn id="3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.046296295 L 0 0 E" pathEditMode="relative" ptsTypes="">
                                      <p:cBhvr>
                                        <p:cTn id="44" dur="6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6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.046296295 L 0 0 E" pathEditMode="relative" ptsTypes="">
                                      <p:cBhvr>
                                        <p:cTn id="49" dur="6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" grpId="0"/>
      <p:bldP spid="507" grpId="0"/>
      <p:bldP spid="509" grpId="0"/>
      <p:bldP spid="511" grpId="0"/>
      <p:bldP spid="515" grpId="0"/>
      <p:bldP spid="517" grpId="0"/>
      <p:bldP spid="519" grpId="0"/>
      <p:bldP spid="537" grpId="0"/>
      <p:bldP spid="5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C609-A65F-AEF5-E3A9-FAE55F97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Project 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3328DD-7546-CB74-05CF-3AD2CDBB48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47891" y="2229235"/>
            <a:ext cx="5307297" cy="350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u="sng" dirty="0">
                <a:highlight>
                  <a:srgbClr val="FF00FF"/>
                </a:highlight>
              </a:rPr>
              <a:t>Impact</a:t>
            </a:r>
          </a:p>
          <a:p>
            <a:r>
              <a:rPr lang="en-US" sz="1800" b="1" dirty="0">
                <a:highlight>
                  <a:srgbClr val="FF00FF"/>
                </a:highlight>
              </a:rPr>
              <a:t>Customer Engagement</a:t>
            </a:r>
            <a:r>
              <a:rPr lang="en-US" sz="1800" dirty="0">
                <a:highlight>
                  <a:srgbClr val="FF00FF"/>
                </a:highlight>
              </a:rPr>
              <a:t>:</a:t>
            </a:r>
            <a:r>
              <a:rPr lang="en-US" sz="1800" dirty="0"/>
              <a:t> Insights from lead sources, stages, and industries boost targeted marketing and sales.</a:t>
            </a:r>
          </a:p>
          <a:p>
            <a:r>
              <a:rPr lang="en-US" sz="1800" b="1" dirty="0">
                <a:highlight>
                  <a:srgbClr val="FF00FF"/>
                </a:highlight>
              </a:rPr>
              <a:t>Retention and Growth</a:t>
            </a:r>
            <a:r>
              <a:rPr lang="en-US" sz="1800" dirty="0">
                <a:highlight>
                  <a:srgbClr val="FF00FF"/>
                </a:highlight>
              </a:rPr>
              <a:t>:</a:t>
            </a:r>
            <a:r>
              <a:rPr lang="en-US" sz="1800" dirty="0"/>
              <a:t> Trend analysis and conversion metrics enhance retention and revenue.</a:t>
            </a:r>
          </a:p>
          <a:p>
            <a:r>
              <a:rPr lang="en-US" sz="1800" b="1" dirty="0">
                <a:highlight>
                  <a:srgbClr val="FF00FF"/>
                </a:highlight>
              </a:rPr>
              <a:t>Decision-Making</a:t>
            </a:r>
            <a:r>
              <a:rPr lang="en-US" sz="1800" dirty="0">
                <a:highlight>
                  <a:srgbClr val="FF00FF"/>
                </a:highlight>
              </a:rPr>
              <a:t>:</a:t>
            </a:r>
            <a:r>
              <a:rPr lang="en-US" sz="1800" dirty="0"/>
              <a:t> Interactive dashboards enable real-time collaboration and optimized outcomes.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6B2518-E49D-376B-D353-F0E82595E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703" y="2526201"/>
            <a:ext cx="5775869" cy="385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>
                <a:highlight>
                  <a:srgbClr val="FF00FF"/>
                </a:highlight>
              </a:rPr>
              <a:t>Objectives: </a:t>
            </a:r>
            <a:r>
              <a:rPr lang="en-US" sz="3200" dirty="0"/>
              <a:t>Provide insights into CRM data, track KPIs (e.g., conversion rates, expected revenue), and enable real-time decision-making via interactive dashboards.</a:t>
            </a:r>
            <a:endParaRPr lang="en-US" sz="32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C539F-4BEC-9205-665C-603EDBFB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smtClean="0">
                <a:solidFill>
                  <a:schemeClr val="accent1"/>
                </a:solidFill>
              </a:rPr>
              <a:t>3</a:t>
            </a:fld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4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620F-DA5B-DDC6-9F4F-780A959C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KPI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19AF-7913-27CC-05B7-1147EA41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4477603" cy="3998306"/>
          </a:xfrm>
        </p:spPr>
        <p:txBody>
          <a:bodyPr/>
          <a:lstStyle/>
          <a:p>
            <a:pPr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en-IN" sz="2000" dirty="0"/>
              <a:t>KPIs for Lead Dashboard</a:t>
            </a:r>
          </a:p>
          <a:p>
            <a:r>
              <a:rPr lang="en-IN" sz="2000" dirty="0"/>
              <a:t>Total Leads</a:t>
            </a:r>
          </a:p>
          <a:p>
            <a:r>
              <a:rPr lang="en-IN" sz="2000" dirty="0"/>
              <a:t>Converted Accounts</a:t>
            </a:r>
          </a:p>
          <a:p>
            <a:r>
              <a:rPr lang="en-IN" sz="2000" dirty="0"/>
              <a:t>Lead By Stage</a:t>
            </a:r>
          </a:p>
          <a:p>
            <a:r>
              <a:rPr lang="en-IN" sz="2000" dirty="0"/>
              <a:t>Lead By Industry</a:t>
            </a:r>
          </a:p>
          <a:p>
            <a:r>
              <a:rPr lang="en-IN" sz="2000" dirty="0"/>
              <a:t>Conversion Rate of Leads</a:t>
            </a:r>
          </a:p>
          <a:p>
            <a:endParaRPr lang="en-IN" sz="2000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34A19-1073-DB27-F95B-0A4303D57779}"/>
              </a:ext>
            </a:extLst>
          </p:cNvPr>
          <p:cNvSpPr txBox="1">
            <a:spLocks/>
          </p:cNvSpPr>
          <p:nvPr/>
        </p:nvSpPr>
        <p:spPr>
          <a:xfrm>
            <a:off x="5315803" y="2006600"/>
            <a:ext cx="4477603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en-IN" sz="2000" dirty="0"/>
              <a:t>KPIs for Opportunity Dashboard</a:t>
            </a:r>
          </a:p>
          <a:p>
            <a:r>
              <a:rPr lang="en-IN" sz="2000" dirty="0"/>
              <a:t>Expected amount</a:t>
            </a:r>
          </a:p>
          <a:p>
            <a:r>
              <a:rPr lang="en-IN" sz="2000" dirty="0"/>
              <a:t>Active Opportunities</a:t>
            </a:r>
          </a:p>
          <a:p>
            <a:r>
              <a:rPr lang="en-IN" sz="2000" dirty="0"/>
              <a:t>Conversion Rate percentage</a:t>
            </a:r>
          </a:p>
          <a:p>
            <a:r>
              <a:rPr lang="en-IN" sz="2000" dirty="0"/>
              <a:t>Loss Rate percentage</a:t>
            </a:r>
          </a:p>
          <a:p>
            <a:r>
              <a:rPr lang="en-IN" sz="2000" dirty="0"/>
              <a:t>Win Rate percentage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CA737-A651-29D0-B6C4-46E2AD19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smtClean="0">
                <a:solidFill>
                  <a:schemeClr val="accent1"/>
                </a:solidFill>
              </a:rPr>
              <a:t>4</a:t>
            </a:fld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7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company&#10;&#10;AI-generated content may be incorrect.">
            <a:extLst>
              <a:ext uri="{FF2B5EF4-FFF2-40B4-BE49-F238E27FC236}">
                <a16:creationId xmlns:a16="http://schemas.microsoft.com/office/drawing/2014/main" id="{98CF4D38-E2C2-0866-9BE9-4FF4587FF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5" y="475606"/>
            <a:ext cx="11183193" cy="58523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DC7D7-ACE7-0541-50AB-4712B273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5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831CF-CD4D-38F8-B1E5-1B3601E7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796580" cy="2076450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Lead Dashboard: 10K Total Leads, $184M Expected Amount, 10% Conversion Rate, 699 Converted Accounts, 699 Converted Opportunities, top source Webinar (2,786).</a:t>
            </a:r>
            <a:endParaRPr lang="en-US" sz="2800" dirty="0">
              <a:effectLst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EA6C8B-B26C-38A3-B6C0-E66F72CF5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796580" cy="3081598"/>
          </a:xfrm>
        </p:spPr>
        <p:txBody>
          <a:bodyPr>
            <a:normAutofit/>
          </a:bodyPr>
          <a:lstStyle/>
          <a:p>
            <a:r>
              <a:rPr lang="en-US" dirty="0"/>
              <a:t>Opportunity Dashboard: $1,013M Expected Amount, 1,026 Active Opportunities, 35.53% Conversion Rate, 38.96% Loss Rate.</a:t>
            </a:r>
            <a:endParaRPr lang="en-US" dirty="0">
              <a:effectLst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6275A6-884F-5D0D-9913-8B9B3FEE16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5" b="-3"/>
          <a:stretch>
            <a:fillRect/>
          </a:stretch>
        </p:blipFill>
        <p:spPr>
          <a:xfrm>
            <a:off x="7784982" y="730152"/>
            <a:ext cx="3917659" cy="2364227"/>
          </a:xfrm>
          <a:prstGeom prst="rect">
            <a:avLst/>
          </a:prstGeom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BD993C-89AA-B3F0-E9C1-8363691CFD9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5" b="-3"/>
          <a:stretch>
            <a:fillRect/>
          </a:stretch>
        </p:blipFill>
        <p:spPr>
          <a:xfrm>
            <a:off x="7784982" y="3689822"/>
            <a:ext cx="3917659" cy="2364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4FC1E-935F-39C2-24B8-AB2731802C18}"/>
              </a:ext>
            </a:extLst>
          </p:cNvPr>
          <p:cNvSpPr txBox="1"/>
          <p:nvPr/>
        </p:nvSpPr>
        <p:spPr>
          <a:xfrm>
            <a:off x="1173345" y="182855"/>
            <a:ext cx="6392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/>
                </a:solidFill>
              </a:rPr>
              <a:t>Excel Dashboard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9DA985-BD0E-4D72-DE36-9EA6DAB3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smtClean="0">
                <a:solidFill>
                  <a:schemeClr val="accent1"/>
                </a:solidFill>
              </a:rPr>
              <a:t>6</a:t>
            </a:fld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7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ECB8B-6005-B72A-8B65-935A3C79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5257800" cy="187756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Lead Dashboard: Shows 10K Total Leads, $184M Expected Amount, 10.33% Conversion Rate, 699 Converted Accounts, 411 Converted Opportunities.</a:t>
            </a:r>
            <a:endParaRPr lang="en-US" sz="2000" dirty="0">
              <a:effectLst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46BCB01-769A-DAF7-8DBA-120DABE1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4" y="857251"/>
            <a:ext cx="5019675" cy="1877560"/>
          </a:xfrm>
        </p:spPr>
        <p:txBody>
          <a:bodyPr anchor="ctr">
            <a:norm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Opportunity Dashboard: Displays $1,023M Expected Amount, 1,272 Active Opportunities, 31% Conversion Rate, 31.06% Win Rate, 42% Loss Rate.</a:t>
            </a:r>
            <a:endParaRPr lang="en-US" sz="1800" dirty="0">
              <a:effectLst/>
              <a:highlight>
                <a:srgbClr val="FFFF00"/>
              </a:highlight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F96344-AE14-4393-E817-F2FF6DBC91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" r="237" b="-3"/>
          <a:stretch>
            <a:fillRect/>
          </a:stretch>
        </p:blipFill>
        <p:spPr>
          <a:xfrm>
            <a:off x="-39807" y="2575023"/>
            <a:ext cx="6095980" cy="367879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003DA17-CDB4-AA72-C9AF-27BC1AE017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5" b="-3"/>
          <a:stretch>
            <a:fillRect/>
          </a:stretch>
        </p:blipFill>
        <p:spPr>
          <a:xfrm>
            <a:off x="6016366" y="2578704"/>
            <a:ext cx="6096000" cy="3678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F5D83B-0B6A-387F-E9B0-2F16080C322E}"/>
              </a:ext>
            </a:extLst>
          </p:cNvPr>
          <p:cNvSpPr txBox="1"/>
          <p:nvPr/>
        </p:nvSpPr>
        <p:spPr>
          <a:xfrm>
            <a:off x="838200" y="129653"/>
            <a:ext cx="5495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8" dirty="0">
                <a:solidFill>
                  <a:schemeClr val="accent1"/>
                </a:solidFill>
                <a:latin typeface="IBM Plex Sans" panose="00000700000000000000" pitchFamily="2" charset="0"/>
              </a:rPr>
              <a:t>Tableau Dashboard </a:t>
            </a:r>
            <a:endParaRPr lang="en-IN" sz="44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BB623-9761-7765-DA09-59B34D16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smtClean="0">
                <a:solidFill>
                  <a:schemeClr val="accent1"/>
                </a:solidFill>
              </a:rPr>
              <a:t>7</a:t>
            </a:fld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8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566AC62-7AC7-4ED5-A03D-E28AC560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F6B30-A2A5-A130-EF3F-1640AB6C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392" y="1665027"/>
            <a:ext cx="4498074" cy="1336349"/>
          </a:xfrm>
        </p:spPr>
        <p:txBody>
          <a:bodyPr anchor="t">
            <a:normAutofit/>
          </a:bodyPr>
          <a:lstStyle/>
          <a:p>
            <a:r>
              <a:rPr lang="en-US" sz="1800" dirty="0"/>
              <a:t>Lead Dashboard: Tracks 10K Total Leads, $184M Expected Amount, 10.33% Conversion Rate, 1,016 Converted Leads, 411 Converted Opportunities.</a:t>
            </a:r>
            <a:br>
              <a:rPr lang="en-US" sz="1800" dirty="0"/>
            </a:br>
            <a:endParaRPr lang="en-IN" sz="18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7D06EE-4935-9B6C-0A31-46479C7C2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1544207"/>
            <a:ext cx="4377714" cy="2319306"/>
          </a:xfrm>
        </p:spPr>
        <p:txBody>
          <a:bodyPr anchor="t">
            <a:normAutofit/>
          </a:bodyPr>
          <a:lstStyle/>
          <a:p>
            <a:r>
              <a:rPr lang="en-US" sz="1800" dirty="0"/>
              <a:t>Opportunity Dashboard: Monitors $1,023M Expected Amount, 1,272 Active Opportunities, 31% Conversion Rate, 31.06% Win Rate, 42% Loss Rate.</a:t>
            </a:r>
          </a:p>
          <a:p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DC2D50-5203-F9F0-F51F-FD25EA7300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" r="2" b="1788"/>
          <a:stretch>
            <a:fillRect/>
          </a:stretch>
        </p:blipFill>
        <p:spPr>
          <a:xfrm>
            <a:off x="490507" y="3187595"/>
            <a:ext cx="5605494" cy="318667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EC2F23-5C47-AC93-F707-BA213A8659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r="2" b="2"/>
          <a:stretch>
            <a:fillRect/>
          </a:stretch>
        </p:blipFill>
        <p:spPr>
          <a:xfrm>
            <a:off x="6095999" y="3187595"/>
            <a:ext cx="5605494" cy="3186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ED0047-2F83-8223-D50C-089DC796E68F}"/>
              </a:ext>
            </a:extLst>
          </p:cNvPr>
          <p:cNvSpPr txBox="1"/>
          <p:nvPr/>
        </p:nvSpPr>
        <p:spPr>
          <a:xfrm>
            <a:off x="3084394" y="531969"/>
            <a:ext cx="5605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-18" dirty="0">
                <a:solidFill>
                  <a:schemeClr val="accent1"/>
                </a:solidFill>
                <a:latin typeface="IBM Plex Sans" panose="00000700000000000000" pitchFamily="2" charset="0"/>
              </a:rPr>
              <a:t>Power BI Dashboard 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69A9C-38D8-1F2E-70DD-AB3A91FC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smtClean="0">
                <a:solidFill>
                  <a:schemeClr val="accent1"/>
                </a:solidFill>
              </a:rPr>
              <a:t>8</a:t>
            </a:fld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2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31BB-B5C1-A829-1E0C-A5A43917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SQL Query Image</a:t>
            </a:r>
            <a:br>
              <a:rPr lang="en-US" spc="-18" dirty="0">
                <a:solidFill>
                  <a:schemeClr val="tx1"/>
                </a:solidFill>
                <a:latin typeface="IBM Plex Sans" panose="00000700000000000000" pitchFamily="2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E7D094-5C72-6E1F-3162-D9BBAB705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615" y="2178050"/>
            <a:ext cx="11005168" cy="399891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D5477-F767-631A-153E-3764FCA8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smtClean="0">
                <a:solidFill>
                  <a:schemeClr val="accent1"/>
                </a:solidFill>
              </a:rPr>
              <a:t>9</a:t>
            </a:fld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2079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477</Words>
  <Application>Microsoft Office PowerPoint</Application>
  <PresentationFormat>Widescreen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Aptos</vt:lpstr>
      <vt:lpstr>Arial</vt:lpstr>
      <vt:lpstr>Avenir Next LT Pro</vt:lpstr>
      <vt:lpstr>Calibri</vt:lpstr>
      <vt:lpstr>Calibri Light</vt:lpstr>
      <vt:lpstr>IBM Plex Sans</vt:lpstr>
      <vt:lpstr>IBM Plex Serif SemiBold</vt:lpstr>
      <vt:lpstr>Noto Serif SemiBold</vt:lpstr>
      <vt:lpstr>Sabon Next LT</vt:lpstr>
      <vt:lpstr>Wingdings</vt:lpstr>
      <vt:lpstr>LuminousVTI</vt:lpstr>
      <vt:lpstr>Office Theme</vt:lpstr>
      <vt:lpstr>CRM Analytics</vt:lpstr>
      <vt:lpstr>PowerPoint Presentation</vt:lpstr>
      <vt:lpstr>Project Summary</vt:lpstr>
      <vt:lpstr>KPI List</vt:lpstr>
      <vt:lpstr>PowerPoint Presentation</vt:lpstr>
      <vt:lpstr>Lead Dashboard: 10K Total Leads, $184M Expected Amount, 10% Conversion Rate, 699 Converted Accounts, 699 Converted Opportunities, top source Webinar (2,786).</vt:lpstr>
      <vt:lpstr>Lead Dashboard: Shows 10K Total Leads, $184M Expected Amount, 10.33% Conversion Rate, 699 Converted Accounts, 411 Converted Opportunities.</vt:lpstr>
      <vt:lpstr>Lead Dashboard: Tracks 10K Total Leads, $184M Expected Amount, 10.33% Conversion Rate, 1,016 Converted Leads, 411 Converted Opportunities. </vt:lpstr>
      <vt:lpstr>SQL Query Image </vt:lpstr>
      <vt:lpstr>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KLU Admin</dc:creator>
  <cp:lastModifiedBy>KLU Admin</cp:lastModifiedBy>
  <cp:revision>7</cp:revision>
  <dcterms:created xsi:type="dcterms:W3CDTF">2025-07-03T07:35:12Z</dcterms:created>
  <dcterms:modified xsi:type="dcterms:W3CDTF">2025-07-05T02:43:05Z</dcterms:modified>
</cp:coreProperties>
</file>