
<file path=[Content_Types].xml><?xml version="1.0" encoding="utf-8"?>
<Types xmlns="http://schemas.openxmlformats.org/package/2006/content-types">
  <Default Extension="bin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6.bin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  <p:sldMasterId id="2147483738" r:id="rId2"/>
  </p:sldMasterIdLst>
  <p:notesMasterIdLst>
    <p:notesMasterId r:id="rId14"/>
  </p:notesMasterIdLst>
  <p:sldIdLst>
    <p:sldId id="268" r:id="rId3"/>
    <p:sldId id="503" r:id="rId4"/>
    <p:sldId id="272" r:id="rId5"/>
    <p:sldId id="273" r:id="rId6"/>
    <p:sldId id="826" r:id="rId7"/>
    <p:sldId id="827" r:id="rId8"/>
    <p:sldId id="270" r:id="rId9"/>
    <p:sldId id="271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6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3B26-C423-4A23-A7E8-2E3C2909043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83EFD-F384-4CD5-B6AC-8834917A7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440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83EFD-F384-4CD5-B6AC-8834917A788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27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9E9F0-5D2E-4D94-83E5-07ED8E3E5E05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AA5E-FFE8-4742-AA2A-F8A068FD85A4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9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FB617-5AB7-4F0A-BABB-59A9B7AF113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89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6000" y="748242"/>
            <a:ext cx="6096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2401359"/>
            <a:ext cx="6096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C3EC8-1527-4928-9175-6771ACFAEB67}" type="datetime1">
              <a:rPr lang="en-US" smtClean="0"/>
              <a:t>7/23/2025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903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41721-0BD5-4823-9060-6C8CC336A071}" type="datetime1">
              <a:rPr lang="en-US" smtClean="0"/>
              <a:t>7/23/2025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9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567" y="1139826"/>
            <a:ext cx="701040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567" y="3059642"/>
            <a:ext cx="701040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C8143-AF29-4B6E-9B9D-0C45A1DE4775}" type="datetime1">
              <a:rPr lang="en-US" smtClean="0"/>
              <a:t>7/23/2025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693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1217083"/>
            <a:ext cx="34544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F141-BE0C-41D6-B8AB-6DA3AEFA253F}" type="datetime1">
              <a:rPr lang="en-US" smtClean="0"/>
              <a:t>7/23/2025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125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243417"/>
            <a:ext cx="701040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859" y="1120775"/>
            <a:ext cx="3438525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859" y="1670050"/>
            <a:ext cx="3438525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4800" y="1120775"/>
            <a:ext cx="3455459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4800" y="1670050"/>
            <a:ext cx="3455459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2F82-0312-4F3B-B78E-0EB73003BD11}" type="datetime1">
              <a:rPr lang="en-US" smtClean="0"/>
              <a:t>7/23/2025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21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BAA9A-1EEF-4099-BB19-0455366E8B54}" type="datetime1">
              <a:rPr lang="en-US" smtClean="0"/>
              <a:t>7/23/2025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3260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215A2-8CB8-42AF-8657-0DF0F2194FE4}" type="datetime1">
              <a:rPr lang="en-US" smtClean="0"/>
              <a:t>7/23/2025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5166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459" y="658284"/>
            <a:ext cx="4114800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F233-A2AF-44CA-B8B4-EDD6DF95B762}" type="datetime1">
              <a:rPr lang="en-US" smtClean="0"/>
              <a:t>7/23/2025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319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79078-32FA-4D73-9EA9-9ACB410245B0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13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859" y="304800"/>
            <a:ext cx="2621491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5459" y="658284"/>
            <a:ext cx="4114800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9859" y="1371600"/>
            <a:ext cx="2621491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97AB-1E13-4D37-83B6-46A849E845D6}" type="datetime1">
              <a:rPr lang="en-US" smtClean="0"/>
              <a:t>7/23/2025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4884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197FE-924A-4E48-BC0B-2A62D9B24CC9}" type="datetime1">
              <a:rPr lang="en-US" smtClean="0"/>
              <a:t>7/23/2025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493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243417"/>
            <a:ext cx="1752600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8800" y="243417"/>
            <a:ext cx="5156200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DD051-6711-45BE-BB46-6525B614E53C}" type="datetime1">
              <a:rPr lang="en-US" smtClean="0"/>
              <a:t>7/23/2025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68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40914-2B32-4506-B0ED-C15C94717C41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08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D2BEE-1DF9-4310-8D08-A8BF141C9C57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33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F7C8A-721E-40B0-9EEE-A599634F388B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E4DFE-3E58-4549-91DE-8EABA849A519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3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D8D76-CEBD-4AA2-AA13-A24EF78669E9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D05DE-84F1-4B2F-B7E2-E2B358FA571D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7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35C20-EF08-45A9-92D3-74369561F12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3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6A4D2FF1-BFA4-4731-800E-C42241BBF322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911851"/>
            <a:ext cx="2743200" cy="882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0" cap="all" spc="150" baseline="0">
                <a:solidFill>
                  <a:schemeClr val="accent1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44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26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8800" y="243417"/>
            <a:ext cx="701040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8800" y="1217083"/>
            <a:ext cx="701040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88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69FF4-6AB8-41EC-B549-A5C640088BC9}" type="datetime1">
              <a:rPr lang="en-US" smtClean="0"/>
              <a:t>7/23/2025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2400" y="4237567"/>
            <a:ext cx="27432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0400" y="4237567"/>
            <a:ext cx="18288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4AC96-115D-4CF4-9B0B-0F2A89887B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hdr="0" ftr="0" dt="0"/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bin"/><Relationship Id="rId7" Type="http://schemas.openxmlformats.org/officeDocument/2006/relationships/image" Target="../media/image7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bin"/><Relationship Id="rId5" Type="http://schemas.openxmlformats.org/officeDocument/2006/relationships/image" Target="../media/image5.bin"/><Relationship Id="rId4" Type="http://schemas.openxmlformats.org/officeDocument/2006/relationships/image" Target="../media/image4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9108DA-D211-AA7D-5FFA-18CA5777D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BCBDFC-4ADF-4297-B113-3B3F524F2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FC1EF-ABB9-4B80-9582-E47C76BD0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88ED32-3423-429F-96E6-C5BF1A95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C788C1-07E3-4AC3-B8E7-37A0856A0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AEB2F9-E2DB-B870-A789-A0C9CEE2D5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692" r="10434" b="1"/>
          <a:stretch>
            <a:fillRect/>
          </a:stretch>
        </p:blipFill>
        <p:spPr>
          <a:xfrm>
            <a:off x="20" y="10"/>
            <a:ext cx="12188932" cy="6857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21" name="Frame 20">
            <a:extLst>
              <a:ext uri="{FF2B5EF4-FFF2-40B4-BE49-F238E27FC236}">
                <a16:creationId xmlns:a16="http://schemas.microsoft.com/office/drawing/2014/main" id="{BBB1F149-105F-4CE9-A59E-12133DCF5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664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2" name="Picture 11" descr="A black background with yellow text">
            <a:extLst>
              <a:ext uri="{FF2B5EF4-FFF2-40B4-BE49-F238E27FC236}">
                <a16:creationId xmlns:a16="http://schemas.microsoft.com/office/drawing/2014/main" id="{79AF571B-7F27-CC01-5F73-1A2DCFC77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428"/>
            <a:ext cx="12192000" cy="71474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57B61-6983-6A39-CBF9-C9EF2DEF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/>
              <a:t>1</a:t>
            </a:fld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192548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5151-06CB-101F-5463-BCE741A0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3AE19-787B-D7F5-5522-8EC5C080A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>
                    <a:alpha val="70000"/>
                  </a:schemeClr>
                </a:solidFill>
              </a:rPr>
              <a:t>Key Takeaways</a:t>
            </a:r>
          </a:p>
          <a:p>
            <a:r>
              <a:rPr lang="en-US" sz="2000" b="1" dirty="0">
                <a:solidFill>
                  <a:schemeClr val="bg1">
                    <a:alpha val="70000"/>
                  </a:schemeClr>
                </a:solidFill>
              </a:rPr>
              <a:t>Business Insights: With 134.5K bookings and $1,709M in total revenue, hotel performance remains strong across major cities and room categories (as of 10:31 AM IST, July 23, 2025).</a:t>
            </a:r>
          </a:p>
          <a:p>
            <a:r>
              <a:rPr lang="en-US" sz="2000" b="1" dirty="0">
                <a:solidFill>
                  <a:schemeClr val="bg1">
                    <a:alpha val="70000"/>
                  </a:schemeClr>
                </a:solidFill>
              </a:rPr>
              <a:t>Challenges: Managing high cancellation rates (40.32%) and balancing weekday/weekend occupancy pose ongoing operational challenges.</a:t>
            </a:r>
          </a:p>
          <a:p>
            <a:r>
              <a:rPr lang="en-US" sz="2000" b="1" dirty="0">
                <a:solidFill>
                  <a:schemeClr val="bg1">
                    <a:alpha val="70000"/>
                  </a:schemeClr>
                </a:solidFill>
              </a:rPr>
              <a:t>Future Recommendations: Integrate customer loyalty analysis, forecast seasonal demand, and enhance real-time occupancy and revenue dashboards.</a:t>
            </a:r>
          </a:p>
          <a:p>
            <a:endParaRPr lang="en-IN" sz="2000" b="1" dirty="0">
              <a:solidFill>
                <a:schemeClr val="bg1">
                  <a:alpha val="7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0ED808-E030-3333-31DE-48A53C48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10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54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ame 2054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A2477EE-FBE5-4DB7-8438-DE1CAC61A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B0E521E-8528-4E92-8B8C-67ED5C5BD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37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B453A4-F379-2D98-5ADC-4DF29AABD61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"/>
          <a:stretch>
            <a:fillRect/>
          </a:stretch>
        </p:blipFill>
        <p:spPr bwMode="auto">
          <a:xfrm>
            <a:off x="-21815" y="10"/>
            <a:ext cx="12188952" cy="6857990"/>
          </a:xfrm>
          <a:prstGeom prst="rect">
            <a:avLst/>
          </a:prstGeom>
          <a:noFill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7DEC4-D2F3-DF77-02AF-0A036CAB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800" smtClean="0"/>
              <a:t>11</a:t>
            </a:fld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88915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05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tretch/>
        </p:blipFill>
        <p:spPr>
          <a:xfrm>
            <a:off x="0" y="0"/>
            <a:ext cx="4445000" cy="4445000"/>
          </a:xfrm>
          <a:prstGeom prst="rect">
            <a:avLst/>
          </a:prstGeom>
        </p:spPr>
      </p:pic>
      <p:pic>
        <p:nvPicPr>
          <p:cNvPr id="507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/>
          </a:blip>
          <a:stretch/>
        </p:blipFill>
        <p:spPr>
          <a:xfrm>
            <a:off x="5364544" y="0"/>
            <a:ext cx="6826250" cy="6858000"/>
          </a:xfrm>
          <a:prstGeom prst="rect">
            <a:avLst/>
          </a:prstGeom>
        </p:spPr>
      </p:pic>
      <p:pic>
        <p:nvPicPr>
          <p:cNvPr id="509" name="84b3358f-1415-4b90-a71a-e79a5ed50e47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6">
            <a:alphaModFix/>
          </a:blip>
          <a:stretch/>
        </p:blipFill>
        <p:spPr>
          <a:xfrm>
            <a:off x="5994400" y="1752600"/>
            <a:ext cx="5740400" cy="4648200"/>
          </a:xfrm>
          <a:prstGeom prst="rect">
            <a:avLst/>
          </a:prstGeom>
        </p:spPr>
      </p:pic>
      <p:pic>
        <p:nvPicPr>
          <p:cNvPr id="511" name="Rect">
            <a:extLst>
              <a:ext uri="{FF2B5EF4-FFF2-40B4-BE49-F238E27FC236}">
                <a16:creationId xmlns:a16="http://schemas.microsoft.com/office/drawing/2014/main" id="{A8642F66-C0BB-4949-9A9C-024B120A5D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/>
          </a:blip>
          <a:stretch/>
        </p:blipFill>
        <p:spPr>
          <a:xfrm>
            <a:off x="25400" y="-8004"/>
            <a:ext cx="5562600" cy="6866003"/>
          </a:xfrm>
          <a:prstGeom prst="rect">
            <a:avLst/>
          </a:prstGeom>
          <a:noFill/>
        </p:spPr>
      </p:pic>
      <p:sp>
        <p:nvSpPr>
          <p:cNvPr id="515" name="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2715641" y="782320"/>
            <a:ext cx="215900" cy="219547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 defTabSz="304815">
              <a:lnSpc>
                <a:spcPts val="1890"/>
              </a:lnSpc>
            </a:pPr>
            <a:r>
              <a:rPr lang="en-US" sz="1260" spc="13" dirty="0">
                <a:solidFill>
                  <a:srgbClr val="2196F3">
                    <a:alpha val="100000"/>
                  </a:srgbClr>
                </a:solidFill>
                <a:latin typeface="Noto Serif SemiBold" panose="00000700000000000000" pitchFamily="2" charset="0"/>
              </a:rPr>
              <a:t>0</a:t>
            </a:r>
          </a:p>
        </p:txBody>
      </p:sp>
      <p:sp>
        <p:nvSpPr>
          <p:cNvPr id="517" name="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83597" y="480994"/>
            <a:ext cx="4679950" cy="491738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ctr" defTabSz="304815">
              <a:lnSpc>
                <a:spcPts val="1960"/>
              </a:lnSpc>
            </a:pPr>
            <a:r>
              <a:rPr lang="en-US" sz="1400" spc="-28" dirty="0">
                <a:solidFill>
                  <a:srgbClr val="FFFFFF">
                    <a:alpha val="100000"/>
                  </a:srgbClr>
                </a:solidFill>
                <a:latin typeface="IBM Plex Serif SemiBold" panose="00000700000000000000" pitchFamily="2" charset="0"/>
              </a:rPr>
              <a:t>Structure the final presentation in PPT format, following a logical order</a:t>
            </a:r>
          </a:p>
        </p:txBody>
      </p:sp>
      <p:sp>
        <p:nvSpPr>
          <p:cNvPr id="519" name="Description of a primary heading-0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482600" y="1494155"/>
            <a:ext cx="4679950" cy="437869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Group Details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Team members and roles.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Project Summary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Brief overview of objectives and impact.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KPI List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Key performance indicators and their business relevance.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Excel Dashboard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Initial findings and data trends.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Tableau Dashboard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Interactive visualizations and insights.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Power BI Dashboard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Advanced analytics and performance tracking.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SQL Query Image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Schema and queries used for data transformation.</a:t>
            </a:r>
          </a:p>
          <a:p>
            <a:pPr marL="228611" indent="-228611" defTabSz="304815">
              <a:lnSpc>
                <a:spcPct val="200000"/>
              </a:lnSpc>
              <a:buFont typeface="+mj-lt"/>
              <a:buAutoNum type="arabicPeriod"/>
            </a:pPr>
            <a:r>
              <a:rPr lang="en-US" sz="1200" b="1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Key Takeaways </a:t>
            </a:r>
            <a:r>
              <a:rPr lang="en-US" sz="1200" spc="-12" dirty="0">
                <a:solidFill>
                  <a:srgbClr val="FFFFFF">
                    <a:alpha val="100000"/>
                  </a:srgbClr>
                </a:solidFill>
                <a:latin typeface="IBM Plex Sans" panose="00000700000000000000" pitchFamily="2" charset="0"/>
              </a:rPr>
              <a:t>– Business insights, challenges, and future recommendations</a:t>
            </a:r>
          </a:p>
        </p:txBody>
      </p:sp>
      <p:sp>
        <p:nvSpPr>
          <p:cNvPr id="537" name="Click here to edit title-42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994400" y="660400"/>
            <a:ext cx="5772150" cy="871329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defTabSz="304815">
              <a:lnSpc>
                <a:spcPts val="3528"/>
              </a:lnSpc>
            </a:pPr>
            <a:r>
              <a:rPr lang="en-US" sz="2800" spc="-56" dirty="0">
                <a:solidFill>
                  <a:srgbClr val="181C24">
                    <a:alpha val="100000"/>
                  </a:srgbClr>
                </a:solidFill>
                <a:latin typeface="IBM Plex Serif SemiBold" panose="00000700000000000000" pitchFamily="2" charset="0"/>
              </a:rPr>
              <a:t>Final Presentation &amp; Report Preparation</a:t>
            </a:r>
          </a:p>
        </p:txBody>
      </p:sp>
      <p:sp>
        <p:nvSpPr>
          <p:cNvPr id="539" name="Click here to edit label-455">
            <a:extLst>
              <a:ext uri="{FF2B5EF4-FFF2-40B4-BE49-F238E27FC236}">
                <a16:creationId xmlns:a16="http://schemas.microsoft.com/office/drawing/2014/main" id="{111B4A49-B930-4A89-A1CD-6CA2B3D95AED}"/>
              </a:ext>
            </a:extLst>
          </p:cNvPr>
          <p:cNvSpPr txBox="1"/>
          <p:nvPr/>
        </p:nvSpPr>
        <p:spPr>
          <a:xfrm>
            <a:off x="5891593" y="348520"/>
            <a:ext cx="5772150" cy="183320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defTabSz="304815">
              <a:lnSpc>
                <a:spcPts val="1464"/>
              </a:lnSpc>
            </a:pPr>
            <a:r>
              <a:rPr lang="en-US" sz="1200" b="1" spc="120" dirty="0">
                <a:solidFill>
                  <a:srgbClr val="6E7177">
                    <a:alpha val="100000"/>
                  </a:srgbClr>
                </a:solidFill>
                <a:latin typeface="IBM Plex Sans" panose="00000700000000000000" pitchFamily="2" charset="0"/>
              </a:rPr>
              <a:t>  Report Preparation and final Submission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88185-82C2-F61F-99C4-2166A9F8E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4AC96-115D-4CF4-9B0B-0F2A89887B52}" type="slidenum">
              <a:rPr lang="en-IN" smtClean="0"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CFA74-89D9-D33D-E814-4FBB8DE9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EFD8FC-4876-F514-7825-4EF8B1CD470F}"/>
              </a:ext>
            </a:extLst>
          </p:cNvPr>
          <p:cNvSpPr txBox="1"/>
          <p:nvPr/>
        </p:nvSpPr>
        <p:spPr>
          <a:xfrm>
            <a:off x="10904561" y="6243851"/>
            <a:ext cx="7591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FF00FF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8047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push dir="u"/>
      </p:transition>
    </mc:Choice>
    <mc:Fallback xmlns="">
      <p:transition spd="med" advClick="0">
        <p:push dir="u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74074075 L 0 0 E" pathEditMode="relative" ptsTypes="">
                                      <p:cBhvr>
                                        <p:cTn id="9" dur="1200" fill="hold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7407 L -1.875E-6 0 " pathEditMode="relative" rAng="0" ptsTypes="AA">
                                      <p:cBhvr>
                                        <p:cTn id="14" dur="1200" fill="hold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70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6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33333E-6 0.0463 L -3.33333E-6 -4.44444E-6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ntr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0.04629 L 1.66667E-6 4.44444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31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1.9550323E-06 0.046299193 L -1.9550323E-06 2.8963443E-06 E" pathEditMode="relative" ptsTypes="">
                                      <p:cBhvr>
                                        <p:cTn id="29" dur="1000" fill="hold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.046295717 L 0 -5.7926883E-07 E" pathEditMode="relative" ptsTypes="">
                                      <p:cBhvr>
                                        <p:cTn id="34" dur="10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4" presetClass="path" presetSubtype="0" accel="50000" decel="50000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0 0.0462934 L 0 -2.8963443E-06 E" pathEditMode="relative" ptsTypes="">
                                      <p:cBhvr>
                                        <p:cTn id="39" dur="1000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4" presetClass="path" presetSubtype="0" accel="50000" decel="5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44" dur="600" fill="hold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6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0 0.046296295 L 0 0 E" pathEditMode="relative" ptsTypes="">
                                      <p:cBhvr>
                                        <p:cTn id="49" dur="600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5" grpId="0"/>
      <p:bldP spid="507" grpId="0"/>
      <p:bldP spid="509" grpId="0"/>
      <p:bldP spid="511" grpId="0"/>
      <p:bldP spid="515" grpId="0"/>
      <p:bldP spid="517" grpId="0"/>
      <p:bldP spid="519" grpId="0"/>
      <p:bldP spid="537" grpId="0"/>
      <p:bldP spid="5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C609-A65F-AEF5-E3A9-FAE55F97B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solidFill>
                  <a:srgbClr val="FFFF00"/>
                </a:solidFill>
              </a:rPr>
              <a:t>Project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EC539F-4BEC-9205-665C-603EDBFB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3</a:t>
            </a:fld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0461F1-2DE4-B92D-6BCB-E7A306AF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u="sng" dirty="0">
                <a:solidFill>
                  <a:schemeClr val="bg1"/>
                </a:solidFill>
              </a:rPr>
              <a:t>Objectives and Impact: </a:t>
            </a:r>
            <a:r>
              <a:rPr lang="en-US" b="1" dirty="0">
                <a:solidFill>
                  <a:schemeClr val="bg1"/>
                </a:solidFill>
              </a:rPr>
              <a:t>The main objective of the project was to create a dashboard that tracks key hotel metrics like revenue, occupancy, and bookings. This helped hotel teams access real-time insights, reduce manual reporting, and make better business decisions. The impact was improved efficiency, more accurate tracking, and smarter planning across all hotel locations.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4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620F-DA5B-DDC6-9F4F-780A959C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FF00"/>
                </a:solidFill>
              </a:rPr>
              <a:t>KPI List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ECA737-A651-29D0-B6C4-46E2AD19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4</a:t>
            </a:fld>
            <a:endParaRPr lang="en-US" sz="4000" dirty="0">
              <a:solidFill>
                <a:schemeClr val="accent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28ADECD-9C34-8D99-1D1C-0C0F3411F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657"/>
            <a:ext cx="3863454" cy="3998306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Total Revenue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Occupancy Rate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Cancellation Rate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Total Bookings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Utilized Capacity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Booking Trends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4E18DD1D-CBCD-C200-5364-69E944332FCB}"/>
              </a:ext>
            </a:extLst>
          </p:cNvPr>
          <p:cNvSpPr txBox="1">
            <a:spLocks/>
          </p:cNvSpPr>
          <p:nvPr/>
        </p:nvSpPr>
        <p:spPr>
          <a:xfrm>
            <a:off x="4701653" y="2178657"/>
            <a:ext cx="6414447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Revenue by Room Category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Weekday vs. Weekend Performance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Revenue by State/Location</a:t>
            </a:r>
          </a:p>
          <a:p>
            <a:r>
              <a:rPr lang="en-IN" b="1" dirty="0">
                <a:solidFill>
                  <a:schemeClr val="bg1">
                    <a:alpha val="70000"/>
                  </a:schemeClr>
                </a:solidFill>
              </a:rPr>
              <a:t>Check-out / Cancel / No-show Status</a:t>
            </a:r>
          </a:p>
        </p:txBody>
      </p:sp>
    </p:spTree>
    <p:extLst>
      <p:ext uri="{BB962C8B-B14F-4D97-AF65-F5344CB8AC3E}">
        <p14:creationId xmlns:p14="http://schemas.microsoft.com/office/powerpoint/2010/main" val="3672572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88B4FC-41C0-705E-B64F-EDE466B9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rcRect t="679" r="1" b="52"/>
          <a:stretch>
            <a:fillRect/>
          </a:stretch>
        </p:blipFill>
        <p:spPr>
          <a:xfrm>
            <a:off x="-2" y="1424939"/>
            <a:ext cx="12192002" cy="543173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DC7D7-ACE7-0541-50AB-4712B273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28844951-7827-47D4-8276-7DDE1FA7D85A}" type="slidenum">
              <a:rPr lang="en-US" sz="180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5CEC49-0103-0539-15E1-49658787607E}"/>
              </a:ext>
            </a:extLst>
          </p:cNvPr>
          <p:cNvSpPr txBox="1"/>
          <p:nvPr/>
        </p:nvSpPr>
        <p:spPr>
          <a:xfrm>
            <a:off x="2590801" y="182855"/>
            <a:ext cx="80848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spc="-42" dirty="0">
                <a:solidFill>
                  <a:srgbClr val="FFFF00"/>
                </a:solidFill>
                <a:latin typeface="IBM Plex Serif SemiBold" panose="00000700000000000000" pitchFamily="2" charset="0"/>
              </a:rPr>
              <a:t>Hospitality Data Model </a:t>
            </a:r>
          </a:p>
          <a:p>
            <a:endParaRPr lang="en-IN" sz="4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7A36-ED5F-3A45-A792-ACEF656F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833563"/>
          </a:xfrm>
        </p:spPr>
        <p:txBody>
          <a:bodyPr>
            <a:noAutofit/>
          </a:bodyPr>
          <a:lstStyle/>
          <a:p>
            <a:pPr algn="ctr"/>
            <a:r>
              <a:rPr lang="en-IN" sz="6600" b="1" dirty="0">
                <a:solidFill>
                  <a:srgbClr val="FFFF00"/>
                </a:solidFill>
              </a:rPr>
              <a:t>Excel Dashboard</a:t>
            </a:r>
            <a:br>
              <a:rPr lang="en-IN" sz="6600" b="1" dirty="0">
                <a:solidFill>
                  <a:srgbClr val="FFFF00"/>
                </a:solidFill>
              </a:rPr>
            </a:br>
            <a:endParaRPr lang="en-IN" sz="6600" dirty="0">
              <a:solidFill>
                <a:srgbClr val="FFFF00"/>
              </a:solidFill>
            </a:endParaRPr>
          </a:p>
        </p:txBody>
      </p:sp>
      <p:pic>
        <p:nvPicPr>
          <p:cNvPr id="10" name="Content Placeholder 9" descr="A computer screen shot of a computer screen&#10;&#10;AI-generated content may be incorrect.">
            <a:extLst>
              <a:ext uri="{FF2B5EF4-FFF2-40B4-BE49-F238E27FC236}">
                <a16:creationId xmlns:a16="http://schemas.microsoft.com/office/drawing/2014/main" id="{6D17E185-29D4-82D2-C339-427113F920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1"/>
            <a:ext cx="5257800" cy="411956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0F2FF-9D9F-DD55-9F5A-5FC50654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3200" b="1" smtClean="0"/>
              <a:t>6</a:t>
            </a:fld>
            <a:endParaRPr lang="en-US" sz="32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DE9617-C550-36C4-0CE9-C6F566DEE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400"/>
            <a:ext cx="5181600" cy="4119563"/>
          </a:xfrm>
          <a:solidFill>
            <a:srgbClr val="080808"/>
          </a:solidFill>
        </p:spPr>
        <p:txBody>
          <a:bodyPr/>
          <a:lstStyle/>
          <a:p>
            <a:r>
              <a:rPr lang="en-US" b="1" u="sng" dirty="0">
                <a:solidFill>
                  <a:schemeClr val="bg1">
                    <a:alpha val="70000"/>
                  </a:schemeClr>
                </a:solidFill>
              </a:rPr>
              <a:t>Hospitality Dashboard: </a:t>
            </a:r>
            <a:r>
              <a:rPr lang="en-US" b="1" dirty="0">
                <a:solidFill>
                  <a:schemeClr val="bg1">
                    <a:alpha val="70000"/>
                  </a:schemeClr>
                </a:solidFill>
              </a:rPr>
              <a:t>$1.7B Total Revenue, 134K Bookings, 57.87% Occupancy, 24.83% Cancellation Rate, 68% Weekday Bookings, top revenue property Atiq Palace.</a:t>
            </a:r>
            <a:endParaRPr lang="en-IN" b="1" dirty="0">
              <a:solidFill>
                <a:schemeClr val="bg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63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ECB8B-6005-B72A-8B65-935A3C79C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7251"/>
            <a:ext cx="5257800" cy="4184532"/>
          </a:xfrm>
          <a:solidFill>
            <a:srgbClr val="080808"/>
          </a:solidFill>
        </p:spPr>
        <p:txBody>
          <a:bodyPr anchor="ctr">
            <a:normAutofit/>
          </a:bodyPr>
          <a:lstStyle/>
          <a:p>
            <a:r>
              <a:rPr lang="en-US" sz="3600" b="1" u="sng" dirty="0">
                <a:solidFill>
                  <a:schemeClr val="bg1"/>
                </a:solidFill>
              </a:rPr>
              <a:t>Hospitality Dashboard: </a:t>
            </a:r>
            <a:r>
              <a:rPr lang="en-US" sz="3600" b="1" dirty="0">
                <a:solidFill>
                  <a:schemeClr val="bg1"/>
                </a:solidFill>
              </a:rPr>
              <a:t>Shows $1709M Total Revenue, 135K Total Bookings, 57.87% Occupancy Rate, 24.83% Cancellation Rate, Top State Mumbai ($669M), Top Class Elite ($560M).</a:t>
            </a:r>
            <a:endParaRPr lang="en-US" sz="36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5D83B-0B6A-387F-E9B0-2F16080C322E}"/>
              </a:ext>
            </a:extLst>
          </p:cNvPr>
          <p:cNvSpPr txBox="1"/>
          <p:nvPr/>
        </p:nvSpPr>
        <p:spPr>
          <a:xfrm>
            <a:off x="3467100" y="63499"/>
            <a:ext cx="54959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spc="-18" dirty="0">
                <a:solidFill>
                  <a:srgbClr val="FFFF00"/>
                </a:solidFill>
                <a:latin typeface="IBM Plex Sans" panose="00000700000000000000" pitchFamily="2" charset="0"/>
              </a:rPr>
              <a:t>Tableau Dashboard </a:t>
            </a:r>
            <a:endParaRPr lang="en-IN" sz="4400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ABB623-9761-7765-DA09-59B34D160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b="1" smtClean="0">
                <a:solidFill>
                  <a:schemeClr val="accent1"/>
                </a:solidFill>
              </a:rPr>
              <a:t>7</a:t>
            </a:fld>
            <a:endParaRPr lang="en-US" sz="4000" b="1" dirty="0">
              <a:solidFill>
                <a:schemeClr val="accent1"/>
              </a:solidFill>
            </a:endParaRP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3C2CF8-333C-4B5E-D82A-9DFAD75BE1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500" y="899094"/>
            <a:ext cx="6286500" cy="4025244"/>
          </a:xfrm>
        </p:spPr>
      </p:pic>
    </p:spTree>
    <p:extLst>
      <p:ext uri="{BB962C8B-B14F-4D97-AF65-F5344CB8AC3E}">
        <p14:creationId xmlns:p14="http://schemas.microsoft.com/office/powerpoint/2010/main" val="127388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ame 24">
            <a:extLst>
              <a:ext uri="{FF2B5EF4-FFF2-40B4-BE49-F238E27FC236}">
                <a16:creationId xmlns:a16="http://schemas.microsoft.com/office/drawing/2014/main" id="{1566AC62-7AC7-4ED5-A03D-E28AC560E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57D06EE-4935-9B6C-0A31-46479C7C2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1544207"/>
            <a:ext cx="4377714" cy="4800396"/>
          </a:xfrm>
        </p:spPr>
        <p:txBody>
          <a:bodyPr anchor="t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Hospitality Dashboard: Tracks $1.7B Total Revenue, 134.5K Total Bookings, 57.87% Occupancy Rate, 40.32% Cancellation Rate, 62% Top Occupancy (Atiq Blu), 62% Business Bookings (84K).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F2EB94-6965-5F21-C4E3-A6D170F0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841" y="51339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 spc="-18" dirty="0">
                <a:solidFill>
                  <a:srgbClr val="FFFF00"/>
                </a:solidFill>
                <a:latin typeface="IBM Plex Sans" panose="00000700000000000000" pitchFamily="2" charset="0"/>
              </a:rPr>
              <a:t>Power BI Dashboard </a:t>
            </a:r>
            <a:br>
              <a:rPr lang="en-IN" sz="5400" dirty="0">
                <a:solidFill>
                  <a:srgbClr val="FFFF00"/>
                </a:solidFill>
              </a:rPr>
            </a:br>
            <a:endParaRPr lang="en-IN" dirty="0">
              <a:solidFill>
                <a:srgbClr val="FFFF00"/>
              </a:solidFill>
            </a:endParaRPr>
          </a:p>
        </p:txBody>
      </p:sp>
      <p:pic>
        <p:nvPicPr>
          <p:cNvPr id="13" name="Picture 12" descr="A screenshot of a computer">
            <a:extLst>
              <a:ext uri="{FF2B5EF4-FFF2-40B4-BE49-F238E27FC236}">
                <a16:creationId xmlns:a16="http://schemas.microsoft.com/office/drawing/2014/main" id="{AA527394-82B3-6339-F5F0-69D9F1C1E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70" y="1569929"/>
            <a:ext cx="6679555" cy="477467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69A9C-38D8-1F2E-70DD-AB3A91FCD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b="1" smtClean="0">
                <a:solidFill>
                  <a:schemeClr val="accent1"/>
                </a:solidFill>
              </a:rPr>
              <a:t>8</a:t>
            </a:fld>
            <a:endParaRPr lang="en-US" sz="4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82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080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31BB-B5C1-A829-1E0C-A5A43917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FF00"/>
                </a:solidFill>
              </a:rPr>
              <a:t>SQL Query Image</a:t>
            </a:r>
            <a:br>
              <a:rPr lang="en-US" b="1" spc="-18" dirty="0">
                <a:solidFill>
                  <a:srgbClr val="FFFF00"/>
                </a:solidFill>
                <a:latin typeface="IBM Plex Sans" panose="00000700000000000000" pitchFamily="2" charset="0"/>
              </a:rPr>
            </a:b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E7D094-5C72-6E1F-3162-D9BBAB7052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614" y="2178050"/>
            <a:ext cx="11210705" cy="421513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BD5477-F767-631A-153E-3764FCA8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z="4000" smtClean="0">
                <a:solidFill>
                  <a:schemeClr val="accent1"/>
                </a:solidFill>
              </a:rPr>
              <a:t>9</a:t>
            </a:fld>
            <a:endParaRPr lang="en-US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2079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416</Words>
  <Application>Microsoft Office PowerPoint</Application>
  <PresentationFormat>Widescreen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Aptos</vt:lpstr>
      <vt:lpstr>Arial</vt:lpstr>
      <vt:lpstr>Avenir Next LT Pro</vt:lpstr>
      <vt:lpstr>Calibri</vt:lpstr>
      <vt:lpstr>Calibri Light</vt:lpstr>
      <vt:lpstr>IBM Plex Sans</vt:lpstr>
      <vt:lpstr>IBM Plex Serif SemiBold</vt:lpstr>
      <vt:lpstr>Noto Serif SemiBold</vt:lpstr>
      <vt:lpstr>Sabon Next LT</vt:lpstr>
      <vt:lpstr>Wingdings</vt:lpstr>
      <vt:lpstr>LuminousVTI</vt:lpstr>
      <vt:lpstr>Office Theme</vt:lpstr>
      <vt:lpstr>PowerPoint Presentation</vt:lpstr>
      <vt:lpstr>PowerPoint Presentation</vt:lpstr>
      <vt:lpstr>Project Summary</vt:lpstr>
      <vt:lpstr>KPI List</vt:lpstr>
      <vt:lpstr>PowerPoint Presentation</vt:lpstr>
      <vt:lpstr>Excel Dashboard </vt:lpstr>
      <vt:lpstr>Hospitality Dashboard: Shows $1709M Total Revenue, 135K Total Bookings, 57.87% Occupancy Rate, 24.83% Cancellation Rate, Top State Mumbai ($669M), Top Class Elite ($560M).</vt:lpstr>
      <vt:lpstr>Power BI Dashboard  </vt:lpstr>
      <vt:lpstr>SQL Query Image </vt:lpstr>
      <vt:lpstr>Key Takeaways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KLU Admin</dc:creator>
  <cp:lastModifiedBy>LAVANKULA SURYA</cp:lastModifiedBy>
  <cp:revision>18</cp:revision>
  <dcterms:created xsi:type="dcterms:W3CDTF">2025-07-03T07:35:12Z</dcterms:created>
  <dcterms:modified xsi:type="dcterms:W3CDTF">2025-07-23T06:38:25Z</dcterms:modified>
</cp:coreProperties>
</file>