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7" r:id="rId8"/>
    <p:sldId id="268" r:id="rId9"/>
    <p:sldId id="269" r:id="rId10"/>
    <p:sldId id="270" r:id="rId11"/>
    <p:sldId id="274"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412" y="8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18" name="bk object 18"/>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19" name="bk object 19"/>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1" name="bk object 21"/>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2" name="bk object 22"/>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23" name="bk object 23"/>
          <p:cNvSpPr/>
          <p:nvPr/>
        </p:nvSpPr>
        <p:spPr>
          <a:xfrm>
            <a:off x="9454895" y="109728"/>
            <a:ext cx="2552700" cy="69494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766953" y="3140323"/>
            <a:ext cx="10658093" cy="1631314"/>
          </a:xfrm>
          <a:prstGeom prst="rect">
            <a:avLst/>
          </a:prstGeom>
        </p:spPr>
        <p:txBody>
          <a:bodyPr wrap="square" lIns="0" tIns="0" rIns="0" bIns="0">
            <a:spAutoFit/>
          </a:bodyPr>
          <a:lstStyle>
            <a:lvl1pPr>
              <a:defRPr sz="5400" b="0" i="0">
                <a:solidFill>
                  <a:schemeClr val="tx1"/>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18" name="bk object 18"/>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19" name="bk object 19"/>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1" name="bk object 21"/>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2" name="bk object 22"/>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23" name="bk object 23"/>
          <p:cNvSpPr/>
          <p:nvPr/>
        </p:nvSpPr>
        <p:spPr>
          <a:xfrm>
            <a:off x="9454895" y="109728"/>
            <a:ext cx="2552700" cy="69494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18" name="bk object 18"/>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19" name="bk object 19"/>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1" name="bk object 21"/>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2" name="bk object 22"/>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23" name="bk object 23"/>
          <p:cNvSpPr/>
          <p:nvPr/>
        </p:nvSpPr>
        <p:spPr>
          <a:xfrm>
            <a:off x="9454895" y="109728"/>
            <a:ext cx="2552700" cy="69494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646296" y="876427"/>
            <a:ext cx="4899406" cy="635000"/>
          </a:xfrm>
          <a:prstGeom prst="rect">
            <a:avLst/>
          </a:prstGeom>
        </p:spPr>
        <p:txBody>
          <a:bodyPr wrap="square" lIns="0" tIns="0" rIns="0" bIns="0">
            <a:spAutoFit/>
          </a:bodyPr>
          <a:lstStyle>
            <a:lvl1pPr>
              <a:defRPr sz="4000" b="0" i="0">
                <a:solidFill>
                  <a:schemeClr val="tx1"/>
                </a:solidFill>
                <a:latin typeface="Corbel"/>
                <a:cs typeface="Corbel"/>
              </a:defRPr>
            </a:lvl1pPr>
          </a:lstStyle>
          <a:p>
            <a:endParaRPr/>
          </a:p>
        </p:txBody>
      </p:sp>
      <p:sp>
        <p:nvSpPr>
          <p:cNvPr id="3" name="Holder 3"/>
          <p:cNvSpPr>
            <a:spLocks noGrp="1"/>
          </p:cNvSpPr>
          <p:nvPr>
            <p:ph type="body" idx="1"/>
          </p:nvPr>
        </p:nvSpPr>
        <p:spPr>
          <a:xfrm>
            <a:off x="1540890" y="2352243"/>
            <a:ext cx="9110218" cy="2770504"/>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503" y="0"/>
            <a:ext cx="1062990" cy="2778760"/>
          </a:xfrm>
          <a:custGeom>
            <a:avLst/>
            <a:gdLst/>
            <a:ahLst/>
            <a:cxnLst/>
            <a:rect l="l" t="t" r="r" b="b"/>
            <a:pathLst>
              <a:path w="1062989" h="2778760">
                <a:moveTo>
                  <a:pt x="1062591" y="0"/>
                </a:moveTo>
                <a:lnTo>
                  <a:pt x="681592" y="0"/>
                </a:lnTo>
                <a:lnTo>
                  <a:pt x="0" y="2687828"/>
                </a:lnTo>
                <a:lnTo>
                  <a:pt x="357251" y="2778252"/>
                </a:lnTo>
                <a:lnTo>
                  <a:pt x="1062591" y="0"/>
                </a:lnTo>
                <a:close/>
              </a:path>
            </a:pathLst>
          </a:custGeom>
          <a:solidFill>
            <a:srgbClr val="2FACEB"/>
          </a:solidFill>
        </p:spPr>
        <p:txBody>
          <a:bodyPr wrap="square" lIns="0" tIns="0" rIns="0" bIns="0" rtlCol="0"/>
          <a:lstStyle/>
          <a:p>
            <a:endParaRPr/>
          </a:p>
        </p:txBody>
      </p:sp>
      <p:sp>
        <p:nvSpPr>
          <p:cNvPr id="3" name="object 3"/>
          <p:cNvSpPr/>
          <p:nvPr/>
        </p:nvSpPr>
        <p:spPr>
          <a:xfrm>
            <a:off x="545591" y="0"/>
            <a:ext cx="1035685" cy="2668905"/>
          </a:xfrm>
          <a:custGeom>
            <a:avLst/>
            <a:gdLst/>
            <a:ahLst/>
            <a:cxnLst/>
            <a:rect l="l" t="t" r="r" b="b"/>
            <a:pathLst>
              <a:path w="1035685" h="2668905">
                <a:moveTo>
                  <a:pt x="1035159" y="0"/>
                </a:moveTo>
                <a:lnTo>
                  <a:pt x="652106" y="0"/>
                </a:lnTo>
                <a:lnTo>
                  <a:pt x="0" y="2578100"/>
                </a:lnTo>
                <a:lnTo>
                  <a:pt x="348094" y="2663825"/>
                </a:lnTo>
                <a:lnTo>
                  <a:pt x="357632" y="2668524"/>
                </a:lnTo>
                <a:lnTo>
                  <a:pt x="1035159" y="0"/>
                </a:lnTo>
                <a:close/>
              </a:path>
            </a:pathLst>
          </a:custGeom>
          <a:solidFill>
            <a:srgbClr val="585858"/>
          </a:solidFill>
        </p:spPr>
        <p:txBody>
          <a:bodyPr wrap="square" lIns="0" tIns="0" rIns="0" bIns="0" rtlCol="0"/>
          <a:lstStyle/>
          <a:p>
            <a:endParaRPr/>
          </a:p>
        </p:txBody>
      </p:sp>
      <p:sp>
        <p:nvSpPr>
          <p:cNvPr id="4" name="object 4"/>
          <p:cNvSpPr/>
          <p:nvPr/>
        </p:nvSpPr>
        <p:spPr>
          <a:xfrm>
            <a:off x="545591" y="2583179"/>
            <a:ext cx="2694940" cy="4274820"/>
          </a:xfrm>
          <a:custGeom>
            <a:avLst/>
            <a:gdLst/>
            <a:ahLst/>
            <a:cxnLst/>
            <a:rect l="l" t="t" r="r" b="b"/>
            <a:pathLst>
              <a:path w="2694940" h="4274820">
                <a:moveTo>
                  <a:pt x="0" y="0"/>
                </a:moveTo>
                <a:lnTo>
                  <a:pt x="2575306" y="4274820"/>
                </a:lnTo>
                <a:lnTo>
                  <a:pt x="2694432" y="4274820"/>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989075" y="2692907"/>
            <a:ext cx="3331845" cy="4165600"/>
          </a:xfrm>
          <a:custGeom>
            <a:avLst/>
            <a:gdLst/>
            <a:ahLst/>
            <a:cxnLst/>
            <a:rect l="l" t="t" r="r" b="b"/>
            <a:pathLst>
              <a:path w="3331845" h="4165600">
                <a:moveTo>
                  <a:pt x="0" y="0"/>
                </a:moveTo>
                <a:lnTo>
                  <a:pt x="3207639" y="4165091"/>
                </a:lnTo>
                <a:lnTo>
                  <a:pt x="3331464" y="4165091"/>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984503" y="2688335"/>
            <a:ext cx="4577080" cy="4170045"/>
          </a:xfrm>
          <a:custGeom>
            <a:avLst/>
            <a:gdLst/>
            <a:ahLst/>
            <a:cxnLst/>
            <a:rect l="l" t="t" r="r" b="b"/>
            <a:pathLst>
              <a:path w="4577080" h="4170045">
                <a:moveTo>
                  <a:pt x="0" y="0"/>
                </a:moveTo>
                <a:lnTo>
                  <a:pt x="4762" y="4699"/>
                </a:lnTo>
                <a:lnTo>
                  <a:pt x="3336798" y="4169664"/>
                </a:lnTo>
                <a:lnTo>
                  <a:pt x="4576572" y="4169664"/>
                </a:lnTo>
                <a:lnTo>
                  <a:pt x="357123" y="90424"/>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545591" y="2578607"/>
            <a:ext cx="3584575" cy="4279900"/>
          </a:xfrm>
          <a:custGeom>
            <a:avLst/>
            <a:gdLst/>
            <a:ahLst/>
            <a:cxnLst/>
            <a:rect l="l" t="t" r="r" b="b"/>
            <a:pathLst>
              <a:path w="3584575" h="4279900">
                <a:moveTo>
                  <a:pt x="0" y="0"/>
                </a:moveTo>
                <a:lnTo>
                  <a:pt x="0" y="4699"/>
                </a:lnTo>
                <a:lnTo>
                  <a:pt x="2693924" y="4279391"/>
                </a:lnTo>
                <a:lnTo>
                  <a:pt x="3584448" y="4279391"/>
                </a:lnTo>
                <a:lnTo>
                  <a:pt x="419087" y="176149"/>
                </a:lnTo>
                <a:lnTo>
                  <a:pt x="361937" y="95250"/>
                </a:lnTo>
                <a:lnTo>
                  <a:pt x="357174" y="90424"/>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68611" y="1859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3657600" y="1295400"/>
            <a:ext cx="8340090" cy="3336811"/>
          </a:xfrm>
          <a:prstGeom prst="rect">
            <a:avLst/>
          </a:prstGeom>
        </p:spPr>
        <p:txBody>
          <a:bodyPr vert="horz" wrap="square" lIns="0" tIns="12700" rIns="0" bIns="0" rtlCol="0">
            <a:spAutoFit/>
          </a:bodyPr>
          <a:lstStyle/>
          <a:p>
            <a:r>
              <a:rPr lang="en-IN" sz="5400" dirty="0" smtClean="0"/>
              <a:t/>
            </a:r>
            <a:br>
              <a:rPr lang="en-IN" sz="5400" dirty="0" smtClean="0"/>
            </a:br>
            <a:r>
              <a:rPr lang="en-IN" sz="5400" dirty="0" smtClean="0"/>
              <a:t> </a:t>
            </a:r>
            <a:r>
              <a:rPr lang="en-IN" sz="4400" b="1" dirty="0" smtClean="0"/>
              <a:t>PARTICLE ANALYSIS USING </a:t>
            </a:r>
            <a:r>
              <a:rPr lang="en-IN" sz="4400" dirty="0" smtClean="0"/>
              <a:t/>
            </a:r>
            <a:br>
              <a:rPr lang="en-IN" sz="4400" dirty="0" smtClean="0"/>
            </a:br>
            <a:r>
              <a:rPr lang="en-IN" sz="4400" dirty="0" smtClean="0"/>
              <a:t> </a:t>
            </a:r>
            <a:r>
              <a:rPr lang="en-IN" sz="4400" b="1" dirty="0" smtClean="0"/>
              <a:t>VISION AND MOTION TOOLKIT</a:t>
            </a:r>
            <a:r>
              <a:rPr lang="en-IN" sz="5400" b="1" dirty="0" smtClean="0"/>
              <a:t>	</a:t>
            </a:r>
            <a:br>
              <a:rPr lang="en-IN" sz="5400" b="1" dirty="0" smtClean="0"/>
            </a:br>
            <a:endParaRPr sz="5400" dirty="0"/>
          </a:p>
        </p:txBody>
      </p:sp>
      <p:sp>
        <p:nvSpPr>
          <p:cNvPr id="10" name="object 10"/>
          <p:cNvSpPr txBox="1"/>
          <p:nvPr/>
        </p:nvSpPr>
        <p:spPr>
          <a:xfrm>
            <a:off x="5544439" y="4013454"/>
            <a:ext cx="5881370" cy="335989"/>
          </a:xfrm>
          <a:prstGeom prst="rect">
            <a:avLst/>
          </a:prstGeom>
        </p:spPr>
        <p:txBody>
          <a:bodyPr vert="horz" wrap="square" lIns="0" tIns="12700" rIns="0" bIns="0" rtlCol="0">
            <a:spAutoFit/>
          </a:bodyPr>
          <a:lstStyle/>
          <a:p>
            <a:pPr marR="10160" algn="r">
              <a:lnSpc>
                <a:spcPct val="100000"/>
              </a:lnSpc>
              <a:spcBef>
                <a:spcPts val="100"/>
              </a:spcBef>
            </a:pPr>
            <a:endParaRPr sz="2100" dirty="0">
              <a:latin typeface="Corbel"/>
              <a:cs typeface="Corbel"/>
            </a:endParaRPr>
          </a:p>
        </p:txBody>
      </p:sp>
      <p:sp>
        <p:nvSpPr>
          <p:cNvPr id="12" name="TextBox 11"/>
          <p:cNvSpPr txBox="1"/>
          <p:nvPr/>
        </p:nvSpPr>
        <p:spPr>
          <a:xfrm>
            <a:off x="7239000" y="5791200"/>
            <a:ext cx="4677691" cy="1200329"/>
          </a:xfrm>
          <a:prstGeom prst="rect">
            <a:avLst/>
          </a:prstGeom>
          <a:noFill/>
        </p:spPr>
        <p:txBody>
          <a:bodyPr wrap="none" rtlCol="0">
            <a:spAutoFit/>
          </a:bodyPr>
          <a:lstStyle/>
          <a:p>
            <a:r>
              <a:rPr lang="en-US" dirty="0" smtClean="0"/>
              <a:t>Guided by        : MR. DEVVRAT TYAGI</a:t>
            </a:r>
          </a:p>
          <a:p>
            <a:r>
              <a:rPr lang="en-US" dirty="0" smtClean="0"/>
              <a:t>                                   </a:t>
            </a:r>
          </a:p>
          <a:p>
            <a:r>
              <a:rPr lang="en-US" dirty="0" smtClean="0"/>
              <a:t>Submitted by  : SURYANSH SINGH (1603231196)</a:t>
            </a:r>
            <a:endParaRPr lang="en-IN" dirty="0" smtClean="0"/>
          </a:p>
          <a:p>
            <a:endParaRPr lang="en-IN" dirty="0"/>
          </a:p>
        </p:txBody>
      </p:sp>
      <p:pic>
        <p:nvPicPr>
          <p:cNvPr id="13" name="Picture 4"/>
          <p:cNvPicPr>
            <a:picLocks noChangeAspect="1" noChangeArrowheads="1"/>
          </p:cNvPicPr>
          <p:nvPr/>
        </p:nvPicPr>
        <p:blipFill>
          <a:blip r:embed="rId3" cstate="print"/>
          <a:srcRect/>
          <a:stretch>
            <a:fillRect/>
          </a:stretch>
        </p:blipFill>
        <p:spPr bwMode="auto">
          <a:xfrm>
            <a:off x="76200" y="76200"/>
            <a:ext cx="838200" cy="117222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1143000"/>
            <a:ext cx="5554345" cy="627736"/>
          </a:xfrm>
          <a:prstGeom prst="rect">
            <a:avLst/>
          </a:prstGeom>
        </p:spPr>
        <p:txBody>
          <a:bodyPr vert="horz" wrap="square" lIns="0" tIns="12065" rIns="0" bIns="0" rtlCol="0">
            <a:spAutoFit/>
          </a:bodyPr>
          <a:lstStyle/>
          <a:p>
            <a:pPr marL="12700" algn="ctr">
              <a:lnSpc>
                <a:spcPct val="100000"/>
              </a:lnSpc>
              <a:spcBef>
                <a:spcPts val="95"/>
              </a:spcBef>
            </a:pPr>
            <a:r>
              <a:rPr lang="en-IN" sz="4000" spc="-5" dirty="0" smtClean="0">
                <a:latin typeface="Corbel"/>
                <a:cs typeface="Corbel"/>
              </a:rPr>
              <a:t>Block Diagram Window</a:t>
            </a:r>
            <a:endParaRPr sz="4000" dirty="0">
              <a:latin typeface="Corbel"/>
              <a:cs typeface="Corbel"/>
            </a:endParaRPr>
          </a:p>
        </p:txBody>
      </p:sp>
      <p:pic>
        <p:nvPicPr>
          <p:cNvPr id="2050" name="Picture 2" descr="E:\Project\NI\PICS\VISION1.bmp"/>
          <p:cNvPicPr>
            <a:picLocks noChangeAspect="1" noChangeArrowheads="1"/>
          </p:cNvPicPr>
          <p:nvPr/>
        </p:nvPicPr>
        <p:blipFill>
          <a:blip r:embed="rId2" cstate="print"/>
          <a:srcRect/>
          <a:stretch>
            <a:fillRect/>
          </a:stretch>
        </p:blipFill>
        <p:spPr bwMode="auto">
          <a:xfrm>
            <a:off x="2057400" y="1828800"/>
            <a:ext cx="8416244" cy="4360614"/>
          </a:xfrm>
          <a:prstGeom prst="rect">
            <a:avLst/>
          </a:prstGeom>
          <a:noFill/>
        </p:spPr>
      </p:pic>
      <p:pic>
        <p:nvPicPr>
          <p:cNvPr id="5" name="Picture 4"/>
          <p:cNvPicPr>
            <a:picLocks noChangeAspect="1" noChangeArrowheads="1"/>
          </p:cNvPicPr>
          <p:nvPr/>
        </p:nvPicPr>
        <p:blipFill>
          <a:blip r:embed="rId3" cstate="print"/>
          <a:srcRect/>
          <a:stretch>
            <a:fillRect/>
          </a:stretch>
        </p:blipFill>
        <p:spPr bwMode="auto">
          <a:xfrm>
            <a:off x="76200" y="46971"/>
            <a:ext cx="838200" cy="117222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503" y="0"/>
            <a:ext cx="1062990" cy="2778760"/>
          </a:xfrm>
          <a:custGeom>
            <a:avLst/>
            <a:gdLst/>
            <a:ahLst/>
            <a:cxnLst/>
            <a:rect l="l" t="t" r="r" b="b"/>
            <a:pathLst>
              <a:path w="1062989" h="2778760">
                <a:moveTo>
                  <a:pt x="1062591" y="0"/>
                </a:moveTo>
                <a:lnTo>
                  <a:pt x="681592" y="0"/>
                </a:lnTo>
                <a:lnTo>
                  <a:pt x="0" y="2687828"/>
                </a:lnTo>
                <a:lnTo>
                  <a:pt x="357251" y="2778252"/>
                </a:lnTo>
                <a:lnTo>
                  <a:pt x="1062591" y="0"/>
                </a:lnTo>
                <a:close/>
              </a:path>
            </a:pathLst>
          </a:custGeom>
          <a:solidFill>
            <a:srgbClr val="2FACEB"/>
          </a:solidFill>
        </p:spPr>
        <p:txBody>
          <a:bodyPr wrap="square" lIns="0" tIns="0" rIns="0" bIns="0" rtlCol="0"/>
          <a:lstStyle/>
          <a:p>
            <a:endParaRPr/>
          </a:p>
        </p:txBody>
      </p:sp>
      <p:sp>
        <p:nvSpPr>
          <p:cNvPr id="3" name="object 3"/>
          <p:cNvSpPr/>
          <p:nvPr/>
        </p:nvSpPr>
        <p:spPr>
          <a:xfrm>
            <a:off x="545591" y="0"/>
            <a:ext cx="1035685" cy="2668905"/>
          </a:xfrm>
          <a:custGeom>
            <a:avLst/>
            <a:gdLst/>
            <a:ahLst/>
            <a:cxnLst/>
            <a:rect l="l" t="t" r="r" b="b"/>
            <a:pathLst>
              <a:path w="1035685" h="2668905">
                <a:moveTo>
                  <a:pt x="1035159" y="0"/>
                </a:moveTo>
                <a:lnTo>
                  <a:pt x="652106" y="0"/>
                </a:lnTo>
                <a:lnTo>
                  <a:pt x="0" y="2578100"/>
                </a:lnTo>
                <a:lnTo>
                  <a:pt x="348094" y="2663825"/>
                </a:lnTo>
                <a:lnTo>
                  <a:pt x="357632" y="2668524"/>
                </a:lnTo>
                <a:lnTo>
                  <a:pt x="1035159" y="0"/>
                </a:lnTo>
                <a:close/>
              </a:path>
            </a:pathLst>
          </a:custGeom>
          <a:solidFill>
            <a:srgbClr val="585858"/>
          </a:solidFill>
        </p:spPr>
        <p:txBody>
          <a:bodyPr wrap="square" lIns="0" tIns="0" rIns="0" bIns="0" rtlCol="0"/>
          <a:lstStyle/>
          <a:p>
            <a:endParaRPr/>
          </a:p>
        </p:txBody>
      </p:sp>
      <p:sp>
        <p:nvSpPr>
          <p:cNvPr id="4" name="object 4"/>
          <p:cNvSpPr/>
          <p:nvPr/>
        </p:nvSpPr>
        <p:spPr>
          <a:xfrm>
            <a:off x="545591" y="2583179"/>
            <a:ext cx="2694940" cy="4274820"/>
          </a:xfrm>
          <a:custGeom>
            <a:avLst/>
            <a:gdLst/>
            <a:ahLst/>
            <a:cxnLst/>
            <a:rect l="l" t="t" r="r" b="b"/>
            <a:pathLst>
              <a:path w="2694940" h="4274820">
                <a:moveTo>
                  <a:pt x="0" y="0"/>
                </a:moveTo>
                <a:lnTo>
                  <a:pt x="2575306" y="4274820"/>
                </a:lnTo>
                <a:lnTo>
                  <a:pt x="2694432" y="4274820"/>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989075" y="2692907"/>
            <a:ext cx="3331845" cy="4165600"/>
          </a:xfrm>
          <a:custGeom>
            <a:avLst/>
            <a:gdLst/>
            <a:ahLst/>
            <a:cxnLst/>
            <a:rect l="l" t="t" r="r" b="b"/>
            <a:pathLst>
              <a:path w="3331845" h="4165600">
                <a:moveTo>
                  <a:pt x="0" y="0"/>
                </a:moveTo>
                <a:lnTo>
                  <a:pt x="3207639" y="4165091"/>
                </a:lnTo>
                <a:lnTo>
                  <a:pt x="3331464" y="4165091"/>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984503" y="2688335"/>
            <a:ext cx="4577080" cy="4170045"/>
          </a:xfrm>
          <a:custGeom>
            <a:avLst/>
            <a:gdLst/>
            <a:ahLst/>
            <a:cxnLst/>
            <a:rect l="l" t="t" r="r" b="b"/>
            <a:pathLst>
              <a:path w="4577080" h="4170045">
                <a:moveTo>
                  <a:pt x="0" y="0"/>
                </a:moveTo>
                <a:lnTo>
                  <a:pt x="4762" y="4699"/>
                </a:lnTo>
                <a:lnTo>
                  <a:pt x="3336798" y="4169664"/>
                </a:lnTo>
                <a:lnTo>
                  <a:pt x="4576572" y="4169664"/>
                </a:lnTo>
                <a:lnTo>
                  <a:pt x="357123" y="90424"/>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545591" y="2578607"/>
            <a:ext cx="3584575" cy="4279900"/>
          </a:xfrm>
          <a:custGeom>
            <a:avLst/>
            <a:gdLst/>
            <a:ahLst/>
            <a:cxnLst/>
            <a:rect l="l" t="t" r="r" b="b"/>
            <a:pathLst>
              <a:path w="3584575" h="4279900">
                <a:moveTo>
                  <a:pt x="0" y="0"/>
                </a:moveTo>
                <a:lnTo>
                  <a:pt x="0" y="4699"/>
                </a:lnTo>
                <a:lnTo>
                  <a:pt x="2693924" y="4279391"/>
                </a:lnTo>
                <a:lnTo>
                  <a:pt x="3584448" y="4279391"/>
                </a:lnTo>
                <a:lnTo>
                  <a:pt x="419087" y="176149"/>
                </a:lnTo>
                <a:lnTo>
                  <a:pt x="361937" y="95250"/>
                </a:lnTo>
                <a:lnTo>
                  <a:pt x="357174" y="90424"/>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68611" y="1859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1981200" y="838200"/>
            <a:ext cx="9982200" cy="813043"/>
          </a:xfrm>
          <a:prstGeom prst="rect">
            <a:avLst/>
          </a:prstGeom>
        </p:spPr>
        <p:txBody>
          <a:bodyPr vert="horz" wrap="square" lIns="0" tIns="12700" rIns="0" bIns="0" rtlCol="0">
            <a:spAutoFit/>
          </a:bodyPr>
          <a:lstStyle/>
          <a:p>
            <a:pPr algn="ctr"/>
            <a:r>
              <a:rPr lang="en-IN" b="1" dirty="0" smtClean="0"/>
              <a:t>ALGORITHM</a:t>
            </a:r>
            <a:r>
              <a:rPr lang="en-IN" sz="1200" b="1" dirty="0" smtClean="0"/>
              <a:t> </a:t>
            </a:r>
            <a:r>
              <a:rPr lang="en-IN" sz="1200" dirty="0" smtClean="0"/>
              <a:t/>
            </a:r>
            <a:br>
              <a:rPr lang="en-IN" sz="1200" dirty="0" smtClean="0"/>
            </a:br>
            <a:r>
              <a:rPr lang="en-IN" sz="1200" dirty="0" smtClean="0"/>
              <a:t>. </a:t>
            </a:r>
            <a:endParaRPr sz="1200" b="1" dirty="0"/>
          </a:p>
        </p:txBody>
      </p:sp>
      <p:pic>
        <p:nvPicPr>
          <p:cNvPr id="12" name="Picture 4"/>
          <p:cNvPicPr>
            <a:picLocks noChangeAspect="1" noChangeArrowheads="1"/>
          </p:cNvPicPr>
          <p:nvPr/>
        </p:nvPicPr>
        <p:blipFill>
          <a:blip r:embed="rId3" cstate="print"/>
          <a:srcRect/>
          <a:stretch>
            <a:fillRect/>
          </a:stretch>
        </p:blipFill>
        <p:spPr bwMode="auto">
          <a:xfrm>
            <a:off x="76200" y="76200"/>
            <a:ext cx="838200" cy="1172229"/>
          </a:xfrm>
          <a:prstGeom prst="rect">
            <a:avLst/>
          </a:prstGeom>
          <a:noFill/>
          <a:ln w="9525">
            <a:noFill/>
            <a:miter lim="800000"/>
            <a:headEnd/>
            <a:tailEnd/>
          </a:ln>
        </p:spPr>
      </p:pic>
      <p:sp>
        <p:nvSpPr>
          <p:cNvPr id="13" name="TextBox 12"/>
          <p:cNvSpPr txBox="1"/>
          <p:nvPr/>
        </p:nvSpPr>
        <p:spPr>
          <a:xfrm>
            <a:off x="3352800" y="1447800"/>
            <a:ext cx="8686800" cy="3600986"/>
          </a:xfrm>
          <a:prstGeom prst="rect">
            <a:avLst/>
          </a:prstGeom>
          <a:noFill/>
        </p:spPr>
        <p:txBody>
          <a:bodyPr wrap="square" rtlCol="0">
            <a:spAutoFit/>
          </a:bodyPr>
          <a:lstStyle/>
          <a:p>
            <a:pPr algn="ctr"/>
            <a:r>
              <a:rPr lang="en-IN" sz="1200" dirty="0" smtClean="0">
                <a:latin typeface="Arial" pitchFamily="34" charset="0"/>
                <a:cs typeface="Arial" pitchFamily="34" charset="0"/>
              </a:rPr>
              <a:t>Following are the methods used : </a:t>
            </a:r>
            <a:br>
              <a:rPr lang="en-IN" sz="1200" dirty="0" smtClean="0">
                <a:latin typeface="Arial" pitchFamily="34" charset="0"/>
                <a:cs typeface="Arial" pitchFamily="34" charset="0"/>
              </a:rPr>
            </a:br>
            <a:r>
              <a:rPr lang="en-IN" sz="1200" dirty="0" smtClean="0">
                <a:latin typeface="Arial" pitchFamily="34" charset="0"/>
                <a:cs typeface="Arial" pitchFamily="34" charset="0"/>
              </a:rPr>
              <a:t/>
            </a:r>
            <a:br>
              <a:rPr lang="en-IN" sz="1200" dirty="0" smtClean="0">
                <a:latin typeface="Arial" pitchFamily="34" charset="0"/>
                <a:cs typeface="Arial" pitchFamily="34" charset="0"/>
              </a:rPr>
            </a:br>
            <a:r>
              <a:rPr lang="en-IN" sz="1200" b="1" dirty="0" smtClean="0">
                <a:latin typeface="Arial" pitchFamily="34" charset="0"/>
                <a:cs typeface="Arial" pitchFamily="34" charset="0"/>
              </a:rPr>
              <a:t>2.1.1 </a:t>
            </a:r>
            <a:r>
              <a:rPr lang="en-IN" sz="1200" b="1" dirty="0" smtClean="0">
                <a:latin typeface="Arial" pitchFamily="34" charset="0"/>
                <a:cs typeface="Arial" pitchFamily="34" charset="0"/>
              </a:rPr>
              <a:t>Colour </a:t>
            </a:r>
            <a:r>
              <a:rPr lang="en-IN" sz="1200" b="1" dirty="0" smtClean="0">
                <a:latin typeface="Arial" pitchFamily="34" charset="0"/>
                <a:cs typeface="Arial" pitchFamily="34" charset="0"/>
              </a:rPr>
              <a:t>Plane Extraction </a:t>
            </a:r>
            <a:br>
              <a:rPr lang="en-IN" sz="1200" b="1" dirty="0" smtClean="0">
                <a:latin typeface="Arial" pitchFamily="34" charset="0"/>
                <a:cs typeface="Arial" pitchFamily="34" charset="0"/>
              </a:rPr>
            </a:br>
            <a:r>
              <a:rPr lang="en-IN" sz="1200" dirty="0" smtClean="0">
                <a:latin typeface="Arial" pitchFamily="34" charset="0"/>
                <a:cs typeface="Arial" pitchFamily="34" charset="0"/>
              </a:rPr>
              <a:t>An RGB image (of three </a:t>
            </a:r>
            <a:r>
              <a:rPr lang="en-IN" sz="1200" dirty="0" smtClean="0">
                <a:latin typeface="Arial" pitchFamily="34" charset="0"/>
                <a:cs typeface="Arial" pitchFamily="34" charset="0"/>
              </a:rPr>
              <a:t>colour </a:t>
            </a:r>
            <a:r>
              <a:rPr lang="en-IN" sz="1200" dirty="0" smtClean="0">
                <a:latin typeface="Arial" pitchFamily="34" charset="0"/>
                <a:cs typeface="Arial" pitchFamily="34" charset="0"/>
              </a:rPr>
              <a:t>planes – red, green and blue) is converted into an 8-bit </a:t>
            </a:r>
            <a:r>
              <a:rPr lang="en-IN" sz="1200" dirty="0" smtClean="0">
                <a:latin typeface="Arial" pitchFamily="34" charset="0"/>
                <a:cs typeface="Arial" pitchFamily="34" charset="0"/>
              </a:rPr>
              <a:t>greyscale </a:t>
            </a:r>
            <a:r>
              <a:rPr lang="en-IN" sz="1200" dirty="0" smtClean="0">
                <a:latin typeface="Arial" pitchFamily="34" charset="0"/>
                <a:cs typeface="Arial" pitchFamily="34" charset="0"/>
              </a:rPr>
              <a:t>image by extracting the information of a single </a:t>
            </a:r>
            <a:r>
              <a:rPr lang="en-IN" sz="1200" dirty="0" smtClean="0">
                <a:latin typeface="Arial" pitchFamily="34" charset="0"/>
                <a:cs typeface="Arial" pitchFamily="34" charset="0"/>
              </a:rPr>
              <a:t>colour </a:t>
            </a:r>
            <a:r>
              <a:rPr lang="en-IN" sz="1200" dirty="0" smtClean="0">
                <a:latin typeface="Arial" pitchFamily="34" charset="0"/>
                <a:cs typeface="Arial" pitchFamily="34" charset="0"/>
              </a:rPr>
              <a:t>plane and discarding all the other elements of the original image.</a:t>
            </a:r>
            <a:br>
              <a:rPr lang="en-IN" sz="1200" dirty="0" smtClean="0">
                <a:latin typeface="Arial" pitchFamily="34" charset="0"/>
                <a:cs typeface="Arial" pitchFamily="34" charset="0"/>
              </a:rPr>
            </a:br>
            <a:r>
              <a:rPr lang="en-IN" sz="1200" b="1" dirty="0" smtClean="0">
                <a:latin typeface="Arial" pitchFamily="34" charset="0"/>
                <a:cs typeface="Arial" pitchFamily="34" charset="0"/>
              </a:rPr>
              <a:t>2.1.2 Image Reversal </a:t>
            </a:r>
            <a:br>
              <a:rPr lang="en-IN" sz="1200" b="1" dirty="0" smtClean="0">
                <a:latin typeface="Arial" pitchFamily="34" charset="0"/>
                <a:cs typeface="Arial" pitchFamily="34" charset="0"/>
              </a:rPr>
            </a:br>
            <a:r>
              <a:rPr lang="en-IN" sz="1200" dirty="0" smtClean="0">
                <a:latin typeface="Arial" pitchFamily="34" charset="0"/>
                <a:cs typeface="Arial" pitchFamily="34" charset="0"/>
              </a:rPr>
              <a:t>This is a particular toll in the </a:t>
            </a:r>
            <a:r>
              <a:rPr lang="en-IN" sz="1200" dirty="0" smtClean="0">
                <a:latin typeface="Arial" pitchFamily="34" charset="0"/>
                <a:cs typeface="Arial" pitchFamily="34" charset="0"/>
              </a:rPr>
              <a:t>greyscale </a:t>
            </a:r>
            <a:r>
              <a:rPr lang="en-IN" sz="1200" dirty="0" smtClean="0">
                <a:latin typeface="Arial" pitchFamily="34" charset="0"/>
                <a:cs typeface="Arial" pitchFamily="34" charset="0"/>
              </a:rPr>
              <a:t>image tab which operates on 8-bit </a:t>
            </a:r>
            <a:r>
              <a:rPr lang="en-IN" sz="1200" dirty="0" smtClean="0">
                <a:latin typeface="Arial" pitchFamily="34" charset="0"/>
                <a:cs typeface="Arial" pitchFamily="34" charset="0"/>
              </a:rPr>
              <a:t>greyscale </a:t>
            </a:r>
            <a:r>
              <a:rPr lang="en-IN" sz="1200" dirty="0" smtClean="0">
                <a:latin typeface="Arial" pitchFamily="34" charset="0"/>
                <a:cs typeface="Arial" pitchFamily="34" charset="0"/>
              </a:rPr>
              <a:t>images </a:t>
            </a:r>
            <a:r>
              <a:rPr lang="en-IN" sz="1200" dirty="0" smtClean="0">
                <a:latin typeface="Arial" pitchFamily="34" charset="0"/>
                <a:cs typeface="Arial" pitchFamily="34" charset="0"/>
              </a:rPr>
              <a:t>only. This </a:t>
            </a:r>
            <a:r>
              <a:rPr lang="en-IN" sz="1200" dirty="0" smtClean="0">
                <a:latin typeface="Arial" pitchFamily="34" charset="0"/>
                <a:cs typeface="Arial" pitchFamily="34" charset="0"/>
              </a:rPr>
              <a:t>method involves inverting the intensity of gray in the images. </a:t>
            </a:r>
            <a:r>
              <a:rPr lang="en-IN" sz="1200" dirty="0" smtClean="0">
                <a:latin typeface="Arial" pitchFamily="34" charset="0"/>
                <a:cs typeface="Arial" pitchFamily="34" charset="0"/>
              </a:rPr>
              <a:t>Greyscale </a:t>
            </a:r>
            <a:r>
              <a:rPr lang="en-IN" sz="1200" dirty="0" smtClean="0">
                <a:latin typeface="Arial" pitchFamily="34" charset="0"/>
                <a:cs typeface="Arial" pitchFamily="34" charset="0"/>
              </a:rPr>
              <a:t>involves an image of varied intensities. 255 for white and 0 for black.</a:t>
            </a:r>
            <a:br>
              <a:rPr lang="en-IN" sz="1200" dirty="0" smtClean="0">
                <a:latin typeface="Arial" pitchFamily="34" charset="0"/>
                <a:cs typeface="Arial" pitchFamily="34" charset="0"/>
              </a:rPr>
            </a:br>
            <a:r>
              <a:rPr lang="en-IN" sz="1200" b="1" dirty="0" smtClean="0">
                <a:latin typeface="Arial" pitchFamily="34" charset="0"/>
                <a:cs typeface="Arial" pitchFamily="34" charset="0"/>
              </a:rPr>
              <a:t>2.1.3 </a:t>
            </a:r>
            <a:r>
              <a:rPr lang="en-IN" sz="1200" b="1" dirty="0" smtClean="0">
                <a:latin typeface="Arial" pitchFamily="34" charset="0"/>
                <a:cs typeface="Arial" pitchFamily="34" charset="0"/>
              </a:rPr>
              <a:t>Greyscale </a:t>
            </a:r>
            <a:r>
              <a:rPr lang="en-IN" sz="1200" b="1" dirty="0" err="1" smtClean="0">
                <a:latin typeface="Arial" pitchFamily="34" charset="0"/>
                <a:cs typeface="Arial" pitchFamily="34" charset="0"/>
              </a:rPr>
              <a:t>Thresholding</a:t>
            </a:r>
            <a:r>
              <a:rPr lang="en-IN" sz="1200" b="1" dirty="0" smtClean="0">
                <a:latin typeface="Arial" pitchFamily="34" charset="0"/>
                <a:cs typeface="Arial" pitchFamily="34" charset="0"/>
              </a:rPr>
              <a:t> </a:t>
            </a:r>
            <a:br>
              <a:rPr lang="en-IN" sz="1200" b="1" dirty="0" smtClean="0">
                <a:latin typeface="Arial" pitchFamily="34" charset="0"/>
                <a:cs typeface="Arial" pitchFamily="34" charset="0"/>
              </a:rPr>
            </a:br>
            <a:r>
              <a:rPr lang="en-IN" sz="1200" dirty="0" smtClean="0">
                <a:latin typeface="Arial" pitchFamily="34" charset="0"/>
                <a:cs typeface="Arial" pitchFamily="34" charset="0"/>
              </a:rPr>
              <a:t>This method involves conversion of a </a:t>
            </a:r>
            <a:r>
              <a:rPr lang="en-IN" sz="1200" dirty="0" smtClean="0">
                <a:latin typeface="Arial" pitchFamily="34" charset="0"/>
                <a:cs typeface="Arial" pitchFamily="34" charset="0"/>
              </a:rPr>
              <a:t>greyscale </a:t>
            </a:r>
            <a:r>
              <a:rPr lang="en-IN" sz="1200" dirty="0" smtClean="0">
                <a:latin typeface="Arial" pitchFamily="34" charset="0"/>
                <a:cs typeface="Arial" pitchFamily="34" charset="0"/>
              </a:rPr>
              <a:t>image to a binary image with respect to a threshold value manually chosen using a scroll-bar on the tool in </a:t>
            </a:r>
            <a:r>
              <a:rPr lang="en-IN" sz="1200" dirty="0" err="1" smtClean="0">
                <a:latin typeface="Arial" pitchFamily="34" charset="0"/>
                <a:cs typeface="Arial" pitchFamily="34" charset="0"/>
              </a:rPr>
              <a:t>LabVIEW</a:t>
            </a:r>
            <a:r>
              <a:rPr lang="en-IN" sz="1200" dirty="0" smtClean="0">
                <a:latin typeface="Arial" pitchFamily="34" charset="0"/>
                <a:cs typeface="Arial" pitchFamily="34" charset="0"/>
              </a:rPr>
              <a:t>. The threshold is in essence an intensity value. All pixels with intensities above this value is maintained as one </a:t>
            </a:r>
            <a:r>
              <a:rPr lang="en-IN" sz="1200" dirty="0" smtClean="0">
                <a:latin typeface="Arial" pitchFamily="34" charset="0"/>
                <a:cs typeface="Arial" pitchFamily="34" charset="0"/>
              </a:rPr>
              <a:t>colour </a:t>
            </a:r>
            <a:r>
              <a:rPr lang="en-IN" sz="1200" dirty="0" smtClean="0">
                <a:latin typeface="Arial" pitchFamily="34" charset="0"/>
                <a:cs typeface="Arial" pitchFamily="34" charset="0"/>
              </a:rPr>
              <a:t>and all intensities below the value are set as the other </a:t>
            </a:r>
            <a:r>
              <a:rPr lang="en-IN" sz="1200" dirty="0" smtClean="0">
                <a:latin typeface="Arial" pitchFamily="34" charset="0"/>
                <a:cs typeface="Arial" pitchFamily="34" charset="0"/>
              </a:rPr>
              <a:t>colour </a:t>
            </a:r>
            <a:r>
              <a:rPr lang="en-IN" sz="1200" dirty="0" smtClean="0">
                <a:latin typeface="Arial" pitchFamily="34" charset="0"/>
                <a:cs typeface="Arial" pitchFamily="34" charset="0"/>
              </a:rPr>
              <a:t>(Black or Red, according to manual controls on </a:t>
            </a:r>
            <a:r>
              <a:rPr lang="en-IN" sz="1200" dirty="0" err="1" smtClean="0">
                <a:latin typeface="Arial" pitchFamily="34" charset="0"/>
                <a:cs typeface="Arial" pitchFamily="34" charset="0"/>
              </a:rPr>
              <a:t>LabVIEW</a:t>
            </a:r>
            <a:r>
              <a:rPr lang="en-IN" sz="1200" dirty="0" smtClean="0">
                <a:latin typeface="Arial" pitchFamily="34" charset="0"/>
                <a:cs typeface="Arial" pitchFamily="34" charset="0"/>
              </a:rPr>
              <a:t>. </a:t>
            </a:r>
            <a:br>
              <a:rPr lang="en-IN" sz="1200" dirty="0" smtClean="0">
                <a:latin typeface="Arial" pitchFamily="34" charset="0"/>
                <a:cs typeface="Arial" pitchFamily="34" charset="0"/>
              </a:rPr>
            </a:br>
            <a:r>
              <a:rPr lang="en-IN" sz="1200" dirty="0" smtClean="0">
                <a:latin typeface="Arial" pitchFamily="34" charset="0"/>
                <a:cs typeface="Arial" pitchFamily="34" charset="0"/>
              </a:rPr>
              <a:t/>
            </a:r>
            <a:br>
              <a:rPr lang="en-IN" sz="1200" dirty="0" smtClean="0">
                <a:latin typeface="Arial" pitchFamily="34" charset="0"/>
                <a:cs typeface="Arial" pitchFamily="34" charset="0"/>
              </a:rPr>
            </a:br>
            <a:r>
              <a:rPr lang="en-IN" sz="1200" dirty="0" smtClean="0">
                <a:latin typeface="Arial" pitchFamily="34" charset="0"/>
                <a:cs typeface="Arial" pitchFamily="34" charset="0"/>
              </a:rPr>
              <a:t>	</a:t>
            </a:r>
            <a:r>
              <a:rPr lang="en-IN" sz="1200" b="1" dirty="0" smtClean="0">
                <a:latin typeface="Arial" pitchFamily="34" charset="0"/>
                <a:cs typeface="Arial" pitchFamily="34" charset="0"/>
              </a:rPr>
              <a:t>2.1.4 Image Masking and Arithmetic Operations </a:t>
            </a:r>
            <a:br>
              <a:rPr lang="en-IN" sz="1200" b="1" dirty="0" smtClean="0">
                <a:latin typeface="Arial" pitchFamily="34" charset="0"/>
                <a:cs typeface="Arial" pitchFamily="34" charset="0"/>
              </a:rPr>
            </a:br>
            <a:r>
              <a:rPr lang="en-IN" sz="1200" b="1" dirty="0" smtClean="0">
                <a:latin typeface="Arial" pitchFamily="34" charset="0"/>
                <a:cs typeface="Arial" pitchFamily="34" charset="0"/>
              </a:rPr>
              <a:t> </a:t>
            </a:r>
            <a:r>
              <a:rPr lang="en-IN" sz="1200" dirty="0" smtClean="0">
                <a:latin typeface="Arial" pitchFamily="34" charset="0"/>
                <a:cs typeface="Arial" pitchFamily="34" charset="0"/>
              </a:rPr>
              <a:t>These toolboxes consist of arithmetic and logical operations to be performed on the captured images. To provide additional accuracy to the program, images are captured and appropriate logical expressions are created to remove the unwanted parts of the image . This leaves only the images of the desired things in the final output. Now, regions that are not required are masked, i.e. those parts are removed from the image. The final output displays only the desired portion</a:t>
            </a:r>
            <a:endParaRPr lang="en-IN" sz="12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503" y="0"/>
            <a:ext cx="1062990" cy="2778760"/>
          </a:xfrm>
          <a:custGeom>
            <a:avLst/>
            <a:gdLst/>
            <a:ahLst/>
            <a:cxnLst/>
            <a:rect l="l" t="t" r="r" b="b"/>
            <a:pathLst>
              <a:path w="1062989" h="2778760">
                <a:moveTo>
                  <a:pt x="1062591" y="0"/>
                </a:moveTo>
                <a:lnTo>
                  <a:pt x="681592" y="0"/>
                </a:lnTo>
                <a:lnTo>
                  <a:pt x="0" y="2687828"/>
                </a:lnTo>
                <a:lnTo>
                  <a:pt x="357251" y="2778252"/>
                </a:lnTo>
                <a:lnTo>
                  <a:pt x="1062591" y="0"/>
                </a:lnTo>
                <a:close/>
              </a:path>
            </a:pathLst>
          </a:custGeom>
          <a:solidFill>
            <a:srgbClr val="2FACEB"/>
          </a:solidFill>
        </p:spPr>
        <p:txBody>
          <a:bodyPr wrap="square" lIns="0" tIns="0" rIns="0" bIns="0" rtlCol="0"/>
          <a:lstStyle/>
          <a:p>
            <a:endParaRPr/>
          </a:p>
        </p:txBody>
      </p:sp>
      <p:sp>
        <p:nvSpPr>
          <p:cNvPr id="3" name="object 3"/>
          <p:cNvSpPr/>
          <p:nvPr/>
        </p:nvSpPr>
        <p:spPr>
          <a:xfrm>
            <a:off x="545591" y="0"/>
            <a:ext cx="1035685" cy="2668905"/>
          </a:xfrm>
          <a:custGeom>
            <a:avLst/>
            <a:gdLst/>
            <a:ahLst/>
            <a:cxnLst/>
            <a:rect l="l" t="t" r="r" b="b"/>
            <a:pathLst>
              <a:path w="1035685" h="2668905">
                <a:moveTo>
                  <a:pt x="1035159" y="0"/>
                </a:moveTo>
                <a:lnTo>
                  <a:pt x="652106" y="0"/>
                </a:lnTo>
                <a:lnTo>
                  <a:pt x="0" y="2578100"/>
                </a:lnTo>
                <a:lnTo>
                  <a:pt x="348094" y="2663825"/>
                </a:lnTo>
                <a:lnTo>
                  <a:pt x="357632" y="2668524"/>
                </a:lnTo>
                <a:lnTo>
                  <a:pt x="1035159" y="0"/>
                </a:lnTo>
                <a:close/>
              </a:path>
            </a:pathLst>
          </a:custGeom>
          <a:solidFill>
            <a:srgbClr val="585858"/>
          </a:solidFill>
        </p:spPr>
        <p:txBody>
          <a:bodyPr wrap="square" lIns="0" tIns="0" rIns="0" bIns="0" rtlCol="0"/>
          <a:lstStyle/>
          <a:p>
            <a:endParaRPr/>
          </a:p>
        </p:txBody>
      </p:sp>
      <p:sp>
        <p:nvSpPr>
          <p:cNvPr id="4" name="object 4"/>
          <p:cNvSpPr/>
          <p:nvPr/>
        </p:nvSpPr>
        <p:spPr>
          <a:xfrm>
            <a:off x="545591" y="2583179"/>
            <a:ext cx="2694940" cy="4274820"/>
          </a:xfrm>
          <a:custGeom>
            <a:avLst/>
            <a:gdLst/>
            <a:ahLst/>
            <a:cxnLst/>
            <a:rect l="l" t="t" r="r" b="b"/>
            <a:pathLst>
              <a:path w="2694940" h="4274820">
                <a:moveTo>
                  <a:pt x="0" y="0"/>
                </a:moveTo>
                <a:lnTo>
                  <a:pt x="2575306" y="4274820"/>
                </a:lnTo>
                <a:lnTo>
                  <a:pt x="2694432" y="4274820"/>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989075" y="2692907"/>
            <a:ext cx="3331845" cy="4165600"/>
          </a:xfrm>
          <a:custGeom>
            <a:avLst/>
            <a:gdLst/>
            <a:ahLst/>
            <a:cxnLst/>
            <a:rect l="l" t="t" r="r" b="b"/>
            <a:pathLst>
              <a:path w="3331845" h="4165600">
                <a:moveTo>
                  <a:pt x="0" y="0"/>
                </a:moveTo>
                <a:lnTo>
                  <a:pt x="3207639" y="4165091"/>
                </a:lnTo>
                <a:lnTo>
                  <a:pt x="3331464" y="4165091"/>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984503" y="2688335"/>
            <a:ext cx="4577080" cy="4170045"/>
          </a:xfrm>
          <a:custGeom>
            <a:avLst/>
            <a:gdLst/>
            <a:ahLst/>
            <a:cxnLst/>
            <a:rect l="l" t="t" r="r" b="b"/>
            <a:pathLst>
              <a:path w="4577080" h="4170045">
                <a:moveTo>
                  <a:pt x="0" y="0"/>
                </a:moveTo>
                <a:lnTo>
                  <a:pt x="4762" y="4699"/>
                </a:lnTo>
                <a:lnTo>
                  <a:pt x="3336798" y="4169664"/>
                </a:lnTo>
                <a:lnTo>
                  <a:pt x="4576572" y="4169664"/>
                </a:lnTo>
                <a:lnTo>
                  <a:pt x="357123" y="90424"/>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545591" y="2578607"/>
            <a:ext cx="3584575" cy="4279900"/>
          </a:xfrm>
          <a:custGeom>
            <a:avLst/>
            <a:gdLst/>
            <a:ahLst/>
            <a:cxnLst/>
            <a:rect l="l" t="t" r="r" b="b"/>
            <a:pathLst>
              <a:path w="3584575" h="4279900">
                <a:moveTo>
                  <a:pt x="0" y="0"/>
                </a:moveTo>
                <a:lnTo>
                  <a:pt x="0" y="4699"/>
                </a:lnTo>
                <a:lnTo>
                  <a:pt x="2693924" y="4279391"/>
                </a:lnTo>
                <a:lnTo>
                  <a:pt x="3584448" y="4279391"/>
                </a:lnTo>
                <a:lnTo>
                  <a:pt x="419087" y="176149"/>
                </a:lnTo>
                <a:lnTo>
                  <a:pt x="361937" y="95250"/>
                </a:lnTo>
                <a:lnTo>
                  <a:pt x="357174" y="90424"/>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68611" y="1859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5791201" y="2447290"/>
            <a:ext cx="5631560" cy="936154"/>
          </a:xfrm>
          <a:prstGeom prst="rect">
            <a:avLst/>
          </a:prstGeom>
        </p:spPr>
        <p:txBody>
          <a:bodyPr vert="horz" wrap="square" lIns="0" tIns="12700" rIns="0" bIns="0" rtlCol="0">
            <a:spAutoFit/>
          </a:bodyPr>
          <a:lstStyle/>
          <a:p>
            <a:pPr marL="12700" algn="ctr">
              <a:lnSpc>
                <a:spcPct val="100000"/>
              </a:lnSpc>
              <a:spcBef>
                <a:spcPts val="100"/>
              </a:spcBef>
            </a:pPr>
            <a:r>
              <a:rPr sz="6000" b="1" spc="-5" dirty="0" smtClean="0"/>
              <a:t>T</a:t>
            </a:r>
            <a:r>
              <a:rPr lang="en-IN" sz="6000" b="1" spc="-5" dirty="0" smtClean="0"/>
              <a:t>HANK YOU…</a:t>
            </a:r>
            <a:endParaRPr sz="6000" b="1" dirty="0"/>
          </a:p>
        </p:txBody>
      </p:sp>
      <p:sp>
        <p:nvSpPr>
          <p:cNvPr id="10" name="object 10"/>
          <p:cNvSpPr txBox="1"/>
          <p:nvPr/>
        </p:nvSpPr>
        <p:spPr>
          <a:xfrm>
            <a:off x="7391400" y="3429000"/>
            <a:ext cx="4411599" cy="941283"/>
          </a:xfrm>
          <a:prstGeom prst="rect">
            <a:avLst/>
          </a:prstGeom>
        </p:spPr>
        <p:txBody>
          <a:bodyPr vert="horz" wrap="square" lIns="0" tIns="152400" rIns="0" bIns="0" rtlCol="0">
            <a:spAutoFit/>
          </a:bodyPr>
          <a:lstStyle/>
          <a:p>
            <a:pPr marR="9525" algn="r">
              <a:lnSpc>
                <a:spcPct val="100000"/>
              </a:lnSpc>
              <a:spcBef>
                <a:spcPts val="1200"/>
              </a:spcBef>
            </a:pPr>
            <a:r>
              <a:rPr sz="2100" b="1" dirty="0" smtClean="0">
                <a:latin typeface="Corbel"/>
                <a:cs typeface="Corbel"/>
              </a:rPr>
              <a:t>S</a:t>
            </a:r>
            <a:r>
              <a:rPr lang="en-IN" sz="2100" b="1" dirty="0" smtClean="0">
                <a:latin typeface="Corbel"/>
                <a:cs typeface="Corbel"/>
              </a:rPr>
              <a:t>UBMITTED BY</a:t>
            </a:r>
            <a:r>
              <a:rPr sz="2100" b="1" spc="-5" dirty="0" smtClean="0">
                <a:latin typeface="Corbel"/>
                <a:cs typeface="Corbel"/>
              </a:rPr>
              <a:t>: </a:t>
            </a:r>
            <a:r>
              <a:rPr lang="en-IN" sz="2100" b="1" spc="-5" dirty="0" smtClean="0">
                <a:latin typeface="Corbel"/>
                <a:cs typeface="Corbel"/>
              </a:rPr>
              <a:t>SURYANSH SINGH</a:t>
            </a:r>
            <a:endParaRPr sz="2100" b="1" dirty="0">
              <a:latin typeface="Corbel"/>
              <a:cs typeface="Corbel"/>
            </a:endParaRPr>
          </a:p>
          <a:p>
            <a:pPr marR="5080" algn="r">
              <a:lnSpc>
                <a:spcPct val="100000"/>
              </a:lnSpc>
              <a:spcBef>
                <a:spcPts val="1105"/>
              </a:spcBef>
            </a:pPr>
            <a:r>
              <a:rPr sz="2100" b="1" spc="-15" dirty="0" smtClean="0">
                <a:latin typeface="Corbel"/>
                <a:cs typeface="Corbel"/>
              </a:rPr>
              <a:t>R</a:t>
            </a:r>
            <a:r>
              <a:rPr lang="en-IN" sz="2100" b="1" spc="-15" dirty="0" smtClean="0">
                <a:latin typeface="Corbel"/>
                <a:cs typeface="Corbel"/>
              </a:rPr>
              <a:t>OLL NO</a:t>
            </a:r>
            <a:r>
              <a:rPr lang="en-IN" sz="2100" b="1" spc="-10" dirty="0">
                <a:latin typeface="Corbel"/>
                <a:cs typeface="Corbel"/>
              </a:rPr>
              <a:t> </a:t>
            </a:r>
            <a:r>
              <a:rPr lang="en-IN" sz="2100" b="1" spc="-10" dirty="0" smtClean="0">
                <a:latin typeface="Corbel"/>
                <a:cs typeface="Corbel"/>
              </a:rPr>
              <a:t>:</a:t>
            </a:r>
            <a:r>
              <a:rPr lang="en-IN" sz="2100" b="1" spc="-10" dirty="0" smtClean="0">
                <a:latin typeface="Calibri" pitchFamily="34" charset="0"/>
                <a:cs typeface="Calibri" pitchFamily="34" charset="0"/>
              </a:rPr>
              <a:t>1603231196</a:t>
            </a:r>
            <a:endParaRPr sz="2100" b="1" dirty="0">
              <a:latin typeface="Calibri" pitchFamily="34" charset="0"/>
              <a:cs typeface="Calibri" pitchFamily="34" charset="0"/>
            </a:endParaRPr>
          </a:p>
        </p:txBody>
      </p:sp>
      <p:pic>
        <p:nvPicPr>
          <p:cNvPr id="12" name="Picture 4"/>
          <p:cNvPicPr>
            <a:picLocks noChangeAspect="1" noChangeArrowheads="1"/>
          </p:cNvPicPr>
          <p:nvPr/>
        </p:nvPicPr>
        <p:blipFill>
          <a:blip r:embed="rId3" cstate="print"/>
          <a:srcRect/>
          <a:stretch>
            <a:fillRect/>
          </a:stretch>
        </p:blipFill>
        <p:spPr bwMode="auto">
          <a:xfrm>
            <a:off x="76200" y="76200"/>
            <a:ext cx="838200" cy="11722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66953" y="3140323"/>
            <a:ext cx="11425047" cy="1468351"/>
          </a:xfrm>
          <a:prstGeom prst="rect">
            <a:avLst/>
          </a:prstGeom>
        </p:spPr>
        <p:txBody>
          <a:bodyPr vert="horz" wrap="square" lIns="0" tIns="196850" rIns="0" bIns="0" rtlCol="0">
            <a:spAutoFit/>
          </a:bodyPr>
          <a:lstStyle/>
          <a:p>
            <a:pPr marL="2840355">
              <a:lnSpc>
                <a:spcPct val="100000"/>
              </a:lnSpc>
              <a:spcBef>
                <a:spcPts val="1550"/>
              </a:spcBef>
            </a:pPr>
            <a:r>
              <a:rPr lang="en-IN" sz="4000" b="1" dirty="0" smtClean="0"/>
              <a:t>PARTICLE ANALYSIS OF AN IMAGE</a:t>
            </a:r>
            <a:endParaRPr sz="4000" b="1" dirty="0" smtClean="0"/>
          </a:p>
          <a:p>
            <a:pPr marL="2827655" marR="5080" algn="l">
              <a:lnSpc>
                <a:spcPct val="100000"/>
              </a:lnSpc>
              <a:spcBef>
                <a:spcPts val="870"/>
              </a:spcBef>
            </a:pPr>
            <a:r>
              <a:rPr sz="3500" b="1" dirty="0" smtClean="0"/>
              <a:t>An</a:t>
            </a:r>
            <a:r>
              <a:rPr sz="3500" b="1" spc="-195" dirty="0" smtClean="0"/>
              <a:t> </a:t>
            </a:r>
            <a:r>
              <a:rPr sz="3500" b="1" spc="-5" dirty="0" smtClean="0"/>
              <a:t>Overview:</a:t>
            </a:r>
            <a:endParaRPr sz="3500" b="1" dirty="0"/>
          </a:p>
        </p:txBody>
      </p:sp>
      <p:sp>
        <p:nvSpPr>
          <p:cNvPr id="3" name="TextBox 2"/>
          <p:cNvSpPr txBox="1"/>
          <p:nvPr/>
        </p:nvSpPr>
        <p:spPr>
          <a:xfrm>
            <a:off x="3505200" y="4724400"/>
            <a:ext cx="8534400" cy="2123658"/>
          </a:xfrm>
          <a:prstGeom prst="rect">
            <a:avLst/>
          </a:prstGeom>
          <a:noFill/>
        </p:spPr>
        <p:txBody>
          <a:bodyPr wrap="square" rtlCol="0">
            <a:spAutoFit/>
          </a:bodyPr>
          <a:lstStyle/>
          <a:p>
            <a:pPr algn="just"/>
            <a:r>
              <a:rPr lang="en-IN" sz="2200" dirty="0"/>
              <a:t>The approach in this article focuses on methods of image processing and computer vision using pre-defined modules of pattern analysis and image filtering with a user-friendly interface for data </a:t>
            </a:r>
            <a:r>
              <a:rPr lang="en-IN" sz="2200" dirty="0" smtClean="0"/>
              <a:t>calibration </a:t>
            </a:r>
            <a:r>
              <a:rPr lang="en-IN" sz="2200" dirty="0"/>
              <a:t>The objective of this document is to provide solution to the aforementioned </a:t>
            </a:r>
            <a:r>
              <a:rPr lang="en-IN" sz="2200" dirty="0" smtClean="0"/>
              <a:t>real world problems using </a:t>
            </a:r>
            <a:r>
              <a:rPr lang="en-IN" sz="2200" dirty="0"/>
              <a:t>National </a:t>
            </a:r>
            <a:r>
              <a:rPr lang="en-IN" sz="2200" dirty="0" smtClean="0"/>
              <a:t>Instruments </a:t>
            </a:r>
            <a:r>
              <a:rPr lang="en-IN" sz="2200" dirty="0"/>
              <a:t>visual programming language, </a:t>
            </a:r>
            <a:r>
              <a:rPr lang="en-IN" sz="2200" dirty="0" err="1"/>
              <a:t>LabVIEW</a:t>
            </a:r>
            <a:r>
              <a:rPr lang="en-IN" sz="2200" dirty="0"/>
              <a:t>. </a:t>
            </a:r>
          </a:p>
        </p:txBody>
      </p:sp>
      <p:pic>
        <p:nvPicPr>
          <p:cNvPr id="4" name="Picture 4"/>
          <p:cNvPicPr>
            <a:picLocks noChangeAspect="1" noChangeArrowheads="1"/>
          </p:cNvPicPr>
          <p:nvPr/>
        </p:nvPicPr>
        <p:blipFill>
          <a:blip r:embed="rId2" cstate="print"/>
          <a:srcRect/>
          <a:stretch>
            <a:fillRect/>
          </a:stretch>
        </p:blipFill>
        <p:spPr bwMode="auto">
          <a:xfrm>
            <a:off x="36576" y="76200"/>
            <a:ext cx="838200" cy="117222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3" name="object 3"/>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4" name="object 4"/>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54895" y="1097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415920" y="877646"/>
            <a:ext cx="8156575" cy="596958"/>
          </a:xfrm>
          <a:prstGeom prst="rect">
            <a:avLst/>
          </a:prstGeom>
        </p:spPr>
        <p:txBody>
          <a:bodyPr vert="horz" wrap="square" lIns="0" tIns="12065" rIns="0" bIns="0" rtlCol="0">
            <a:spAutoFit/>
          </a:bodyPr>
          <a:lstStyle/>
          <a:p>
            <a:pPr marL="12700">
              <a:lnSpc>
                <a:spcPct val="100000"/>
              </a:lnSpc>
              <a:spcBef>
                <a:spcPts val="95"/>
              </a:spcBef>
            </a:pPr>
            <a:r>
              <a:rPr sz="3800" b="1" u="sng" spc="-5" dirty="0"/>
              <a:t>Introduction to Virtual</a:t>
            </a:r>
            <a:r>
              <a:rPr sz="3800" b="1" u="sng" spc="-240" dirty="0"/>
              <a:t> </a:t>
            </a:r>
            <a:r>
              <a:rPr sz="3800" b="1" u="sng" spc="-5" dirty="0"/>
              <a:t>Instrumentation</a:t>
            </a:r>
          </a:p>
        </p:txBody>
      </p:sp>
      <p:sp>
        <p:nvSpPr>
          <p:cNvPr id="10" name="object 10"/>
          <p:cNvSpPr txBox="1"/>
          <p:nvPr/>
        </p:nvSpPr>
        <p:spPr>
          <a:xfrm>
            <a:off x="2319908" y="1923669"/>
            <a:ext cx="8883650" cy="3973195"/>
          </a:xfrm>
          <a:prstGeom prst="rect">
            <a:avLst/>
          </a:prstGeom>
        </p:spPr>
        <p:txBody>
          <a:bodyPr vert="horz" wrap="square" lIns="0" tIns="12700" rIns="0" bIns="0" rtlCol="0">
            <a:spAutoFit/>
          </a:bodyPr>
          <a:lstStyle/>
          <a:p>
            <a:pPr marL="415290" marR="599440" indent="-415290" algn="just">
              <a:lnSpc>
                <a:spcPct val="100000"/>
              </a:lnSpc>
              <a:spcBef>
                <a:spcPts val="100"/>
              </a:spcBef>
              <a:buFont typeface="Arial"/>
              <a:buChar char="•"/>
              <a:tabLst>
                <a:tab pos="415290" algn="l"/>
                <a:tab pos="415925" algn="l"/>
              </a:tabLst>
            </a:pPr>
            <a:r>
              <a:rPr sz="2400" dirty="0">
                <a:latin typeface="Corbel"/>
                <a:cs typeface="Corbel"/>
              </a:rPr>
              <a:t>A </a:t>
            </a:r>
            <a:r>
              <a:rPr sz="2400" spc="-5" dirty="0">
                <a:latin typeface="Corbel"/>
                <a:cs typeface="Corbel"/>
              </a:rPr>
              <a:t>virtual instrument consists of </a:t>
            </a:r>
            <a:r>
              <a:rPr sz="2400" dirty="0">
                <a:latin typeface="Corbel"/>
                <a:cs typeface="Corbel"/>
              </a:rPr>
              <a:t>an </a:t>
            </a:r>
            <a:r>
              <a:rPr sz="2400" spc="-5" dirty="0">
                <a:latin typeface="Corbel"/>
                <a:cs typeface="Corbel"/>
              </a:rPr>
              <a:t>industry-standard </a:t>
            </a:r>
            <a:r>
              <a:rPr sz="2400" dirty="0">
                <a:latin typeface="Corbel"/>
                <a:cs typeface="Corbel"/>
              </a:rPr>
              <a:t>computer  </a:t>
            </a:r>
            <a:r>
              <a:rPr sz="2400" spc="-5" dirty="0">
                <a:latin typeface="Corbel"/>
                <a:cs typeface="Corbel"/>
              </a:rPr>
              <a:t>or workstation </a:t>
            </a:r>
            <a:r>
              <a:rPr sz="2400" dirty="0">
                <a:latin typeface="Corbel"/>
                <a:cs typeface="Corbel"/>
              </a:rPr>
              <a:t>equipped </a:t>
            </a:r>
            <a:r>
              <a:rPr sz="2400" spc="-5" dirty="0">
                <a:latin typeface="Corbel"/>
                <a:cs typeface="Corbel"/>
              </a:rPr>
              <a:t>with </a:t>
            </a:r>
            <a:r>
              <a:rPr sz="2400" dirty="0">
                <a:latin typeface="Corbel"/>
                <a:cs typeface="Corbel"/>
              </a:rPr>
              <a:t>powerful </a:t>
            </a:r>
            <a:r>
              <a:rPr sz="2400" spc="-5" dirty="0">
                <a:latin typeface="Corbel"/>
                <a:cs typeface="Corbel"/>
              </a:rPr>
              <a:t>application </a:t>
            </a:r>
            <a:r>
              <a:rPr sz="2400" spc="-5" dirty="0">
                <a:solidFill>
                  <a:srgbClr val="1286C3"/>
                </a:solidFill>
                <a:latin typeface="Corbel"/>
                <a:cs typeface="Corbel"/>
              </a:rPr>
              <a:t>software</a:t>
            </a:r>
            <a:r>
              <a:rPr sz="2400" spc="-5" dirty="0">
                <a:latin typeface="Corbel"/>
                <a:cs typeface="Corbel"/>
              </a:rPr>
              <a:t>,  cost-effective hardware such </a:t>
            </a:r>
            <a:r>
              <a:rPr sz="2400" dirty="0">
                <a:latin typeface="Corbel"/>
                <a:cs typeface="Corbel"/>
              </a:rPr>
              <a:t>as plug-in boards, and </a:t>
            </a:r>
            <a:r>
              <a:rPr sz="2400" spc="-5" dirty="0">
                <a:latin typeface="Corbel"/>
                <a:cs typeface="Corbel"/>
              </a:rPr>
              <a:t>driver  software, which together </a:t>
            </a:r>
            <a:r>
              <a:rPr sz="2400" dirty="0">
                <a:latin typeface="Corbel"/>
                <a:cs typeface="Corbel"/>
              </a:rPr>
              <a:t>perform </a:t>
            </a:r>
            <a:r>
              <a:rPr sz="2400" spc="-10" dirty="0">
                <a:latin typeface="Corbel"/>
                <a:cs typeface="Corbel"/>
              </a:rPr>
              <a:t>the </a:t>
            </a:r>
            <a:r>
              <a:rPr sz="2400" spc="-5" dirty="0">
                <a:latin typeface="Corbel"/>
                <a:cs typeface="Corbel"/>
              </a:rPr>
              <a:t>functions of</a:t>
            </a:r>
            <a:r>
              <a:rPr sz="2400" spc="50" dirty="0">
                <a:latin typeface="Corbel"/>
                <a:cs typeface="Corbel"/>
              </a:rPr>
              <a:t> </a:t>
            </a:r>
            <a:r>
              <a:rPr sz="2400" spc="-10" dirty="0" smtClean="0">
                <a:solidFill>
                  <a:srgbClr val="1286C3"/>
                </a:solidFill>
                <a:latin typeface="Corbel"/>
                <a:cs typeface="Corbel"/>
              </a:rPr>
              <a:t>traditional</a:t>
            </a:r>
            <a:r>
              <a:rPr lang="en-IN" sz="2400" dirty="0">
                <a:latin typeface="Corbel"/>
                <a:cs typeface="Corbel"/>
              </a:rPr>
              <a:t> </a:t>
            </a:r>
            <a:r>
              <a:rPr sz="2400" spc="-5" dirty="0" smtClean="0">
                <a:solidFill>
                  <a:srgbClr val="1286C3"/>
                </a:solidFill>
                <a:latin typeface="Corbel"/>
                <a:cs typeface="Corbel"/>
              </a:rPr>
              <a:t>instruments</a:t>
            </a:r>
            <a:r>
              <a:rPr sz="2400" spc="-5" dirty="0">
                <a:latin typeface="Corbel"/>
                <a:cs typeface="Corbel"/>
              </a:rPr>
              <a:t>.</a:t>
            </a:r>
            <a:endParaRPr sz="2400" dirty="0">
              <a:latin typeface="Corbel"/>
              <a:cs typeface="Corbel"/>
            </a:endParaRPr>
          </a:p>
          <a:p>
            <a:pPr>
              <a:lnSpc>
                <a:spcPct val="100000"/>
              </a:lnSpc>
              <a:spcBef>
                <a:spcPts val="40"/>
              </a:spcBef>
            </a:pPr>
            <a:endParaRPr sz="1950" dirty="0">
              <a:latin typeface="Times New Roman"/>
              <a:cs typeface="Times New Roman"/>
            </a:endParaRPr>
          </a:p>
          <a:p>
            <a:pPr marL="299085" marR="5080" indent="-287020" algn="just">
              <a:lnSpc>
                <a:spcPct val="100000"/>
              </a:lnSpc>
              <a:buSzPct val="75000"/>
              <a:buFont typeface="Corbel"/>
              <a:buChar char="•"/>
              <a:tabLst>
                <a:tab pos="344805" algn="l"/>
                <a:tab pos="345440" algn="l"/>
              </a:tabLst>
            </a:pPr>
            <a:r>
              <a:rPr sz="2400" spc="-5" dirty="0" smtClean="0">
                <a:latin typeface="Corbel"/>
                <a:cs typeface="Corbel"/>
              </a:rPr>
              <a:t>Virtual </a:t>
            </a:r>
            <a:r>
              <a:rPr sz="2400" spc="-5" dirty="0">
                <a:latin typeface="Corbel"/>
                <a:cs typeface="Corbel"/>
              </a:rPr>
              <a:t>instruments represent </a:t>
            </a:r>
            <a:r>
              <a:rPr sz="2400" dirty="0">
                <a:latin typeface="Corbel"/>
                <a:cs typeface="Corbel"/>
              </a:rPr>
              <a:t>a </a:t>
            </a:r>
            <a:r>
              <a:rPr sz="2400" spc="-5" dirty="0">
                <a:latin typeface="Corbel"/>
                <a:cs typeface="Corbel"/>
              </a:rPr>
              <a:t>fundamental shift </a:t>
            </a:r>
            <a:r>
              <a:rPr sz="2400" dirty="0">
                <a:latin typeface="Corbel"/>
                <a:cs typeface="Corbel"/>
              </a:rPr>
              <a:t>from </a:t>
            </a:r>
            <a:r>
              <a:rPr sz="2400" spc="-5" dirty="0">
                <a:latin typeface="Corbel"/>
                <a:cs typeface="Corbel"/>
              </a:rPr>
              <a:t>traditional  hardware-centered instrumentation systems to </a:t>
            </a:r>
            <a:r>
              <a:rPr sz="2400" spc="-5" dirty="0">
                <a:solidFill>
                  <a:srgbClr val="1286C3"/>
                </a:solidFill>
                <a:latin typeface="Corbel"/>
                <a:cs typeface="Corbel"/>
              </a:rPr>
              <a:t>software-centered  systems </a:t>
            </a:r>
            <a:r>
              <a:rPr sz="2400" spc="-5" dirty="0">
                <a:latin typeface="Corbel"/>
                <a:cs typeface="Corbel"/>
              </a:rPr>
              <a:t>that exploit </a:t>
            </a:r>
            <a:r>
              <a:rPr sz="2400" spc="-10" dirty="0">
                <a:latin typeface="Corbel"/>
                <a:cs typeface="Corbel"/>
              </a:rPr>
              <a:t>the </a:t>
            </a:r>
            <a:r>
              <a:rPr sz="2400" spc="-5" dirty="0">
                <a:latin typeface="Corbel"/>
                <a:cs typeface="Corbel"/>
              </a:rPr>
              <a:t>computing </a:t>
            </a:r>
            <a:r>
              <a:rPr sz="2400" spc="-20" dirty="0">
                <a:latin typeface="Corbel"/>
                <a:cs typeface="Corbel"/>
              </a:rPr>
              <a:t>power, </a:t>
            </a:r>
            <a:r>
              <a:rPr sz="2400" spc="-10" dirty="0">
                <a:latin typeface="Corbel"/>
                <a:cs typeface="Corbel"/>
              </a:rPr>
              <a:t>productivity, </a:t>
            </a:r>
            <a:r>
              <a:rPr sz="2400" spc="-15" dirty="0">
                <a:latin typeface="Corbel"/>
                <a:cs typeface="Corbel"/>
              </a:rPr>
              <a:t>display, </a:t>
            </a:r>
            <a:r>
              <a:rPr sz="2400" spc="-5" dirty="0">
                <a:latin typeface="Corbel"/>
                <a:cs typeface="Corbel"/>
              </a:rPr>
              <a:t>and  connectivity capabilities of </a:t>
            </a:r>
            <a:r>
              <a:rPr sz="2400" dirty="0">
                <a:latin typeface="Corbel"/>
                <a:cs typeface="Corbel"/>
              </a:rPr>
              <a:t>popular desktop computers and  </a:t>
            </a:r>
            <a:r>
              <a:rPr sz="2400" spc="-5" dirty="0">
                <a:latin typeface="Corbel"/>
                <a:cs typeface="Corbel"/>
              </a:rPr>
              <a:t>workstations.</a:t>
            </a:r>
            <a:endParaRPr sz="2400" dirty="0">
              <a:latin typeface="Corbel"/>
              <a:cs typeface="Corbel"/>
            </a:endParaRPr>
          </a:p>
        </p:txBody>
      </p:sp>
      <p:pic>
        <p:nvPicPr>
          <p:cNvPr id="11" name="Picture 4"/>
          <p:cNvPicPr>
            <a:picLocks noChangeAspect="1" noChangeArrowheads="1"/>
          </p:cNvPicPr>
          <p:nvPr/>
        </p:nvPicPr>
        <p:blipFill>
          <a:blip r:embed="rId3" cstate="print"/>
          <a:srcRect/>
          <a:stretch>
            <a:fillRect/>
          </a:stretch>
        </p:blipFill>
        <p:spPr bwMode="auto">
          <a:xfrm>
            <a:off x="57912" y="67056"/>
            <a:ext cx="838200" cy="117222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3" name="object 3"/>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4" name="object 4"/>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54895" y="1097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934080" y="903859"/>
            <a:ext cx="7117080" cy="596958"/>
          </a:xfrm>
          <a:prstGeom prst="rect">
            <a:avLst/>
          </a:prstGeom>
        </p:spPr>
        <p:txBody>
          <a:bodyPr vert="horz" wrap="square" lIns="0" tIns="12065" rIns="0" bIns="0" rtlCol="0">
            <a:spAutoFit/>
          </a:bodyPr>
          <a:lstStyle/>
          <a:p>
            <a:pPr marL="12700">
              <a:lnSpc>
                <a:spcPct val="100000"/>
              </a:lnSpc>
              <a:spcBef>
                <a:spcPts val="95"/>
              </a:spcBef>
            </a:pPr>
            <a:r>
              <a:rPr sz="3800" b="1" u="sng" spc="-5" dirty="0"/>
              <a:t>Virtual Instrumentation:</a:t>
            </a:r>
            <a:r>
              <a:rPr sz="3800" b="1" u="sng" spc="-40" dirty="0"/>
              <a:t> </a:t>
            </a:r>
            <a:r>
              <a:rPr sz="3800" b="1" u="sng" spc="-5" dirty="0"/>
              <a:t>LabVIEW</a:t>
            </a:r>
          </a:p>
        </p:txBody>
      </p:sp>
      <p:sp>
        <p:nvSpPr>
          <p:cNvPr id="10" name="object 10"/>
          <p:cNvSpPr txBox="1"/>
          <p:nvPr/>
        </p:nvSpPr>
        <p:spPr>
          <a:xfrm>
            <a:off x="2358644" y="1928621"/>
            <a:ext cx="8784590" cy="3866515"/>
          </a:xfrm>
          <a:prstGeom prst="rect">
            <a:avLst/>
          </a:prstGeom>
        </p:spPr>
        <p:txBody>
          <a:bodyPr vert="horz" wrap="square" lIns="0" tIns="12700" rIns="0" bIns="0" rtlCol="0">
            <a:spAutoFit/>
          </a:bodyPr>
          <a:lstStyle/>
          <a:p>
            <a:pPr marL="299085" marR="5080" indent="-287020" algn="just">
              <a:lnSpc>
                <a:spcPct val="100000"/>
              </a:lnSpc>
              <a:spcBef>
                <a:spcPts val="100"/>
              </a:spcBef>
              <a:buFont typeface="Wingdings"/>
              <a:buChar char=""/>
              <a:tabLst>
                <a:tab pos="299720" algn="l"/>
              </a:tabLst>
            </a:pPr>
            <a:r>
              <a:rPr sz="1800" spc="-5" dirty="0">
                <a:latin typeface="Corbel"/>
                <a:cs typeface="Corbel"/>
              </a:rPr>
              <a:t>LabVIEW </a:t>
            </a:r>
            <a:r>
              <a:rPr sz="1800" dirty="0">
                <a:latin typeface="Corbel"/>
                <a:cs typeface="Corbel"/>
              </a:rPr>
              <a:t>(short for </a:t>
            </a:r>
            <a:r>
              <a:rPr sz="1800" b="1" spc="-5" dirty="0">
                <a:latin typeface="Corbel"/>
                <a:cs typeface="Corbel"/>
              </a:rPr>
              <a:t>Lab</a:t>
            </a:r>
            <a:r>
              <a:rPr sz="1800" spc="-5" dirty="0">
                <a:latin typeface="Corbel"/>
                <a:cs typeface="Corbel"/>
              </a:rPr>
              <a:t>oratory </a:t>
            </a:r>
            <a:r>
              <a:rPr sz="1800" b="1" dirty="0">
                <a:latin typeface="Corbel"/>
                <a:cs typeface="Corbel"/>
              </a:rPr>
              <a:t>V</a:t>
            </a:r>
            <a:r>
              <a:rPr sz="1800" dirty="0">
                <a:latin typeface="Corbel"/>
                <a:cs typeface="Corbel"/>
              </a:rPr>
              <a:t>irtual </a:t>
            </a:r>
            <a:r>
              <a:rPr sz="1800" b="1" spc="-5" dirty="0">
                <a:latin typeface="Corbel"/>
                <a:cs typeface="Corbel"/>
              </a:rPr>
              <a:t>I</a:t>
            </a:r>
            <a:r>
              <a:rPr sz="1800" spc="-5" dirty="0">
                <a:latin typeface="Corbel"/>
                <a:cs typeface="Corbel"/>
              </a:rPr>
              <a:t>nstrumentation </a:t>
            </a:r>
            <a:r>
              <a:rPr sz="1800" b="1" spc="-5" dirty="0">
                <a:latin typeface="Corbel"/>
                <a:cs typeface="Corbel"/>
              </a:rPr>
              <a:t>E</a:t>
            </a:r>
            <a:r>
              <a:rPr sz="1800" spc="-5" dirty="0">
                <a:latin typeface="Corbel"/>
                <a:cs typeface="Corbel"/>
              </a:rPr>
              <a:t>ngineering </a:t>
            </a:r>
            <a:r>
              <a:rPr sz="1800" b="1" spc="-5" dirty="0">
                <a:latin typeface="Corbel"/>
                <a:cs typeface="Corbel"/>
              </a:rPr>
              <a:t>W</a:t>
            </a:r>
            <a:r>
              <a:rPr sz="1800" spc="-5" dirty="0">
                <a:latin typeface="Corbel"/>
                <a:cs typeface="Corbel"/>
              </a:rPr>
              <a:t>orkbench) </a:t>
            </a:r>
            <a:r>
              <a:rPr sz="1800" dirty="0">
                <a:latin typeface="Corbel"/>
                <a:cs typeface="Corbel"/>
              </a:rPr>
              <a:t>is a  </a:t>
            </a:r>
            <a:r>
              <a:rPr sz="1800" spc="-5" dirty="0">
                <a:latin typeface="Corbel"/>
                <a:cs typeface="Corbel"/>
              </a:rPr>
              <a:t>platform and development environment </a:t>
            </a:r>
            <a:r>
              <a:rPr sz="1800" dirty="0">
                <a:latin typeface="Corbel"/>
                <a:cs typeface="Corbel"/>
              </a:rPr>
              <a:t>for a visual </a:t>
            </a:r>
            <a:r>
              <a:rPr sz="1800" spc="-5" dirty="0">
                <a:latin typeface="Corbel"/>
                <a:cs typeface="Corbel"/>
              </a:rPr>
              <a:t>programming </a:t>
            </a:r>
            <a:r>
              <a:rPr sz="1800" dirty="0">
                <a:latin typeface="Corbel"/>
                <a:cs typeface="Corbel"/>
              </a:rPr>
              <a:t>language from </a:t>
            </a:r>
            <a:r>
              <a:rPr sz="1800" spc="-10" dirty="0">
                <a:latin typeface="Corbel"/>
                <a:cs typeface="Corbel"/>
              </a:rPr>
              <a:t>National  </a:t>
            </a:r>
            <a:r>
              <a:rPr sz="1800" dirty="0">
                <a:latin typeface="Corbel"/>
                <a:cs typeface="Corbel"/>
              </a:rPr>
              <a:t>Instruments.</a:t>
            </a:r>
          </a:p>
          <a:p>
            <a:pPr marL="299085" indent="-287020" algn="just">
              <a:lnSpc>
                <a:spcPct val="100000"/>
              </a:lnSpc>
              <a:buFont typeface="Wingdings"/>
              <a:buChar char=""/>
              <a:tabLst>
                <a:tab pos="299720" algn="l"/>
              </a:tabLst>
            </a:pPr>
            <a:r>
              <a:rPr sz="1800" b="1" spc="-50" dirty="0">
                <a:latin typeface="Corbel"/>
                <a:cs typeface="Corbel"/>
              </a:rPr>
              <a:t>DATA </a:t>
            </a:r>
            <a:r>
              <a:rPr sz="1800" b="1" spc="-20" dirty="0">
                <a:latin typeface="Corbel"/>
                <a:cs typeface="Corbel"/>
              </a:rPr>
              <a:t>FLOW</a:t>
            </a:r>
            <a:r>
              <a:rPr sz="1800" b="1" spc="40" dirty="0">
                <a:latin typeface="Corbel"/>
                <a:cs typeface="Corbel"/>
              </a:rPr>
              <a:t> </a:t>
            </a:r>
            <a:r>
              <a:rPr sz="1800" b="1" spc="-5" dirty="0">
                <a:latin typeface="Corbel"/>
                <a:cs typeface="Corbel"/>
              </a:rPr>
              <a:t>PROGRAMING:</a:t>
            </a:r>
            <a:endParaRPr sz="1800" dirty="0">
              <a:latin typeface="Corbel"/>
              <a:cs typeface="Corbel"/>
            </a:endParaRPr>
          </a:p>
          <a:p>
            <a:pPr marL="756285" marR="493395" lvl="1" indent="-287020" algn="just">
              <a:lnSpc>
                <a:spcPct val="100000"/>
              </a:lnSpc>
              <a:buFont typeface="Wingdings"/>
              <a:buChar char=""/>
              <a:tabLst>
                <a:tab pos="756920" algn="l"/>
              </a:tabLst>
            </a:pPr>
            <a:r>
              <a:rPr sz="1800" spc="-5" dirty="0">
                <a:latin typeface="Corbel"/>
                <a:cs typeface="Corbel"/>
              </a:rPr>
              <a:t>The programming </a:t>
            </a:r>
            <a:r>
              <a:rPr sz="1800" dirty="0">
                <a:latin typeface="Corbel"/>
                <a:cs typeface="Corbel"/>
              </a:rPr>
              <a:t>language used in </a:t>
            </a:r>
            <a:r>
              <a:rPr sz="1800" spc="-15" dirty="0">
                <a:latin typeface="Corbel"/>
                <a:cs typeface="Corbel"/>
              </a:rPr>
              <a:t>LabVIEW, </a:t>
            </a:r>
            <a:r>
              <a:rPr sz="1800" dirty="0">
                <a:latin typeface="Corbel"/>
                <a:cs typeface="Corbel"/>
              </a:rPr>
              <a:t>also </a:t>
            </a:r>
            <a:r>
              <a:rPr sz="1800" spc="-5" dirty="0">
                <a:latin typeface="Corbel"/>
                <a:cs typeface="Corbel"/>
              </a:rPr>
              <a:t>referred to as </a:t>
            </a:r>
            <a:r>
              <a:rPr sz="1800" dirty="0">
                <a:latin typeface="Corbel"/>
                <a:cs typeface="Corbel"/>
              </a:rPr>
              <a:t>G, is a </a:t>
            </a:r>
            <a:r>
              <a:rPr sz="1800" spc="-5" dirty="0">
                <a:latin typeface="Corbel"/>
                <a:cs typeface="Corbel"/>
              </a:rPr>
              <a:t>dataflow  programming</a:t>
            </a:r>
            <a:r>
              <a:rPr sz="1800" spc="-25" dirty="0">
                <a:latin typeface="Corbel"/>
                <a:cs typeface="Corbel"/>
              </a:rPr>
              <a:t> </a:t>
            </a:r>
            <a:r>
              <a:rPr sz="1800" dirty="0">
                <a:latin typeface="Corbel"/>
                <a:cs typeface="Corbel"/>
              </a:rPr>
              <a:t>language.</a:t>
            </a:r>
          </a:p>
          <a:p>
            <a:pPr marL="756285" marR="48895" lvl="1" indent="-287020" algn="just">
              <a:lnSpc>
                <a:spcPct val="100000"/>
              </a:lnSpc>
              <a:buFont typeface="Wingdings"/>
              <a:buChar char=""/>
              <a:tabLst>
                <a:tab pos="756920" algn="l"/>
              </a:tabLst>
            </a:pPr>
            <a:r>
              <a:rPr sz="1800" spc="-5" dirty="0">
                <a:latin typeface="Corbel"/>
                <a:cs typeface="Corbel"/>
              </a:rPr>
              <a:t>Execution </a:t>
            </a:r>
            <a:r>
              <a:rPr sz="1800" dirty="0">
                <a:latin typeface="Corbel"/>
                <a:cs typeface="Corbel"/>
              </a:rPr>
              <a:t>is </a:t>
            </a:r>
            <a:r>
              <a:rPr sz="1800" spc="-5" dirty="0">
                <a:latin typeface="Corbel"/>
                <a:cs typeface="Corbel"/>
              </a:rPr>
              <a:t>determined by the structure of </a:t>
            </a:r>
            <a:r>
              <a:rPr sz="1800" dirty="0">
                <a:latin typeface="Corbel"/>
                <a:cs typeface="Corbel"/>
              </a:rPr>
              <a:t>a graphical block </a:t>
            </a:r>
            <a:r>
              <a:rPr sz="1800" spc="-5" dirty="0">
                <a:latin typeface="Corbel"/>
                <a:cs typeface="Corbel"/>
              </a:rPr>
              <a:t>diagram </a:t>
            </a:r>
            <a:r>
              <a:rPr sz="1800" dirty="0">
                <a:latin typeface="Corbel"/>
                <a:cs typeface="Corbel"/>
              </a:rPr>
              <a:t>(the </a:t>
            </a:r>
            <a:r>
              <a:rPr sz="1800" spc="-20" dirty="0">
                <a:latin typeface="Corbel"/>
                <a:cs typeface="Corbel"/>
              </a:rPr>
              <a:t>LV-source  </a:t>
            </a:r>
            <a:r>
              <a:rPr sz="1800" spc="-10" dirty="0">
                <a:latin typeface="Corbel"/>
                <a:cs typeface="Corbel"/>
              </a:rPr>
              <a:t>code) </a:t>
            </a:r>
            <a:r>
              <a:rPr sz="1800" spc="-5" dirty="0">
                <a:latin typeface="Corbel"/>
                <a:cs typeface="Corbel"/>
              </a:rPr>
              <a:t>on </a:t>
            </a:r>
            <a:r>
              <a:rPr sz="1800" dirty="0">
                <a:latin typeface="Corbel"/>
                <a:cs typeface="Corbel"/>
              </a:rPr>
              <a:t>which </a:t>
            </a:r>
            <a:r>
              <a:rPr sz="1800" spc="-5" dirty="0">
                <a:latin typeface="Corbel"/>
                <a:cs typeface="Corbel"/>
              </a:rPr>
              <a:t>the programmer connects </a:t>
            </a:r>
            <a:r>
              <a:rPr sz="1800" dirty="0">
                <a:latin typeface="Corbel"/>
                <a:cs typeface="Corbel"/>
              </a:rPr>
              <a:t>different </a:t>
            </a:r>
            <a:r>
              <a:rPr sz="1800" spc="-5" dirty="0">
                <a:latin typeface="Corbel"/>
                <a:cs typeface="Corbel"/>
              </a:rPr>
              <a:t>function-nodes </a:t>
            </a:r>
            <a:r>
              <a:rPr sz="1800" dirty="0">
                <a:latin typeface="Corbel"/>
                <a:cs typeface="Corbel"/>
              </a:rPr>
              <a:t>by </a:t>
            </a:r>
            <a:r>
              <a:rPr sz="1800" spc="-5" dirty="0">
                <a:latin typeface="Corbel"/>
                <a:cs typeface="Corbel"/>
              </a:rPr>
              <a:t>drawing</a:t>
            </a:r>
            <a:r>
              <a:rPr sz="1800" spc="80" dirty="0">
                <a:latin typeface="Corbel"/>
                <a:cs typeface="Corbel"/>
              </a:rPr>
              <a:t> </a:t>
            </a:r>
            <a:r>
              <a:rPr sz="1800" dirty="0">
                <a:latin typeface="Corbel"/>
                <a:cs typeface="Corbel"/>
              </a:rPr>
              <a:t>wires.</a:t>
            </a:r>
          </a:p>
          <a:p>
            <a:pPr marL="299085" indent="-287020" algn="just">
              <a:lnSpc>
                <a:spcPct val="100000"/>
              </a:lnSpc>
              <a:buFont typeface="Wingdings"/>
              <a:buChar char=""/>
              <a:tabLst>
                <a:tab pos="299720" algn="l"/>
              </a:tabLst>
            </a:pPr>
            <a:r>
              <a:rPr sz="1800" b="1" spc="-5" dirty="0">
                <a:latin typeface="Corbel"/>
                <a:cs typeface="Corbel"/>
              </a:rPr>
              <a:t>GRAPHICAL</a:t>
            </a:r>
            <a:r>
              <a:rPr sz="1800" b="1" spc="-70" dirty="0">
                <a:latin typeface="Corbel"/>
                <a:cs typeface="Corbel"/>
              </a:rPr>
              <a:t> </a:t>
            </a:r>
            <a:r>
              <a:rPr sz="1800" b="1" spc="-5" dirty="0">
                <a:latin typeface="Corbel"/>
                <a:cs typeface="Corbel"/>
              </a:rPr>
              <a:t>PROGRAMMING</a:t>
            </a:r>
            <a:r>
              <a:rPr sz="1800" spc="-5" dirty="0">
                <a:latin typeface="Corbel"/>
                <a:cs typeface="Corbel"/>
              </a:rPr>
              <a:t>:</a:t>
            </a:r>
            <a:endParaRPr sz="1800" dirty="0">
              <a:latin typeface="Corbel"/>
              <a:cs typeface="Corbel"/>
            </a:endParaRPr>
          </a:p>
          <a:p>
            <a:pPr marL="756285" marR="282575" lvl="1" indent="-287020" algn="just">
              <a:lnSpc>
                <a:spcPct val="100000"/>
              </a:lnSpc>
              <a:spcBef>
                <a:spcPts val="5"/>
              </a:spcBef>
              <a:buFont typeface="Wingdings"/>
              <a:buChar char=""/>
              <a:tabLst>
                <a:tab pos="756920" algn="l"/>
              </a:tabLst>
            </a:pPr>
            <a:r>
              <a:rPr sz="1800" spc="-5" dirty="0">
                <a:latin typeface="Corbel"/>
                <a:cs typeface="Corbel"/>
              </a:rPr>
              <a:t>This type of programing </a:t>
            </a:r>
            <a:r>
              <a:rPr sz="1800" dirty="0">
                <a:latin typeface="Corbel"/>
                <a:cs typeface="Corbel"/>
              </a:rPr>
              <a:t>uses graphics, </a:t>
            </a:r>
            <a:r>
              <a:rPr sz="1800" spc="-5" dirty="0">
                <a:latin typeface="Corbel"/>
                <a:cs typeface="Corbel"/>
              </a:rPr>
              <a:t>icons and </a:t>
            </a:r>
            <a:r>
              <a:rPr sz="1800" dirty="0">
                <a:latin typeface="Corbel"/>
                <a:cs typeface="Corbel"/>
              </a:rPr>
              <a:t>designs </a:t>
            </a:r>
            <a:r>
              <a:rPr sz="1800" spc="-5" dirty="0">
                <a:latin typeface="Corbel"/>
                <a:cs typeface="Corbel"/>
              </a:rPr>
              <a:t>rather than </a:t>
            </a:r>
            <a:r>
              <a:rPr sz="1800" dirty="0">
                <a:latin typeface="Corbel"/>
                <a:cs typeface="Corbel"/>
              </a:rPr>
              <a:t>writing </a:t>
            </a:r>
            <a:r>
              <a:rPr sz="1800" spc="-5" dirty="0">
                <a:latin typeface="Corbel"/>
                <a:cs typeface="Corbel"/>
              </a:rPr>
              <a:t>codes  </a:t>
            </a:r>
            <a:r>
              <a:rPr sz="1800" dirty="0">
                <a:latin typeface="Corbel"/>
                <a:cs typeface="Corbel"/>
              </a:rPr>
              <a:t>for</a:t>
            </a:r>
            <a:r>
              <a:rPr sz="1800" spc="-5" dirty="0">
                <a:latin typeface="Corbel"/>
                <a:cs typeface="Corbel"/>
              </a:rPr>
              <a:t> programing.</a:t>
            </a:r>
            <a:endParaRPr sz="1800" dirty="0">
              <a:latin typeface="Corbel"/>
              <a:cs typeface="Corbel"/>
            </a:endParaRPr>
          </a:p>
          <a:p>
            <a:pPr marL="756285" marR="158115" lvl="1" indent="-287020" algn="just">
              <a:lnSpc>
                <a:spcPct val="100000"/>
              </a:lnSpc>
              <a:buFont typeface="Wingdings"/>
              <a:buChar char=""/>
              <a:tabLst>
                <a:tab pos="756920" algn="l"/>
              </a:tabLst>
            </a:pPr>
            <a:r>
              <a:rPr sz="1800" spc="-5" dirty="0">
                <a:latin typeface="Corbel"/>
                <a:cs typeface="Corbel"/>
              </a:rPr>
              <a:t>The </a:t>
            </a:r>
            <a:r>
              <a:rPr sz="1800" dirty="0">
                <a:latin typeface="Corbel"/>
                <a:cs typeface="Corbel"/>
              </a:rPr>
              <a:t>graphical </a:t>
            </a:r>
            <a:r>
              <a:rPr sz="1800" spc="-5" dirty="0">
                <a:latin typeface="Corbel"/>
                <a:cs typeface="Corbel"/>
              </a:rPr>
              <a:t>approach </a:t>
            </a:r>
            <a:r>
              <a:rPr sz="1800" dirty="0">
                <a:latin typeface="Corbel"/>
                <a:cs typeface="Corbel"/>
              </a:rPr>
              <a:t>also </a:t>
            </a:r>
            <a:r>
              <a:rPr sz="1800" spc="-5" dirty="0">
                <a:latin typeface="Corbel"/>
                <a:cs typeface="Corbel"/>
              </a:rPr>
              <a:t>allows non-programmers to </a:t>
            </a:r>
            <a:r>
              <a:rPr sz="1800" dirty="0">
                <a:latin typeface="Corbel"/>
                <a:cs typeface="Corbel"/>
              </a:rPr>
              <a:t>build </a:t>
            </a:r>
            <a:r>
              <a:rPr sz="1800" spc="-5" dirty="0">
                <a:latin typeface="Corbel"/>
                <a:cs typeface="Corbel"/>
              </a:rPr>
              <a:t>programs simply </a:t>
            </a:r>
            <a:r>
              <a:rPr sz="1800" dirty="0">
                <a:latin typeface="Corbel"/>
                <a:cs typeface="Corbel"/>
              </a:rPr>
              <a:t>by  </a:t>
            </a:r>
            <a:r>
              <a:rPr sz="1800" spc="-5" dirty="0">
                <a:latin typeface="Corbel"/>
                <a:cs typeface="Corbel"/>
              </a:rPr>
              <a:t>dragging and dropping virtual representations of </a:t>
            </a:r>
            <a:r>
              <a:rPr sz="1800" dirty="0">
                <a:latin typeface="Corbel"/>
                <a:cs typeface="Corbel"/>
              </a:rPr>
              <a:t>lab equipment with which </a:t>
            </a:r>
            <a:r>
              <a:rPr sz="1800" spc="-5" dirty="0">
                <a:latin typeface="Corbel"/>
                <a:cs typeface="Corbel"/>
              </a:rPr>
              <a:t>they are  already</a:t>
            </a:r>
            <a:r>
              <a:rPr sz="1800" spc="15" dirty="0">
                <a:latin typeface="Corbel"/>
                <a:cs typeface="Corbel"/>
              </a:rPr>
              <a:t> </a:t>
            </a:r>
            <a:r>
              <a:rPr sz="1800" spc="-15" dirty="0">
                <a:latin typeface="Corbel"/>
                <a:cs typeface="Corbel"/>
              </a:rPr>
              <a:t>familiar.</a:t>
            </a:r>
            <a:endParaRPr sz="1800" dirty="0">
              <a:latin typeface="Corbel"/>
              <a:cs typeface="Corbel"/>
            </a:endParaRPr>
          </a:p>
        </p:txBody>
      </p:sp>
      <p:pic>
        <p:nvPicPr>
          <p:cNvPr id="11" name="Picture 4"/>
          <p:cNvPicPr>
            <a:picLocks noChangeAspect="1" noChangeArrowheads="1"/>
          </p:cNvPicPr>
          <p:nvPr/>
        </p:nvPicPr>
        <p:blipFill>
          <a:blip r:embed="rId3" cstate="print"/>
          <a:srcRect/>
          <a:stretch>
            <a:fillRect/>
          </a:stretch>
        </p:blipFill>
        <p:spPr bwMode="auto">
          <a:xfrm>
            <a:off x="57912" y="57912"/>
            <a:ext cx="838200" cy="117222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838200"/>
            <a:ext cx="10668000" cy="504625"/>
          </a:xfrm>
          <a:prstGeom prst="rect">
            <a:avLst/>
          </a:prstGeom>
        </p:spPr>
        <p:txBody>
          <a:bodyPr vert="horz" wrap="square" lIns="0" tIns="12065" rIns="0" bIns="0" rtlCol="0">
            <a:spAutoFit/>
          </a:bodyPr>
          <a:lstStyle/>
          <a:p>
            <a:pPr marL="2529205" marR="5080" indent="-2516505" algn="ctr">
              <a:lnSpc>
                <a:spcPct val="100000"/>
              </a:lnSpc>
              <a:spcBef>
                <a:spcPts val="95"/>
              </a:spcBef>
            </a:pPr>
            <a:r>
              <a:rPr sz="3200" b="1" u="sng" spc="-5" dirty="0" smtClean="0"/>
              <a:t>C</a:t>
            </a:r>
            <a:r>
              <a:rPr lang="en-IN" sz="3200" b="1" u="sng" spc="-5" dirty="0" smtClean="0"/>
              <a:t>OMPARISON</a:t>
            </a:r>
            <a:r>
              <a:rPr sz="3200" b="1" u="sng" spc="-5" dirty="0" smtClean="0"/>
              <a:t> </a:t>
            </a:r>
            <a:r>
              <a:rPr lang="en-IN" sz="3200" b="1" u="sng" dirty="0" smtClean="0"/>
              <a:t>OF</a:t>
            </a:r>
            <a:r>
              <a:rPr sz="3200" b="1" u="sng" dirty="0" smtClean="0"/>
              <a:t> </a:t>
            </a:r>
            <a:r>
              <a:rPr sz="3200" b="1" u="sng" spc="-5" dirty="0" err="1"/>
              <a:t>LabVIEW</a:t>
            </a:r>
            <a:r>
              <a:rPr sz="3200" b="1" u="sng" spc="-5" dirty="0"/>
              <a:t> </a:t>
            </a:r>
            <a:r>
              <a:rPr lang="en-IN" sz="3200" b="1" u="sng" spc="-5" dirty="0" smtClean="0"/>
              <a:t>WITH</a:t>
            </a:r>
            <a:r>
              <a:rPr sz="3200" b="1" u="sng" spc="-5" dirty="0" smtClean="0"/>
              <a:t> </a:t>
            </a:r>
            <a:r>
              <a:rPr lang="en-IN" sz="3200" b="1" u="sng" spc="-5" dirty="0" smtClean="0"/>
              <a:t>OTHER </a:t>
            </a:r>
            <a:r>
              <a:rPr sz="3200" b="1" u="sng" spc="-5" dirty="0" smtClean="0"/>
              <a:t>S</a:t>
            </a:r>
            <a:r>
              <a:rPr lang="en-IN" sz="3200" b="1" u="sng" spc="-5" dirty="0" smtClean="0"/>
              <a:t>OFTWARES</a:t>
            </a:r>
            <a:endParaRPr sz="3200" b="1" u="sng" spc="-5" dirty="0"/>
          </a:p>
        </p:txBody>
      </p:sp>
      <p:sp>
        <p:nvSpPr>
          <p:cNvPr id="3" name="object 3"/>
          <p:cNvSpPr/>
          <p:nvPr/>
        </p:nvSpPr>
        <p:spPr>
          <a:xfrm>
            <a:off x="2474976" y="2202179"/>
            <a:ext cx="8037576" cy="4044696"/>
          </a:xfrm>
          <a:prstGeom prst="rect">
            <a:avLst/>
          </a:prstGeom>
          <a:blipFill>
            <a:blip r:embed="rId2" cstate="print"/>
            <a:stretch>
              <a:fillRect/>
            </a:stretch>
          </a:blipFill>
        </p:spPr>
        <p:txBody>
          <a:bodyPr wrap="square" lIns="0" tIns="0" rIns="0" bIns="0" rtlCol="0"/>
          <a:lstStyle/>
          <a:p>
            <a:endParaRPr/>
          </a:p>
        </p:txBody>
      </p:sp>
      <p:pic>
        <p:nvPicPr>
          <p:cNvPr id="4" name="Picture 4"/>
          <p:cNvPicPr>
            <a:picLocks noChangeAspect="1" noChangeArrowheads="1"/>
          </p:cNvPicPr>
          <p:nvPr/>
        </p:nvPicPr>
        <p:blipFill>
          <a:blip r:embed="rId3" cstate="print"/>
          <a:srcRect/>
          <a:stretch>
            <a:fillRect/>
          </a:stretch>
        </p:blipFill>
        <p:spPr bwMode="auto">
          <a:xfrm>
            <a:off x="48768" y="57912"/>
            <a:ext cx="838200" cy="117222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3" name="object 3"/>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4" name="object 4"/>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54895" y="1097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1905000" y="994029"/>
            <a:ext cx="8839199" cy="627736"/>
          </a:xfrm>
          <a:prstGeom prst="rect">
            <a:avLst/>
          </a:prstGeom>
        </p:spPr>
        <p:txBody>
          <a:bodyPr vert="horz" wrap="square" lIns="0" tIns="12065" rIns="0" bIns="0" rtlCol="0">
            <a:spAutoFit/>
          </a:bodyPr>
          <a:lstStyle/>
          <a:p>
            <a:pPr marL="12700" algn="ctr">
              <a:lnSpc>
                <a:spcPct val="100000"/>
              </a:lnSpc>
              <a:spcBef>
                <a:spcPts val="95"/>
              </a:spcBef>
            </a:pPr>
            <a:r>
              <a:rPr lang="en-IN" b="1" u="sng" spc="-5" dirty="0" smtClean="0"/>
              <a:t>INTRODUCTION TO </a:t>
            </a:r>
            <a:r>
              <a:rPr b="1" u="sng" spc="-5" dirty="0" smtClean="0"/>
              <a:t> </a:t>
            </a:r>
            <a:r>
              <a:rPr b="1" u="sng" spc="-10" dirty="0"/>
              <a:t>THE</a:t>
            </a:r>
            <a:r>
              <a:rPr b="1" u="sng" spc="-325" dirty="0"/>
              <a:t> </a:t>
            </a:r>
            <a:r>
              <a:rPr b="1" u="sng" spc="-20" dirty="0"/>
              <a:t>PROJECT</a:t>
            </a:r>
          </a:p>
        </p:txBody>
      </p:sp>
      <p:sp>
        <p:nvSpPr>
          <p:cNvPr id="10" name="object 10"/>
          <p:cNvSpPr txBox="1"/>
          <p:nvPr/>
        </p:nvSpPr>
        <p:spPr>
          <a:xfrm>
            <a:off x="2713735" y="2042392"/>
            <a:ext cx="7908290" cy="1258678"/>
          </a:xfrm>
          <a:prstGeom prst="rect">
            <a:avLst/>
          </a:prstGeom>
          <a:noFill/>
        </p:spPr>
        <p:txBody>
          <a:bodyPr vert="horz" wrap="square" lIns="0" tIns="149225" rIns="0" bIns="0" rtlCol="0">
            <a:spAutoFit/>
          </a:bodyPr>
          <a:lstStyle/>
          <a:p>
            <a:pPr algn="ctr">
              <a:lnSpc>
                <a:spcPct val="100000"/>
              </a:lnSpc>
              <a:spcBef>
                <a:spcPts val="1175"/>
              </a:spcBef>
            </a:pPr>
            <a:r>
              <a:rPr lang="en-IN" b="1" dirty="0">
                <a:solidFill>
                  <a:srgbClr val="00B0F0"/>
                </a:solidFill>
              </a:rPr>
              <a:t>This Project presents a system developed using graphic programming on </a:t>
            </a:r>
            <a:r>
              <a:rPr lang="en-IN" b="1" dirty="0" err="1">
                <a:solidFill>
                  <a:srgbClr val="00B0F0"/>
                </a:solidFill>
              </a:rPr>
              <a:t>LabVIEW</a:t>
            </a:r>
            <a:r>
              <a:rPr lang="en-IN" b="1" dirty="0">
                <a:solidFill>
                  <a:srgbClr val="00B0F0"/>
                </a:solidFill>
              </a:rPr>
              <a:t> using image processing and particle analysis so as to indicate increase in vehicular density on particularly traffic-prone roads and hence alert necessary officials of the same instantly.</a:t>
            </a:r>
            <a:endParaRPr sz="1800" b="1" dirty="0">
              <a:solidFill>
                <a:srgbClr val="00B0F0"/>
              </a:solidFill>
              <a:latin typeface="Corbel"/>
              <a:cs typeface="Corbel"/>
            </a:endParaRPr>
          </a:p>
        </p:txBody>
      </p:sp>
      <p:sp>
        <p:nvSpPr>
          <p:cNvPr id="11" name="object 11"/>
          <p:cNvSpPr/>
          <p:nvPr/>
        </p:nvSpPr>
        <p:spPr>
          <a:xfrm>
            <a:off x="2932176" y="3980688"/>
            <a:ext cx="2423160" cy="1923414"/>
          </a:xfrm>
          <a:custGeom>
            <a:avLst/>
            <a:gdLst/>
            <a:ahLst/>
            <a:cxnLst/>
            <a:rect l="l" t="t" r="r" b="b"/>
            <a:pathLst>
              <a:path w="2423160" h="1923414">
                <a:moveTo>
                  <a:pt x="1750060" y="0"/>
                </a:moveTo>
                <a:lnTo>
                  <a:pt x="1750060" y="480822"/>
                </a:lnTo>
                <a:lnTo>
                  <a:pt x="0" y="480822"/>
                </a:lnTo>
                <a:lnTo>
                  <a:pt x="0" y="1442466"/>
                </a:lnTo>
                <a:lnTo>
                  <a:pt x="1750060" y="1442466"/>
                </a:lnTo>
                <a:lnTo>
                  <a:pt x="1750060" y="1923288"/>
                </a:lnTo>
                <a:lnTo>
                  <a:pt x="2423160" y="961644"/>
                </a:lnTo>
                <a:lnTo>
                  <a:pt x="1750060" y="0"/>
                </a:lnTo>
                <a:close/>
              </a:path>
            </a:pathLst>
          </a:custGeom>
          <a:solidFill>
            <a:srgbClr val="2FACEB"/>
          </a:solidFill>
        </p:spPr>
        <p:txBody>
          <a:bodyPr wrap="square" lIns="0" tIns="0" rIns="0" bIns="0" rtlCol="0"/>
          <a:lstStyle/>
          <a:p>
            <a:endParaRPr/>
          </a:p>
        </p:txBody>
      </p:sp>
      <p:sp>
        <p:nvSpPr>
          <p:cNvPr id="12" name="object 12"/>
          <p:cNvSpPr/>
          <p:nvPr/>
        </p:nvSpPr>
        <p:spPr>
          <a:xfrm>
            <a:off x="2932176" y="3980688"/>
            <a:ext cx="2423160" cy="1923414"/>
          </a:xfrm>
          <a:custGeom>
            <a:avLst/>
            <a:gdLst/>
            <a:ahLst/>
            <a:cxnLst/>
            <a:rect l="l" t="t" r="r" b="b"/>
            <a:pathLst>
              <a:path w="2423160" h="1923414">
                <a:moveTo>
                  <a:pt x="1750060" y="1923288"/>
                </a:moveTo>
                <a:lnTo>
                  <a:pt x="1750060" y="1442466"/>
                </a:lnTo>
                <a:lnTo>
                  <a:pt x="0" y="1442466"/>
                </a:lnTo>
                <a:lnTo>
                  <a:pt x="0" y="480822"/>
                </a:lnTo>
                <a:lnTo>
                  <a:pt x="1750060" y="480822"/>
                </a:lnTo>
                <a:lnTo>
                  <a:pt x="1750060" y="0"/>
                </a:lnTo>
                <a:lnTo>
                  <a:pt x="2423160" y="961644"/>
                </a:lnTo>
                <a:lnTo>
                  <a:pt x="1750060" y="1923288"/>
                </a:lnTo>
                <a:close/>
              </a:path>
            </a:pathLst>
          </a:custGeom>
          <a:ln w="15240">
            <a:solidFill>
              <a:srgbClr val="FFFFFF"/>
            </a:solidFill>
          </a:ln>
        </p:spPr>
        <p:txBody>
          <a:bodyPr wrap="square" lIns="0" tIns="0" rIns="0" bIns="0" rtlCol="0"/>
          <a:lstStyle/>
          <a:p>
            <a:endParaRPr/>
          </a:p>
        </p:txBody>
      </p:sp>
      <p:sp>
        <p:nvSpPr>
          <p:cNvPr id="13" name="object 13"/>
          <p:cNvSpPr txBox="1"/>
          <p:nvPr/>
        </p:nvSpPr>
        <p:spPr>
          <a:xfrm>
            <a:off x="3124200" y="4606238"/>
            <a:ext cx="1676400" cy="603370"/>
          </a:xfrm>
          <a:prstGeom prst="rect">
            <a:avLst/>
          </a:prstGeom>
        </p:spPr>
        <p:txBody>
          <a:bodyPr vert="horz" wrap="square" lIns="0" tIns="13335" rIns="0" bIns="0" rtlCol="0">
            <a:spAutoFit/>
          </a:bodyPr>
          <a:lstStyle/>
          <a:p>
            <a:pPr marL="12700">
              <a:lnSpc>
                <a:spcPts val="2305"/>
              </a:lnSpc>
              <a:spcBef>
                <a:spcPts val="105"/>
              </a:spcBef>
            </a:pPr>
            <a:r>
              <a:rPr lang="en-IN" sz="2000" spc="-10" dirty="0" smtClean="0">
                <a:solidFill>
                  <a:srgbClr val="FFFFFF"/>
                </a:solidFill>
                <a:latin typeface="Corbel"/>
                <a:cs typeface="Corbel"/>
              </a:rPr>
              <a:t>INPUT USING DAQ DEVICE</a:t>
            </a:r>
            <a:endParaRPr sz="2000" dirty="0">
              <a:latin typeface="Corbel"/>
              <a:cs typeface="Corbel"/>
            </a:endParaRPr>
          </a:p>
        </p:txBody>
      </p:sp>
      <p:sp>
        <p:nvSpPr>
          <p:cNvPr id="14" name="object 14"/>
          <p:cNvSpPr/>
          <p:nvPr/>
        </p:nvSpPr>
        <p:spPr>
          <a:xfrm>
            <a:off x="8005571" y="3974591"/>
            <a:ext cx="2522220" cy="1873250"/>
          </a:xfrm>
          <a:custGeom>
            <a:avLst/>
            <a:gdLst/>
            <a:ahLst/>
            <a:cxnLst/>
            <a:rect l="l" t="t" r="r" b="b"/>
            <a:pathLst>
              <a:path w="2522220" h="1873250">
                <a:moveTo>
                  <a:pt x="655574" y="0"/>
                </a:moveTo>
                <a:lnTo>
                  <a:pt x="0" y="936497"/>
                </a:lnTo>
                <a:lnTo>
                  <a:pt x="655574" y="1872995"/>
                </a:lnTo>
                <a:lnTo>
                  <a:pt x="655574" y="1404746"/>
                </a:lnTo>
                <a:lnTo>
                  <a:pt x="2522220" y="1404746"/>
                </a:lnTo>
                <a:lnTo>
                  <a:pt x="2522220" y="468248"/>
                </a:lnTo>
                <a:lnTo>
                  <a:pt x="655574" y="468248"/>
                </a:lnTo>
                <a:lnTo>
                  <a:pt x="655574" y="0"/>
                </a:lnTo>
                <a:close/>
              </a:path>
            </a:pathLst>
          </a:custGeom>
          <a:solidFill>
            <a:srgbClr val="2FACEB"/>
          </a:solidFill>
        </p:spPr>
        <p:txBody>
          <a:bodyPr wrap="square" lIns="0" tIns="0" rIns="0" bIns="0" rtlCol="0"/>
          <a:lstStyle/>
          <a:p>
            <a:endParaRPr/>
          </a:p>
        </p:txBody>
      </p:sp>
      <p:sp>
        <p:nvSpPr>
          <p:cNvPr id="15" name="object 15"/>
          <p:cNvSpPr/>
          <p:nvPr/>
        </p:nvSpPr>
        <p:spPr>
          <a:xfrm>
            <a:off x="8005571" y="3974591"/>
            <a:ext cx="2522220" cy="1873250"/>
          </a:xfrm>
          <a:custGeom>
            <a:avLst/>
            <a:gdLst/>
            <a:ahLst/>
            <a:cxnLst/>
            <a:rect l="l" t="t" r="r" b="b"/>
            <a:pathLst>
              <a:path w="2522220" h="1873250">
                <a:moveTo>
                  <a:pt x="655574" y="0"/>
                </a:moveTo>
                <a:lnTo>
                  <a:pt x="655574" y="468248"/>
                </a:lnTo>
                <a:lnTo>
                  <a:pt x="2522220" y="468248"/>
                </a:lnTo>
                <a:lnTo>
                  <a:pt x="2522220" y="1404746"/>
                </a:lnTo>
                <a:lnTo>
                  <a:pt x="655574" y="1404746"/>
                </a:lnTo>
                <a:lnTo>
                  <a:pt x="655574" y="1872995"/>
                </a:lnTo>
                <a:lnTo>
                  <a:pt x="0" y="936497"/>
                </a:lnTo>
                <a:lnTo>
                  <a:pt x="655574" y="0"/>
                </a:lnTo>
                <a:close/>
              </a:path>
            </a:pathLst>
          </a:custGeom>
          <a:ln w="15240">
            <a:solidFill>
              <a:srgbClr val="FFFFFF"/>
            </a:solidFill>
          </a:ln>
        </p:spPr>
        <p:txBody>
          <a:bodyPr wrap="square" lIns="0" tIns="0" rIns="0" bIns="0" rtlCol="0"/>
          <a:lstStyle/>
          <a:p>
            <a:endParaRPr/>
          </a:p>
        </p:txBody>
      </p:sp>
      <p:sp>
        <p:nvSpPr>
          <p:cNvPr id="16" name="object 16"/>
          <p:cNvSpPr txBox="1"/>
          <p:nvPr/>
        </p:nvSpPr>
        <p:spPr>
          <a:xfrm>
            <a:off x="8556497" y="4575809"/>
            <a:ext cx="1747520" cy="607218"/>
          </a:xfrm>
          <a:prstGeom prst="rect">
            <a:avLst/>
          </a:prstGeom>
        </p:spPr>
        <p:txBody>
          <a:bodyPr vert="horz" wrap="square" lIns="0" tIns="42545" rIns="0" bIns="0" rtlCol="0">
            <a:spAutoFit/>
          </a:bodyPr>
          <a:lstStyle/>
          <a:p>
            <a:pPr marL="281940" marR="5080" indent="-269875">
              <a:lnSpc>
                <a:spcPts val="2210"/>
              </a:lnSpc>
              <a:spcBef>
                <a:spcPts val="335"/>
              </a:spcBef>
            </a:pPr>
            <a:r>
              <a:rPr lang="en-IN" sz="2000" spc="-5" dirty="0" smtClean="0">
                <a:solidFill>
                  <a:srgbClr val="FFFFFF"/>
                </a:solidFill>
                <a:latin typeface="Corbel"/>
                <a:cs typeface="Corbel"/>
              </a:rPr>
              <a:t>THRESHOLD VALUES </a:t>
            </a:r>
            <a:endParaRPr sz="2000" dirty="0">
              <a:latin typeface="Corbel"/>
              <a:cs typeface="Corbel"/>
            </a:endParaRPr>
          </a:p>
        </p:txBody>
      </p:sp>
      <p:sp>
        <p:nvSpPr>
          <p:cNvPr id="17" name="object 17"/>
          <p:cNvSpPr/>
          <p:nvPr/>
        </p:nvSpPr>
        <p:spPr>
          <a:xfrm>
            <a:off x="5763767" y="3966971"/>
            <a:ext cx="1763395" cy="1880870"/>
          </a:xfrm>
          <a:custGeom>
            <a:avLst/>
            <a:gdLst/>
            <a:ahLst/>
            <a:cxnLst/>
            <a:rect l="l" t="t" r="r" b="b"/>
            <a:pathLst>
              <a:path w="1763395" h="1880870">
                <a:moveTo>
                  <a:pt x="881634" y="0"/>
                </a:moveTo>
                <a:lnTo>
                  <a:pt x="834810" y="1303"/>
                </a:lnTo>
                <a:lnTo>
                  <a:pt x="788624" y="5170"/>
                </a:lnTo>
                <a:lnTo>
                  <a:pt x="743135" y="11535"/>
                </a:lnTo>
                <a:lnTo>
                  <a:pt x="698404" y="20335"/>
                </a:lnTo>
                <a:lnTo>
                  <a:pt x="654493" y="31502"/>
                </a:lnTo>
                <a:lnTo>
                  <a:pt x="611462" y="44973"/>
                </a:lnTo>
                <a:lnTo>
                  <a:pt x="569373" y="60683"/>
                </a:lnTo>
                <a:lnTo>
                  <a:pt x="528285" y="78567"/>
                </a:lnTo>
                <a:lnTo>
                  <a:pt x="488261" y="98559"/>
                </a:lnTo>
                <a:lnTo>
                  <a:pt x="449360" y="120594"/>
                </a:lnTo>
                <a:lnTo>
                  <a:pt x="411645" y="144608"/>
                </a:lnTo>
                <a:lnTo>
                  <a:pt x="375175" y="170536"/>
                </a:lnTo>
                <a:lnTo>
                  <a:pt x="340012" y="198313"/>
                </a:lnTo>
                <a:lnTo>
                  <a:pt x="306217" y="227873"/>
                </a:lnTo>
                <a:lnTo>
                  <a:pt x="273851" y="259151"/>
                </a:lnTo>
                <a:lnTo>
                  <a:pt x="242974" y="292084"/>
                </a:lnTo>
                <a:lnTo>
                  <a:pt x="213647" y="326605"/>
                </a:lnTo>
                <a:lnTo>
                  <a:pt x="185932" y="362649"/>
                </a:lnTo>
                <a:lnTo>
                  <a:pt x="159890" y="400152"/>
                </a:lnTo>
                <a:lnTo>
                  <a:pt x="135580" y="439049"/>
                </a:lnTo>
                <a:lnTo>
                  <a:pt x="113065" y="479275"/>
                </a:lnTo>
                <a:lnTo>
                  <a:pt x="92405" y="520764"/>
                </a:lnTo>
                <a:lnTo>
                  <a:pt x="73661" y="563452"/>
                </a:lnTo>
                <a:lnTo>
                  <a:pt x="56894" y="607273"/>
                </a:lnTo>
                <a:lnTo>
                  <a:pt x="42165" y="652164"/>
                </a:lnTo>
                <a:lnTo>
                  <a:pt x="29535" y="698057"/>
                </a:lnTo>
                <a:lnTo>
                  <a:pt x="19065" y="744890"/>
                </a:lnTo>
                <a:lnTo>
                  <a:pt x="10815" y="792596"/>
                </a:lnTo>
                <a:lnTo>
                  <a:pt x="4847" y="841111"/>
                </a:lnTo>
                <a:lnTo>
                  <a:pt x="1222" y="890370"/>
                </a:lnTo>
                <a:lnTo>
                  <a:pt x="0" y="940307"/>
                </a:lnTo>
                <a:lnTo>
                  <a:pt x="1222" y="990245"/>
                </a:lnTo>
                <a:lnTo>
                  <a:pt x="4847" y="1039504"/>
                </a:lnTo>
                <a:lnTo>
                  <a:pt x="10815" y="1088019"/>
                </a:lnTo>
                <a:lnTo>
                  <a:pt x="19065" y="1135725"/>
                </a:lnTo>
                <a:lnTo>
                  <a:pt x="29535" y="1182558"/>
                </a:lnTo>
                <a:lnTo>
                  <a:pt x="42165" y="1228451"/>
                </a:lnTo>
                <a:lnTo>
                  <a:pt x="56894" y="1273342"/>
                </a:lnTo>
                <a:lnTo>
                  <a:pt x="73661" y="1317163"/>
                </a:lnTo>
                <a:lnTo>
                  <a:pt x="92405" y="1359851"/>
                </a:lnTo>
                <a:lnTo>
                  <a:pt x="113065" y="1401340"/>
                </a:lnTo>
                <a:lnTo>
                  <a:pt x="135580" y="1441566"/>
                </a:lnTo>
                <a:lnTo>
                  <a:pt x="159890" y="1480463"/>
                </a:lnTo>
                <a:lnTo>
                  <a:pt x="185932" y="1517966"/>
                </a:lnTo>
                <a:lnTo>
                  <a:pt x="213647" y="1554010"/>
                </a:lnTo>
                <a:lnTo>
                  <a:pt x="242974" y="1588531"/>
                </a:lnTo>
                <a:lnTo>
                  <a:pt x="273851" y="1621464"/>
                </a:lnTo>
                <a:lnTo>
                  <a:pt x="306217" y="1652742"/>
                </a:lnTo>
                <a:lnTo>
                  <a:pt x="340012" y="1682302"/>
                </a:lnTo>
                <a:lnTo>
                  <a:pt x="375175" y="1710079"/>
                </a:lnTo>
                <a:lnTo>
                  <a:pt x="411645" y="1736007"/>
                </a:lnTo>
                <a:lnTo>
                  <a:pt x="449360" y="1760021"/>
                </a:lnTo>
                <a:lnTo>
                  <a:pt x="488261" y="1782056"/>
                </a:lnTo>
                <a:lnTo>
                  <a:pt x="528285" y="1802048"/>
                </a:lnTo>
                <a:lnTo>
                  <a:pt x="569373" y="1819932"/>
                </a:lnTo>
                <a:lnTo>
                  <a:pt x="611462" y="1835642"/>
                </a:lnTo>
                <a:lnTo>
                  <a:pt x="654493" y="1849113"/>
                </a:lnTo>
                <a:lnTo>
                  <a:pt x="698404" y="1860280"/>
                </a:lnTo>
                <a:lnTo>
                  <a:pt x="743135" y="1869080"/>
                </a:lnTo>
                <a:lnTo>
                  <a:pt x="788624" y="1875445"/>
                </a:lnTo>
                <a:lnTo>
                  <a:pt x="834810" y="1879312"/>
                </a:lnTo>
                <a:lnTo>
                  <a:pt x="881634" y="1880615"/>
                </a:lnTo>
                <a:lnTo>
                  <a:pt x="928457" y="1879312"/>
                </a:lnTo>
                <a:lnTo>
                  <a:pt x="974643" y="1875445"/>
                </a:lnTo>
                <a:lnTo>
                  <a:pt x="1020132" y="1869080"/>
                </a:lnTo>
                <a:lnTo>
                  <a:pt x="1064863" y="1860280"/>
                </a:lnTo>
                <a:lnTo>
                  <a:pt x="1108774" y="1849113"/>
                </a:lnTo>
                <a:lnTo>
                  <a:pt x="1151805" y="1835642"/>
                </a:lnTo>
                <a:lnTo>
                  <a:pt x="1193894" y="1819932"/>
                </a:lnTo>
                <a:lnTo>
                  <a:pt x="1234982" y="1802048"/>
                </a:lnTo>
                <a:lnTo>
                  <a:pt x="1275006" y="1782056"/>
                </a:lnTo>
                <a:lnTo>
                  <a:pt x="1313907" y="1760021"/>
                </a:lnTo>
                <a:lnTo>
                  <a:pt x="1351622" y="1736007"/>
                </a:lnTo>
                <a:lnTo>
                  <a:pt x="1388092" y="1710079"/>
                </a:lnTo>
                <a:lnTo>
                  <a:pt x="1423255" y="1682302"/>
                </a:lnTo>
                <a:lnTo>
                  <a:pt x="1457050" y="1652742"/>
                </a:lnTo>
                <a:lnTo>
                  <a:pt x="1489416" y="1621464"/>
                </a:lnTo>
                <a:lnTo>
                  <a:pt x="1520293" y="1588531"/>
                </a:lnTo>
                <a:lnTo>
                  <a:pt x="1549620" y="1554010"/>
                </a:lnTo>
                <a:lnTo>
                  <a:pt x="1577335" y="1517966"/>
                </a:lnTo>
                <a:lnTo>
                  <a:pt x="1603377" y="1480463"/>
                </a:lnTo>
                <a:lnTo>
                  <a:pt x="1627687" y="1441566"/>
                </a:lnTo>
                <a:lnTo>
                  <a:pt x="1650202" y="1401340"/>
                </a:lnTo>
                <a:lnTo>
                  <a:pt x="1670862" y="1359851"/>
                </a:lnTo>
                <a:lnTo>
                  <a:pt x="1689606" y="1317163"/>
                </a:lnTo>
                <a:lnTo>
                  <a:pt x="1706373" y="1273342"/>
                </a:lnTo>
                <a:lnTo>
                  <a:pt x="1721102" y="1228451"/>
                </a:lnTo>
                <a:lnTo>
                  <a:pt x="1733732" y="1182558"/>
                </a:lnTo>
                <a:lnTo>
                  <a:pt x="1744202" y="1135725"/>
                </a:lnTo>
                <a:lnTo>
                  <a:pt x="1752452" y="1088019"/>
                </a:lnTo>
                <a:lnTo>
                  <a:pt x="1758420" y="1039504"/>
                </a:lnTo>
                <a:lnTo>
                  <a:pt x="1762045" y="990245"/>
                </a:lnTo>
                <a:lnTo>
                  <a:pt x="1763267" y="940307"/>
                </a:lnTo>
                <a:lnTo>
                  <a:pt x="1762045" y="890370"/>
                </a:lnTo>
                <a:lnTo>
                  <a:pt x="1758420" y="841111"/>
                </a:lnTo>
                <a:lnTo>
                  <a:pt x="1752452" y="792596"/>
                </a:lnTo>
                <a:lnTo>
                  <a:pt x="1744202" y="744890"/>
                </a:lnTo>
                <a:lnTo>
                  <a:pt x="1733732" y="698057"/>
                </a:lnTo>
                <a:lnTo>
                  <a:pt x="1721102" y="652164"/>
                </a:lnTo>
                <a:lnTo>
                  <a:pt x="1706373" y="607273"/>
                </a:lnTo>
                <a:lnTo>
                  <a:pt x="1689606" y="563452"/>
                </a:lnTo>
                <a:lnTo>
                  <a:pt x="1670862" y="520764"/>
                </a:lnTo>
                <a:lnTo>
                  <a:pt x="1650202" y="479275"/>
                </a:lnTo>
                <a:lnTo>
                  <a:pt x="1627687" y="439049"/>
                </a:lnTo>
                <a:lnTo>
                  <a:pt x="1603377" y="400152"/>
                </a:lnTo>
                <a:lnTo>
                  <a:pt x="1577335" y="362649"/>
                </a:lnTo>
                <a:lnTo>
                  <a:pt x="1549620" y="326605"/>
                </a:lnTo>
                <a:lnTo>
                  <a:pt x="1520293" y="292084"/>
                </a:lnTo>
                <a:lnTo>
                  <a:pt x="1489416" y="259151"/>
                </a:lnTo>
                <a:lnTo>
                  <a:pt x="1457050" y="227873"/>
                </a:lnTo>
                <a:lnTo>
                  <a:pt x="1423255" y="198313"/>
                </a:lnTo>
                <a:lnTo>
                  <a:pt x="1388092" y="170536"/>
                </a:lnTo>
                <a:lnTo>
                  <a:pt x="1351622" y="144608"/>
                </a:lnTo>
                <a:lnTo>
                  <a:pt x="1313907" y="120594"/>
                </a:lnTo>
                <a:lnTo>
                  <a:pt x="1275006" y="98559"/>
                </a:lnTo>
                <a:lnTo>
                  <a:pt x="1234982" y="78567"/>
                </a:lnTo>
                <a:lnTo>
                  <a:pt x="1193894" y="60683"/>
                </a:lnTo>
                <a:lnTo>
                  <a:pt x="1151805" y="44973"/>
                </a:lnTo>
                <a:lnTo>
                  <a:pt x="1108774" y="31502"/>
                </a:lnTo>
                <a:lnTo>
                  <a:pt x="1064863" y="20335"/>
                </a:lnTo>
                <a:lnTo>
                  <a:pt x="1020132" y="11535"/>
                </a:lnTo>
                <a:lnTo>
                  <a:pt x="974643" y="5170"/>
                </a:lnTo>
                <a:lnTo>
                  <a:pt x="928457" y="1303"/>
                </a:lnTo>
                <a:lnTo>
                  <a:pt x="881634" y="0"/>
                </a:lnTo>
                <a:close/>
              </a:path>
            </a:pathLst>
          </a:custGeom>
          <a:solidFill>
            <a:srgbClr val="585858"/>
          </a:solidFill>
        </p:spPr>
        <p:txBody>
          <a:bodyPr wrap="square" lIns="0" tIns="0" rIns="0" bIns="0" rtlCol="0"/>
          <a:lstStyle/>
          <a:p>
            <a:endParaRPr/>
          </a:p>
        </p:txBody>
      </p:sp>
      <p:sp>
        <p:nvSpPr>
          <p:cNvPr id="18" name="object 18"/>
          <p:cNvSpPr txBox="1"/>
          <p:nvPr/>
        </p:nvSpPr>
        <p:spPr>
          <a:xfrm>
            <a:off x="5839459" y="4652898"/>
            <a:ext cx="161417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Times New Roman"/>
                <a:cs typeface="Times New Roman"/>
              </a:rPr>
              <a:t>Lab</a:t>
            </a:r>
            <a:r>
              <a:rPr sz="3000" spc="5" dirty="0">
                <a:solidFill>
                  <a:srgbClr val="FFFFFF"/>
                </a:solidFill>
                <a:latin typeface="Times New Roman"/>
                <a:cs typeface="Times New Roman"/>
              </a:rPr>
              <a:t>V</a:t>
            </a:r>
            <a:r>
              <a:rPr sz="3000" spc="-5" dirty="0">
                <a:solidFill>
                  <a:srgbClr val="FFFFFF"/>
                </a:solidFill>
                <a:latin typeface="Times New Roman"/>
                <a:cs typeface="Times New Roman"/>
              </a:rPr>
              <a:t>IEW</a:t>
            </a:r>
            <a:endParaRPr sz="3000" dirty="0">
              <a:latin typeface="Times New Roman"/>
              <a:cs typeface="Times New Roman"/>
            </a:endParaRPr>
          </a:p>
        </p:txBody>
      </p:sp>
      <p:pic>
        <p:nvPicPr>
          <p:cNvPr id="19" name="Picture 4"/>
          <p:cNvPicPr>
            <a:picLocks noChangeAspect="1" noChangeArrowheads="1"/>
          </p:cNvPicPr>
          <p:nvPr/>
        </p:nvPicPr>
        <p:blipFill>
          <a:blip r:embed="rId3" cstate="print"/>
          <a:srcRect/>
          <a:stretch>
            <a:fillRect/>
          </a:stretch>
        </p:blipFill>
        <p:spPr bwMode="auto">
          <a:xfrm>
            <a:off x="48768" y="67056"/>
            <a:ext cx="838200" cy="117222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990600"/>
            <a:ext cx="5535167" cy="689291"/>
          </a:xfrm>
          <a:prstGeom prst="rect">
            <a:avLst/>
          </a:prstGeom>
        </p:spPr>
        <p:txBody>
          <a:bodyPr vert="horz" wrap="square" lIns="0" tIns="12065" rIns="0" bIns="0" rtlCol="0">
            <a:spAutoFit/>
          </a:bodyPr>
          <a:lstStyle/>
          <a:p>
            <a:pPr marL="12700" algn="ctr">
              <a:lnSpc>
                <a:spcPct val="100000"/>
              </a:lnSpc>
              <a:spcBef>
                <a:spcPts val="95"/>
              </a:spcBef>
            </a:pPr>
            <a:r>
              <a:rPr lang="en-IN" sz="4400" b="1" u="sng" spc="-5" dirty="0" smtClean="0"/>
              <a:t>SOFTWARE USED</a:t>
            </a:r>
            <a:endParaRPr sz="4400" b="1" u="sng" spc="-5" dirty="0"/>
          </a:p>
        </p:txBody>
      </p:sp>
      <p:sp>
        <p:nvSpPr>
          <p:cNvPr id="3" name="TextBox 2"/>
          <p:cNvSpPr txBox="1"/>
          <p:nvPr/>
        </p:nvSpPr>
        <p:spPr>
          <a:xfrm>
            <a:off x="1981200" y="2057400"/>
            <a:ext cx="10363200" cy="1754326"/>
          </a:xfrm>
          <a:prstGeom prst="rect">
            <a:avLst/>
          </a:prstGeom>
          <a:noFill/>
        </p:spPr>
        <p:txBody>
          <a:bodyPr wrap="square" rtlCol="0">
            <a:spAutoFit/>
          </a:bodyPr>
          <a:lstStyle/>
          <a:p>
            <a:r>
              <a:rPr lang="en-IN" b="1" dirty="0" smtClean="0"/>
              <a:t>NI </a:t>
            </a:r>
            <a:r>
              <a:rPr lang="en-IN" b="1" dirty="0" err="1" smtClean="0"/>
              <a:t>LabVIEW</a:t>
            </a:r>
            <a:r>
              <a:rPr lang="en-IN" b="1" dirty="0" smtClean="0"/>
              <a:t> </a:t>
            </a:r>
            <a:r>
              <a:rPr lang="en-IN" dirty="0" smtClean="0"/>
              <a:t>:</a:t>
            </a:r>
            <a:r>
              <a:rPr lang="en-IN" dirty="0"/>
              <a:t> Lab VIEW (acronym for Laboratory Virtual Instrumentation Engineering Workbench) is a platform and development environment for a visual programming language from National Instruments. The graphical language is named "G". Originally released for the Apple Macintosh in 1986, </a:t>
            </a:r>
            <a:r>
              <a:rPr lang="en-IN" dirty="0" err="1"/>
              <a:t>LabVIEW</a:t>
            </a:r>
            <a:r>
              <a:rPr lang="en-IN" dirty="0"/>
              <a:t> is commonly used for data acquisition, instrument control, and industrial automation on a variety of platforms including Microsoft Windows, various </a:t>
            </a:r>
            <a:r>
              <a:rPr lang="en-IN" dirty="0" smtClean="0"/>
              <a:t>flavours </a:t>
            </a:r>
            <a:r>
              <a:rPr lang="en-IN" dirty="0"/>
              <a:t>of UNIX, Linux, and Mac OS. The latest version of </a:t>
            </a:r>
            <a:r>
              <a:rPr lang="en-IN" dirty="0" err="1"/>
              <a:t>LabVIEW</a:t>
            </a:r>
            <a:r>
              <a:rPr lang="en-IN" dirty="0"/>
              <a:t> is version 8.20, released in </a:t>
            </a:r>
            <a:r>
              <a:rPr lang="en-IN" dirty="0" smtClean="0"/>
              <a:t>honour </a:t>
            </a:r>
            <a:r>
              <a:rPr lang="en-IN" dirty="0"/>
              <a:t>of </a:t>
            </a:r>
            <a:r>
              <a:rPr lang="en-IN" dirty="0" err="1"/>
              <a:t>LabVIEW's</a:t>
            </a:r>
            <a:r>
              <a:rPr lang="en-IN" dirty="0"/>
              <a:t> 20th anniversary. </a:t>
            </a:r>
          </a:p>
        </p:txBody>
      </p:sp>
      <p:sp>
        <p:nvSpPr>
          <p:cNvPr id="5" name="TextBox 4"/>
          <p:cNvSpPr txBox="1"/>
          <p:nvPr/>
        </p:nvSpPr>
        <p:spPr>
          <a:xfrm>
            <a:off x="2057400" y="4114800"/>
            <a:ext cx="9753600" cy="1200329"/>
          </a:xfrm>
          <a:prstGeom prst="rect">
            <a:avLst/>
          </a:prstGeom>
          <a:noFill/>
        </p:spPr>
        <p:txBody>
          <a:bodyPr wrap="square" rtlCol="0">
            <a:spAutoFit/>
          </a:bodyPr>
          <a:lstStyle/>
          <a:p>
            <a:r>
              <a:rPr lang="en-IN" b="1" dirty="0" smtClean="0"/>
              <a:t>NI VISION AND MOTION TOOLKIT : </a:t>
            </a:r>
            <a:r>
              <a:rPr lang="en-IN" dirty="0"/>
              <a:t>A</a:t>
            </a:r>
            <a:r>
              <a:rPr lang="en-IN" dirty="0" smtClean="0"/>
              <a:t> </a:t>
            </a:r>
            <a:r>
              <a:rPr lang="en-IN" dirty="0"/>
              <a:t>part of NI Vision Development Module is a library of </a:t>
            </a:r>
            <a:r>
              <a:rPr lang="en-IN" dirty="0" err="1"/>
              <a:t>LabVIEW</a:t>
            </a:r>
            <a:r>
              <a:rPr lang="en-IN" dirty="0"/>
              <a:t> that   one can use to develop machine vision and scientific imaging applications. It  enables you to prototype any application strategy quickly without having to do any programming.</a:t>
            </a:r>
          </a:p>
          <a:p>
            <a:endParaRPr lang="en-IN" dirty="0"/>
          </a:p>
        </p:txBody>
      </p:sp>
      <p:pic>
        <p:nvPicPr>
          <p:cNvPr id="6" name="Picture 4"/>
          <p:cNvPicPr>
            <a:picLocks noChangeAspect="1" noChangeArrowheads="1"/>
          </p:cNvPicPr>
          <p:nvPr/>
        </p:nvPicPr>
        <p:blipFill>
          <a:blip r:embed="rId2" cstate="print"/>
          <a:srcRect/>
          <a:stretch>
            <a:fillRect/>
          </a:stretch>
        </p:blipFill>
        <p:spPr bwMode="auto">
          <a:xfrm>
            <a:off x="47919" y="57346"/>
            <a:ext cx="838200" cy="117222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3" name="object 3"/>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4" name="object 4"/>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6" name="object 6"/>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7" name="object 7"/>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8" name="object 8"/>
          <p:cNvSpPr/>
          <p:nvPr/>
        </p:nvSpPr>
        <p:spPr>
          <a:xfrm>
            <a:off x="9454895" y="109728"/>
            <a:ext cx="2552700" cy="694944"/>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362200" y="533400"/>
            <a:ext cx="7128510" cy="627736"/>
          </a:xfrm>
          <a:prstGeom prst="rect">
            <a:avLst/>
          </a:prstGeom>
        </p:spPr>
        <p:txBody>
          <a:bodyPr vert="horz" wrap="square" lIns="0" tIns="12065" rIns="0" bIns="0" rtlCol="0">
            <a:spAutoFit/>
          </a:bodyPr>
          <a:lstStyle/>
          <a:p>
            <a:pPr marL="12700" algn="ctr">
              <a:lnSpc>
                <a:spcPct val="100000"/>
              </a:lnSpc>
              <a:spcBef>
                <a:spcPts val="95"/>
              </a:spcBef>
            </a:pPr>
            <a:r>
              <a:rPr b="1" u="sng" spc="-10" dirty="0" smtClean="0"/>
              <a:t>F</a:t>
            </a:r>
            <a:r>
              <a:rPr lang="en-IN" b="1" u="sng" spc="-10" dirty="0" smtClean="0"/>
              <a:t>LOW</a:t>
            </a:r>
            <a:r>
              <a:rPr b="1" u="sng" spc="-10" dirty="0" smtClean="0"/>
              <a:t> </a:t>
            </a:r>
            <a:r>
              <a:rPr b="1" u="sng" spc="-5" dirty="0" smtClean="0"/>
              <a:t>D</a:t>
            </a:r>
            <a:r>
              <a:rPr lang="en-IN" b="1" u="sng" spc="-5" dirty="0" smtClean="0"/>
              <a:t>IAGRAM</a:t>
            </a:r>
            <a:r>
              <a:rPr b="1" u="sng" spc="-5" dirty="0" smtClean="0"/>
              <a:t> </a:t>
            </a:r>
            <a:r>
              <a:rPr lang="en-IN" b="1" u="sng" spc="-5" dirty="0" smtClean="0"/>
              <a:t>OF</a:t>
            </a:r>
            <a:r>
              <a:rPr b="1" u="sng" spc="15" dirty="0" smtClean="0"/>
              <a:t> </a:t>
            </a:r>
            <a:r>
              <a:rPr b="1" u="sng" spc="-10" dirty="0" smtClean="0"/>
              <a:t>P</a:t>
            </a:r>
            <a:r>
              <a:rPr lang="en-IN" b="1" u="sng" spc="-10" dirty="0" smtClean="0"/>
              <a:t>ROJECT</a:t>
            </a:r>
            <a:endParaRPr b="1" u="sng" spc="-10" dirty="0"/>
          </a:p>
        </p:txBody>
      </p:sp>
      <p:pic>
        <p:nvPicPr>
          <p:cNvPr id="2051" name="Picture 3" descr="C:\Users\Churan\AppData\Local\Microsoft\Windows\INetCache\IE\OUHQ4GX0\arrow-304394_960_720[1].png"/>
          <p:cNvPicPr>
            <a:picLocks noChangeAspect="1" noChangeArrowheads="1"/>
          </p:cNvPicPr>
          <p:nvPr/>
        </p:nvPicPr>
        <p:blipFill>
          <a:blip r:embed="rId3" cstate="print"/>
          <a:srcRect/>
          <a:stretch>
            <a:fillRect/>
          </a:stretch>
        </p:blipFill>
        <p:spPr bwMode="auto">
          <a:xfrm rot="15225900">
            <a:off x="3263459" y="2453075"/>
            <a:ext cx="1305395" cy="1223808"/>
          </a:xfrm>
          <a:prstGeom prst="rect">
            <a:avLst/>
          </a:prstGeom>
          <a:noFill/>
        </p:spPr>
      </p:pic>
      <p:sp>
        <p:nvSpPr>
          <p:cNvPr id="27" name="TextBox 26"/>
          <p:cNvSpPr txBox="1"/>
          <p:nvPr/>
        </p:nvSpPr>
        <p:spPr>
          <a:xfrm>
            <a:off x="2819400" y="3730752"/>
            <a:ext cx="1676400" cy="1200329"/>
          </a:xfrm>
          <a:prstGeom prst="rect">
            <a:avLst/>
          </a:prstGeom>
          <a:noFill/>
        </p:spPr>
        <p:txBody>
          <a:bodyPr wrap="square" rtlCol="0">
            <a:spAutoFit/>
          </a:bodyPr>
          <a:lstStyle/>
          <a:p>
            <a:r>
              <a:rPr lang="en-IN" dirty="0" smtClean="0"/>
              <a:t>If ratio is higher than set threshold, alert officials.</a:t>
            </a:r>
            <a:endParaRPr lang="en-IN" dirty="0"/>
          </a:p>
        </p:txBody>
      </p:sp>
      <p:pic>
        <p:nvPicPr>
          <p:cNvPr id="28" name="Picture 3" descr="C:\Users\Churan\AppData\Local\Microsoft\Windows\INetCache\IE\OUHQ4GX0\arrow-304394_960_720[1].png"/>
          <p:cNvPicPr>
            <a:picLocks noChangeAspect="1" noChangeArrowheads="1"/>
          </p:cNvPicPr>
          <p:nvPr/>
        </p:nvPicPr>
        <p:blipFill>
          <a:blip r:embed="rId4" cstate="print"/>
          <a:srcRect/>
          <a:stretch>
            <a:fillRect/>
          </a:stretch>
        </p:blipFill>
        <p:spPr bwMode="auto">
          <a:xfrm rot="11390938">
            <a:off x="3526139" y="4978636"/>
            <a:ext cx="1334105" cy="1250723"/>
          </a:xfrm>
          <a:prstGeom prst="rect">
            <a:avLst/>
          </a:prstGeom>
          <a:noFill/>
        </p:spPr>
      </p:pic>
      <p:sp>
        <p:nvSpPr>
          <p:cNvPr id="29" name="TextBox 28"/>
          <p:cNvSpPr txBox="1"/>
          <p:nvPr/>
        </p:nvSpPr>
        <p:spPr>
          <a:xfrm>
            <a:off x="3471672" y="1752600"/>
            <a:ext cx="2086790" cy="646331"/>
          </a:xfrm>
          <a:prstGeom prst="rect">
            <a:avLst/>
          </a:prstGeom>
          <a:noFill/>
        </p:spPr>
        <p:txBody>
          <a:bodyPr wrap="none" rtlCol="0">
            <a:spAutoFit/>
          </a:bodyPr>
          <a:lstStyle/>
          <a:p>
            <a:r>
              <a:rPr lang="en-IN" dirty="0" smtClean="0"/>
              <a:t>Acquire image from </a:t>
            </a:r>
          </a:p>
          <a:p>
            <a:r>
              <a:rPr lang="en-IN" dirty="0" smtClean="0"/>
              <a:t>Road camera.</a:t>
            </a:r>
            <a:endParaRPr lang="en-IN" dirty="0"/>
          </a:p>
        </p:txBody>
      </p:sp>
      <p:sp>
        <p:nvSpPr>
          <p:cNvPr id="30" name="TextBox 29"/>
          <p:cNvSpPr txBox="1"/>
          <p:nvPr/>
        </p:nvSpPr>
        <p:spPr>
          <a:xfrm>
            <a:off x="7043928" y="1947672"/>
            <a:ext cx="2699650" cy="646331"/>
          </a:xfrm>
          <a:prstGeom prst="rect">
            <a:avLst/>
          </a:prstGeom>
          <a:noFill/>
        </p:spPr>
        <p:txBody>
          <a:bodyPr wrap="none" rtlCol="0">
            <a:spAutoFit/>
          </a:bodyPr>
          <a:lstStyle/>
          <a:p>
            <a:r>
              <a:rPr lang="en-IN" dirty="0" smtClean="0"/>
              <a:t>Perform image processing</a:t>
            </a:r>
          </a:p>
          <a:p>
            <a:r>
              <a:rPr lang="en-IN" dirty="0" smtClean="0"/>
              <a:t> using methods mentioned</a:t>
            </a:r>
            <a:endParaRPr lang="en-IN" dirty="0"/>
          </a:p>
        </p:txBody>
      </p:sp>
      <p:sp>
        <p:nvSpPr>
          <p:cNvPr id="31" name="TextBox 30"/>
          <p:cNvSpPr txBox="1"/>
          <p:nvPr/>
        </p:nvSpPr>
        <p:spPr>
          <a:xfrm>
            <a:off x="7549896" y="4367784"/>
            <a:ext cx="2543902" cy="646331"/>
          </a:xfrm>
          <a:prstGeom prst="rect">
            <a:avLst/>
          </a:prstGeom>
          <a:noFill/>
        </p:spPr>
        <p:txBody>
          <a:bodyPr wrap="none" rtlCol="0">
            <a:spAutoFit/>
          </a:bodyPr>
          <a:lstStyle/>
          <a:p>
            <a:r>
              <a:rPr lang="en-IN" dirty="0" smtClean="0"/>
              <a:t>Perform particle analysis </a:t>
            </a:r>
          </a:p>
          <a:p>
            <a:r>
              <a:rPr lang="en-IN" dirty="0"/>
              <a:t>o</a:t>
            </a:r>
            <a:r>
              <a:rPr lang="en-IN" dirty="0" smtClean="0"/>
              <a:t>n image.</a:t>
            </a:r>
            <a:endParaRPr lang="en-IN" dirty="0"/>
          </a:p>
        </p:txBody>
      </p:sp>
      <p:sp>
        <p:nvSpPr>
          <p:cNvPr id="32" name="TextBox 31"/>
          <p:cNvSpPr txBox="1"/>
          <p:nvPr/>
        </p:nvSpPr>
        <p:spPr>
          <a:xfrm>
            <a:off x="4648200" y="5919216"/>
            <a:ext cx="2782428" cy="923330"/>
          </a:xfrm>
          <a:prstGeom prst="rect">
            <a:avLst/>
          </a:prstGeom>
          <a:noFill/>
        </p:spPr>
        <p:txBody>
          <a:bodyPr wrap="none" rtlCol="0">
            <a:spAutoFit/>
          </a:bodyPr>
          <a:lstStyle/>
          <a:p>
            <a:pPr algn="ctr"/>
            <a:r>
              <a:rPr lang="en-IN" dirty="0" smtClean="0"/>
              <a:t>Calculate ratio of total Area</a:t>
            </a:r>
          </a:p>
          <a:p>
            <a:pPr algn="ctr"/>
            <a:r>
              <a:rPr lang="en-IN" dirty="0" smtClean="0"/>
              <a:t>of particles to total area of </a:t>
            </a:r>
          </a:p>
          <a:p>
            <a:pPr algn="ctr"/>
            <a:r>
              <a:rPr lang="en-IN" dirty="0" smtClean="0"/>
              <a:t>Image.</a:t>
            </a:r>
            <a:endParaRPr lang="en-IN" dirty="0"/>
          </a:p>
        </p:txBody>
      </p:sp>
      <p:pic>
        <p:nvPicPr>
          <p:cNvPr id="33" name="Picture 3" descr="C:\Users\Churan\AppData\Local\Microsoft\Windows\INetCache\IE\OUHQ4GX0\arrow-304394_960_720[1].png"/>
          <p:cNvPicPr>
            <a:picLocks noChangeAspect="1" noChangeArrowheads="1"/>
          </p:cNvPicPr>
          <p:nvPr/>
        </p:nvPicPr>
        <p:blipFill>
          <a:blip r:embed="rId5" cstate="print"/>
          <a:srcRect/>
          <a:stretch>
            <a:fillRect/>
          </a:stretch>
        </p:blipFill>
        <p:spPr bwMode="auto">
          <a:xfrm rot="19678538">
            <a:off x="5524482" y="909256"/>
            <a:ext cx="1546162" cy="1449527"/>
          </a:xfrm>
          <a:prstGeom prst="rect">
            <a:avLst/>
          </a:prstGeom>
          <a:noFill/>
        </p:spPr>
      </p:pic>
      <p:pic>
        <p:nvPicPr>
          <p:cNvPr id="34" name="Picture 3" descr="C:\Users\Churan\AppData\Local\Microsoft\Windows\INetCache\IE\OUHQ4GX0\arrow-304394_960_720[1].png"/>
          <p:cNvPicPr>
            <a:picLocks noChangeAspect="1" noChangeArrowheads="1"/>
          </p:cNvPicPr>
          <p:nvPr/>
        </p:nvPicPr>
        <p:blipFill>
          <a:blip r:embed="rId6" cstate="print"/>
          <a:srcRect/>
          <a:stretch>
            <a:fillRect/>
          </a:stretch>
        </p:blipFill>
        <p:spPr bwMode="auto">
          <a:xfrm rot="3022622">
            <a:off x="8025651" y="2814618"/>
            <a:ext cx="1407539" cy="1319568"/>
          </a:xfrm>
          <a:prstGeom prst="rect">
            <a:avLst/>
          </a:prstGeom>
          <a:noFill/>
        </p:spPr>
      </p:pic>
      <p:pic>
        <p:nvPicPr>
          <p:cNvPr id="35" name="Picture 3" descr="C:\Users\Churan\AppData\Local\Microsoft\Windows\INetCache\IE\OUHQ4GX0\arrow-304394_960_720[1].png"/>
          <p:cNvPicPr>
            <a:picLocks noChangeAspect="1" noChangeArrowheads="1"/>
          </p:cNvPicPr>
          <p:nvPr/>
        </p:nvPicPr>
        <p:blipFill>
          <a:blip r:embed="rId7" cstate="print"/>
          <a:srcRect/>
          <a:stretch>
            <a:fillRect/>
          </a:stretch>
        </p:blipFill>
        <p:spPr bwMode="auto">
          <a:xfrm rot="5400000">
            <a:off x="7348220" y="4993132"/>
            <a:ext cx="1381760" cy="1295400"/>
          </a:xfrm>
          <a:prstGeom prst="rect">
            <a:avLst/>
          </a:prstGeom>
          <a:noFill/>
        </p:spPr>
      </p:pic>
      <p:pic>
        <p:nvPicPr>
          <p:cNvPr id="36" name="Picture 4"/>
          <p:cNvPicPr>
            <a:picLocks noChangeAspect="1" noChangeArrowheads="1"/>
          </p:cNvPicPr>
          <p:nvPr/>
        </p:nvPicPr>
        <p:blipFill>
          <a:blip r:embed="rId8" cstate="print"/>
          <a:srcRect/>
          <a:stretch>
            <a:fillRect/>
          </a:stretch>
        </p:blipFill>
        <p:spPr bwMode="auto">
          <a:xfrm>
            <a:off x="39624" y="76200"/>
            <a:ext cx="838200" cy="117222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0469" y="891031"/>
            <a:ext cx="6999605" cy="635000"/>
          </a:xfrm>
          <a:prstGeom prst="rect">
            <a:avLst/>
          </a:prstGeom>
        </p:spPr>
        <p:txBody>
          <a:bodyPr vert="horz" wrap="square" lIns="0" tIns="12065" rIns="0" bIns="0" rtlCol="0">
            <a:spAutoFit/>
          </a:bodyPr>
          <a:lstStyle/>
          <a:p>
            <a:pPr marL="12700" algn="ctr">
              <a:lnSpc>
                <a:spcPct val="100000"/>
              </a:lnSpc>
              <a:spcBef>
                <a:spcPts val="95"/>
              </a:spcBef>
            </a:pPr>
            <a:r>
              <a:rPr spc="-5" dirty="0"/>
              <a:t>Front Panel </a:t>
            </a:r>
            <a:r>
              <a:rPr lang="en-IN" spc="-5" dirty="0" smtClean="0"/>
              <a:t>Window</a:t>
            </a:r>
            <a:endParaRPr spc="-5" dirty="0"/>
          </a:p>
        </p:txBody>
      </p:sp>
      <p:pic>
        <p:nvPicPr>
          <p:cNvPr id="1026" name="Picture 2" descr="E:\Project\NI\PICS\HOME.bmp"/>
          <p:cNvPicPr>
            <a:picLocks noChangeAspect="1" noChangeArrowheads="1"/>
          </p:cNvPicPr>
          <p:nvPr/>
        </p:nvPicPr>
        <p:blipFill>
          <a:blip r:embed="rId2" cstate="print"/>
          <a:srcRect/>
          <a:stretch>
            <a:fillRect/>
          </a:stretch>
        </p:blipFill>
        <p:spPr bwMode="auto">
          <a:xfrm>
            <a:off x="1385044" y="1905000"/>
            <a:ext cx="10479932" cy="3711575"/>
          </a:xfrm>
          <a:prstGeom prst="rect">
            <a:avLst/>
          </a:prstGeom>
          <a:noFill/>
        </p:spPr>
      </p:pic>
      <p:pic>
        <p:nvPicPr>
          <p:cNvPr id="5" name="Picture 4"/>
          <p:cNvPicPr>
            <a:picLocks noChangeAspect="1" noChangeArrowheads="1"/>
          </p:cNvPicPr>
          <p:nvPr/>
        </p:nvPicPr>
        <p:blipFill>
          <a:blip r:embed="rId3" cstate="print"/>
          <a:srcRect/>
          <a:stretch>
            <a:fillRect/>
          </a:stretch>
        </p:blipFill>
        <p:spPr bwMode="auto">
          <a:xfrm>
            <a:off x="75387" y="76200"/>
            <a:ext cx="762813" cy="1066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559</Words>
  <Application>Microsoft Office PowerPoint</Application>
  <PresentationFormat>Custom</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PARTICLE ANALYSIS USING   VISION AND MOTION TOOLKIT  </vt:lpstr>
      <vt:lpstr>PARTICLE ANALYSIS OF AN IMAGE An Overview:</vt:lpstr>
      <vt:lpstr>Introduction to Virtual Instrumentation</vt:lpstr>
      <vt:lpstr>Virtual Instrumentation: LabVIEW</vt:lpstr>
      <vt:lpstr>COMPARISON OF LabVIEW WITH OTHER SOFTWARES</vt:lpstr>
      <vt:lpstr>INTRODUCTION TO  THE PROJECT</vt:lpstr>
      <vt:lpstr>SOFTWARE USED</vt:lpstr>
      <vt:lpstr>FLOW DIAGRAM OF PROJECT</vt:lpstr>
      <vt:lpstr>Front Panel Window</vt:lpstr>
      <vt:lpstr>Slide 10</vt:lpstr>
      <vt:lpstr>ALGORITHM  .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Calibration Of  Instruments Using LabVIEW</dc:title>
  <dc:creator>Swift</dc:creator>
  <cp:lastModifiedBy>Swift</cp:lastModifiedBy>
  <cp:revision>10</cp:revision>
  <dcterms:created xsi:type="dcterms:W3CDTF">2019-11-14T20:21:24Z</dcterms:created>
  <dcterms:modified xsi:type="dcterms:W3CDTF">2021-02-25T17:58:09Z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2014-06-26T00:00:00Z</vt:filetime>
  </property>
  <property fmtid="{D5CDD505-2E9C-101B-9397-08002B2CF9AE}" pid="3" name="Creator">
    <vt:lpwstr>Microsoft® PowerPoint® 2013</vt:lpwstr>
  </property>
  <property fmtid="{D5CDD505-2E9C-101B-9397-08002B2CF9AE}" pid="4" name="LastSaved">
    <vt:filetime>2019-11-14T00:00:00Z</vt:filetime>
  </property>
</Properties>
</file>