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0" r:id="rId2"/>
    <p:sldId id="313" r:id="rId3"/>
    <p:sldId id="314" r:id="rId4"/>
    <p:sldId id="324" r:id="rId5"/>
    <p:sldId id="317" r:id="rId6"/>
    <p:sldId id="31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eni_seenu@outlook.com" initials="s" lastIdx="1" clrIdx="0">
    <p:extLst>
      <p:ext uri="{19B8F6BF-5375-455C-9EA6-DF929625EA0E}">
        <p15:presenceInfo xmlns:p15="http://schemas.microsoft.com/office/powerpoint/2012/main" userId="bea2019f5c884b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83255" autoAdjust="0"/>
  </p:normalViewPr>
  <p:slideViewPr>
    <p:cSldViewPr snapToGrid="0" showGuides="1">
      <p:cViewPr varScale="1">
        <p:scale>
          <a:sx n="96" d="100"/>
          <a:sy n="96" d="100"/>
        </p:scale>
        <p:origin x="58" y="130"/>
      </p:cViewPr>
      <p:guideLst>
        <p:guide pos="3840"/>
        <p:guide orient="horz" pos="209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10/10/2021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1</a:t>
            </a:fld>
            <a:endParaRPr lang="en-ID"/>
          </a:p>
        </p:txBody>
      </p:sp>
    </p:spTree>
    <p:extLst>
      <p:ext uri="{BB962C8B-B14F-4D97-AF65-F5344CB8AC3E}">
        <p14:creationId xmlns:p14="http://schemas.microsoft.com/office/powerpoint/2010/main" val="71878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2</a:t>
            </a:fld>
            <a:endParaRPr lang="en-ID"/>
          </a:p>
        </p:txBody>
      </p:sp>
    </p:spTree>
    <p:extLst>
      <p:ext uri="{BB962C8B-B14F-4D97-AF65-F5344CB8AC3E}">
        <p14:creationId xmlns:p14="http://schemas.microsoft.com/office/powerpoint/2010/main" val="170426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Use any image of your proposed solution here instead of this </a:t>
            </a:r>
            <a:r>
              <a:rPr lang="en-ID" dirty="0" err="1"/>
              <a:t>macbook</a:t>
            </a:r>
            <a:r>
              <a:rPr lang="en-ID" dirty="0"/>
              <a:t> image</a:t>
            </a:r>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349133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4</a:t>
            </a:fld>
            <a:endParaRPr lang="en-ID"/>
          </a:p>
        </p:txBody>
      </p:sp>
    </p:spTree>
    <p:extLst>
      <p:ext uri="{BB962C8B-B14F-4D97-AF65-F5344CB8AC3E}">
        <p14:creationId xmlns:p14="http://schemas.microsoft.com/office/powerpoint/2010/main" val="235565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5</a:t>
            </a:fld>
            <a:endParaRPr lang="en-ID"/>
          </a:p>
        </p:txBody>
      </p:sp>
    </p:spTree>
    <p:extLst>
      <p:ext uri="{BB962C8B-B14F-4D97-AF65-F5344CB8AC3E}">
        <p14:creationId xmlns:p14="http://schemas.microsoft.com/office/powerpoint/2010/main" val="300689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a16="http://schemas.microsoft.com/office/drawing/2014/main" id="{51D04888-F937-9F4B-8501-4E59D28E1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51896"/>
          </a:xfrm>
          <a:prstGeom prst="rect">
            <a:avLst/>
          </a:prstGeom>
        </p:spPr>
      </p:pic>
      <p:sp>
        <p:nvSpPr>
          <p:cNvPr id="11" name="Rectangle 10">
            <a:extLst>
              <a:ext uri="{FF2B5EF4-FFF2-40B4-BE49-F238E27FC236}">
                <a16:creationId xmlns:a16="http://schemas.microsoft.com/office/drawing/2014/main" id="{B23E637E-FE7C-4B0B-9EA0-673B01BA1E04}"/>
              </a:ext>
            </a:extLst>
          </p:cNvPr>
          <p:cNvSpPr/>
          <p:nvPr/>
        </p:nvSpPr>
        <p:spPr>
          <a:xfrm>
            <a:off x="3645385" y="2121533"/>
            <a:ext cx="8263079" cy="1477328"/>
          </a:xfrm>
          <a:prstGeom prst="rect">
            <a:avLst/>
          </a:prstGeom>
          <a:solidFill>
            <a:schemeClr val="bg1"/>
          </a:solidFill>
          <a:scene3d>
            <a:camera prst="isometricOffAxis1Right"/>
            <a:lightRig rig="threePt" dir="t"/>
          </a:scene3d>
        </p:spPr>
        <p:txBody>
          <a:bodyPr wrap="square" lIns="0" tIns="0" rIns="0" bIns="0">
            <a:spAutoFit/>
          </a:bodyPr>
          <a:lstStyle/>
          <a:p>
            <a:r>
              <a:rPr lang="en-ID" sz="3200" b="1" spc="300" dirty="0">
                <a:solidFill>
                  <a:sysClr val="windowText" lastClr="000000"/>
                </a:solidFill>
                <a:latin typeface="Abadi MT Condensed Light" panose="020B0306030101010103" pitchFamily="34" charset="77"/>
              </a:rPr>
              <a:t>Solution By: THICK THREAT</a:t>
            </a:r>
          </a:p>
          <a:p>
            <a:r>
              <a:rPr lang="en-ID" sz="3200" b="1" spc="300" dirty="0">
                <a:solidFill>
                  <a:sysClr val="windowText" lastClr="000000"/>
                </a:solidFill>
                <a:latin typeface="Abadi MT Condensed Light" panose="020B0306030101010103" pitchFamily="34" charset="77"/>
              </a:rPr>
              <a:t>PSID: INTL-FCD-15</a:t>
            </a:r>
          </a:p>
          <a:p>
            <a:r>
              <a:rPr lang="en-ID" sz="3200" b="1" spc="300" dirty="0">
                <a:solidFill>
                  <a:sysClr val="windowText" lastClr="000000"/>
                </a:solidFill>
                <a:latin typeface="Abadi MT Condensed Light" panose="020B0306030101010103" pitchFamily="34" charset="77"/>
              </a:rPr>
              <a:t>Team Leader Name: Surya Narayanan CS</a:t>
            </a:r>
          </a:p>
        </p:txBody>
      </p:sp>
      <p:pic>
        <p:nvPicPr>
          <p:cNvPr id="22" name="Picture 21" descr="Logo, company name&#10;&#10;Description automatically generated">
            <a:extLst>
              <a:ext uri="{FF2B5EF4-FFF2-40B4-BE49-F238E27FC236}">
                <a16:creationId xmlns:a16="http://schemas.microsoft.com/office/drawing/2014/main" id="{202DFFF4-C85B-7449-BF78-4633BA1FB75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17961" t="12472" r="23498" b="11947"/>
          <a:stretch/>
        </p:blipFill>
        <p:spPr>
          <a:xfrm>
            <a:off x="1312815" y="2355897"/>
            <a:ext cx="2888735" cy="2485927"/>
          </a:xfrm>
          <a:prstGeom prst="rect">
            <a:avLst/>
          </a:prstGeom>
          <a:scene3d>
            <a:camera prst="isometricOffAxis1Right"/>
            <a:lightRig rig="threePt" dir="t"/>
          </a:scene3d>
        </p:spPr>
      </p:pic>
    </p:spTree>
    <p:extLst>
      <p:ext uri="{BB962C8B-B14F-4D97-AF65-F5344CB8AC3E}">
        <p14:creationId xmlns:p14="http://schemas.microsoft.com/office/powerpoint/2010/main" val="361091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FAFA0-1765-7041-9128-6C53029D0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5288"/>
            <a:ext cx="12192000" cy="6858000"/>
          </a:xfrm>
          <a:prstGeom prst="rect">
            <a:avLst/>
          </a:prstGeom>
        </p:spPr>
      </p:pic>
      <p:sp>
        <p:nvSpPr>
          <p:cNvPr id="12" name="Rectangle 11">
            <a:extLst>
              <a:ext uri="{FF2B5EF4-FFF2-40B4-BE49-F238E27FC236}">
                <a16:creationId xmlns:a16="http://schemas.microsoft.com/office/drawing/2014/main" id="{7EDC1F47-213F-461F-8759-1037A6249937}"/>
              </a:ext>
            </a:extLst>
          </p:cNvPr>
          <p:cNvSpPr/>
          <p:nvPr/>
        </p:nvSpPr>
        <p:spPr>
          <a:xfrm flipH="1">
            <a:off x="6092663" y="3429000"/>
            <a:ext cx="5257800" cy="2916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89" name="Group 88">
            <a:extLst>
              <a:ext uri="{FF2B5EF4-FFF2-40B4-BE49-F238E27FC236}">
                <a16:creationId xmlns:a16="http://schemas.microsoft.com/office/drawing/2014/main" id="{F1BD15E6-BE6D-4766-B5D4-54EBDF3CA23B}"/>
              </a:ext>
            </a:extLst>
          </p:cNvPr>
          <p:cNvGrpSpPr/>
          <p:nvPr/>
        </p:nvGrpSpPr>
        <p:grpSpPr>
          <a:xfrm>
            <a:off x="6704238" y="4068719"/>
            <a:ext cx="4337625" cy="98275"/>
            <a:chOff x="6724167" y="4768868"/>
            <a:chExt cx="4337625" cy="98275"/>
          </a:xfrm>
        </p:grpSpPr>
        <p:cxnSp>
          <p:nvCxnSpPr>
            <p:cNvPr id="76" name="Straight Connector 75">
              <a:extLst>
                <a:ext uri="{FF2B5EF4-FFF2-40B4-BE49-F238E27FC236}">
                  <a16:creationId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4817C8D0-C0DF-45C4-8D16-AFA3386DDFA1}"/>
              </a:ext>
            </a:extLst>
          </p:cNvPr>
          <p:cNvSpPr>
            <a:spLocks noGrp="1"/>
          </p:cNvSpPr>
          <p:nvPr>
            <p:ph type="title"/>
          </p:nvPr>
        </p:nvSpPr>
        <p:spPr>
          <a:xfrm>
            <a:off x="501019" y="410090"/>
            <a:ext cx="11196637" cy="838152"/>
          </a:xfrm>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id="{1092C86A-DD6F-4C27-9F2B-E7AD017FB6E6}"/>
              </a:ext>
            </a:extLst>
          </p:cNvPr>
          <p:cNvSpPr/>
          <p:nvPr/>
        </p:nvSpPr>
        <p:spPr>
          <a:xfrm flipH="1">
            <a:off x="897281" y="1863973"/>
            <a:ext cx="5257800" cy="2869381"/>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Freeform 4136">
            <a:extLst>
              <a:ext uri="{FF2B5EF4-FFF2-40B4-BE49-F238E27FC236}">
                <a16:creationId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a16="http://schemas.microsoft.com/office/drawing/2014/main"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a16="http://schemas.microsoft.com/office/drawing/2014/main"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a16="http://schemas.microsoft.com/office/drawing/2014/main"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a16="http://schemas.microsoft.com/office/drawing/2014/main"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a16="http://schemas.microsoft.com/office/drawing/2014/main"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3" name="Rectangle 52">
            <a:extLst>
              <a:ext uri="{FF2B5EF4-FFF2-40B4-BE49-F238E27FC236}">
                <a16:creationId xmlns:a16="http://schemas.microsoft.com/office/drawing/2014/main" id="{EBB20DCD-7C23-425D-A36A-C3EF6128B7C3}"/>
              </a:ext>
            </a:extLst>
          </p:cNvPr>
          <p:cNvSpPr/>
          <p:nvPr/>
        </p:nvSpPr>
        <p:spPr>
          <a:xfrm flipH="1">
            <a:off x="1020066" y="3075994"/>
            <a:ext cx="1377080" cy="1107996"/>
          </a:xfrm>
          <a:prstGeom prst="rect">
            <a:avLst/>
          </a:prstGeom>
        </p:spPr>
        <p:txBody>
          <a:bodyPr wrap="square" lIns="0" tIns="0" rIns="0" bIns="0">
            <a:spAutoFit/>
          </a:bodyPr>
          <a:lstStyle/>
          <a:p>
            <a:r>
              <a:rPr lang="en-ID" sz="1600" b="1" dirty="0">
                <a:solidFill>
                  <a:schemeClr val="accent1"/>
                </a:solidFill>
                <a:latin typeface="Poppins" panose="00000500000000000000" pitchFamily="2" charset="0"/>
                <a:cs typeface="Poppins" panose="00000500000000000000" pitchFamily="2" charset="0"/>
              </a:rPr>
              <a:t>Tech Stack</a:t>
            </a:r>
          </a:p>
          <a:p>
            <a:endParaRPr lang="en-ID" sz="1400" dirty="0">
              <a:solidFill>
                <a:schemeClr val="accent1"/>
              </a:solidFill>
              <a:latin typeface="Poppins" panose="00000500000000000000" pitchFamily="2" charset="0"/>
              <a:cs typeface="Poppins" panose="00000500000000000000" pitchFamily="2" charset="0"/>
            </a:endParaRPr>
          </a:p>
          <a:p>
            <a:r>
              <a:rPr lang="en-ID" sz="1400" b="1" dirty="0">
                <a:solidFill>
                  <a:srgbClr val="073061"/>
                </a:solidFill>
                <a:latin typeface="Segoe UI" panose="020B0502040204020203" pitchFamily="34" charset="0"/>
                <a:cs typeface="Segoe UI" panose="020B0502040204020203" pitchFamily="34" charset="0"/>
              </a:rPr>
              <a:t>   1. GAN</a:t>
            </a:r>
          </a:p>
          <a:p>
            <a:r>
              <a:rPr lang="en-ID" sz="1400" b="1" dirty="0">
                <a:solidFill>
                  <a:srgbClr val="073061"/>
                </a:solidFill>
                <a:latin typeface="Segoe UI" panose="020B0502040204020203" pitchFamily="34" charset="0"/>
                <a:cs typeface="Segoe UI" panose="020B0502040204020203" pitchFamily="34" charset="0"/>
              </a:rPr>
              <a:t>   2. AI/ML</a:t>
            </a:r>
          </a:p>
          <a:p>
            <a:r>
              <a:rPr lang="en-ID" sz="1400" dirty="0">
                <a:solidFill>
                  <a:srgbClr val="073061"/>
                </a:solidFill>
                <a:latin typeface="Segoe UI" panose="020B0502040204020203" pitchFamily="34" charset="0"/>
                <a:cs typeface="Segoe UI" panose="020B0502040204020203" pitchFamily="34" charset="0"/>
              </a:rPr>
              <a:t> </a:t>
            </a:r>
          </a:p>
        </p:txBody>
      </p:sp>
      <p:sp>
        <p:nvSpPr>
          <p:cNvPr id="60" name="Rectangle 59">
            <a:extLst>
              <a:ext uri="{FF2B5EF4-FFF2-40B4-BE49-F238E27FC236}">
                <a16:creationId xmlns:a16="http://schemas.microsoft.com/office/drawing/2014/main" id="{A148395E-861F-46E8-B218-D7552E45D394}"/>
              </a:ext>
            </a:extLst>
          </p:cNvPr>
          <p:cNvSpPr/>
          <p:nvPr/>
        </p:nvSpPr>
        <p:spPr>
          <a:xfrm flipH="1">
            <a:off x="2473366" y="3075994"/>
            <a:ext cx="1752466" cy="1107996"/>
          </a:xfrm>
          <a:prstGeom prst="rect">
            <a:avLst/>
          </a:prstGeom>
        </p:spPr>
        <p:txBody>
          <a:bodyPr wrap="square" lIns="0" tIns="0" rIns="0" bIns="0">
            <a:spAutoFit/>
          </a:bodyPr>
          <a:lstStyle/>
          <a:p>
            <a:r>
              <a:rPr lang="en-ID" sz="1600" b="1" i="0" dirty="0">
                <a:solidFill>
                  <a:schemeClr val="accent1"/>
                </a:solidFill>
                <a:effectLst/>
                <a:latin typeface="Poppins" panose="00000500000000000000" pitchFamily="2" charset="0"/>
                <a:cs typeface="Poppins" panose="00000500000000000000" pitchFamily="2" charset="0"/>
              </a:rPr>
              <a:t>Resources Used</a:t>
            </a:r>
          </a:p>
          <a:p>
            <a:endParaRPr lang="en-ID" sz="1400" b="0" i="0" dirty="0">
              <a:solidFill>
                <a:srgbClr val="073061"/>
              </a:solidFill>
              <a:effectLst/>
              <a:latin typeface="Segoe UI" panose="020B0502040204020203" pitchFamily="34" charset="0"/>
              <a:cs typeface="Segoe UI" panose="020B0502040204020203" pitchFamily="34" charset="0"/>
            </a:endParaRPr>
          </a:p>
          <a:p>
            <a:r>
              <a:rPr lang="en-ID" sz="1400" b="1" dirty="0">
                <a:solidFill>
                  <a:srgbClr val="073061"/>
                </a:solidFill>
                <a:latin typeface="Segoe UI" panose="020B0502040204020203" pitchFamily="34" charset="0"/>
                <a:cs typeface="Segoe UI" panose="020B0502040204020203" pitchFamily="34" charset="0"/>
              </a:rPr>
              <a:t>   1.  Deep Learning</a:t>
            </a:r>
          </a:p>
          <a:p>
            <a:r>
              <a:rPr lang="en-ID" sz="1400" b="1" dirty="0">
                <a:solidFill>
                  <a:srgbClr val="073061"/>
                </a:solidFill>
                <a:latin typeface="Segoe UI" panose="020B0502040204020203" pitchFamily="34" charset="0"/>
                <a:cs typeface="Segoe UI" panose="020B0502040204020203" pitchFamily="34" charset="0"/>
              </a:rPr>
              <a:t>   2.  Tensor Flow</a:t>
            </a:r>
          </a:p>
          <a:p>
            <a:r>
              <a:rPr lang="en-ID" sz="1400" dirty="0">
                <a:solidFill>
                  <a:srgbClr val="073061"/>
                </a:solidFill>
                <a:latin typeface="Segoe UI" panose="020B0502040204020203" pitchFamily="34" charset="0"/>
                <a:cs typeface="Segoe UI" panose="020B0502040204020203" pitchFamily="34" charset="0"/>
              </a:rPr>
              <a:t>  </a:t>
            </a:r>
          </a:p>
        </p:txBody>
      </p:sp>
      <p:sp>
        <p:nvSpPr>
          <p:cNvPr id="68" name="Rectangle 67">
            <a:extLst>
              <a:ext uri="{FF2B5EF4-FFF2-40B4-BE49-F238E27FC236}">
                <a16:creationId xmlns:a16="http://schemas.microsoft.com/office/drawing/2014/main" id="{1E6C75F9-70D5-482F-9608-D7F56C4F71B4}"/>
              </a:ext>
            </a:extLst>
          </p:cNvPr>
          <p:cNvSpPr/>
          <p:nvPr/>
        </p:nvSpPr>
        <p:spPr>
          <a:xfrm flipH="1">
            <a:off x="6550207" y="4355764"/>
            <a:ext cx="4379742" cy="215444"/>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                 </a:t>
            </a:r>
          </a:p>
        </p:txBody>
      </p:sp>
      <p:sp>
        <p:nvSpPr>
          <p:cNvPr id="66" name="Rectangle 65">
            <a:extLst>
              <a:ext uri="{FF2B5EF4-FFF2-40B4-BE49-F238E27FC236}">
                <a16:creationId xmlns:a16="http://schemas.microsoft.com/office/drawing/2014/main" id="{149CA19D-D82C-4767-8998-EB5CE62DC625}"/>
              </a:ext>
            </a:extLst>
          </p:cNvPr>
          <p:cNvSpPr/>
          <p:nvPr/>
        </p:nvSpPr>
        <p:spPr>
          <a:xfrm flipH="1">
            <a:off x="7237917" y="3685601"/>
            <a:ext cx="3116010" cy="276999"/>
          </a:xfrm>
          <a:prstGeom prst="rect">
            <a:avLst/>
          </a:prstGeom>
        </p:spPr>
        <p:txBody>
          <a:bodyPr wrap="square" lIns="0" tIns="0" rIns="0" bIns="0">
            <a:spAutoFit/>
          </a:bodyPr>
          <a:lstStyle/>
          <a:p>
            <a:pPr algn="r"/>
            <a:r>
              <a:rPr lang="en-ID" b="1" dirty="0">
                <a:solidFill>
                  <a:schemeClr val="tx1">
                    <a:lumMod val="75000"/>
                    <a:lumOff val="25000"/>
                  </a:schemeClr>
                </a:solidFill>
                <a:latin typeface="Segoe UI" panose="020B0502040204020203" pitchFamily="34" charset="0"/>
                <a:cs typeface="Segoe UI" panose="020B0502040204020203" pitchFamily="34" charset="0"/>
              </a:rPr>
              <a:t>Deepfake</a:t>
            </a:r>
            <a:r>
              <a:rPr lang="en-ID" sz="1400" b="1" dirty="0">
                <a:solidFill>
                  <a:schemeClr val="tx1">
                    <a:lumMod val="75000"/>
                    <a:lumOff val="25000"/>
                  </a:schemeClr>
                </a:solidFill>
                <a:latin typeface="Segoe UI" panose="020B0502040204020203" pitchFamily="34" charset="0"/>
                <a:cs typeface="Segoe UI" panose="020B0502040204020203" pitchFamily="34" charset="0"/>
              </a:rPr>
              <a:t> </a:t>
            </a:r>
            <a:r>
              <a:rPr lang="en-ID" b="1" dirty="0">
                <a:solidFill>
                  <a:schemeClr val="tx1">
                    <a:lumMod val="75000"/>
                    <a:lumOff val="25000"/>
                  </a:schemeClr>
                </a:solidFill>
                <a:latin typeface="Segoe UI" panose="020B0502040204020203" pitchFamily="34" charset="0"/>
                <a:cs typeface="Segoe UI" panose="020B0502040204020203" pitchFamily="34" charset="0"/>
              </a:rPr>
              <a:t>Detection</a:t>
            </a:r>
            <a:r>
              <a:rPr lang="en-ID" b="1" i="0" dirty="0">
                <a:solidFill>
                  <a:schemeClr val="tx1">
                    <a:lumMod val="75000"/>
                    <a:lumOff val="25000"/>
                  </a:schemeClr>
                </a:solidFill>
                <a:effectLst/>
                <a:latin typeface="Segoe UI" panose="020B0502040204020203" pitchFamily="34" charset="0"/>
                <a:cs typeface="Segoe UI" panose="020B0502040204020203" pitchFamily="34" charset="0"/>
              </a:rPr>
              <a:t>-Outline</a:t>
            </a: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a16="http://schemas.microsoft.com/office/drawing/2014/main" id="{D4765C7F-4CF3-4C0A-BD0A-FE0E682B0CA2}"/>
              </a:ext>
            </a:extLst>
          </p:cNvPr>
          <p:cNvGrpSpPr/>
          <p:nvPr/>
        </p:nvGrpSpPr>
        <p:grpSpPr>
          <a:xfrm flipH="1">
            <a:off x="10662526" y="3593749"/>
            <a:ext cx="379337" cy="377242"/>
            <a:chOff x="7018338" y="4656138"/>
            <a:chExt cx="287337" cy="285750"/>
          </a:xfrm>
          <a:solidFill>
            <a:srgbClr val="073061"/>
          </a:solidFill>
        </p:grpSpPr>
        <p:sp>
          <p:nvSpPr>
            <p:cNvPr id="71" name="Freeform 4604">
              <a:extLst>
                <a:ext uri="{FF2B5EF4-FFF2-40B4-BE49-F238E27FC236}">
                  <a16:creationId xmlns:a16="http://schemas.microsoft.com/office/drawing/2014/main" id="{DFD662D7-61BA-4574-B41C-BDF2B5043B94}"/>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05">
              <a:extLst>
                <a:ext uri="{FF2B5EF4-FFF2-40B4-BE49-F238E27FC236}">
                  <a16:creationId xmlns:a16="http://schemas.microsoft.com/office/drawing/2014/main" id="{54BDD7CA-75ED-4541-B2F7-331DDC5DED57}"/>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06">
              <a:extLst>
                <a:ext uri="{FF2B5EF4-FFF2-40B4-BE49-F238E27FC236}">
                  <a16:creationId xmlns:a16="http://schemas.microsoft.com/office/drawing/2014/main" id="{59792359-3982-4936-A5B1-24C5A94FF08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607">
              <a:extLst>
                <a:ext uri="{FF2B5EF4-FFF2-40B4-BE49-F238E27FC236}">
                  <a16:creationId xmlns:a16="http://schemas.microsoft.com/office/drawing/2014/main" id="{4159683A-C3D6-4EC4-AD8B-00E7F35BC41C}"/>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a:extLst>
              <a:ext uri="{FF2B5EF4-FFF2-40B4-BE49-F238E27FC236}">
                <a16:creationId xmlns:a16="http://schemas.microsoft.com/office/drawing/2014/main" id="{0C2B5953-6ADE-467C-890A-DE466F672C5C}"/>
              </a:ext>
            </a:extLst>
          </p:cNvPr>
          <p:cNvGrpSpPr/>
          <p:nvPr/>
        </p:nvGrpSpPr>
        <p:grpSpPr>
          <a:xfrm>
            <a:off x="1120545" y="2664007"/>
            <a:ext cx="4103917" cy="98276"/>
            <a:chOff x="1120546" y="3285392"/>
            <a:chExt cx="4103917" cy="98276"/>
          </a:xfrm>
        </p:grpSpPr>
        <p:cxnSp>
          <p:nvCxnSpPr>
            <p:cNvPr id="82" name="Straight Connector 81">
              <a:extLst>
                <a:ext uri="{FF2B5EF4-FFF2-40B4-BE49-F238E27FC236}">
                  <a16:creationId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a16="http://schemas.microsoft.com/office/drawing/2014/main" id="{F359ED07-E5D5-BE4C-809F-E54C429E520B}"/>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9763018" y="-30603"/>
            <a:ext cx="2557690" cy="1278845"/>
          </a:xfrm>
          <a:prstGeom prst="rect">
            <a:avLst/>
          </a:prstGeom>
        </p:spPr>
      </p:pic>
      <p:sp>
        <p:nvSpPr>
          <p:cNvPr id="3" name="TextBox 2">
            <a:extLst>
              <a:ext uri="{FF2B5EF4-FFF2-40B4-BE49-F238E27FC236}">
                <a16:creationId xmlns:a16="http://schemas.microsoft.com/office/drawing/2014/main" id="{3D0E7DB1-4114-4F45-8CE7-D7CC212199FA}"/>
              </a:ext>
            </a:extLst>
          </p:cNvPr>
          <p:cNvSpPr txBox="1"/>
          <p:nvPr/>
        </p:nvSpPr>
        <p:spPr>
          <a:xfrm>
            <a:off x="1708606" y="2043671"/>
            <a:ext cx="3030279" cy="461665"/>
          </a:xfrm>
          <a:prstGeom prst="rect">
            <a:avLst/>
          </a:prstGeom>
          <a:noFill/>
        </p:spPr>
        <p:txBody>
          <a:bodyPr wrap="square" rtlCol="0">
            <a:spAutoFit/>
          </a:bodyPr>
          <a:lstStyle/>
          <a:p>
            <a:r>
              <a:rPr lang="en-US" sz="2400" b="1" dirty="0"/>
              <a:t>God’s Eye</a:t>
            </a:r>
            <a:endParaRPr lang="en-IN" sz="2400" b="1" dirty="0"/>
          </a:p>
        </p:txBody>
      </p:sp>
      <p:sp>
        <p:nvSpPr>
          <p:cNvPr id="5" name="TextBox 4">
            <a:extLst>
              <a:ext uri="{FF2B5EF4-FFF2-40B4-BE49-F238E27FC236}">
                <a16:creationId xmlns:a16="http://schemas.microsoft.com/office/drawing/2014/main" id="{E60FC2F3-BCC7-4162-92EC-2D83F7560578}"/>
              </a:ext>
            </a:extLst>
          </p:cNvPr>
          <p:cNvSpPr txBox="1"/>
          <p:nvPr/>
        </p:nvSpPr>
        <p:spPr>
          <a:xfrm>
            <a:off x="6344041" y="4127420"/>
            <a:ext cx="4813612" cy="2031325"/>
          </a:xfrm>
          <a:prstGeom prst="rect">
            <a:avLst/>
          </a:prstGeom>
          <a:noFill/>
        </p:spPr>
        <p:txBody>
          <a:bodyPr wrap="square" rtlCol="0">
            <a:spAutoFit/>
          </a:bodyPr>
          <a:lstStyle/>
          <a:p>
            <a:r>
              <a:rPr lang="en-US" b="1" i="0" dirty="0">
                <a:solidFill>
                  <a:schemeClr val="accent1"/>
                </a:solidFill>
                <a:effectLst/>
                <a:latin typeface="Poppins" panose="020B0502040204020203" pitchFamily="2" charset="0"/>
              </a:rPr>
              <a:t>Problem Statement:</a:t>
            </a:r>
          </a:p>
          <a:p>
            <a:r>
              <a:rPr lang="en-US" sz="1400" i="0" cap="all" dirty="0">
                <a:effectLst/>
                <a:latin typeface="Poppins" panose="00000500000000000000" pitchFamily="2" charset="0"/>
              </a:rPr>
              <a:t>        IDENTIFICATION OF ARTIFICIALLY GENERATED DEEPFAKE CONTENT.</a:t>
            </a:r>
          </a:p>
          <a:p>
            <a:endParaRPr lang="en-US" sz="1400" i="0" dirty="0">
              <a:effectLst/>
              <a:latin typeface="Poppins" panose="020B0502040204020203" pitchFamily="2" charset="0"/>
            </a:endParaRPr>
          </a:p>
          <a:p>
            <a:r>
              <a:rPr lang="en-US" b="1" dirty="0">
                <a:solidFill>
                  <a:schemeClr val="accent1"/>
                </a:solidFill>
                <a:latin typeface="Poppins" panose="020B0502040204020203" pitchFamily="2" charset="0"/>
              </a:rPr>
              <a:t>Our Objective</a:t>
            </a:r>
            <a:r>
              <a:rPr lang="en-US" dirty="0">
                <a:latin typeface="Poppins" panose="020B0502040204020203" pitchFamily="2" charset="0"/>
              </a:rPr>
              <a:t>:</a:t>
            </a:r>
          </a:p>
          <a:p>
            <a:r>
              <a:rPr lang="en-US" sz="1600" b="0" i="0" dirty="0">
                <a:effectLst/>
                <a:latin typeface="Poppins" panose="020B0502040204020203" pitchFamily="2" charset="0"/>
              </a:rPr>
              <a:t>       To build a solution that can automatically intimate the user if the </a:t>
            </a:r>
            <a:r>
              <a:rPr lang="en-US" sz="1600" dirty="0">
                <a:latin typeface="Poppins" panose="020B0502040204020203" pitchFamily="2" charset="0"/>
              </a:rPr>
              <a:t>probability of the </a:t>
            </a:r>
            <a:r>
              <a:rPr lang="en-US" sz="1600" b="0" i="0" dirty="0">
                <a:effectLst/>
                <a:latin typeface="Poppins" panose="020B0502040204020203" pitchFamily="2" charset="0"/>
              </a:rPr>
              <a:t>content being deepfake is </a:t>
            </a:r>
            <a:r>
              <a:rPr lang="en-US" sz="1600" dirty="0">
                <a:latin typeface="Poppins" panose="020B0502040204020203" pitchFamily="2" charset="0"/>
              </a:rPr>
              <a:t>high.</a:t>
            </a:r>
            <a:endParaRPr lang="en-IN" sz="1600" dirty="0"/>
          </a:p>
        </p:txBody>
      </p:sp>
      <p:sp>
        <p:nvSpPr>
          <p:cNvPr id="6" name="TextBox 5">
            <a:extLst>
              <a:ext uri="{FF2B5EF4-FFF2-40B4-BE49-F238E27FC236}">
                <a16:creationId xmlns:a16="http://schemas.microsoft.com/office/drawing/2014/main" id="{A9D96DB5-77E3-4F46-B7B3-CBC8FD51A2FA}"/>
              </a:ext>
            </a:extLst>
          </p:cNvPr>
          <p:cNvSpPr txBox="1"/>
          <p:nvPr/>
        </p:nvSpPr>
        <p:spPr>
          <a:xfrm>
            <a:off x="4412196" y="2993584"/>
            <a:ext cx="1319925" cy="923330"/>
          </a:xfrm>
          <a:prstGeom prst="rect">
            <a:avLst/>
          </a:prstGeom>
          <a:noFill/>
        </p:spPr>
        <p:txBody>
          <a:bodyPr wrap="square" rtlCol="0">
            <a:spAutoFit/>
          </a:bodyPr>
          <a:lstStyle/>
          <a:p>
            <a:r>
              <a:rPr lang="en-US" b="1" dirty="0">
                <a:solidFill>
                  <a:schemeClr val="accent1"/>
                </a:solidFill>
              </a:rPr>
              <a:t>Third party API used: </a:t>
            </a:r>
          </a:p>
          <a:p>
            <a:r>
              <a:rPr lang="en-US" b="1" dirty="0" err="1"/>
              <a:t>Deepware</a:t>
            </a:r>
            <a:endParaRPr lang="en-IN" b="1" dirty="0"/>
          </a:p>
        </p:txBody>
      </p:sp>
    </p:spTree>
    <p:extLst>
      <p:ext uri="{BB962C8B-B14F-4D97-AF65-F5344CB8AC3E}">
        <p14:creationId xmlns:p14="http://schemas.microsoft.com/office/powerpoint/2010/main"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7CAEB52-04EC-4500-85F2-89C08C8B9F27}"/>
              </a:ext>
            </a:extLst>
          </p:cNvPr>
          <p:cNvGrpSpPr/>
          <p:nvPr/>
        </p:nvGrpSpPr>
        <p:grpSpPr>
          <a:xfrm>
            <a:off x="515937" y="1844675"/>
            <a:ext cx="5180203" cy="4500563"/>
            <a:chOff x="515937" y="1844675"/>
            <a:chExt cx="5180203" cy="4500563"/>
          </a:xfrm>
        </p:grpSpPr>
        <p:sp>
          <p:nvSpPr>
            <p:cNvPr id="5" name="Rectangle 4">
              <a:extLst>
                <a:ext uri="{FF2B5EF4-FFF2-40B4-BE49-F238E27FC236}">
                  <a16:creationId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D8A3375-82A1-475C-8F2F-C48A79C58A57}"/>
              </a:ext>
            </a:extLst>
          </p:cNvPr>
          <p:cNvSpPr>
            <a:spLocks noGrp="1"/>
          </p:cNvSpPr>
          <p:nvPr>
            <p:ph type="title"/>
          </p:nvPr>
        </p:nvSpPr>
        <p:spPr/>
        <p:txBody>
          <a:bodyPr/>
          <a:lstStyle/>
          <a:p>
            <a:r>
              <a:rPr lang="en-ID" dirty="0"/>
              <a:t>Our Approach Towards Idea</a:t>
            </a:r>
          </a:p>
        </p:txBody>
      </p:sp>
      <p:pic>
        <p:nvPicPr>
          <p:cNvPr id="4" name="Picture 3" descr="A picture containing electronics, display&#10;&#10;Description automatically generated">
            <a:extLst>
              <a:ext uri="{FF2B5EF4-FFF2-40B4-BE49-F238E27FC236}">
                <a16:creationId xmlns:a16="http://schemas.microsoft.com/office/drawing/2014/main" id="{DF81C8D1-40DF-42DA-8051-9705A2B69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45" y="1648872"/>
            <a:ext cx="7385105" cy="4840292"/>
          </a:xfrm>
          <a:prstGeom prst="rect">
            <a:avLst/>
          </a:prstGeom>
        </p:spPr>
      </p:pic>
      <p:sp>
        <p:nvSpPr>
          <p:cNvPr id="9" name="Rectangle 8">
            <a:extLst>
              <a:ext uri="{FF2B5EF4-FFF2-40B4-BE49-F238E27FC236}">
                <a16:creationId xmlns:a16="http://schemas.microsoft.com/office/drawing/2014/main" id="{CBA30984-C88B-42B9-B52B-9A8D8ACA8896}"/>
              </a:ext>
            </a:extLst>
          </p:cNvPr>
          <p:cNvSpPr/>
          <p:nvPr/>
        </p:nvSpPr>
        <p:spPr>
          <a:xfrm>
            <a:off x="7124609" y="2493674"/>
            <a:ext cx="4633911" cy="50530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a:solidFill>
                  <a:schemeClr val="tx1">
                    <a:lumMod val="75000"/>
                    <a:lumOff val="25000"/>
                  </a:schemeClr>
                </a:solidFill>
              </a:rPr>
              <a:t>Our Approach and our Innovation</a:t>
            </a:r>
          </a:p>
        </p:txBody>
      </p:sp>
      <p:cxnSp>
        <p:nvCxnSpPr>
          <p:cNvPr id="11" name="Straight Connector 10">
            <a:extLst>
              <a:ext uri="{FF2B5EF4-FFF2-40B4-BE49-F238E27FC236}">
                <a16:creationId xmlns:a16="http://schemas.microsoft.com/office/drawing/2014/main" id="{5E30B133-08BF-4965-9DF5-C312B3ADCA52}"/>
              </a:ext>
            </a:extLst>
          </p:cNvPr>
          <p:cNvCxnSpPr>
            <a:cxnSpLocks/>
          </p:cNvCxnSpPr>
          <p:nvPr/>
        </p:nvCxnSpPr>
        <p:spPr>
          <a:xfrm>
            <a:off x="8531179" y="3944499"/>
            <a:ext cx="0" cy="2400739"/>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0EAAF4-4B6C-4675-94D7-CFA5D31CE3C6}"/>
              </a:ext>
            </a:extLst>
          </p:cNvPr>
          <p:cNvCxnSpPr>
            <a:cxnSpLocks/>
          </p:cNvCxnSpPr>
          <p:nvPr/>
        </p:nvCxnSpPr>
        <p:spPr>
          <a:xfrm>
            <a:off x="10270755" y="3804600"/>
            <a:ext cx="0" cy="254063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CC8768A-6E4E-4420-BC72-4A1D0C25AD07}"/>
              </a:ext>
            </a:extLst>
          </p:cNvPr>
          <p:cNvGrpSpPr/>
          <p:nvPr/>
        </p:nvGrpSpPr>
        <p:grpSpPr>
          <a:xfrm>
            <a:off x="8531179" y="3887807"/>
            <a:ext cx="1692141" cy="2302006"/>
            <a:chOff x="8655530" y="3965527"/>
            <a:chExt cx="1541205" cy="2302006"/>
          </a:xfrm>
        </p:grpSpPr>
        <p:sp>
          <p:nvSpPr>
            <p:cNvPr id="15" name="Rectangle 14">
              <a:extLst>
                <a:ext uri="{FF2B5EF4-FFF2-40B4-BE49-F238E27FC236}">
                  <a16:creationId xmlns:a16="http://schemas.microsoft.com/office/drawing/2014/main" id="{F5AE00CF-A709-464E-9AAA-D41D9CFE5E36}"/>
                </a:ext>
              </a:extLst>
            </p:cNvPr>
            <p:cNvSpPr/>
            <p:nvPr/>
          </p:nvSpPr>
          <p:spPr>
            <a:xfrm>
              <a:off x="8655530" y="4328541"/>
              <a:ext cx="1541205" cy="1938992"/>
            </a:xfrm>
            <a:prstGeom prst="rect">
              <a:avLst/>
            </a:prstGeom>
          </p:spPr>
          <p:txBody>
            <a:bodyPr wrap="square" lIns="0" tIns="0" rIns="0" bIns="0">
              <a:spAutoFit/>
            </a:bodyPr>
            <a:lstStyle/>
            <a:p>
              <a:pPr algn="ctr"/>
              <a:r>
                <a:rPr lang="en-ID" sz="1400" b="1" dirty="0">
                  <a:solidFill>
                    <a:schemeClr val="accent1"/>
                  </a:solidFill>
                  <a:latin typeface="Segoe UI" panose="020B0502040204020203" pitchFamily="34" charset="0"/>
                  <a:cs typeface="Segoe UI" panose="020B0502040204020203" pitchFamily="34" charset="0"/>
                </a:rPr>
                <a:t>Our Innovation</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pPr algn="ct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ID" sz="1400" b="1" dirty="0">
                  <a:solidFill>
                    <a:schemeClr val="tx1">
                      <a:lumMod val="75000"/>
                      <a:lumOff val="25000"/>
                    </a:schemeClr>
                  </a:solidFill>
                  <a:latin typeface="Segoe UI" panose="020B0502040204020203" pitchFamily="34" charset="0"/>
                  <a:cs typeface="Segoe UI" panose="020B0502040204020203" pitchFamily="34" charset="0"/>
                </a:rPr>
                <a:t>Our fake detection algorithm will automatically intimate the users if the video is artificially generated</a:t>
              </a:r>
              <a:r>
                <a:rPr lang="en-ID" sz="1400" dirty="0">
                  <a:solidFill>
                    <a:schemeClr val="tx1">
                      <a:lumMod val="75000"/>
                      <a:lumOff val="25000"/>
                    </a:schemeClr>
                  </a:solidFill>
                  <a:latin typeface="Segoe UI" panose="020B0502040204020203" pitchFamily="34" charset="0"/>
                  <a:cs typeface="Segoe UI" panose="020B0502040204020203" pitchFamily="34" charset="0"/>
                </a:rPr>
                <a:t>.</a:t>
              </a:r>
            </a:p>
          </p:txBody>
        </p:sp>
        <p:grpSp>
          <p:nvGrpSpPr>
            <p:cNvPr id="16" name="Group 15">
              <a:extLst>
                <a:ext uri="{FF2B5EF4-FFF2-40B4-BE49-F238E27FC236}">
                  <a16:creationId xmlns:a16="http://schemas.microsoft.com/office/drawing/2014/main" id="{269913F3-D295-4C86-AB29-2E69C9B0D18E}"/>
                </a:ext>
              </a:extLst>
            </p:cNvPr>
            <p:cNvGrpSpPr/>
            <p:nvPr/>
          </p:nvGrpSpPr>
          <p:grpSpPr>
            <a:xfrm>
              <a:off x="8826324" y="3965527"/>
              <a:ext cx="300313" cy="280988"/>
              <a:chOff x="6425925" y="2535238"/>
              <a:chExt cx="300313" cy="280988"/>
            </a:xfrm>
            <a:solidFill>
              <a:srgbClr val="073061"/>
            </a:solidFill>
          </p:grpSpPr>
          <p:sp>
            <p:nvSpPr>
              <p:cNvPr id="25" name="Freeform 2270">
                <a:extLst>
                  <a:ext uri="{FF2B5EF4-FFF2-40B4-BE49-F238E27FC236}">
                    <a16:creationId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73">
                <a:extLst>
                  <a:ext uri="{FF2B5EF4-FFF2-40B4-BE49-F238E27FC236}">
                    <a16:creationId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id="{B721F7C4-4E28-4B04-B29D-B2617D7980FE}"/>
                  </a:ext>
                </a:extLst>
              </p:cNvPr>
              <p:cNvSpPr>
                <a:spLocks/>
              </p:cNvSpPr>
              <p:nvPr/>
            </p:nvSpPr>
            <p:spPr bwMode="auto">
              <a:xfrm>
                <a:off x="6425925" y="2589932"/>
                <a:ext cx="152676" cy="226294"/>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277">
                <a:extLst>
                  <a:ext uri="{FF2B5EF4-FFF2-40B4-BE49-F238E27FC236}">
                    <a16:creationId xmlns:a16="http://schemas.microsoft.com/office/drawing/2014/main" id="{3D207FB6-1350-4944-9E22-37046E775B1B}"/>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E8BC6A90-BBBA-4236-816D-6E05A2B8D051}"/>
              </a:ext>
            </a:extLst>
          </p:cNvPr>
          <p:cNvGrpSpPr/>
          <p:nvPr/>
        </p:nvGrpSpPr>
        <p:grpSpPr>
          <a:xfrm>
            <a:off x="6748439" y="3944498"/>
            <a:ext cx="1782740" cy="2245315"/>
            <a:chOff x="7004911" y="3959177"/>
            <a:chExt cx="1354221" cy="3635421"/>
          </a:xfrm>
        </p:grpSpPr>
        <p:sp>
          <p:nvSpPr>
            <p:cNvPr id="13" name="Rectangle 12">
              <a:extLst>
                <a:ext uri="{FF2B5EF4-FFF2-40B4-BE49-F238E27FC236}">
                  <a16:creationId xmlns:a16="http://schemas.microsoft.com/office/drawing/2014/main" id="{762F9BFF-0AF0-405E-9F26-E436DB9E66AD}"/>
                </a:ext>
              </a:extLst>
            </p:cNvPr>
            <p:cNvSpPr/>
            <p:nvPr/>
          </p:nvSpPr>
          <p:spPr>
            <a:xfrm>
              <a:off x="7004911" y="4455149"/>
              <a:ext cx="1354221" cy="3139449"/>
            </a:xfrm>
            <a:prstGeom prst="rect">
              <a:avLst/>
            </a:prstGeom>
          </p:spPr>
          <p:txBody>
            <a:bodyPr wrap="square" lIns="0" tIns="0" rIns="0" bIns="0">
              <a:spAutoFit/>
            </a:bodyPr>
            <a:lstStyle/>
            <a:p>
              <a:pPr algn="ctr"/>
              <a:r>
                <a:rPr lang="en-US" sz="1400" b="1" dirty="0">
                  <a:solidFill>
                    <a:schemeClr val="accent1"/>
                  </a:solidFill>
                </a:rPr>
                <a:t>Approach</a:t>
              </a:r>
            </a:p>
            <a:p>
              <a:endParaRPr lang="en-US" sz="1400" b="1" dirty="0">
                <a:solidFill>
                  <a:schemeClr val="accent1"/>
                </a:solidFill>
              </a:endParaRPr>
            </a:p>
            <a:p>
              <a:pPr algn="ctr"/>
              <a:r>
                <a:rPr lang="en-US" sz="1400" b="1" dirty="0"/>
                <a:t>With the rapid development of face synthesis technology, the security threat brought by face tampering is becoming more and more serious</a:t>
              </a:r>
              <a:r>
                <a:rPr lang="en-US" sz="1400" dirty="0"/>
                <a:t>.</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285">
                <a:extLst>
                  <a:ext uri="{FF2B5EF4-FFF2-40B4-BE49-F238E27FC236}">
                    <a16:creationId xmlns:a16="http://schemas.microsoft.com/office/drawing/2014/main"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86">
                <a:extLst>
                  <a:ext uri="{FF2B5EF4-FFF2-40B4-BE49-F238E27FC236}">
                    <a16:creationId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id="{36BFD567-80E5-4660-A52E-2B55EA0DEF31}"/>
              </a:ext>
            </a:extLst>
          </p:cNvPr>
          <p:cNvGrpSpPr/>
          <p:nvPr/>
        </p:nvGrpSpPr>
        <p:grpSpPr>
          <a:xfrm>
            <a:off x="10475996" y="3859024"/>
            <a:ext cx="1513537" cy="2590358"/>
            <a:chOff x="10643855" y="3962352"/>
            <a:chExt cx="1513537" cy="2590358"/>
          </a:xfrm>
        </p:grpSpPr>
        <p:sp>
          <p:nvSpPr>
            <p:cNvPr id="14" name="Rectangle 13">
              <a:extLst>
                <a:ext uri="{FF2B5EF4-FFF2-40B4-BE49-F238E27FC236}">
                  <a16:creationId xmlns:a16="http://schemas.microsoft.com/office/drawing/2014/main" id="{7FEC9973-39D5-412F-A7B3-0D1351226B1E}"/>
                </a:ext>
              </a:extLst>
            </p:cNvPr>
            <p:cNvSpPr/>
            <p:nvPr/>
          </p:nvSpPr>
          <p:spPr>
            <a:xfrm>
              <a:off x="10643855" y="4398274"/>
              <a:ext cx="1513537" cy="2154436"/>
            </a:xfrm>
            <a:prstGeom prst="rect">
              <a:avLst/>
            </a:prstGeom>
          </p:spPr>
          <p:txBody>
            <a:bodyPr wrap="square" lIns="0" tIns="0" rIns="0" bIns="0">
              <a:spAutoFit/>
            </a:bodyPr>
            <a:lstStyle/>
            <a:p>
              <a:r>
                <a:rPr lang="en-ID" sz="1400" b="1" dirty="0">
                  <a:solidFill>
                    <a:schemeClr val="accent1"/>
                  </a:solidFill>
                  <a:latin typeface="Segoe UI" panose="020B0502040204020203" pitchFamily="34" charset="0"/>
                  <a:cs typeface="Segoe UI" panose="020B0502040204020203" pitchFamily="34" charset="0"/>
                </a:rPr>
                <a:t>Requirements</a:t>
              </a:r>
            </a:p>
            <a:p>
              <a:endParaRPr lang="en-ID" sz="1400" b="1" dirty="0">
                <a:solidFill>
                  <a:schemeClr val="accent1"/>
                </a:solidFill>
                <a:latin typeface="Segoe UI" panose="020B0502040204020203" pitchFamily="34" charset="0"/>
                <a:cs typeface="Segoe UI" panose="020B0502040204020203" pitchFamily="34" charset="0"/>
              </a:endParaRPr>
            </a:p>
            <a:p>
              <a:pPr algn="ctr"/>
              <a:r>
                <a:rPr lang="en-ID" sz="1400" b="1" dirty="0">
                  <a:latin typeface="Segoe UI" panose="020B0502040204020203" pitchFamily="34" charset="0"/>
                  <a:cs typeface="Segoe UI" panose="020B0502040204020203" pitchFamily="34" charset="0"/>
                </a:rPr>
                <a:t>1.Tensor Flow</a:t>
              </a:r>
            </a:p>
            <a:p>
              <a:pPr marL="342900" indent="-342900" algn="ctr">
                <a:buAutoNum type="arabicPeriod"/>
              </a:pPr>
              <a:endParaRPr lang="en-ID" sz="1400" b="1" dirty="0">
                <a:latin typeface="Segoe UI" panose="020B0502040204020203" pitchFamily="34" charset="0"/>
                <a:cs typeface="Segoe UI" panose="020B0502040204020203" pitchFamily="34" charset="0"/>
              </a:endParaRPr>
            </a:p>
            <a:p>
              <a:pPr algn="ctr"/>
              <a:r>
                <a:rPr lang="en-ID" sz="1400" b="1" dirty="0">
                  <a:latin typeface="Segoe UI" panose="020B0502040204020203" pitchFamily="34" charset="0"/>
                  <a:cs typeface="Segoe UI" panose="020B0502040204020203" pitchFamily="34" charset="0"/>
                </a:rPr>
                <a:t>2.Deep Learning &amp; AI/ML Algorithms</a:t>
              </a:r>
            </a:p>
            <a:p>
              <a:pPr algn="ctr"/>
              <a:endParaRPr lang="en-ID" sz="1400" b="1" dirty="0">
                <a:latin typeface="Segoe UI" panose="020B0502040204020203" pitchFamily="34" charset="0"/>
                <a:cs typeface="Segoe UI" panose="020B0502040204020203" pitchFamily="34" charset="0"/>
              </a:endParaRPr>
            </a:p>
            <a:p>
              <a:pPr algn="ctr"/>
              <a:r>
                <a:rPr lang="en-ID" sz="1400" b="1" dirty="0">
                  <a:latin typeface="Segoe UI" panose="020B0502040204020203" pitchFamily="34" charset="0"/>
                  <a:cs typeface="Segoe UI" panose="020B0502040204020203" pitchFamily="34" charset="0"/>
                </a:rPr>
                <a:t>3.GAN</a:t>
              </a:r>
            </a:p>
            <a:p>
              <a:endParaRPr lang="en-ID" sz="1400" b="1" dirty="0">
                <a:solidFill>
                  <a:schemeClr val="accent1"/>
                </a:solidFill>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id="{9C394F84-47E5-4DB3-B275-B8BDB13EB9BE}"/>
              </a:ext>
            </a:extLst>
          </p:cNvPr>
          <p:cNvSpPr/>
          <p:nvPr/>
        </p:nvSpPr>
        <p:spPr>
          <a:xfrm>
            <a:off x="7185160" y="2420888"/>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a16="http://schemas.microsoft.com/office/drawing/2014/main" id="{EE85E6C2-36D5-2742-A80E-3C96F6CFE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60" y="393895"/>
            <a:ext cx="2557690" cy="1278845"/>
          </a:xfrm>
          <a:prstGeom prst="rect">
            <a:avLst/>
          </a:prstGeom>
        </p:spPr>
      </p:pic>
      <p:pic>
        <p:nvPicPr>
          <p:cNvPr id="42" name="Picture 41">
            <a:extLst>
              <a:ext uri="{FF2B5EF4-FFF2-40B4-BE49-F238E27FC236}">
                <a16:creationId xmlns:a16="http://schemas.microsoft.com/office/drawing/2014/main" id="{23B68146-46D9-466F-90EB-1B4CDE9E8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705" y="1887082"/>
            <a:ext cx="5691581" cy="4110838"/>
          </a:xfrm>
          <a:prstGeom prst="rect">
            <a:avLst/>
          </a:prstGeom>
        </p:spPr>
      </p:pic>
    </p:spTree>
    <p:extLst>
      <p:ext uri="{BB962C8B-B14F-4D97-AF65-F5344CB8AC3E}">
        <p14:creationId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DCE3EE-8C1F-4176-BCB0-56A14F68D0FF}"/>
              </a:ext>
            </a:extLst>
          </p:cNvPr>
          <p:cNvSpPr/>
          <p:nvPr/>
        </p:nvSpPr>
        <p:spPr>
          <a:xfrm flipV="1">
            <a:off x="0" y="3739577"/>
            <a:ext cx="12280900" cy="3139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5665B797-BC0B-4707-9934-16BB2940BADA}"/>
              </a:ext>
            </a:extLst>
          </p:cNvPr>
          <p:cNvSpPr>
            <a:spLocks noGrp="1"/>
          </p:cNvSpPr>
          <p:nvPr>
            <p:ph type="title"/>
          </p:nvPr>
        </p:nvSpPr>
        <p:spPr>
          <a:xfrm>
            <a:off x="252227" y="473918"/>
            <a:ext cx="11196637" cy="838152"/>
          </a:xfrm>
        </p:spPr>
        <p:txBody>
          <a:bodyPr/>
          <a:lstStyle/>
          <a:p>
            <a:r>
              <a:rPr lang="en-ID" dirty="0"/>
              <a:t>Team Slide</a:t>
            </a:r>
          </a:p>
        </p:txBody>
      </p:sp>
      <p:grpSp>
        <p:nvGrpSpPr>
          <p:cNvPr id="7" name="Group 6">
            <a:extLst>
              <a:ext uri="{FF2B5EF4-FFF2-40B4-BE49-F238E27FC236}">
                <a16:creationId xmlns:a16="http://schemas.microsoft.com/office/drawing/2014/main" id="{804101FB-A576-4F0A-923A-F0C3CECD1683}"/>
              </a:ext>
            </a:extLst>
          </p:cNvPr>
          <p:cNvGrpSpPr/>
          <p:nvPr/>
        </p:nvGrpSpPr>
        <p:grpSpPr>
          <a:xfrm>
            <a:off x="3013045" y="1842407"/>
            <a:ext cx="8730590" cy="4916942"/>
            <a:chOff x="1787942" y="2544539"/>
            <a:chExt cx="12896916" cy="6666324"/>
          </a:xfrm>
        </p:grpSpPr>
        <p:grpSp>
          <p:nvGrpSpPr>
            <p:cNvPr id="8" name="Group 7">
              <a:extLst>
                <a:ext uri="{FF2B5EF4-FFF2-40B4-BE49-F238E27FC236}">
                  <a16:creationId xmlns:a16="http://schemas.microsoft.com/office/drawing/2014/main" id="{03ED8599-7895-4E36-8992-BABDD6A4F4D8}"/>
                </a:ext>
              </a:extLst>
            </p:cNvPr>
            <p:cNvGrpSpPr/>
            <p:nvPr/>
          </p:nvGrpSpPr>
          <p:grpSpPr>
            <a:xfrm>
              <a:off x="1787942" y="2544539"/>
              <a:ext cx="426038" cy="96794"/>
              <a:chOff x="1510714" y="5935020"/>
              <a:chExt cx="642824" cy="146047"/>
            </a:xfrm>
          </p:grpSpPr>
          <p:sp>
            <p:nvSpPr>
              <p:cNvPr id="37" name="Rectangle: Rounded Corners 8">
                <a:extLst>
                  <a:ext uri="{FF2B5EF4-FFF2-40B4-BE49-F238E27FC236}">
                    <a16:creationId xmlns:a16="http://schemas.microsoft.com/office/drawing/2014/main"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a16="http://schemas.microsoft.com/office/drawing/2014/main"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a16="http://schemas.microsoft.com/office/drawing/2014/main"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 name="Group 3">
              <a:extLst>
                <a:ext uri="{FF2B5EF4-FFF2-40B4-BE49-F238E27FC236}">
                  <a16:creationId xmlns:a16="http://schemas.microsoft.com/office/drawing/2014/main" id="{0D1A47BE-14CC-413C-A59B-7DFC77E4627C}"/>
                </a:ext>
              </a:extLst>
            </p:cNvPr>
            <p:cNvGrpSpPr/>
            <p:nvPr/>
          </p:nvGrpSpPr>
          <p:grpSpPr>
            <a:xfrm>
              <a:off x="4510947" y="2544539"/>
              <a:ext cx="2607913" cy="2582552"/>
              <a:chOff x="4951251" y="2544539"/>
              <a:chExt cx="2607913" cy="2582552"/>
            </a:xfrm>
          </p:grpSpPr>
          <p:sp>
            <p:nvSpPr>
              <p:cNvPr id="26" name="Rectangle 25">
                <a:extLst>
                  <a:ext uri="{FF2B5EF4-FFF2-40B4-BE49-F238E27FC236}">
                    <a16:creationId xmlns:a16="http://schemas.microsoft.com/office/drawing/2014/main" id="{80D2E081-827D-4F56-82E8-1E84C823B900}"/>
                  </a:ext>
                </a:extLst>
              </p:cNvPr>
              <p:cNvSpPr/>
              <p:nvPr/>
            </p:nvSpPr>
            <p:spPr>
              <a:xfrm>
                <a:off x="4951251" y="4265316"/>
                <a:ext cx="2607913" cy="861775"/>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Mentor : Anand R</a:t>
                </a:r>
              </a:p>
              <a:p>
                <a:pPr algn="ctr"/>
                <a:r>
                  <a:rPr lang="en-IN" sz="900" b="0" i="0" dirty="0">
                    <a:solidFill>
                      <a:srgbClr val="013030"/>
                    </a:solidFill>
                    <a:effectLst/>
                    <a:latin typeface="Helvetica Neue"/>
                  </a:rPr>
                  <a:t>Assistant Professor</a:t>
                </a:r>
                <a:endParaRPr lang="en-ID" sz="900" b="1" i="0" dirty="0">
                  <a:solidFill>
                    <a:schemeClr val="tx1">
                      <a:lumMod val="75000"/>
                      <a:lumOff val="25000"/>
                    </a:schemeClr>
                  </a:solidFill>
                  <a:effectLst/>
                  <a:latin typeface="Segoe UI" panose="020B0502040204020203" pitchFamily="34" charset="0"/>
                  <a:cs typeface="Segoe UI" panose="020B0502040204020203" pitchFamily="34" charset="0"/>
                </a:endParaRPr>
              </a:p>
              <a:p>
                <a:pPr algn="ctr"/>
                <a:r>
                  <a:rPr lang="en-US" sz="900" b="0" i="0" dirty="0">
                    <a:solidFill>
                      <a:srgbClr val="013030"/>
                    </a:solidFill>
                    <a:effectLst/>
                    <a:latin typeface="Helvetica Neue"/>
                  </a:rPr>
                  <a:t>Department of ECE</a:t>
                </a:r>
              </a:p>
              <a:p>
                <a:pPr algn="ctr"/>
                <a:r>
                  <a:rPr lang="en-US" sz="900" dirty="0">
                    <a:solidFill>
                      <a:srgbClr val="013030"/>
                    </a:solidFill>
                    <a:latin typeface="Helvetica Neue"/>
                    <a:cs typeface="Segoe UI" panose="020B0502040204020203" pitchFamily="34" charset="0"/>
                  </a:rPr>
                  <a:t>Sona College of Technology</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a16="http://schemas.microsoft.com/office/drawing/2014/main"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a16="http://schemas.microsoft.com/office/drawing/2014/main"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a16="http://schemas.microsoft.com/office/drawing/2014/main"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a16="http://schemas.microsoft.com/office/drawing/2014/main" id="{20AE6C4F-2522-4842-ADA2-4EF57664F8EF}"/>
                </a:ext>
              </a:extLst>
            </p:cNvPr>
            <p:cNvGrpSpPr/>
            <p:nvPr/>
          </p:nvGrpSpPr>
          <p:grpSpPr>
            <a:xfrm>
              <a:off x="9415830" y="2544539"/>
              <a:ext cx="5269028" cy="6666324"/>
              <a:chOff x="10063182" y="2544539"/>
              <a:chExt cx="5269028" cy="6666324"/>
            </a:xfrm>
          </p:grpSpPr>
          <p:sp>
            <p:nvSpPr>
              <p:cNvPr id="27" name="Rectangle 26">
                <a:extLst>
                  <a:ext uri="{FF2B5EF4-FFF2-40B4-BE49-F238E27FC236}">
                    <a16:creationId xmlns:a16="http://schemas.microsoft.com/office/drawing/2014/main" id="{812B659F-6773-4A06-9157-A6BFC90B2357}"/>
                  </a:ext>
                </a:extLst>
              </p:cNvPr>
              <p:cNvSpPr/>
              <p:nvPr/>
            </p:nvSpPr>
            <p:spPr>
              <a:xfrm>
                <a:off x="12724296" y="8349088"/>
                <a:ext cx="2607914" cy="861775"/>
              </a:xfrm>
              <a:prstGeom prst="rect">
                <a:avLst/>
              </a:prstGeom>
            </p:spPr>
            <p:txBody>
              <a:bodyPr wrap="square" lIns="0" tIns="0" rIns="0" bIns="0">
                <a:noAutofit/>
              </a:bodyPr>
              <a:lstStyle/>
              <a:p>
                <a:pPr algn="ctr"/>
                <a:r>
                  <a:rPr lang="en-ID" sz="900" b="1" dirty="0" err="1">
                    <a:solidFill>
                      <a:schemeClr val="tx1">
                        <a:lumMod val="75000"/>
                        <a:lumOff val="25000"/>
                      </a:schemeClr>
                    </a:solidFill>
                    <a:latin typeface="Segoe UI" panose="020B0502040204020203" pitchFamily="34" charset="0"/>
                    <a:cs typeface="Segoe UI" panose="020B0502040204020203" pitchFamily="34" charset="0"/>
                  </a:rPr>
                  <a:t>Shurthika</a:t>
                </a:r>
                <a:r>
                  <a:rPr lang="en-ID" sz="900" b="1" dirty="0">
                    <a:solidFill>
                      <a:schemeClr val="tx1">
                        <a:lumMod val="75000"/>
                        <a:lumOff val="25000"/>
                      </a:schemeClr>
                    </a:solidFill>
                    <a:latin typeface="Segoe UI" panose="020B0502040204020203" pitchFamily="34" charset="0"/>
                    <a:cs typeface="Segoe UI" panose="020B0502040204020203" pitchFamily="34" charset="0"/>
                  </a:rPr>
                  <a:t> R</a:t>
                </a:r>
              </a:p>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IL </a:t>
                </a:r>
                <a:r>
                  <a:rPr lang="en-ID" sz="900" b="1" dirty="0" err="1">
                    <a:solidFill>
                      <a:schemeClr val="tx1">
                        <a:lumMod val="75000"/>
                        <a:lumOff val="25000"/>
                      </a:schemeClr>
                    </a:solidFill>
                    <a:latin typeface="Segoe UI" panose="020B0502040204020203" pitchFamily="34" charset="0"/>
                    <a:cs typeface="Segoe UI" panose="020B0502040204020203" pitchFamily="34" charset="0"/>
                  </a:rPr>
                  <a:t>nd</a:t>
                </a:r>
                <a:r>
                  <a:rPr lang="en-ID" sz="900" b="1" dirty="0">
                    <a:solidFill>
                      <a:schemeClr val="tx1">
                        <a:lumMod val="75000"/>
                        <a:lumOff val="25000"/>
                      </a:schemeClr>
                    </a:solidFill>
                    <a:latin typeface="Segoe UI" panose="020B0502040204020203" pitchFamily="34" charset="0"/>
                    <a:cs typeface="Segoe UI" panose="020B0502040204020203" pitchFamily="34" charset="0"/>
                  </a:rPr>
                  <a:t> year, ECE</a:t>
                </a:r>
              </a:p>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Sona College of Technology</a:t>
                </a:r>
              </a:p>
              <a:p>
                <a:pPr algn="ct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4" name="Group 43">
                <a:extLst>
                  <a:ext uri="{FF2B5EF4-FFF2-40B4-BE49-F238E27FC236}">
                    <a16:creationId xmlns:a16="http://schemas.microsoft.com/office/drawing/2014/main"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a16="http://schemas.microsoft.com/office/drawing/2014/main"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a16="http://schemas.microsoft.com/office/drawing/2014/main"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Rounded Corners 9">
                  <a:extLst>
                    <a:ext uri="{FF2B5EF4-FFF2-40B4-BE49-F238E27FC236}">
                      <a16:creationId xmlns:a16="http://schemas.microsoft.com/office/drawing/2014/main"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a16="http://schemas.microsoft.com/office/drawing/2014/main" id="{C3E3B803-A361-844D-9A8A-954E8140CD09}"/>
              </a:ext>
            </a:extLst>
          </p:cNvPr>
          <p:cNvGrpSpPr/>
          <p:nvPr/>
        </p:nvGrpSpPr>
        <p:grpSpPr>
          <a:xfrm>
            <a:off x="892309" y="4390536"/>
            <a:ext cx="7612837" cy="2396006"/>
            <a:chOff x="-2047563" y="2544539"/>
            <a:chExt cx="11889431" cy="3350538"/>
          </a:xfrm>
        </p:grpSpPr>
        <p:grpSp>
          <p:nvGrpSpPr>
            <p:cNvPr id="31" name="Group 30">
              <a:extLst>
                <a:ext uri="{FF2B5EF4-FFF2-40B4-BE49-F238E27FC236}">
                  <a16:creationId xmlns:a16="http://schemas.microsoft.com/office/drawing/2014/main" id="{3895E964-E3E4-F54A-989B-C609C64C801D}"/>
                </a:ext>
              </a:extLst>
            </p:cNvPr>
            <p:cNvGrpSpPr/>
            <p:nvPr/>
          </p:nvGrpSpPr>
          <p:grpSpPr>
            <a:xfrm>
              <a:off x="-2047563" y="2544539"/>
              <a:ext cx="4261543" cy="3342879"/>
              <a:chOff x="-1962400" y="2544539"/>
              <a:chExt cx="4261543" cy="3342879"/>
            </a:xfrm>
          </p:grpSpPr>
          <p:sp>
            <p:nvSpPr>
              <p:cNvPr id="59" name="Rectangle 58">
                <a:extLst>
                  <a:ext uri="{FF2B5EF4-FFF2-40B4-BE49-F238E27FC236}">
                    <a16:creationId xmlns:a16="http://schemas.microsoft.com/office/drawing/2014/main" id="{F080ED80-6E2F-CD4A-87BA-74936A3D3885}"/>
                  </a:ext>
                </a:extLst>
              </p:cNvPr>
              <p:cNvSpPr/>
              <p:nvPr/>
            </p:nvSpPr>
            <p:spPr>
              <a:xfrm>
                <a:off x="-1962400" y="5025644"/>
                <a:ext cx="2607914"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Surya Narayanan CS</a:t>
                </a:r>
              </a:p>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II </a:t>
                </a:r>
                <a:r>
                  <a:rPr lang="en-ID" sz="900" b="1" dirty="0" err="1">
                    <a:solidFill>
                      <a:schemeClr val="tx1">
                        <a:lumMod val="75000"/>
                        <a:lumOff val="25000"/>
                      </a:schemeClr>
                    </a:solidFill>
                    <a:latin typeface="Segoe UI" panose="020B0502040204020203" pitchFamily="34" charset="0"/>
                    <a:cs typeface="Segoe UI" panose="020B0502040204020203" pitchFamily="34" charset="0"/>
                  </a:rPr>
                  <a:t>nd</a:t>
                </a:r>
                <a:r>
                  <a:rPr lang="en-ID" sz="900" b="1" dirty="0">
                    <a:solidFill>
                      <a:schemeClr val="tx1">
                        <a:lumMod val="75000"/>
                        <a:lumOff val="25000"/>
                      </a:schemeClr>
                    </a:solidFill>
                    <a:latin typeface="Segoe UI" panose="020B0502040204020203" pitchFamily="34" charset="0"/>
                    <a:cs typeface="Segoe UI" panose="020B0502040204020203" pitchFamily="34" charset="0"/>
                  </a:rPr>
                  <a:t> year, ECE</a:t>
                </a:r>
              </a:p>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Sona College of Technology</a:t>
                </a:r>
              </a:p>
            </p:txBody>
          </p:sp>
          <p:grpSp>
            <p:nvGrpSpPr>
              <p:cNvPr id="61" name="Group 60">
                <a:extLst>
                  <a:ext uri="{FF2B5EF4-FFF2-40B4-BE49-F238E27FC236}">
                    <a16:creationId xmlns:a16="http://schemas.microsoft.com/office/drawing/2014/main" id="{0E0B8A52-7266-7B47-8753-16671BB1CFAE}"/>
                  </a:ext>
                </a:extLst>
              </p:cNvPr>
              <p:cNvGrpSpPr/>
              <p:nvPr/>
            </p:nvGrpSpPr>
            <p:grpSpPr>
              <a:xfrm>
                <a:off x="1873105" y="2544539"/>
                <a:ext cx="426038" cy="96794"/>
                <a:chOff x="1510714" y="5935020"/>
                <a:chExt cx="642824" cy="146047"/>
              </a:xfrm>
            </p:grpSpPr>
            <p:sp>
              <p:nvSpPr>
                <p:cNvPr id="62" name="Rectangle: Rounded Corners 8">
                  <a:extLst>
                    <a:ext uri="{FF2B5EF4-FFF2-40B4-BE49-F238E27FC236}">
                      <a16:creationId xmlns:a16="http://schemas.microsoft.com/office/drawing/2014/main"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a16="http://schemas.microsoft.com/office/drawing/2014/main"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a16="http://schemas.microsoft.com/office/drawing/2014/main"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3" name="Group 32">
              <a:extLst>
                <a:ext uri="{FF2B5EF4-FFF2-40B4-BE49-F238E27FC236}">
                  <a16:creationId xmlns:a16="http://schemas.microsoft.com/office/drawing/2014/main" id="{47B94619-C5A6-7042-918A-09674287A4CC}"/>
                </a:ext>
              </a:extLst>
            </p:cNvPr>
            <p:cNvGrpSpPr/>
            <p:nvPr/>
          </p:nvGrpSpPr>
          <p:grpSpPr>
            <a:xfrm>
              <a:off x="2437598" y="2544539"/>
              <a:ext cx="3590326" cy="3298974"/>
              <a:chOff x="2877902" y="2544539"/>
              <a:chExt cx="3590326" cy="3298974"/>
            </a:xfrm>
          </p:grpSpPr>
          <p:sp>
            <p:nvSpPr>
              <p:cNvPr id="53" name="Rectangle 52">
                <a:extLst>
                  <a:ext uri="{FF2B5EF4-FFF2-40B4-BE49-F238E27FC236}">
                    <a16:creationId xmlns:a16="http://schemas.microsoft.com/office/drawing/2014/main" id="{4D9AD923-F27C-1F40-B34B-8C6B9C9D78E6}"/>
                  </a:ext>
                </a:extLst>
              </p:cNvPr>
              <p:cNvSpPr/>
              <p:nvPr/>
            </p:nvSpPr>
            <p:spPr>
              <a:xfrm>
                <a:off x="2877902" y="4981739"/>
                <a:ext cx="2607913" cy="861774"/>
              </a:xfrm>
              <a:prstGeom prst="rect">
                <a:avLst/>
              </a:prstGeom>
            </p:spPr>
            <p:txBody>
              <a:bodyPr wrap="square" lIns="0" tIns="0" rIns="0" bIns="0">
                <a:noAutofit/>
              </a:bodyPr>
              <a:lstStyle/>
              <a:p>
                <a:pPr algn="ctr"/>
                <a:r>
                  <a:rPr lang="en-ID" sz="900" b="1" dirty="0" err="1">
                    <a:solidFill>
                      <a:schemeClr val="tx1">
                        <a:lumMod val="75000"/>
                        <a:lumOff val="25000"/>
                      </a:schemeClr>
                    </a:solidFill>
                    <a:latin typeface="Segoe UI" panose="020B0502040204020203" pitchFamily="34" charset="0"/>
                    <a:cs typeface="Segoe UI" panose="020B0502040204020203" pitchFamily="34" charset="0"/>
                  </a:rPr>
                  <a:t>Rithvkailas</a:t>
                </a:r>
                <a:r>
                  <a:rPr lang="en-ID" sz="900" b="1" dirty="0">
                    <a:solidFill>
                      <a:schemeClr val="tx1">
                        <a:lumMod val="75000"/>
                        <a:lumOff val="25000"/>
                      </a:schemeClr>
                    </a:solidFill>
                    <a:latin typeface="Segoe UI" panose="020B0502040204020203" pitchFamily="34" charset="0"/>
                    <a:cs typeface="Segoe UI" panose="020B0502040204020203" pitchFamily="34" charset="0"/>
                  </a:rPr>
                  <a:t> G</a:t>
                </a:r>
              </a:p>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II </a:t>
                </a:r>
                <a:r>
                  <a:rPr lang="en-ID" sz="900" b="1" dirty="0" err="1">
                    <a:solidFill>
                      <a:schemeClr val="tx1">
                        <a:lumMod val="75000"/>
                        <a:lumOff val="25000"/>
                      </a:schemeClr>
                    </a:solidFill>
                    <a:latin typeface="Segoe UI" panose="020B0502040204020203" pitchFamily="34" charset="0"/>
                    <a:cs typeface="Segoe UI" panose="020B0502040204020203" pitchFamily="34" charset="0"/>
                  </a:rPr>
                  <a:t>nd</a:t>
                </a:r>
                <a:r>
                  <a:rPr lang="en-ID" sz="900" b="1" dirty="0">
                    <a:solidFill>
                      <a:schemeClr val="tx1">
                        <a:lumMod val="75000"/>
                        <a:lumOff val="25000"/>
                      </a:schemeClr>
                    </a:solidFill>
                    <a:latin typeface="Segoe UI" panose="020B0502040204020203" pitchFamily="34" charset="0"/>
                    <a:cs typeface="Segoe UI" panose="020B0502040204020203" pitchFamily="34" charset="0"/>
                  </a:rPr>
                  <a:t> year, ECE</a:t>
                </a:r>
              </a:p>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Sona College of Technology</a:t>
                </a:r>
              </a:p>
              <a:p>
                <a:pPr algn="ctr"/>
                <a:endParaRPr lang="en-ID" sz="9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55" name="Group 54">
                <a:extLst>
                  <a:ext uri="{FF2B5EF4-FFF2-40B4-BE49-F238E27FC236}">
                    <a16:creationId xmlns:a16="http://schemas.microsoft.com/office/drawing/2014/main"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a16="http://schemas.microsoft.com/office/drawing/2014/main"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a16="http://schemas.microsoft.com/office/drawing/2014/main"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a16="http://schemas.microsoft.com/office/drawing/2014/main"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4" name="Group 33">
              <a:extLst>
                <a:ext uri="{FF2B5EF4-FFF2-40B4-BE49-F238E27FC236}">
                  <a16:creationId xmlns:a16="http://schemas.microsoft.com/office/drawing/2014/main" id="{C83F2830-333D-A043-AAC3-4D73DFA9EB71}"/>
                </a:ext>
              </a:extLst>
            </p:cNvPr>
            <p:cNvGrpSpPr/>
            <p:nvPr/>
          </p:nvGrpSpPr>
          <p:grpSpPr>
            <a:xfrm>
              <a:off x="7061823" y="2544539"/>
              <a:ext cx="2780045" cy="3350538"/>
              <a:chOff x="7709175" y="2544539"/>
              <a:chExt cx="2780045" cy="3350538"/>
            </a:xfrm>
          </p:grpSpPr>
          <p:sp>
            <p:nvSpPr>
              <p:cNvPr id="36" name="Rectangle 35">
                <a:extLst>
                  <a:ext uri="{FF2B5EF4-FFF2-40B4-BE49-F238E27FC236}">
                    <a16:creationId xmlns:a16="http://schemas.microsoft.com/office/drawing/2014/main" id="{A1A6B370-46CC-AD4F-A4E7-96FB4052681B}"/>
                  </a:ext>
                </a:extLst>
              </p:cNvPr>
              <p:cNvSpPr/>
              <p:nvPr/>
            </p:nvSpPr>
            <p:spPr>
              <a:xfrm>
                <a:off x="7709175" y="5033303"/>
                <a:ext cx="2607913" cy="861774"/>
              </a:xfrm>
              <a:prstGeom prst="rect">
                <a:avLst/>
              </a:prstGeom>
            </p:spPr>
            <p:txBody>
              <a:bodyPr wrap="square" lIns="0" tIns="0" rIns="0" bIns="0">
                <a:noAutofit/>
              </a:bodyPr>
              <a:lstStyle/>
              <a:p>
                <a:pPr algn="ctr"/>
                <a:r>
                  <a:rPr lang="en-ID" sz="900" b="1" dirty="0" err="1">
                    <a:solidFill>
                      <a:schemeClr val="tx1">
                        <a:lumMod val="75000"/>
                        <a:lumOff val="25000"/>
                      </a:schemeClr>
                    </a:solidFill>
                    <a:latin typeface="Segoe UI" panose="020B0502040204020203" pitchFamily="34" charset="0"/>
                    <a:cs typeface="Segoe UI" panose="020B0502040204020203" pitchFamily="34" charset="0"/>
                  </a:rPr>
                  <a:t>Rubiga</a:t>
                </a:r>
                <a:r>
                  <a:rPr lang="en-ID" sz="900" b="1" dirty="0">
                    <a:solidFill>
                      <a:schemeClr val="tx1">
                        <a:lumMod val="75000"/>
                        <a:lumOff val="25000"/>
                      </a:schemeClr>
                    </a:solidFill>
                    <a:latin typeface="Segoe UI" panose="020B0502040204020203" pitchFamily="34" charset="0"/>
                    <a:cs typeface="Segoe UI" panose="020B0502040204020203" pitchFamily="34" charset="0"/>
                  </a:rPr>
                  <a:t> SA</a:t>
                </a:r>
              </a:p>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II </a:t>
                </a:r>
                <a:r>
                  <a:rPr lang="en-ID" sz="900" b="1" dirty="0" err="1">
                    <a:solidFill>
                      <a:schemeClr val="tx1">
                        <a:lumMod val="75000"/>
                        <a:lumOff val="25000"/>
                      </a:schemeClr>
                    </a:solidFill>
                    <a:latin typeface="Segoe UI" panose="020B0502040204020203" pitchFamily="34" charset="0"/>
                    <a:cs typeface="Segoe UI" panose="020B0502040204020203" pitchFamily="34" charset="0"/>
                  </a:rPr>
                  <a:t>nd</a:t>
                </a:r>
                <a:r>
                  <a:rPr lang="en-ID" sz="900" b="1" dirty="0">
                    <a:solidFill>
                      <a:schemeClr val="tx1">
                        <a:lumMod val="75000"/>
                        <a:lumOff val="25000"/>
                      </a:schemeClr>
                    </a:solidFill>
                    <a:latin typeface="Segoe UI" panose="020B0502040204020203" pitchFamily="34" charset="0"/>
                    <a:cs typeface="Segoe UI" panose="020B0502040204020203" pitchFamily="34" charset="0"/>
                  </a:rPr>
                  <a:t> year, ECE</a:t>
                </a:r>
              </a:p>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Sona College of Technology</a:t>
                </a:r>
              </a:p>
              <a:p>
                <a:pPr algn="ctr"/>
                <a:endParaRPr lang="en-ID" sz="9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7D99711E-D4CD-1B49-9972-76AD57BA0845}"/>
                  </a:ext>
                </a:extLst>
              </p:cNvPr>
              <p:cNvGrpSpPr/>
              <p:nvPr/>
            </p:nvGrpSpPr>
            <p:grpSpPr>
              <a:xfrm>
                <a:off x="10063182" y="2544539"/>
                <a:ext cx="426038" cy="96794"/>
                <a:chOff x="1510714" y="5935020"/>
                <a:chExt cx="642824" cy="146047"/>
              </a:xfrm>
            </p:grpSpPr>
            <p:sp>
              <p:nvSpPr>
                <p:cNvPr id="50" name="Rectangle: Rounded Corners 8">
                  <a:extLst>
                    <a:ext uri="{FF2B5EF4-FFF2-40B4-BE49-F238E27FC236}">
                      <a16:creationId xmlns:a16="http://schemas.microsoft.com/office/drawing/2014/main" id="{3A0D0F50-2AB6-224C-9134-84FAE04F7092}"/>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Rounded Corners 9">
                  <a:extLst>
                    <a:ext uri="{FF2B5EF4-FFF2-40B4-BE49-F238E27FC236}">
                      <a16:creationId xmlns:a16="http://schemas.microsoft.com/office/drawing/2014/main" id="{3FF64113-861E-E343-B0F4-2366ED952969}"/>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Rounded Corners 9">
                  <a:extLst>
                    <a:ext uri="{FF2B5EF4-FFF2-40B4-BE49-F238E27FC236}">
                      <a16:creationId xmlns:a16="http://schemas.microsoft.com/office/drawing/2014/main" id="{9F2DB92E-374E-9449-B46D-76C3256C9937}"/>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pic>
        <p:nvPicPr>
          <p:cNvPr id="65" name="Picture 64" descr="Logo&#10;&#10;Description automatically generated">
            <a:extLst>
              <a:ext uri="{FF2B5EF4-FFF2-40B4-BE49-F238E27FC236}">
                <a16:creationId xmlns:a16="http://schemas.microsoft.com/office/drawing/2014/main" id="{EF5759AD-3307-2E4C-BF50-86A11AFEF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304" y="1265394"/>
            <a:ext cx="2091600" cy="2091600"/>
          </a:xfrm>
          <a:prstGeom prst="rect">
            <a:avLst/>
          </a:prstGeom>
        </p:spPr>
      </p:pic>
      <p:pic>
        <p:nvPicPr>
          <p:cNvPr id="67" name="Picture 66" descr="Logo&#10;&#10;Description automatically generated">
            <a:extLst>
              <a:ext uri="{FF2B5EF4-FFF2-40B4-BE49-F238E27FC236}">
                <a16:creationId xmlns:a16="http://schemas.microsoft.com/office/drawing/2014/main" id="{9D28D292-4A43-974E-AC5D-EE91797EE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366" y="4234577"/>
            <a:ext cx="2091600" cy="2091600"/>
          </a:xfrm>
          <a:prstGeom prst="rect">
            <a:avLst/>
          </a:prstGeom>
        </p:spPr>
      </p:pic>
      <p:pic>
        <p:nvPicPr>
          <p:cNvPr id="68" name="Picture 67" descr="Logo&#10;&#10;Description automatically generated">
            <a:extLst>
              <a:ext uri="{FF2B5EF4-FFF2-40B4-BE49-F238E27FC236}">
                <a16:creationId xmlns:a16="http://schemas.microsoft.com/office/drawing/2014/main" id="{8BDAD5E3-ED22-A742-916E-EA7F80C05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150" y="4234577"/>
            <a:ext cx="2091600" cy="2091600"/>
          </a:xfrm>
          <a:prstGeom prst="rect">
            <a:avLst/>
          </a:prstGeom>
        </p:spPr>
      </p:pic>
      <p:pic>
        <p:nvPicPr>
          <p:cNvPr id="69" name="Picture 68" descr="Logo&#10;&#10;Description automatically generated">
            <a:extLst>
              <a:ext uri="{FF2B5EF4-FFF2-40B4-BE49-F238E27FC236}">
                <a16:creationId xmlns:a16="http://schemas.microsoft.com/office/drawing/2014/main" id="{ACB03D10-DC0A-3D4C-BA44-5B374CCA7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4234577"/>
            <a:ext cx="2091600" cy="2091600"/>
          </a:xfrm>
          <a:prstGeom prst="rect">
            <a:avLst/>
          </a:prstGeom>
        </p:spPr>
      </p:pic>
      <p:pic>
        <p:nvPicPr>
          <p:cNvPr id="70" name="Picture 69" descr="Logo, company name&#10;&#10;Description automatically generated">
            <a:extLst>
              <a:ext uri="{FF2B5EF4-FFF2-40B4-BE49-F238E27FC236}">
                <a16:creationId xmlns:a16="http://schemas.microsoft.com/office/drawing/2014/main" id="{C0CF49CA-4E0D-0144-8DBB-0086D6981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pic>
        <p:nvPicPr>
          <p:cNvPr id="54" name="Picture 53" descr="Logo&#10;&#10;Description automatically generated">
            <a:extLst>
              <a:ext uri="{FF2B5EF4-FFF2-40B4-BE49-F238E27FC236}">
                <a16:creationId xmlns:a16="http://schemas.microsoft.com/office/drawing/2014/main" id="{3C6811D7-6739-4FF7-8C81-A817B5304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01" y="4172611"/>
            <a:ext cx="2091600" cy="2091600"/>
          </a:xfrm>
          <a:prstGeom prst="rect">
            <a:avLst/>
          </a:prstGeom>
        </p:spPr>
      </p:pic>
    </p:spTree>
    <p:extLst>
      <p:ext uri="{BB962C8B-B14F-4D97-AF65-F5344CB8AC3E}">
        <p14:creationId xmlns:p14="http://schemas.microsoft.com/office/powerpoint/2010/main" val="345115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D5F2F6C8-AF73-461E-AB62-FD80074A742A}"/>
              </a:ext>
            </a:extLst>
          </p:cNvPr>
          <p:cNvSpPr/>
          <p:nvPr/>
        </p:nvSpPr>
        <p:spPr>
          <a:xfrm>
            <a:off x="1682812" y="2554779"/>
            <a:ext cx="1340008" cy="3016210"/>
          </a:xfrm>
          <a:prstGeom prst="rect">
            <a:avLst/>
          </a:prstGeom>
        </p:spPr>
        <p:txBody>
          <a:bodyPr wrap="square" lIns="0" tIns="0" rIns="0" bIns="0">
            <a:spAutoFit/>
          </a:bodyPr>
          <a:lstStyle/>
          <a:p>
            <a:r>
              <a:rPr lang="en-ID" sz="1400" b="1" dirty="0">
                <a:solidFill>
                  <a:srgbClr val="FF0000"/>
                </a:solidFill>
                <a:latin typeface="Segoe UI" panose="020B0502040204020203" pitchFamily="34" charset="0"/>
                <a:cs typeface="Segoe UI" panose="020B0502040204020203" pitchFamily="34" charset="0"/>
              </a:rPr>
              <a:t>Proposed Development Plan in pointers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1. Upload video</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Splitting into frames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Face Detection</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 Load Trained model</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5. Intimates the user if it is deepfake.</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BCBB2C17-E25A-46D5-9E50-3919489EEA30}"/>
              </a:ext>
            </a:extLst>
          </p:cNvPr>
          <p:cNvSpPr/>
          <p:nvPr/>
        </p:nvSpPr>
        <p:spPr>
          <a:xfrm rot="5400000">
            <a:off x="735319" y="3621203"/>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id="{EC6230BA-A30A-440F-843F-7C524A0C6647}"/>
              </a:ext>
            </a:extLst>
          </p:cNvPr>
          <p:cNvGrpSpPr/>
          <p:nvPr/>
        </p:nvGrpSpPr>
        <p:grpSpPr>
          <a:xfrm rot="5400000">
            <a:off x="1456823" y="3963656"/>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id="{0FEC291F-19FD-4B1F-9E7C-38F520871D0F}"/>
              </a:ext>
            </a:extLst>
          </p:cNvPr>
          <p:cNvSpPr/>
          <p:nvPr/>
        </p:nvSpPr>
        <p:spPr>
          <a:xfrm rot="5400000">
            <a:off x="3015654"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75">
            <a:extLst>
              <a:ext uri="{FF2B5EF4-FFF2-40B4-BE49-F238E27FC236}">
                <a16:creationId xmlns:a16="http://schemas.microsoft.com/office/drawing/2014/main" id="{48645809-0913-4422-A57E-030472D263A4}"/>
              </a:ext>
            </a:extLst>
          </p:cNvPr>
          <p:cNvSpPr/>
          <p:nvPr/>
        </p:nvSpPr>
        <p:spPr>
          <a:xfrm rot="5400000">
            <a:off x="5328038" y="3621203"/>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id="{9FB7EA70-0512-4512-A22B-26DC9BC29BC7}"/>
              </a:ext>
            </a:extLst>
          </p:cNvPr>
          <p:cNvSpPr/>
          <p:nvPr/>
        </p:nvSpPr>
        <p:spPr>
          <a:xfrm>
            <a:off x="10382559" y="3612962"/>
            <a:ext cx="1681807" cy="2369880"/>
          </a:xfrm>
          <a:prstGeom prst="rect">
            <a:avLst/>
          </a:prstGeom>
        </p:spPr>
        <p:txBody>
          <a:bodyPr wrap="square" lIns="0" tIns="0" rIns="0" bIns="0">
            <a:spAutoFit/>
          </a:bodyPr>
          <a:lstStyle/>
          <a:p>
            <a:r>
              <a:rPr lang="en-ID" sz="1400" b="1" i="0" dirty="0">
                <a:solidFill>
                  <a:srgbClr val="FF0000"/>
                </a:solidFill>
                <a:effectLst/>
                <a:latin typeface="Segoe UI" panose="020B0502040204020203" pitchFamily="34" charset="0"/>
                <a:cs typeface="Segoe UI" panose="020B0502040204020203" pitchFamily="34" charset="0"/>
              </a:rPr>
              <a:t>Proposed UI and functional flow in pointers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1. Data Splitting </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Data Loader</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a:t>
            </a:r>
            <a:r>
              <a:rPr lang="en-ID" sz="1400" dirty="0" err="1">
                <a:solidFill>
                  <a:schemeClr val="tx1">
                    <a:lumMod val="75000"/>
                    <a:lumOff val="25000"/>
                  </a:schemeClr>
                </a:solidFill>
                <a:latin typeface="Segoe UI" panose="020B0502040204020203" pitchFamily="34" charset="0"/>
                <a:cs typeface="Segoe UI" panose="020B0502040204020203" pitchFamily="34" charset="0"/>
              </a:rPr>
              <a:t>ResNext</a:t>
            </a:r>
            <a:r>
              <a:rPr lang="en-ID" sz="1400" dirty="0">
                <a:solidFill>
                  <a:schemeClr val="tx1">
                    <a:lumMod val="75000"/>
                    <a:lumOff val="25000"/>
                  </a:schemeClr>
                </a:solidFill>
                <a:latin typeface="Segoe UI" panose="020B0502040204020203" pitchFamily="34" charset="0"/>
                <a:cs typeface="Segoe UI" panose="020B0502040204020203" pitchFamily="34" charset="0"/>
              </a:rPr>
              <a:t> Feature extraction</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 LSTM video classification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a16="http://schemas.microsoft.com/office/drawing/2014/main"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id="{47A9FFE2-3F0A-4AEB-9B77-9221D0F797ED}"/>
              </a:ext>
            </a:extLst>
          </p:cNvPr>
          <p:cNvCxnSpPr>
            <a:cxnSpLocks/>
          </p:cNvCxnSpPr>
          <p:nvPr/>
        </p:nvCxnSpPr>
        <p:spPr>
          <a:xfrm flipH="1">
            <a:off x="629774" y="5879246"/>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E00AA3AC-D680-4189-8436-4C3AB5A840F0}"/>
              </a:ext>
            </a:extLst>
          </p:cNvPr>
          <p:cNvSpPr/>
          <p:nvPr/>
        </p:nvSpPr>
        <p:spPr>
          <a:xfrm>
            <a:off x="4125573" y="2300367"/>
            <a:ext cx="1340008" cy="2585323"/>
          </a:xfrm>
          <a:prstGeom prst="rect">
            <a:avLst/>
          </a:prstGeom>
        </p:spPr>
        <p:txBody>
          <a:bodyPr wrap="square" lIns="0" tIns="0" rIns="0" bIns="0">
            <a:spAutoFit/>
          </a:bodyPr>
          <a:lstStyle/>
          <a:p>
            <a:r>
              <a:rPr lang="en-ID" sz="1400" b="1" i="0" dirty="0">
                <a:solidFill>
                  <a:srgbClr val="FF0000"/>
                </a:solidFill>
                <a:effectLst/>
                <a:latin typeface="Segoe UI" panose="020B0502040204020203" pitchFamily="34" charset="0"/>
                <a:cs typeface="Segoe UI" panose="020B0502040204020203" pitchFamily="34" charset="0"/>
              </a:rPr>
              <a:t>Documents To be prepared for installation and evaluation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 Deep learning algorithm.</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AI/ML algorithm</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Tensor Flow</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a16="http://schemas.microsoft.com/office/drawing/2014/main"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a16="http://schemas.microsoft.com/office/drawing/2014/main"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2" name="Arrow: Chevron 61">
              <a:extLst>
                <a:ext uri="{FF2B5EF4-FFF2-40B4-BE49-F238E27FC236}">
                  <a16:creationId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a16="http://schemas.microsoft.com/office/drawing/2014/main" id="{A96C91CD-4D1E-456A-93A4-1D7C34FB2F75}"/>
              </a:ext>
            </a:extLst>
          </p:cNvPr>
          <p:cNvSpPr/>
          <p:nvPr/>
        </p:nvSpPr>
        <p:spPr>
          <a:xfrm>
            <a:off x="8604053" y="2359158"/>
            <a:ext cx="1340008" cy="861774"/>
          </a:xfrm>
          <a:prstGeom prst="rect">
            <a:avLst/>
          </a:prstGeom>
        </p:spPr>
        <p:txBody>
          <a:bodyPr wrap="square" lIns="0" tIns="0" rIns="0" bIns="0">
            <a:spAutoFit/>
          </a:bodyPr>
          <a:lstStyle/>
          <a:p>
            <a:r>
              <a:rPr lang="en-ID" sz="1400" b="1" i="0" dirty="0">
                <a:solidFill>
                  <a:srgbClr val="FF0000"/>
                </a:solidFill>
                <a:effectLst/>
                <a:latin typeface="Segoe UI" panose="020B0502040204020203" pitchFamily="34" charset="0"/>
                <a:cs typeface="Segoe UI" panose="020B0502040204020203" pitchFamily="34" charset="0"/>
              </a:rPr>
              <a:t>Any Third party API used, if yes please specify</a:t>
            </a:r>
          </a:p>
          <a:p>
            <a:r>
              <a:rPr lang="en-ID" sz="1400" b="1" dirty="0" err="1">
                <a:solidFill>
                  <a:schemeClr val="accent1"/>
                </a:solidFill>
                <a:latin typeface="Segoe UI" panose="020B0502040204020203" pitchFamily="34" charset="0"/>
                <a:cs typeface="Segoe UI" panose="020B0502040204020203" pitchFamily="34" charset="0"/>
              </a:rPr>
              <a:t>Deepware</a:t>
            </a:r>
            <a:endParaRPr lang="en-ID" sz="1400" b="1" dirty="0">
              <a:solidFill>
                <a:schemeClr val="accent1"/>
              </a:solidFill>
              <a:latin typeface="Segoe UI" panose="020B0502040204020203" pitchFamily="34" charset="0"/>
              <a:cs typeface="Segoe UI" panose="020B0502040204020203" pitchFamily="34" charset="0"/>
            </a:endParaRPr>
          </a:p>
        </p:txBody>
      </p:sp>
      <p:sp>
        <p:nvSpPr>
          <p:cNvPr id="80" name="Oval 79">
            <a:extLst>
              <a:ext uri="{FF2B5EF4-FFF2-40B4-BE49-F238E27FC236}">
                <a16:creationId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a16="http://schemas.microsoft.com/office/drawing/2014/main" id="{D25A0135-3593-41DD-B21F-A7518BFC025F}"/>
              </a:ext>
            </a:extLst>
          </p:cNvPr>
          <p:cNvGrpSpPr/>
          <p:nvPr/>
        </p:nvGrpSpPr>
        <p:grpSpPr>
          <a:xfrm>
            <a:off x="1158026" y="3183673"/>
            <a:ext cx="8653836" cy="2695573"/>
            <a:chOff x="1158027" y="3170665"/>
            <a:chExt cx="8653836" cy="2503254"/>
          </a:xfrm>
        </p:grpSpPr>
        <p:cxnSp>
          <p:nvCxnSpPr>
            <p:cNvPr id="49" name="Straight Connector 48">
              <a:extLst>
                <a:ext uri="{FF2B5EF4-FFF2-40B4-BE49-F238E27FC236}">
                  <a16:creationId xmlns:a16="http://schemas.microsoft.com/office/drawing/2014/main" id="{F432FBB7-F683-48F5-9C0E-7703D2CF7165}"/>
                </a:ext>
              </a:extLst>
            </p:cNvPr>
            <p:cNvCxnSpPr>
              <a:cxnSpLocks/>
            </p:cNvCxnSpPr>
            <p:nvPr/>
          </p:nvCxnSpPr>
          <p:spPr>
            <a:xfrm flipV="1">
              <a:off x="1158027"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a16="http://schemas.microsoft.com/office/drawing/2014/main" id="{7A62FE64-0C5B-44D0-9C9F-4BE31306D7DB}"/>
              </a:ext>
            </a:extLst>
          </p:cNvPr>
          <p:cNvGrpSpPr/>
          <p:nvPr/>
        </p:nvGrpSpPr>
        <p:grpSpPr>
          <a:xfrm>
            <a:off x="981551" y="3902668"/>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a16="http://schemas.microsoft.com/office/drawing/2014/main"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3" name="Picture 92" descr="Logo, company name&#10;&#10;Description automatically generated">
            <a:extLst>
              <a:ext uri="{FF2B5EF4-FFF2-40B4-BE49-F238E27FC236}">
                <a16:creationId xmlns:a16="http://schemas.microsoft.com/office/drawing/2014/main" id="{C0D33000-9592-D340-80BD-D04B42D38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
        <p:nvSpPr>
          <p:cNvPr id="3" name="TextBox 2">
            <a:extLst>
              <a:ext uri="{FF2B5EF4-FFF2-40B4-BE49-F238E27FC236}">
                <a16:creationId xmlns:a16="http://schemas.microsoft.com/office/drawing/2014/main" id="{899C0818-FC20-45E2-BED3-E6D7E423CC58}"/>
              </a:ext>
            </a:extLst>
          </p:cNvPr>
          <p:cNvSpPr txBox="1"/>
          <p:nvPr/>
        </p:nvSpPr>
        <p:spPr>
          <a:xfrm>
            <a:off x="6239454" y="3326966"/>
            <a:ext cx="1400351" cy="1600438"/>
          </a:xfrm>
          <a:prstGeom prst="rect">
            <a:avLst/>
          </a:prstGeom>
          <a:noFill/>
        </p:spPr>
        <p:txBody>
          <a:bodyPr wrap="square" rtlCol="0">
            <a:spAutoFit/>
          </a:bodyPr>
          <a:lstStyle/>
          <a:p>
            <a:r>
              <a:rPr lang="en-IN" sz="1400" b="1" dirty="0">
                <a:solidFill>
                  <a:srgbClr val="FF0000"/>
                </a:solidFill>
              </a:rPr>
              <a:t>This is the reference of our idea</a:t>
            </a:r>
          </a:p>
          <a:p>
            <a:r>
              <a:rPr lang="en-IN" sz="1400" dirty="0"/>
              <a:t>https://arxiv.org/ftp/arxiv/papers/2103/2103.00484.pdf</a:t>
            </a:r>
          </a:p>
        </p:txBody>
      </p:sp>
    </p:spTree>
    <p:extLst>
      <p:ext uri="{BB962C8B-B14F-4D97-AF65-F5344CB8AC3E}">
        <p14:creationId xmlns:p14="http://schemas.microsoft.com/office/powerpoint/2010/main" val="14865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id="{F67D100E-5EEC-4BA8-A645-3D8B97A67944}"/>
              </a:ext>
            </a:extLst>
          </p:cNvPr>
          <p:cNvCxnSpPr>
            <a:cxnSpLocks/>
          </p:cNvCxnSpPr>
          <p:nvPr/>
        </p:nvCxnSpPr>
        <p:spPr>
          <a:xfrm rot="5400000">
            <a:off x="4077261" y="3937000"/>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789DF4-E8FE-44C8-A3BF-6B0F0003E9C6}"/>
              </a:ext>
            </a:extLst>
          </p:cNvPr>
          <p:cNvCxnSpPr>
            <a:cxnSpLocks/>
          </p:cNvCxnSpPr>
          <p:nvPr/>
        </p:nvCxnSpPr>
        <p:spPr>
          <a:xfrm>
            <a:off x="550959" y="3937000"/>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DBDC3B-0E1E-4164-939B-D3E32A51C08A}"/>
              </a:ext>
            </a:extLst>
          </p:cNvPr>
          <p:cNvSpPr>
            <a:spLocks noGrp="1"/>
          </p:cNvSpPr>
          <p:nvPr>
            <p:ph type="title"/>
          </p:nvPr>
        </p:nvSpPr>
        <p:spPr>
          <a:xfrm>
            <a:off x="393225" y="470815"/>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19F34688-2841-4309-849C-98178793AEBB}"/>
              </a:ext>
            </a:extLst>
          </p:cNvPr>
          <p:cNvGrpSpPr/>
          <p:nvPr/>
        </p:nvGrpSpPr>
        <p:grpSpPr>
          <a:xfrm>
            <a:off x="4670889" y="2780178"/>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F3F850C-645F-43FD-A282-8DBEE3642795}"/>
              </a:ext>
            </a:extLst>
          </p:cNvPr>
          <p:cNvGrpSpPr/>
          <p:nvPr/>
        </p:nvGrpSpPr>
        <p:grpSpPr>
          <a:xfrm>
            <a:off x="6985958" y="4683720"/>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90F8CA22-90E0-4063-94A6-55228102D675}"/>
              </a:ext>
            </a:extLst>
          </p:cNvPr>
          <p:cNvGrpSpPr/>
          <p:nvPr/>
        </p:nvGrpSpPr>
        <p:grpSpPr>
          <a:xfrm>
            <a:off x="7074930" y="2864030"/>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id="{7C104FD8-C7D4-4B39-954F-658DD7A5F594}"/>
              </a:ext>
            </a:extLst>
          </p:cNvPr>
          <p:cNvSpPr>
            <a:spLocks noEditPoints="1"/>
          </p:cNvSpPr>
          <p:nvPr/>
        </p:nvSpPr>
        <p:spPr bwMode="auto">
          <a:xfrm>
            <a:off x="4680842" y="4660400"/>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42ED402F-0B7B-465F-9BA0-9A26E45D646D}"/>
              </a:ext>
            </a:extLst>
          </p:cNvPr>
          <p:cNvSpPr/>
          <p:nvPr/>
        </p:nvSpPr>
        <p:spPr>
          <a:xfrm>
            <a:off x="8493806" y="2819932"/>
            <a:ext cx="3183171" cy="215444"/>
          </a:xfrm>
          <a:prstGeom prst="rect">
            <a:avLst/>
          </a:prstGeom>
        </p:spPr>
        <p:txBody>
          <a:bodyPr wrap="square" lIns="0" tIns="0" rIns="0" bIns="0">
            <a:spAutoFit/>
          </a:bodyPr>
          <a:lstStyle/>
          <a:p>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02D28800-9C98-4452-AD07-822BAB22D20C}"/>
              </a:ext>
            </a:extLst>
          </p:cNvPr>
          <p:cNvGrpSpPr/>
          <p:nvPr/>
        </p:nvGrpSpPr>
        <p:grpSpPr>
          <a:xfrm>
            <a:off x="5710942" y="3549803"/>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F4A5F79F-ACF6-4251-AF9D-CE4B15EE5F01}"/>
              </a:ext>
            </a:extLst>
          </p:cNvPr>
          <p:cNvSpPr/>
          <p:nvPr/>
        </p:nvSpPr>
        <p:spPr>
          <a:xfrm>
            <a:off x="1060561" y="1701789"/>
            <a:ext cx="3183171" cy="2200602"/>
          </a:xfrm>
          <a:prstGeom prst="rect">
            <a:avLst/>
          </a:prstGeom>
        </p:spPr>
        <p:txBody>
          <a:bodyPr wrap="square" lIns="0" tIns="0" rIns="0" bIns="0">
            <a:spAutoFit/>
          </a:bodyPr>
          <a:lstStyle/>
          <a:p>
            <a:r>
              <a:rPr lang="en-US" sz="1300" b="1" dirty="0">
                <a:solidFill>
                  <a:schemeClr val="tx1">
                    <a:lumMod val="85000"/>
                    <a:lumOff val="15000"/>
                  </a:schemeClr>
                </a:solidFill>
                <a:latin typeface="Segoe UI" panose="020B0502040204020203" pitchFamily="34" charset="0"/>
                <a:cs typeface="Segoe UI" panose="020B0502040204020203" pitchFamily="34" charset="0"/>
              </a:rPr>
              <a:t>Today we live in a “post-truth” era, where a piece of information or disinformation is utilized by malevolent actors to manipulate public opinion. Disinformation is an active measure that has the potential to cause severe damage. Misinformation is defined as false or inaccurate information that is communicated, regardless of an intention to deceive. This makes us to develop this idea.</a:t>
            </a:r>
            <a:endParaRPr lang="en-ID" sz="13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2135289E-9F34-4C4A-9251-6D879E40A441}"/>
              </a:ext>
            </a:extLst>
          </p:cNvPr>
          <p:cNvSpPr/>
          <p:nvPr/>
        </p:nvSpPr>
        <p:spPr>
          <a:xfrm>
            <a:off x="8460419" y="4324196"/>
            <a:ext cx="3183171" cy="1938992"/>
          </a:xfrm>
          <a:prstGeom prst="rect">
            <a:avLst/>
          </a:prstGeom>
        </p:spPr>
        <p:txBody>
          <a:bodyPr wrap="square" lIns="0" tIns="0" rIns="0" bIns="0">
            <a:spAutoFit/>
          </a:bodyPr>
          <a:lstStyle/>
          <a:p>
            <a:r>
              <a:rPr lang="en-US" sz="1400" b="1" i="0" dirty="0">
                <a:effectLst/>
                <a:latin typeface="Google Sans Text"/>
              </a:rPr>
              <a:t>An innovation process always starts with the search for and finding innovative potentials and the derivation of ideas. First we thought of detecting the deepfake, while the development was going on we came to an innovative idea of intimating the user about their content using our algorithm which will be much more feasible for this problem statement.</a:t>
            </a:r>
            <a:endParaRPr lang="en-ID" sz="1400" b="1" dirty="0">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B592D3F8-65B1-4D2D-9467-3E43D9429729}"/>
              </a:ext>
            </a:extLst>
          </p:cNvPr>
          <p:cNvSpPr/>
          <p:nvPr/>
        </p:nvSpPr>
        <p:spPr>
          <a:xfrm>
            <a:off x="886546" y="4486684"/>
            <a:ext cx="2967102" cy="1292662"/>
          </a:xfrm>
          <a:prstGeom prst="rect">
            <a:avLst/>
          </a:prstGeom>
        </p:spPr>
        <p:txBody>
          <a:bodyPr wrap="square" lIns="0" tIns="0" rIns="0" bIns="0">
            <a:spAutoFit/>
          </a:bodyPr>
          <a:lstStyle/>
          <a:p>
            <a:r>
              <a:rPr lang="en-ID" sz="1400" b="1" dirty="0">
                <a:solidFill>
                  <a:schemeClr val="tx1">
                    <a:lumMod val="85000"/>
                    <a:lumOff val="15000"/>
                  </a:schemeClr>
                </a:solidFill>
                <a:latin typeface="Segoe UI" panose="020B0502040204020203" pitchFamily="34" charset="0"/>
                <a:cs typeface="Segoe UI" panose="020B0502040204020203" pitchFamily="34" charset="0"/>
              </a:rPr>
              <a:t>Since we are using Deep Learning algorithm to detect the Deepfake , it doesn’t require lot of time to complete. It would approximately require a month to give the final product</a:t>
            </a:r>
            <a:r>
              <a:rPr lang="en-ID" sz="1400" dirty="0">
                <a:solidFill>
                  <a:schemeClr val="tx1">
                    <a:lumMod val="85000"/>
                    <a:lumOff val="15000"/>
                  </a:schemeClr>
                </a:solidFill>
                <a:latin typeface="Segoe UI" panose="020B0502040204020203" pitchFamily="34" charset="0"/>
                <a:cs typeface="Segoe UI" panose="020B0502040204020203" pitchFamily="34" charset="0"/>
              </a:rPr>
              <a:t>. </a:t>
            </a:r>
          </a:p>
        </p:txBody>
      </p:sp>
      <p:sp>
        <p:nvSpPr>
          <p:cNvPr id="63" name="Oval 62">
            <a:extLst>
              <a:ext uri="{FF2B5EF4-FFF2-40B4-BE49-F238E27FC236}">
                <a16:creationId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a16="http://schemas.microsoft.com/office/drawing/2014/main" id="{349C12E0-03DB-1849-8D6A-90A2A1EF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
        <p:nvSpPr>
          <p:cNvPr id="12" name="TextBox 11">
            <a:extLst>
              <a:ext uri="{FF2B5EF4-FFF2-40B4-BE49-F238E27FC236}">
                <a16:creationId xmlns:a16="http://schemas.microsoft.com/office/drawing/2014/main" id="{3BE41C2E-903F-4B0B-A799-55D475820D36}"/>
              </a:ext>
            </a:extLst>
          </p:cNvPr>
          <p:cNvSpPr txBox="1"/>
          <p:nvPr/>
        </p:nvSpPr>
        <p:spPr>
          <a:xfrm>
            <a:off x="8570216" y="1971989"/>
            <a:ext cx="3019646" cy="2031325"/>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Apart from detecting whether the content is fake or real, our detection algorithm provides a probability whether it is deep fake or not. If the probability of deepfake is high, it automatically intimates the user about it and restricts the user to upload the content.</a:t>
            </a:r>
            <a:endParaRPr lang="en-IN" sz="14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08E925E2-A3D7-47F0-93BA-0BD29251A764}"/>
              </a:ext>
            </a:extLst>
          </p:cNvPr>
          <p:cNvSpPr txBox="1"/>
          <p:nvPr/>
        </p:nvSpPr>
        <p:spPr>
          <a:xfrm>
            <a:off x="9330403" y="1620500"/>
            <a:ext cx="1677724" cy="369332"/>
          </a:xfrm>
          <a:prstGeom prst="rect">
            <a:avLst/>
          </a:prstGeom>
          <a:noFill/>
        </p:spPr>
        <p:txBody>
          <a:bodyPr wrap="square" rtlCol="0">
            <a:spAutoFit/>
          </a:bodyPr>
          <a:lstStyle/>
          <a:p>
            <a:r>
              <a:rPr lang="en-US" b="1" dirty="0">
                <a:solidFill>
                  <a:schemeClr val="accent5"/>
                </a:solidFill>
              </a:rPr>
              <a:t>Innovation</a:t>
            </a:r>
            <a:endParaRPr lang="en-IN" b="1" dirty="0">
              <a:solidFill>
                <a:schemeClr val="accent5"/>
              </a:solidFill>
            </a:endParaRPr>
          </a:p>
        </p:txBody>
      </p:sp>
      <p:sp>
        <p:nvSpPr>
          <p:cNvPr id="10" name="TextBox 9">
            <a:extLst>
              <a:ext uri="{FF2B5EF4-FFF2-40B4-BE49-F238E27FC236}">
                <a16:creationId xmlns:a16="http://schemas.microsoft.com/office/drawing/2014/main" id="{ADDECB41-CB44-4179-9ED8-8AE41679C9E7}"/>
              </a:ext>
            </a:extLst>
          </p:cNvPr>
          <p:cNvSpPr txBox="1"/>
          <p:nvPr/>
        </p:nvSpPr>
        <p:spPr>
          <a:xfrm>
            <a:off x="9151951" y="4034688"/>
            <a:ext cx="1856176" cy="369332"/>
          </a:xfrm>
          <a:prstGeom prst="rect">
            <a:avLst/>
          </a:prstGeom>
          <a:noFill/>
        </p:spPr>
        <p:txBody>
          <a:bodyPr wrap="square" rtlCol="0">
            <a:spAutoFit/>
          </a:bodyPr>
          <a:lstStyle/>
          <a:p>
            <a:r>
              <a:rPr lang="en-US" b="1" dirty="0">
                <a:solidFill>
                  <a:schemeClr val="accent5"/>
                </a:solidFill>
              </a:rPr>
              <a:t>Initial</a:t>
            </a:r>
            <a:r>
              <a:rPr lang="en-US" dirty="0">
                <a:solidFill>
                  <a:schemeClr val="accent5"/>
                </a:solidFill>
              </a:rPr>
              <a:t> </a:t>
            </a:r>
            <a:r>
              <a:rPr lang="en-US" b="1" dirty="0">
                <a:solidFill>
                  <a:schemeClr val="accent5"/>
                </a:solidFill>
              </a:rPr>
              <a:t>Innovation</a:t>
            </a:r>
            <a:endParaRPr lang="en-IN" b="1" dirty="0">
              <a:solidFill>
                <a:schemeClr val="accent5"/>
              </a:solidFill>
            </a:endParaRPr>
          </a:p>
        </p:txBody>
      </p:sp>
      <p:sp>
        <p:nvSpPr>
          <p:cNvPr id="11" name="TextBox 10">
            <a:extLst>
              <a:ext uri="{FF2B5EF4-FFF2-40B4-BE49-F238E27FC236}">
                <a16:creationId xmlns:a16="http://schemas.microsoft.com/office/drawing/2014/main" id="{C9B39E58-5230-427D-8012-7C524CD2362B}"/>
              </a:ext>
            </a:extLst>
          </p:cNvPr>
          <p:cNvSpPr txBox="1"/>
          <p:nvPr/>
        </p:nvSpPr>
        <p:spPr>
          <a:xfrm>
            <a:off x="1367317" y="4029264"/>
            <a:ext cx="1744416" cy="369332"/>
          </a:xfrm>
          <a:prstGeom prst="rect">
            <a:avLst/>
          </a:prstGeom>
          <a:noFill/>
        </p:spPr>
        <p:txBody>
          <a:bodyPr wrap="square" rtlCol="0">
            <a:spAutoFit/>
          </a:bodyPr>
          <a:lstStyle/>
          <a:p>
            <a:r>
              <a:rPr lang="en-US" b="1" dirty="0">
                <a:solidFill>
                  <a:schemeClr val="accent5"/>
                </a:solidFill>
              </a:rPr>
              <a:t>Time Duration</a:t>
            </a:r>
            <a:endParaRPr lang="en-IN" b="1" dirty="0">
              <a:solidFill>
                <a:schemeClr val="accent5"/>
              </a:solidFill>
            </a:endParaRPr>
          </a:p>
        </p:txBody>
      </p:sp>
    </p:spTree>
    <p:extLst>
      <p:ext uri="{BB962C8B-B14F-4D97-AF65-F5344CB8AC3E}">
        <p14:creationId xmlns:p14="http://schemas.microsoft.com/office/powerpoint/2010/main" val="228413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3302</TotalTime>
  <Words>585</Words>
  <Application>Microsoft Office PowerPoint</Application>
  <PresentationFormat>Widescreen</PresentationFormat>
  <Paragraphs>96</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Abadi MT Condensed Light</vt:lpstr>
      <vt:lpstr>Arial</vt:lpstr>
      <vt:lpstr>Calibri</vt:lpstr>
      <vt:lpstr>Calibri Light</vt:lpstr>
      <vt:lpstr>Google Sans Text</vt:lpstr>
      <vt:lpstr>Helvetica Neue</vt:lpstr>
      <vt:lpstr>Poppins</vt:lpstr>
      <vt:lpstr>Segoe UI</vt:lpstr>
      <vt:lpstr>Office Theme</vt:lpstr>
      <vt:lpstr>PowerPoint Presentation</vt:lpstr>
      <vt:lpstr>Idea Introduction</vt:lpstr>
      <vt:lpstr>Our Approach Towards Idea</vt:lpstr>
      <vt:lpstr>Team Slide</vt:lpstr>
      <vt:lpstr>Development Pipeline</vt:lpstr>
      <vt:lpstr>Vision of Innovation/Idea/Solution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sreeni_seenu@outlook.com</cp:lastModifiedBy>
  <cp:revision>1091</cp:revision>
  <dcterms:created xsi:type="dcterms:W3CDTF">2019-07-10T03:07:26Z</dcterms:created>
  <dcterms:modified xsi:type="dcterms:W3CDTF">2021-10-10T13:14:26Z</dcterms:modified>
</cp:coreProperties>
</file>