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5"/>
  </p:notesMasterIdLst>
  <p:sldIdLst>
    <p:sldId id="256" r:id="rId2"/>
    <p:sldId id="281" r:id="rId3"/>
    <p:sldId id="283"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YA NARAYANAN C S" initials="SNCS" lastIdx="1" clrIdx="0">
    <p:extLst>
      <p:ext uri="{19B8F6BF-5375-455C-9EA6-DF929625EA0E}">
        <p15:presenceInfo xmlns:p15="http://schemas.microsoft.com/office/powerpoint/2012/main" userId="S::suryanarayanan.20ece@sonatech.ac.in::1e3676d1-e47f-41c6-8a71-67f7b78b5f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62" y="4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80810-F5DE-4A5D-8A7B-70EC8C81A5B5}" type="datetimeFigureOut">
              <a:rPr lang="en-IN" smtClean="0"/>
              <a:t>24-10-2021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AAE5B4-B728-42FF-9C6E-53ED1AA50AB2}" type="slidenum">
              <a:rPr lang="en-IN" smtClean="0"/>
              <a:t>‹#›</a:t>
            </a:fld>
            <a:endParaRPr lang="en-IN"/>
          </a:p>
        </p:txBody>
      </p:sp>
    </p:spTree>
    <p:extLst>
      <p:ext uri="{BB962C8B-B14F-4D97-AF65-F5344CB8AC3E}">
        <p14:creationId xmlns:p14="http://schemas.microsoft.com/office/powerpoint/2010/main" val="1132171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0A970-ABFD-4A84-9AD9-9A2BE989B7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0018B7-E104-4904-9437-37A8228B1A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115CE6-985D-4C24-A80F-C5C4239BE193}"/>
              </a:ext>
            </a:extLst>
          </p:cNvPr>
          <p:cNvSpPr>
            <a:spLocks noGrp="1"/>
          </p:cNvSpPr>
          <p:nvPr>
            <p:ph type="dt" sz="half" idx="10"/>
          </p:nvPr>
        </p:nvSpPr>
        <p:spPr/>
        <p:txBody>
          <a:bodyPr/>
          <a:lstStyle/>
          <a:p>
            <a:fld id="{B505CC9A-F7AB-440D-9657-B9744F920BFA}" type="datetime1">
              <a:rPr lang="en-US" smtClean="0"/>
              <a:t>10/24/2021</a:t>
            </a:fld>
            <a:endParaRPr lang="en-US" dirty="0"/>
          </a:p>
        </p:txBody>
      </p:sp>
      <p:sp>
        <p:nvSpPr>
          <p:cNvPr id="5" name="Footer Placeholder 4">
            <a:extLst>
              <a:ext uri="{FF2B5EF4-FFF2-40B4-BE49-F238E27FC236}">
                <a16:creationId xmlns:a16="http://schemas.microsoft.com/office/drawing/2014/main" id="{50B01E08-D633-4EC7-A43A-A75F228A3E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DD23DC-F7D1-4E36-A7A2-C0613FC7A877}"/>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2699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BAA-CDD7-46DC-9545-CAACAAD101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D49D04-DFE6-4D62-A3B5-EF98AFDDD6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70CEFB-88DF-4943-BF18-EE516BA2E913}"/>
              </a:ext>
            </a:extLst>
          </p:cNvPr>
          <p:cNvSpPr>
            <a:spLocks noGrp="1"/>
          </p:cNvSpPr>
          <p:nvPr>
            <p:ph type="dt" sz="half" idx="10"/>
          </p:nvPr>
        </p:nvSpPr>
        <p:spPr/>
        <p:txBody>
          <a:bodyPr/>
          <a:lstStyle/>
          <a:p>
            <a:fld id="{5BE0C316-2513-4C70-AF7C-2C020CE8CC7C}" type="datetime1">
              <a:rPr lang="en-US" smtClean="0"/>
              <a:t>10/24/2021</a:t>
            </a:fld>
            <a:endParaRPr lang="en-US" dirty="0"/>
          </a:p>
        </p:txBody>
      </p:sp>
      <p:sp>
        <p:nvSpPr>
          <p:cNvPr id="5" name="Footer Placeholder 4">
            <a:extLst>
              <a:ext uri="{FF2B5EF4-FFF2-40B4-BE49-F238E27FC236}">
                <a16:creationId xmlns:a16="http://schemas.microsoft.com/office/drawing/2014/main" id="{42B0D5ED-BB8E-43B5-8A36-903EEE2909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875BD5-9BBE-46B8-AC46-2ACFD250CA5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4662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8DBB4-4B24-4927-826F-5DCFAF969C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A37072-29F2-4E8D-A08C-AE7B1587AF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C48B23-5BFC-4464-B115-88C5B54CAE1A}"/>
              </a:ext>
            </a:extLst>
          </p:cNvPr>
          <p:cNvSpPr>
            <a:spLocks noGrp="1"/>
          </p:cNvSpPr>
          <p:nvPr>
            <p:ph type="dt" sz="half" idx="10"/>
          </p:nvPr>
        </p:nvSpPr>
        <p:spPr/>
        <p:txBody>
          <a:bodyPr/>
          <a:lstStyle/>
          <a:p>
            <a:fld id="{22D5429F-BBE4-4F89-A8DC-29965918060D}" type="datetime1">
              <a:rPr lang="en-US" smtClean="0"/>
              <a:t>10/24/2021</a:t>
            </a:fld>
            <a:endParaRPr lang="en-US" dirty="0"/>
          </a:p>
        </p:txBody>
      </p:sp>
      <p:sp>
        <p:nvSpPr>
          <p:cNvPr id="5" name="Footer Placeholder 4">
            <a:extLst>
              <a:ext uri="{FF2B5EF4-FFF2-40B4-BE49-F238E27FC236}">
                <a16:creationId xmlns:a16="http://schemas.microsoft.com/office/drawing/2014/main" id="{24DD6C27-28DC-438F-89B4-F3D265A0C5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327F64-DAB5-41E0-A8A4-10F984B5D64D}"/>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0243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6E479-58AE-4352-90EF-6FF22562A2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1AEBFA-279D-4530-8700-4F2F24EB38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2DC23D-0306-4024-8F39-8BE875059BD3}"/>
              </a:ext>
            </a:extLst>
          </p:cNvPr>
          <p:cNvSpPr>
            <a:spLocks noGrp="1"/>
          </p:cNvSpPr>
          <p:nvPr>
            <p:ph type="dt" sz="half" idx="10"/>
          </p:nvPr>
        </p:nvSpPr>
        <p:spPr/>
        <p:txBody>
          <a:bodyPr/>
          <a:lstStyle/>
          <a:p>
            <a:fld id="{813C43D2-6CE5-46EA-8513-E9B3B8C53F87}" type="datetime1">
              <a:rPr lang="en-US" smtClean="0"/>
              <a:t>10/24/2021</a:t>
            </a:fld>
            <a:endParaRPr lang="en-US" dirty="0"/>
          </a:p>
        </p:txBody>
      </p:sp>
      <p:sp>
        <p:nvSpPr>
          <p:cNvPr id="5" name="Footer Placeholder 4">
            <a:extLst>
              <a:ext uri="{FF2B5EF4-FFF2-40B4-BE49-F238E27FC236}">
                <a16:creationId xmlns:a16="http://schemas.microsoft.com/office/drawing/2014/main" id="{623593E0-0CC7-452F-9B8C-DF39C45408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47ABB0-74A8-4556-8B05-217DC9D860C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51782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C05E-4601-4651-98E0-E69A61231D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D713C2-5DBB-42FD-9376-5C398505C1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147E69-5B24-4F6A-AC91-13B048D9C13B}"/>
              </a:ext>
            </a:extLst>
          </p:cNvPr>
          <p:cNvSpPr>
            <a:spLocks noGrp="1"/>
          </p:cNvSpPr>
          <p:nvPr>
            <p:ph type="dt" sz="half" idx="10"/>
          </p:nvPr>
        </p:nvSpPr>
        <p:spPr/>
        <p:txBody>
          <a:bodyPr/>
          <a:lstStyle/>
          <a:p>
            <a:fld id="{72424806-A34F-4EBC-B24F-F7018E2A0744}" type="datetime1">
              <a:rPr lang="en-US" smtClean="0"/>
              <a:t>10/24/2021</a:t>
            </a:fld>
            <a:endParaRPr lang="en-US" dirty="0"/>
          </a:p>
        </p:txBody>
      </p:sp>
      <p:sp>
        <p:nvSpPr>
          <p:cNvPr id="5" name="Footer Placeholder 4">
            <a:extLst>
              <a:ext uri="{FF2B5EF4-FFF2-40B4-BE49-F238E27FC236}">
                <a16:creationId xmlns:a16="http://schemas.microsoft.com/office/drawing/2014/main" id="{344FDC0B-4269-4DA1-92F6-5CE4C0B693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27D7C0-2086-40F4-8268-B0B2E2AA0AFA}"/>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9298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A75CF-7D4A-4AB7-9AA0-6EB5FE3797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E455F1-2947-4CE9-ACD9-7FCDECCCD9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BADDA7-5A77-486B-9E09-4EE460DD15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AD326E-1DB9-4155-973E-C01CB09DD8BD}"/>
              </a:ext>
            </a:extLst>
          </p:cNvPr>
          <p:cNvSpPr>
            <a:spLocks noGrp="1"/>
          </p:cNvSpPr>
          <p:nvPr>
            <p:ph type="dt" sz="half" idx="10"/>
          </p:nvPr>
        </p:nvSpPr>
        <p:spPr/>
        <p:txBody>
          <a:bodyPr/>
          <a:lstStyle/>
          <a:p>
            <a:fld id="{39C17EF1-61EE-46E2-9FDF-0FD474DF75CF}" type="datetime1">
              <a:rPr lang="en-US" smtClean="0"/>
              <a:t>10/24/2021</a:t>
            </a:fld>
            <a:endParaRPr lang="en-US" dirty="0"/>
          </a:p>
        </p:txBody>
      </p:sp>
      <p:sp>
        <p:nvSpPr>
          <p:cNvPr id="6" name="Footer Placeholder 5">
            <a:extLst>
              <a:ext uri="{FF2B5EF4-FFF2-40B4-BE49-F238E27FC236}">
                <a16:creationId xmlns:a16="http://schemas.microsoft.com/office/drawing/2014/main" id="{FE2F6535-1705-4928-A0CD-4B0632F1733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5FCE89E-7349-463D-B2D2-83D03B36BDDF}"/>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6503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098BA-5C65-4C5B-A894-2FFE93EC52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053E48-7AF5-4593-BC21-451D30F4F1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4D855D-9047-4D09-AFEA-89D6C0720B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084B1B-EB8C-4010-BC98-E58876B7B3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6E4858-E81E-4E51-B4BE-BB4792BA8D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7EE544-E12A-434B-B058-4C70A84519BC}"/>
              </a:ext>
            </a:extLst>
          </p:cNvPr>
          <p:cNvSpPr>
            <a:spLocks noGrp="1"/>
          </p:cNvSpPr>
          <p:nvPr>
            <p:ph type="dt" sz="half" idx="10"/>
          </p:nvPr>
        </p:nvSpPr>
        <p:spPr/>
        <p:txBody>
          <a:bodyPr/>
          <a:lstStyle/>
          <a:p>
            <a:fld id="{5EA7597A-6255-4917-9837-EA0715B3AD2A}" type="datetime1">
              <a:rPr lang="en-US" smtClean="0"/>
              <a:t>10/24/2021</a:t>
            </a:fld>
            <a:endParaRPr lang="en-US" dirty="0"/>
          </a:p>
        </p:txBody>
      </p:sp>
      <p:sp>
        <p:nvSpPr>
          <p:cNvPr id="8" name="Footer Placeholder 7">
            <a:extLst>
              <a:ext uri="{FF2B5EF4-FFF2-40B4-BE49-F238E27FC236}">
                <a16:creationId xmlns:a16="http://schemas.microsoft.com/office/drawing/2014/main" id="{F067C5B9-3ACC-432E-B736-72531661C16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A1EEEFF-0142-44B9-A232-01E0AC31609E}"/>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12095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36FB2-9B35-49F9-ADCE-61F5368FAD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9409B3-E45E-4FF9-95E0-EE7981699B2D}"/>
              </a:ext>
            </a:extLst>
          </p:cNvPr>
          <p:cNvSpPr>
            <a:spLocks noGrp="1"/>
          </p:cNvSpPr>
          <p:nvPr>
            <p:ph type="dt" sz="half" idx="10"/>
          </p:nvPr>
        </p:nvSpPr>
        <p:spPr/>
        <p:txBody>
          <a:bodyPr/>
          <a:lstStyle/>
          <a:p>
            <a:fld id="{5C50731A-0C7B-4A8E-87F7-5EEE06B27263}" type="datetime1">
              <a:rPr lang="en-US" smtClean="0"/>
              <a:t>10/24/2021</a:t>
            </a:fld>
            <a:endParaRPr lang="en-US" dirty="0"/>
          </a:p>
        </p:txBody>
      </p:sp>
      <p:sp>
        <p:nvSpPr>
          <p:cNvPr id="4" name="Footer Placeholder 3">
            <a:extLst>
              <a:ext uri="{FF2B5EF4-FFF2-40B4-BE49-F238E27FC236}">
                <a16:creationId xmlns:a16="http://schemas.microsoft.com/office/drawing/2014/main" id="{DD48DC51-46B1-4A50-9A6E-25B8330D807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7CF540C-98F5-4708-8360-C89662E5868F}"/>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4872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E1BB3-DAF3-4188-86A3-321EFCE42E22}"/>
              </a:ext>
            </a:extLst>
          </p:cNvPr>
          <p:cNvSpPr>
            <a:spLocks noGrp="1"/>
          </p:cNvSpPr>
          <p:nvPr>
            <p:ph type="dt" sz="half" idx="10"/>
          </p:nvPr>
        </p:nvSpPr>
        <p:spPr/>
        <p:txBody>
          <a:bodyPr/>
          <a:lstStyle/>
          <a:p>
            <a:fld id="{085D1D8A-E08F-4E79-9C89-71BA421F7290}" type="datetime1">
              <a:rPr lang="en-US" smtClean="0"/>
              <a:t>10/24/2021</a:t>
            </a:fld>
            <a:endParaRPr lang="en-US" dirty="0"/>
          </a:p>
        </p:txBody>
      </p:sp>
      <p:sp>
        <p:nvSpPr>
          <p:cNvPr id="3" name="Footer Placeholder 2">
            <a:extLst>
              <a:ext uri="{FF2B5EF4-FFF2-40B4-BE49-F238E27FC236}">
                <a16:creationId xmlns:a16="http://schemas.microsoft.com/office/drawing/2014/main" id="{995E4E79-CA67-4D17-BEC6-66AEF8FC84A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E2608F6-D815-4ABD-BEE7-37C4A0FADBCF}"/>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26636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D5E2-0804-4A97-AE41-2C41BDD7F5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A210AF-CEF3-463F-BC3B-AE3E84E7BB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02AA03-E29C-4BE2-8813-2CDFB8943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175DCA-B87D-4B33-A361-4CADA189EB8A}"/>
              </a:ext>
            </a:extLst>
          </p:cNvPr>
          <p:cNvSpPr>
            <a:spLocks noGrp="1"/>
          </p:cNvSpPr>
          <p:nvPr>
            <p:ph type="dt" sz="half" idx="10"/>
          </p:nvPr>
        </p:nvSpPr>
        <p:spPr/>
        <p:txBody>
          <a:bodyPr/>
          <a:lstStyle/>
          <a:p>
            <a:fld id="{792BB2B2-FEBC-460C-928B-74D58D020132}" type="datetime1">
              <a:rPr lang="en-US" smtClean="0"/>
              <a:t>10/24/2021</a:t>
            </a:fld>
            <a:endParaRPr lang="en-US" dirty="0"/>
          </a:p>
        </p:txBody>
      </p:sp>
      <p:sp>
        <p:nvSpPr>
          <p:cNvPr id="6" name="Footer Placeholder 5">
            <a:extLst>
              <a:ext uri="{FF2B5EF4-FFF2-40B4-BE49-F238E27FC236}">
                <a16:creationId xmlns:a16="http://schemas.microsoft.com/office/drawing/2014/main" id="{348DF9D7-DF9B-421E-8F27-521123E1789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C40206F-0B88-4577-9057-4CE96659D16C}"/>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73170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7A237-5558-42DC-9B29-CF69D3CACB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3F3D27-0372-4F1D-9DAD-19256EE6C7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5F01BF-28F7-4CD5-B58E-BE5AE8C2FB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2D3A4-8D8A-4F60-B035-2C304A77AAED}"/>
              </a:ext>
            </a:extLst>
          </p:cNvPr>
          <p:cNvSpPr>
            <a:spLocks noGrp="1"/>
          </p:cNvSpPr>
          <p:nvPr>
            <p:ph type="dt" sz="half" idx="10"/>
          </p:nvPr>
        </p:nvSpPr>
        <p:spPr/>
        <p:txBody>
          <a:bodyPr/>
          <a:lstStyle/>
          <a:p>
            <a:fld id="{EEDA51CC-D88C-4F19-8DD7-787A43A5B35F}" type="datetime1">
              <a:rPr lang="en-US" smtClean="0"/>
              <a:t>10/24/2021</a:t>
            </a:fld>
            <a:endParaRPr lang="en-US" dirty="0"/>
          </a:p>
        </p:txBody>
      </p:sp>
      <p:sp>
        <p:nvSpPr>
          <p:cNvPr id="6" name="Footer Placeholder 5">
            <a:extLst>
              <a:ext uri="{FF2B5EF4-FFF2-40B4-BE49-F238E27FC236}">
                <a16:creationId xmlns:a16="http://schemas.microsoft.com/office/drawing/2014/main" id="{08B0FB7D-5B57-4C67-8A48-2706E2EFA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00576D0-687D-403F-A452-6B5CD44CF150}"/>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58936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CD7174-12A5-4D33-A899-E65B2CCBE6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AC2C92-7995-45BE-96A8-E20B04822B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D9B9BB-7F30-4CB1-AD76-CD8D425A4C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ED29E-DE79-4A36-8279-03AA9B96F7F3}" type="datetime1">
              <a:rPr lang="en-US" smtClean="0"/>
              <a:t>10/24/2021</a:t>
            </a:fld>
            <a:endParaRPr lang="en-US" dirty="0"/>
          </a:p>
        </p:txBody>
      </p:sp>
      <p:sp>
        <p:nvSpPr>
          <p:cNvPr id="5" name="Footer Placeholder 4">
            <a:extLst>
              <a:ext uri="{FF2B5EF4-FFF2-40B4-BE49-F238E27FC236}">
                <a16:creationId xmlns:a16="http://schemas.microsoft.com/office/drawing/2014/main" id="{2A95B7A6-B928-4F5C-B134-A3E316D085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E73AB1F-ED37-4528-9CCB-F2A4766C4A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81525351"/>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allpaperflare.com/search?wallpaper=dark+web"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wallpaperflare.com/search?wallpaper=dark+web"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3DCFCAD-886D-4CCB-A01C-BA2871813C4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7175" y="0"/>
            <a:ext cx="12449175" cy="6858000"/>
          </a:xfrm>
          <a:prstGeom prst="rect">
            <a:avLst/>
          </a:prstGeom>
        </p:spPr>
      </p:pic>
      <p:sp>
        <p:nvSpPr>
          <p:cNvPr id="2" name="Title 1"/>
          <p:cNvSpPr>
            <a:spLocks noGrp="1"/>
          </p:cNvSpPr>
          <p:nvPr>
            <p:ph type="ctrTitle"/>
          </p:nvPr>
        </p:nvSpPr>
        <p:spPr>
          <a:xfrm>
            <a:off x="2419734" y="309876"/>
            <a:ext cx="6709099" cy="1308373"/>
          </a:xfrm>
        </p:spPr>
        <p:txBody>
          <a:bodyPr vert="horz" lIns="91440" tIns="45720" rIns="91440" bIns="45720" rtlCol="0" anchor="b">
            <a:noAutofit/>
          </a:bodyPr>
          <a:lstStyle/>
          <a:p>
            <a:pPr algn="ctr">
              <a:lnSpc>
                <a:spcPct val="90000"/>
              </a:lnSpc>
            </a:pPr>
            <a:r>
              <a:rPr lang="en-US" sz="4000" b="1" dirty="0">
                <a:solidFill>
                  <a:srgbClr val="00B0F0"/>
                </a:solidFill>
                <a:latin typeface="Selawik Semibold" panose="020B0702040204020203" pitchFamily="34" charset="0"/>
                <a:cs typeface="Calibri Light"/>
              </a:rPr>
              <a:t>MEDIBAND</a:t>
            </a:r>
            <a:br>
              <a:rPr lang="en-US" sz="4000" b="1" dirty="0">
                <a:solidFill>
                  <a:srgbClr val="00B0F0"/>
                </a:solidFill>
                <a:latin typeface="Selawik Semibold" panose="020B0702040204020203" pitchFamily="34" charset="0"/>
                <a:cs typeface="Calibri Light"/>
              </a:rPr>
            </a:br>
            <a:r>
              <a:rPr lang="en-US" sz="4000" b="1" dirty="0">
                <a:solidFill>
                  <a:srgbClr val="00B0F0"/>
                </a:solidFill>
                <a:latin typeface="Selawik Semibold" panose="020B0702040204020203" pitchFamily="34" charset="0"/>
                <a:cs typeface="Calibri Light"/>
              </a:rPr>
              <a:t>(</a:t>
            </a:r>
            <a:r>
              <a:rPr lang="en-US" sz="4000" b="1" dirty="0">
                <a:solidFill>
                  <a:srgbClr val="0070C0"/>
                </a:solidFill>
                <a:latin typeface="Selawik Semibold" panose="020B0702040204020203" pitchFamily="34" charset="0"/>
                <a:cs typeface="Calibri Light"/>
              </a:rPr>
              <a:t>A MEDICAL SMARTBAND</a:t>
            </a:r>
            <a:r>
              <a:rPr lang="en-US" sz="4000" b="1" dirty="0">
                <a:solidFill>
                  <a:srgbClr val="00B0F0"/>
                </a:solidFill>
                <a:latin typeface="Selawik Semibold" panose="020B0702040204020203" pitchFamily="34" charset="0"/>
                <a:cs typeface="Calibri Light"/>
              </a:rPr>
              <a:t>)</a:t>
            </a:r>
          </a:p>
        </p:txBody>
      </p:sp>
      <p:sp>
        <p:nvSpPr>
          <p:cNvPr id="3" name="Subtitle 2"/>
          <p:cNvSpPr>
            <a:spLocks noGrp="1"/>
          </p:cNvSpPr>
          <p:nvPr>
            <p:ph type="subTitle" idx="1"/>
          </p:nvPr>
        </p:nvSpPr>
        <p:spPr>
          <a:xfrm>
            <a:off x="8497179" y="4347710"/>
            <a:ext cx="3690425" cy="4243182"/>
          </a:xfrm>
        </p:spPr>
        <p:txBody>
          <a:bodyPr vert="horz" lIns="91440" tIns="45720" rIns="91440" bIns="45720" rtlCol="0" anchor="t">
            <a:normAutofit/>
          </a:bodyPr>
          <a:lstStyle/>
          <a:p>
            <a:pPr indent="-182880"/>
            <a:r>
              <a:rPr lang="en-US" sz="1800" b="1" dirty="0">
                <a:solidFill>
                  <a:schemeClr val="bg1"/>
                </a:solidFill>
                <a:latin typeface="Segoe UI Symbol"/>
                <a:ea typeface="Segoe UI Symbol"/>
              </a:rPr>
              <a:t>B</a:t>
            </a:r>
            <a:r>
              <a:rPr lang="en-US" sz="2000" b="1" dirty="0">
                <a:solidFill>
                  <a:schemeClr val="bg1"/>
                </a:solidFill>
                <a:latin typeface="Segoe UI Symbol"/>
                <a:ea typeface="Segoe UI Symbol"/>
              </a:rPr>
              <a:t>y :</a:t>
            </a:r>
          </a:p>
          <a:p>
            <a:pPr indent="-182880"/>
            <a:r>
              <a:rPr lang="en-US" sz="2000" b="1" dirty="0">
                <a:solidFill>
                  <a:schemeClr val="bg1"/>
                </a:solidFill>
                <a:latin typeface="Segoe UI Symbol"/>
                <a:ea typeface="Segoe UI Symbol"/>
              </a:rPr>
              <a:t>SURYA NARAYANAN CS</a:t>
            </a:r>
          </a:p>
          <a:p>
            <a:pPr indent="-182880"/>
            <a:r>
              <a:rPr lang="en-US" sz="2000" b="1" dirty="0">
                <a:solidFill>
                  <a:schemeClr val="bg1"/>
                </a:solidFill>
                <a:latin typeface="Segoe UI Symbol"/>
                <a:ea typeface="Segoe UI Symbol"/>
              </a:rPr>
              <a:t>RITHVIKAILAS G</a:t>
            </a:r>
          </a:p>
          <a:p>
            <a:pPr indent="-182880"/>
            <a:r>
              <a:rPr lang="en-US" sz="2000" b="1" dirty="0">
                <a:solidFill>
                  <a:schemeClr val="bg1"/>
                </a:solidFill>
                <a:latin typeface="Segoe UI Symbol"/>
                <a:ea typeface="Segoe UI Symbol"/>
              </a:rPr>
              <a:t>RUBIGA SA</a:t>
            </a:r>
          </a:p>
          <a:p>
            <a:pPr indent="-182880"/>
            <a:r>
              <a:rPr lang="en-US" sz="2000" b="1" dirty="0">
                <a:solidFill>
                  <a:schemeClr val="bg1"/>
                </a:solidFill>
                <a:latin typeface="Segoe UI Symbol"/>
                <a:ea typeface="Segoe UI Symbol"/>
              </a:rPr>
              <a:t>SHURTHIKA R</a:t>
            </a:r>
          </a:p>
          <a:p>
            <a:pPr indent="-182880"/>
            <a:endParaRPr lang="en-US" sz="1600" dirty="0"/>
          </a:p>
        </p:txBody>
      </p:sp>
      <p:sp>
        <p:nvSpPr>
          <p:cNvPr id="6" name="Date Placeholder 5">
            <a:extLst>
              <a:ext uri="{FF2B5EF4-FFF2-40B4-BE49-F238E27FC236}">
                <a16:creationId xmlns:a16="http://schemas.microsoft.com/office/drawing/2014/main" id="{4FB4FA85-7031-4786-8FE2-B29B21182428}"/>
              </a:ext>
            </a:extLst>
          </p:cNvPr>
          <p:cNvSpPr>
            <a:spLocks noGrp="1"/>
          </p:cNvSpPr>
          <p:nvPr>
            <p:ph type="dt" sz="half" idx="10"/>
          </p:nvPr>
        </p:nvSpPr>
        <p:spPr/>
        <p:txBody>
          <a:bodyPr/>
          <a:lstStyle/>
          <a:p>
            <a:fld id="{5F4F8EEF-86C5-4F9D-8FF5-801FE1EB0833}" type="datetime1">
              <a:rPr lang="en-US" smtClean="0"/>
              <a:t>10/24/2021</a:t>
            </a:fld>
            <a:endParaRPr lang="en-US" dirty="0"/>
          </a:p>
        </p:txBody>
      </p:sp>
      <p:sp>
        <p:nvSpPr>
          <p:cNvPr id="8" name="Slide Number Placeholder 7">
            <a:extLst>
              <a:ext uri="{FF2B5EF4-FFF2-40B4-BE49-F238E27FC236}">
                <a16:creationId xmlns:a16="http://schemas.microsoft.com/office/drawing/2014/main" id="{4E26885F-7D06-4B7A-8F36-D5E87D550ECB}"/>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
        <p:nvSpPr>
          <p:cNvPr id="7" name="TextBox 6">
            <a:extLst>
              <a:ext uri="{FF2B5EF4-FFF2-40B4-BE49-F238E27FC236}">
                <a16:creationId xmlns:a16="http://schemas.microsoft.com/office/drawing/2014/main" id="{673A4A98-BF7C-4E67-A53C-2D33BCA6DB8F}"/>
              </a:ext>
            </a:extLst>
          </p:cNvPr>
          <p:cNvSpPr txBox="1"/>
          <p:nvPr/>
        </p:nvSpPr>
        <p:spPr>
          <a:xfrm>
            <a:off x="370307" y="5302238"/>
            <a:ext cx="4599037"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sz="2000" b="1" dirty="0">
                <a:solidFill>
                  <a:schemeClr val="bg1"/>
                </a:solidFill>
                <a:latin typeface="Berlin Sans FB Demi"/>
              </a:rPr>
              <a:t>MENTOR </a:t>
            </a:r>
          </a:p>
          <a:p>
            <a:pPr algn="ctr">
              <a:spcAft>
                <a:spcPts val="600"/>
              </a:spcAft>
            </a:pPr>
            <a:r>
              <a:rPr lang="en-US" sz="2000" b="1" dirty="0">
                <a:solidFill>
                  <a:srgbClr val="FFFF00"/>
                </a:solidFill>
                <a:latin typeface="Berlin Sans FB Demi"/>
              </a:rPr>
              <a:t>MR.ANAND</a:t>
            </a:r>
            <a:r>
              <a:rPr lang="en-US" sz="2000" b="1" dirty="0">
                <a:solidFill>
                  <a:schemeClr val="bg1"/>
                </a:solidFill>
                <a:latin typeface="Berlin Sans FB Demi"/>
              </a:rPr>
              <a:t>, ASSISTANT PROFESSOR,</a:t>
            </a:r>
          </a:p>
          <a:p>
            <a:pPr algn="ctr">
              <a:spcAft>
                <a:spcPts val="600"/>
              </a:spcAft>
            </a:pPr>
            <a:r>
              <a:rPr lang="en-US" sz="2000" b="1" dirty="0">
                <a:solidFill>
                  <a:schemeClr val="bg1"/>
                </a:solidFill>
                <a:latin typeface="Berlin Sans FB Demi"/>
              </a:rPr>
              <a:t> DEPARTMENT OF ECE</a:t>
            </a:r>
          </a:p>
        </p:txBody>
      </p:sp>
      <p:pic>
        <p:nvPicPr>
          <p:cNvPr id="9" name="Picture 9">
            <a:extLst>
              <a:ext uri="{FF2B5EF4-FFF2-40B4-BE49-F238E27FC236}">
                <a16:creationId xmlns:a16="http://schemas.microsoft.com/office/drawing/2014/main" id="{88E344E2-A7ED-4468-B0A6-035B817B815C}"/>
              </a:ext>
            </a:extLst>
          </p:cNvPr>
          <p:cNvPicPr>
            <a:picLocks noChangeAspect="1"/>
          </p:cNvPicPr>
          <p:nvPr/>
        </p:nvPicPr>
        <p:blipFill>
          <a:blip r:embed="rId4"/>
          <a:stretch>
            <a:fillRect/>
          </a:stretch>
        </p:blipFill>
        <p:spPr>
          <a:xfrm>
            <a:off x="979903" y="4087161"/>
            <a:ext cx="3308554" cy="107837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9A2FD3BE-F6C4-4998-82F0-24BA98A24259}"/>
              </a:ext>
            </a:extLst>
          </p:cNvPr>
          <p:cNvSpPr/>
          <p:nvPr/>
        </p:nvSpPr>
        <p:spPr>
          <a:xfrm>
            <a:off x="9668589" y="3638804"/>
            <a:ext cx="1895473" cy="1049392"/>
          </a:xfrm>
          <a:prstGeom prst="round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35317996-B02E-4044-8F1B-B1ECA1351F77}"/>
              </a:ext>
            </a:extLst>
          </p:cNvPr>
          <p:cNvSpPr/>
          <p:nvPr/>
        </p:nvSpPr>
        <p:spPr>
          <a:xfrm>
            <a:off x="7267701" y="2179722"/>
            <a:ext cx="2151699" cy="690269"/>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04BA227-A794-4576-9CA6-8B87C2F62393}"/>
              </a:ext>
            </a:extLst>
          </p:cNvPr>
          <p:cNvSpPr/>
          <p:nvPr/>
        </p:nvSpPr>
        <p:spPr>
          <a:xfrm>
            <a:off x="435006" y="5442180"/>
            <a:ext cx="3465998" cy="1212309"/>
          </a:xfrm>
          <a:prstGeom prst="round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9083FB52-8155-48FA-A68A-4379C8837870}"/>
              </a:ext>
            </a:extLst>
          </p:cNvPr>
          <p:cNvSpPr/>
          <p:nvPr/>
        </p:nvSpPr>
        <p:spPr>
          <a:xfrm>
            <a:off x="7428538" y="3832473"/>
            <a:ext cx="1582606" cy="820230"/>
          </a:xfrm>
          <a:prstGeom prst="round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3BE3CFB5-AF37-4080-B012-B34F874A4B5A}"/>
              </a:ext>
            </a:extLst>
          </p:cNvPr>
          <p:cNvSpPr/>
          <p:nvPr/>
        </p:nvSpPr>
        <p:spPr>
          <a:xfrm>
            <a:off x="9894199" y="1251751"/>
            <a:ext cx="1832107" cy="1361642"/>
          </a:xfrm>
          <a:prstGeom prst="roundRect">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6F66F62-0EB9-4FE9-8094-A46921DFCA75}"/>
              </a:ext>
            </a:extLst>
          </p:cNvPr>
          <p:cNvSpPr/>
          <p:nvPr/>
        </p:nvSpPr>
        <p:spPr>
          <a:xfrm>
            <a:off x="506027" y="3784032"/>
            <a:ext cx="1515779" cy="776438"/>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4339" name="Group 4">
            <a:extLst>
              <a:ext uri="{FF2B5EF4-FFF2-40B4-BE49-F238E27FC236}">
                <a16:creationId xmlns:a16="http://schemas.microsoft.com/office/drawing/2014/main" id="{1204D80E-C6B3-41EF-BE42-D8CFC74A07E8}"/>
              </a:ext>
            </a:extLst>
          </p:cNvPr>
          <p:cNvGrpSpPr>
            <a:grpSpLocks/>
          </p:cNvGrpSpPr>
          <p:nvPr/>
        </p:nvGrpSpPr>
        <p:grpSpPr bwMode="auto">
          <a:xfrm>
            <a:off x="69073" y="86419"/>
            <a:ext cx="11903825" cy="6919743"/>
            <a:chOff x="609600" y="1257300"/>
            <a:chExt cx="7924800" cy="4965358"/>
          </a:xfrm>
        </p:grpSpPr>
        <p:sp>
          <p:nvSpPr>
            <p:cNvPr id="31" name="Oval 30">
              <a:extLst>
                <a:ext uri="{FF2B5EF4-FFF2-40B4-BE49-F238E27FC236}">
                  <a16:creationId xmlns:a16="http://schemas.microsoft.com/office/drawing/2014/main" id="{00210CB2-2A91-460D-8B9F-31DDC23287EE}"/>
                </a:ext>
              </a:extLst>
            </p:cNvPr>
            <p:cNvSpPr/>
            <p:nvPr/>
          </p:nvSpPr>
          <p:spPr>
            <a:xfrm>
              <a:off x="6498225" y="3174388"/>
              <a:ext cx="439952" cy="360145"/>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prstClr val="black"/>
                  </a:solidFill>
                </a:rPr>
                <a:t>9</a:t>
              </a:r>
            </a:p>
          </p:txBody>
        </p:sp>
        <p:sp>
          <p:nvSpPr>
            <p:cNvPr id="33" name="Oval 32">
              <a:extLst>
                <a:ext uri="{FF2B5EF4-FFF2-40B4-BE49-F238E27FC236}">
                  <a16:creationId xmlns:a16="http://schemas.microsoft.com/office/drawing/2014/main" id="{EC1E9BFA-08B8-455E-BFF4-6DF35B0B9587}"/>
                </a:ext>
              </a:extLst>
            </p:cNvPr>
            <p:cNvSpPr/>
            <p:nvPr/>
          </p:nvSpPr>
          <p:spPr>
            <a:xfrm>
              <a:off x="7931581" y="5457825"/>
              <a:ext cx="545950" cy="581025"/>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prstClr val="black"/>
                  </a:solidFill>
                </a:rPr>
                <a:t>7</a:t>
              </a:r>
            </a:p>
          </p:txBody>
        </p:sp>
        <p:grpSp>
          <p:nvGrpSpPr>
            <p:cNvPr id="14344" name="Group 17">
              <a:extLst>
                <a:ext uri="{FF2B5EF4-FFF2-40B4-BE49-F238E27FC236}">
                  <a16:creationId xmlns:a16="http://schemas.microsoft.com/office/drawing/2014/main" id="{E0458F0C-D70B-4C45-9EA1-B0091DB8FED6}"/>
                </a:ext>
              </a:extLst>
            </p:cNvPr>
            <p:cNvGrpSpPr>
              <a:grpSpLocks/>
            </p:cNvGrpSpPr>
            <p:nvPr/>
          </p:nvGrpSpPr>
          <p:grpSpPr bwMode="auto">
            <a:xfrm>
              <a:off x="609600" y="1295400"/>
              <a:ext cx="7924800" cy="4781550"/>
              <a:chOff x="609600" y="1295400"/>
              <a:chExt cx="7924800" cy="4781550"/>
            </a:xfrm>
          </p:grpSpPr>
          <p:sp>
            <p:nvSpPr>
              <p:cNvPr id="34" name="Rectangle 33">
                <a:extLst>
                  <a:ext uri="{FF2B5EF4-FFF2-40B4-BE49-F238E27FC236}">
                    <a16:creationId xmlns:a16="http://schemas.microsoft.com/office/drawing/2014/main" id="{D763B663-C256-4A25-9C58-16EE1E164A1E}"/>
                  </a:ext>
                </a:extLst>
              </p:cNvPr>
              <p:cNvSpPr/>
              <p:nvPr/>
            </p:nvSpPr>
            <p:spPr>
              <a:xfrm>
                <a:off x="609600" y="1295400"/>
                <a:ext cx="46918" cy="57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5" name="Rectangle 34">
                <a:extLst>
                  <a:ext uri="{FF2B5EF4-FFF2-40B4-BE49-F238E27FC236}">
                    <a16:creationId xmlns:a16="http://schemas.microsoft.com/office/drawing/2014/main" id="{E90B726E-7E51-44C9-A4A9-D179B049754C}"/>
                  </a:ext>
                </a:extLst>
              </p:cNvPr>
              <p:cNvSpPr/>
              <p:nvPr/>
            </p:nvSpPr>
            <p:spPr>
              <a:xfrm>
                <a:off x="628083" y="1295400"/>
                <a:ext cx="7906317" cy="478155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cxnSp>
            <p:nvCxnSpPr>
              <p:cNvPr id="36" name="Straight Connector 35">
                <a:extLst>
                  <a:ext uri="{FF2B5EF4-FFF2-40B4-BE49-F238E27FC236}">
                    <a16:creationId xmlns:a16="http://schemas.microsoft.com/office/drawing/2014/main" id="{FDF38E06-110A-4347-817F-DD1781F39CAD}"/>
                  </a:ext>
                </a:extLst>
              </p:cNvPr>
              <p:cNvCxnSpPr/>
              <p:nvPr/>
            </p:nvCxnSpPr>
            <p:spPr>
              <a:xfrm>
                <a:off x="628083" y="4800600"/>
                <a:ext cx="7906317" cy="0"/>
              </a:xfrm>
              <a:prstGeom prst="lin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a:extLst>
                  <a:ext uri="{FF2B5EF4-FFF2-40B4-BE49-F238E27FC236}">
                    <a16:creationId xmlns:a16="http://schemas.microsoft.com/office/drawing/2014/main" id="{8169C1D1-15D7-4F2C-B72C-8E34E5546EB8}"/>
                  </a:ext>
                </a:extLst>
              </p:cNvPr>
              <p:cNvCxnSpPr/>
              <p:nvPr/>
            </p:nvCxnSpPr>
            <p:spPr>
              <a:xfrm>
                <a:off x="2209062" y="1323975"/>
                <a:ext cx="0" cy="3476625"/>
              </a:xfrm>
              <a:prstGeom prst="lin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CA7C08BD-6757-4CFB-BB02-9DB2B0890D97}"/>
                  </a:ext>
                </a:extLst>
              </p:cNvPr>
              <p:cNvCxnSpPr/>
              <p:nvPr/>
            </p:nvCxnSpPr>
            <p:spPr>
              <a:xfrm>
                <a:off x="3791463" y="1304925"/>
                <a:ext cx="0" cy="3476625"/>
              </a:xfrm>
              <a:prstGeom prst="lin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a:extLst>
                  <a:ext uri="{FF2B5EF4-FFF2-40B4-BE49-F238E27FC236}">
                    <a16:creationId xmlns:a16="http://schemas.microsoft.com/office/drawing/2014/main" id="{BE2E59A5-1A6F-460B-9D71-A3485D180F98}"/>
                  </a:ext>
                </a:extLst>
              </p:cNvPr>
              <p:cNvCxnSpPr/>
              <p:nvPr/>
            </p:nvCxnSpPr>
            <p:spPr>
              <a:xfrm>
                <a:off x="5352537" y="1304925"/>
                <a:ext cx="0" cy="3476625"/>
              </a:xfrm>
              <a:prstGeom prst="lin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a:extLst>
                  <a:ext uri="{FF2B5EF4-FFF2-40B4-BE49-F238E27FC236}">
                    <a16:creationId xmlns:a16="http://schemas.microsoft.com/office/drawing/2014/main" id="{C9B53A76-FA6B-4EB3-ABFB-47B145049BFD}"/>
                  </a:ext>
                </a:extLst>
              </p:cNvPr>
              <p:cNvCxnSpPr/>
              <p:nvPr/>
            </p:nvCxnSpPr>
            <p:spPr>
              <a:xfrm>
                <a:off x="6953421" y="1323975"/>
                <a:ext cx="0" cy="3476625"/>
              </a:xfrm>
              <a:prstGeom prst="lin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a:extLst>
                  <a:ext uri="{FF2B5EF4-FFF2-40B4-BE49-F238E27FC236}">
                    <a16:creationId xmlns:a16="http://schemas.microsoft.com/office/drawing/2014/main" id="{8DB4C18C-298A-4531-BA19-834C7D12D339}"/>
                  </a:ext>
                </a:extLst>
              </p:cNvPr>
              <p:cNvCxnSpPr/>
              <p:nvPr/>
            </p:nvCxnSpPr>
            <p:spPr>
              <a:xfrm>
                <a:off x="2216584" y="3506688"/>
                <a:ext cx="1582400" cy="0"/>
              </a:xfrm>
              <a:prstGeom prst="lin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a:extLst>
                  <a:ext uri="{FF2B5EF4-FFF2-40B4-BE49-F238E27FC236}">
                    <a16:creationId xmlns:a16="http://schemas.microsoft.com/office/drawing/2014/main" id="{408B4E66-F8FA-43E8-92B7-DC60891E86B6}"/>
                  </a:ext>
                </a:extLst>
              </p:cNvPr>
              <p:cNvCxnSpPr/>
              <p:nvPr/>
            </p:nvCxnSpPr>
            <p:spPr>
              <a:xfrm>
                <a:off x="5371021" y="3587511"/>
                <a:ext cx="1582400" cy="0"/>
              </a:xfrm>
              <a:prstGeom prst="lin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a:extLst>
                  <a:ext uri="{FF2B5EF4-FFF2-40B4-BE49-F238E27FC236}">
                    <a16:creationId xmlns:a16="http://schemas.microsoft.com/office/drawing/2014/main" id="{29B518F5-B08D-4E8A-9727-2FB5F201C585}"/>
                  </a:ext>
                </a:extLst>
              </p:cNvPr>
              <p:cNvCxnSpPr>
                <a:endCxn id="35" idx="2"/>
              </p:cNvCxnSpPr>
              <p:nvPr/>
            </p:nvCxnSpPr>
            <p:spPr>
              <a:xfrm>
                <a:off x="4560626" y="4800600"/>
                <a:ext cx="21326" cy="1276350"/>
              </a:xfrm>
              <a:prstGeom prst="lin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4345" name="TextBox 6">
              <a:extLst>
                <a:ext uri="{FF2B5EF4-FFF2-40B4-BE49-F238E27FC236}">
                  <a16:creationId xmlns:a16="http://schemas.microsoft.com/office/drawing/2014/main" id="{ED954BE4-B619-4E6C-817C-914C61F94831}"/>
                </a:ext>
              </a:extLst>
            </p:cNvPr>
            <p:cNvSpPr txBox="1">
              <a:spLocks noChangeArrowheads="1"/>
            </p:cNvSpPr>
            <p:nvPr/>
          </p:nvSpPr>
          <p:spPr bwMode="auto">
            <a:xfrm>
              <a:off x="609600" y="1276350"/>
              <a:ext cx="10147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7030A0"/>
                  </a:solidFill>
                  <a:latin typeface="Calibri" panose="020F0502020204030204" pitchFamily="34" charset="0"/>
                </a:rPr>
                <a:t>PROBLEM</a:t>
              </a:r>
            </a:p>
          </p:txBody>
        </p:sp>
        <p:sp>
          <p:nvSpPr>
            <p:cNvPr id="14346" name="TextBox 7">
              <a:extLst>
                <a:ext uri="{FF2B5EF4-FFF2-40B4-BE49-F238E27FC236}">
                  <a16:creationId xmlns:a16="http://schemas.microsoft.com/office/drawing/2014/main" id="{83AB3D74-B473-48C6-A567-6DE77BF78F84}"/>
                </a:ext>
              </a:extLst>
            </p:cNvPr>
            <p:cNvSpPr txBox="1">
              <a:spLocks noChangeArrowheads="1"/>
            </p:cNvSpPr>
            <p:nvPr/>
          </p:nvSpPr>
          <p:spPr bwMode="auto">
            <a:xfrm>
              <a:off x="2209800" y="1295400"/>
              <a:ext cx="10518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7030A0"/>
                  </a:solidFill>
                  <a:latin typeface="Calibri" panose="020F0502020204030204" pitchFamily="34" charset="0"/>
                </a:rPr>
                <a:t>SOLUTION</a:t>
              </a:r>
            </a:p>
          </p:txBody>
        </p:sp>
        <p:sp>
          <p:nvSpPr>
            <p:cNvPr id="14347" name="TextBox 8">
              <a:extLst>
                <a:ext uri="{FF2B5EF4-FFF2-40B4-BE49-F238E27FC236}">
                  <a16:creationId xmlns:a16="http://schemas.microsoft.com/office/drawing/2014/main" id="{3B0ABCCC-36A0-472E-9360-0A30CCF57378}"/>
                </a:ext>
              </a:extLst>
            </p:cNvPr>
            <p:cNvSpPr txBox="1">
              <a:spLocks noChangeArrowheads="1"/>
            </p:cNvSpPr>
            <p:nvPr/>
          </p:nvSpPr>
          <p:spPr bwMode="auto">
            <a:xfrm>
              <a:off x="3790950" y="1257300"/>
              <a:ext cx="1543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solidFill>
                    <a:srgbClr val="7030A0"/>
                  </a:solidFill>
                  <a:latin typeface="Calibri" panose="020F0502020204030204" pitchFamily="34" charset="0"/>
                </a:rPr>
                <a:t>UNIQUE VALUE PROPOSITION</a:t>
              </a:r>
            </a:p>
          </p:txBody>
        </p:sp>
        <p:sp>
          <p:nvSpPr>
            <p:cNvPr id="14348" name="TextBox 9">
              <a:extLst>
                <a:ext uri="{FF2B5EF4-FFF2-40B4-BE49-F238E27FC236}">
                  <a16:creationId xmlns:a16="http://schemas.microsoft.com/office/drawing/2014/main" id="{EFDB254E-3064-4204-BDE6-2CC424D259E3}"/>
                </a:ext>
              </a:extLst>
            </p:cNvPr>
            <p:cNvSpPr txBox="1">
              <a:spLocks noChangeArrowheads="1"/>
            </p:cNvSpPr>
            <p:nvPr/>
          </p:nvSpPr>
          <p:spPr bwMode="auto">
            <a:xfrm>
              <a:off x="5353050" y="1314450"/>
              <a:ext cx="155548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b="1">
                  <a:solidFill>
                    <a:srgbClr val="7030A0"/>
                  </a:solidFill>
                  <a:latin typeface="Calibri" panose="020F0502020204030204" pitchFamily="34" charset="0"/>
                </a:rPr>
                <a:t>UNIQUE ADVANTAGE</a:t>
              </a:r>
            </a:p>
          </p:txBody>
        </p:sp>
        <p:sp>
          <p:nvSpPr>
            <p:cNvPr id="2" name="TextBox 10">
              <a:extLst>
                <a:ext uri="{FF2B5EF4-FFF2-40B4-BE49-F238E27FC236}">
                  <a16:creationId xmlns:a16="http://schemas.microsoft.com/office/drawing/2014/main" id="{69520D0D-8F4D-4C10-94B5-8E6DA5B7E6F1}"/>
                </a:ext>
              </a:extLst>
            </p:cNvPr>
            <p:cNvSpPr txBox="1">
              <a:spLocks noChangeArrowheads="1"/>
            </p:cNvSpPr>
            <p:nvPr/>
          </p:nvSpPr>
          <p:spPr bwMode="auto">
            <a:xfrm>
              <a:off x="6912751" y="1536156"/>
              <a:ext cx="1555388" cy="174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b="1" dirty="0">
                  <a:solidFill>
                    <a:srgbClr val="7030A0"/>
                  </a:solidFill>
                  <a:latin typeface="Calibri" pitchFamily="34" charset="0"/>
                </a:rPr>
                <a:t>CUSTOMER SEGMENTS</a:t>
              </a:r>
            </a:p>
            <a:p>
              <a:pPr algn="r" eaLnBrk="1" hangingPunct="1">
                <a:defRPr/>
              </a:pPr>
              <a:endParaRPr lang="en-US" b="1" dirty="0">
                <a:solidFill>
                  <a:srgbClr val="7030A0"/>
                </a:solidFill>
                <a:latin typeface="Calibri" pitchFamily="34" charset="0"/>
              </a:endParaRPr>
            </a:p>
            <a:p>
              <a:pPr marL="285750" indent="-285750" algn="ctr" eaLnBrk="1" hangingPunct="1">
                <a:buFont typeface="Arial" panose="020B0604020202020204" pitchFamily="34" charset="0"/>
                <a:buChar char="•"/>
                <a:defRPr/>
              </a:pPr>
              <a:r>
                <a:rPr lang="en-US" sz="1400" b="1" dirty="0">
                  <a:latin typeface="Calibri" pitchFamily="34" charset="0"/>
                </a:rPr>
                <a:t>Disabled person</a:t>
              </a:r>
            </a:p>
            <a:p>
              <a:pPr marL="285750" indent="-285750" algn="ctr" eaLnBrk="1" hangingPunct="1">
                <a:buFont typeface="Arial" panose="020B0604020202020204" pitchFamily="34" charset="0"/>
                <a:buChar char="•"/>
                <a:defRPr/>
              </a:pPr>
              <a:endParaRPr lang="en-US" sz="1400" b="1" dirty="0">
                <a:latin typeface="Calibri" pitchFamily="34" charset="0"/>
              </a:endParaRPr>
            </a:p>
            <a:p>
              <a:pPr marL="285750" indent="-285750" algn="ctr" eaLnBrk="1" hangingPunct="1">
                <a:buFont typeface="Arial" panose="020B0604020202020204" pitchFamily="34" charset="0"/>
                <a:buChar char="•"/>
                <a:defRPr/>
              </a:pPr>
              <a:r>
                <a:rPr lang="en-US" sz="1400" b="1" dirty="0">
                  <a:latin typeface="Calibri" pitchFamily="34" charset="0"/>
                </a:rPr>
                <a:t>Senior Citizens</a:t>
              </a:r>
            </a:p>
            <a:p>
              <a:pPr marL="285750" indent="-285750" algn="ctr" eaLnBrk="1" hangingPunct="1">
                <a:buFont typeface="Arial" panose="020B0604020202020204" pitchFamily="34" charset="0"/>
                <a:buChar char="•"/>
                <a:defRPr/>
              </a:pPr>
              <a:endParaRPr lang="en-US" sz="1400" b="1" dirty="0">
                <a:latin typeface="Calibri" pitchFamily="34" charset="0"/>
              </a:endParaRPr>
            </a:p>
            <a:p>
              <a:pPr marL="285750" indent="-285750" algn="ctr" eaLnBrk="1" hangingPunct="1">
                <a:buFont typeface="Arial" panose="020B0604020202020204" pitchFamily="34" charset="0"/>
                <a:buChar char="•"/>
                <a:defRPr/>
              </a:pPr>
              <a:r>
                <a:rPr lang="en-US" sz="1400" b="1" dirty="0">
                  <a:latin typeface="Calibri" pitchFamily="34" charset="0"/>
                </a:rPr>
                <a:t>Field Workers</a:t>
              </a:r>
            </a:p>
            <a:p>
              <a:pPr algn="r" eaLnBrk="1" hangingPunct="1">
                <a:defRPr/>
              </a:pPr>
              <a:endParaRPr lang="en-US" sz="1400" b="1" dirty="0">
                <a:latin typeface="Calibri" pitchFamily="34" charset="0"/>
              </a:endParaRPr>
            </a:p>
            <a:p>
              <a:pPr marL="285750" indent="-285750" algn="r" eaLnBrk="1" hangingPunct="1">
                <a:buFont typeface="Arial" pitchFamily="34" charset="0"/>
                <a:buChar char="•"/>
                <a:defRPr/>
              </a:pPr>
              <a:endParaRPr lang="en-US" sz="1400" b="1" dirty="0">
                <a:latin typeface="Calibri" pitchFamily="34" charset="0"/>
              </a:endParaRPr>
            </a:p>
          </p:txBody>
        </p:sp>
        <p:sp>
          <p:nvSpPr>
            <p:cNvPr id="14350" name="TextBox 11">
              <a:extLst>
                <a:ext uri="{FF2B5EF4-FFF2-40B4-BE49-F238E27FC236}">
                  <a16:creationId xmlns:a16="http://schemas.microsoft.com/office/drawing/2014/main" id="{231861B5-E67E-4B8A-A803-77A0CF629F36}"/>
                </a:ext>
              </a:extLst>
            </p:cNvPr>
            <p:cNvSpPr txBox="1">
              <a:spLocks noChangeArrowheads="1"/>
            </p:cNvSpPr>
            <p:nvPr/>
          </p:nvSpPr>
          <p:spPr bwMode="auto">
            <a:xfrm>
              <a:off x="2203890" y="3522294"/>
              <a:ext cx="962807" cy="265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7030A0"/>
                  </a:solidFill>
                  <a:latin typeface="Calibri" panose="020F0502020204030204" pitchFamily="34" charset="0"/>
                </a:rPr>
                <a:t>KEY METRICS</a:t>
              </a:r>
            </a:p>
          </p:txBody>
        </p:sp>
        <p:sp>
          <p:nvSpPr>
            <p:cNvPr id="14351" name="TextBox 12">
              <a:extLst>
                <a:ext uri="{FF2B5EF4-FFF2-40B4-BE49-F238E27FC236}">
                  <a16:creationId xmlns:a16="http://schemas.microsoft.com/office/drawing/2014/main" id="{7A6A4E5E-B745-4F02-BC6A-A583FF21E37D}"/>
                </a:ext>
              </a:extLst>
            </p:cNvPr>
            <p:cNvSpPr txBox="1">
              <a:spLocks noChangeArrowheads="1"/>
            </p:cNvSpPr>
            <p:nvPr/>
          </p:nvSpPr>
          <p:spPr bwMode="auto">
            <a:xfrm>
              <a:off x="4593276" y="3639090"/>
              <a:ext cx="1555489" cy="265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b="1" dirty="0">
                  <a:solidFill>
                    <a:srgbClr val="7030A0"/>
                  </a:solidFill>
                  <a:latin typeface="Calibri" panose="020F0502020204030204" pitchFamily="34" charset="0"/>
                </a:rPr>
                <a:t>CHANNELS</a:t>
              </a:r>
            </a:p>
          </p:txBody>
        </p:sp>
        <p:sp>
          <p:nvSpPr>
            <p:cNvPr id="14352" name="TextBox 13">
              <a:extLst>
                <a:ext uri="{FF2B5EF4-FFF2-40B4-BE49-F238E27FC236}">
                  <a16:creationId xmlns:a16="http://schemas.microsoft.com/office/drawing/2014/main" id="{59DA5145-7FB4-433A-9ADC-6CBE95B712C6}"/>
                </a:ext>
              </a:extLst>
            </p:cNvPr>
            <p:cNvSpPr txBox="1">
              <a:spLocks noChangeArrowheads="1"/>
            </p:cNvSpPr>
            <p:nvPr/>
          </p:nvSpPr>
          <p:spPr bwMode="auto">
            <a:xfrm>
              <a:off x="628650" y="4781550"/>
              <a:ext cx="16697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7030A0"/>
                  </a:solidFill>
                  <a:latin typeface="Calibri" panose="020F0502020204030204" pitchFamily="34" charset="0"/>
                </a:rPr>
                <a:t>COST STRUCTURE</a:t>
              </a:r>
            </a:p>
          </p:txBody>
        </p:sp>
        <p:sp>
          <p:nvSpPr>
            <p:cNvPr id="14353" name="TextBox 14">
              <a:extLst>
                <a:ext uri="{FF2B5EF4-FFF2-40B4-BE49-F238E27FC236}">
                  <a16:creationId xmlns:a16="http://schemas.microsoft.com/office/drawing/2014/main" id="{162B023C-AA44-40FB-A4C5-8CA74E32B957}"/>
                </a:ext>
              </a:extLst>
            </p:cNvPr>
            <p:cNvSpPr txBox="1">
              <a:spLocks noChangeArrowheads="1"/>
            </p:cNvSpPr>
            <p:nvPr/>
          </p:nvSpPr>
          <p:spPr bwMode="auto">
            <a:xfrm>
              <a:off x="5042597" y="4813338"/>
              <a:ext cx="21079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b="1" dirty="0">
                  <a:solidFill>
                    <a:srgbClr val="7030A0"/>
                  </a:solidFill>
                  <a:latin typeface="Calibri" panose="020F0502020204030204" pitchFamily="34" charset="0"/>
                </a:rPr>
                <a:t>REVENUE STREAMS</a:t>
              </a:r>
            </a:p>
          </p:txBody>
        </p:sp>
        <p:sp>
          <p:nvSpPr>
            <p:cNvPr id="14354" name="TextBox 15">
              <a:extLst>
                <a:ext uri="{FF2B5EF4-FFF2-40B4-BE49-F238E27FC236}">
                  <a16:creationId xmlns:a16="http://schemas.microsoft.com/office/drawing/2014/main" id="{52DC84A6-DCC1-4979-BF71-350B257B3FAE}"/>
                </a:ext>
              </a:extLst>
            </p:cNvPr>
            <p:cNvSpPr txBox="1">
              <a:spLocks noChangeArrowheads="1"/>
            </p:cNvSpPr>
            <p:nvPr/>
          </p:nvSpPr>
          <p:spPr bwMode="auto">
            <a:xfrm>
              <a:off x="673534" y="1631634"/>
              <a:ext cx="1543050" cy="1766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sz="1400" b="1" dirty="0">
                  <a:solidFill>
                    <a:srgbClr val="000000"/>
                  </a:solidFill>
                  <a:highlight>
                    <a:srgbClr val="FFFF00"/>
                  </a:highlight>
                  <a:latin typeface="Calibri" panose="020F0502020204030204" pitchFamily="34" charset="0"/>
                </a:rPr>
                <a:t>Accidental Fall </a:t>
              </a:r>
              <a:r>
                <a:rPr lang="en-US" altLang="en-US" sz="1400" b="1" dirty="0">
                  <a:solidFill>
                    <a:srgbClr val="000000"/>
                  </a:solidFill>
                  <a:latin typeface="Calibri" panose="020F0502020204030204" pitchFamily="34" charset="0"/>
                </a:rPr>
                <a:t>– major life issue.</a:t>
              </a:r>
            </a:p>
            <a:p>
              <a:pPr eaLnBrk="1" hangingPunct="1">
                <a:buFont typeface="Arial" panose="020B0604020202020204" pitchFamily="34" charset="0"/>
                <a:buChar char="•"/>
              </a:pPr>
              <a:endParaRPr lang="en-US" altLang="en-US" sz="1400" b="1" dirty="0">
                <a:solidFill>
                  <a:srgbClr val="000000"/>
                </a:solidFill>
                <a:latin typeface="Calibri" panose="020F0502020204030204" pitchFamily="34" charset="0"/>
              </a:endParaRPr>
            </a:p>
            <a:p>
              <a:pPr eaLnBrk="1" hangingPunct="1">
                <a:buFont typeface="Arial" panose="020B0604020202020204" pitchFamily="34" charset="0"/>
                <a:buChar char="•"/>
              </a:pPr>
              <a:r>
                <a:rPr lang="en-US" altLang="en-US" sz="1400" b="1" dirty="0">
                  <a:solidFill>
                    <a:srgbClr val="000000"/>
                  </a:solidFill>
                  <a:latin typeface="Calibri" panose="020F0502020204030204" pitchFamily="34" charset="0"/>
                </a:rPr>
                <a:t>Physical condition of a person is difficult to monitor throughout the day.</a:t>
              </a:r>
            </a:p>
            <a:p>
              <a:pPr marL="0" indent="0" eaLnBrk="1" hangingPunct="1"/>
              <a:endParaRPr lang="en-US" altLang="en-US" sz="1400" b="1" dirty="0">
                <a:solidFill>
                  <a:srgbClr val="000000"/>
                </a:solidFill>
                <a:latin typeface="Calibri" panose="020F0502020204030204" pitchFamily="34" charset="0"/>
              </a:endParaRPr>
            </a:p>
            <a:p>
              <a:pPr eaLnBrk="1" hangingPunct="1">
                <a:buFont typeface="Arial" panose="020B0604020202020204" pitchFamily="34" charset="0"/>
                <a:buChar char="•"/>
              </a:pPr>
              <a:r>
                <a:rPr lang="en-US" altLang="en-US" sz="1400" b="1" dirty="0">
                  <a:solidFill>
                    <a:srgbClr val="000000"/>
                  </a:solidFill>
                  <a:latin typeface="Calibri" panose="020F0502020204030204" pitchFamily="34" charset="0"/>
                </a:rPr>
                <a:t>24 hours full body check up monitorization is not possible</a:t>
              </a:r>
              <a:r>
                <a:rPr lang="en-US" altLang="en-US" sz="1200" b="1" dirty="0">
                  <a:solidFill>
                    <a:srgbClr val="000000"/>
                  </a:solidFill>
                  <a:latin typeface="Calibri" panose="020F0502020204030204" pitchFamily="34" charset="0"/>
                </a:rPr>
                <a:t>.</a:t>
              </a:r>
            </a:p>
          </p:txBody>
        </p:sp>
        <p:sp>
          <p:nvSpPr>
            <p:cNvPr id="14355" name="TextBox 16">
              <a:extLst>
                <a:ext uri="{FF2B5EF4-FFF2-40B4-BE49-F238E27FC236}">
                  <a16:creationId xmlns:a16="http://schemas.microsoft.com/office/drawing/2014/main" id="{F38B4AE9-3977-4135-949A-20E0C39EC6C8}"/>
                </a:ext>
              </a:extLst>
            </p:cNvPr>
            <p:cNvSpPr txBox="1">
              <a:spLocks noChangeArrowheads="1"/>
            </p:cNvSpPr>
            <p:nvPr/>
          </p:nvSpPr>
          <p:spPr bwMode="auto">
            <a:xfrm>
              <a:off x="2245501" y="1550967"/>
              <a:ext cx="1543050" cy="1656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171450" indent="-171450" eaLnBrk="1" hangingPunct="1">
                <a:buFont typeface="Arial" panose="020B0604020202020204" pitchFamily="34" charset="0"/>
                <a:buChar char="•"/>
              </a:pPr>
              <a:r>
                <a:rPr lang="en-US" altLang="en-US" sz="1200" b="1" dirty="0">
                  <a:solidFill>
                    <a:srgbClr val="000000"/>
                  </a:solidFill>
                  <a:latin typeface="Calibri" panose="020F0502020204030204" pitchFamily="34" charset="0"/>
                </a:rPr>
                <a:t>Track the accidental fall of the person and immediately intimates their caretaker.</a:t>
              </a:r>
            </a:p>
            <a:p>
              <a:pPr marL="171450" indent="-171450" eaLnBrk="1" hangingPunct="1">
                <a:buFont typeface="Arial" panose="020B0604020202020204" pitchFamily="34" charset="0"/>
                <a:buChar char="•"/>
              </a:pPr>
              <a:endParaRPr lang="en-US" altLang="en-US" sz="1200" b="1" dirty="0">
                <a:solidFill>
                  <a:srgbClr val="000000"/>
                </a:solidFill>
                <a:latin typeface="Calibri" panose="020F0502020204030204" pitchFamily="34" charset="0"/>
              </a:endParaRPr>
            </a:p>
            <a:p>
              <a:pPr marL="171450" indent="-171450" eaLnBrk="1" hangingPunct="1">
                <a:buFont typeface="Arial" panose="020B0604020202020204" pitchFamily="34" charset="0"/>
                <a:buChar char="•"/>
              </a:pPr>
              <a:r>
                <a:rPr lang="en-US" altLang="en-US" sz="1200" b="1" dirty="0">
                  <a:solidFill>
                    <a:srgbClr val="000000"/>
                  </a:solidFill>
                  <a:latin typeface="Calibri" panose="020F0502020204030204" pitchFamily="34" charset="0"/>
                </a:rPr>
                <a:t>Fall, temperature, pulse, location, speed(acceleration) can be monitored through the day.</a:t>
              </a:r>
            </a:p>
            <a:p>
              <a:pPr marL="171450" indent="-171450" eaLnBrk="1" hangingPunct="1">
                <a:buFont typeface="Arial" panose="020B0604020202020204" pitchFamily="34" charset="0"/>
                <a:buChar char="•"/>
              </a:pPr>
              <a:endParaRPr lang="en-US" altLang="en-US" sz="1200" b="1" dirty="0">
                <a:solidFill>
                  <a:srgbClr val="000000"/>
                </a:solidFill>
                <a:latin typeface="Calibri" panose="020F0502020204030204" pitchFamily="34" charset="0"/>
              </a:endParaRPr>
            </a:p>
            <a:p>
              <a:pPr marL="171450" indent="-171450" eaLnBrk="1" hangingPunct="1">
                <a:buFont typeface="Arial" panose="020B0604020202020204" pitchFamily="34" charset="0"/>
                <a:buChar char="•"/>
              </a:pPr>
              <a:r>
                <a:rPr lang="en-US" altLang="en-US" sz="1200" b="1" dirty="0">
                  <a:solidFill>
                    <a:srgbClr val="000000"/>
                  </a:solidFill>
                  <a:latin typeface="Calibri" panose="020F0502020204030204" pitchFamily="34" charset="0"/>
                </a:rPr>
                <a:t>Person’s physical health is </a:t>
              </a:r>
              <a:r>
                <a:rPr lang="en-US" altLang="en-US" sz="1200" b="1" dirty="0">
                  <a:solidFill>
                    <a:srgbClr val="000000"/>
                  </a:solidFill>
                  <a:highlight>
                    <a:srgbClr val="FFFF00"/>
                  </a:highlight>
                  <a:latin typeface="Calibri" panose="020F0502020204030204" pitchFamily="34" charset="0"/>
                </a:rPr>
                <a:t>indicated lively entire day</a:t>
              </a:r>
            </a:p>
            <a:p>
              <a:pPr eaLnBrk="1" hangingPunct="1"/>
              <a:endParaRPr lang="en-US" altLang="en-US" sz="1200" b="1" dirty="0">
                <a:solidFill>
                  <a:srgbClr val="000000"/>
                </a:solidFill>
                <a:latin typeface="Calibri" panose="020F0502020204030204" pitchFamily="34" charset="0"/>
              </a:endParaRPr>
            </a:p>
          </p:txBody>
        </p:sp>
        <p:sp>
          <p:nvSpPr>
            <p:cNvPr id="14356" name="TextBox 17">
              <a:extLst>
                <a:ext uri="{FF2B5EF4-FFF2-40B4-BE49-F238E27FC236}">
                  <a16:creationId xmlns:a16="http://schemas.microsoft.com/office/drawing/2014/main" id="{F2F70506-540D-43AF-AAA9-B2CCA49E16B3}"/>
                </a:ext>
              </a:extLst>
            </p:cNvPr>
            <p:cNvSpPr txBox="1">
              <a:spLocks noChangeArrowheads="1"/>
            </p:cNvSpPr>
            <p:nvPr/>
          </p:nvSpPr>
          <p:spPr bwMode="auto">
            <a:xfrm>
              <a:off x="3771901" y="1835825"/>
              <a:ext cx="1543050" cy="201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07000"/>
                </a:lnSpc>
                <a:spcAft>
                  <a:spcPts val="800"/>
                </a:spcAft>
              </a:pP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357" name="TextBox 18">
              <a:extLst>
                <a:ext uri="{FF2B5EF4-FFF2-40B4-BE49-F238E27FC236}">
                  <a16:creationId xmlns:a16="http://schemas.microsoft.com/office/drawing/2014/main" id="{7AB83C09-31DF-489C-8FF4-1F822C3B07CD}"/>
                </a:ext>
              </a:extLst>
            </p:cNvPr>
            <p:cNvSpPr txBox="1">
              <a:spLocks noChangeArrowheads="1"/>
            </p:cNvSpPr>
            <p:nvPr/>
          </p:nvSpPr>
          <p:spPr bwMode="auto">
            <a:xfrm>
              <a:off x="5401983" y="1619203"/>
              <a:ext cx="1543050" cy="684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400" b="1" dirty="0">
                  <a:effectLst/>
                  <a:latin typeface="Calibri" panose="020F0502020204030204" pitchFamily="34" charset="0"/>
                  <a:ea typeface="Calibri" panose="020F0502020204030204" pitchFamily="34" charset="0"/>
                  <a:cs typeface="Times New Roman" panose="02020603050405020304" pitchFamily="18" charset="0"/>
                </a:rPr>
                <a:t>Our accelerometer sensor will monitor the movements of the device </a:t>
              </a:r>
              <a:r>
                <a:rPr lang="en-IN" sz="14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every 0.5s </a:t>
              </a:r>
              <a:r>
                <a:rPr lang="en-IN" sz="1400" b="1" dirty="0">
                  <a:effectLst/>
                  <a:latin typeface="Calibri" panose="020F0502020204030204" pitchFamily="34" charset="0"/>
                  <a:ea typeface="Calibri" panose="020F0502020204030204" pitchFamily="34" charset="0"/>
                  <a:cs typeface="Times New Roman" panose="02020603050405020304" pitchFamily="18" charset="0"/>
                </a:rPr>
                <a:t>which will be more effective.</a:t>
              </a:r>
              <a:endParaRPr lang="en-US" altLang="en-US" sz="1400" b="1" dirty="0">
                <a:solidFill>
                  <a:srgbClr val="000000"/>
                </a:solidFill>
                <a:latin typeface="Calibri" panose="020F0502020204030204" pitchFamily="34" charset="0"/>
              </a:endParaRPr>
            </a:p>
          </p:txBody>
        </p:sp>
        <p:sp>
          <p:nvSpPr>
            <p:cNvPr id="14358" name="TextBox 20">
              <a:extLst>
                <a:ext uri="{FF2B5EF4-FFF2-40B4-BE49-F238E27FC236}">
                  <a16:creationId xmlns:a16="http://schemas.microsoft.com/office/drawing/2014/main" id="{73735D80-250E-4307-84BD-A36D9EF31A3B}"/>
                </a:ext>
              </a:extLst>
            </p:cNvPr>
            <p:cNvSpPr txBox="1">
              <a:spLocks noChangeArrowheads="1"/>
            </p:cNvSpPr>
            <p:nvPr/>
          </p:nvSpPr>
          <p:spPr bwMode="auto">
            <a:xfrm>
              <a:off x="2222235" y="3806363"/>
              <a:ext cx="1543050" cy="2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400" b="1" dirty="0">
                <a:solidFill>
                  <a:srgbClr val="000000"/>
                </a:solidFill>
                <a:latin typeface="Calibri" panose="020F0502020204030204" pitchFamily="34" charset="0"/>
              </a:endParaRPr>
            </a:p>
          </p:txBody>
        </p:sp>
        <p:sp>
          <p:nvSpPr>
            <p:cNvPr id="14359" name="TextBox 21">
              <a:extLst>
                <a:ext uri="{FF2B5EF4-FFF2-40B4-BE49-F238E27FC236}">
                  <a16:creationId xmlns:a16="http://schemas.microsoft.com/office/drawing/2014/main" id="{C57925BD-0201-4B3D-817B-611152174647}"/>
                </a:ext>
              </a:extLst>
            </p:cNvPr>
            <p:cNvSpPr txBox="1">
              <a:spLocks noChangeArrowheads="1"/>
            </p:cNvSpPr>
            <p:nvPr/>
          </p:nvSpPr>
          <p:spPr bwMode="auto">
            <a:xfrm>
              <a:off x="5509058" y="3945333"/>
              <a:ext cx="1543050" cy="53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indent="-285750" eaLnBrk="1" hangingPunct="1">
                <a:buFont typeface="Arial" panose="020B0604020202020204" pitchFamily="34" charset="0"/>
                <a:buChar char="•"/>
              </a:pPr>
              <a:r>
                <a:rPr lang="en-US" altLang="en-US" sz="1400" b="1" dirty="0">
                  <a:solidFill>
                    <a:srgbClr val="000000"/>
                  </a:solidFill>
                  <a:latin typeface="Calibri" panose="020F0502020204030204" pitchFamily="34" charset="0"/>
                </a:rPr>
                <a:t>Online website</a:t>
              </a:r>
            </a:p>
            <a:p>
              <a:pPr eaLnBrk="1" hangingPunct="1"/>
              <a:r>
                <a:rPr lang="en-US" altLang="en-US" sz="1400" b="1" dirty="0">
                  <a:solidFill>
                    <a:srgbClr val="000000"/>
                  </a:solidFill>
                  <a:latin typeface="Calibri" panose="020F0502020204030204" pitchFamily="34" charset="0"/>
                </a:rPr>
                <a:t> </a:t>
              </a:r>
            </a:p>
            <a:p>
              <a:pPr marL="285750" indent="-285750" eaLnBrk="1" hangingPunct="1">
                <a:buFont typeface="Arial" panose="020B0604020202020204" pitchFamily="34" charset="0"/>
                <a:buChar char="•"/>
              </a:pPr>
              <a:r>
                <a:rPr lang="en-US" altLang="en-US" sz="1400" b="1" dirty="0">
                  <a:solidFill>
                    <a:srgbClr val="000000"/>
                  </a:solidFill>
                  <a:latin typeface="Calibri" panose="020F0502020204030204" pitchFamily="34" charset="0"/>
                </a:rPr>
                <a:t>Offline market  </a:t>
              </a:r>
            </a:p>
          </p:txBody>
        </p:sp>
        <p:sp>
          <p:nvSpPr>
            <p:cNvPr id="14360" name="TextBox 22">
              <a:extLst>
                <a:ext uri="{FF2B5EF4-FFF2-40B4-BE49-F238E27FC236}">
                  <a16:creationId xmlns:a16="http://schemas.microsoft.com/office/drawing/2014/main" id="{88E09627-923E-4838-98C0-E0A2F1D949DE}"/>
                </a:ext>
              </a:extLst>
            </p:cNvPr>
            <p:cNvSpPr txBox="1">
              <a:spLocks noChangeArrowheads="1"/>
            </p:cNvSpPr>
            <p:nvPr/>
          </p:nvSpPr>
          <p:spPr bwMode="auto">
            <a:xfrm>
              <a:off x="916708" y="5074241"/>
              <a:ext cx="3924299" cy="114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sz="1400" b="1" dirty="0">
                  <a:solidFill>
                    <a:srgbClr val="000000"/>
                  </a:solidFill>
                  <a:latin typeface="Calibri" panose="020F0502020204030204" pitchFamily="34" charset="0"/>
                </a:rPr>
                <a:t>Raw products and development cost.</a:t>
              </a:r>
            </a:p>
            <a:p>
              <a:pPr eaLnBrk="1" hangingPunct="1">
                <a:buFont typeface="Arial" panose="020B0604020202020204" pitchFamily="34" charset="0"/>
                <a:buChar char="•"/>
              </a:pPr>
              <a:endParaRPr lang="en-US" altLang="en-US" sz="1400" b="1" dirty="0">
                <a:solidFill>
                  <a:srgbClr val="000000"/>
                </a:solidFill>
                <a:latin typeface="Calibri" panose="020F0502020204030204" pitchFamily="34" charset="0"/>
              </a:endParaRPr>
            </a:p>
            <a:p>
              <a:pPr eaLnBrk="1" hangingPunct="1">
                <a:buFont typeface="Arial" panose="020B0604020202020204" pitchFamily="34" charset="0"/>
                <a:buChar char="•"/>
              </a:pPr>
              <a:r>
                <a:rPr lang="en-US" altLang="en-US" sz="1400" b="1" dirty="0">
                  <a:solidFill>
                    <a:srgbClr val="000000"/>
                  </a:solidFill>
                  <a:latin typeface="Calibri" panose="020F0502020204030204" pitchFamily="34" charset="0"/>
                </a:rPr>
                <a:t>Package costs.</a:t>
              </a:r>
            </a:p>
            <a:p>
              <a:pPr eaLnBrk="1" hangingPunct="1">
                <a:buFont typeface="Arial" panose="020B0604020202020204" pitchFamily="34" charset="0"/>
                <a:buChar char="•"/>
              </a:pPr>
              <a:endParaRPr lang="en-US" altLang="en-US" sz="1400" b="1" dirty="0">
                <a:solidFill>
                  <a:srgbClr val="000000"/>
                </a:solidFill>
                <a:latin typeface="Calibri" panose="020F0502020204030204" pitchFamily="34" charset="0"/>
              </a:endParaRPr>
            </a:p>
            <a:p>
              <a:pPr eaLnBrk="1" hangingPunct="1">
                <a:buFont typeface="Arial" panose="020B0604020202020204" pitchFamily="34" charset="0"/>
                <a:buChar char="•"/>
              </a:pPr>
              <a:r>
                <a:rPr lang="en-US" altLang="en-US" sz="1400" b="1" dirty="0">
                  <a:solidFill>
                    <a:srgbClr val="000000"/>
                  </a:solidFill>
                  <a:latin typeface="Calibri" panose="020F0502020204030204" pitchFamily="34" charset="0"/>
                </a:rPr>
                <a:t>Conversion and Bought in costs</a:t>
              </a:r>
            </a:p>
            <a:p>
              <a:pPr marL="0" indent="0" eaLnBrk="1" hangingPunct="1"/>
              <a:endParaRPr lang="en-US" altLang="en-US" sz="1400" b="1" dirty="0">
                <a:solidFill>
                  <a:srgbClr val="000000"/>
                </a:solidFill>
                <a:latin typeface="Calibri" panose="020F0502020204030204" pitchFamily="34" charset="0"/>
              </a:endParaRPr>
            </a:p>
            <a:p>
              <a:pPr eaLnBrk="1" hangingPunct="1">
                <a:buFont typeface="Arial" panose="020B0604020202020204" pitchFamily="34" charset="0"/>
                <a:buChar char="•"/>
              </a:pPr>
              <a:endParaRPr lang="en-US" altLang="en-US" sz="1400" b="1" dirty="0">
                <a:solidFill>
                  <a:srgbClr val="000000"/>
                </a:solidFill>
                <a:latin typeface="Calibri" panose="020F0502020204030204" pitchFamily="34" charset="0"/>
              </a:endParaRPr>
            </a:p>
          </p:txBody>
        </p:sp>
        <p:sp>
          <p:nvSpPr>
            <p:cNvPr id="14361" name="TextBox 23">
              <a:extLst>
                <a:ext uri="{FF2B5EF4-FFF2-40B4-BE49-F238E27FC236}">
                  <a16:creationId xmlns:a16="http://schemas.microsoft.com/office/drawing/2014/main" id="{06601072-403C-4CCB-9A4D-CD8429174B01}"/>
                </a:ext>
              </a:extLst>
            </p:cNvPr>
            <p:cNvSpPr txBox="1">
              <a:spLocks noChangeArrowheads="1"/>
            </p:cNvSpPr>
            <p:nvPr/>
          </p:nvSpPr>
          <p:spPr bwMode="auto">
            <a:xfrm>
              <a:off x="4551889" y="5100401"/>
              <a:ext cx="3924299" cy="1104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IN" sz="1600" b="1" i="1" dirty="0">
                  <a:effectLst/>
                  <a:latin typeface="Calibri" panose="020F0502020204030204" pitchFamily="34" charset="0"/>
                  <a:ea typeface="Calibri" panose="020F0502020204030204" pitchFamily="34" charset="0"/>
                </a:rPr>
                <a:t>The profit per product of this device will be around </a:t>
              </a:r>
              <a:r>
                <a:rPr lang="en-IN" sz="1600" b="1" i="1" dirty="0">
                  <a:effectLst/>
                  <a:highlight>
                    <a:srgbClr val="FFFF00"/>
                  </a:highlight>
                  <a:latin typeface="Calibri" panose="020F0502020204030204" pitchFamily="34" charset="0"/>
                  <a:ea typeface="Calibri" panose="020F0502020204030204" pitchFamily="34" charset="0"/>
                </a:rPr>
                <a:t>₹300.</a:t>
              </a:r>
            </a:p>
            <a:p>
              <a:pPr eaLnBrk="1" hangingPunct="1">
                <a:buFont typeface="Arial" panose="020B0604020202020204" pitchFamily="34" charset="0"/>
                <a:buChar char="•"/>
              </a:pPr>
              <a:endParaRPr lang="en-IN" sz="1600" b="1" i="1" dirty="0">
                <a:effectLst/>
                <a:latin typeface="Calibri" panose="020F0502020204030204" pitchFamily="34" charset="0"/>
                <a:ea typeface="Calibri" panose="020F0502020204030204" pitchFamily="34" charset="0"/>
              </a:endParaRPr>
            </a:p>
            <a:p>
              <a:pPr eaLnBrk="1" hangingPunct="1">
                <a:buFont typeface="Arial" panose="020B0604020202020204" pitchFamily="34" charset="0"/>
                <a:buChar char="•"/>
              </a:pPr>
              <a:r>
                <a:rPr lang="en-IN" sz="1600" b="1" i="1" dirty="0">
                  <a:solidFill>
                    <a:srgbClr val="ED7D31"/>
                  </a:solidFill>
                  <a:effectLst/>
                  <a:latin typeface="Calibri" panose="020F0502020204030204" pitchFamily="34" charset="0"/>
                  <a:ea typeface="Calibri" panose="020F0502020204030204" pitchFamily="34" charset="0"/>
                </a:rPr>
                <a:t> </a:t>
              </a:r>
              <a:r>
                <a:rPr lang="en-IN" sz="1600" b="1" i="1" dirty="0">
                  <a:effectLst/>
                  <a:latin typeface="Calibri" panose="020F0502020204030204" pitchFamily="34" charset="0"/>
                  <a:ea typeface="Calibri" panose="020F0502020204030204" pitchFamily="34" charset="0"/>
                </a:rPr>
                <a:t>This super beneficial device has multiple features thus creates a revolution in the market and gives more revenue.</a:t>
              </a:r>
            </a:p>
            <a:p>
              <a:pPr eaLnBrk="1" hangingPunct="1">
                <a:buFont typeface="Arial" panose="020B0604020202020204" pitchFamily="34" charset="0"/>
                <a:buChar char="•"/>
              </a:pPr>
              <a:endParaRPr lang="en-IN" altLang="en-US" sz="1600" b="1" i="1" dirty="0">
                <a:solidFill>
                  <a:srgbClr val="000000"/>
                </a:solidFill>
                <a:latin typeface="Calibri" panose="020F0502020204030204" pitchFamily="34" charset="0"/>
              </a:endParaRPr>
            </a:p>
            <a:p>
              <a:pPr eaLnBrk="1" hangingPunct="1">
                <a:buFont typeface="Arial" panose="020B0604020202020204" pitchFamily="34" charset="0"/>
                <a:buChar char="•"/>
              </a:pPr>
              <a:endParaRPr lang="en-US" altLang="en-US" sz="1400" b="1" dirty="0">
                <a:solidFill>
                  <a:srgbClr val="000000"/>
                </a:solidFill>
                <a:latin typeface="Calibri" panose="020F0502020204030204" pitchFamily="34" charset="0"/>
              </a:endParaRPr>
            </a:p>
          </p:txBody>
        </p:sp>
        <p:sp>
          <p:nvSpPr>
            <p:cNvPr id="25" name="Oval 24">
              <a:extLst>
                <a:ext uri="{FF2B5EF4-FFF2-40B4-BE49-F238E27FC236}">
                  <a16:creationId xmlns:a16="http://schemas.microsoft.com/office/drawing/2014/main" id="{5615180F-E9EC-4768-BB35-E14D1CD28A72}"/>
                </a:ext>
              </a:extLst>
            </p:cNvPr>
            <p:cNvSpPr/>
            <p:nvPr/>
          </p:nvSpPr>
          <p:spPr>
            <a:xfrm>
              <a:off x="8105706" y="4450318"/>
              <a:ext cx="371825" cy="29313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prstClr val="black"/>
                  </a:solidFill>
                </a:rPr>
                <a:t>2</a:t>
              </a:r>
            </a:p>
          </p:txBody>
        </p:sp>
        <p:sp>
          <p:nvSpPr>
            <p:cNvPr id="26" name="Oval 25">
              <a:extLst>
                <a:ext uri="{FF2B5EF4-FFF2-40B4-BE49-F238E27FC236}">
                  <a16:creationId xmlns:a16="http://schemas.microsoft.com/office/drawing/2014/main" id="{9DABB0D2-CB22-4C20-9B35-5C51BBDE4C29}"/>
                </a:ext>
              </a:extLst>
            </p:cNvPr>
            <p:cNvSpPr/>
            <p:nvPr/>
          </p:nvSpPr>
          <p:spPr>
            <a:xfrm>
              <a:off x="1784283" y="4450318"/>
              <a:ext cx="367909" cy="31218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prstClr val="black"/>
                  </a:solidFill>
                </a:rPr>
                <a:t>1</a:t>
              </a:r>
            </a:p>
          </p:txBody>
        </p:sp>
        <p:sp>
          <p:nvSpPr>
            <p:cNvPr id="27" name="Oval 26">
              <a:extLst>
                <a:ext uri="{FF2B5EF4-FFF2-40B4-BE49-F238E27FC236}">
                  <a16:creationId xmlns:a16="http://schemas.microsoft.com/office/drawing/2014/main" id="{7D5F0837-9072-4D77-B37C-FF5A66AD6D6E}"/>
                </a:ext>
              </a:extLst>
            </p:cNvPr>
            <p:cNvSpPr/>
            <p:nvPr/>
          </p:nvSpPr>
          <p:spPr>
            <a:xfrm>
              <a:off x="4981677" y="4381316"/>
              <a:ext cx="333894" cy="34308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prstClr val="black"/>
                  </a:solidFill>
                </a:rPr>
                <a:t>3</a:t>
              </a:r>
            </a:p>
          </p:txBody>
        </p:sp>
        <p:sp>
          <p:nvSpPr>
            <p:cNvPr id="28" name="Oval 27">
              <a:extLst>
                <a:ext uri="{FF2B5EF4-FFF2-40B4-BE49-F238E27FC236}">
                  <a16:creationId xmlns:a16="http://schemas.microsoft.com/office/drawing/2014/main" id="{00FC8762-8103-40DC-99C1-96FD8F27409B}"/>
                </a:ext>
              </a:extLst>
            </p:cNvPr>
            <p:cNvSpPr/>
            <p:nvPr/>
          </p:nvSpPr>
          <p:spPr>
            <a:xfrm>
              <a:off x="3459783" y="3127578"/>
              <a:ext cx="291303" cy="32394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prstClr val="black"/>
                  </a:solidFill>
                </a:rPr>
                <a:t>4</a:t>
              </a:r>
            </a:p>
          </p:txBody>
        </p:sp>
        <p:sp>
          <p:nvSpPr>
            <p:cNvPr id="29" name="Oval 28">
              <a:extLst>
                <a:ext uri="{FF2B5EF4-FFF2-40B4-BE49-F238E27FC236}">
                  <a16:creationId xmlns:a16="http://schemas.microsoft.com/office/drawing/2014/main" id="{5D72D8CD-B6B2-463B-A196-1075A0369EE1}"/>
                </a:ext>
              </a:extLst>
            </p:cNvPr>
            <p:cNvSpPr/>
            <p:nvPr/>
          </p:nvSpPr>
          <p:spPr>
            <a:xfrm>
              <a:off x="6562656" y="4393220"/>
              <a:ext cx="372283" cy="35023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prstClr val="black"/>
                  </a:solidFill>
                </a:rPr>
                <a:t>5</a:t>
              </a:r>
            </a:p>
          </p:txBody>
        </p:sp>
        <p:sp>
          <p:nvSpPr>
            <p:cNvPr id="30" name="Oval 29">
              <a:extLst>
                <a:ext uri="{FF2B5EF4-FFF2-40B4-BE49-F238E27FC236}">
                  <a16:creationId xmlns:a16="http://schemas.microsoft.com/office/drawing/2014/main" id="{84C120E3-72FA-4F4A-ADF0-3B9FE42EE800}"/>
                </a:ext>
              </a:extLst>
            </p:cNvPr>
            <p:cNvSpPr/>
            <p:nvPr/>
          </p:nvSpPr>
          <p:spPr>
            <a:xfrm>
              <a:off x="3479217" y="4393220"/>
              <a:ext cx="316061" cy="36718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prstClr val="black"/>
                  </a:solidFill>
                </a:rPr>
                <a:t>8</a:t>
              </a:r>
            </a:p>
          </p:txBody>
        </p:sp>
        <p:sp>
          <p:nvSpPr>
            <p:cNvPr id="32" name="Oval 31">
              <a:extLst>
                <a:ext uri="{FF2B5EF4-FFF2-40B4-BE49-F238E27FC236}">
                  <a16:creationId xmlns:a16="http://schemas.microsoft.com/office/drawing/2014/main" id="{BC6582DE-E785-40F1-B7CF-6C72D7DDBE14}"/>
                </a:ext>
              </a:extLst>
            </p:cNvPr>
            <p:cNvSpPr/>
            <p:nvPr/>
          </p:nvSpPr>
          <p:spPr>
            <a:xfrm>
              <a:off x="4168546" y="5689230"/>
              <a:ext cx="365066" cy="33057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prstClr val="black"/>
                  </a:solidFill>
                </a:rPr>
                <a:t>6</a:t>
              </a:r>
            </a:p>
          </p:txBody>
        </p:sp>
      </p:grpSp>
      <p:sp>
        <p:nvSpPr>
          <p:cNvPr id="44" name="Slide Number Placeholder 43">
            <a:extLst>
              <a:ext uri="{FF2B5EF4-FFF2-40B4-BE49-F238E27FC236}">
                <a16:creationId xmlns:a16="http://schemas.microsoft.com/office/drawing/2014/main" id="{C006FCA8-1480-42A0-A007-6A5C77AA0BD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0DE9CF-D1B4-46C7-A962-0D68EB249CE8}" type="slidenum">
              <a:rPr lang="en-US" altLang="en-US">
                <a:solidFill>
                  <a:srgbClr val="898989"/>
                </a:solidFill>
                <a:latin typeface="Calibri" panose="020F0502020204030204" pitchFamily="34" charset="0"/>
              </a:rPr>
              <a:pPr eaLnBrk="1" hangingPunct="1"/>
              <a:t>2</a:t>
            </a:fld>
            <a:endParaRPr lang="en-US" altLang="en-US" dirty="0">
              <a:solidFill>
                <a:srgbClr val="898989"/>
              </a:solidFill>
              <a:latin typeface="Calibri" panose="020F0502020204030204" pitchFamily="34" charset="0"/>
            </a:endParaRPr>
          </a:p>
        </p:txBody>
      </p:sp>
      <p:sp>
        <p:nvSpPr>
          <p:cNvPr id="46" name="TextBox 10">
            <a:extLst>
              <a:ext uri="{FF2B5EF4-FFF2-40B4-BE49-F238E27FC236}">
                <a16:creationId xmlns:a16="http://schemas.microsoft.com/office/drawing/2014/main" id="{600B29BE-63AD-4A36-96C0-44E84E72F477}"/>
              </a:ext>
            </a:extLst>
          </p:cNvPr>
          <p:cNvSpPr txBox="1">
            <a:spLocks noChangeArrowheads="1"/>
          </p:cNvSpPr>
          <p:nvPr/>
        </p:nvSpPr>
        <p:spPr bwMode="auto">
          <a:xfrm>
            <a:off x="9668589" y="2836092"/>
            <a:ext cx="2336344"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b="1" dirty="0">
                <a:solidFill>
                  <a:srgbClr val="7030A0"/>
                </a:solidFill>
                <a:latin typeface="Calibri" pitchFamily="34" charset="0"/>
              </a:rPr>
              <a:t>EARLY</a:t>
            </a:r>
          </a:p>
          <a:p>
            <a:pPr algn="ctr" eaLnBrk="1" hangingPunct="1">
              <a:defRPr/>
            </a:pPr>
            <a:r>
              <a:rPr lang="en-US" b="1" dirty="0">
                <a:solidFill>
                  <a:srgbClr val="7030A0"/>
                </a:solidFill>
                <a:latin typeface="Calibri" pitchFamily="34" charset="0"/>
              </a:rPr>
              <a:t>ADOPTERS</a:t>
            </a:r>
          </a:p>
          <a:p>
            <a:pPr algn="ctr" eaLnBrk="1" hangingPunct="1">
              <a:defRPr/>
            </a:pPr>
            <a:endParaRPr lang="en-US" b="1" dirty="0">
              <a:solidFill>
                <a:srgbClr val="7030A0"/>
              </a:solidFill>
              <a:latin typeface="Calibri" pitchFamily="34" charset="0"/>
            </a:endParaRPr>
          </a:p>
          <a:p>
            <a:pPr marL="285750" indent="-285750" eaLnBrk="1" hangingPunct="1">
              <a:buFont typeface="Arial" pitchFamily="34" charset="0"/>
              <a:buChar char="•"/>
              <a:defRPr/>
            </a:pPr>
            <a:r>
              <a:rPr lang="en-US" sz="1400" b="1" dirty="0">
                <a:latin typeface="Calibri" pitchFamily="34" charset="0"/>
              </a:rPr>
              <a:t>Physically affected people</a:t>
            </a:r>
          </a:p>
          <a:p>
            <a:pPr marL="285750" indent="-285750" eaLnBrk="1" hangingPunct="1">
              <a:buFont typeface="Arial" pitchFamily="34" charset="0"/>
              <a:buChar char="•"/>
              <a:defRPr/>
            </a:pPr>
            <a:endParaRPr lang="en-US" sz="1400" b="1" dirty="0">
              <a:latin typeface="Calibri" pitchFamily="34" charset="0"/>
            </a:endParaRPr>
          </a:p>
          <a:p>
            <a:pPr marL="285750" indent="-285750" eaLnBrk="1" hangingPunct="1">
              <a:buFont typeface="Arial" pitchFamily="34" charset="0"/>
              <a:buChar char="•"/>
              <a:defRPr/>
            </a:pPr>
            <a:r>
              <a:rPr lang="en-US" sz="1400" b="1" dirty="0">
                <a:latin typeface="Calibri" pitchFamily="34" charset="0"/>
              </a:rPr>
              <a:t>Wheel chair user</a:t>
            </a:r>
          </a:p>
          <a:p>
            <a:pPr marL="285750" indent="-285750" eaLnBrk="1" hangingPunct="1">
              <a:buFont typeface="Arial" pitchFamily="34" charset="0"/>
              <a:buChar char="•"/>
              <a:defRPr/>
            </a:pPr>
            <a:endParaRPr lang="en-US" sz="1400" b="1" dirty="0">
              <a:latin typeface="Calibri" pitchFamily="34" charset="0"/>
            </a:endParaRPr>
          </a:p>
        </p:txBody>
      </p:sp>
      <p:sp>
        <p:nvSpPr>
          <p:cNvPr id="47" name="TextBox 6">
            <a:extLst>
              <a:ext uri="{FF2B5EF4-FFF2-40B4-BE49-F238E27FC236}">
                <a16:creationId xmlns:a16="http://schemas.microsoft.com/office/drawing/2014/main" id="{E699C503-CBE8-4E4C-B45F-0AF713A859B9}"/>
              </a:ext>
            </a:extLst>
          </p:cNvPr>
          <p:cNvSpPr txBox="1">
            <a:spLocks noChangeArrowheads="1"/>
          </p:cNvSpPr>
          <p:nvPr/>
        </p:nvSpPr>
        <p:spPr bwMode="auto">
          <a:xfrm>
            <a:off x="213871" y="3267808"/>
            <a:ext cx="212091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b="1" dirty="0">
                <a:solidFill>
                  <a:srgbClr val="7030A0"/>
                </a:solidFill>
                <a:latin typeface="Calibri" pitchFamily="34" charset="0"/>
              </a:rPr>
              <a:t>EXISTING SOLUTION</a:t>
            </a:r>
          </a:p>
          <a:p>
            <a:pPr eaLnBrk="1" hangingPunct="1">
              <a:defRPr/>
            </a:pPr>
            <a:endParaRPr lang="en-US" b="1" dirty="0">
              <a:solidFill>
                <a:srgbClr val="7030A0"/>
              </a:solidFill>
              <a:latin typeface="Calibri" pitchFamily="34" charset="0"/>
            </a:endParaRPr>
          </a:p>
          <a:p>
            <a:pPr marL="285750" indent="-285750" eaLnBrk="1" hangingPunct="1">
              <a:buFont typeface="Arial" pitchFamily="34" charset="0"/>
              <a:buChar char="•"/>
              <a:defRPr/>
            </a:pPr>
            <a:r>
              <a:rPr lang="en-US" sz="1400" b="1" dirty="0">
                <a:latin typeface="Calibri" pitchFamily="34" charset="0"/>
              </a:rPr>
              <a:t>Personal caretaker</a:t>
            </a:r>
          </a:p>
          <a:p>
            <a:pPr marL="285750" indent="-285750" eaLnBrk="1" hangingPunct="1">
              <a:buFont typeface="Arial" pitchFamily="34" charset="0"/>
              <a:buChar char="•"/>
              <a:defRPr/>
            </a:pPr>
            <a:endParaRPr lang="en-US" sz="1400" b="1" dirty="0">
              <a:latin typeface="Calibri" pitchFamily="34" charset="0"/>
            </a:endParaRPr>
          </a:p>
          <a:p>
            <a:pPr marL="285750" indent="-285750" eaLnBrk="1" hangingPunct="1">
              <a:buFont typeface="Arial" pitchFamily="34" charset="0"/>
              <a:buChar char="•"/>
              <a:defRPr/>
            </a:pPr>
            <a:r>
              <a:rPr lang="en-US" sz="1400" b="1" dirty="0">
                <a:latin typeface="Calibri" pitchFamily="34" charset="0"/>
              </a:rPr>
              <a:t>Health devices</a:t>
            </a:r>
          </a:p>
        </p:txBody>
      </p:sp>
      <p:cxnSp>
        <p:nvCxnSpPr>
          <p:cNvPr id="49" name="Straight Connector 48">
            <a:extLst>
              <a:ext uri="{FF2B5EF4-FFF2-40B4-BE49-F238E27FC236}">
                <a16:creationId xmlns:a16="http://schemas.microsoft.com/office/drawing/2014/main" id="{57675980-1C64-4D8F-B191-CBE0E8F979E7}"/>
              </a:ext>
            </a:extLst>
          </p:cNvPr>
          <p:cNvCxnSpPr>
            <a:cxnSpLocks/>
          </p:cNvCxnSpPr>
          <p:nvPr/>
        </p:nvCxnSpPr>
        <p:spPr bwMode="auto">
          <a:xfrm flipV="1">
            <a:off x="100823" y="3155524"/>
            <a:ext cx="2346254" cy="2714"/>
          </a:xfrm>
          <a:prstGeom prst="lin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cxnSp>
      <p:sp>
        <p:nvSpPr>
          <p:cNvPr id="8" name="TextBox 7">
            <a:extLst>
              <a:ext uri="{FF2B5EF4-FFF2-40B4-BE49-F238E27FC236}">
                <a16:creationId xmlns:a16="http://schemas.microsoft.com/office/drawing/2014/main" id="{B9F901B8-89A2-437E-907B-9BFE16BA5AC4}"/>
              </a:ext>
            </a:extLst>
          </p:cNvPr>
          <p:cNvSpPr txBox="1"/>
          <p:nvPr/>
        </p:nvSpPr>
        <p:spPr>
          <a:xfrm>
            <a:off x="2563122" y="3524348"/>
            <a:ext cx="2145592" cy="1815882"/>
          </a:xfrm>
          <a:prstGeom prst="rect">
            <a:avLst/>
          </a:prstGeom>
          <a:noFill/>
        </p:spPr>
        <p:txBody>
          <a:bodyPr wrap="square" rtlCol="0">
            <a:spAutoFit/>
          </a:bodyPr>
          <a:lstStyle/>
          <a:p>
            <a:endParaRPr lang="en-US" sz="1400" dirty="0"/>
          </a:p>
          <a:p>
            <a:pPr marL="285750" indent="-285750">
              <a:buFont typeface="Arial" panose="020B0604020202020204" pitchFamily="34" charset="0"/>
              <a:buChar char="•"/>
            </a:pPr>
            <a:r>
              <a:rPr lang="en-IN" sz="1400" b="1" dirty="0"/>
              <a:t>No. of Elderly people</a:t>
            </a:r>
          </a:p>
          <a:p>
            <a:pPr marL="285750" indent="-285750">
              <a:buFont typeface="Arial" panose="020B0604020202020204" pitchFamily="34" charset="0"/>
              <a:buChar char="•"/>
            </a:pPr>
            <a:endParaRPr lang="en-IN" sz="1400" b="1" dirty="0"/>
          </a:p>
          <a:p>
            <a:pPr marL="285750" indent="-285750">
              <a:buFont typeface="Arial" panose="020B0604020202020204" pitchFamily="34" charset="0"/>
              <a:buChar char="•"/>
            </a:pPr>
            <a:r>
              <a:rPr lang="en-IN" sz="1400" b="1" dirty="0"/>
              <a:t>No. of Disabled people</a:t>
            </a:r>
          </a:p>
          <a:p>
            <a:endParaRPr lang="en-IN" sz="1400" b="1" dirty="0"/>
          </a:p>
          <a:p>
            <a:r>
              <a:rPr lang="en-IN" sz="1400" b="1" dirty="0"/>
              <a:t> </a:t>
            </a:r>
          </a:p>
          <a:p>
            <a:r>
              <a:rPr lang="en-IN" sz="1400" b="1" dirty="0"/>
              <a:t>  </a:t>
            </a:r>
          </a:p>
        </p:txBody>
      </p:sp>
      <p:sp>
        <p:nvSpPr>
          <p:cNvPr id="54" name="TextBox 53">
            <a:extLst>
              <a:ext uri="{FF2B5EF4-FFF2-40B4-BE49-F238E27FC236}">
                <a16:creationId xmlns:a16="http://schemas.microsoft.com/office/drawing/2014/main" id="{CB72F238-24F8-472A-9F53-4F9137AC32EE}"/>
              </a:ext>
            </a:extLst>
          </p:cNvPr>
          <p:cNvSpPr txBox="1"/>
          <p:nvPr/>
        </p:nvSpPr>
        <p:spPr>
          <a:xfrm>
            <a:off x="5085168" y="829377"/>
            <a:ext cx="1929550" cy="2954655"/>
          </a:xfrm>
          <a:prstGeom prst="rect">
            <a:avLst/>
          </a:prstGeom>
          <a:noFill/>
        </p:spPr>
        <p:txBody>
          <a:bodyPr wrap="square">
            <a:spAutoFit/>
          </a:bodyPr>
          <a:lstStyle/>
          <a:p>
            <a:r>
              <a:rPr lang="en-IN" sz="1200" b="1" dirty="0"/>
              <a:t>The system can detect the elderly’s falling by acceleration analysis</a:t>
            </a:r>
            <a:r>
              <a:rPr lang="en-IN" sz="1200" b="1" dirty="0">
                <a:highlight>
                  <a:srgbClr val="FFFF00"/>
                </a:highlight>
              </a:rPr>
              <a:t>. An alarm SMS (short-message-service) containing a map URL </a:t>
            </a:r>
            <a:r>
              <a:rPr lang="en-IN" sz="1200" b="1" dirty="0"/>
              <a:t>has been received by the handset, when a fall has been detected. Clicking the URL will open a map in </a:t>
            </a:r>
            <a:r>
              <a:rPr lang="en-IN" sz="1200" b="1" dirty="0">
                <a:highlight>
                  <a:srgbClr val="FFFF00"/>
                </a:highlight>
              </a:rPr>
              <a:t>Web browser </a:t>
            </a:r>
            <a:r>
              <a:rPr lang="en-IN" sz="1200" b="1" dirty="0"/>
              <a:t>on which the fall location will be displayed accurately. </a:t>
            </a:r>
            <a:r>
              <a:rPr lang="en-IN" sz="1200" b="1" dirty="0">
                <a:highlight>
                  <a:srgbClr val="FFFF00"/>
                </a:highlight>
              </a:rPr>
              <a:t>Alarm receiving function </a:t>
            </a:r>
            <a:r>
              <a:rPr lang="en-IN" sz="1200" b="1" dirty="0"/>
              <a:t>on caregiver’s handset has also been tested</a:t>
            </a:r>
            <a:r>
              <a:rPr lang="en-IN" dirty="0"/>
              <a:t>.</a:t>
            </a:r>
          </a:p>
        </p:txBody>
      </p:sp>
      <p:cxnSp>
        <p:nvCxnSpPr>
          <p:cNvPr id="55" name="Straight Connector 54">
            <a:extLst>
              <a:ext uri="{FF2B5EF4-FFF2-40B4-BE49-F238E27FC236}">
                <a16:creationId xmlns:a16="http://schemas.microsoft.com/office/drawing/2014/main" id="{E3B97B9D-D05F-4A76-A7C0-0AFFCABCDF74}"/>
              </a:ext>
            </a:extLst>
          </p:cNvPr>
          <p:cNvCxnSpPr/>
          <p:nvPr/>
        </p:nvCxnSpPr>
        <p:spPr bwMode="auto">
          <a:xfrm>
            <a:off x="7206458" y="1646430"/>
            <a:ext cx="2376920" cy="0"/>
          </a:xfrm>
          <a:prstGeom prst="lin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cxnSp>
      <p:sp>
        <p:nvSpPr>
          <p:cNvPr id="10" name="TextBox 9">
            <a:extLst>
              <a:ext uri="{FF2B5EF4-FFF2-40B4-BE49-F238E27FC236}">
                <a16:creationId xmlns:a16="http://schemas.microsoft.com/office/drawing/2014/main" id="{BED24936-E947-4998-AC5E-8B4816959C80}"/>
              </a:ext>
            </a:extLst>
          </p:cNvPr>
          <p:cNvSpPr txBox="1"/>
          <p:nvPr/>
        </p:nvSpPr>
        <p:spPr>
          <a:xfrm>
            <a:off x="7242181" y="1680313"/>
            <a:ext cx="2690528" cy="369332"/>
          </a:xfrm>
          <a:prstGeom prst="rect">
            <a:avLst/>
          </a:prstGeom>
          <a:noFill/>
        </p:spPr>
        <p:txBody>
          <a:bodyPr wrap="square" rtlCol="0">
            <a:spAutoFit/>
          </a:bodyPr>
          <a:lstStyle/>
          <a:p>
            <a:r>
              <a:rPr lang="en-US" b="1" dirty="0">
                <a:solidFill>
                  <a:srgbClr val="7030A0"/>
                </a:solidFill>
              </a:rPr>
              <a:t>HIGH LEVEL CONCEPT</a:t>
            </a:r>
            <a:endParaRPr lang="en-IN" b="1" dirty="0">
              <a:solidFill>
                <a:srgbClr val="7030A0"/>
              </a:solidFill>
            </a:endParaRPr>
          </a:p>
        </p:txBody>
      </p:sp>
      <p:sp>
        <p:nvSpPr>
          <p:cNvPr id="11" name="TextBox 10">
            <a:extLst>
              <a:ext uri="{FF2B5EF4-FFF2-40B4-BE49-F238E27FC236}">
                <a16:creationId xmlns:a16="http://schemas.microsoft.com/office/drawing/2014/main" id="{3AD0F948-7C25-4CE4-B7EF-C33BB7737553}"/>
              </a:ext>
            </a:extLst>
          </p:cNvPr>
          <p:cNvSpPr txBox="1"/>
          <p:nvPr/>
        </p:nvSpPr>
        <p:spPr>
          <a:xfrm>
            <a:off x="7221089" y="2179722"/>
            <a:ext cx="2334663" cy="615553"/>
          </a:xfrm>
          <a:prstGeom prst="rect">
            <a:avLst/>
          </a:prstGeom>
          <a:noFill/>
        </p:spPr>
        <p:txBody>
          <a:bodyPr wrap="square" rtlCol="0">
            <a:spAutoFit/>
          </a:bodyPr>
          <a:lstStyle/>
          <a:p>
            <a:r>
              <a:rPr lang="en-US" dirty="0"/>
              <a:t>“</a:t>
            </a:r>
            <a:r>
              <a:rPr lang="en-US" sz="1600" b="1" dirty="0"/>
              <a:t>An unhuman Doctor – human proctor.”</a:t>
            </a:r>
            <a:endParaRPr lang="en-IN" sz="1600" b="1" dirty="0"/>
          </a:p>
        </p:txBody>
      </p:sp>
      <p:cxnSp>
        <p:nvCxnSpPr>
          <p:cNvPr id="58" name="Straight Connector 57">
            <a:extLst>
              <a:ext uri="{FF2B5EF4-FFF2-40B4-BE49-F238E27FC236}">
                <a16:creationId xmlns:a16="http://schemas.microsoft.com/office/drawing/2014/main" id="{539DAD1C-A97F-44A6-A4B7-728C4A269DD8}"/>
              </a:ext>
            </a:extLst>
          </p:cNvPr>
          <p:cNvCxnSpPr/>
          <p:nvPr/>
        </p:nvCxnSpPr>
        <p:spPr bwMode="auto">
          <a:xfrm>
            <a:off x="9595978" y="2822057"/>
            <a:ext cx="2376920" cy="0"/>
          </a:xfrm>
          <a:prstGeom prst="lin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3DCFCAD-886D-4CCB-A01C-BA2871813C4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7175" y="0"/>
            <a:ext cx="12449175" cy="6858000"/>
          </a:xfrm>
          <a:prstGeom prst="rect">
            <a:avLst/>
          </a:prstGeom>
        </p:spPr>
      </p:pic>
      <p:sp>
        <p:nvSpPr>
          <p:cNvPr id="6" name="Date Placeholder 5">
            <a:extLst>
              <a:ext uri="{FF2B5EF4-FFF2-40B4-BE49-F238E27FC236}">
                <a16:creationId xmlns:a16="http://schemas.microsoft.com/office/drawing/2014/main" id="{4FB4FA85-7031-4786-8FE2-B29B21182428}"/>
              </a:ext>
            </a:extLst>
          </p:cNvPr>
          <p:cNvSpPr>
            <a:spLocks noGrp="1"/>
          </p:cNvSpPr>
          <p:nvPr>
            <p:ph type="dt" sz="half" idx="10"/>
          </p:nvPr>
        </p:nvSpPr>
        <p:spPr/>
        <p:txBody>
          <a:bodyPr/>
          <a:lstStyle/>
          <a:p>
            <a:fld id="{5F4F8EEF-86C5-4F9D-8FF5-801FE1EB0833}" type="datetime1">
              <a:rPr lang="en-US" smtClean="0"/>
              <a:t>10/24/2021</a:t>
            </a:fld>
            <a:endParaRPr lang="en-US" dirty="0"/>
          </a:p>
        </p:txBody>
      </p:sp>
      <p:sp>
        <p:nvSpPr>
          <p:cNvPr id="8" name="Slide Number Placeholder 7">
            <a:extLst>
              <a:ext uri="{FF2B5EF4-FFF2-40B4-BE49-F238E27FC236}">
                <a16:creationId xmlns:a16="http://schemas.microsoft.com/office/drawing/2014/main" id="{4E26885F-7D06-4B7A-8F36-D5E87D550ECB}"/>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
        <p:nvSpPr>
          <p:cNvPr id="5" name="Title 4">
            <a:extLst>
              <a:ext uri="{FF2B5EF4-FFF2-40B4-BE49-F238E27FC236}">
                <a16:creationId xmlns:a16="http://schemas.microsoft.com/office/drawing/2014/main" id="{B8575F94-A981-4DA2-B194-91B061BAFD56}"/>
              </a:ext>
            </a:extLst>
          </p:cNvPr>
          <p:cNvSpPr>
            <a:spLocks noGrp="1"/>
          </p:cNvSpPr>
          <p:nvPr>
            <p:ph type="ctrTitle"/>
          </p:nvPr>
        </p:nvSpPr>
        <p:spPr>
          <a:xfrm>
            <a:off x="1266825" y="1504949"/>
            <a:ext cx="9144000" cy="1547813"/>
          </a:xfrm>
        </p:spPr>
        <p:txBody>
          <a:bodyPr/>
          <a:lstStyle/>
          <a:p>
            <a:r>
              <a:rPr lang="en-US" dirty="0">
                <a:solidFill>
                  <a:schemeClr val="bg1"/>
                </a:solidFill>
              </a:rPr>
              <a:t>THANK YOU</a:t>
            </a:r>
            <a:endParaRPr lang="en-IN" dirty="0">
              <a:solidFill>
                <a:schemeClr val="bg1"/>
              </a:solidFill>
            </a:endParaRPr>
          </a:p>
        </p:txBody>
      </p:sp>
      <p:sp>
        <p:nvSpPr>
          <p:cNvPr id="12" name="Subtitle 11">
            <a:extLst>
              <a:ext uri="{FF2B5EF4-FFF2-40B4-BE49-F238E27FC236}">
                <a16:creationId xmlns:a16="http://schemas.microsoft.com/office/drawing/2014/main" id="{7830969B-2F0F-4754-9A32-75C84E423F5F}"/>
              </a:ext>
            </a:extLst>
          </p:cNvPr>
          <p:cNvSpPr>
            <a:spLocks noGrp="1"/>
          </p:cNvSpPr>
          <p:nvPr>
            <p:ph type="subTitle" idx="1"/>
          </p:nvPr>
        </p:nvSpPr>
        <p:spPr>
          <a:xfrm>
            <a:off x="1524000" y="3602038"/>
            <a:ext cx="9144000" cy="2532062"/>
          </a:xfrm>
        </p:spPr>
        <p:txBody>
          <a:bodyPr>
            <a:normAutofit fontScale="85000" lnSpcReduction="20000"/>
          </a:bodyPr>
          <a:lstStyle/>
          <a:p>
            <a:pPr>
              <a:lnSpc>
                <a:spcPct val="107000"/>
              </a:lnSpc>
              <a:spcAft>
                <a:spcPts val="800"/>
              </a:spcAft>
            </a:pPr>
            <a:r>
              <a:rPr lang="en-IN" b="1"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All the given hypothesis has been fulfilled. This tech friendly device is super beneficial and helpful for everyone without any age criteria and doesn't have any exceptional cases related to working hours it's Whole working one.</a:t>
            </a:r>
            <a:endParaRPr lang="en-IN"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Elders have immense experience through their life and they share their success and failures. It is important to note that causes of disability are usually determined by a person’s capability to perform activities of daily life. This idea was developed by our team for the concern about </a:t>
            </a:r>
            <a:r>
              <a:rPr lang="en-IN" b="1"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them.It's</a:t>
            </a:r>
            <a:r>
              <a:rPr lang="en-IN" b="1"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interesting and beneficial for all in this high-tech world</a:t>
            </a:r>
            <a:r>
              <a:rPr lang="en-IN" sz="1800" i="1" dirty="0">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Tree>
    <p:extLst>
      <p:ext uri="{BB962C8B-B14F-4D97-AF65-F5344CB8AC3E}">
        <p14:creationId xmlns:p14="http://schemas.microsoft.com/office/powerpoint/2010/main" val="379725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circle(in)">
                                      <p:cBhvr>
                                        <p:cTn id="12" dur="2000"/>
                                        <p:tgtEl>
                                          <p:spTgt spid="12">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circle(in)">
                                      <p:cBhvr>
                                        <p:cTn id="15" dur="20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511</TotalTime>
  <Words>413</Words>
  <Application>Microsoft Office PowerPoint</Application>
  <PresentationFormat>Widescreen</PresentationFormat>
  <Paragraphs>84</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Berlin Sans FB Demi</vt:lpstr>
      <vt:lpstr>Calibri</vt:lpstr>
      <vt:lpstr>Calibri Light</vt:lpstr>
      <vt:lpstr>Segoe UI Symbol</vt:lpstr>
      <vt:lpstr>Selawik Semibold</vt:lpstr>
      <vt:lpstr>Office Theme</vt:lpstr>
      <vt:lpstr>MEDIBAND (A MEDICAL SMARTBAND)</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 Narayanan CS</dc:creator>
  <cp:lastModifiedBy>sreeni_seenu@outlook.com</cp:lastModifiedBy>
  <cp:revision>731</cp:revision>
  <dcterms:created xsi:type="dcterms:W3CDTF">2021-09-23T06:44:19Z</dcterms:created>
  <dcterms:modified xsi:type="dcterms:W3CDTF">2021-10-24T09:18:21Z</dcterms:modified>
</cp:coreProperties>
</file>