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0" r:id="rId1"/>
  </p:sldMasterIdLst>
  <p:notesMasterIdLst>
    <p:notesMasterId r:id="rId6"/>
  </p:notesMasterIdLst>
  <p:sldIdLst>
    <p:sldId id="256" r:id="rId2"/>
    <p:sldId id="258" r:id="rId3"/>
    <p:sldId id="264" r:id="rId4"/>
    <p:sldId id="265" r:id="rId5"/>
  </p:sldIdLst>
  <p:sldSz cx="9144000" cy="5143500" type="screen16x9"/>
  <p:notesSz cx="6858000" cy="9144000"/>
  <p:embeddedFontLst>
    <p:embeddedFont>
      <p:font typeface="Bahnschrift" panose="020B0502040204020203" pitchFamily="34" charset="0"/>
      <p:regular r:id="rId7"/>
      <p:bold r:id="rId8"/>
    </p:embeddedFont>
    <p:embeddedFont>
      <p:font typeface="Berlin Sans FB Demi" panose="020E0802020502020306" pitchFamily="34" charset="0"/>
      <p:bold r:id="rId9"/>
    </p:embeddedFont>
    <p:embeddedFont>
      <p:font typeface="Bookman Old Style" panose="02050604050505020204" pitchFamily="18" charset="0"/>
      <p:regular r:id="rId10"/>
      <p:bold r:id="rId11"/>
      <p:italic r:id="rId12"/>
      <p:boldItalic r:id="rId13"/>
    </p:embeddedFont>
    <p:embeddedFont>
      <p:font typeface="Orbitron SemiBold" panose="020B0604020202020204" charset="0"/>
      <p:regular r:id="rId14"/>
      <p:bold r:id="rId15"/>
    </p:embeddedFont>
    <p:embeddedFont>
      <p:font typeface="Poppins" panose="00000500000000000000" pitchFamily="2" charset="0"/>
      <p:regular r:id="rId16"/>
      <p:bold r:id="rId17"/>
      <p:italic r:id="rId18"/>
      <p:boldItalic r:id="rId19"/>
    </p:embeddedFont>
    <p:embeddedFont>
      <p:font typeface="Poppins Medium" panose="00000600000000000000"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ckwell" panose="02060603020205020403" pitchFamily="18"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4660"/>
  </p:normalViewPr>
  <p:slideViewPr>
    <p:cSldViewPr snapToGrid="0">
      <p:cViewPr varScale="1">
        <p:scale>
          <a:sx n="129" d="100"/>
          <a:sy n="129" d="100"/>
        </p:scale>
        <p:origin x="20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15.fntdata"/><Relationship Id="rId34"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font" Target="fonts/font1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font" Target="fonts/font1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font" Target="fonts/font22.fntdata"/><Relationship Id="rId10" Type="http://schemas.openxmlformats.org/officeDocument/2006/relationships/font" Target="fonts/font4.fntdata"/><Relationship Id="rId19" Type="http://schemas.openxmlformats.org/officeDocument/2006/relationships/font" Target="fonts/font13.fntdata"/><Relationship Id="rId31"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font" Target="fonts/font21.fntdata"/><Relationship Id="rId30" Type="http://schemas.openxmlformats.org/officeDocument/2006/relationships/font" Target="fonts/font24.fntdata"/><Relationship Id="rId35" Type="http://schemas.openxmlformats.org/officeDocument/2006/relationships/tableStyles" Target="tableStyles.xml"/><Relationship Id="rId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6491ab9a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f6491ab9a9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13434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24276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55855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7233881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01954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44282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72804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58199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753925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9"/>
        <p:cNvGrpSpPr/>
        <p:nvPr/>
      </p:nvGrpSpPr>
      <p:grpSpPr>
        <a:xfrm>
          <a:off x="0" y="0"/>
          <a:ext cx="0" cy="0"/>
          <a:chOff x="0" y="0"/>
          <a:chExt cx="0" cy="0"/>
        </a:xfrm>
      </p:grpSpPr>
      <p:sp>
        <p:nvSpPr>
          <p:cNvPr id="11" name="Google Shape;11;p2"/>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22889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3"/>
        <p:cNvGrpSpPr/>
        <p:nvPr/>
      </p:nvGrpSpPr>
      <p:grpSpPr>
        <a:xfrm>
          <a:off x="0" y="0"/>
          <a:ext cx="0" cy="0"/>
          <a:chOff x="0" y="0"/>
          <a:chExt cx="0" cy="0"/>
        </a:xfrm>
      </p:grpSpPr>
      <p:sp>
        <p:nvSpPr>
          <p:cNvPr id="15" name="Google Shape;15;p3"/>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p3"/>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8670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449991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50274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278125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24896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67324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1317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184078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47002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1/8/2022</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5729557"/>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Lst>
  <p:hf sldNum="0"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body" idx="4294967295"/>
          </p:nvPr>
        </p:nvSpPr>
        <p:spPr>
          <a:xfrm>
            <a:off x="1038816" y="651399"/>
            <a:ext cx="6580188" cy="8937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300" dirty="0">
                <a:solidFill>
                  <a:srgbClr val="FF0000"/>
                </a:solidFill>
                <a:latin typeface="Orbitron SemiBold"/>
                <a:ea typeface="Orbitron SemiBold"/>
                <a:cs typeface="Orbitron SemiBold"/>
                <a:sym typeface="Orbitron SemiBold"/>
              </a:rPr>
              <a:t>XCEED </a:t>
            </a:r>
            <a:r>
              <a:rPr lang="en" sz="3300" dirty="0">
                <a:solidFill>
                  <a:srgbClr val="0098FF"/>
                </a:solidFill>
                <a:latin typeface="Orbitron SemiBold"/>
                <a:ea typeface="Orbitron SemiBold"/>
                <a:cs typeface="Orbitron SemiBold"/>
                <a:sym typeface="Orbitron SemiBold"/>
              </a:rPr>
              <a:t>- K!ODE-A-THON</a:t>
            </a:r>
            <a:endParaRPr sz="3300" dirty="0">
              <a:solidFill>
                <a:srgbClr val="0098FF"/>
              </a:solidFill>
              <a:latin typeface="Orbitron SemiBold"/>
              <a:ea typeface="Orbitron SemiBold"/>
              <a:cs typeface="Orbitron SemiBold"/>
              <a:sym typeface="Orbitron SemiBold"/>
            </a:endParaRPr>
          </a:p>
        </p:txBody>
      </p:sp>
      <p:sp>
        <p:nvSpPr>
          <p:cNvPr id="64" name="Google Shape;64;p13"/>
          <p:cNvSpPr txBox="1"/>
          <p:nvPr/>
        </p:nvSpPr>
        <p:spPr>
          <a:xfrm>
            <a:off x="2958353" y="1467971"/>
            <a:ext cx="2741114" cy="5139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endParaRPr sz="2400" b="1" i="0" u="none" strike="noStrike" cap="none" dirty="0">
              <a:solidFill>
                <a:srgbClr val="00B0F0"/>
              </a:solidFill>
              <a:latin typeface="Poppins Medium"/>
              <a:ea typeface="Poppins Medium"/>
              <a:cs typeface="Poppins Medium"/>
              <a:sym typeface="Poppins Medium"/>
            </a:endParaRPr>
          </a:p>
        </p:txBody>
      </p:sp>
      <p:pic>
        <p:nvPicPr>
          <p:cNvPr id="68" name="Google Shape;68;p13"/>
          <p:cNvPicPr preferRelativeResize="0"/>
          <p:nvPr/>
        </p:nvPicPr>
        <p:blipFill rotWithShape="1">
          <a:blip r:embed="rId3">
            <a:alphaModFix/>
          </a:blip>
          <a:srcRect/>
          <a:stretch/>
        </p:blipFill>
        <p:spPr>
          <a:xfrm>
            <a:off x="151509" y="2120093"/>
            <a:ext cx="4177401" cy="2725200"/>
          </a:xfrm>
          <a:prstGeom prst="rect">
            <a:avLst/>
          </a:prstGeom>
          <a:noFill/>
          <a:ln>
            <a:noFill/>
          </a:ln>
        </p:spPr>
      </p:pic>
      <p:sp>
        <p:nvSpPr>
          <p:cNvPr id="2" name="TextBox 1">
            <a:extLst>
              <a:ext uri="{FF2B5EF4-FFF2-40B4-BE49-F238E27FC236}">
                <a16:creationId xmlns:a16="http://schemas.microsoft.com/office/drawing/2014/main" id="{807FB99A-30E9-4DF0-B003-704DFDFBC366}"/>
              </a:ext>
            </a:extLst>
          </p:cNvPr>
          <p:cNvSpPr txBox="1"/>
          <p:nvPr/>
        </p:nvSpPr>
        <p:spPr>
          <a:xfrm>
            <a:off x="5806883" y="3235844"/>
            <a:ext cx="2842445" cy="923330"/>
          </a:xfrm>
          <a:prstGeom prst="rect">
            <a:avLst/>
          </a:prstGeom>
          <a:noFill/>
        </p:spPr>
        <p:txBody>
          <a:bodyPr wrap="none" rtlCol="0">
            <a:spAutoFit/>
          </a:bodyPr>
          <a:lstStyle/>
          <a:p>
            <a:r>
              <a:rPr lang="en-US" b="1" dirty="0">
                <a:solidFill>
                  <a:schemeClr val="tx2"/>
                </a:solidFill>
                <a:latin typeface="Bahnschrift" panose="020B0502040204020203" pitchFamily="34" charset="0"/>
              </a:rPr>
              <a:t>BY:</a:t>
            </a:r>
          </a:p>
          <a:p>
            <a:pPr marL="285750" indent="-285750">
              <a:buFont typeface="Arial" panose="020B0604020202020204" pitchFamily="34" charset="0"/>
              <a:buChar char="•"/>
            </a:pPr>
            <a:r>
              <a:rPr lang="en-US" b="1" dirty="0">
                <a:solidFill>
                  <a:schemeClr val="tx2"/>
                </a:solidFill>
                <a:latin typeface="Bahnschrift" panose="020B0502040204020203" pitchFamily="34" charset="0"/>
              </a:rPr>
              <a:t>    SURYA NARAYANAN</a:t>
            </a:r>
          </a:p>
          <a:p>
            <a:pPr marL="285750" indent="-285750">
              <a:buFont typeface="Arial" panose="020B0604020202020204" pitchFamily="34" charset="0"/>
              <a:buChar char="•"/>
            </a:pPr>
            <a:r>
              <a:rPr lang="en-US" b="1" dirty="0">
                <a:solidFill>
                  <a:schemeClr val="tx2"/>
                </a:solidFill>
                <a:latin typeface="Bahnschrift" panose="020B0502040204020203" pitchFamily="34" charset="0"/>
              </a:rPr>
              <a:t>    RITHVIKAILAS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123441" y="348327"/>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Problem Statement : </a:t>
            </a:r>
            <a:endParaRPr sz="3000" dirty="0">
              <a:solidFill>
                <a:srgbClr val="0098FF"/>
              </a:solidFill>
              <a:latin typeface="Poppins Medium"/>
              <a:ea typeface="Poppins Medium"/>
              <a:cs typeface="Poppins Medium"/>
              <a:sym typeface="Poppins Medium"/>
            </a:endParaRPr>
          </a:p>
        </p:txBody>
      </p:sp>
      <p:sp>
        <p:nvSpPr>
          <p:cNvPr id="85" name="Google Shape;85;p15"/>
          <p:cNvSpPr txBox="1">
            <a:spLocks noGrp="1"/>
          </p:cNvSpPr>
          <p:nvPr>
            <p:ph type="body" idx="1"/>
          </p:nvPr>
        </p:nvSpPr>
        <p:spPr>
          <a:xfrm>
            <a:off x="600500" y="1791975"/>
            <a:ext cx="8368200" cy="1071600"/>
          </a:xfrm>
          <a:prstGeom prst="rect">
            <a:avLst/>
          </a:prstGeom>
          <a:noFill/>
          <a:ln>
            <a:noFill/>
          </a:ln>
        </p:spPr>
        <p:txBody>
          <a:bodyPr spcFirstLastPara="1" wrap="square" lIns="91425" tIns="91425" rIns="91425" bIns="91425" anchor="t" anchorCtr="0">
            <a:noAutofit/>
          </a:bodyPr>
          <a:lstStyle/>
          <a:p>
            <a:pPr marL="514350" indent="-171450" algn="l">
              <a:spcBef>
                <a:spcPts val="400"/>
              </a:spcBef>
            </a:pPr>
            <a:endParaRPr sz="1200" i="1" dirty="0">
              <a:latin typeface="Poppins"/>
              <a:ea typeface="Poppins"/>
              <a:cs typeface="Poppins"/>
              <a:sym typeface="Poppins"/>
            </a:endParaRPr>
          </a:p>
          <a:p>
            <a:pPr marL="514350" indent="-171450" algn="l">
              <a:spcBef>
                <a:spcPts val="400"/>
              </a:spcBef>
            </a:pPr>
            <a:endParaRPr sz="1200" i="1" dirty="0">
              <a:latin typeface="Poppins"/>
              <a:ea typeface="Poppins"/>
              <a:cs typeface="Poppins"/>
              <a:sym typeface="Poppins"/>
            </a:endParaRPr>
          </a:p>
          <a:p>
            <a:pPr marL="0" lvl="0" indent="0" algn="ctr" rtl="0">
              <a:lnSpc>
                <a:spcPct val="115000"/>
              </a:lnSpc>
              <a:spcBef>
                <a:spcPts val="0"/>
              </a:spcBef>
              <a:spcAft>
                <a:spcPts val="1600"/>
              </a:spcAft>
              <a:buSzPts val="1800"/>
              <a:buNone/>
            </a:pPr>
            <a:endParaRPr i="1" dirty="0"/>
          </a:p>
        </p:txBody>
      </p:sp>
      <p:sp>
        <p:nvSpPr>
          <p:cNvPr id="2" name="TextBox 1">
            <a:extLst>
              <a:ext uri="{FF2B5EF4-FFF2-40B4-BE49-F238E27FC236}">
                <a16:creationId xmlns:a16="http://schemas.microsoft.com/office/drawing/2014/main" id="{4196AF26-124F-46A4-8FE3-5ACBC18A875E}"/>
              </a:ext>
            </a:extLst>
          </p:cNvPr>
          <p:cNvSpPr txBox="1"/>
          <p:nvPr/>
        </p:nvSpPr>
        <p:spPr>
          <a:xfrm>
            <a:off x="1021294" y="1154175"/>
            <a:ext cx="7633472" cy="1200329"/>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tx1"/>
                </a:solidFill>
              </a:rPr>
              <a:t> Communications between deaf-mute and a normal person have always been a challenging task especially in the public place.</a:t>
            </a:r>
          </a:p>
          <a:p>
            <a:pPr marL="285750" indent="-285750">
              <a:buFont typeface="Arial" panose="020B0604020202020204" pitchFamily="34" charset="0"/>
              <a:buChar char="•"/>
            </a:pPr>
            <a:endParaRPr lang="en-IN" b="1" dirty="0">
              <a:solidFill>
                <a:schemeClr val="tx1"/>
              </a:solidFill>
            </a:endParaRPr>
          </a:p>
        </p:txBody>
      </p:sp>
      <p:sp>
        <p:nvSpPr>
          <p:cNvPr id="3" name="TextBox 2">
            <a:extLst>
              <a:ext uri="{FF2B5EF4-FFF2-40B4-BE49-F238E27FC236}">
                <a16:creationId xmlns:a16="http://schemas.microsoft.com/office/drawing/2014/main" id="{A5DA6627-240E-45F6-82E8-12ADE38002F8}"/>
              </a:ext>
            </a:extLst>
          </p:cNvPr>
          <p:cNvSpPr txBox="1"/>
          <p:nvPr/>
        </p:nvSpPr>
        <p:spPr>
          <a:xfrm>
            <a:off x="265946" y="2529021"/>
            <a:ext cx="2980707" cy="646331"/>
          </a:xfrm>
          <a:prstGeom prst="rect">
            <a:avLst/>
          </a:prstGeom>
          <a:noFill/>
        </p:spPr>
        <p:txBody>
          <a:bodyPr wrap="square" rtlCol="0">
            <a:spAutoFit/>
          </a:bodyPr>
          <a:lstStyle/>
          <a:p>
            <a:r>
              <a:rPr lang="en" sz="3600" dirty="0">
                <a:solidFill>
                  <a:srgbClr val="0098FF"/>
                </a:solidFill>
                <a:latin typeface="Poppins Medium"/>
                <a:ea typeface="Poppins Medium"/>
                <a:cs typeface="Poppins Medium"/>
                <a:sym typeface="Poppins Medium"/>
              </a:rPr>
              <a:t>Solution</a:t>
            </a:r>
            <a:r>
              <a:rPr lang="en" sz="1800" dirty="0">
                <a:solidFill>
                  <a:srgbClr val="0098FF"/>
                </a:solidFill>
                <a:latin typeface="Poppins Medium"/>
                <a:ea typeface="Poppins Medium"/>
                <a:cs typeface="Poppins Medium"/>
                <a:sym typeface="Poppins Medium"/>
              </a:rPr>
              <a:t>:</a:t>
            </a:r>
            <a:endParaRPr lang="en-IN" dirty="0"/>
          </a:p>
        </p:txBody>
      </p:sp>
      <p:sp>
        <p:nvSpPr>
          <p:cNvPr id="4" name="TextBox 3">
            <a:extLst>
              <a:ext uri="{FF2B5EF4-FFF2-40B4-BE49-F238E27FC236}">
                <a16:creationId xmlns:a16="http://schemas.microsoft.com/office/drawing/2014/main" id="{B3FF1C5A-05DC-478A-BBA4-5116101939F0}"/>
              </a:ext>
            </a:extLst>
          </p:cNvPr>
          <p:cNvSpPr txBox="1"/>
          <p:nvPr/>
        </p:nvSpPr>
        <p:spPr>
          <a:xfrm>
            <a:off x="884712" y="3402963"/>
            <a:ext cx="7105036" cy="1018869"/>
          </a:xfrm>
          <a:prstGeom prst="rect">
            <a:avLst/>
          </a:prstGeom>
          <a:noFill/>
        </p:spPr>
        <p:txBody>
          <a:bodyPr wrap="square" rtlCol="0">
            <a:spAutoFit/>
          </a:bodyPr>
          <a:lstStyle/>
          <a:p>
            <a:pPr marL="457200" lvl="0" indent="-311150" algn="l" rtl="0">
              <a:lnSpc>
                <a:spcPct val="115000"/>
              </a:lnSpc>
              <a:spcBef>
                <a:spcPts val="1600"/>
              </a:spcBef>
              <a:spcAft>
                <a:spcPts val="0"/>
              </a:spcAft>
              <a:buSzPts val="1300"/>
              <a:buFont typeface="Poppins"/>
              <a:buChar char="●"/>
            </a:pPr>
            <a:r>
              <a:rPr lang="en" sz="1800">
                <a:solidFill>
                  <a:schemeClr val="tx1"/>
                </a:solidFill>
                <a:latin typeface="Berlin Sans FB Demi" panose="020E0802020502020306" pitchFamily="34" charset="0"/>
                <a:ea typeface="Poppins"/>
                <a:cs typeface="Poppins"/>
                <a:sym typeface="Poppins"/>
              </a:rPr>
              <a:t>Our system is planned to be focused on the problem of gesture recognition in real time that sign language used by the community of deaf people and dumb people.</a:t>
            </a:r>
            <a:endParaRPr lang="en" sz="1800" dirty="0">
              <a:solidFill>
                <a:schemeClr val="tx1"/>
              </a:solidFill>
              <a:latin typeface="Berlin Sans FB Demi" panose="020E0802020502020306" pitchFamily="34" charset="0"/>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0" y="0"/>
            <a:ext cx="8262000" cy="377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700" dirty="0">
                <a:solidFill>
                  <a:srgbClr val="0098FF"/>
                </a:solidFill>
                <a:latin typeface="Poppins Medium"/>
                <a:ea typeface="Poppins Medium"/>
                <a:cs typeface="Poppins Medium"/>
                <a:sym typeface="Poppins Medium"/>
              </a:rPr>
              <a:t>Algorithm: </a:t>
            </a: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p:txBody>
      </p:sp>
      <p:pic>
        <p:nvPicPr>
          <p:cNvPr id="3" name="Picture 2">
            <a:extLst>
              <a:ext uri="{FF2B5EF4-FFF2-40B4-BE49-F238E27FC236}">
                <a16:creationId xmlns:a16="http://schemas.microsoft.com/office/drawing/2014/main" id="{6DABFA27-F044-416C-8DED-8ABCC313D7EA}"/>
              </a:ext>
            </a:extLst>
          </p:cNvPr>
          <p:cNvPicPr>
            <a:picLocks noChangeAspect="1"/>
          </p:cNvPicPr>
          <p:nvPr/>
        </p:nvPicPr>
        <p:blipFill>
          <a:blip r:embed="rId3"/>
          <a:stretch>
            <a:fillRect/>
          </a:stretch>
        </p:blipFill>
        <p:spPr>
          <a:xfrm>
            <a:off x="6400552" y="989376"/>
            <a:ext cx="2531039" cy="3435266"/>
          </a:xfrm>
          <a:prstGeom prst="rect">
            <a:avLst/>
          </a:prstGeom>
        </p:spPr>
      </p:pic>
      <p:sp>
        <p:nvSpPr>
          <p:cNvPr id="4" name="TextBox 3">
            <a:extLst>
              <a:ext uri="{FF2B5EF4-FFF2-40B4-BE49-F238E27FC236}">
                <a16:creationId xmlns:a16="http://schemas.microsoft.com/office/drawing/2014/main" id="{A66248D6-9A23-4C9D-8E85-D8D5715E5209}"/>
              </a:ext>
            </a:extLst>
          </p:cNvPr>
          <p:cNvSpPr txBox="1"/>
          <p:nvPr/>
        </p:nvSpPr>
        <p:spPr>
          <a:xfrm>
            <a:off x="316754" y="743204"/>
            <a:ext cx="5629835" cy="2092881"/>
          </a:xfrm>
          <a:prstGeom prst="rect">
            <a:avLst/>
          </a:prstGeom>
          <a:noFill/>
        </p:spPr>
        <p:txBody>
          <a:bodyPr wrap="square" rtlCol="0">
            <a:spAutoFit/>
          </a:bodyPr>
          <a:lstStyle/>
          <a:p>
            <a:r>
              <a:rPr lang="en-US" dirty="0"/>
              <a:t>     </a:t>
            </a:r>
            <a:r>
              <a:rPr lang="en-US" sz="1600" b="1" dirty="0"/>
              <a:t>I</a:t>
            </a:r>
            <a:r>
              <a:rPr lang="en-US" sz="1600" b="1" dirty="0">
                <a:solidFill>
                  <a:schemeClr val="tx1"/>
                </a:solidFill>
              </a:rPr>
              <a:t>mage is captured through web camera. The system should be implemented in offline mode and also in real time mode. Input images are applied to image pre processing and segmentation in which, object and background is separated. Resultant image has shown some features. Then feature extraction and recognition was done by using PCA and KNN. Finally, this result is converted into text and voice.</a:t>
            </a:r>
            <a:endParaRPr lang="en-IN" b="1" dirty="0">
              <a:solidFill>
                <a:schemeClr val="tx1"/>
              </a:solidFill>
            </a:endParaRPr>
          </a:p>
        </p:txBody>
      </p:sp>
      <p:sp>
        <p:nvSpPr>
          <p:cNvPr id="5" name="TextBox 4">
            <a:extLst>
              <a:ext uri="{FF2B5EF4-FFF2-40B4-BE49-F238E27FC236}">
                <a16:creationId xmlns:a16="http://schemas.microsoft.com/office/drawing/2014/main" id="{A9EDEE26-36F9-4AC8-B214-6826EBD21EA1}"/>
              </a:ext>
            </a:extLst>
          </p:cNvPr>
          <p:cNvSpPr txBox="1"/>
          <p:nvPr/>
        </p:nvSpPr>
        <p:spPr>
          <a:xfrm>
            <a:off x="2306917" y="3161953"/>
            <a:ext cx="2091765" cy="1877437"/>
          </a:xfrm>
          <a:prstGeom prst="rect">
            <a:avLst/>
          </a:prstGeom>
          <a:noFill/>
        </p:spPr>
        <p:txBody>
          <a:bodyPr wrap="square" rtlCol="0">
            <a:spAutoFit/>
          </a:bodyPr>
          <a:lstStyle/>
          <a:p>
            <a:r>
              <a:rPr lang="en-US" sz="1400" b="1" dirty="0">
                <a:solidFill>
                  <a:schemeClr val="accent6">
                    <a:lumMod val="60000"/>
                    <a:lumOff val="40000"/>
                  </a:schemeClr>
                </a:solidFill>
              </a:rPr>
              <a:t>1. Database Creation</a:t>
            </a:r>
          </a:p>
          <a:p>
            <a:endParaRPr lang="en-US" sz="1400" b="1" dirty="0">
              <a:solidFill>
                <a:schemeClr val="accent6">
                  <a:lumMod val="60000"/>
                  <a:lumOff val="40000"/>
                </a:schemeClr>
              </a:solidFill>
            </a:endParaRPr>
          </a:p>
          <a:p>
            <a:r>
              <a:rPr lang="en-IN" sz="1400" b="1" dirty="0">
                <a:solidFill>
                  <a:schemeClr val="accent6">
                    <a:lumMod val="60000"/>
                    <a:lumOff val="40000"/>
                  </a:schemeClr>
                </a:solidFill>
              </a:rPr>
              <a:t>2. </a:t>
            </a:r>
            <a:r>
              <a:rPr lang="en-IN" sz="1400" b="1" dirty="0" err="1">
                <a:solidFill>
                  <a:schemeClr val="accent6">
                    <a:lumMod val="60000"/>
                    <a:lumOff val="40000"/>
                  </a:schemeClr>
                </a:solidFill>
              </a:rPr>
              <a:t>Preprocessing</a:t>
            </a:r>
            <a:r>
              <a:rPr lang="en-IN" sz="1400" b="1" dirty="0">
                <a:solidFill>
                  <a:schemeClr val="accent6">
                    <a:lumMod val="60000"/>
                    <a:lumOff val="40000"/>
                  </a:schemeClr>
                </a:solidFill>
              </a:rPr>
              <a:t> </a:t>
            </a:r>
          </a:p>
          <a:p>
            <a:endParaRPr lang="en-IN" sz="1400" b="1" dirty="0">
              <a:solidFill>
                <a:schemeClr val="accent6">
                  <a:lumMod val="60000"/>
                  <a:lumOff val="40000"/>
                </a:schemeClr>
              </a:solidFill>
            </a:endParaRPr>
          </a:p>
          <a:p>
            <a:r>
              <a:rPr lang="en-IN" sz="1400" b="1" dirty="0">
                <a:solidFill>
                  <a:schemeClr val="accent6">
                    <a:lumMod val="60000"/>
                    <a:lumOff val="40000"/>
                  </a:schemeClr>
                </a:solidFill>
              </a:rPr>
              <a:t>3. Feature Extraction</a:t>
            </a:r>
          </a:p>
          <a:p>
            <a:r>
              <a:rPr lang="en-IN" sz="1400" b="1" dirty="0">
                <a:solidFill>
                  <a:schemeClr val="accent6">
                    <a:lumMod val="60000"/>
                    <a:lumOff val="40000"/>
                  </a:schemeClr>
                </a:solidFill>
              </a:rPr>
              <a:t> </a:t>
            </a:r>
          </a:p>
          <a:p>
            <a:r>
              <a:rPr lang="en-IN" sz="1400" b="1" dirty="0">
                <a:solidFill>
                  <a:schemeClr val="accent6">
                    <a:lumMod val="60000"/>
                    <a:lumOff val="40000"/>
                  </a:schemeClr>
                </a:solidFill>
              </a:rPr>
              <a:t>4. Recognition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159360" y="295355"/>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CONCLUSION:</a:t>
            </a:r>
            <a:endParaRPr sz="3000" dirty="0">
              <a:solidFill>
                <a:srgbClr val="0098FF"/>
              </a:solidFill>
              <a:latin typeface="Poppins Medium"/>
              <a:ea typeface="Poppins Medium"/>
              <a:cs typeface="Poppins Medium"/>
              <a:sym typeface="Poppins Medium"/>
            </a:endParaRPr>
          </a:p>
        </p:txBody>
      </p:sp>
      <p:sp>
        <p:nvSpPr>
          <p:cNvPr id="146" name="Google Shape;146;p22"/>
          <p:cNvSpPr txBox="1">
            <a:spLocks noGrp="1"/>
          </p:cNvSpPr>
          <p:nvPr>
            <p:ph type="body" idx="1"/>
          </p:nvPr>
        </p:nvSpPr>
        <p:spPr>
          <a:xfrm>
            <a:off x="387900" y="772690"/>
            <a:ext cx="8368200" cy="1071600"/>
          </a:xfrm>
          <a:prstGeom prst="rect">
            <a:avLst/>
          </a:prstGeom>
          <a:noFill/>
          <a:ln>
            <a:noFill/>
          </a:ln>
        </p:spPr>
        <p:txBody>
          <a:bodyPr spcFirstLastPara="1" wrap="square" lIns="91425" tIns="91425" rIns="91425" bIns="91425" anchor="t" anchorCtr="0">
            <a:noAutofit/>
          </a:bodyPr>
          <a:lstStyle/>
          <a:p>
            <a:pPr marL="742950" indent="-285750" algn="l">
              <a:buFont typeface="Wingdings" panose="05000000000000000000" pitchFamily="2" charset="2"/>
              <a:buChar char="Ø"/>
            </a:pPr>
            <a:endParaRPr lang="en-US" sz="1600" dirty="0">
              <a:latin typeface="Berlin Sans FB Demi" panose="020E0802020502020306" pitchFamily="34" charset="0"/>
            </a:endParaRPr>
          </a:p>
          <a:p>
            <a:pPr marL="742950" indent="-285750" algn="l">
              <a:buFont typeface="Wingdings" panose="05000000000000000000" pitchFamily="2" charset="2"/>
              <a:buChar char="Ø"/>
            </a:pPr>
            <a:endParaRPr lang="en-US" sz="1600" dirty="0">
              <a:latin typeface="Berlin Sans FB Demi" panose="020E0802020502020306" pitchFamily="34" charset="0"/>
            </a:endParaRPr>
          </a:p>
          <a:p>
            <a:pPr marL="742950" indent="-285750" algn="l">
              <a:buFont typeface="Wingdings" panose="05000000000000000000" pitchFamily="2" charset="2"/>
              <a:buChar char="Ø"/>
            </a:pPr>
            <a:r>
              <a:rPr lang="en-US" sz="1600" dirty="0">
                <a:latin typeface="Berlin Sans FB Demi" panose="020E0802020502020306" pitchFamily="34" charset="0"/>
              </a:rPr>
              <a:t>The method should give output in text and speech format that helps to reduce the communication gap between deaf – mute and normal people. Thus the implementation of system output is done in MATLAB environment.</a:t>
            </a:r>
            <a:endParaRPr lang="en" sz="1600" dirty="0">
              <a:latin typeface="Berlin Sans FB Demi" panose="020E0802020502020306" pitchFamily="34" charset="0"/>
              <a:ea typeface="Poppins"/>
              <a:cs typeface="Poppins"/>
              <a:sym typeface="Poppins"/>
            </a:endParaRPr>
          </a:p>
          <a:p>
            <a:pPr marL="742950" indent="-285750" algn="l">
              <a:buFont typeface="Wingdings" panose="05000000000000000000" pitchFamily="2" charset="2"/>
              <a:buChar char="Ø"/>
            </a:pPr>
            <a:endParaRPr lang="en" sz="1600" dirty="0">
              <a:latin typeface="Berlin Sans FB Demi" panose="020E0802020502020306" pitchFamily="34" charset="0"/>
              <a:ea typeface="Poppins"/>
              <a:cs typeface="Poppins"/>
              <a:sym typeface="Poppins"/>
            </a:endParaRPr>
          </a:p>
          <a:p>
            <a:pPr marL="742950" indent="-285750" algn="l">
              <a:buFont typeface="Wingdings" panose="05000000000000000000" pitchFamily="2" charset="2"/>
              <a:buChar char="Ø"/>
            </a:pPr>
            <a:endParaRPr lang="en" sz="1600" dirty="0">
              <a:latin typeface="Berlin Sans FB Demi" panose="020E0802020502020306" pitchFamily="34" charset="0"/>
              <a:ea typeface="Poppins"/>
              <a:cs typeface="Poppins"/>
              <a:sym typeface="Poppins"/>
            </a:endParaRPr>
          </a:p>
          <a:p>
            <a:pPr marL="742950" indent="-285750" algn="l">
              <a:buFont typeface="Wingdings" panose="05000000000000000000" pitchFamily="2" charset="2"/>
              <a:buChar char="Ø"/>
            </a:pPr>
            <a:endParaRPr lang="en" sz="1600" dirty="0">
              <a:latin typeface="Berlin Sans FB Demi" panose="020E0802020502020306" pitchFamily="34" charset="0"/>
              <a:ea typeface="Poppins"/>
              <a:cs typeface="Poppins"/>
              <a:sym typeface="Poppins"/>
            </a:endParaRPr>
          </a:p>
          <a:p>
            <a:pPr marL="742950" indent="-285750" algn="l">
              <a:buFont typeface="Wingdings" panose="05000000000000000000" pitchFamily="2" charset="2"/>
              <a:buChar char="Ø"/>
            </a:pPr>
            <a:r>
              <a:rPr lang="en" sz="1600" dirty="0">
                <a:latin typeface="Berlin Sans FB Demi" panose="020E0802020502020306" pitchFamily="34" charset="0"/>
                <a:ea typeface="Poppins"/>
                <a:cs typeface="Poppins"/>
                <a:sym typeface="Poppins"/>
              </a:rPr>
              <a:t>We want to make the deaf and dumb people to communicate like normal people.</a:t>
            </a:r>
          </a:p>
          <a:p>
            <a:pPr marL="742950" indent="-285750" algn="l">
              <a:buFont typeface="Wingdings" panose="05000000000000000000" pitchFamily="2" charset="2"/>
              <a:buChar char="Ø"/>
            </a:pPr>
            <a:endParaRPr lang="en" sz="1600" dirty="0">
              <a:latin typeface="Berlin Sans FB Demi" panose="020E0802020502020306" pitchFamily="34" charset="0"/>
              <a:ea typeface="Poppins"/>
              <a:cs typeface="Poppins"/>
              <a:sym typeface="Poppin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Damask</Template>
  <TotalTime>864</TotalTime>
  <Words>211</Words>
  <Application>Microsoft Office PowerPoint</Application>
  <PresentationFormat>On-screen Show (16:9)</PresentationFormat>
  <Paragraphs>35</Paragraphs>
  <Slides>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Arial</vt:lpstr>
      <vt:lpstr>Bahnschrift</vt:lpstr>
      <vt:lpstr>Poppins Medium</vt:lpstr>
      <vt:lpstr>Orbitron SemiBold</vt:lpstr>
      <vt:lpstr>Bookman Old Style</vt:lpstr>
      <vt:lpstr>Rockwell</vt:lpstr>
      <vt:lpstr>Wingdings</vt:lpstr>
      <vt:lpstr>Berlin Sans FB Demi</vt:lpstr>
      <vt:lpstr>Poppins</vt:lpstr>
      <vt:lpstr>Roboto</vt:lpstr>
      <vt:lpstr>Damask</vt:lpstr>
      <vt:lpstr>PowerPoint Presentation</vt:lpstr>
      <vt:lpstr>Problem Statement : </vt:lpstr>
      <vt:lpstr>Algorithm: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Narayanan CS</dc:creator>
  <cp:lastModifiedBy>sreeni_seenu@outlook.com</cp:lastModifiedBy>
  <cp:revision>16</cp:revision>
  <dcterms:modified xsi:type="dcterms:W3CDTF">2022-01-08T18:10:33Z</dcterms:modified>
</cp:coreProperties>
</file>