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7" r:id="rId2"/>
    <p:sldId id="258" r:id="rId3"/>
    <p:sldId id="259" r:id="rId4"/>
    <p:sldId id="260" r:id="rId5"/>
    <p:sldId id="264" r:id="rId6"/>
    <p:sldId id="261" r:id="rId7"/>
    <p:sldId id="262" r:id="rId8"/>
    <p:sldId id="263" r:id="rId9"/>
    <p:sldId id="265" r:id="rId10"/>
  </p:sldIdLst>
  <p:sldSz cx="9144000" cy="5143500" type="screen16x9"/>
  <p:notesSz cx="6858000" cy="9144000"/>
  <p:embeddedFontLst>
    <p:embeddedFont>
      <p:font typeface="Aharoni" panose="02010803020104030203" pitchFamily="2" charset="-79"/>
      <p:bold r:id="rId12"/>
    </p:embeddedFont>
    <p:embeddedFont>
      <p:font typeface="Berlin Sans FB Demi" panose="020E0802020502020306" pitchFamily="34" charset="0"/>
      <p:bold r:id="rId13"/>
    </p:embeddedFont>
    <p:embeddedFont>
      <p:font typeface="Orbitron SemiBold" panose="020B0604020202020204" charset="0"/>
      <p:regular r:id="rId14"/>
      <p:bold r:id="rId15"/>
    </p:embeddedFont>
    <p:embeddedFont>
      <p:font typeface="Poppins" panose="00000500000000000000" pitchFamily="2" charset="0"/>
      <p:regular r:id="rId16"/>
      <p:bold r:id="rId17"/>
      <p:italic r:id="rId18"/>
      <p:boldItalic r:id="rId19"/>
    </p:embeddedFont>
    <p:embeddedFont>
      <p:font typeface="Poppins Medium" panose="00000600000000000000" pitchFamily="2" charset="0"/>
      <p:regular r:id="rId20"/>
      <p:bold r:id="rId21"/>
      <p:italic r:id="rId22"/>
      <p:boldItalic r:id="rId23"/>
    </p:embeddedFont>
    <p:embeddedFont>
      <p:font typeface="Roboto" panose="02000000000000000000" pitchFamily="2" charset="0"/>
      <p:regular r:id="rId24"/>
      <p:bold r:id="rId25"/>
      <p:italic r:id="rId26"/>
      <p:boldItalic r:id="rId27"/>
    </p:embeddedFont>
    <p:embeddedFont>
      <p:font typeface="Roboto Slab" panose="020B0604020202020204" charset="0"/>
      <p:regular r:id="rId28"/>
      <p:bold r:id="rId29"/>
    </p:embeddedFont>
    <p:embeddedFont>
      <p:font typeface="Segoe UI Semibold" panose="020B0702040204020203" pitchFamily="34" charset="0"/>
      <p:bold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376" autoAdjust="0"/>
    <p:restoredTop sz="94660"/>
  </p:normalViewPr>
  <p:slideViewPr>
    <p:cSldViewPr snapToGrid="0">
      <p:cViewPr varScale="1">
        <p:scale>
          <a:sx n="110" d="100"/>
          <a:sy n="110" d="100"/>
        </p:scale>
        <p:origin x="115" y="6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3" Type="http://schemas.openxmlformats.org/officeDocument/2006/relationships/slide" Target="slides/slide2.xml"/><Relationship Id="rId21" Type="http://schemas.openxmlformats.org/officeDocument/2006/relationships/font" Target="fonts/font10.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font" Target="fonts/font8.fntdata"/><Relationship Id="rId31" Type="http://schemas.openxmlformats.org/officeDocument/2006/relationships/font" Target="fonts/font2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font" Target="fonts/font16.fntdata"/><Relationship Id="rId30" Type="http://schemas.openxmlformats.org/officeDocument/2006/relationships/font" Target="fonts/font19.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 name="Google Shape;8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 name="Google Shape;10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f6491ab9a9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gf6491ab9a9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cb5b307db5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8" name="Google Shape;118;gcb5b307db5_0_6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f6491ab9a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7" name="Google Shape;127;gf6491ab9a9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3" name="Google Shape;14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3"/>
        <p:cNvGrpSpPr/>
        <p:nvPr/>
      </p:nvGrpSpPr>
      <p:grpSpPr>
        <a:xfrm>
          <a:off x="0" y="0"/>
          <a:ext cx="0" cy="0"/>
          <a:chOff x="0" y="0"/>
          <a:chExt cx="0" cy="0"/>
        </a:xfrm>
      </p:grpSpPr>
      <p:sp>
        <p:nvSpPr>
          <p:cNvPr id="14" name="Google Shape;14;p3"/>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3"/>
          <p:cNvSpPr txBox="1">
            <a:spLocks noGrp="1"/>
          </p:cNvSpPr>
          <p:nvPr>
            <p:ph type="title" hasCustomPrompt="1"/>
          </p:nvPr>
        </p:nvSpPr>
        <p:spPr>
          <a:xfrm>
            <a:off x="387900" y="1152450"/>
            <a:ext cx="8368200" cy="1538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5"/>
              </a:buClr>
              <a:buSzPts val="13000"/>
              <a:buNone/>
              <a:defRPr sz="13000">
                <a:solidFill>
                  <a:schemeClr val="accent5"/>
                </a:solidFill>
              </a:defRPr>
            </a:lvl1pPr>
            <a:lvl2pPr lvl="1" algn="ctr">
              <a:lnSpc>
                <a:spcPct val="100000"/>
              </a:lnSpc>
              <a:spcBef>
                <a:spcPts val="0"/>
              </a:spcBef>
              <a:spcAft>
                <a:spcPts val="0"/>
              </a:spcAft>
              <a:buClr>
                <a:schemeClr val="accent5"/>
              </a:buClr>
              <a:buSzPts val="13000"/>
              <a:buNone/>
              <a:defRPr sz="13000">
                <a:solidFill>
                  <a:schemeClr val="accent5"/>
                </a:solidFill>
              </a:defRPr>
            </a:lvl2pPr>
            <a:lvl3pPr lvl="2" algn="ctr">
              <a:lnSpc>
                <a:spcPct val="100000"/>
              </a:lnSpc>
              <a:spcBef>
                <a:spcPts val="0"/>
              </a:spcBef>
              <a:spcAft>
                <a:spcPts val="0"/>
              </a:spcAft>
              <a:buClr>
                <a:schemeClr val="accent5"/>
              </a:buClr>
              <a:buSzPts val="13000"/>
              <a:buNone/>
              <a:defRPr sz="13000">
                <a:solidFill>
                  <a:schemeClr val="accent5"/>
                </a:solidFill>
              </a:defRPr>
            </a:lvl3pPr>
            <a:lvl4pPr lvl="3" algn="ctr">
              <a:lnSpc>
                <a:spcPct val="100000"/>
              </a:lnSpc>
              <a:spcBef>
                <a:spcPts val="0"/>
              </a:spcBef>
              <a:spcAft>
                <a:spcPts val="0"/>
              </a:spcAft>
              <a:buClr>
                <a:schemeClr val="accent5"/>
              </a:buClr>
              <a:buSzPts val="13000"/>
              <a:buNone/>
              <a:defRPr sz="13000">
                <a:solidFill>
                  <a:schemeClr val="accent5"/>
                </a:solidFill>
              </a:defRPr>
            </a:lvl4pPr>
            <a:lvl5pPr lvl="4" algn="ctr">
              <a:lnSpc>
                <a:spcPct val="100000"/>
              </a:lnSpc>
              <a:spcBef>
                <a:spcPts val="0"/>
              </a:spcBef>
              <a:spcAft>
                <a:spcPts val="0"/>
              </a:spcAft>
              <a:buClr>
                <a:schemeClr val="accent5"/>
              </a:buClr>
              <a:buSzPts val="13000"/>
              <a:buNone/>
              <a:defRPr sz="13000">
                <a:solidFill>
                  <a:schemeClr val="accent5"/>
                </a:solidFill>
              </a:defRPr>
            </a:lvl5pPr>
            <a:lvl6pPr lvl="5" algn="ctr">
              <a:lnSpc>
                <a:spcPct val="100000"/>
              </a:lnSpc>
              <a:spcBef>
                <a:spcPts val="0"/>
              </a:spcBef>
              <a:spcAft>
                <a:spcPts val="0"/>
              </a:spcAft>
              <a:buClr>
                <a:schemeClr val="accent5"/>
              </a:buClr>
              <a:buSzPts val="13000"/>
              <a:buNone/>
              <a:defRPr sz="13000">
                <a:solidFill>
                  <a:schemeClr val="accent5"/>
                </a:solidFill>
              </a:defRPr>
            </a:lvl6pPr>
            <a:lvl7pPr lvl="6" algn="ctr">
              <a:lnSpc>
                <a:spcPct val="100000"/>
              </a:lnSpc>
              <a:spcBef>
                <a:spcPts val="0"/>
              </a:spcBef>
              <a:spcAft>
                <a:spcPts val="0"/>
              </a:spcAft>
              <a:buClr>
                <a:schemeClr val="accent5"/>
              </a:buClr>
              <a:buSzPts val="13000"/>
              <a:buNone/>
              <a:defRPr sz="13000">
                <a:solidFill>
                  <a:schemeClr val="accent5"/>
                </a:solidFill>
              </a:defRPr>
            </a:lvl7pPr>
            <a:lvl8pPr lvl="7" algn="ctr">
              <a:lnSpc>
                <a:spcPct val="100000"/>
              </a:lnSpc>
              <a:spcBef>
                <a:spcPts val="0"/>
              </a:spcBef>
              <a:spcAft>
                <a:spcPts val="0"/>
              </a:spcAft>
              <a:buClr>
                <a:schemeClr val="accent5"/>
              </a:buClr>
              <a:buSzPts val="13000"/>
              <a:buNone/>
              <a:defRPr sz="13000">
                <a:solidFill>
                  <a:schemeClr val="accent5"/>
                </a:solidFill>
              </a:defRPr>
            </a:lvl8pPr>
            <a:lvl9pPr lvl="8" algn="ctr">
              <a:lnSpc>
                <a:spcPct val="100000"/>
              </a:lnSpc>
              <a:spcBef>
                <a:spcPts val="0"/>
              </a:spcBef>
              <a:spcAft>
                <a:spcPts val="0"/>
              </a:spcAft>
              <a:buClr>
                <a:schemeClr val="accent5"/>
              </a:buClr>
              <a:buSzPts val="13000"/>
              <a:buNone/>
              <a:defRPr sz="13000">
                <a:solidFill>
                  <a:schemeClr val="accent5"/>
                </a:solidFill>
              </a:defRPr>
            </a:lvl9pPr>
          </a:lstStyle>
          <a:p>
            <a:r>
              <a:t>xx%</a:t>
            </a:r>
          </a:p>
        </p:txBody>
      </p:sp>
      <p:sp>
        <p:nvSpPr>
          <p:cNvPr id="16" name="Google Shape;16;p3"/>
          <p:cNvSpPr txBox="1">
            <a:spLocks noGrp="1"/>
          </p:cNvSpPr>
          <p:nvPr>
            <p:ph type="body" idx="1"/>
          </p:nvPr>
        </p:nvSpPr>
        <p:spPr>
          <a:xfrm>
            <a:off x="387900" y="2919450"/>
            <a:ext cx="8368200" cy="10716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6"/>
        <p:cNvGrpSpPr/>
        <p:nvPr/>
      </p:nvGrpSpPr>
      <p:grpSpPr>
        <a:xfrm>
          <a:off x="0" y="0"/>
          <a:ext cx="0" cy="0"/>
          <a:chOff x="0" y="0"/>
          <a:chExt cx="0" cy="0"/>
        </a:xfrm>
      </p:grpSpPr>
      <p:sp>
        <p:nvSpPr>
          <p:cNvPr id="57" name="Google Shape;57;p12"/>
          <p:cNvSpPr txBox="1">
            <a:spLocks noGrp="1"/>
          </p:cNvSpPr>
          <p:nvPr>
            <p:ph type="body" idx="1"/>
          </p:nvPr>
        </p:nvSpPr>
        <p:spPr>
          <a:xfrm>
            <a:off x="319500" y="4233725"/>
            <a:ext cx="5998800" cy="5988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8" name="Google Shape;58;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8"/>
        <p:cNvGrpSpPr/>
        <p:nvPr/>
      </p:nvGrpSpPr>
      <p:grpSpPr>
        <a:xfrm>
          <a:off x="0" y="0"/>
          <a:ext cx="0" cy="0"/>
          <a:chOff x="0" y="0"/>
          <a:chExt cx="0" cy="0"/>
        </a:xfrm>
      </p:grpSpPr>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0"/>
        <p:cNvGrpSpPr/>
        <p:nvPr/>
      </p:nvGrpSpPr>
      <p:grpSpPr>
        <a:xfrm>
          <a:off x="0" y="0"/>
          <a:ext cx="0" cy="0"/>
          <a:chOff x="0" y="0"/>
          <a:chExt cx="0" cy="0"/>
        </a:xfrm>
      </p:grpSpPr>
      <p:sp>
        <p:nvSpPr>
          <p:cNvPr id="21" name="Google Shape;21;p5"/>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22" name="Google Shape;22;p5"/>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23" name="Google Shape;23;p5"/>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24" name="Google Shape;24;p5"/>
          <p:cNvSpPr txBox="1">
            <a:spLocks noGrp="1"/>
          </p:cNvSpPr>
          <p:nvPr>
            <p:ph type="ctrTitle"/>
          </p:nvPr>
        </p:nvSpPr>
        <p:spPr>
          <a:xfrm>
            <a:off x="1680302" y="1188925"/>
            <a:ext cx="5783400" cy="1457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000"/>
              <a:buNone/>
              <a:defRPr sz="4000"/>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a:endParaRPr/>
          </a:p>
        </p:txBody>
      </p:sp>
      <p:sp>
        <p:nvSpPr>
          <p:cNvPr id="25" name="Google Shape;25;p5"/>
          <p:cNvSpPr txBox="1">
            <a:spLocks noGrp="1"/>
          </p:cNvSpPr>
          <p:nvPr>
            <p:ph type="subTitle" idx="1"/>
          </p:nvPr>
        </p:nvSpPr>
        <p:spPr>
          <a:xfrm>
            <a:off x="1680302" y="3049450"/>
            <a:ext cx="5783400" cy="909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26" name="Google Shape;26;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cxnSp>
        <p:nvCxnSpPr>
          <p:cNvPr id="28" name="Google Shape;28;p6"/>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9" name="Google Shape;29;p6"/>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30" name="Google Shape;30;p6"/>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2"/>
        <p:cNvGrpSpPr/>
        <p:nvPr/>
      </p:nvGrpSpPr>
      <p:grpSpPr>
        <a:xfrm>
          <a:off x="0" y="0"/>
          <a:ext cx="0" cy="0"/>
          <a:chOff x="0" y="0"/>
          <a:chExt cx="0" cy="0"/>
        </a:xfrm>
      </p:grpSpPr>
      <p:cxnSp>
        <p:nvCxnSpPr>
          <p:cNvPr id="33" name="Google Shape;33;p7"/>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34" name="Google Shape;34;p7"/>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35" name="Google Shape;35;p7"/>
          <p:cNvSpPr txBox="1">
            <a:spLocks noGrp="1"/>
          </p:cNvSpPr>
          <p:nvPr>
            <p:ph type="body" idx="1"/>
          </p:nvPr>
        </p:nvSpPr>
        <p:spPr>
          <a:xfrm>
            <a:off x="387900" y="1489825"/>
            <a:ext cx="3999900" cy="30789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6" name="Google Shape;36;p7"/>
          <p:cNvSpPr txBox="1">
            <a:spLocks noGrp="1"/>
          </p:cNvSpPr>
          <p:nvPr>
            <p:ph type="body" idx="2"/>
          </p:nvPr>
        </p:nvSpPr>
        <p:spPr>
          <a:xfrm>
            <a:off x="4756200" y="1489825"/>
            <a:ext cx="3999900" cy="30789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7" name="Google Shape;37;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40" name="Google Shape;40;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1"/>
        <p:cNvGrpSpPr/>
        <p:nvPr/>
      </p:nvGrpSpPr>
      <p:grpSpPr>
        <a:xfrm>
          <a:off x="0" y="0"/>
          <a:ext cx="0" cy="0"/>
          <a:chOff x="0" y="0"/>
          <a:chExt cx="0" cy="0"/>
        </a:xfrm>
      </p:grpSpPr>
      <p:cxnSp>
        <p:nvCxnSpPr>
          <p:cNvPr id="42" name="Google Shape;42;p9"/>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43" name="Google Shape;43;p9"/>
          <p:cNvSpPr txBox="1">
            <a:spLocks noGrp="1"/>
          </p:cNvSpPr>
          <p:nvPr>
            <p:ph type="title"/>
          </p:nvPr>
        </p:nvSpPr>
        <p:spPr>
          <a:xfrm>
            <a:off x="3879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44" name="Google Shape;44;p9"/>
          <p:cNvSpPr txBox="1">
            <a:spLocks noGrp="1"/>
          </p:cNvSpPr>
          <p:nvPr>
            <p:ph type="body" idx="1"/>
          </p:nvPr>
        </p:nvSpPr>
        <p:spPr>
          <a:xfrm>
            <a:off x="387900" y="1594025"/>
            <a:ext cx="2808000" cy="26811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45" name="Google Shape;45;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6"/>
        <p:cNvGrpSpPr/>
        <p:nvPr/>
      </p:nvGrpSpPr>
      <p:grpSpPr>
        <a:xfrm>
          <a:off x="0" y="0"/>
          <a:ext cx="0" cy="0"/>
          <a:chOff x="0" y="0"/>
          <a:chExt cx="0" cy="0"/>
        </a:xfrm>
      </p:grpSpPr>
      <p:sp>
        <p:nvSpPr>
          <p:cNvPr id="47" name="Google Shape;47;p10"/>
          <p:cNvSpPr txBox="1">
            <a:spLocks noGrp="1"/>
          </p:cNvSpPr>
          <p:nvPr>
            <p:ph type="title"/>
          </p:nvPr>
        </p:nvSpPr>
        <p:spPr>
          <a:xfrm>
            <a:off x="490250" y="526350"/>
            <a:ext cx="56187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48" name="Google Shape;48;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9"/>
        <p:cNvGrpSpPr/>
        <p:nvPr/>
      </p:nvGrpSpPr>
      <p:grpSpPr>
        <a:xfrm>
          <a:off x="0" y="0"/>
          <a:ext cx="0" cy="0"/>
          <a:chOff x="0" y="0"/>
          <a:chExt cx="0" cy="0"/>
        </a:xfrm>
      </p:grpSpPr>
      <p:sp>
        <p:nvSpPr>
          <p:cNvPr id="50" name="Google Shape;50;p11"/>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51" name="Google Shape;51;p11"/>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52" name="Google Shape;52;p11"/>
          <p:cNvSpPr txBox="1">
            <a:spLocks noGrp="1"/>
          </p:cNvSpPr>
          <p:nvPr>
            <p:ph type="title"/>
          </p:nvPr>
        </p:nvSpPr>
        <p:spPr>
          <a:xfrm>
            <a:off x="265500" y="1209075"/>
            <a:ext cx="4045200" cy="1506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a:endParaRPr/>
          </a:p>
        </p:txBody>
      </p:sp>
      <p:sp>
        <p:nvSpPr>
          <p:cNvPr id="53" name="Google Shape;53;p11"/>
          <p:cNvSpPr txBox="1">
            <a:spLocks noGrp="1"/>
          </p:cNvSpPr>
          <p:nvPr>
            <p:ph type="subTitle" idx="1"/>
          </p:nvPr>
        </p:nvSpPr>
        <p:spPr>
          <a:xfrm>
            <a:off x="265500" y="2769001"/>
            <a:ext cx="4045200" cy="1345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54" name="Google Shape;54;p11"/>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1pPr>
            <a:lvl2pPr marR="0" lvl="1"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2pPr>
            <a:lvl3pPr marR="0" lvl="2"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3pPr>
            <a:lvl4pPr marR="0" lvl="3"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4pPr>
            <a:lvl5pPr marR="0" lvl="4"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5pPr>
            <a:lvl6pPr marR="0" lvl="5"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6pPr>
            <a:lvl7pPr marR="0" lvl="6"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7pPr>
            <a:lvl8pPr marR="0" lvl="7"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8pPr>
            <a:lvl9pPr marR="0" lvl="8"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1"/>
              </a:buClr>
              <a:buSzPts val="1800"/>
              <a:buFont typeface="Roboto"/>
              <a:buChar char="●"/>
              <a:defRPr sz="1800" b="0" i="0" u="none" strike="noStrike" cap="none">
                <a:solidFill>
                  <a:schemeClr val="dk1"/>
                </a:solidFill>
                <a:latin typeface="Roboto"/>
                <a:ea typeface="Roboto"/>
                <a:cs typeface="Roboto"/>
                <a:sym typeface="Roboto"/>
              </a:defRPr>
            </a:lvl1pPr>
            <a:lvl2pPr marL="914400" marR="0" lvl="1"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1"/>
              </a:buClr>
              <a:buSzPts val="1400"/>
              <a:buFont typeface="Roboto"/>
              <a:buChar char="■"/>
              <a:defRPr sz="1400" b="0" i="0" u="none" strike="noStrike" cap="none">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4887010" y="2585161"/>
            <a:ext cx="5619900" cy="620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3000"/>
              <a:buNone/>
            </a:pPr>
            <a:r>
              <a:rPr lang="en-IN" sz="3000" dirty="0">
                <a:solidFill>
                  <a:srgbClr val="0098FF"/>
                </a:solidFill>
                <a:latin typeface="Poppins Medium"/>
                <a:ea typeface="Poppins Medium"/>
                <a:cs typeface="Poppins Medium"/>
                <a:sym typeface="Poppins Medium"/>
              </a:rPr>
              <a:t>Our Team:</a:t>
            </a:r>
            <a:endParaRPr sz="3000" dirty="0">
              <a:solidFill>
                <a:srgbClr val="0098FF"/>
              </a:solidFill>
              <a:latin typeface="Poppins Medium"/>
              <a:ea typeface="Poppins Medium"/>
              <a:cs typeface="Poppins Medium"/>
              <a:sym typeface="Poppins Medium"/>
            </a:endParaRPr>
          </a:p>
        </p:txBody>
      </p:sp>
      <p:sp>
        <p:nvSpPr>
          <p:cNvPr id="74" name="Google Shape;74;p14"/>
          <p:cNvSpPr txBox="1">
            <a:spLocks noGrp="1"/>
          </p:cNvSpPr>
          <p:nvPr>
            <p:ph type="body" idx="1"/>
          </p:nvPr>
        </p:nvSpPr>
        <p:spPr>
          <a:xfrm>
            <a:off x="5822317" y="3223738"/>
            <a:ext cx="3749285" cy="1071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 i="1" dirty="0">
                <a:latin typeface="Poppins"/>
                <a:ea typeface="Poppins"/>
                <a:cs typeface="Poppins"/>
                <a:sym typeface="Poppins"/>
              </a:rPr>
              <a:t>SURYA NARAYANAN CS RITHVIKAILAS G</a:t>
            </a:r>
            <a:br>
              <a:rPr lang="en" i="1" dirty="0">
                <a:latin typeface="Poppins"/>
                <a:ea typeface="Poppins"/>
                <a:cs typeface="Poppins"/>
                <a:sym typeface="Poppins"/>
              </a:rPr>
            </a:br>
            <a:r>
              <a:rPr lang="en" i="1" dirty="0">
                <a:latin typeface="Poppins"/>
                <a:ea typeface="Poppins"/>
                <a:cs typeface="Poppins"/>
                <a:sym typeface="Poppins"/>
              </a:rPr>
              <a:t>VELMURUGAN </a:t>
            </a:r>
            <a:endParaRPr i="1" dirty="0">
              <a:latin typeface="Poppins"/>
              <a:ea typeface="Poppins"/>
              <a:cs typeface="Poppins"/>
              <a:sym typeface="Poppins"/>
            </a:endParaRPr>
          </a:p>
        </p:txBody>
      </p:sp>
      <p:sp>
        <p:nvSpPr>
          <p:cNvPr id="75" name="Google Shape;75;p14"/>
          <p:cNvSpPr txBox="1">
            <a:spLocks noGrp="1"/>
          </p:cNvSpPr>
          <p:nvPr>
            <p:ph type="body" idx="1"/>
          </p:nvPr>
        </p:nvSpPr>
        <p:spPr>
          <a:xfrm>
            <a:off x="74603" y="3517923"/>
            <a:ext cx="8368200" cy="1071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 sz="2600" dirty="0">
                <a:solidFill>
                  <a:srgbClr val="0098FF"/>
                </a:solidFill>
                <a:latin typeface="Poppins Medium"/>
                <a:ea typeface="Poppins Medium"/>
                <a:cs typeface="Poppins Medium"/>
                <a:sym typeface="Poppins Medium"/>
              </a:rPr>
              <a:t>THEME:</a:t>
            </a:r>
            <a:endParaRPr sz="2600" dirty="0">
              <a:solidFill>
                <a:srgbClr val="0098FF"/>
              </a:solidFill>
              <a:latin typeface="Poppins Medium"/>
              <a:ea typeface="Poppins Medium"/>
              <a:cs typeface="Poppins Medium"/>
              <a:sym typeface="Poppins Medium"/>
            </a:endParaRPr>
          </a:p>
        </p:txBody>
      </p:sp>
      <p:sp>
        <p:nvSpPr>
          <p:cNvPr id="76" name="Google Shape;76;p14"/>
          <p:cNvSpPr txBox="1">
            <a:spLocks noGrp="1"/>
          </p:cNvSpPr>
          <p:nvPr>
            <p:ph type="body" idx="1"/>
          </p:nvPr>
        </p:nvSpPr>
        <p:spPr>
          <a:xfrm>
            <a:off x="1004835" y="4203518"/>
            <a:ext cx="6796200" cy="1071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 sz="2000" b="1" i="1" dirty="0">
                <a:solidFill>
                  <a:schemeClr val="tx1"/>
                </a:solidFill>
                <a:latin typeface="Poppins Medium"/>
                <a:ea typeface="Poppins Medium"/>
                <a:cs typeface="Poppins Medium"/>
                <a:sym typeface="Poppins Medium"/>
              </a:rPr>
              <a:t> Assistive Technology</a:t>
            </a:r>
            <a:endParaRPr sz="2000" b="1" i="1" dirty="0">
              <a:solidFill>
                <a:schemeClr val="tx1"/>
              </a:solidFill>
              <a:latin typeface="Poppins Medium"/>
              <a:ea typeface="Poppins Medium"/>
              <a:cs typeface="Poppins Medium"/>
              <a:sym typeface="Poppins Medium"/>
            </a:endParaRPr>
          </a:p>
        </p:txBody>
      </p:sp>
      <p:pic>
        <p:nvPicPr>
          <p:cNvPr id="13" name="Google Shape;68;p13">
            <a:extLst>
              <a:ext uri="{FF2B5EF4-FFF2-40B4-BE49-F238E27FC236}">
                <a16:creationId xmlns:a16="http://schemas.microsoft.com/office/drawing/2014/main" id="{E6C545B0-9E0F-BED0-D178-A9D966F33425}"/>
              </a:ext>
            </a:extLst>
          </p:cNvPr>
          <p:cNvPicPr preferRelativeResize="0"/>
          <p:nvPr/>
        </p:nvPicPr>
        <p:blipFill rotWithShape="1">
          <a:blip r:embed="rId3">
            <a:alphaModFix/>
          </a:blip>
          <a:srcRect/>
          <a:stretch/>
        </p:blipFill>
        <p:spPr>
          <a:xfrm>
            <a:off x="-75547" y="1209150"/>
            <a:ext cx="4177401" cy="2725200"/>
          </a:xfrm>
          <a:prstGeom prst="rect">
            <a:avLst/>
          </a:prstGeom>
          <a:noFill/>
          <a:ln>
            <a:noFill/>
          </a:ln>
        </p:spPr>
      </p:pic>
      <p:sp>
        <p:nvSpPr>
          <p:cNvPr id="14" name="Google Shape;63;p13">
            <a:extLst>
              <a:ext uri="{FF2B5EF4-FFF2-40B4-BE49-F238E27FC236}">
                <a16:creationId xmlns:a16="http://schemas.microsoft.com/office/drawing/2014/main" id="{4514DF08-7002-4723-333B-5B05C7594380}"/>
              </a:ext>
            </a:extLst>
          </p:cNvPr>
          <p:cNvSpPr txBox="1">
            <a:spLocks/>
          </p:cNvSpPr>
          <p:nvPr/>
        </p:nvSpPr>
        <p:spPr>
          <a:xfrm>
            <a:off x="1235200" y="105793"/>
            <a:ext cx="6580500" cy="893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Roboto"/>
              <a:buChar char="●"/>
              <a:defRPr sz="1800" b="0" i="0" u="none" strike="noStrike" cap="none">
                <a:solidFill>
                  <a:schemeClr val="dk1"/>
                </a:solidFill>
                <a:latin typeface="Roboto"/>
                <a:ea typeface="Roboto"/>
                <a:cs typeface="Roboto"/>
                <a:sym typeface="Roboto"/>
              </a:defRPr>
            </a:lvl1pPr>
            <a:lvl2pPr marL="914400" marR="0" lvl="1"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1"/>
              </a:buClr>
              <a:buSzPts val="1400"/>
              <a:buFont typeface="Roboto"/>
              <a:buChar char="■"/>
              <a:defRPr sz="1400" b="0" i="0" u="none" strike="noStrike" cap="none">
                <a:solidFill>
                  <a:schemeClr val="dk1"/>
                </a:solidFill>
                <a:latin typeface="Roboto"/>
                <a:ea typeface="Roboto"/>
                <a:cs typeface="Roboto"/>
                <a:sym typeface="Roboto"/>
              </a:defRPr>
            </a:lvl9pPr>
          </a:lstStyle>
          <a:p>
            <a:pPr marL="0" indent="0" algn="ctr">
              <a:lnSpc>
                <a:spcPct val="100000"/>
              </a:lnSpc>
              <a:buSzPts val="2400"/>
              <a:buFont typeface="Roboto"/>
              <a:buNone/>
            </a:pPr>
            <a:r>
              <a:rPr lang="en-IN" sz="3300">
                <a:solidFill>
                  <a:srgbClr val="0098FF"/>
                </a:solidFill>
                <a:latin typeface="Orbitron SemiBold"/>
                <a:ea typeface="Orbitron SemiBold"/>
                <a:cs typeface="Orbitron SemiBold"/>
                <a:sym typeface="Orbitron SemiBold"/>
              </a:rPr>
              <a:t>Hackademic</a:t>
            </a:r>
            <a:endParaRPr lang="en-IN" sz="3300" dirty="0">
              <a:solidFill>
                <a:srgbClr val="0098FF"/>
              </a:solidFill>
              <a:latin typeface="Orbitron SemiBold"/>
              <a:ea typeface="Orbitron SemiBold"/>
              <a:cs typeface="Orbitron SemiBold"/>
              <a:sym typeface="Orbitron SemiBold"/>
            </a:endParaRPr>
          </a:p>
        </p:txBody>
      </p:sp>
      <p:sp>
        <p:nvSpPr>
          <p:cNvPr id="15" name="Google Shape;64;p13">
            <a:extLst>
              <a:ext uri="{FF2B5EF4-FFF2-40B4-BE49-F238E27FC236}">
                <a16:creationId xmlns:a16="http://schemas.microsoft.com/office/drawing/2014/main" id="{EA118FEB-E7D8-1872-2D57-522A057895E3}"/>
              </a:ext>
            </a:extLst>
          </p:cNvPr>
          <p:cNvSpPr txBox="1"/>
          <p:nvPr/>
        </p:nvSpPr>
        <p:spPr>
          <a:xfrm>
            <a:off x="2711950" y="651082"/>
            <a:ext cx="3627000" cy="5139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800"/>
              <a:buFont typeface="Arial"/>
              <a:buNone/>
            </a:pPr>
            <a:r>
              <a:rPr lang="en" sz="1800" dirty="0">
                <a:solidFill>
                  <a:schemeClr val="dk1"/>
                </a:solidFill>
                <a:latin typeface="Poppins Medium"/>
                <a:ea typeface="Poppins Medium"/>
                <a:cs typeface="Poppins Medium"/>
                <a:sym typeface="Poppins Medium"/>
              </a:rPr>
              <a:t>Vision</a:t>
            </a:r>
            <a:endParaRPr sz="1800" b="0" i="0" u="none" strike="noStrike" cap="none" dirty="0">
              <a:solidFill>
                <a:schemeClr val="dk1"/>
              </a:solidFill>
              <a:latin typeface="Poppins Medium"/>
              <a:ea typeface="Poppins Medium"/>
              <a:cs typeface="Poppins Medium"/>
              <a:sym typeface="Poppins Medium"/>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83"/>
        <p:cNvGrpSpPr/>
        <p:nvPr/>
      </p:nvGrpSpPr>
      <p:grpSpPr>
        <a:xfrm>
          <a:off x="0" y="0"/>
          <a:ext cx="0" cy="0"/>
          <a:chOff x="0" y="0"/>
          <a:chExt cx="0" cy="0"/>
        </a:xfrm>
      </p:grpSpPr>
      <p:sp>
        <p:nvSpPr>
          <p:cNvPr id="84" name="Google Shape;84;p15"/>
          <p:cNvSpPr txBox="1">
            <a:spLocks noGrp="1"/>
          </p:cNvSpPr>
          <p:nvPr>
            <p:ph type="title"/>
          </p:nvPr>
        </p:nvSpPr>
        <p:spPr>
          <a:xfrm>
            <a:off x="81280" y="276044"/>
            <a:ext cx="4572000" cy="622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3000"/>
              <a:buNone/>
            </a:pPr>
            <a:r>
              <a:rPr lang="en" sz="3200" dirty="0">
                <a:solidFill>
                  <a:srgbClr val="0098FF"/>
                </a:solidFill>
                <a:latin typeface="Poppins Medium"/>
                <a:ea typeface="Poppins Medium"/>
                <a:cs typeface="Poppins Medium"/>
                <a:sym typeface="Poppins Medium"/>
              </a:rPr>
              <a:t>Problem Statement : </a:t>
            </a:r>
            <a:endParaRPr sz="3200" dirty="0">
              <a:solidFill>
                <a:srgbClr val="0098FF"/>
              </a:solidFill>
              <a:latin typeface="Poppins Medium"/>
              <a:ea typeface="Poppins Medium"/>
              <a:cs typeface="Poppins Medium"/>
              <a:sym typeface="Poppins Medium"/>
            </a:endParaRPr>
          </a:p>
        </p:txBody>
      </p:sp>
      <p:sp>
        <p:nvSpPr>
          <p:cNvPr id="85" name="Google Shape;85;p15"/>
          <p:cNvSpPr txBox="1">
            <a:spLocks noGrp="1"/>
          </p:cNvSpPr>
          <p:nvPr>
            <p:ph type="body" idx="1"/>
          </p:nvPr>
        </p:nvSpPr>
        <p:spPr>
          <a:xfrm>
            <a:off x="600500" y="1791975"/>
            <a:ext cx="8368200" cy="1071600"/>
          </a:xfrm>
          <a:prstGeom prst="rect">
            <a:avLst/>
          </a:prstGeom>
          <a:noFill/>
          <a:ln>
            <a:noFill/>
          </a:ln>
        </p:spPr>
        <p:txBody>
          <a:bodyPr spcFirstLastPara="1" wrap="square" lIns="91425" tIns="91425" rIns="91425" bIns="91425" anchor="t" anchorCtr="0">
            <a:noAutofit/>
          </a:bodyPr>
          <a:lstStyle/>
          <a:p>
            <a:pPr marL="514350" indent="-171450" algn="l">
              <a:spcBef>
                <a:spcPts val="400"/>
              </a:spcBef>
            </a:pPr>
            <a:endParaRPr sz="1200" i="1" dirty="0">
              <a:latin typeface="Poppins"/>
              <a:ea typeface="Poppins"/>
              <a:cs typeface="Poppins"/>
              <a:sym typeface="Poppins"/>
            </a:endParaRPr>
          </a:p>
          <a:p>
            <a:pPr marL="514350" indent="-171450" algn="l">
              <a:spcBef>
                <a:spcPts val="400"/>
              </a:spcBef>
            </a:pPr>
            <a:endParaRPr sz="1200" i="1" dirty="0">
              <a:latin typeface="Poppins"/>
              <a:ea typeface="Poppins"/>
              <a:cs typeface="Poppins"/>
              <a:sym typeface="Poppins"/>
            </a:endParaRPr>
          </a:p>
          <a:p>
            <a:pPr marL="0" lvl="0" indent="0" algn="ctr" rtl="0">
              <a:lnSpc>
                <a:spcPct val="115000"/>
              </a:lnSpc>
              <a:spcBef>
                <a:spcPts val="0"/>
              </a:spcBef>
              <a:spcAft>
                <a:spcPts val="1600"/>
              </a:spcAft>
              <a:buSzPts val="1800"/>
              <a:buNone/>
            </a:pPr>
            <a:endParaRPr i="1" dirty="0"/>
          </a:p>
        </p:txBody>
      </p:sp>
      <p:sp>
        <p:nvSpPr>
          <p:cNvPr id="2" name="TextBox 1">
            <a:extLst>
              <a:ext uri="{FF2B5EF4-FFF2-40B4-BE49-F238E27FC236}">
                <a16:creationId xmlns:a16="http://schemas.microsoft.com/office/drawing/2014/main" id="{4196AF26-124F-46A4-8FE3-5ACBC18A875E}"/>
              </a:ext>
            </a:extLst>
          </p:cNvPr>
          <p:cNvSpPr txBox="1"/>
          <p:nvPr/>
        </p:nvSpPr>
        <p:spPr>
          <a:xfrm>
            <a:off x="742966" y="1270963"/>
            <a:ext cx="8083267" cy="3108543"/>
          </a:xfrm>
          <a:prstGeom prst="rect">
            <a:avLst/>
          </a:prstGeom>
          <a:noFill/>
        </p:spPr>
        <p:txBody>
          <a:bodyPr wrap="square" rtlCol="0">
            <a:spAutoFit/>
          </a:bodyPr>
          <a:lstStyle/>
          <a:p>
            <a:pPr marL="285750" indent="-285750">
              <a:buFont typeface="Arial" panose="020B0604020202020204" pitchFamily="34" charset="0"/>
              <a:buChar char="•"/>
            </a:pPr>
            <a:r>
              <a:rPr lang="en-US" sz="1800" b="1" dirty="0">
                <a:solidFill>
                  <a:schemeClr val="tx1"/>
                </a:solidFill>
              </a:rPr>
              <a:t>* In our society we have people with disabilities.</a:t>
            </a:r>
          </a:p>
          <a:p>
            <a:pPr marL="285750" indent="-285750">
              <a:buFont typeface="Arial" panose="020B0604020202020204" pitchFamily="34" charset="0"/>
              <a:buChar char="•"/>
            </a:pPr>
            <a:endParaRPr lang="en-US" sz="1800" b="1" dirty="0">
              <a:solidFill>
                <a:schemeClr val="tx1"/>
              </a:solidFill>
            </a:endParaRPr>
          </a:p>
          <a:p>
            <a:pPr marL="285750" indent="-285750">
              <a:buFont typeface="Arial" panose="020B0604020202020204" pitchFamily="34" charset="0"/>
              <a:buChar char="•"/>
            </a:pPr>
            <a:r>
              <a:rPr lang="en-US" sz="1800" b="1" dirty="0">
                <a:solidFill>
                  <a:schemeClr val="tx1"/>
                </a:solidFill>
              </a:rPr>
              <a:t>* It is globally estimated that 1.3 billion people live with some form of distance or near vision impairment and 2 billion people are dumb.</a:t>
            </a:r>
          </a:p>
          <a:p>
            <a:pPr marL="285750" indent="-285750">
              <a:buFont typeface="Arial" panose="020B0604020202020204" pitchFamily="34" charset="0"/>
              <a:buChar char="•"/>
            </a:pPr>
            <a:endParaRPr lang="en-US" sz="1800" b="1" dirty="0">
              <a:solidFill>
                <a:schemeClr val="tx1"/>
              </a:solidFill>
            </a:endParaRPr>
          </a:p>
          <a:p>
            <a:pPr marL="285750" indent="-285750">
              <a:buFont typeface="Arial" panose="020B0604020202020204" pitchFamily="34" charset="0"/>
              <a:buChar char="•"/>
            </a:pPr>
            <a:r>
              <a:rPr lang="en-US" sz="1800" b="1" dirty="0">
                <a:solidFill>
                  <a:schemeClr val="tx1"/>
                </a:solidFill>
              </a:rPr>
              <a:t>* Communications between deaf-mute and a normal person have always been a challenging task especially in the public place.</a:t>
            </a:r>
          </a:p>
          <a:p>
            <a:pPr marL="285750" indent="-285750">
              <a:buFont typeface="Arial" panose="020B0604020202020204" pitchFamily="34" charset="0"/>
              <a:buChar char="•"/>
            </a:pPr>
            <a:endParaRPr lang="en-US" sz="1800" b="1" dirty="0">
              <a:solidFill>
                <a:schemeClr val="tx1"/>
              </a:solidFill>
            </a:endParaRPr>
          </a:p>
          <a:p>
            <a:pPr marL="285750" indent="-285750">
              <a:buFont typeface="Arial" panose="020B0604020202020204" pitchFamily="34" charset="0"/>
              <a:buChar char="•"/>
            </a:pPr>
            <a:r>
              <a:rPr lang="en-US" sz="1800" b="1" dirty="0">
                <a:solidFill>
                  <a:schemeClr val="tx1"/>
                </a:solidFill>
              </a:rPr>
              <a:t>* Dealing with sight loss is a great challenge.</a:t>
            </a:r>
          </a:p>
          <a:p>
            <a:pPr marL="285750" indent="-285750">
              <a:buFont typeface="Arial" panose="020B0604020202020204" pitchFamily="34" charset="0"/>
              <a:buChar char="•"/>
            </a:pPr>
            <a:endParaRPr lang="en-US" sz="1800" b="1" dirty="0">
              <a:solidFill>
                <a:schemeClr val="tx1"/>
              </a:solidFill>
            </a:endParaRPr>
          </a:p>
          <a:p>
            <a:endParaRPr lang="en-IN" sz="1600" b="1"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92"/>
        <p:cNvGrpSpPr/>
        <p:nvPr/>
      </p:nvGrpSpPr>
      <p:grpSpPr>
        <a:xfrm>
          <a:off x="0" y="0"/>
          <a:ext cx="0" cy="0"/>
          <a:chOff x="0" y="0"/>
          <a:chExt cx="0" cy="0"/>
        </a:xfrm>
      </p:grpSpPr>
      <p:sp>
        <p:nvSpPr>
          <p:cNvPr id="93" name="Google Shape;93;p16"/>
          <p:cNvSpPr txBox="1">
            <a:spLocks noGrp="1"/>
          </p:cNvSpPr>
          <p:nvPr>
            <p:ph type="title"/>
          </p:nvPr>
        </p:nvSpPr>
        <p:spPr>
          <a:xfrm>
            <a:off x="96647" y="171338"/>
            <a:ext cx="8368200" cy="622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3000"/>
              <a:buNone/>
            </a:pPr>
            <a:r>
              <a:rPr lang="en" sz="3000" dirty="0">
                <a:solidFill>
                  <a:srgbClr val="0098FF"/>
                </a:solidFill>
                <a:latin typeface="Poppins Medium"/>
                <a:ea typeface="Poppins Medium"/>
                <a:cs typeface="Poppins Medium"/>
                <a:sym typeface="Poppins Medium"/>
              </a:rPr>
              <a:t>Solution:</a:t>
            </a:r>
            <a:endParaRPr sz="3000" dirty="0">
              <a:solidFill>
                <a:srgbClr val="0098FF"/>
              </a:solidFill>
              <a:latin typeface="Poppins Medium"/>
              <a:ea typeface="Poppins Medium"/>
              <a:cs typeface="Poppins Medium"/>
              <a:sym typeface="Poppins Medium"/>
            </a:endParaRPr>
          </a:p>
        </p:txBody>
      </p:sp>
      <p:sp>
        <p:nvSpPr>
          <p:cNvPr id="94" name="Google Shape;94;p16"/>
          <p:cNvSpPr txBox="1">
            <a:spLocks noGrp="1"/>
          </p:cNvSpPr>
          <p:nvPr>
            <p:ph type="body" idx="1"/>
          </p:nvPr>
        </p:nvSpPr>
        <p:spPr>
          <a:xfrm>
            <a:off x="600725" y="702189"/>
            <a:ext cx="8368200" cy="2714958"/>
          </a:xfrm>
          <a:prstGeom prst="rect">
            <a:avLst/>
          </a:prstGeom>
          <a:noFill/>
          <a:ln>
            <a:noFill/>
          </a:ln>
        </p:spPr>
        <p:txBody>
          <a:bodyPr spcFirstLastPara="1" wrap="square" lIns="91425" tIns="91425" rIns="91425" bIns="91425" anchor="t" anchorCtr="0">
            <a:noAutofit/>
          </a:bodyPr>
          <a:lstStyle/>
          <a:p>
            <a:pPr marL="457200" lvl="0" indent="-311150" algn="l" rtl="0">
              <a:lnSpc>
                <a:spcPct val="115000"/>
              </a:lnSpc>
              <a:spcBef>
                <a:spcPts val="1600"/>
              </a:spcBef>
              <a:spcAft>
                <a:spcPts val="0"/>
              </a:spcAft>
              <a:buSzPts val="1300"/>
              <a:buFont typeface="Poppins"/>
              <a:buChar char="●"/>
            </a:pPr>
            <a:r>
              <a:rPr lang="en" sz="1600" dirty="0">
                <a:solidFill>
                  <a:schemeClr val="tx1"/>
                </a:solidFill>
                <a:latin typeface="Berlin Sans FB Demi" panose="020E0802020502020306" pitchFamily="34" charset="0"/>
                <a:ea typeface="Poppins"/>
                <a:cs typeface="Poppins"/>
                <a:sym typeface="Poppins"/>
              </a:rPr>
              <a:t>Our system focuses on the problem of gesture recognition in real time that sign language and the obstacle detection in real time used by the community of blind people and dumb people.</a:t>
            </a:r>
          </a:p>
          <a:p>
            <a:pPr marL="457200" lvl="0" indent="-311150" algn="l" rtl="0">
              <a:lnSpc>
                <a:spcPct val="115000"/>
              </a:lnSpc>
              <a:spcBef>
                <a:spcPts val="1600"/>
              </a:spcBef>
              <a:spcAft>
                <a:spcPts val="0"/>
              </a:spcAft>
              <a:buSzPts val="1300"/>
              <a:buFont typeface="Poppins"/>
              <a:buChar char="●"/>
            </a:pPr>
            <a:r>
              <a:rPr lang="en-US" sz="1600" dirty="0">
                <a:solidFill>
                  <a:schemeClr val="tx1"/>
                </a:solidFill>
                <a:latin typeface="Berlin Sans FB Demi" panose="020E0802020502020306" pitchFamily="34" charset="0"/>
                <a:ea typeface="Poppins"/>
                <a:cs typeface="Poppins"/>
                <a:sym typeface="Poppins"/>
              </a:rPr>
              <a:t>Our idea is to curb the challenges faced by the blind people and dumb people. Our device is a light-weighted wearable glove which contains multiple specifications to help the blind people with obstacle detection and sign language translator for the dumb.</a:t>
            </a:r>
            <a:endParaRPr lang="en" sz="1600" dirty="0">
              <a:solidFill>
                <a:schemeClr val="tx1"/>
              </a:solidFill>
              <a:latin typeface="Berlin Sans FB Demi" panose="020E0802020502020306" pitchFamily="34" charset="0"/>
              <a:ea typeface="Poppins"/>
              <a:cs typeface="Poppins"/>
              <a:sym typeface="Poppins"/>
            </a:endParaRPr>
          </a:p>
          <a:p>
            <a:pPr marL="457200" lvl="0" indent="-311150" algn="l" rtl="0">
              <a:lnSpc>
                <a:spcPct val="115000"/>
              </a:lnSpc>
              <a:spcBef>
                <a:spcPts val="1600"/>
              </a:spcBef>
              <a:spcAft>
                <a:spcPts val="0"/>
              </a:spcAft>
              <a:buSzPts val="1300"/>
              <a:buFont typeface="Poppins"/>
              <a:buChar char="●"/>
            </a:pPr>
            <a:endParaRPr lang="en" sz="1600" dirty="0">
              <a:solidFill>
                <a:schemeClr val="tx1"/>
              </a:solidFill>
              <a:latin typeface="Berlin Sans FB Demi" panose="020E0802020502020306" pitchFamily="34" charset="0"/>
              <a:ea typeface="Poppins"/>
              <a:cs typeface="Poppins"/>
              <a:sym typeface="Poppins"/>
            </a:endParaRPr>
          </a:p>
          <a:p>
            <a:pPr marL="146050" lvl="0" indent="0" algn="l" rtl="0">
              <a:lnSpc>
                <a:spcPct val="115000"/>
              </a:lnSpc>
              <a:spcBef>
                <a:spcPts val="1600"/>
              </a:spcBef>
              <a:spcAft>
                <a:spcPts val="0"/>
              </a:spcAft>
              <a:buSzPts val="1300"/>
              <a:buNone/>
            </a:pPr>
            <a:endParaRPr lang="en" sz="1600" dirty="0">
              <a:solidFill>
                <a:schemeClr val="tx1"/>
              </a:solidFill>
              <a:latin typeface="Berlin Sans FB Demi" panose="020E0802020502020306" pitchFamily="34" charset="0"/>
              <a:ea typeface="Poppins"/>
              <a:cs typeface="Poppins"/>
              <a:sym typeface="Poppins"/>
            </a:endParaRPr>
          </a:p>
          <a:p>
            <a:pPr marL="457200" lvl="0" indent="-311150" algn="l" rtl="0">
              <a:lnSpc>
                <a:spcPct val="115000"/>
              </a:lnSpc>
              <a:spcBef>
                <a:spcPts val="1600"/>
              </a:spcBef>
              <a:spcAft>
                <a:spcPts val="0"/>
              </a:spcAft>
              <a:buSzPts val="1300"/>
              <a:buFont typeface="Poppins"/>
              <a:buChar char="●"/>
            </a:pPr>
            <a:endParaRPr lang="en" sz="1600" dirty="0">
              <a:solidFill>
                <a:schemeClr val="tx1"/>
              </a:solidFill>
              <a:latin typeface="Berlin Sans FB Demi" panose="020E0802020502020306" pitchFamily="34" charset="0"/>
              <a:ea typeface="Poppins"/>
              <a:cs typeface="Poppins"/>
              <a:sym typeface="Poppins"/>
            </a:endParaRPr>
          </a:p>
        </p:txBody>
      </p:sp>
      <p:pic>
        <p:nvPicPr>
          <p:cNvPr id="3" name="Picture 2">
            <a:extLst>
              <a:ext uri="{FF2B5EF4-FFF2-40B4-BE49-F238E27FC236}">
                <a16:creationId xmlns:a16="http://schemas.microsoft.com/office/drawing/2014/main" id="{A78FB2F0-2C33-0F35-AF86-A953853F9424}"/>
              </a:ext>
            </a:extLst>
          </p:cNvPr>
          <p:cNvPicPr>
            <a:picLocks noChangeAspect="1"/>
          </p:cNvPicPr>
          <p:nvPr/>
        </p:nvPicPr>
        <p:blipFill rotWithShape="1">
          <a:blip r:embed="rId3"/>
          <a:srcRect l="20709" t="20791" r="23418" b="13218"/>
          <a:stretch/>
        </p:blipFill>
        <p:spPr>
          <a:xfrm>
            <a:off x="927945" y="3162291"/>
            <a:ext cx="1266614" cy="157141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a:extLst>
              <a:ext uri="{FF2B5EF4-FFF2-40B4-BE49-F238E27FC236}">
                <a16:creationId xmlns:a16="http://schemas.microsoft.com/office/drawing/2014/main" id="{1BF2D8B0-5599-63D7-DF53-E39B6BAF37CB}"/>
              </a:ext>
            </a:extLst>
          </p:cNvPr>
          <p:cNvPicPr>
            <a:picLocks noChangeAspect="1"/>
          </p:cNvPicPr>
          <p:nvPr/>
        </p:nvPicPr>
        <p:blipFill rotWithShape="1">
          <a:blip r:embed="rId4"/>
          <a:srcRect l="11111" r="24722"/>
          <a:stretch/>
        </p:blipFill>
        <p:spPr>
          <a:xfrm>
            <a:off x="6895254" y="3263890"/>
            <a:ext cx="1368214" cy="146981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101"/>
        <p:cNvGrpSpPr/>
        <p:nvPr/>
      </p:nvGrpSpPr>
      <p:grpSpPr>
        <a:xfrm>
          <a:off x="0" y="0"/>
          <a:ext cx="0" cy="0"/>
          <a:chOff x="0" y="0"/>
          <a:chExt cx="0" cy="0"/>
        </a:xfrm>
      </p:grpSpPr>
      <p:sp>
        <p:nvSpPr>
          <p:cNvPr id="102" name="Google Shape;102;p17"/>
          <p:cNvSpPr txBox="1">
            <a:spLocks noGrp="1"/>
          </p:cNvSpPr>
          <p:nvPr>
            <p:ph type="title"/>
          </p:nvPr>
        </p:nvSpPr>
        <p:spPr>
          <a:xfrm>
            <a:off x="0" y="132321"/>
            <a:ext cx="8368200" cy="622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3000"/>
              <a:buNone/>
            </a:pPr>
            <a:r>
              <a:rPr lang="en-IN" sz="2000" dirty="0">
                <a:solidFill>
                  <a:srgbClr val="0098FF"/>
                </a:solidFill>
                <a:latin typeface="Poppins Medium"/>
                <a:ea typeface="Poppins Medium"/>
                <a:cs typeface="Poppins Medium"/>
                <a:sym typeface="Poppins Medium"/>
              </a:rPr>
              <a:t>Hand Gesture Recognition:</a:t>
            </a:r>
          </a:p>
        </p:txBody>
      </p:sp>
      <p:sp>
        <p:nvSpPr>
          <p:cNvPr id="103" name="Google Shape;103;p17"/>
          <p:cNvSpPr txBox="1">
            <a:spLocks noGrp="1"/>
          </p:cNvSpPr>
          <p:nvPr>
            <p:ph type="body" idx="1"/>
          </p:nvPr>
        </p:nvSpPr>
        <p:spPr>
          <a:xfrm>
            <a:off x="312181" y="755121"/>
            <a:ext cx="8368200" cy="1071600"/>
          </a:xfrm>
          <a:prstGeom prst="rect">
            <a:avLst/>
          </a:prstGeom>
          <a:noFill/>
          <a:ln>
            <a:noFill/>
          </a:ln>
        </p:spPr>
        <p:txBody>
          <a:bodyPr spcFirstLastPara="1" wrap="square" lIns="91425" tIns="91425" rIns="91425" bIns="91425" anchor="t" anchorCtr="0">
            <a:noAutofit/>
          </a:bodyPr>
          <a:lstStyle/>
          <a:p>
            <a:pPr marL="457200" lvl="0" indent="0" algn="l" rtl="0">
              <a:lnSpc>
                <a:spcPct val="115000"/>
              </a:lnSpc>
              <a:spcBef>
                <a:spcPts val="1600"/>
              </a:spcBef>
              <a:spcAft>
                <a:spcPts val="1600"/>
              </a:spcAft>
              <a:buSzPts val="1800"/>
              <a:buNone/>
            </a:pPr>
            <a:r>
              <a:rPr lang="en-US" sz="1400" b="1" i="0" dirty="0">
                <a:solidFill>
                  <a:schemeClr val="tx1"/>
                </a:solidFill>
                <a:effectLst/>
                <a:latin typeface="Aharoni" panose="02010803020104030203" pitchFamily="2" charset="-79"/>
                <a:cs typeface="Aharoni" panose="02010803020104030203" pitchFamily="2" charset="-79"/>
              </a:rPr>
              <a:t>Human beings have the ability to express their emotions and feelings through the speech but some unfortunate ones do not have the ability. They cannot speak and listen. </a:t>
            </a:r>
          </a:p>
          <a:p>
            <a:pPr marL="457200" lvl="0" indent="0" algn="l" rtl="0">
              <a:lnSpc>
                <a:spcPct val="115000"/>
              </a:lnSpc>
              <a:spcBef>
                <a:spcPts val="1600"/>
              </a:spcBef>
              <a:spcAft>
                <a:spcPts val="1600"/>
              </a:spcAft>
              <a:buSzPts val="1800"/>
              <a:buNone/>
            </a:pPr>
            <a:endParaRPr lang="en-US" sz="1400" b="1" dirty="0">
              <a:solidFill>
                <a:schemeClr val="tx1"/>
              </a:solidFill>
              <a:latin typeface="Aharoni" panose="02010803020104030203" pitchFamily="2" charset="-79"/>
              <a:cs typeface="Aharoni" panose="02010803020104030203" pitchFamily="2" charset="-79"/>
            </a:endParaRPr>
          </a:p>
          <a:p>
            <a:pPr marL="457200" lvl="0" indent="0" algn="l" rtl="0">
              <a:lnSpc>
                <a:spcPct val="115000"/>
              </a:lnSpc>
              <a:spcBef>
                <a:spcPts val="1600"/>
              </a:spcBef>
              <a:spcAft>
                <a:spcPts val="1600"/>
              </a:spcAft>
              <a:buSzPts val="1800"/>
              <a:buNone/>
            </a:pPr>
            <a:endParaRPr lang="en-US" sz="1400" b="1" dirty="0">
              <a:solidFill>
                <a:schemeClr val="tx1"/>
              </a:solidFill>
              <a:latin typeface="Aharoni" panose="02010803020104030203" pitchFamily="2" charset="-79"/>
              <a:cs typeface="Aharoni" panose="02010803020104030203" pitchFamily="2" charset="-79"/>
            </a:endParaRPr>
          </a:p>
          <a:p>
            <a:pPr marL="457200" lvl="0" indent="0" algn="l" rtl="0">
              <a:lnSpc>
                <a:spcPct val="115000"/>
              </a:lnSpc>
              <a:spcBef>
                <a:spcPts val="1600"/>
              </a:spcBef>
              <a:spcAft>
                <a:spcPts val="1600"/>
              </a:spcAft>
              <a:buSzPts val="1800"/>
              <a:buNone/>
            </a:pPr>
            <a:endParaRPr lang="en-US" sz="1400" b="1" dirty="0">
              <a:solidFill>
                <a:schemeClr val="tx1"/>
              </a:solidFill>
              <a:latin typeface="Aharoni" panose="02010803020104030203" pitchFamily="2" charset="-79"/>
              <a:cs typeface="Aharoni" panose="02010803020104030203" pitchFamily="2" charset="-79"/>
            </a:endParaRPr>
          </a:p>
          <a:p>
            <a:pPr marL="457200" lvl="0" indent="0" algn="l" rtl="0">
              <a:lnSpc>
                <a:spcPct val="115000"/>
              </a:lnSpc>
              <a:spcBef>
                <a:spcPts val="1600"/>
              </a:spcBef>
              <a:spcAft>
                <a:spcPts val="1600"/>
              </a:spcAft>
              <a:buSzPts val="1800"/>
              <a:buNone/>
            </a:pPr>
            <a:r>
              <a:rPr lang="en-US" sz="1400" b="1" dirty="0">
                <a:solidFill>
                  <a:schemeClr val="tx1"/>
                </a:solidFill>
                <a:latin typeface="Aharoni" panose="02010803020104030203" pitchFamily="2" charset="-79"/>
                <a:cs typeface="Aharoni" panose="02010803020104030203" pitchFamily="2" charset="-79"/>
              </a:rPr>
              <a:t>Our project</a:t>
            </a:r>
            <a:r>
              <a:rPr lang="en-US" sz="1400" b="1" i="0" dirty="0">
                <a:solidFill>
                  <a:schemeClr val="tx1"/>
                </a:solidFill>
                <a:effectLst/>
                <a:latin typeface="Aharoni" panose="02010803020104030203" pitchFamily="2" charset="-79"/>
                <a:cs typeface="Aharoni" panose="02010803020104030203" pitchFamily="2" charset="-79"/>
              </a:rPr>
              <a:t> presents a man machine interface using video camera. The system will use a single, color camera mounted above a neutral colored desk surface next to the output device. The output of the camera will be displayed on the monitor. Shape and position information about the hand will be gathered using detection of skin.</a:t>
            </a:r>
            <a:endParaRPr sz="1300" b="1" i="1" dirty="0">
              <a:solidFill>
                <a:schemeClr val="tx1"/>
              </a:solidFill>
              <a:latin typeface="Aharoni" panose="02010803020104030203" pitchFamily="2" charset="-79"/>
              <a:ea typeface="Poppins"/>
              <a:cs typeface="Aharoni" panose="02010803020104030203" pitchFamily="2" charset="-79"/>
              <a:sym typeface="Poppins"/>
            </a:endParaRPr>
          </a:p>
        </p:txBody>
      </p:sp>
      <p:pic>
        <p:nvPicPr>
          <p:cNvPr id="3" name="Picture 2">
            <a:extLst>
              <a:ext uri="{FF2B5EF4-FFF2-40B4-BE49-F238E27FC236}">
                <a16:creationId xmlns:a16="http://schemas.microsoft.com/office/drawing/2014/main" id="{14AB3839-DA36-4A9B-BAE3-861EE144C8EF}"/>
              </a:ext>
            </a:extLst>
          </p:cNvPr>
          <p:cNvPicPr>
            <a:picLocks noChangeAspect="1"/>
          </p:cNvPicPr>
          <p:nvPr/>
        </p:nvPicPr>
        <p:blipFill>
          <a:blip r:embed="rId3"/>
          <a:stretch>
            <a:fillRect/>
          </a:stretch>
        </p:blipFill>
        <p:spPr>
          <a:xfrm>
            <a:off x="2289387" y="1632373"/>
            <a:ext cx="4057226" cy="220810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136"/>
        <p:cNvGrpSpPr/>
        <p:nvPr/>
      </p:nvGrpSpPr>
      <p:grpSpPr>
        <a:xfrm>
          <a:off x="0" y="0"/>
          <a:ext cx="0" cy="0"/>
          <a:chOff x="0" y="0"/>
          <a:chExt cx="0" cy="0"/>
        </a:xfrm>
      </p:grpSpPr>
      <p:sp>
        <p:nvSpPr>
          <p:cNvPr id="137" name="Google Shape;137;p21"/>
          <p:cNvSpPr txBox="1">
            <a:spLocks noGrp="1"/>
          </p:cNvSpPr>
          <p:nvPr>
            <p:ph type="title"/>
          </p:nvPr>
        </p:nvSpPr>
        <p:spPr>
          <a:xfrm>
            <a:off x="335035" y="583220"/>
            <a:ext cx="8262000" cy="3776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800" b="1" dirty="0">
                <a:solidFill>
                  <a:srgbClr val="0098FF"/>
                </a:solidFill>
                <a:latin typeface="Poppins Medium"/>
                <a:ea typeface="Poppins Medium"/>
                <a:cs typeface="Poppins Medium"/>
                <a:sym typeface="Poppins Medium"/>
              </a:rPr>
              <a:t>Algorithm: </a:t>
            </a:r>
            <a:endParaRPr sz="1800" b="1" dirty="0">
              <a:solidFill>
                <a:srgbClr val="0098FF"/>
              </a:solidFill>
              <a:latin typeface="Poppins Medium"/>
              <a:ea typeface="Poppins Medium"/>
              <a:cs typeface="Poppins Medium"/>
              <a:sym typeface="Poppins Medium"/>
            </a:endParaRPr>
          </a:p>
          <a:p>
            <a:pPr marL="0" lvl="0" indent="0" algn="l" rtl="0">
              <a:lnSpc>
                <a:spcPct val="100000"/>
              </a:lnSpc>
              <a:spcBef>
                <a:spcPts val="0"/>
              </a:spcBef>
              <a:spcAft>
                <a:spcPts val="0"/>
              </a:spcAft>
              <a:buNone/>
            </a:pPr>
            <a:endParaRPr sz="1700" dirty="0">
              <a:solidFill>
                <a:srgbClr val="0098FF"/>
              </a:solidFill>
              <a:latin typeface="Poppins Medium"/>
              <a:ea typeface="Poppins Medium"/>
              <a:cs typeface="Poppins Medium"/>
              <a:sym typeface="Poppins Medium"/>
            </a:endParaRPr>
          </a:p>
          <a:p>
            <a:pPr marL="0" lvl="0" indent="0" algn="l" rtl="0">
              <a:lnSpc>
                <a:spcPct val="100000"/>
              </a:lnSpc>
              <a:spcBef>
                <a:spcPts val="0"/>
              </a:spcBef>
              <a:spcAft>
                <a:spcPts val="0"/>
              </a:spcAft>
              <a:buNone/>
            </a:pPr>
            <a:endParaRPr sz="1700" dirty="0">
              <a:solidFill>
                <a:srgbClr val="0098FF"/>
              </a:solidFill>
              <a:latin typeface="Poppins Medium"/>
              <a:ea typeface="Poppins Medium"/>
              <a:cs typeface="Poppins Medium"/>
              <a:sym typeface="Poppins Medium"/>
            </a:endParaRPr>
          </a:p>
          <a:p>
            <a:pPr marL="0" lvl="0" indent="0" algn="l" rtl="0">
              <a:lnSpc>
                <a:spcPct val="100000"/>
              </a:lnSpc>
              <a:spcBef>
                <a:spcPts val="0"/>
              </a:spcBef>
              <a:spcAft>
                <a:spcPts val="0"/>
              </a:spcAft>
              <a:buNone/>
            </a:pPr>
            <a:endParaRPr sz="1700" dirty="0">
              <a:solidFill>
                <a:srgbClr val="0098FF"/>
              </a:solidFill>
              <a:latin typeface="Poppins Medium"/>
              <a:ea typeface="Poppins Medium"/>
              <a:cs typeface="Poppins Medium"/>
              <a:sym typeface="Poppins Medium"/>
            </a:endParaRPr>
          </a:p>
          <a:p>
            <a:pPr marL="0" lvl="0" indent="0" algn="l" rtl="0">
              <a:lnSpc>
                <a:spcPct val="100000"/>
              </a:lnSpc>
              <a:spcBef>
                <a:spcPts val="0"/>
              </a:spcBef>
              <a:spcAft>
                <a:spcPts val="0"/>
              </a:spcAft>
              <a:buNone/>
            </a:pPr>
            <a:endParaRPr sz="1700" dirty="0">
              <a:solidFill>
                <a:srgbClr val="0098FF"/>
              </a:solidFill>
              <a:latin typeface="Poppins Medium"/>
              <a:ea typeface="Poppins Medium"/>
              <a:cs typeface="Poppins Medium"/>
              <a:sym typeface="Poppins Medium"/>
            </a:endParaRPr>
          </a:p>
          <a:p>
            <a:pPr marL="0" lvl="0" indent="0" algn="l" rtl="0">
              <a:lnSpc>
                <a:spcPct val="100000"/>
              </a:lnSpc>
              <a:spcBef>
                <a:spcPts val="0"/>
              </a:spcBef>
              <a:spcAft>
                <a:spcPts val="0"/>
              </a:spcAft>
              <a:buNone/>
            </a:pPr>
            <a:endParaRPr sz="1700" dirty="0">
              <a:solidFill>
                <a:srgbClr val="0098FF"/>
              </a:solidFill>
              <a:latin typeface="Poppins Medium"/>
              <a:ea typeface="Poppins Medium"/>
              <a:cs typeface="Poppins Medium"/>
              <a:sym typeface="Poppins Medium"/>
            </a:endParaRPr>
          </a:p>
          <a:p>
            <a:pPr marL="0" lvl="0" indent="0" algn="l" rtl="0">
              <a:lnSpc>
                <a:spcPct val="100000"/>
              </a:lnSpc>
              <a:spcBef>
                <a:spcPts val="0"/>
              </a:spcBef>
              <a:spcAft>
                <a:spcPts val="0"/>
              </a:spcAft>
              <a:buNone/>
            </a:pPr>
            <a:endParaRPr sz="1700" dirty="0">
              <a:solidFill>
                <a:srgbClr val="0098FF"/>
              </a:solidFill>
              <a:latin typeface="Poppins Medium"/>
              <a:ea typeface="Poppins Medium"/>
              <a:cs typeface="Poppins Medium"/>
              <a:sym typeface="Poppins Medium"/>
            </a:endParaRPr>
          </a:p>
          <a:p>
            <a:pPr marL="0" lvl="0" indent="0" algn="l" rtl="0">
              <a:lnSpc>
                <a:spcPct val="100000"/>
              </a:lnSpc>
              <a:spcBef>
                <a:spcPts val="0"/>
              </a:spcBef>
              <a:spcAft>
                <a:spcPts val="0"/>
              </a:spcAft>
              <a:buNone/>
            </a:pPr>
            <a:endParaRPr sz="1700" dirty="0">
              <a:solidFill>
                <a:srgbClr val="0098FF"/>
              </a:solidFill>
              <a:latin typeface="Poppins Medium"/>
              <a:ea typeface="Poppins Medium"/>
              <a:cs typeface="Poppins Medium"/>
              <a:sym typeface="Poppins Medium"/>
            </a:endParaRPr>
          </a:p>
          <a:p>
            <a:pPr marL="0" lvl="0" indent="0" algn="l" rtl="0">
              <a:lnSpc>
                <a:spcPct val="100000"/>
              </a:lnSpc>
              <a:spcBef>
                <a:spcPts val="0"/>
              </a:spcBef>
              <a:spcAft>
                <a:spcPts val="0"/>
              </a:spcAft>
              <a:buNone/>
            </a:pPr>
            <a:endParaRPr sz="1700" dirty="0">
              <a:solidFill>
                <a:srgbClr val="0098FF"/>
              </a:solidFill>
              <a:latin typeface="Poppins Medium"/>
              <a:ea typeface="Poppins Medium"/>
              <a:cs typeface="Poppins Medium"/>
              <a:sym typeface="Poppins Medium"/>
            </a:endParaRPr>
          </a:p>
          <a:p>
            <a:pPr marL="0" lvl="0" indent="0" algn="l" rtl="0">
              <a:lnSpc>
                <a:spcPct val="100000"/>
              </a:lnSpc>
              <a:spcBef>
                <a:spcPts val="0"/>
              </a:spcBef>
              <a:spcAft>
                <a:spcPts val="0"/>
              </a:spcAft>
              <a:buNone/>
            </a:pPr>
            <a:endParaRPr sz="1700" dirty="0">
              <a:solidFill>
                <a:srgbClr val="0098FF"/>
              </a:solidFill>
              <a:latin typeface="Poppins Medium"/>
              <a:ea typeface="Poppins Medium"/>
              <a:cs typeface="Poppins Medium"/>
              <a:sym typeface="Poppins Medium"/>
            </a:endParaRPr>
          </a:p>
          <a:p>
            <a:pPr marL="0" lvl="0" indent="0" algn="l" rtl="0">
              <a:lnSpc>
                <a:spcPct val="100000"/>
              </a:lnSpc>
              <a:spcBef>
                <a:spcPts val="0"/>
              </a:spcBef>
              <a:spcAft>
                <a:spcPts val="0"/>
              </a:spcAft>
              <a:buNone/>
            </a:pPr>
            <a:endParaRPr sz="1700" dirty="0">
              <a:solidFill>
                <a:srgbClr val="0098FF"/>
              </a:solidFill>
              <a:latin typeface="Poppins Medium"/>
              <a:ea typeface="Poppins Medium"/>
              <a:cs typeface="Poppins Medium"/>
              <a:sym typeface="Poppins Medium"/>
            </a:endParaRPr>
          </a:p>
          <a:p>
            <a:pPr marL="0" lvl="0" indent="0" algn="l" rtl="0">
              <a:lnSpc>
                <a:spcPct val="100000"/>
              </a:lnSpc>
              <a:spcBef>
                <a:spcPts val="0"/>
              </a:spcBef>
              <a:spcAft>
                <a:spcPts val="0"/>
              </a:spcAft>
              <a:buNone/>
            </a:pPr>
            <a:endParaRPr sz="1700" dirty="0">
              <a:solidFill>
                <a:srgbClr val="0098FF"/>
              </a:solidFill>
              <a:latin typeface="Poppins Medium"/>
              <a:ea typeface="Poppins Medium"/>
              <a:cs typeface="Poppins Medium"/>
              <a:sym typeface="Poppins Medium"/>
            </a:endParaRPr>
          </a:p>
        </p:txBody>
      </p:sp>
      <p:pic>
        <p:nvPicPr>
          <p:cNvPr id="3" name="Picture 2">
            <a:extLst>
              <a:ext uri="{FF2B5EF4-FFF2-40B4-BE49-F238E27FC236}">
                <a16:creationId xmlns:a16="http://schemas.microsoft.com/office/drawing/2014/main" id="{6DABFA27-F044-416C-8DED-8ABCC313D7EA}"/>
              </a:ext>
            </a:extLst>
          </p:cNvPr>
          <p:cNvPicPr>
            <a:picLocks noChangeAspect="1"/>
          </p:cNvPicPr>
          <p:nvPr/>
        </p:nvPicPr>
        <p:blipFill>
          <a:blip r:embed="rId3"/>
          <a:stretch>
            <a:fillRect/>
          </a:stretch>
        </p:blipFill>
        <p:spPr>
          <a:xfrm>
            <a:off x="6430435" y="1407098"/>
            <a:ext cx="2531039" cy="3435266"/>
          </a:xfrm>
          <a:prstGeom prst="rect">
            <a:avLst/>
          </a:prstGeom>
        </p:spPr>
      </p:pic>
      <p:sp>
        <p:nvSpPr>
          <p:cNvPr id="4" name="TextBox 3">
            <a:extLst>
              <a:ext uri="{FF2B5EF4-FFF2-40B4-BE49-F238E27FC236}">
                <a16:creationId xmlns:a16="http://schemas.microsoft.com/office/drawing/2014/main" id="{A66248D6-9A23-4C9D-8E85-D8D5715E5209}"/>
              </a:ext>
            </a:extLst>
          </p:cNvPr>
          <p:cNvSpPr txBox="1"/>
          <p:nvPr/>
        </p:nvSpPr>
        <p:spPr>
          <a:xfrm>
            <a:off x="633507" y="1215345"/>
            <a:ext cx="5629835" cy="1600438"/>
          </a:xfrm>
          <a:prstGeom prst="rect">
            <a:avLst/>
          </a:prstGeom>
          <a:noFill/>
        </p:spPr>
        <p:txBody>
          <a:bodyPr wrap="square" rtlCol="0">
            <a:spAutoFit/>
          </a:bodyPr>
          <a:lstStyle/>
          <a:p>
            <a:r>
              <a:rPr lang="en-US" dirty="0"/>
              <a:t>.       </a:t>
            </a:r>
            <a:r>
              <a:rPr lang="en-US" b="1" dirty="0">
                <a:solidFill>
                  <a:schemeClr val="tx1"/>
                </a:solidFill>
              </a:rPr>
              <a:t>In our system, image is captured through web camera. The system is implemented in offline mode and also in real time mode. Input images are applied to image pre processing and segmentation in which, object and background is separated. Resultant image has shown some features. Then feature extraction and recognition was done by using PCA and KNN. Finally, this result is converted into text and voice.</a:t>
            </a:r>
            <a:endParaRPr lang="en-IN" b="1" dirty="0">
              <a:solidFill>
                <a:schemeClr val="tx1"/>
              </a:solidFill>
            </a:endParaRPr>
          </a:p>
        </p:txBody>
      </p:sp>
      <p:sp>
        <p:nvSpPr>
          <p:cNvPr id="5" name="TextBox 4">
            <a:extLst>
              <a:ext uri="{FF2B5EF4-FFF2-40B4-BE49-F238E27FC236}">
                <a16:creationId xmlns:a16="http://schemas.microsoft.com/office/drawing/2014/main" id="{A9EDEE26-36F9-4AC8-B214-6826EBD21EA1}"/>
              </a:ext>
            </a:extLst>
          </p:cNvPr>
          <p:cNvSpPr txBox="1"/>
          <p:nvPr/>
        </p:nvSpPr>
        <p:spPr>
          <a:xfrm>
            <a:off x="2480235" y="3086845"/>
            <a:ext cx="2091765" cy="1815882"/>
          </a:xfrm>
          <a:prstGeom prst="rect">
            <a:avLst/>
          </a:prstGeom>
          <a:noFill/>
        </p:spPr>
        <p:txBody>
          <a:bodyPr wrap="square" rtlCol="0">
            <a:spAutoFit/>
          </a:bodyPr>
          <a:lstStyle/>
          <a:p>
            <a:r>
              <a:rPr lang="en-US" b="1" dirty="0">
                <a:solidFill>
                  <a:schemeClr val="accent6">
                    <a:lumMod val="60000"/>
                    <a:lumOff val="40000"/>
                  </a:schemeClr>
                </a:solidFill>
              </a:rPr>
              <a:t>1. Database Creation</a:t>
            </a:r>
          </a:p>
          <a:p>
            <a:endParaRPr lang="en-US" b="1" dirty="0">
              <a:solidFill>
                <a:schemeClr val="accent6">
                  <a:lumMod val="60000"/>
                  <a:lumOff val="40000"/>
                </a:schemeClr>
              </a:solidFill>
            </a:endParaRPr>
          </a:p>
          <a:p>
            <a:r>
              <a:rPr lang="en-IN" b="1" dirty="0">
                <a:solidFill>
                  <a:schemeClr val="accent6">
                    <a:lumMod val="60000"/>
                    <a:lumOff val="40000"/>
                  </a:schemeClr>
                </a:solidFill>
              </a:rPr>
              <a:t>2. </a:t>
            </a:r>
            <a:r>
              <a:rPr lang="en-IN" b="1" dirty="0" err="1">
                <a:solidFill>
                  <a:schemeClr val="accent6">
                    <a:lumMod val="60000"/>
                    <a:lumOff val="40000"/>
                  </a:schemeClr>
                </a:solidFill>
              </a:rPr>
              <a:t>Preprocessing</a:t>
            </a:r>
            <a:r>
              <a:rPr lang="en-IN" b="1" dirty="0">
                <a:solidFill>
                  <a:schemeClr val="accent6">
                    <a:lumMod val="60000"/>
                    <a:lumOff val="40000"/>
                  </a:schemeClr>
                </a:solidFill>
              </a:rPr>
              <a:t> </a:t>
            </a:r>
          </a:p>
          <a:p>
            <a:endParaRPr lang="en-IN" b="1" dirty="0">
              <a:solidFill>
                <a:schemeClr val="accent6">
                  <a:lumMod val="60000"/>
                  <a:lumOff val="40000"/>
                </a:schemeClr>
              </a:solidFill>
            </a:endParaRPr>
          </a:p>
          <a:p>
            <a:r>
              <a:rPr lang="en-IN" b="1" dirty="0">
                <a:solidFill>
                  <a:schemeClr val="accent6">
                    <a:lumMod val="60000"/>
                    <a:lumOff val="40000"/>
                  </a:schemeClr>
                </a:solidFill>
              </a:rPr>
              <a:t>3. Feature Extraction</a:t>
            </a:r>
          </a:p>
          <a:p>
            <a:r>
              <a:rPr lang="en-IN" b="1" dirty="0">
                <a:solidFill>
                  <a:schemeClr val="accent6">
                    <a:lumMod val="60000"/>
                    <a:lumOff val="40000"/>
                  </a:schemeClr>
                </a:solidFill>
              </a:rPr>
              <a:t> </a:t>
            </a:r>
          </a:p>
          <a:p>
            <a:r>
              <a:rPr lang="en-IN" b="1" dirty="0">
                <a:solidFill>
                  <a:schemeClr val="accent6">
                    <a:lumMod val="60000"/>
                    <a:lumOff val="40000"/>
                  </a:schemeClr>
                </a:solidFill>
              </a:rPr>
              <a:t>4. Recognition</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110"/>
        <p:cNvGrpSpPr/>
        <p:nvPr/>
      </p:nvGrpSpPr>
      <p:grpSpPr>
        <a:xfrm>
          <a:off x="0" y="0"/>
          <a:ext cx="0" cy="0"/>
          <a:chOff x="0" y="0"/>
          <a:chExt cx="0" cy="0"/>
        </a:xfrm>
      </p:grpSpPr>
      <p:sp>
        <p:nvSpPr>
          <p:cNvPr id="111" name="Google Shape;111;p18"/>
          <p:cNvSpPr txBox="1">
            <a:spLocks noGrp="1"/>
          </p:cNvSpPr>
          <p:nvPr>
            <p:ph type="title"/>
          </p:nvPr>
        </p:nvSpPr>
        <p:spPr>
          <a:xfrm>
            <a:off x="0" y="0"/>
            <a:ext cx="8368200" cy="622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3000"/>
              <a:buNone/>
            </a:pPr>
            <a:r>
              <a:rPr lang="en-IN" sz="3000" dirty="0">
                <a:solidFill>
                  <a:srgbClr val="0098FF"/>
                </a:solidFill>
                <a:latin typeface="Poppins Medium"/>
                <a:ea typeface="Poppins Medium"/>
                <a:cs typeface="Poppins Medium"/>
                <a:sym typeface="Poppins Medium"/>
              </a:rPr>
              <a:t>Obstacle detection using glove</a:t>
            </a:r>
            <a:endParaRPr sz="3000" dirty="0">
              <a:solidFill>
                <a:srgbClr val="0098FF"/>
              </a:solidFill>
              <a:latin typeface="Poppins Medium"/>
              <a:ea typeface="Poppins Medium"/>
              <a:cs typeface="Poppins Medium"/>
              <a:sym typeface="Poppins Medium"/>
            </a:endParaRPr>
          </a:p>
        </p:txBody>
      </p:sp>
      <p:sp>
        <p:nvSpPr>
          <p:cNvPr id="7" name="Text Placeholder 6">
            <a:extLst>
              <a:ext uri="{FF2B5EF4-FFF2-40B4-BE49-F238E27FC236}">
                <a16:creationId xmlns:a16="http://schemas.microsoft.com/office/drawing/2014/main" id="{D939CA65-C0A7-709B-987B-81A5944180F8}"/>
              </a:ext>
            </a:extLst>
          </p:cNvPr>
          <p:cNvSpPr>
            <a:spLocks noGrp="1"/>
          </p:cNvSpPr>
          <p:nvPr>
            <p:ph type="body" idx="1"/>
          </p:nvPr>
        </p:nvSpPr>
        <p:spPr>
          <a:xfrm>
            <a:off x="387900" y="585750"/>
            <a:ext cx="8368200" cy="1071600"/>
          </a:xfrm>
        </p:spPr>
        <p:txBody>
          <a:bodyPr/>
          <a:lstStyle/>
          <a:p>
            <a:pPr algn="l"/>
            <a:r>
              <a:rPr lang="en-US" sz="1400" dirty="0">
                <a:latin typeface="Segoe UI Semibold" panose="020B0702040204020203" pitchFamily="34" charset="0"/>
                <a:cs typeface="Segoe UI Semibold" panose="020B0702040204020203" pitchFamily="34" charset="0"/>
              </a:rPr>
              <a:t>The glove is equipped with ultrasonic sensors that explore the surroundings: it provides vibrotactile feedback on the position of the closest obstacles in range and lets users know by a vibrating motor and voice app. </a:t>
            </a:r>
          </a:p>
          <a:p>
            <a:pPr algn="l"/>
            <a:endParaRPr lang="en-US" sz="1400" dirty="0">
              <a:latin typeface="Segoe UI Semibold" panose="020B0702040204020203" pitchFamily="34" charset="0"/>
              <a:cs typeface="Segoe UI Semibold" panose="020B0702040204020203" pitchFamily="34" charset="0"/>
            </a:endParaRPr>
          </a:p>
          <a:p>
            <a:pPr algn="l"/>
            <a:r>
              <a:rPr lang="en-US" sz="1600" dirty="0">
                <a:solidFill>
                  <a:schemeClr val="bg2">
                    <a:lumMod val="50000"/>
                    <a:lumOff val="50000"/>
                  </a:schemeClr>
                </a:solidFill>
                <a:latin typeface="Segoe UI Semibold" panose="020B0702040204020203" pitchFamily="34" charset="0"/>
                <a:cs typeface="Segoe UI Semibold" panose="020B0702040204020203" pitchFamily="34" charset="0"/>
              </a:rPr>
              <a:t>Spatial Orientation-</a:t>
            </a:r>
            <a:r>
              <a:rPr lang="en-US" sz="1400" dirty="0">
                <a:latin typeface="Segoe UI Semibold" panose="020B0702040204020203" pitchFamily="34" charset="0"/>
                <a:cs typeface="Segoe UI Semibold" panose="020B0702040204020203" pitchFamily="34" charset="0"/>
              </a:rPr>
              <a:t> The user will be able to detect the distance from objects through the use of haptic technology in the glove. </a:t>
            </a:r>
          </a:p>
          <a:p>
            <a:pPr algn="l"/>
            <a:endParaRPr lang="en-US" sz="1400" dirty="0">
              <a:latin typeface="Segoe UI Semibold" panose="020B0702040204020203" pitchFamily="34" charset="0"/>
              <a:cs typeface="Segoe UI Semibold" panose="020B0702040204020203" pitchFamily="34" charset="0"/>
            </a:endParaRPr>
          </a:p>
          <a:p>
            <a:pPr algn="l"/>
            <a:r>
              <a:rPr lang="en-US" sz="1600" dirty="0">
                <a:solidFill>
                  <a:schemeClr val="bg2">
                    <a:lumMod val="50000"/>
                    <a:lumOff val="50000"/>
                  </a:schemeClr>
                </a:solidFill>
                <a:latin typeface="Segoe UI Semibold" panose="020B0702040204020203" pitchFamily="34" charset="0"/>
                <a:cs typeface="Segoe UI Semibold" panose="020B0702040204020203" pitchFamily="34" charset="0"/>
              </a:rPr>
              <a:t>Color Recognition- </a:t>
            </a:r>
            <a:r>
              <a:rPr lang="en-US" sz="1400" dirty="0">
                <a:latin typeface="Segoe UI Semibold" panose="020B0702040204020203" pitchFamily="34" charset="0"/>
                <a:cs typeface="Segoe UI Semibold" panose="020B0702040204020203" pitchFamily="34" charset="0"/>
              </a:rPr>
              <a:t>Through a click of a button, the glove will be able to say aloud the </a:t>
            </a:r>
            <a:r>
              <a:rPr lang="en-US" sz="1400" dirty="0" err="1">
                <a:latin typeface="Segoe UI Semibold" panose="020B0702040204020203" pitchFamily="34" charset="0"/>
                <a:cs typeface="Segoe UI Semibold" panose="020B0702040204020203" pitchFamily="34" charset="0"/>
              </a:rPr>
              <a:t>colour</a:t>
            </a:r>
            <a:r>
              <a:rPr lang="en-US" sz="1400" dirty="0">
                <a:latin typeface="Segoe UI Semibold" panose="020B0702040204020203" pitchFamily="34" charset="0"/>
                <a:cs typeface="Segoe UI Semibold" panose="020B0702040204020203" pitchFamily="34" charset="0"/>
              </a:rPr>
              <a:t> of the object the user has in their hand.</a:t>
            </a:r>
          </a:p>
          <a:p>
            <a:pPr algn="l"/>
            <a:endParaRPr lang="en-US" sz="1400" dirty="0">
              <a:latin typeface="Segoe UI Semibold" panose="020B0702040204020203" pitchFamily="34" charset="0"/>
              <a:cs typeface="Segoe UI Semibold" panose="020B0702040204020203" pitchFamily="34" charset="0"/>
            </a:endParaRPr>
          </a:p>
          <a:p>
            <a:pPr algn="l"/>
            <a:r>
              <a:rPr lang="en-US" sz="1600" dirty="0">
                <a:solidFill>
                  <a:schemeClr val="bg2">
                    <a:lumMod val="50000"/>
                    <a:lumOff val="50000"/>
                  </a:schemeClr>
                </a:solidFill>
                <a:latin typeface="Segoe UI Semibold" panose="020B0702040204020203" pitchFamily="34" charset="0"/>
                <a:cs typeface="Segoe UI Semibold" panose="020B0702040204020203" pitchFamily="34" charset="0"/>
              </a:rPr>
              <a:t>Detection of light intensity- </a:t>
            </a:r>
            <a:r>
              <a:rPr lang="en-US" sz="1400" dirty="0">
                <a:latin typeface="Segoe UI Semibold" panose="020B0702040204020203" pitchFamily="34" charset="0"/>
                <a:cs typeface="Segoe UI Semibold" panose="020B0702040204020203" pitchFamily="34" charset="0"/>
              </a:rPr>
              <a:t>The user can be told whether they are in a room present with light, and at the same time, whether the light is natural or artificial. The glove will be able to say the date and time to the user. </a:t>
            </a:r>
          </a:p>
          <a:p>
            <a:pPr algn="l"/>
            <a:endParaRPr lang="en-US" sz="1400" dirty="0">
              <a:latin typeface="Segoe UI Semibold" panose="020B0702040204020203" pitchFamily="34" charset="0"/>
              <a:cs typeface="Segoe UI Semibold" panose="020B0702040204020203" pitchFamily="34" charset="0"/>
            </a:endParaRPr>
          </a:p>
          <a:p>
            <a:pPr algn="l"/>
            <a:r>
              <a:rPr lang="en-US" sz="1600" dirty="0">
                <a:solidFill>
                  <a:schemeClr val="bg2">
                    <a:lumMod val="50000"/>
                    <a:lumOff val="50000"/>
                  </a:schemeClr>
                </a:solidFill>
                <a:latin typeface="Segoe UI Semibold" panose="020B0702040204020203" pitchFamily="34" charset="0"/>
                <a:cs typeface="Segoe UI Semibold" panose="020B0702040204020203" pitchFamily="34" charset="0"/>
              </a:rPr>
              <a:t>Panic Button- </a:t>
            </a:r>
            <a:r>
              <a:rPr lang="en-US" sz="1400" dirty="0">
                <a:latin typeface="Segoe UI Semibold" panose="020B0702040204020203" pitchFamily="34" charset="0"/>
                <a:cs typeface="Segoe UI Semibold" panose="020B0702040204020203" pitchFamily="34" charset="0"/>
              </a:rPr>
              <a:t>If the user is lost, through a combination of buttons, the glove will be able to send the location via text message to a guardian or friend, whose contact details are stored in the app connected to the glove.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119"/>
        <p:cNvGrpSpPr/>
        <p:nvPr/>
      </p:nvGrpSpPr>
      <p:grpSpPr>
        <a:xfrm>
          <a:off x="0" y="0"/>
          <a:ext cx="0" cy="0"/>
          <a:chOff x="0" y="0"/>
          <a:chExt cx="0" cy="0"/>
        </a:xfrm>
      </p:grpSpPr>
      <p:pic>
        <p:nvPicPr>
          <p:cNvPr id="123" name="Google Shape;123;p19"/>
          <p:cNvPicPr preferRelativeResize="0"/>
          <p:nvPr/>
        </p:nvPicPr>
        <p:blipFill>
          <a:blip r:embed="rId3">
            <a:alphaModFix/>
          </a:blip>
          <a:stretch>
            <a:fillRect/>
          </a:stretch>
        </p:blipFill>
        <p:spPr>
          <a:xfrm>
            <a:off x="120810" y="1199425"/>
            <a:ext cx="4209950" cy="3136100"/>
          </a:xfrm>
          <a:prstGeom prst="rect">
            <a:avLst/>
          </a:prstGeom>
          <a:noFill/>
          <a:ln>
            <a:noFill/>
          </a:ln>
        </p:spPr>
      </p:pic>
      <p:pic>
        <p:nvPicPr>
          <p:cNvPr id="124" name="Google Shape;124;p19"/>
          <p:cNvPicPr preferRelativeResize="0"/>
          <p:nvPr/>
        </p:nvPicPr>
        <p:blipFill>
          <a:blip r:embed="rId4">
            <a:alphaModFix/>
          </a:blip>
          <a:stretch>
            <a:fillRect/>
          </a:stretch>
        </p:blipFill>
        <p:spPr>
          <a:xfrm>
            <a:off x="4495800" y="1199425"/>
            <a:ext cx="4527390" cy="3136100"/>
          </a:xfrm>
          <a:prstGeom prst="rect">
            <a:avLst/>
          </a:prstGeom>
          <a:noFill/>
          <a:ln>
            <a:noFill/>
          </a:ln>
        </p:spPr>
      </p:pic>
      <p:pic>
        <p:nvPicPr>
          <p:cNvPr id="1026" name="Picture 2" descr="Tick symbol - General - Means Of Escape - Fire Safety">
            <a:extLst>
              <a:ext uri="{FF2B5EF4-FFF2-40B4-BE49-F238E27FC236}">
                <a16:creationId xmlns:a16="http://schemas.microsoft.com/office/drawing/2014/main" id="{303CE0F9-C6DD-4851-A509-C73EB2BC73C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9180" y="2370952"/>
            <a:ext cx="426308" cy="40159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Tick symbol - General - Means Of Escape - Fire Safety">
            <a:extLst>
              <a:ext uri="{FF2B5EF4-FFF2-40B4-BE49-F238E27FC236}">
                <a16:creationId xmlns:a16="http://schemas.microsoft.com/office/drawing/2014/main" id="{793CE98D-20D7-44E0-A6A5-097D14027CA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19629" y="1775277"/>
            <a:ext cx="426308" cy="40159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Tick symbol - General - Means Of Escape - Fire Safety">
            <a:extLst>
              <a:ext uri="{FF2B5EF4-FFF2-40B4-BE49-F238E27FC236}">
                <a16:creationId xmlns:a16="http://schemas.microsoft.com/office/drawing/2014/main" id="{19821DCE-DAD1-4E49-96D4-3B09AF6F00D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19629" y="2456268"/>
            <a:ext cx="426308" cy="40159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Tick symbol - General - Means Of Escape - Fire Safety">
            <a:extLst>
              <a:ext uri="{FF2B5EF4-FFF2-40B4-BE49-F238E27FC236}">
                <a16:creationId xmlns:a16="http://schemas.microsoft.com/office/drawing/2014/main" id="{695DB4E5-3A20-4887-B755-260741B6AA6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19629" y="3252939"/>
            <a:ext cx="426308" cy="40159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128"/>
        <p:cNvGrpSpPr/>
        <p:nvPr/>
      </p:nvGrpSpPr>
      <p:grpSpPr>
        <a:xfrm>
          <a:off x="0" y="0"/>
          <a:ext cx="0" cy="0"/>
          <a:chOff x="0" y="0"/>
          <a:chExt cx="0" cy="0"/>
        </a:xfrm>
      </p:grpSpPr>
      <p:pic>
        <p:nvPicPr>
          <p:cNvPr id="132" name="Google Shape;132;p20"/>
          <p:cNvPicPr preferRelativeResize="0"/>
          <p:nvPr/>
        </p:nvPicPr>
        <p:blipFill>
          <a:blip r:embed="rId3">
            <a:alphaModFix/>
          </a:blip>
          <a:stretch>
            <a:fillRect/>
          </a:stretch>
        </p:blipFill>
        <p:spPr>
          <a:xfrm>
            <a:off x="152400" y="1290645"/>
            <a:ext cx="8839200" cy="3582753"/>
          </a:xfrm>
          <a:prstGeom prst="rect">
            <a:avLst/>
          </a:prstGeom>
          <a:noFill/>
          <a:ln>
            <a:noFill/>
          </a:ln>
        </p:spPr>
      </p:pic>
      <p:pic>
        <p:nvPicPr>
          <p:cNvPr id="6" name="Picture 2" descr="Tick symbol - General - Means Of Escape - Fire Safety">
            <a:extLst>
              <a:ext uri="{FF2B5EF4-FFF2-40B4-BE49-F238E27FC236}">
                <a16:creationId xmlns:a16="http://schemas.microsoft.com/office/drawing/2014/main" id="{52D5D9B7-1135-4777-B6B1-D7CDEFD18D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5105" y="1809826"/>
            <a:ext cx="426308" cy="40159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Tick symbol - General - Means Of Escape - Fire Safety">
            <a:extLst>
              <a:ext uri="{FF2B5EF4-FFF2-40B4-BE49-F238E27FC236}">
                <a16:creationId xmlns:a16="http://schemas.microsoft.com/office/drawing/2014/main" id="{C2491537-0B98-4DA7-978A-F4EDD41C7A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3772" y="2730602"/>
            <a:ext cx="426308" cy="4015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Tick symbol - General - Means Of Escape - Fire Safety">
            <a:extLst>
              <a:ext uri="{FF2B5EF4-FFF2-40B4-BE49-F238E27FC236}">
                <a16:creationId xmlns:a16="http://schemas.microsoft.com/office/drawing/2014/main" id="{56F4C069-FD2B-4ED8-9F76-2136D48EBA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3772" y="3652474"/>
            <a:ext cx="426308" cy="40159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Tick symbol - General - Means Of Escape - Fire Safety">
            <a:extLst>
              <a:ext uri="{FF2B5EF4-FFF2-40B4-BE49-F238E27FC236}">
                <a16:creationId xmlns:a16="http://schemas.microsoft.com/office/drawing/2014/main" id="{B203A1F6-61ED-4123-B1E9-8E334376DA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7228" y="2730602"/>
            <a:ext cx="426308" cy="40159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144"/>
        <p:cNvGrpSpPr/>
        <p:nvPr/>
      </p:nvGrpSpPr>
      <p:grpSpPr>
        <a:xfrm>
          <a:off x="0" y="0"/>
          <a:ext cx="0" cy="0"/>
          <a:chOff x="0" y="0"/>
          <a:chExt cx="0" cy="0"/>
        </a:xfrm>
      </p:grpSpPr>
      <p:sp>
        <p:nvSpPr>
          <p:cNvPr id="145" name="Google Shape;145;p22"/>
          <p:cNvSpPr txBox="1">
            <a:spLocks noGrp="1"/>
          </p:cNvSpPr>
          <p:nvPr>
            <p:ph type="title"/>
          </p:nvPr>
        </p:nvSpPr>
        <p:spPr>
          <a:xfrm>
            <a:off x="84455" y="179810"/>
            <a:ext cx="8368200" cy="622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3000"/>
              <a:buNone/>
            </a:pPr>
            <a:r>
              <a:rPr lang="en" sz="3000" dirty="0">
                <a:solidFill>
                  <a:srgbClr val="0098FF"/>
                </a:solidFill>
                <a:latin typeface="Poppins Medium"/>
                <a:ea typeface="Poppins Medium"/>
                <a:cs typeface="Poppins Medium"/>
                <a:sym typeface="Poppins Medium"/>
              </a:rPr>
              <a:t>FUTURE VISION:</a:t>
            </a:r>
            <a:endParaRPr sz="3000" dirty="0">
              <a:solidFill>
                <a:srgbClr val="0098FF"/>
              </a:solidFill>
              <a:latin typeface="Poppins Medium"/>
              <a:ea typeface="Poppins Medium"/>
              <a:cs typeface="Poppins Medium"/>
              <a:sym typeface="Poppins Medium"/>
            </a:endParaRPr>
          </a:p>
        </p:txBody>
      </p:sp>
      <p:sp>
        <p:nvSpPr>
          <p:cNvPr id="146" name="Google Shape;146;p22"/>
          <p:cNvSpPr txBox="1">
            <a:spLocks noGrp="1"/>
          </p:cNvSpPr>
          <p:nvPr>
            <p:ph type="body" idx="1"/>
          </p:nvPr>
        </p:nvSpPr>
        <p:spPr>
          <a:xfrm>
            <a:off x="586147" y="1107297"/>
            <a:ext cx="8368200" cy="3688224"/>
          </a:xfrm>
          <a:prstGeom prst="rect">
            <a:avLst/>
          </a:prstGeom>
          <a:noFill/>
          <a:ln>
            <a:noFill/>
          </a:ln>
        </p:spPr>
        <p:txBody>
          <a:bodyPr spcFirstLastPara="1" wrap="square" lIns="91425" tIns="91425" rIns="91425" bIns="91425" anchor="t" anchorCtr="0">
            <a:noAutofit/>
          </a:bodyPr>
          <a:lstStyle/>
          <a:p>
            <a:pPr marL="742950" indent="-285750" algn="l">
              <a:buFont typeface="Wingdings" panose="05000000000000000000" pitchFamily="2" charset="2"/>
              <a:buChar char="Ø"/>
            </a:pPr>
            <a:r>
              <a:rPr lang="en-US" sz="1600" dirty="0">
                <a:latin typeface="Berlin Sans FB Demi" panose="020E0802020502020306" pitchFamily="34" charset="0"/>
              </a:rPr>
              <a:t>Sign language recognition system for deaf and dumb people using image processing will be successfully executed with high accuracy.</a:t>
            </a:r>
          </a:p>
          <a:p>
            <a:pPr marL="742950" indent="-285750" algn="l">
              <a:buFont typeface="Wingdings" panose="05000000000000000000" pitchFamily="2" charset="2"/>
              <a:buChar char="Ø"/>
            </a:pPr>
            <a:endParaRPr lang="en-US" sz="1600" dirty="0">
              <a:latin typeface="Berlin Sans FB Demi" panose="020E0802020502020306" pitchFamily="34" charset="0"/>
            </a:endParaRPr>
          </a:p>
          <a:p>
            <a:pPr marL="742950" indent="-285750" algn="l">
              <a:buFont typeface="Wingdings" panose="05000000000000000000" pitchFamily="2" charset="2"/>
              <a:buChar char="Ø"/>
            </a:pPr>
            <a:r>
              <a:rPr lang="en-US" sz="1600" dirty="0">
                <a:latin typeface="Berlin Sans FB Demi" panose="020E0802020502020306" pitchFamily="34" charset="0"/>
              </a:rPr>
              <a:t>Obstacle detection with vocal audio is being implemented by our team and will have more features than mentioned.</a:t>
            </a:r>
          </a:p>
          <a:p>
            <a:pPr marL="742950" indent="-285750" algn="l">
              <a:buFont typeface="Wingdings" panose="05000000000000000000" pitchFamily="2" charset="2"/>
              <a:buChar char="Ø"/>
            </a:pPr>
            <a:endParaRPr lang="en" sz="1600" dirty="0">
              <a:latin typeface="Berlin Sans FB Demi" panose="020E0802020502020306" pitchFamily="34" charset="0"/>
              <a:ea typeface="Poppins"/>
              <a:cs typeface="Poppins"/>
              <a:sym typeface="Poppins"/>
            </a:endParaRPr>
          </a:p>
          <a:p>
            <a:pPr marL="742950" indent="-285750" algn="l">
              <a:buFont typeface="Wingdings" panose="05000000000000000000" pitchFamily="2" charset="2"/>
              <a:buChar char="Ø"/>
            </a:pPr>
            <a:r>
              <a:rPr lang="en" sz="1600" dirty="0">
                <a:latin typeface="Berlin Sans FB Demi" panose="020E0802020502020306" pitchFamily="34" charset="0"/>
                <a:ea typeface="Poppins"/>
                <a:cs typeface="Poppins"/>
                <a:sym typeface="Poppins"/>
              </a:rPr>
              <a:t>We want to make the blind and dumb people to communicate like normal people.</a:t>
            </a:r>
          </a:p>
          <a:p>
            <a:pPr marL="742950" indent="-285750" algn="l">
              <a:buFont typeface="Wingdings" panose="05000000000000000000" pitchFamily="2" charset="2"/>
              <a:buChar char="Ø"/>
            </a:pPr>
            <a:endParaRPr lang="en" sz="1600" dirty="0">
              <a:latin typeface="Berlin Sans FB Demi" panose="020E0802020502020306" pitchFamily="34" charset="0"/>
              <a:ea typeface="Poppins"/>
              <a:cs typeface="Poppins"/>
              <a:sym typeface="Poppins"/>
            </a:endParaRPr>
          </a:p>
          <a:p>
            <a:pPr marL="742950" indent="-285750" algn="l">
              <a:buFont typeface="Wingdings" panose="05000000000000000000" pitchFamily="2" charset="2"/>
              <a:buChar char="Ø"/>
            </a:pPr>
            <a:r>
              <a:rPr lang="en" sz="1600" dirty="0">
                <a:latin typeface="Berlin Sans FB Demi" panose="020E0802020502020306" pitchFamily="34" charset="0"/>
                <a:ea typeface="Poppins"/>
                <a:cs typeface="Poppins"/>
                <a:sym typeface="Poppins"/>
              </a:rPr>
              <a:t>We want to make more products for the comfort of differently abled people. </a:t>
            </a:r>
            <a:endParaRPr sz="1600" dirty="0">
              <a:latin typeface="Berlin Sans FB Demi" panose="020E0802020502020306" pitchFamily="34" charset="0"/>
              <a:ea typeface="Poppins"/>
              <a:cs typeface="Poppins"/>
              <a:sym typeface="Poppins"/>
            </a:endParaRPr>
          </a:p>
        </p:txBody>
      </p:sp>
    </p:spTree>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389</TotalTime>
  <Words>608</Words>
  <Application>Microsoft Office PowerPoint</Application>
  <PresentationFormat>On-screen Show (16:9)</PresentationFormat>
  <Paragraphs>61</Paragraphs>
  <Slides>9</Slides>
  <Notes>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9</vt:i4>
      </vt:variant>
    </vt:vector>
  </HeadingPairs>
  <TitlesOfParts>
    <vt:vector size="20" baseType="lpstr">
      <vt:lpstr>Orbitron SemiBold</vt:lpstr>
      <vt:lpstr>Arial</vt:lpstr>
      <vt:lpstr>Wingdings</vt:lpstr>
      <vt:lpstr>Segoe UI Semibold</vt:lpstr>
      <vt:lpstr>Poppins</vt:lpstr>
      <vt:lpstr>Aharoni</vt:lpstr>
      <vt:lpstr>Roboto</vt:lpstr>
      <vt:lpstr>Roboto Slab</vt:lpstr>
      <vt:lpstr>Poppins Medium</vt:lpstr>
      <vt:lpstr>Berlin Sans FB Demi</vt:lpstr>
      <vt:lpstr>Marina</vt:lpstr>
      <vt:lpstr>Our Team:</vt:lpstr>
      <vt:lpstr>Problem Statement : </vt:lpstr>
      <vt:lpstr>Solution:</vt:lpstr>
      <vt:lpstr>Hand Gesture Recognition:</vt:lpstr>
      <vt:lpstr>Algorithm:            </vt:lpstr>
      <vt:lpstr>Obstacle detection using glove</vt:lpstr>
      <vt:lpstr>PowerPoint Presentation</vt:lpstr>
      <vt:lpstr>PowerPoint Presentation</vt:lpstr>
      <vt:lpstr>FUTURE VISION: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Surya Narayanan CS</dc:creator>
  <cp:lastModifiedBy>SURYA NARAYANAN C S</cp:lastModifiedBy>
  <cp:revision>7</cp:revision>
  <dcterms:modified xsi:type="dcterms:W3CDTF">2022-06-10T16:56:47Z</dcterms:modified>
</cp:coreProperties>
</file>