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64" r:id="rId4"/>
    <p:sldId id="271" r:id="rId5"/>
    <p:sldId id="259" r:id="rId6"/>
    <p:sldId id="275" r:id="rId7"/>
    <p:sldId id="262" r:id="rId8"/>
    <p:sldId id="260" r:id="rId9"/>
    <p:sldId id="276" r:id="rId10"/>
    <p:sldId id="277" r:id="rId11"/>
    <p:sldId id="278" r:id="rId12"/>
    <p:sldId id="274" r:id="rId13"/>
    <p:sldId id="265" r:id="rId14"/>
    <p:sldId id="266"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66"/>
    <p:restoredTop sz="95897"/>
  </p:normalViewPr>
  <p:slideViewPr>
    <p:cSldViewPr snapToGrid="0" snapToObjects="1">
      <p:cViewPr varScale="1">
        <p:scale>
          <a:sx n="85" d="100"/>
          <a:sy n="85" d="100"/>
        </p:scale>
        <p:origin x="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B4898-056B-42F4-95AA-7A6BA9CE18C0}" type="datetimeFigureOut">
              <a:rPr lang="en-IN" smtClean="0"/>
              <a:t>31-05-2022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B9257-1712-4424-9DDE-3F0B19E43357}" type="slidenum">
              <a:rPr lang="en-IN" smtClean="0"/>
              <a:t>‹#›</a:t>
            </a:fld>
            <a:endParaRPr lang="en-IN"/>
          </a:p>
        </p:txBody>
      </p:sp>
    </p:spTree>
    <p:extLst>
      <p:ext uri="{BB962C8B-B14F-4D97-AF65-F5344CB8AC3E}">
        <p14:creationId xmlns:p14="http://schemas.microsoft.com/office/powerpoint/2010/main" val="103202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A4EF5D-D3D3-4586-97B5-00E7B5A72F3F}" type="slidenum">
              <a:rPr lang="en-IN" smtClean="0"/>
              <a:t>6</a:t>
            </a:fld>
            <a:endParaRPr lang="en-IN"/>
          </a:p>
        </p:txBody>
      </p:sp>
    </p:spTree>
    <p:extLst>
      <p:ext uri="{BB962C8B-B14F-4D97-AF65-F5344CB8AC3E}">
        <p14:creationId xmlns:p14="http://schemas.microsoft.com/office/powerpoint/2010/main" val="107727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2F67-0228-484A-A24D-96D0B8DFF24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136DB44-AEB3-4D41-ACFB-CDE9CC7449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84CFD87-A9F7-4C48-B1DF-1B57F494A8B9}"/>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5" name="Footer Placeholder 4">
            <a:extLst>
              <a:ext uri="{FF2B5EF4-FFF2-40B4-BE49-F238E27FC236}">
                <a16:creationId xmlns:a16="http://schemas.microsoft.com/office/drawing/2014/main" id="{3C259137-4C8E-2A45-9F73-07846BB14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011A4-34D6-B442-9E2E-C55A6AF888DB}"/>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250223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5B52-1791-1D4F-B46B-75C9377F167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2CF4EB-11A0-014F-8054-517A0F690F0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1E5D4F-F83D-4549-82DF-34311307F363}"/>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5" name="Footer Placeholder 4">
            <a:extLst>
              <a:ext uri="{FF2B5EF4-FFF2-40B4-BE49-F238E27FC236}">
                <a16:creationId xmlns:a16="http://schemas.microsoft.com/office/drawing/2014/main" id="{40818CA3-F40F-514E-81DD-1F0DC5F94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154CF-D210-4B48-A294-61C97F104ECA}"/>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132790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844D56-07DD-3841-B8BA-54790E16D2B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1AF4DB9-24C3-A049-A6E9-8A9E167A23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3055FC-5E2E-D84B-A6B2-71F9479109DF}"/>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5" name="Footer Placeholder 4">
            <a:extLst>
              <a:ext uri="{FF2B5EF4-FFF2-40B4-BE49-F238E27FC236}">
                <a16:creationId xmlns:a16="http://schemas.microsoft.com/office/drawing/2014/main" id="{231B9634-5918-C141-9817-B58DB31B7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566D4-B6F3-4249-ABB0-0595B659BDAA}"/>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54601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38E5-2954-744F-8233-77431D3810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75FFC8-D382-DC49-858A-3322CC7D6B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F72312-25B6-B141-84A8-B502D86EA483}"/>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5" name="Footer Placeholder 4">
            <a:extLst>
              <a:ext uri="{FF2B5EF4-FFF2-40B4-BE49-F238E27FC236}">
                <a16:creationId xmlns:a16="http://schemas.microsoft.com/office/drawing/2014/main" id="{5FB5A974-B2C8-3D4E-8A0F-4A507EE48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7A50D-97E7-C34A-B6B0-4D5E1E77130C}"/>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109563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1E73-9B7B-8844-AF65-786F724DB66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80316BA-DD0F-6E48-924A-96BEA7CBB4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F05074B-E307-564E-98B5-466F48F047E4}"/>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5" name="Footer Placeholder 4">
            <a:extLst>
              <a:ext uri="{FF2B5EF4-FFF2-40B4-BE49-F238E27FC236}">
                <a16:creationId xmlns:a16="http://schemas.microsoft.com/office/drawing/2014/main" id="{B3B64680-643E-8A43-892F-77CB5E2BD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EB264-8A5A-4E4D-88F4-9EE477BCAF1C}"/>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187407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FFF1-487C-1C41-BF5F-79EEAEE2D9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53392D-1CFC-714C-A6DD-3319A94E5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4D1B79B-152B-DB4F-BCD4-3B0D18E23F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9DC901E-5293-6443-A36C-0FE05B2D8768}"/>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6" name="Footer Placeholder 5">
            <a:extLst>
              <a:ext uri="{FF2B5EF4-FFF2-40B4-BE49-F238E27FC236}">
                <a16:creationId xmlns:a16="http://schemas.microsoft.com/office/drawing/2014/main" id="{2FBA156F-348D-094F-859A-F0FB8B36E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68761-AF10-2446-9E16-56164AFFA15A}"/>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102515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AAF0-1E17-0E4C-A2E6-61DE29716DE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2E4CCF-41CF-9B47-8611-542F4E756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940A65B-ACDD-424B-B2C0-EC707B470DD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5962B62-BFAF-C846-8B45-3ED090554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14A7E9-5AB7-4F4D-9EC8-5C7C73BF901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6C371BE-20E8-724E-B031-2691719822F4}"/>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8" name="Footer Placeholder 7">
            <a:extLst>
              <a:ext uri="{FF2B5EF4-FFF2-40B4-BE49-F238E27FC236}">
                <a16:creationId xmlns:a16="http://schemas.microsoft.com/office/drawing/2014/main" id="{6F90252B-FEA9-F54D-ACBA-C1662D54EB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C609F9-629A-3B4A-8019-AFD7FCAA4995}"/>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347990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D69B-2D78-EA41-BB74-20BCB81F82C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B80B6B2-162A-D14B-BAF6-8755014A6174}"/>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4" name="Footer Placeholder 3">
            <a:extLst>
              <a:ext uri="{FF2B5EF4-FFF2-40B4-BE49-F238E27FC236}">
                <a16:creationId xmlns:a16="http://schemas.microsoft.com/office/drawing/2014/main" id="{C7212C9B-06EA-6C4A-891C-4DE27E879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831701-0112-E14D-920D-14F744F613D3}"/>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343359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9FBEB-EAFB-864D-A2F1-65BBFE1722E4}"/>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3" name="Footer Placeholder 2">
            <a:extLst>
              <a:ext uri="{FF2B5EF4-FFF2-40B4-BE49-F238E27FC236}">
                <a16:creationId xmlns:a16="http://schemas.microsoft.com/office/drawing/2014/main" id="{F9F0EADC-171D-604A-9DBF-7B7E9C642D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4286FE-F629-4F41-955B-43B1BD997BF1}"/>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138528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8E2D-27CC-DC4B-95BF-E8ED40B614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33079E-ECD2-AA48-B2FD-3A6ED3D6F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B382068-CFCC-6F49-8BC1-58B55AB8E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813A10-1EEB-024F-8050-E40C4636F414}"/>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6" name="Footer Placeholder 5">
            <a:extLst>
              <a:ext uri="{FF2B5EF4-FFF2-40B4-BE49-F238E27FC236}">
                <a16:creationId xmlns:a16="http://schemas.microsoft.com/office/drawing/2014/main" id="{0A66F802-3E0D-7548-A92B-EE631347D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F3FB4-EDF4-8841-9921-0E7AE82DB2A0}"/>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413639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808F-FF0F-6B41-828B-4245340B6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4952C63-7467-7842-AA84-542EBF189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0438A-E166-494D-ADDE-1D8D61F50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233DB6-6791-4E47-9A4C-7DFB10759061}"/>
              </a:ext>
            </a:extLst>
          </p:cNvPr>
          <p:cNvSpPr>
            <a:spLocks noGrp="1"/>
          </p:cNvSpPr>
          <p:nvPr>
            <p:ph type="dt" sz="half" idx="10"/>
          </p:nvPr>
        </p:nvSpPr>
        <p:spPr/>
        <p:txBody>
          <a:bodyPr/>
          <a:lstStyle/>
          <a:p>
            <a:fld id="{B2FED6C4-EDA4-4541-A328-1A4BC94E8521}" type="datetimeFigureOut">
              <a:rPr lang="en-US" smtClean="0"/>
              <a:t>5/31/2022</a:t>
            </a:fld>
            <a:endParaRPr lang="en-US"/>
          </a:p>
        </p:txBody>
      </p:sp>
      <p:sp>
        <p:nvSpPr>
          <p:cNvPr id="6" name="Footer Placeholder 5">
            <a:extLst>
              <a:ext uri="{FF2B5EF4-FFF2-40B4-BE49-F238E27FC236}">
                <a16:creationId xmlns:a16="http://schemas.microsoft.com/office/drawing/2014/main" id="{9701C941-88E3-CA4D-B28F-E9F27D5157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2A7C4-5EB4-F14E-9489-75C8A36F95C8}"/>
              </a:ext>
            </a:extLst>
          </p:cNvPr>
          <p:cNvSpPr>
            <a:spLocks noGrp="1"/>
          </p:cNvSpPr>
          <p:nvPr>
            <p:ph type="sldNum" sz="quarter" idx="12"/>
          </p:nvPr>
        </p:nvSpPr>
        <p:spPr/>
        <p:txBody>
          <a:bodyPr/>
          <a:lstStyle/>
          <a:p>
            <a:fld id="{2AEED84F-7715-424A-AA8A-8A1B5F349D50}" type="slidenum">
              <a:rPr lang="en-US" smtClean="0"/>
              <a:t>‹#›</a:t>
            </a:fld>
            <a:endParaRPr lang="en-US"/>
          </a:p>
        </p:txBody>
      </p:sp>
    </p:spTree>
    <p:extLst>
      <p:ext uri="{BB962C8B-B14F-4D97-AF65-F5344CB8AC3E}">
        <p14:creationId xmlns:p14="http://schemas.microsoft.com/office/powerpoint/2010/main" val="332128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9E38F3-FC4C-6F43-88D2-A2EBF7377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2A5F13-889B-CB49-B7C4-B846B44B5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8515CB-B859-AA43-8895-A7567D2922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ED6C4-EDA4-4541-A328-1A4BC94E8521}" type="datetimeFigureOut">
              <a:rPr lang="en-US" smtClean="0"/>
              <a:t>5/31/2022</a:t>
            </a:fld>
            <a:endParaRPr lang="en-US"/>
          </a:p>
        </p:txBody>
      </p:sp>
      <p:sp>
        <p:nvSpPr>
          <p:cNvPr id="5" name="Footer Placeholder 4">
            <a:extLst>
              <a:ext uri="{FF2B5EF4-FFF2-40B4-BE49-F238E27FC236}">
                <a16:creationId xmlns:a16="http://schemas.microsoft.com/office/drawing/2014/main" id="{F6995945-E5B2-5A4A-B21E-264BF1286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EB14B-07A9-E54C-BB26-9AF93AFB2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ED84F-7715-424A-AA8A-8A1B5F349D50}" type="slidenum">
              <a:rPr lang="en-US" smtClean="0"/>
              <a:t>‹#›</a:t>
            </a:fld>
            <a:endParaRPr lang="en-US"/>
          </a:p>
        </p:txBody>
      </p:sp>
    </p:spTree>
    <p:extLst>
      <p:ext uri="{BB962C8B-B14F-4D97-AF65-F5344CB8AC3E}">
        <p14:creationId xmlns:p14="http://schemas.microsoft.com/office/powerpoint/2010/main" val="2003972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CaenK7FhmM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5B3F-7352-D44A-A892-899898122A9B}"/>
              </a:ext>
            </a:extLst>
          </p:cNvPr>
          <p:cNvSpPr>
            <a:spLocks noGrp="1"/>
          </p:cNvSpPr>
          <p:nvPr>
            <p:ph type="ctrTitle"/>
          </p:nvPr>
        </p:nvSpPr>
        <p:spPr>
          <a:xfrm>
            <a:off x="1712258" y="2545975"/>
            <a:ext cx="8955741" cy="963987"/>
          </a:xfrm>
        </p:spPr>
        <p:txBody>
          <a:bodyPr/>
          <a:lstStyle/>
          <a:p>
            <a:r>
              <a:rPr lang="en-US" b="1" dirty="0">
                <a:solidFill>
                  <a:srgbClr val="FF0000"/>
                </a:solidFill>
              </a:rPr>
              <a:t>Manthan 2022</a:t>
            </a:r>
          </a:p>
        </p:txBody>
      </p:sp>
      <p:sp>
        <p:nvSpPr>
          <p:cNvPr id="3" name="Subtitle 2">
            <a:extLst>
              <a:ext uri="{FF2B5EF4-FFF2-40B4-BE49-F238E27FC236}">
                <a16:creationId xmlns:a16="http://schemas.microsoft.com/office/drawing/2014/main" id="{1437E344-B169-EC44-ACE4-A3616BDD72D3}"/>
              </a:ext>
            </a:extLst>
          </p:cNvPr>
          <p:cNvSpPr>
            <a:spLocks noGrp="1"/>
          </p:cNvSpPr>
          <p:nvPr>
            <p:ph type="subTitle" idx="1"/>
          </p:nvPr>
        </p:nvSpPr>
        <p:spPr/>
        <p:txBody>
          <a:bodyPr>
            <a:normAutofit/>
          </a:bodyPr>
          <a:lstStyle/>
          <a:p>
            <a:r>
              <a:rPr lang="en-US" sz="3200" b="1" dirty="0">
                <a:solidFill>
                  <a:srgbClr val="7030A0"/>
                </a:solidFill>
              </a:rPr>
              <a:t>Business plan Template</a:t>
            </a:r>
          </a:p>
        </p:txBody>
      </p:sp>
      <p:pic>
        <p:nvPicPr>
          <p:cNvPr id="5" name="Picture 4">
            <a:extLst>
              <a:ext uri="{FF2B5EF4-FFF2-40B4-BE49-F238E27FC236}">
                <a16:creationId xmlns:a16="http://schemas.microsoft.com/office/drawing/2014/main" id="{AE19AC47-CFCD-389A-A42D-8313CD73796E}"/>
              </a:ext>
            </a:extLst>
          </p:cNvPr>
          <p:cNvPicPr>
            <a:picLocks noChangeAspect="1"/>
          </p:cNvPicPr>
          <p:nvPr/>
        </p:nvPicPr>
        <p:blipFill>
          <a:blip r:embed="rId2"/>
          <a:stretch>
            <a:fillRect/>
          </a:stretch>
        </p:blipFill>
        <p:spPr>
          <a:xfrm>
            <a:off x="0" y="0"/>
            <a:ext cx="4252328" cy="1005927"/>
          </a:xfrm>
          <a:prstGeom prst="rect">
            <a:avLst/>
          </a:prstGeom>
        </p:spPr>
      </p:pic>
      <p:pic>
        <p:nvPicPr>
          <p:cNvPr id="6" name="Picture 5">
            <a:extLst>
              <a:ext uri="{FF2B5EF4-FFF2-40B4-BE49-F238E27FC236}">
                <a16:creationId xmlns:a16="http://schemas.microsoft.com/office/drawing/2014/main" id="{087137F5-128E-8785-529B-6213333A06CE}"/>
              </a:ext>
            </a:extLst>
          </p:cNvPr>
          <p:cNvPicPr>
            <a:picLocks noChangeAspect="1"/>
          </p:cNvPicPr>
          <p:nvPr/>
        </p:nvPicPr>
        <p:blipFill>
          <a:blip r:embed="rId2"/>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3580037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3263686" y="548680"/>
            <a:ext cx="5350437" cy="378180"/>
            <a:chOff x="0" y="-377652"/>
            <a:chExt cx="10700873" cy="756360"/>
          </a:xfrm>
        </p:grpSpPr>
        <p:sp>
          <p:nvSpPr>
            <p:cNvPr id="8" name="AutoShape 8"/>
            <p:cNvSpPr/>
            <p:nvPr/>
          </p:nvSpPr>
          <p:spPr>
            <a:xfrm>
              <a:off x="0" y="0"/>
              <a:ext cx="10700873" cy="0"/>
            </a:xfrm>
            <a:prstGeom prst="line">
              <a:avLst/>
            </a:prstGeom>
            <a:ln w="1231900" cap="rnd">
              <a:solidFill>
                <a:srgbClr val="516AB2"/>
              </a:solidFill>
              <a:prstDash val="solid"/>
              <a:headEnd type="none" w="sm" len="sm"/>
              <a:tailEnd type="none" w="sm" len="sm"/>
            </a:ln>
          </p:spPr>
        </p:sp>
        <p:sp>
          <p:nvSpPr>
            <p:cNvPr id="9" name="TextBox 9"/>
            <p:cNvSpPr txBox="1"/>
            <p:nvPr/>
          </p:nvSpPr>
          <p:spPr>
            <a:xfrm>
              <a:off x="1701380" y="-377652"/>
              <a:ext cx="7643799" cy="756360"/>
            </a:xfrm>
            <a:prstGeom prst="rect">
              <a:avLst/>
            </a:prstGeom>
          </p:spPr>
          <p:txBody>
            <a:bodyPr lIns="0" tIns="0" rIns="0" bIns="0" rtlCol="0" anchor="t">
              <a:spAutoFit/>
            </a:bodyPr>
            <a:lstStyle/>
            <a:p>
              <a:pPr>
                <a:lnSpc>
                  <a:spcPts val="2947"/>
                </a:lnSpc>
              </a:pPr>
              <a:r>
                <a:rPr lang="en-US" sz="2933" b="1" spc="-45" dirty="0">
                  <a:solidFill>
                    <a:srgbClr val="FFFFFF"/>
                  </a:solidFill>
                  <a:latin typeface="+mj-lt"/>
                </a:rPr>
                <a:t>Consumer Segments</a:t>
              </a:r>
            </a:p>
          </p:txBody>
        </p:sp>
      </p:grpSp>
      <p:sp>
        <p:nvSpPr>
          <p:cNvPr id="6" name="Rectangle 5"/>
          <p:cNvSpPr/>
          <p:nvPr/>
        </p:nvSpPr>
        <p:spPr>
          <a:xfrm>
            <a:off x="761963" y="1876339"/>
            <a:ext cx="10668075" cy="29373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a:extLst>
              <a:ext uri="{FF2B5EF4-FFF2-40B4-BE49-F238E27FC236}">
                <a16:creationId xmlns:a16="http://schemas.microsoft.com/office/drawing/2014/main" id="{637203F0-4FC7-4460-804C-7D15B62E87B3}"/>
              </a:ext>
            </a:extLst>
          </p:cNvPr>
          <p:cNvSpPr txBox="1"/>
          <p:nvPr/>
        </p:nvSpPr>
        <p:spPr>
          <a:xfrm>
            <a:off x="1027790" y="2165218"/>
            <a:ext cx="10273141" cy="2390911"/>
          </a:xfrm>
          <a:prstGeom prst="rect">
            <a:avLst/>
          </a:prstGeom>
          <a:noFill/>
        </p:spPr>
        <p:txBody>
          <a:bodyPr wrap="square" rtlCol="0">
            <a:spAutoFit/>
          </a:bodyPr>
          <a:lstStyle/>
          <a:p>
            <a:r>
              <a:rPr lang="en-IN" sz="1867" b="1" dirty="0">
                <a:solidFill>
                  <a:srgbClr val="002060"/>
                </a:solidFill>
                <a:latin typeface="Segoe UI Semibold" panose="020B0702040204020203" pitchFamily="34" charset="0"/>
                <a:cs typeface="Segoe UI Semibold" panose="020B0702040204020203" pitchFamily="34" charset="0"/>
              </a:rPr>
              <a:t>Our product is  B2B sector based product, hence we are targeting  the social media companies like Instagram, Facebook, twitter etc.,. as our customers. This solution will improve the standard of social media, so the users of social media will increase tremendously. So the users will trust the social media thereby it would be beneficial for social media.</a:t>
            </a:r>
          </a:p>
          <a:p>
            <a:endParaRPr lang="en-IN" sz="1867" b="1" dirty="0">
              <a:solidFill>
                <a:schemeClr val="tx2"/>
              </a:solidFill>
              <a:latin typeface="Segoe UI Semibold" panose="020B0702040204020203" pitchFamily="34" charset="0"/>
              <a:cs typeface="Segoe UI Semibold" panose="020B0702040204020203" pitchFamily="34" charset="0"/>
            </a:endParaRPr>
          </a:p>
          <a:p>
            <a:endParaRPr lang="en-IN" sz="1867" b="1" dirty="0">
              <a:solidFill>
                <a:schemeClr val="tx2"/>
              </a:solidFill>
              <a:latin typeface="Segoe UI Semibold" panose="020B0702040204020203" pitchFamily="34" charset="0"/>
              <a:cs typeface="Segoe UI Semibold" panose="020B0702040204020203" pitchFamily="34" charset="0"/>
            </a:endParaRPr>
          </a:p>
          <a:p>
            <a:r>
              <a:rPr lang="en-IN" sz="1867" b="1" dirty="0">
                <a:solidFill>
                  <a:srgbClr val="7030A0"/>
                </a:solidFill>
                <a:latin typeface="Segoe UI Semibold" panose="020B0702040204020203" pitchFamily="34" charset="0"/>
                <a:cs typeface="Segoe UI Semibold" panose="020B0702040204020203" pitchFamily="34" charset="0"/>
              </a:rPr>
              <a:t>We have took survey on our project and got almost positive reviews. And we have got some suggestions in our project and we will consider the suggestions.</a:t>
            </a:r>
          </a:p>
        </p:txBody>
      </p:sp>
      <p:pic>
        <p:nvPicPr>
          <p:cNvPr id="1026" name="Picture 2" descr="Set of Most Popular Social Media Logos White Background : Facebook,  Instagram, Twitter, TikTok Editorial Photo - Illustration of communication,  friends: 182575866">
            <a:extLst>
              <a:ext uri="{FF2B5EF4-FFF2-40B4-BE49-F238E27FC236}">
                <a16:creationId xmlns:a16="http://schemas.microsoft.com/office/drawing/2014/main" id="{B79D7B56-74E1-4692-BC86-6A80F62BB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477" y="5013177"/>
            <a:ext cx="4970451" cy="16031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04BB5BF-33CE-8EF3-7EEF-048DFEC679D6}"/>
              </a:ext>
            </a:extLst>
          </p:cNvPr>
          <p:cNvPicPr>
            <a:picLocks noChangeAspect="1"/>
          </p:cNvPicPr>
          <p:nvPr/>
        </p:nvPicPr>
        <p:blipFill>
          <a:blip r:embed="rId3"/>
          <a:stretch>
            <a:fillRect/>
          </a:stretch>
        </p:blipFill>
        <p:spPr>
          <a:xfrm>
            <a:off x="9619129" y="6230471"/>
            <a:ext cx="2465294" cy="5576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5166" y="98263"/>
            <a:ext cx="4522452" cy="654025"/>
          </a:xfrm>
          <a:prstGeom prst="rect">
            <a:avLst/>
          </a:prstGeom>
        </p:spPr>
        <p:txBody>
          <a:bodyPr lIns="0" tIns="0" rIns="0" bIns="0" rtlCol="0" anchor="t">
            <a:spAutoFit/>
          </a:bodyPr>
          <a:lstStyle/>
          <a:p>
            <a:pPr>
              <a:lnSpc>
                <a:spcPts val="5133"/>
              </a:lnSpc>
              <a:spcBef>
                <a:spcPct val="0"/>
              </a:spcBef>
            </a:pPr>
            <a:r>
              <a:rPr lang="en-US" sz="4666" b="1" dirty="0">
                <a:solidFill>
                  <a:srgbClr val="5941FF"/>
                </a:solidFill>
                <a:latin typeface="Brice RegularSemiExpanded"/>
              </a:rPr>
              <a:t>Cost Structure:</a:t>
            </a:r>
          </a:p>
        </p:txBody>
      </p:sp>
      <p:sp>
        <p:nvSpPr>
          <p:cNvPr id="3" name="TextBox 2">
            <a:extLst>
              <a:ext uri="{FF2B5EF4-FFF2-40B4-BE49-F238E27FC236}">
                <a16:creationId xmlns:a16="http://schemas.microsoft.com/office/drawing/2014/main" id="{E898A73F-336B-4075-879F-C00ECFAEE692}"/>
              </a:ext>
            </a:extLst>
          </p:cNvPr>
          <p:cNvSpPr txBox="1"/>
          <p:nvPr/>
        </p:nvSpPr>
        <p:spPr>
          <a:xfrm>
            <a:off x="808770" y="920021"/>
            <a:ext cx="11257724" cy="5797485"/>
          </a:xfrm>
          <a:prstGeom prst="rect">
            <a:avLst/>
          </a:prstGeom>
          <a:noFill/>
        </p:spPr>
        <p:txBody>
          <a:bodyPr wrap="square" rtlCol="0">
            <a:spAutoFit/>
          </a:bodyPr>
          <a:lstStyle/>
          <a:p>
            <a:r>
              <a:rPr lang="en-IN" sz="1867" b="1" dirty="0">
                <a:solidFill>
                  <a:srgbClr val="002060"/>
                </a:solidFill>
              </a:rPr>
              <a:t>All the requirements are available in open source, hard work is required to develop the project costs.  </a:t>
            </a:r>
          </a:p>
          <a:p>
            <a:endParaRPr lang="en-IN" sz="1867" b="1" dirty="0">
              <a:solidFill>
                <a:srgbClr val="002060"/>
              </a:solidFill>
            </a:endParaRPr>
          </a:p>
          <a:p>
            <a:r>
              <a:rPr lang="en-IN" sz="1867" b="1" u="sng" dirty="0">
                <a:solidFill>
                  <a:srgbClr val="C00000"/>
                </a:solidFill>
              </a:rPr>
              <a:t>Cost Structure</a:t>
            </a:r>
            <a:r>
              <a:rPr lang="en-IN" sz="1867" b="1" u="sng" dirty="0">
                <a:solidFill>
                  <a:srgbClr val="002060"/>
                </a:solidFill>
              </a:rPr>
              <a:t>:</a:t>
            </a:r>
          </a:p>
          <a:p>
            <a:endParaRPr lang="en-IN" sz="1867" b="1" dirty="0">
              <a:solidFill>
                <a:srgbClr val="002060"/>
              </a:solidFill>
            </a:endParaRPr>
          </a:p>
          <a:p>
            <a:pPr marL="342900" indent="-342900">
              <a:buFont typeface="Arial" panose="020B0604020202020204" pitchFamily="34" charset="0"/>
              <a:buChar char="•"/>
            </a:pPr>
            <a:r>
              <a:rPr lang="en-IN" sz="1867" b="1" dirty="0">
                <a:solidFill>
                  <a:srgbClr val="002060"/>
                </a:solidFill>
              </a:rPr>
              <a:t>AWS – ₹3000/year</a:t>
            </a:r>
          </a:p>
          <a:p>
            <a:endParaRPr lang="en-IN" sz="1867" b="1" dirty="0">
              <a:solidFill>
                <a:srgbClr val="002060"/>
              </a:solidFill>
            </a:endParaRPr>
          </a:p>
          <a:p>
            <a:r>
              <a:rPr lang="en-IN" sz="1867" b="1" dirty="0">
                <a:solidFill>
                  <a:srgbClr val="002060"/>
                </a:solidFill>
              </a:rPr>
              <a:t>We will market our project by approaching the social media directly.</a:t>
            </a:r>
          </a:p>
          <a:p>
            <a:endParaRPr lang="en-IN" sz="1867" b="1" dirty="0">
              <a:solidFill>
                <a:srgbClr val="002060"/>
              </a:solidFill>
            </a:endParaRPr>
          </a:p>
          <a:p>
            <a:pPr marL="342900" indent="-342900">
              <a:buFont typeface="Arial" panose="020B0604020202020204" pitchFamily="34" charset="0"/>
              <a:buChar char="•"/>
            </a:pPr>
            <a:r>
              <a:rPr lang="en-IN" sz="1867" b="1" dirty="0">
                <a:solidFill>
                  <a:srgbClr val="002060"/>
                </a:solidFill>
              </a:rPr>
              <a:t>Marketing - ₹20000</a:t>
            </a:r>
          </a:p>
          <a:p>
            <a:pPr marL="342900" indent="-342900">
              <a:buFont typeface="Arial" panose="020B0604020202020204" pitchFamily="34" charset="0"/>
              <a:buChar char="•"/>
            </a:pPr>
            <a:endParaRPr lang="en-IN" sz="1867" b="1" dirty="0">
              <a:solidFill>
                <a:srgbClr val="002060"/>
              </a:solidFill>
            </a:endParaRPr>
          </a:p>
          <a:p>
            <a:pPr marL="342900" indent="-342900">
              <a:buFont typeface="Arial" panose="020B0604020202020204" pitchFamily="34" charset="0"/>
              <a:buChar char="•"/>
            </a:pPr>
            <a:r>
              <a:rPr lang="en-IN" sz="1867" b="1" dirty="0">
                <a:solidFill>
                  <a:srgbClr val="002060"/>
                </a:solidFill>
              </a:rPr>
              <a:t>Subscription cost - ₹2000</a:t>
            </a:r>
          </a:p>
          <a:p>
            <a:pPr marL="342900" indent="-342900">
              <a:buFont typeface="Arial" panose="020B0604020202020204" pitchFamily="34" charset="0"/>
              <a:buChar char="•"/>
            </a:pPr>
            <a:endParaRPr lang="en-IN" sz="1867" b="1" dirty="0">
              <a:solidFill>
                <a:srgbClr val="002060"/>
              </a:solidFill>
            </a:endParaRPr>
          </a:p>
          <a:p>
            <a:pPr marL="342900" indent="-342900">
              <a:buFont typeface="Arial" panose="020B0604020202020204" pitchFamily="34" charset="0"/>
              <a:buChar char="•"/>
            </a:pPr>
            <a:r>
              <a:rPr lang="en-IN" sz="1867" b="1" dirty="0">
                <a:solidFill>
                  <a:srgbClr val="002060"/>
                </a:solidFill>
              </a:rPr>
              <a:t>DBMS service - ₹4000</a:t>
            </a:r>
          </a:p>
          <a:p>
            <a:pPr marL="342900" indent="-342900">
              <a:buFont typeface="Arial" panose="020B0604020202020204" pitchFamily="34" charset="0"/>
              <a:buChar char="•"/>
            </a:pPr>
            <a:endParaRPr lang="en-IN" sz="1867" b="1" dirty="0">
              <a:solidFill>
                <a:srgbClr val="002060"/>
              </a:solidFill>
            </a:endParaRPr>
          </a:p>
          <a:p>
            <a:pPr marL="342900" indent="-342900">
              <a:buFont typeface="Arial" panose="020B0604020202020204" pitchFamily="34" charset="0"/>
              <a:buChar char="•"/>
            </a:pPr>
            <a:r>
              <a:rPr lang="en-IN" sz="1867" b="1" dirty="0">
                <a:solidFill>
                  <a:srgbClr val="002060"/>
                </a:solidFill>
              </a:rPr>
              <a:t>Internet costs.</a:t>
            </a:r>
          </a:p>
          <a:p>
            <a:endParaRPr lang="en-IN" sz="1867" b="1" dirty="0">
              <a:solidFill>
                <a:srgbClr val="002060"/>
              </a:solidFill>
            </a:endParaRPr>
          </a:p>
          <a:p>
            <a:r>
              <a:rPr lang="en-IN" sz="2000" b="1" dirty="0">
                <a:solidFill>
                  <a:srgbClr val="002060"/>
                </a:solidFill>
              </a:rPr>
              <a:t>As we are developing a software, investment and the cost of requirements in minimum.</a:t>
            </a:r>
          </a:p>
          <a:p>
            <a:endParaRPr lang="en-IN" sz="2000" b="1" dirty="0">
              <a:solidFill>
                <a:srgbClr val="002060"/>
              </a:solidFill>
            </a:endParaRPr>
          </a:p>
          <a:p>
            <a:pPr algn="ctr"/>
            <a:r>
              <a:rPr lang="en-IN" sz="3200" b="1" u="sng" dirty="0">
                <a:solidFill>
                  <a:srgbClr val="C00000"/>
                </a:solidFill>
              </a:rPr>
              <a:t>Hard Work  &gt; Cost</a:t>
            </a:r>
            <a:endParaRPr lang="en-IN" sz="2800" b="1" u="sng" dirty="0">
              <a:solidFill>
                <a:srgbClr val="C00000"/>
              </a:solidFill>
            </a:endParaRPr>
          </a:p>
        </p:txBody>
      </p:sp>
      <p:pic>
        <p:nvPicPr>
          <p:cNvPr id="6" name="Picture 5">
            <a:extLst>
              <a:ext uri="{FF2B5EF4-FFF2-40B4-BE49-F238E27FC236}">
                <a16:creationId xmlns:a16="http://schemas.microsoft.com/office/drawing/2014/main" id="{B0C814DE-1A6F-B4E3-F163-3A171F1D6AC8}"/>
              </a:ext>
            </a:extLst>
          </p:cNvPr>
          <p:cNvPicPr>
            <a:picLocks noChangeAspect="1"/>
          </p:cNvPicPr>
          <p:nvPr/>
        </p:nvPicPr>
        <p:blipFill>
          <a:blip r:embed="rId2"/>
          <a:stretch>
            <a:fillRect/>
          </a:stretch>
        </p:blipFill>
        <p:spPr>
          <a:xfrm>
            <a:off x="9619129" y="6230471"/>
            <a:ext cx="2465294" cy="5576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12E0-B426-574C-A336-AECAB3A603B1}"/>
              </a:ext>
            </a:extLst>
          </p:cNvPr>
          <p:cNvSpPr>
            <a:spLocks noGrp="1"/>
          </p:cNvSpPr>
          <p:nvPr>
            <p:ph type="title"/>
          </p:nvPr>
        </p:nvSpPr>
        <p:spPr>
          <a:xfrm>
            <a:off x="0" y="0"/>
            <a:ext cx="10515600" cy="644526"/>
          </a:xfrm>
        </p:spPr>
        <p:txBody>
          <a:bodyPr>
            <a:normAutofit fontScale="90000"/>
          </a:bodyPr>
          <a:lstStyle/>
          <a:p>
            <a:r>
              <a:rPr lang="en-US" b="1" dirty="0">
                <a:solidFill>
                  <a:srgbClr val="FF0000"/>
                </a:solidFill>
              </a:rPr>
              <a:t>Customer Segment:</a:t>
            </a:r>
          </a:p>
        </p:txBody>
      </p:sp>
      <p:sp>
        <p:nvSpPr>
          <p:cNvPr id="3" name="Content Placeholder 2">
            <a:extLst>
              <a:ext uri="{FF2B5EF4-FFF2-40B4-BE49-F238E27FC236}">
                <a16:creationId xmlns:a16="http://schemas.microsoft.com/office/drawing/2014/main" id="{042F9F2A-D232-4841-9F5B-3A851242DC40}"/>
              </a:ext>
            </a:extLst>
          </p:cNvPr>
          <p:cNvSpPr>
            <a:spLocks noGrp="1"/>
          </p:cNvSpPr>
          <p:nvPr>
            <p:ph idx="1"/>
          </p:nvPr>
        </p:nvSpPr>
        <p:spPr>
          <a:xfrm>
            <a:off x="900953" y="649309"/>
            <a:ext cx="10515600" cy="1531143"/>
          </a:xfrm>
        </p:spPr>
        <p:txBody>
          <a:bodyPr>
            <a:normAutofit/>
          </a:bodyPr>
          <a:lstStyle/>
          <a:p>
            <a:r>
              <a:rPr lang="en-IN" sz="2000" b="1" dirty="0">
                <a:solidFill>
                  <a:srgbClr val="002060"/>
                </a:solidFill>
                <a:latin typeface="Segoe UI Semibold" panose="020B0702040204020203" pitchFamily="34" charset="0"/>
                <a:cs typeface="Segoe UI Semibold" panose="020B0702040204020203" pitchFamily="34" charset="0"/>
              </a:rPr>
              <a:t>Our product is  B2B sector based product, hence we are targeting  the social media companies like Instagram, Facebook, twitter etc.,. as our customers. This solution will improve the standard of social media, so the users of social media will increase tremendously. So the users will trust the social media thereby it would be beneficial for social media.</a:t>
            </a:r>
          </a:p>
          <a:p>
            <a:pPr marL="0" indent="0">
              <a:buNone/>
            </a:pPr>
            <a:endParaRPr lang="en-IN" sz="2000" b="1" dirty="0">
              <a:solidFill>
                <a:schemeClr val="tx2"/>
              </a:solidFill>
              <a:latin typeface="Segoe UI Semibold" panose="020B0702040204020203" pitchFamily="34" charset="0"/>
              <a:cs typeface="Segoe UI Semibold" panose="020B0702040204020203" pitchFamily="34" charset="0"/>
            </a:endParaRPr>
          </a:p>
        </p:txBody>
      </p:sp>
      <p:sp>
        <p:nvSpPr>
          <p:cNvPr id="4" name="Title 1">
            <a:extLst>
              <a:ext uri="{FF2B5EF4-FFF2-40B4-BE49-F238E27FC236}">
                <a16:creationId xmlns:a16="http://schemas.microsoft.com/office/drawing/2014/main" id="{F8275607-AC91-8E9A-664F-4BAE161CA6A9}"/>
              </a:ext>
            </a:extLst>
          </p:cNvPr>
          <p:cNvSpPr txBox="1">
            <a:spLocks/>
          </p:cNvSpPr>
          <p:nvPr/>
        </p:nvSpPr>
        <p:spPr>
          <a:xfrm>
            <a:off x="0" y="2699366"/>
            <a:ext cx="10515600" cy="64452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Revenue Stream: </a:t>
            </a:r>
          </a:p>
        </p:txBody>
      </p:sp>
      <p:sp>
        <p:nvSpPr>
          <p:cNvPr id="5" name="TextBox 4">
            <a:extLst>
              <a:ext uri="{FF2B5EF4-FFF2-40B4-BE49-F238E27FC236}">
                <a16:creationId xmlns:a16="http://schemas.microsoft.com/office/drawing/2014/main" id="{399562E6-B33A-5F01-EF77-36338DBC2319}"/>
              </a:ext>
            </a:extLst>
          </p:cNvPr>
          <p:cNvSpPr txBox="1"/>
          <p:nvPr/>
        </p:nvSpPr>
        <p:spPr>
          <a:xfrm>
            <a:off x="1180207" y="3508993"/>
            <a:ext cx="9122142" cy="2862322"/>
          </a:xfrm>
          <a:prstGeom prst="rect">
            <a:avLst/>
          </a:prstGeom>
          <a:noFill/>
        </p:spPr>
        <p:txBody>
          <a:bodyPr wrap="square">
            <a:spAutoFit/>
          </a:bodyPr>
          <a:lstStyle/>
          <a:p>
            <a:pPr marL="457200" indent="-457200">
              <a:buFont typeface="Wingdings" panose="05000000000000000000" pitchFamily="2" charset="2"/>
              <a:buChar char="v"/>
            </a:pPr>
            <a:r>
              <a:rPr lang="en-IN" sz="2000" b="1" dirty="0">
                <a:solidFill>
                  <a:srgbClr val="002060"/>
                </a:solidFill>
              </a:rPr>
              <a:t>Our product is directly sold to the social media companies, the revenue of the product can be earned via license based. </a:t>
            </a:r>
          </a:p>
          <a:p>
            <a:pPr marL="457200" indent="-457200">
              <a:buFont typeface="Wingdings" panose="05000000000000000000" pitchFamily="2" charset="2"/>
              <a:buChar char="v"/>
            </a:pPr>
            <a:endParaRPr lang="en-IN" sz="2000" b="1" dirty="0">
              <a:solidFill>
                <a:srgbClr val="002060"/>
              </a:solidFill>
            </a:endParaRPr>
          </a:p>
          <a:p>
            <a:pPr marL="457200" indent="-457200">
              <a:buFont typeface="Wingdings" panose="05000000000000000000" pitchFamily="2" charset="2"/>
              <a:buChar char="v"/>
            </a:pPr>
            <a:r>
              <a:rPr lang="en-IN" sz="2000" b="1" dirty="0">
                <a:solidFill>
                  <a:srgbClr val="002060"/>
                </a:solidFill>
              </a:rPr>
              <a:t>The cost of our project depends on our start up at the time of publishing the product in the market.</a:t>
            </a:r>
          </a:p>
          <a:p>
            <a:pPr marL="457200" indent="-457200">
              <a:buFont typeface="Wingdings" panose="05000000000000000000" pitchFamily="2" charset="2"/>
              <a:buChar char="v"/>
            </a:pPr>
            <a:endParaRPr lang="en-IN" sz="2000" b="1" dirty="0">
              <a:solidFill>
                <a:srgbClr val="002060"/>
              </a:solidFill>
            </a:endParaRPr>
          </a:p>
          <a:p>
            <a:pPr marL="457200" indent="-457200">
              <a:buFont typeface="Wingdings" panose="05000000000000000000" pitchFamily="2" charset="2"/>
              <a:buChar char="v"/>
            </a:pPr>
            <a:r>
              <a:rPr lang="en-IN" sz="2000" b="1" dirty="0">
                <a:solidFill>
                  <a:srgbClr val="002060"/>
                </a:solidFill>
              </a:rPr>
              <a:t>The company can buy the lifetime licence at the starting stage, or can renew his licence after a year in the yearly basis. Since our product is a software, the cost of product will be finalized at a time of launching.</a:t>
            </a:r>
          </a:p>
        </p:txBody>
      </p:sp>
      <p:pic>
        <p:nvPicPr>
          <p:cNvPr id="7" name="Picture 6">
            <a:extLst>
              <a:ext uri="{FF2B5EF4-FFF2-40B4-BE49-F238E27FC236}">
                <a16:creationId xmlns:a16="http://schemas.microsoft.com/office/drawing/2014/main" id="{771E0F4C-A0AA-6AF9-8500-393B38CF6B07}"/>
              </a:ext>
            </a:extLst>
          </p:cNvPr>
          <p:cNvPicPr>
            <a:picLocks noChangeAspect="1"/>
          </p:cNvPicPr>
          <p:nvPr/>
        </p:nvPicPr>
        <p:blipFill>
          <a:blip r:embed="rId2"/>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218511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2661E8-CD49-106B-8730-6956B42D4F43}"/>
              </a:ext>
            </a:extLst>
          </p:cNvPr>
          <p:cNvPicPr>
            <a:picLocks noChangeAspect="1"/>
          </p:cNvPicPr>
          <p:nvPr/>
        </p:nvPicPr>
        <p:blipFill rotWithShape="1">
          <a:blip r:embed="rId2"/>
          <a:srcRect l="8751" t="8300" r="5349" b="5601"/>
          <a:stretch/>
        </p:blipFill>
        <p:spPr>
          <a:xfrm>
            <a:off x="3223491" y="2419927"/>
            <a:ext cx="4581235" cy="2925618"/>
          </a:xfrm>
          <a:prstGeom prst="rect">
            <a:avLst/>
          </a:prstGeom>
        </p:spPr>
      </p:pic>
      <p:sp>
        <p:nvSpPr>
          <p:cNvPr id="2" name="Title 1">
            <a:extLst>
              <a:ext uri="{FF2B5EF4-FFF2-40B4-BE49-F238E27FC236}">
                <a16:creationId xmlns:a16="http://schemas.microsoft.com/office/drawing/2014/main" id="{C662E092-EA08-B642-96B2-A3EFD417FEA4}"/>
              </a:ext>
            </a:extLst>
          </p:cNvPr>
          <p:cNvSpPr>
            <a:spLocks noGrp="1"/>
          </p:cNvSpPr>
          <p:nvPr>
            <p:ph type="title"/>
          </p:nvPr>
        </p:nvSpPr>
        <p:spPr>
          <a:xfrm>
            <a:off x="0" y="36945"/>
            <a:ext cx="10515600" cy="802096"/>
          </a:xfrm>
        </p:spPr>
        <p:txBody>
          <a:bodyPr/>
          <a:lstStyle/>
          <a:p>
            <a:r>
              <a:rPr lang="en-IN" b="1" dirty="0">
                <a:solidFill>
                  <a:srgbClr val="FF0000"/>
                </a:solidFill>
              </a:rPr>
              <a:t>Milestone: </a:t>
            </a:r>
            <a:endParaRPr lang="en-US" dirty="0">
              <a:solidFill>
                <a:srgbClr val="FF0000"/>
              </a:solidFill>
            </a:endParaRPr>
          </a:p>
        </p:txBody>
      </p:sp>
      <p:sp>
        <p:nvSpPr>
          <p:cNvPr id="3" name="Content Placeholder 2">
            <a:extLst>
              <a:ext uri="{FF2B5EF4-FFF2-40B4-BE49-F238E27FC236}">
                <a16:creationId xmlns:a16="http://schemas.microsoft.com/office/drawing/2014/main" id="{1116AE16-E9CC-154A-B48C-E6B7804BFAB3}"/>
              </a:ext>
            </a:extLst>
          </p:cNvPr>
          <p:cNvSpPr>
            <a:spLocks noGrp="1"/>
          </p:cNvSpPr>
          <p:nvPr>
            <p:ph idx="1"/>
          </p:nvPr>
        </p:nvSpPr>
        <p:spPr>
          <a:xfrm>
            <a:off x="413327" y="902228"/>
            <a:ext cx="10515600" cy="5982013"/>
          </a:xfrm>
        </p:spPr>
        <p:txBody>
          <a:bodyPr>
            <a:normAutofit/>
          </a:bodyPr>
          <a:lstStyle/>
          <a:p>
            <a:r>
              <a:rPr lang="en-IN" sz="2400" b="1" dirty="0">
                <a:solidFill>
                  <a:srgbClr val="7030A0"/>
                </a:solidFill>
                <a:latin typeface="Segoe UI Semibold" panose="020B0702040204020203" pitchFamily="34" charset="0"/>
                <a:cs typeface="Segoe UI Semibold" panose="020B0702040204020203" pitchFamily="34" charset="0"/>
              </a:rPr>
              <a:t>Once this application is developed, the standard of social media will get improved tremendously. </a:t>
            </a:r>
          </a:p>
          <a:p>
            <a:r>
              <a:rPr lang="en-IN" sz="2400" b="1" dirty="0">
                <a:solidFill>
                  <a:srgbClr val="7030A0"/>
                </a:solidFill>
                <a:latin typeface="Segoe UI Semibold" panose="020B0702040204020203" pitchFamily="34" charset="0"/>
                <a:cs typeface="Segoe UI Semibold" panose="020B0702040204020203" pitchFamily="34" charset="0"/>
              </a:rPr>
              <a:t>It will stop the spread of abusive and fake content in social media which will lead to the wellness of the society. </a:t>
            </a:r>
          </a:p>
          <a:p>
            <a:endParaRPr lang="en-IN" sz="2400" b="1" dirty="0">
              <a:solidFill>
                <a:srgbClr val="7030A0"/>
              </a:solidFill>
              <a:latin typeface="Segoe UI Semibold" panose="020B0702040204020203" pitchFamily="34" charset="0"/>
              <a:cs typeface="Segoe UI Semibold" panose="020B0702040204020203" pitchFamily="34" charset="0"/>
            </a:endParaRPr>
          </a:p>
          <a:p>
            <a:endParaRPr lang="en-IN" sz="2400" b="1" dirty="0">
              <a:solidFill>
                <a:srgbClr val="7030A0"/>
              </a:solidFill>
              <a:latin typeface="Segoe UI Semibold" panose="020B0702040204020203" pitchFamily="34" charset="0"/>
              <a:cs typeface="Segoe UI Semibold" panose="020B0702040204020203" pitchFamily="34" charset="0"/>
            </a:endParaRPr>
          </a:p>
          <a:p>
            <a:endParaRPr lang="en-IN" sz="2400" b="1" dirty="0">
              <a:solidFill>
                <a:srgbClr val="7030A0"/>
              </a:solidFill>
              <a:latin typeface="Segoe UI Semibold" panose="020B0702040204020203" pitchFamily="34" charset="0"/>
              <a:cs typeface="Segoe UI Semibold" panose="020B0702040204020203" pitchFamily="34" charset="0"/>
            </a:endParaRPr>
          </a:p>
          <a:p>
            <a:endParaRPr lang="en-IN" sz="2400" b="1" dirty="0">
              <a:solidFill>
                <a:srgbClr val="7030A0"/>
              </a:solidFill>
              <a:latin typeface="Segoe UI Semibold" panose="020B0702040204020203" pitchFamily="34" charset="0"/>
              <a:cs typeface="Segoe UI Semibold" panose="020B0702040204020203" pitchFamily="34" charset="0"/>
            </a:endParaRPr>
          </a:p>
          <a:p>
            <a:endParaRPr lang="en-IN" sz="2400" b="1" dirty="0">
              <a:solidFill>
                <a:srgbClr val="7030A0"/>
              </a:solidFill>
              <a:latin typeface="Segoe UI Semibold" panose="020B0702040204020203" pitchFamily="34" charset="0"/>
              <a:cs typeface="Segoe UI Semibold" panose="020B0702040204020203" pitchFamily="34" charset="0"/>
            </a:endParaRPr>
          </a:p>
          <a:p>
            <a:endParaRPr lang="en-IN" sz="2400" b="1" dirty="0">
              <a:solidFill>
                <a:srgbClr val="7030A0"/>
              </a:solidFill>
              <a:latin typeface="Segoe UI Semibold" panose="020B0702040204020203" pitchFamily="34" charset="0"/>
              <a:cs typeface="Segoe UI Semibold" panose="020B0702040204020203" pitchFamily="34" charset="0"/>
            </a:endParaRPr>
          </a:p>
          <a:p>
            <a:r>
              <a:rPr lang="en-IN" sz="2400" b="1" dirty="0">
                <a:solidFill>
                  <a:srgbClr val="7030A0"/>
                </a:solidFill>
                <a:latin typeface="Segoe UI Semibold" panose="020B0702040204020203" pitchFamily="34" charset="0"/>
                <a:cs typeface="Segoe UI Semibold" panose="020B0702040204020203" pitchFamily="34" charset="0"/>
              </a:rPr>
              <a:t>Todays young generation will be more focussed on the right things.</a:t>
            </a:r>
          </a:p>
          <a:p>
            <a:r>
              <a:rPr lang="en-IN" sz="2400" b="1" dirty="0">
                <a:solidFill>
                  <a:srgbClr val="7030A0"/>
                </a:solidFill>
                <a:latin typeface="Segoe UI Semibold" panose="020B0702040204020203" pitchFamily="34" charset="0"/>
                <a:cs typeface="Segoe UI Semibold" panose="020B0702040204020203" pitchFamily="34" charset="0"/>
              </a:rPr>
              <a:t> It will help the user’s experience in using the social media and in turn will attract the more number of users in social media.</a:t>
            </a:r>
          </a:p>
          <a:p>
            <a:endParaRPr lang="en-US" sz="2400" b="1" dirty="0">
              <a:solidFill>
                <a:srgbClr val="7030A0"/>
              </a:solidFill>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A4041FDC-19DC-E325-A876-AE1ACEA15519}"/>
              </a:ext>
            </a:extLst>
          </p:cNvPr>
          <p:cNvPicPr>
            <a:picLocks noChangeAspect="1"/>
          </p:cNvPicPr>
          <p:nvPr/>
        </p:nvPicPr>
        <p:blipFill>
          <a:blip r:embed="rId3"/>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56328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079F-5196-3240-B89F-0CA26B0FCD0F}"/>
              </a:ext>
            </a:extLst>
          </p:cNvPr>
          <p:cNvSpPr>
            <a:spLocks noGrp="1"/>
          </p:cNvSpPr>
          <p:nvPr>
            <p:ph type="title"/>
          </p:nvPr>
        </p:nvSpPr>
        <p:spPr>
          <a:xfrm>
            <a:off x="0" y="6538"/>
            <a:ext cx="5472953" cy="791322"/>
          </a:xfrm>
        </p:spPr>
        <p:txBody>
          <a:bodyPr/>
          <a:lstStyle/>
          <a:p>
            <a:r>
              <a:rPr lang="en-US" b="1" dirty="0">
                <a:solidFill>
                  <a:srgbClr val="FF0000"/>
                </a:solidFill>
              </a:rPr>
              <a:t>Socio-Economic Impact:</a:t>
            </a:r>
            <a:r>
              <a:rPr lang="en-IN" dirty="0">
                <a:solidFill>
                  <a:srgbClr val="FF0000"/>
                </a:solidFill>
                <a:effectLst/>
              </a:rPr>
              <a:t> </a:t>
            </a:r>
            <a:endParaRPr lang="en-US" dirty="0">
              <a:solidFill>
                <a:srgbClr val="FF0000"/>
              </a:solidFill>
            </a:endParaRPr>
          </a:p>
        </p:txBody>
      </p:sp>
      <p:sp>
        <p:nvSpPr>
          <p:cNvPr id="3" name="Content Placeholder 2">
            <a:extLst>
              <a:ext uri="{FF2B5EF4-FFF2-40B4-BE49-F238E27FC236}">
                <a16:creationId xmlns:a16="http://schemas.microsoft.com/office/drawing/2014/main" id="{4AF66358-7850-174C-B9EB-E616015BBF8C}"/>
              </a:ext>
            </a:extLst>
          </p:cNvPr>
          <p:cNvSpPr>
            <a:spLocks noGrp="1"/>
          </p:cNvSpPr>
          <p:nvPr>
            <p:ph idx="1"/>
          </p:nvPr>
        </p:nvSpPr>
        <p:spPr>
          <a:xfrm>
            <a:off x="616527" y="980667"/>
            <a:ext cx="10515600" cy="5870795"/>
          </a:xfrm>
        </p:spPr>
        <p:txBody>
          <a:bodyPr>
            <a:normAutofit lnSpcReduction="10000"/>
          </a:bodyPr>
          <a:lstStyle/>
          <a:p>
            <a:r>
              <a:rPr lang="en-US" sz="2200" dirty="0"/>
              <a:t>How your innovation is trying to impact society, </a:t>
            </a:r>
            <a:r>
              <a:rPr lang="en-IN" sz="2200" dirty="0"/>
              <a:t>What kind of social/ economic impact does your innovation have?</a:t>
            </a:r>
          </a:p>
          <a:p>
            <a:pPr marL="0" indent="0">
              <a:buNone/>
            </a:pPr>
            <a:r>
              <a:rPr lang="en-US" sz="2200" b="1" dirty="0">
                <a:solidFill>
                  <a:srgbClr val="7030A0"/>
                </a:solidFill>
              </a:rPr>
              <a:t>             Definitely yes, as social media is used by all kind of people from 5 years old  to 80 years old, number of beneficiary customers were numerous. </a:t>
            </a:r>
          </a:p>
          <a:p>
            <a:pPr marL="0" indent="0">
              <a:buNone/>
            </a:pPr>
            <a:endParaRPr lang="en-IN" sz="2200" b="1" dirty="0">
              <a:solidFill>
                <a:srgbClr val="7030A0"/>
              </a:solidFill>
            </a:endParaRPr>
          </a:p>
          <a:p>
            <a:r>
              <a:rPr lang="en-IN" sz="2200" dirty="0"/>
              <a:t>Quantitative/  Qualitative changes  which the innovation  will bring into the  existing scenario:</a:t>
            </a:r>
          </a:p>
          <a:p>
            <a:pPr marL="0" indent="0">
              <a:buNone/>
            </a:pPr>
            <a:r>
              <a:rPr lang="en-IN" sz="2200" dirty="0"/>
              <a:t>                </a:t>
            </a:r>
            <a:r>
              <a:rPr lang="en-US" sz="2200" b="1" dirty="0">
                <a:solidFill>
                  <a:srgbClr val="7030A0"/>
                </a:solidFill>
              </a:rPr>
              <a:t>On considering the employment generation our product doesn’t plays a major role, as it is a software it can be developed and maintained by a small group of people. But there may be a chance of employment generation in the future while upgrading the vision.</a:t>
            </a:r>
          </a:p>
          <a:p>
            <a:pPr marL="0" indent="0">
              <a:buNone/>
            </a:pPr>
            <a:endParaRPr lang="en-IN" sz="2200" b="1" dirty="0">
              <a:solidFill>
                <a:srgbClr val="7030A0"/>
              </a:solidFill>
            </a:endParaRPr>
          </a:p>
          <a:p>
            <a:r>
              <a:rPr lang="en-IN" sz="2200" dirty="0">
                <a:solidFill>
                  <a:srgbClr val="FF0000"/>
                </a:solidFill>
              </a:rPr>
              <a:t>Will it empower any sector of society at large?</a:t>
            </a:r>
          </a:p>
          <a:p>
            <a:pPr marL="0" indent="0">
              <a:buNone/>
            </a:pPr>
            <a:r>
              <a:rPr lang="en-IN" sz="2200" b="1" dirty="0">
                <a:solidFill>
                  <a:srgbClr val="7030A0"/>
                </a:solidFill>
              </a:rPr>
              <a:t>                  </a:t>
            </a:r>
            <a:r>
              <a:rPr lang="en-US" sz="2200" b="1" dirty="0">
                <a:solidFill>
                  <a:srgbClr val="7030A0"/>
                </a:solidFill>
              </a:rPr>
              <a:t>Millions and millions of people in this world are using social media, hence social media platform is used for spreading many </a:t>
            </a:r>
            <a:r>
              <a:rPr lang="en-US" sz="2200" b="1" dirty="0" err="1">
                <a:solidFill>
                  <a:srgbClr val="7030A0"/>
                </a:solidFill>
              </a:rPr>
              <a:t>rumours</a:t>
            </a:r>
            <a:r>
              <a:rPr lang="en-US" sz="2200" b="1" dirty="0">
                <a:solidFill>
                  <a:srgbClr val="7030A0"/>
                </a:solidFill>
              </a:rPr>
              <a:t> and also morphed adult contents. So, we have developed a solution overcome this issue. Hence everyone who uses the social media can use it fearlessly.</a:t>
            </a:r>
            <a:endParaRPr lang="en-IN" sz="2200" b="1" dirty="0">
              <a:solidFill>
                <a:srgbClr val="7030A0"/>
              </a:solidFill>
            </a:endParaRPr>
          </a:p>
          <a:p>
            <a:endParaRPr lang="en-US" sz="2200" dirty="0"/>
          </a:p>
        </p:txBody>
      </p:sp>
      <p:pic>
        <p:nvPicPr>
          <p:cNvPr id="4" name="Picture 3">
            <a:extLst>
              <a:ext uri="{FF2B5EF4-FFF2-40B4-BE49-F238E27FC236}">
                <a16:creationId xmlns:a16="http://schemas.microsoft.com/office/drawing/2014/main" id="{023DB51C-D470-96A2-5BD5-561A068B401A}"/>
              </a:ext>
            </a:extLst>
          </p:cNvPr>
          <p:cNvPicPr>
            <a:picLocks noChangeAspect="1"/>
          </p:cNvPicPr>
          <p:nvPr/>
        </p:nvPicPr>
        <p:blipFill>
          <a:blip r:embed="rId2"/>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44924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2224952" cy="6858000"/>
          </a:xfrm>
          <a:prstGeom prst="rect">
            <a:avLst/>
          </a:prstGeom>
          <a:solidFill>
            <a:srgbClr val="FFFFFF"/>
          </a:solidFill>
        </p:spPr>
      </p:sp>
      <p:sp>
        <p:nvSpPr>
          <p:cNvPr id="4" name="TextBox 4"/>
          <p:cNvSpPr txBox="1"/>
          <p:nvPr/>
        </p:nvSpPr>
        <p:spPr>
          <a:xfrm>
            <a:off x="95334" y="3813043"/>
            <a:ext cx="5648329" cy="654025"/>
          </a:xfrm>
          <a:prstGeom prst="rect">
            <a:avLst/>
          </a:prstGeom>
        </p:spPr>
        <p:txBody>
          <a:bodyPr wrap="square" lIns="0" tIns="0" rIns="0" bIns="0" rtlCol="0" anchor="t">
            <a:spAutoFit/>
          </a:bodyPr>
          <a:lstStyle/>
          <a:p>
            <a:pPr>
              <a:lnSpc>
                <a:spcPts val="5133"/>
              </a:lnSpc>
              <a:spcBef>
                <a:spcPct val="0"/>
              </a:spcBef>
            </a:pPr>
            <a:r>
              <a:rPr lang="en-US" sz="4666" b="1" dirty="0">
                <a:solidFill>
                  <a:srgbClr val="002060"/>
                </a:solidFill>
                <a:latin typeface="+mj-lt"/>
              </a:rPr>
              <a:t>Our Prototype Model:</a:t>
            </a:r>
          </a:p>
        </p:txBody>
      </p:sp>
      <p:sp>
        <p:nvSpPr>
          <p:cNvPr id="5" name="TextBox 4">
            <a:extLst>
              <a:ext uri="{FF2B5EF4-FFF2-40B4-BE49-F238E27FC236}">
                <a16:creationId xmlns:a16="http://schemas.microsoft.com/office/drawing/2014/main" id="{F9789E03-646D-459B-940A-79996ACDB044}"/>
              </a:ext>
            </a:extLst>
          </p:cNvPr>
          <p:cNvSpPr txBox="1"/>
          <p:nvPr/>
        </p:nvSpPr>
        <p:spPr>
          <a:xfrm>
            <a:off x="1439483" y="4963416"/>
            <a:ext cx="7928406" cy="420564"/>
          </a:xfrm>
          <a:prstGeom prst="rect">
            <a:avLst/>
          </a:prstGeom>
          <a:noFill/>
        </p:spPr>
        <p:txBody>
          <a:bodyPr wrap="square" rtlCol="0">
            <a:spAutoFit/>
          </a:bodyPr>
          <a:lstStyle/>
          <a:p>
            <a:r>
              <a:rPr lang="en-IN" sz="2133" b="1" dirty="0">
                <a:solidFill>
                  <a:srgbClr val="002060"/>
                </a:solidFill>
              </a:rPr>
              <a:t>Video Demo: </a:t>
            </a:r>
          </a:p>
        </p:txBody>
      </p:sp>
      <p:sp>
        <p:nvSpPr>
          <p:cNvPr id="9" name="TextBox 4">
            <a:extLst>
              <a:ext uri="{FF2B5EF4-FFF2-40B4-BE49-F238E27FC236}">
                <a16:creationId xmlns:a16="http://schemas.microsoft.com/office/drawing/2014/main" id="{B3840D67-1FCB-43AA-B827-5D8A6AD9FC66}"/>
              </a:ext>
            </a:extLst>
          </p:cNvPr>
          <p:cNvSpPr txBox="1"/>
          <p:nvPr/>
        </p:nvSpPr>
        <p:spPr>
          <a:xfrm>
            <a:off x="47328" y="116632"/>
            <a:ext cx="5648329" cy="654025"/>
          </a:xfrm>
          <a:prstGeom prst="rect">
            <a:avLst/>
          </a:prstGeom>
        </p:spPr>
        <p:txBody>
          <a:bodyPr wrap="square" lIns="0" tIns="0" rIns="0" bIns="0" rtlCol="0" anchor="t">
            <a:spAutoFit/>
          </a:bodyPr>
          <a:lstStyle/>
          <a:p>
            <a:pPr>
              <a:lnSpc>
                <a:spcPts val="5133"/>
              </a:lnSpc>
              <a:spcBef>
                <a:spcPct val="0"/>
              </a:spcBef>
            </a:pPr>
            <a:r>
              <a:rPr lang="en-US" sz="4666" b="1" dirty="0">
                <a:solidFill>
                  <a:srgbClr val="002060"/>
                </a:solidFill>
                <a:latin typeface="+mj-lt"/>
              </a:rPr>
              <a:t>Process:</a:t>
            </a:r>
          </a:p>
        </p:txBody>
      </p:sp>
      <p:sp>
        <p:nvSpPr>
          <p:cNvPr id="7" name="TextBox 6">
            <a:extLst>
              <a:ext uri="{FF2B5EF4-FFF2-40B4-BE49-F238E27FC236}">
                <a16:creationId xmlns:a16="http://schemas.microsoft.com/office/drawing/2014/main" id="{9C3B388E-4534-42DA-85FC-8E0E21BF802C}"/>
              </a:ext>
            </a:extLst>
          </p:cNvPr>
          <p:cNvSpPr txBox="1"/>
          <p:nvPr/>
        </p:nvSpPr>
        <p:spPr>
          <a:xfrm flipH="1">
            <a:off x="1103444" y="910733"/>
            <a:ext cx="10273142" cy="2389950"/>
          </a:xfrm>
          <a:prstGeom prst="rect">
            <a:avLst/>
          </a:prstGeom>
          <a:noFill/>
        </p:spPr>
        <p:txBody>
          <a:bodyPr wrap="square" rtlCol="0">
            <a:spAutoFit/>
          </a:bodyPr>
          <a:lstStyle/>
          <a:p>
            <a:pPr marL="304815" indent="-304815">
              <a:buFont typeface="Wingdings" panose="05000000000000000000" pitchFamily="2" charset="2"/>
              <a:buChar char="Ø"/>
            </a:pPr>
            <a:r>
              <a:rPr lang="en-US" sz="2133" b="1" dirty="0">
                <a:solidFill>
                  <a:schemeClr val="accent2">
                    <a:lumMod val="50000"/>
                  </a:schemeClr>
                </a:solidFill>
                <a:latin typeface="Arial" panose="020B0604020202020204" pitchFamily="34" charset="0"/>
              </a:rPr>
              <a:t>Once when the user uploads the content to any social media, our algorithm checks for any hate content with our algorithm.</a:t>
            </a:r>
            <a:br>
              <a:rPr lang="en-US" sz="2133" b="1" dirty="0">
                <a:solidFill>
                  <a:schemeClr val="accent2">
                    <a:lumMod val="50000"/>
                  </a:schemeClr>
                </a:solidFill>
              </a:rPr>
            </a:br>
            <a:endParaRPr lang="en-US" sz="2133" b="1" dirty="0">
              <a:solidFill>
                <a:schemeClr val="accent2">
                  <a:lumMod val="50000"/>
                </a:schemeClr>
              </a:solidFill>
            </a:endParaRPr>
          </a:p>
          <a:p>
            <a:pPr marL="304815" indent="-304815">
              <a:buFont typeface="Wingdings" panose="05000000000000000000" pitchFamily="2" charset="2"/>
              <a:buChar char="Ø"/>
            </a:pPr>
            <a:r>
              <a:rPr lang="en-US" sz="2133" b="1" dirty="0">
                <a:solidFill>
                  <a:schemeClr val="accent2">
                    <a:lumMod val="50000"/>
                  </a:schemeClr>
                </a:solidFill>
                <a:latin typeface="Arial" panose="020B0604020202020204" pitchFamily="34" charset="0"/>
              </a:rPr>
              <a:t>Once any harmful content found, it sends a alert message to the user. It also sends a notification to the person who is being misused in the content.</a:t>
            </a:r>
            <a:br>
              <a:rPr lang="en-US" sz="2133" b="1" dirty="0">
                <a:solidFill>
                  <a:schemeClr val="accent2">
                    <a:lumMod val="50000"/>
                  </a:schemeClr>
                </a:solidFill>
              </a:rPr>
            </a:br>
            <a:endParaRPr lang="en-US" sz="2133" b="1" dirty="0">
              <a:solidFill>
                <a:schemeClr val="accent2">
                  <a:lumMod val="50000"/>
                </a:schemeClr>
              </a:solidFill>
            </a:endParaRPr>
          </a:p>
          <a:p>
            <a:pPr marL="304815" indent="-304815">
              <a:buFont typeface="Wingdings" panose="05000000000000000000" pitchFamily="2" charset="2"/>
              <a:buChar char="Ø"/>
            </a:pPr>
            <a:r>
              <a:rPr lang="en-US" sz="2133" b="1" dirty="0">
                <a:solidFill>
                  <a:schemeClr val="accent2">
                    <a:lumMod val="50000"/>
                  </a:schemeClr>
                </a:solidFill>
                <a:latin typeface="Arial" panose="020B0604020202020204" pitchFamily="34" charset="0"/>
              </a:rPr>
              <a:t>The end user has the access to report the content and the user.</a:t>
            </a:r>
            <a:endParaRPr lang="en-IN" sz="2133" b="1" dirty="0">
              <a:solidFill>
                <a:schemeClr val="accent2">
                  <a:lumMod val="50000"/>
                </a:schemeClr>
              </a:solidFill>
            </a:endParaRPr>
          </a:p>
        </p:txBody>
      </p:sp>
      <p:graphicFrame>
        <p:nvGraphicFramePr>
          <p:cNvPr id="11" name="Table 10">
            <a:extLst>
              <a:ext uri="{FF2B5EF4-FFF2-40B4-BE49-F238E27FC236}">
                <a16:creationId xmlns:a16="http://schemas.microsoft.com/office/drawing/2014/main" id="{06F3A855-495B-4BD8-7641-445797F4DB26}"/>
              </a:ext>
            </a:extLst>
          </p:cNvPr>
          <p:cNvGraphicFramePr>
            <a:graphicFrameLocks noGrp="1"/>
          </p:cNvGraphicFramePr>
          <p:nvPr>
            <p:extLst>
              <p:ext uri="{D42A27DB-BD31-4B8C-83A1-F6EECF244321}">
                <p14:modId xmlns:p14="http://schemas.microsoft.com/office/powerpoint/2010/main" val="3732282961"/>
              </p:ext>
            </p:extLst>
          </p:nvPr>
        </p:nvGraphicFramePr>
        <p:xfrm>
          <a:off x="3036454" y="4882518"/>
          <a:ext cx="10515600" cy="396240"/>
        </p:xfrm>
        <a:graphic>
          <a:graphicData uri="http://schemas.openxmlformats.org/drawingml/2006/table">
            <a:tbl>
              <a:tblPr/>
              <a:tblGrid>
                <a:gridCol w="10515600">
                  <a:extLst>
                    <a:ext uri="{9D8B030D-6E8A-4147-A177-3AD203B41FA5}">
                      <a16:colId xmlns:a16="http://schemas.microsoft.com/office/drawing/2014/main" val="1723412994"/>
                    </a:ext>
                  </a:extLst>
                </a:gridCol>
              </a:tblGrid>
              <a:tr h="0">
                <a:tc>
                  <a:txBody>
                    <a:bodyPr/>
                    <a:lstStyle/>
                    <a:p>
                      <a:pPr fontAlgn="t"/>
                      <a:r>
                        <a:rPr lang="en-IN" sz="2000" b="1" dirty="0">
                          <a:solidFill>
                            <a:srgbClr val="FF0000"/>
                          </a:solidFill>
                          <a:effectLst/>
                          <a:latin typeface="Segoe UI Semibold" panose="020B0702040204020203" pitchFamily="34" charset="0"/>
                          <a:cs typeface="Segoe UI Semibold" panose="020B0702040204020203" pitchFamily="34" charset="0"/>
                          <a:hlinkClick r:id="rId2"/>
                        </a:rPr>
                        <a:t>https://youtu.be/CaenK7FhmMs</a:t>
                      </a:r>
                      <a:endParaRPr lang="en-IN" sz="2000" b="1" dirty="0">
                        <a:solidFill>
                          <a:srgbClr val="FF0000"/>
                        </a:solidFill>
                        <a:effectLst/>
                        <a:latin typeface="Segoe UI Semibold" panose="020B0702040204020203" pitchFamily="34" charset="0"/>
                        <a:cs typeface="Segoe UI Semibold" panose="020B0702040204020203" pitchFamily="34" charset="0"/>
                      </a:endParaRPr>
                    </a:p>
                  </a:txBody>
                  <a:tcPr marL="76200" marR="76200">
                    <a:lnL>
                      <a:noFill/>
                    </a:lnL>
                    <a:lnR>
                      <a:noFill/>
                    </a:lnR>
                    <a:lnT>
                      <a:noFill/>
                    </a:lnT>
                    <a:lnB>
                      <a:noFill/>
                    </a:lnB>
                  </a:tcPr>
                </a:tc>
                <a:extLst>
                  <a:ext uri="{0D108BD9-81ED-4DB2-BD59-A6C34878D82A}">
                    <a16:rowId xmlns:a16="http://schemas.microsoft.com/office/drawing/2014/main" val="2358401466"/>
                  </a:ext>
                </a:extLst>
              </a:tr>
            </a:tbl>
          </a:graphicData>
        </a:graphic>
      </p:graphicFrame>
      <p:sp>
        <p:nvSpPr>
          <p:cNvPr id="12" name="Rectangle 3">
            <a:extLst>
              <a:ext uri="{FF2B5EF4-FFF2-40B4-BE49-F238E27FC236}">
                <a16:creationId xmlns:a16="http://schemas.microsoft.com/office/drawing/2014/main" id="{E4B92B97-17CE-D699-6BBA-A4C1F7A0F429}"/>
              </a:ext>
            </a:extLst>
          </p:cNvPr>
          <p:cNvSpPr>
            <a:spLocks noChangeArrowheads="1"/>
          </p:cNvSpPr>
          <p:nvPr/>
        </p:nvSpPr>
        <p:spPr bwMode="auto">
          <a:xfrm>
            <a:off x="3036454" y="5002115"/>
            <a:ext cx="12192000" cy="0"/>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5078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900" b="0" i="0" u="none" strike="noStrike" cap="none" normalizeH="0" baseline="0">
                <a:ln>
                  <a:noFill/>
                </a:ln>
                <a:solidFill>
                  <a:schemeClr val="tx1"/>
                </a:solidFill>
                <a:effectLst/>
                <a:latin typeface="Arial" panose="020B0604020202020204" pitchFamily="34" charset="0"/>
              </a:rPr>
            </a:b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751ABFC7-259D-D167-F4D0-85DFE2824B82}"/>
              </a:ext>
            </a:extLst>
          </p:cNvPr>
          <p:cNvPicPr>
            <a:picLocks noChangeAspect="1"/>
          </p:cNvPicPr>
          <p:nvPr/>
        </p:nvPicPr>
        <p:blipFill>
          <a:blip r:embed="rId3"/>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227165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672A-DED4-2A40-8778-D38AA2335D99}"/>
              </a:ext>
            </a:extLst>
          </p:cNvPr>
          <p:cNvSpPr>
            <a:spLocks noGrp="1"/>
          </p:cNvSpPr>
          <p:nvPr>
            <p:ph type="title"/>
          </p:nvPr>
        </p:nvSpPr>
        <p:spPr>
          <a:xfrm>
            <a:off x="446368" y="2178424"/>
            <a:ext cx="10515600" cy="1048310"/>
          </a:xfrm>
        </p:spPr>
        <p:txBody>
          <a:bodyPr/>
          <a:lstStyle/>
          <a:p>
            <a:pPr algn="ctr"/>
            <a:r>
              <a:rPr lang="en-US" b="1" dirty="0">
                <a:solidFill>
                  <a:schemeClr val="accent1"/>
                </a:solidFill>
              </a:rPr>
              <a:t>Thank You</a:t>
            </a:r>
          </a:p>
        </p:txBody>
      </p:sp>
      <p:sp>
        <p:nvSpPr>
          <p:cNvPr id="3" name="Text Placeholder 2">
            <a:extLst>
              <a:ext uri="{FF2B5EF4-FFF2-40B4-BE49-F238E27FC236}">
                <a16:creationId xmlns:a16="http://schemas.microsoft.com/office/drawing/2014/main" id="{CBBF9BE4-ED93-C049-83F7-C9075422F18A}"/>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2E59CCD7-9A58-32C9-7244-58A91A01A02F}"/>
              </a:ext>
            </a:extLst>
          </p:cNvPr>
          <p:cNvPicPr>
            <a:picLocks noChangeAspect="1"/>
          </p:cNvPicPr>
          <p:nvPr/>
        </p:nvPicPr>
        <p:blipFill>
          <a:blip r:embed="rId2"/>
          <a:stretch>
            <a:fillRect/>
          </a:stretch>
        </p:blipFill>
        <p:spPr>
          <a:xfrm>
            <a:off x="0" y="0"/>
            <a:ext cx="4252328" cy="1005927"/>
          </a:xfrm>
          <a:prstGeom prst="rect">
            <a:avLst/>
          </a:prstGeom>
        </p:spPr>
      </p:pic>
      <p:pic>
        <p:nvPicPr>
          <p:cNvPr id="5" name="Picture 4">
            <a:extLst>
              <a:ext uri="{FF2B5EF4-FFF2-40B4-BE49-F238E27FC236}">
                <a16:creationId xmlns:a16="http://schemas.microsoft.com/office/drawing/2014/main" id="{E6BAB399-2311-43E7-1781-8B2BA8DE4774}"/>
              </a:ext>
            </a:extLst>
          </p:cNvPr>
          <p:cNvPicPr>
            <a:picLocks noChangeAspect="1"/>
          </p:cNvPicPr>
          <p:nvPr/>
        </p:nvPicPr>
        <p:blipFill>
          <a:blip r:embed="rId2"/>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351964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D701-EC24-0149-950C-CFF290FD4E25}"/>
              </a:ext>
            </a:extLst>
          </p:cNvPr>
          <p:cNvSpPr>
            <a:spLocks noGrp="1"/>
          </p:cNvSpPr>
          <p:nvPr>
            <p:ph type="title"/>
          </p:nvPr>
        </p:nvSpPr>
        <p:spPr>
          <a:xfrm>
            <a:off x="4433047" y="338230"/>
            <a:ext cx="2684929" cy="898899"/>
          </a:xfrm>
        </p:spPr>
        <p:txBody>
          <a:bodyPr>
            <a:normAutofit/>
          </a:bodyPr>
          <a:lstStyle/>
          <a:p>
            <a:r>
              <a:rPr lang="en-IN" b="1" dirty="0">
                <a:latin typeface="Segoe UI Semibold" panose="020B0702040204020203" pitchFamily="34" charset="0"/>
                <a:cs typeface="Segoe UI Semibold" panose="020B0702040204020203" pitchFamily="34" charset="0"/>
              </a:rPr>
              <a:t>God’s Eye</a:t>
            </a:r>
            <a:endParaRPr lang="en-US"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EBEB8D5D-4B4D-4E4F-AAB3-594A41E9D30C}"/>
              </a:ext>
            </a:extLst>
          </p:cNvPr>
          <p:cNvSpPr>
            <a:spLocks noGrp="1"/>
          </p:cNvSpPr>
          <p:nvPr>
            <p:ph idx="1"/>
          </p:nvPr>
        </p:nvSpPr>
        <p:spPr>
          <a:xfrm>
            <a:off x="679076" y="2549242"/>
            <a:ext cx="10515600" cy="2462028"/>
          </a:xfrm>
        </p:spPr>
        <p:txBody>
          <a:bodyPr/>
          <a:lstStyle/>
          <a:p>
            <a:r>
              <a:rPr lang="en-IN" b="1" dirty="0">
                <a:latin typeface="Segoe UI Semibold" panose="020B0702040204020203" pitchFamily="34" charset="0"/>
                <a:cs typeface="Segoe UI Semibold" panose="020B0702040204020203" pitchFamily="34" charset="0"/>
              </a:rPr>
              <a:t>Our Objective: </a:t>
            </a:r>
          </a:p>
          <a:p>
            <a:pPr marL="0" indent="0">
              <a:buNone/>
            </a:pPr>
            <a:r>
              <a:rPr lang="en-IN" b="1" dirty="0">
                <a:latin typeface="Segoe UI Semibold" panose="020B0702040204020203" pitchFamily="34" charset="0"/>
                <a:cs typeface="Segoe UI Semibold" panose="020B0702040204020203" pitchFamily="34" charset="0"/>
              </a:rPr>
              <a:t>                </a:t>
            </a:r>
            <a:r>
              <a:rPr lang="en-US" sz="2400" b="1" dirty="0">
                <a:solidFill>
                  <a:srgbClr val="002060"/>
                </a:solidFill>
                <a:latin typeface="Segoe UI Semibold" panose="020B0702040204020203" pitchFamily="34" charset="0"/>
                <a:cs typeface="Segoe UI Semibold" panose="020B0702040204020203" pitchFamily="34" charset="0"/>
              </a:rPr>
              <a:t>Our idea is to develop a solution which resists/stops the spreading of adult content, abusive content and fake content in social media platform such as twitter, Instagram, Facebook etc. It would help us to make this world a better place.</a:t>
            </a:r>
            <a:endParaRPr lang="en-US" sz="2800" b="1" dirty="0">
              <a:solidFill>
                <a:srgbClr val="002060"/>
              </a:solidFill>
              <a:latin typeface="Segoe UI Semibold" panose="020B0702040204020203" pitchFamily="34" charset="0"/>
              <a:cs typeface="Segoe UI Semibold" panose="020B0702040204020203" pitchFamily="34" charset="0"/>
            </a:endParaRPr>
          </a:p>
          <a:p>
            <a:endParaRPr lang="en-IN" b="1" dirty="0">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BCD95A41-9A3C-194D-0E18-7B9EBC50538C}"/>
              </a:ext>
            </a:extLst>
          </p:cNvPr>
          <p:cNvSpPr txBox="1"/>
          <p:nvPr/>
        </p:nvSpPr>
        <p:spPr>
          <a:xfrm>
            <a:off x="3135405" y="1142529"/>
            <a:ext cx="5280211" cy="369332"/>
          </a:xfrm>
          <a:prstGeom prst="rect">
            <a:avLst/>
          </a:prstGeom>
          <a:noFill/>
        </p:spPr>
        <p:txBody>
          <a:bodyPr wrap="square" rtlCol="0">
            <a:spAutoFit/>
          </a:bodyPr>
          <a:lstStyle/>
          <a:p>
            <a:r>
              <a:rPr lang="en-IN" b="1" dirty="0">
                <a:solidFill>
                  <a:srgbClr val="FF0000"/>
                </a:solidFill>
              </a:rPr>
              <a:t>(Identifying fake and abusive content in Social Media)</a:t>
            </a:r>
          </a:p>
        </p:txBody>
      </p:sp>
      <p:pic>
        <p:nvPicPr>
          <p:cNvPr id="7" name="Picture 6">
            <a:extLst>
              <a:ext uri="{FF2B5EF4-FFF2-40B4-BE49-F238E27FC236}">
                <a16:creationId xmlns:a16="http://schemas.microsoft.com/office/drawing/2014/main" id="{E719F0B1-1B14-B253-1221-9EB154C4274A}"/>
              </a:ext>
            </a:extLst>
          </p:cNvPr>
          <p:cNvPicPr>
            <a:picLocks noChangeAspect="1"/>
          </p:cNvPicPr>
          <p:nvPr/>
        </p:nvPicPr>
        <p:blipFill>
          <a:blip r:embed="rId2"/>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350795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973A-7880-2E40-84FB-40B1200A91AB}"/>
              </a:ext>
            </a:extLst>
          </p:cNvPr>
          <p:cNvSpPr>
            <a:spLocks noGrp="1"/>
          </p:cNvSpPr>
          <p:nvPr>
            <p:ph type="title"/>
          </p:nvPr>
        </p:nvSpPr>
        <p:spPr>
          <a:xfrm>
            <a:off x="3904128" y="35297"/>
            <a:ext cx="10515600" cy="1325563"/>
          </a:xfrm>
        </p:spPr>
        <p:txBody>
          <a:bodyPr/>
          <a:lstStyle/>
          <a:p>
            <a:r>
              <a:rPr lang="en-IN" b="1" dirty="0">
                <a:solidFill>
                  <a:schemeClr val="accent1"/>
                </a:solidFill>
              </a:rPr>
              <a:t>Team Details</a:t>
            </a:r>
            <a:endParaRPr lang="en-US" dirty="0">
              <a:solidFill>
                <a:schemeClr val="accent1"/>
              </a:solidFill>
            </a:endParaRPr>
          </a:p>
        </p:txBody>
      </p:sp>
      <p:sp>
        <p:nvSpPr>
          <p:cNvPr id="3" name="Content Placeholder 2">
            <a:extLst>
              <a:ext uri="{FF2B5EF4-FFF2-40B4-BE49-F238E27FC236}">
                <a16:creationId xmlns:a16="http://schemas.microsoft.com/office/drawing/2014/main" id="{C11D780E-6FAB-8644-8AEE-53EE2DAFC3BB}"/>
              </a:ext>
            </a:extLst>
          </p:cNvPr>
          <p:cNvSpPr>
            <a:spLocks noGrp="1"/>
          </p:cNvSpPr>
          <p:nvPr>
            <p:ph idx="1"/>
          </p:nvPr>
        </p:nvSpPr>
        <p:spPr>
          <a:xfrm>
            <a:off x="1069109" y="1695605"/>
            <a:ext cx="10515600" cy="6303086"/>
          </a:xfrm>
        </p:spPr>
        <p:txBody>
          <a:bodyPr>
            <a:normAutofit/>
          </a:bodyPr>
          <a:lstStyle/>
          <a:p>
            <a:endParaRPr lang="en-US" sz="2400" dirty="0">
              <a:latin typeface="Segoe UI Semibold" panose="020B0702040204020203" pitchFamily="34" charset="0"/>
              <a:cs typeface="Segoe UI Semibold" panose="020B0702040204020203" pitchFamily="34" charset="0"/>
            </a:endParaRPr>
          </a:p>
          <a:p>
            <a:r>
              <a:rPr lang="en-US" sz="2400" dirty="0">
                <a:solidFill>
                  <a:srgbClr val="7030A0"/>
                </a:solidFill>
                <a:latin typeface="Segoe UI Semibold" panose="020B0702040204020203" pitchFamily="34" charset="0"/>
                <a:cs typeface="Segoe UI Semibold" panose="020B0702040204020203" pitchFamily="34" charset="0"/>
              </a:rPr>
              <a:t>Our Team: </a:t>
            </a:r>
          </a:p>
          <a:p>
            <a:pPr marL="0" indent="0">
              <a:buNone/>
            </a:pPr>
            <a:r>
              <a:rPr lang="en-US" sz="2400" dirty="0">
                <a:latin typeface="Segoe UI Semibold" panose="020B0702040204020203" pitchFamily="34" charset="0"/>
                <a:cs typeface="Segoe UI Semibold" panose="020B0702040204020203" pitchFamily="34" charset="0"/>
              </a:rPr>
              <a:t>      Surya Narayanan CS - </a:t>
            </a:r>
            <a:r>
              <a:rPr lang="en-US" sz="2400" dirty="0">
                <a:solidFill>
                  <a:srgbClr val="FF0000"/>
                </a:solidFill>
                <a:latin typeface="Segoe UI Semibold" panose="020B0702040204020203" pitchFamily="34" charset="0"/>
                <a:cs typeface="Segoe UI Semibold" panose="020B0702040204020203" pitchFamily="34" charset="0"/>
              </a:rPr>
              <a:t>Developer</a:t>
            </a:r>
            <a:r>
              <a:rPr lang="en-US" sz="2400" dirty="0">
                <a:latin typeface="Segoe UI Semibold" panose="020B0702040204020203" pitchFamily="34" charset="0"/>
                <a:cs typeface="Segoe UI Semibold" panose="020B0702040204020203" pitchFamily="34" charset="0"/>
              </a:rPr>
              <a:t> </a:t>
            </a:r>
          </a:p>
          <a:p>
            <a:pPr marL="0" indent="0">
              <a:buNone/>
            </a:pPr>
            <a:r>
              <a:rPr lang="en-US" sz="2400" dirty="0">
                <a:latin typeface="Segoe UI Semibold" panose="020B0702040204020203" pitchFamily="34" charset="0"/>
                <a:cs typeface="Segoe UI Semibold" panose="020B0702040204020203" pitchFamily="34" charset="0"/>
              </a:rPr>
              <a:t>      Rithvikailas G - </a:t>
            </a:r>
            <a:r>
              <a:rPr lang="en-US" sz="2400" dirty="0">
                <a:solidFill>
                  <a:srgbClr val="FF0000"/>
                </a:solidFill>
                <a:latin typeface="Segoe UI Semibold" panose="020B0702040204020203" pitchFamily="34" charset="0"/>
                <a:cs typeface="Segoe UI Semibold" panose="020B0702040204020203" pitchFamily="34" charset="0"/>
              </a:rPr>
              <a:t>Administrator </a:t>
            </a:r>
          </a:p>
          <a:p>
            <a:pPr marL="0" indent="0">
              <a:buNone/>
            </a:pP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Rubiga</a:t>
            </a:r>
            <a:r>
              <a:rPr lang="en-US" sz="2400" dirty="0">
                <a:latin typeface="Segoe UI Semibold" panose="020B0702040204020203" pitchFamily="34" charset="0"/>
                <a:cs typeface="Segoe UI Semibold" panose="020B0702040204020203" pitchFamily="34" charset="0"/>
              </a:rPr>
              <a:t> SA - </a:t>
            </a:r>
            <a:r>
              <a:rPr lang="en-US" sz="2400" dirty="0">
                <a:solidFill>
                  <a:srgbClr val="FF0000"/>
                </a:solidFill>
                <a:latin typeface="Segoe UI Semibold" panose="020B0702040204020203" pitchFamily="34" charset="0"/>
                <a:cs typeface="Segoe UI Semibold" panose="020B0702040204020203" pitchFamily="34" charset="0"/>
              </a:rPr>
              <a:t>Technical Contributor </a:t>
            </a:r>
          </a:p>
          <a:p>
            <a:pPr marL="0" indent="0">
              <a:buNone/>
            </a:pP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Shurthika</a:t>
            </a:r>
            <a:r>
              <a:rPr lang="en-US" sz="2400" dirty="0">
                <a:latin typeface="Segoe UI Semibold" panose="020B0702040204020203" pitchFamily="34" charset="0"/>
                <a:cs typeface="Segoe UI Semibold" panose="020B0702040204020203" pitchFamily="34" charset="0"/>
              </a:rPr>
              <a:t> R - </a:t>
            </a:r>
            <a:r>
              <a:rPr lang="en-US" sz="2400" dirty="0">
                <a:solidFill>
                  <a:srgbClr val="FF0000"/>
                </a:solidFill>
                <a:latin typeface="Segoe UI Semibold" panose="020B0702040204020203" pitchFamily="34" charset="0"/>
                <a:cs typeface="Segoe UI Semibold" panose="020B0702040204020203" pitchFamily="34" charset="0"/>
              </a:rPr>
              <a:t>Technical Contributor </a:t>
            </a:r>
          </a:p>
          <a:p>
            <a:endParaRPr lang="en-US" sz="2400" dirty="0">
              <a:latin typeface="Segoe UI Semibold" panose="020B0702040204020203" pitchFamily="34" charset="0"/>
              <a:cs typeface="Segoe UI Semibold" panose="020B0702040204020203" pitchFamily="34" charset="0"/>
            </a:endParaRPr>
          </a:p>
          <a:p>
            <a:r>
              <a:rPr lang="en-US" sz="2400" dirty="0">
                <a:latin typeface="Segoe UI Semibold" panose="020B0702040204020203" pitchFamily="34" charset="0"/>
                <a:cs typeface="Segoe UI Semibold" panose="020B0702040204020203" pitchFamily="34" charset="0"/>
              </a:rPr>
              <a:t>Mentor: Anand R - </a:t>
            </a:r>
            <a:r>
              <a:rPr lang="en-US" sz="2400" dirty="0">
                <a:solidFill>
                  <a:srgbClr val="7030A0"/>
                </a:solidFill>
                <a:latin typeface="Segoe UI Semibold" panose="020B0702040204020203" pitchFamily="34" charset="0"/>
                <a:cs typeface="Segoe UI Semibold" panose="020B0702040204020203" pitchFamily="34" charset="0"/>
              </a:rPr>
              <a:t>Associate Professor</a:t>
            </a:r>
          </a:p>
          <a:p>
            <a:endParaRPr lang="en-US" sz="2400" dirty="0">
              <a:solidFill>
                <a:srgbClr val="7030A0"/>
              </a:solidFill>
              <a:latin typeface="Segoe UI Semibold" panose="020B0702040204020203" pitchFamily="34" charset="0"/>
              <a:cs typeface="Segoe UI Semibold" panose="020B0702040204020203" pitchFamily="34" charset="0"/>
            </a:endParaRPr>
          </a:p>
          <a:p>
            <a:pPr marL="0" indent="0">
              <a:buNone/>
            </a:pPr>
            <a:endParaRPr lang="en-US" sz="2400" dirty="0">
              <a:solidFill>
                <a:srgbClr val="7030A0"/>
              </a:solidFill>
              <a:latin typeface="Segoe UI Semibold" panose="020B0702040204020203" pitchFamily="34" charset="0"/>
              <a:cs typeface="Segoe UI Semibold" panose="020B0702040204020203" pitchFamily="34" charset="0"/>
            </a:endParaRPr>
          </a:p>
          <a:p>
            <a:endParaRPr lang="en-US" sz="2400" dirty="0">
              <a:solidFill>
                <a:srgbClr val="7030A0"/>
              </a:solidFill>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F51C446D-526A-264B-20F7-A992D35D559D}"/>
              </a:ext>
            </a:extLst>
          </p:cNvPr>
          <p:cNvPicPr>
            <a:picLocks noChangeAspect="1"/>
          </p:cNvPicPr>
          <p:nvPr/>
        </p:nvPicPr>
        <p:blipFill>
          <a:blip r:embed="rId2"/>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207245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EB44-4248-2541-AA86-C5E2A9FB01E8}"/>
              </a:ext>
            </a:extLst>
          </p:cNvPr>
          <p:cNvSpPr>
            <a:spLocks noGrp="1"/>
          </p:cNvSpPr>
          <p:nvPr>
            <p:ph type="title"/>
          </p:nvPr>
        </p:nvSpPr>
        <p:spPr>
          <a:xfrm>
            <a:off x="94677" y="82910"/>
            <a:ext cx="4978400" cy="1325563"/>
          </a:xfrm>
        </p:spPr>
        <p:txBody>
          <a:bodyPr>
            <a:normAutofit/>
          </a:bodyPr>
          <a:lstStyle/>
          <a:p>
            <a:r>
              <a:rPr lang="en-US" b="1" dirty="0">
                <a:solidFill>
                  <a:srgbClr val="7030A0"/>
                </a:solidFill>
              </a:rPr>
              <a:t>Problem Statement: </a:t>
            </a:r>
          </a:p>
        </p:txBody>
      </p:sp>
      <p:sp>
        <p:nvSpPr>
          <p:cNvPr id="3" name="Content Placeholder 2">
            <a:extLst>
              <a:ext uri="{FF2B5EF4-FFF2-40B4-BE49-F238E27FC236}">
                <a16:creationId xmlns:a16="http://schemas.microsoft.com/office/drawing/2014/main" id="{A1C3D197-FE13-0942-95DB-9AE83D0B4CD7}"/>
              </a:ext>
            </a:extLst>
          </p:cNvPr>
          <p:cNvSpPr>
            <a:spLocks noGrp="1"/>
          </p:cNvSpPr>
          <p:nvPr>
            <p:ph idx="1"/>
          </p:nvPr>
        </p:nvSpPr>
        <p:spPr>
          <a:xfrm>
            <a:off x="572656" y="1167895"/>
            <a:ext cx="5507182" cy="5367376"/>
          </a:xfrm>
        </p:spPr>
        <p:txBody>
          <a:bodyPr>
            <a:normAutofit lnSpcReduction="10000"/>
          </a:bodyPr>
          <a:lstStyle/>
          <a:p>
            <a:r>
              <a:rPr lang="en-IN" sz="2400" b="1" dirty="0">
                <a:solidFill>
                  <a:srgbClr val="002060"/>
                </a:solidFill>
                <a:latin typeface="Segoe UI Semibold" panose="020B0702040204020203" pitchFamily="34" charset="0"/>
                <a:cs typeface="Segoe UI Semibold" panose="020B0702040204020203" pitchFamily="34" charset="0"/>
              </a:rPr>
              <a:t>As the usage of social media has been increased enormously these days, we are not aware of the content shared in each social media. </a:t>
            </a:r>
            <a:r>
              <a:rPr lang="en-US" sz="2400" b="1" dirty="0">
                <a:solidFill>
                  <a:srgbClr val="002060"/>
                </a:solidFill>
                <a:latin typeface="Segoe UI Semibold" panose="020B0702040204020203" pitchFamily="34" charset="0"/>
                <a:cs typeface="Segoe UI Semibold" panose="020B0702040204020203" pitchFamily="34" charset="0"/>
              </a:rPr>
              <a:t>With the rapid development of face synthesis technology, the security threat brought by face tampering is becoming more and more serious.</a:t>
            </a:r>
          </a:p>
          <a:p>
            <a:endParaRPr lang="en-US" sz="2400" b="1" dirty="0">
              <a:solidFill>
                <a:srgbClr val="002060"/>
              </a:solidFill>
              <a:latin typeface="Segoe UI Semibold" panose="020B0702040204020203" pitchFamily="34" charset="0"/>
              <a:cs typeface="Segoe UI Semibold" panose="020B0702040204020203" pitchFamily="34" charset="0"/>
            </a:endParaRPr>
          </a:p>
          <a:p>
            <a:r>
              <a:rPr lang="en-US" sz="2400" b="1" dirty="0">
                <a:solidFill>
                  <a:srgbClr val="002060"/>
                </a:solidFill>
                <a:latin typeface="Segoe UI Semibold" panose="020B0702040204020203" pitchFamily="34" charset="0"/>
                <a:cs typeface="Segoe UI Semibold" panose="020B0702040204020203" pitchFamily="34" charset="0"/>
              </a:rPr>
              <a:t> It is a fact that we are exposed to adult content, abusive content and fake content. In today’s digital world we see many instances where a particular person is being targeted. </a:t>
            </a:r>
            <a:r>
              <a:rPr lang="en-US" sz="2400" b="1" dirty="0">
                <a:solidFill>
                  <a:srgbClr val="FF0000"/>
                </a:solidFill>
                <a:latin typeface="Segoe UI Semibold" panose="020B0702040204020203" pitchFamily="34" charset="0"/>
                <a:cs typeface="Segoe UI Semibold" panose="020B0702040204020203" pitchFamily="34" charset="0"/>
              </a:rPr>
              <a:t>Hence we have came with an idea to overcome this problem.</a:t>
            </a:r>
            <a:endParaRPr lang="en-IN" sz="2400" b="1" dirty="0">
              <a:solidFill>
                <a:srgbClr val="FF0000"/>
              </a:solidFill>
              <a:latin typeface="Segoe UI Semibold" panose="020B0702040204020203" pitchFamily="34" charset="0"/>
              <a:cs typeface="Segoe UI Semibold" panose="020B0702040204020203" pitchFamily="34" charset="0"/>
            </a:endParaRPr>
          </a:p>
          <a:p>
            <a:endParaRPr lang="en-US" sz="24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76D8F456-B8C5-8428-BD8F-5FE845F93AE4}"/>
              </a:ext>
            </a:extLst>
          </p:cNvPr>
          <p:cNvPicPr>
            <a:picLocks noChangeAspect="1"/>
          </p:cNvPicPr>
          <p:nvPr/>
        </p:nvPicPr>
        <p:blipFill>
          <a:blip r:embed="rId2"/>
          <a:stretch>
            <a:fillRect/>
          </a:stretch>
        </p:blipFill>
        <p:spPr>
          <a:xfrm>
            <a:off x="6567053" y="1505528"/>
            <a:ext cx="5052291" cy="3269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9C6C520E-B410-9153-E754-FFC3EF288916}"/>
              </a:ext>
            </a:extLst>
          </p:cNvPr>
          <p:cNvPicPr>
            <a:picLocks noChangeAspect="1"/>
          </p:cNvPicPr>
          <p:nvPr/>
        </p:nvPicPr>
        <p:blipFill>
          <a:blip r:embed="rId3"/>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4510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9C9A-C814-AE4A-89B6-952FBB4FA039}"/>
              </a:ext>
            </a:extLst>
          </p:cNvPr>
          <p:cNvSpPr>
            <a:spLocks noGrp="1"/>
          </p:cNvSpPr>
          <p:nvPr>
            <p:ph type="title"/>
          </p:nvPr>
        </p:nvSpPr>
        <p:spPr>
          <a:xfrm>
            <a:off x="0" y="-216766"/>
            <a:ext cx="10515600" cy="1325563"/>
          </a:xfrm>
        </p:spPr>
        <p:txBody>
          <a:bodyPr/>
          <a:lstStyle/>
          <a:p>
            <a:r>
              <a:rPr lang="en-IN" b="1" dirty="0">
                <a:solidFill>
                  <a:srgbClr val="7030A0"/>
                </a:solidFill>
                <a:latin typeface="Segoe UI Semibold" panose="020B0702040204020203" pitchFamily="34" charset="0"/>
                <a:cs typeface="Segoe UI Semibold" panose="020B0702040204020203" pitchFamily="34" charset="0"/>
              </a:rPr>
              <a:t>Our Approach towards the problem:</a:t>
            </a:r>
            <a:endParaRPr lang="en-US" dirty="0">
              <a:solidFill>
                <a:srgbClr val="7030A0"/>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207EBE4F-0F14-6F4D-AE52-8D39976C2D5F}"/>
              </a:ext>
            </a:extLst>
          </p:cNvPr>
          <p:cNvSpPr>
            <a:spLocks noGrp="1"/>
          </p:cNvSpPr>
          <p:nvPr>
            <p:ph idx="1"/>
          </p:nvPr>
        </p:nvSpPr>
        <p:spPr>
          <a:xfrm>
            <a:off x="367146" y="199015"/>
            <a:ext cx="10515600" cy="6289531"/>
          </a:xfrm>
        </p:spPr>
        <p:txBody>
          <a:bodyPr>
            <a:normAutofit lnSpcReduction="10000"/>
          </a:bodyPr>
          <a:lstStyle/>
          <a:p>
            <a:endParaRPr lang="en-US" sz="2800" b="1" dirty="0">
              <a:solidFill>
                <a:schemeClr val="accent2">
                  <a:lumMod val="75000"/>
                </a:schemeClr>
              </a:solidFill>
            </a:endParaRPr>
          </a:p>
          <a:p>
            <a:endParaRPr lang="en-US" sz="2800" b="1" dirty="0"/>
          </a:p>
          <a:p>
            <a:r>
              <a:rPr lang="en-IN" sz="2800" b="1" dirty="0">
                <a:solidFill>
                  <a:srgbClr val="002060"/>
                </a:solidFill>
              </a:rPr>
              <a:t>Our project proposes the solution to detect adult content, abusive content and the content that is against to the community guidelines and most importantly will curb such bullying/harassment in cyber space.</a:t>
            </a:r>
          </a:p>
          <a:p>
            <a:endParaRPr lang="en-IN" sz="2800" b="1" dirty="0">
              <a:solidFill>
                <a:srgbClr val="002060"/>
              </a:solidFill>
            </a:endParaRPr>
          </a:p>
          <a:p>
            <a:pPr marL="0" indent="0">
              <a:buNone/>
            </a:pPr>
            <a:endParaRPr lang="en-IN" sz="2800" b="1" dirty="0">
              <a:solidFill>
                <a:srgbClr val="002060"/>
              </a:solidFill>
            </a:endParaRPr>
          </a:p>
          <a:p>
            <a:r>
              <a:rPr lang="en-IN" sz="2800" b="1" dirty="0">
                <a:solidFill>
                  <a:srgbClr val="002060"/>
                </a:solidFill>
              </a:rPr>
              <a:t>Our solution will work on </a:t>
            </a:r>
          </a:p>
          <a:p>
            <a:endParaRPr lang="en-IN" sz="2800" b="1" dirty="0">
              <a:solidFill>
                <a:srgbClr val="002060"/>
              </a:solidFill>
            </a:endParaRPr>
          </a:p>
          <a:p>
            <a:pPr marL="457200" indent="-457200">
              <a:buFont typeface="Wingdings" panose="05000000000000000000" pitchFamily="2" charset="2"/>
              <a:buChar char="Ø"/>
            </a:pPr>
            <a:r>
              <a:rPr lang="en-IN" sz="2800" b="1" dirty="0">
                <a:solidFill>
                  <a:srgbClr val="002060"/>
                </a:solidFill>
              </a:rPr>
              <a:t>               social media such as Twitter, Facebook, Instagram etc.</a:t>
            </a:r>
          </a:p>
          <a:p>
            <a:pPr marL="457200" indent="-457200">
              <a:buFont typeface="Wingdings" panose="05000000000000000000" pitchFamily="2" charset="2"/>
              <a:buChar char="Ø"/>
            </a:pPr>
            <a:r>
              <a:rPr lang="en-IN" sz="2800" b="1" dirty="0">
                <a:solidFill>
                  <a:srgbClr val="002060"/>
                </a:solidFill>
              </a:rPr>
              <a:t>               will alarm the authorities about the issue.</a:t>
            </a:r>
          </a:p>
          <a:p>
            <a:pPr marL="457200" indent="-457200">
              <a:buFont typeface="Wingdings" panose="05000000000000000000" pitchFamily="2" charset="2"/>
              <a:buChar char="Ø"/>
            </a:pPr>
            <a:r>
              <a:rPr lang="en-IN" sz="2800" b="1" dirty="0">
                <a:solidFill>
                  <a:srgbClr val="002060"/>
                </a:solidFill>
              </a:rPr>
              <a:t>               the end user who is being posted in the social media will notified and has a facility to report such incidents to the authority. </a:t>
            </a:r>
          </a:p>
        </p:txBody>
      </p:sp>
      <p:pic>
        <p:nvPicPr>
          <p:cNvPr id="4" name="object 7">
            <a:extLst>
              <a:ext uri="{FF2B5EF4-FFF2-40B4-BE49-F238E27FC236}">
                <a16:creationId xmlns:a16="http://schemas.microsoft.com/office/drawing/2014/main" id="{A74E515A-D175-A090-0B39-B8CE8D537331}"/>
              </a:ext>
            </a:extLst>
          </p:cNvPr>
          <p:cNvPicPr/>
          <p:nvPr/>
        </p:nvPicPr>
        <p:blipFill>
          <a:blip r:embed="rId2" cstate="print"/>
          <a:stretch>
            <a:fillRect/>
          </a:stretch>
        </p:blipFill>
        <p:spPr>
          <a:xfrm>
            <a:off x="10086109" y="2445544"/>
            <a:ext cx="1958109" cy="287460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2B0148A-198A-279E-63EF-F5DB6906CBA0}"/>
              </a:ext>
            </a:extLst>
          </p:cNvPr>
          <p:cNvPicPr>
            <a:picLocks noChangeAspect="1"/>
          </p:cNvPicPr>
          <p:nvPr/>
        </p:nvPicPr>
        <p:blipFill>
          <a:blip r:embed="rId3"/>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61118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91344" y="272385"/>
            <a:ext cx="7756210" cy="654025"/>
          </a:xfrm>
          <a:prstGeom prst="rect">
            <a:avLst/>
          </a:prstGeom>
        </p:spPr>
        <p:txBody>
          <a:bodyPr lIns="0" tIns="0" rIns="0" bIns="0" rtlCol="0" anchor="t">
            <a:spAutoFit/>
          </a:bodyPr>
          <a:lstStyle/>
          <a:p>
            <a:pPr>
              <a:lnSpc>
                <a:spcPts val="5133"/>
              </a:lnSpc>
              <a:spcBef>
                <a:spcPct val="0"/>
              </a:spcBef>
            </a:pPr>
            <a:r>
              <a:rPr lang="en-US" sz="4666" b="1" dirty="0">
                <a:solidFill>
                  <a:srgbClr val="7030A0"/>
                </a:solidFill>
                <a:latin typeface="+mj-lt"/>
              </a:rPr>
              <a:t>Technical details</a:t>
            </a:r>
          </a:p>
        </p:txBody>
      </p:sp>
      <p:sp>
        <p:nvSpPr>
          <p:cNvPr id="7" name="object 31">
            <a:extLst>
              <a:ext uri="{FF2B5EF4-FFF2-40B4-BE49-F238E27FC236}">
                <a16:creationId xmlns:a16="http://schemas.microsoft.com/office/drawing/2014/main" id="{1AAEDA4F-1FD7-4589-9A7A-28F3A64D4773}"/>
              </a:ext>
            </a:extLst>
          </p:cNvPr>
          <p:cNvSpPr txBox="1"/>
          <p:nvPr/>
        </p:nvSpPr>
        <p:spPr>
          <a:xfrm>
            <a:off x="7988565" y="1549226"/>
            <a:ext cx="3312367" cy="4974076"/>
          </a:xfrm>
          <a:prstGeom prst="rect">
            <a:avLst/>
          </a:prstGeom>
        </p:spPr>
        <p:txBody>
          <a:bodyPr vert="horz" wrap="square" lIns="0" tIns="8467" rIns="0" bIns="0" rtlCol="0">
            <a:spAutoFit/>
          </a:bodyPr>
          <a:lstStyle/>
          <a:p>
            <a:pPr marL="8467">
              <a:spcBef>
                <a:spcPts val="67"/>
              </a:spcBef>
            </a:pPr>
            <a:r>
              <a:rPr sz="1867" b="1" u="sng" spc="-7" dirty="0">
                <a:solidFill>
                  <a:srgbClr val="7030A0"/>
                </a:solidFill>
                <a:uFill>
                  <a:solidFill>
                    <a:srgbClr val="FFFFFF"/>
                  </a:solidFill>
                </a:uFill>
                <a:latin typeface="Calibri"/>
                <a:cs typeface="Calibri"/>
              </a:rPr>
              <a:t>REQUIREMENTS:</a:t>
            </a:r>
            <a:endParaRPr sz="1867" dirty="0">
              <a:solidFill>
                <a:srgbClr val="7030A0"/>
              </a:solidFill>
              <a:latin typeface="Calibri"/>
              <a:cs typeface="Calibri"/>
            </a:endParaRPr>
          </a:p>
          <a:p>
            <a:pPr marL="8467"/>
            <a:endParaRPr lang="en-IN" sz="1600" b="1" spc="-20" dirty="0">
              <a:solidFill>
                <a:srgbClr val="FFFFFF"/>
              </a:solidFill>
              <a:latin typeface="Calibri"/>
              <a:cs typeface="Calibri"/>
            </a:endParaRPr>
          </a:p>
          <a:p>
            <a:pPr marL="198977" indent="-190510">
              <a:buFont typeface="Wingdings" panose="05000000000000000000" pitchFamily="2" charset="2"/>
              <a:buChar char="q"/>
            </a:pPr>
            <a:r>
              <a:rPr lang="en-IN" sz="1600" b="1" spc="-20" dirty="0">
                <a:solidFill>
                  <a:srgbClr val="FF0000"/>
                </a:solidFill>
                <a:latin typeface="Calibri"/>
                <a:cs typeface="Calibri"/>
              </a:rPr>
              <a:t>Programming Language – </a:t>
            </a:r>
            <a:r>
              <a:rPr lang="en-IN" sz="1600" b="1" spc="-20" dirty="0">
                <a:solidFill>
                  <a:schemeClr val="accent1"/>
                </a:solidFill>
                <a:latin typeface="Calibri"/>
                <a:cs typeface="Calibri"/>
              </a:rPr>
              <a:t>Python</a:t>
            </a:r>
          </a:p>
          <a:p>
            <a:pPr marL="198977" indent="-190510">
              <a:buFont typeface="Wingdings" panose="05000000000000000000" pitchFamily="2" charset="2"/>
              <a:buChar char="q"/>
            </a:pPr>
            <a:endParaRPr lang="en-IN" sz="1600" b="1" spc="-20" dirty="0">
              <a:solidFill>
                <a:srgbClr val="FF0000"/>
              </a:solidFill>
              <a:latin typeface="Calibri"/>
              <a:cs typeface="Calibri"/>
            </a:endParaRPr>
          </a:p>
          <a:p>
            <a:pPr marL="237079" indent="-228611">
              <a:buFont typeface="Wingdings" panose="05000000000000000000" pitchFamily="2" charset="2"/>
              <a:buChar char="q"/>
            </a:pPr>
            <a:r>
              <a:rPr lang="en-IN" sz="1600" b="1" spc="-20" dirty="0">
                <a:solidFill>
                  <a:srgbClr val="FF0000"/>
                </a:solidFill>
                <a:latin typeface="Calibri"/>
                <a:cs typeface="Calibri"/>
              </a:rPr>
              <a:t>Library :</a:t>
            </a:r>
          </a:p>
          <a:p>
            <a:pPr marL="237079" indent="-228611">
              <a:buFont typeface="Wingdings" panose="05000000000000000000" pitchFamily="2" charset="2"/>
              <a:buChar char="Ø"/>
            </a:pPr>
            <a:endParaRPr lang="en-IN" sz="1600" b="1" spc="-20" dirty="0">
              <a:solidFill>
                <a:srgbClr val="FF0000"/>
              </a:solidFill>
              <a:latin typeface="Calibri"/>
              <a:cs typeface="Calibri"/>
            </a:endParaRPr>
          </a:p>
          <a:p>
            <a:pPr marL="237079" indent="-228611">
              <a:buFont typeface="Wingdings" panose="05000000000000000000" pitchFamily="2" charset="2"/>
              <a:buChar char="Ø"/>
            </a:pPr>
            <a:r>
              <a:rPr lang="en-IN" sz="1600" b="1" spc="-20" dirty="0">
                <a:solidFill>
                  <a:srgbClr val="FF0000"/>
                </a:solidFill>
                <a:latin typeface="Calibri"/>
                <a:cs typeface="Calibri"/>
              </a:rPr>
              <a:t>        </a:t>
            </a:r>
            <a:r>
              <a:rPr lang="en-IN" sz="1600" b="1" spc="-20" dirty="0">
                <a:solidFill>
                  <a:schemeClr val="accent1"/>
                </a:solidFill>
                <a:latin typeface="Calibri"/>
                <a:cs typeface="Calibri"/>
              </a:rPr>
              <a:t>Open CV</a:t>
            </a:r>
          </a:p>
          <a:p>
            <a:pPr marL="237079" indent="-228611">
              <a:buFont typeface="Wingdings" panose="05000000000000000000" pitchFamily="2" charset="2"/>
              <a:buChar char="Ø"/>
            </a:pPr>
            <a:r>
              <a:rPr lang="en-IN" sz="1600" b="1" spc="-20" dirty="0">
                <a:solidFill>
                  <a:schemeClr val="accent1"/>
                </a:solidFill>
                <a:latin typeface="Calibri"/>
                <a:cs typeface="Calibri"/>
              </a:rPr>
              <a:t>        </a:t>
            </a:r>
            <a:r>
              <a:rPr lang="en-IN" sz="1600" b="1" spc="-20" dirty="0" err="1">
                <a:solidFill>
                  <a:schemeClr val="accent1"/>
                </a:solidFill>
                <a:latin typeface="Calibri"/>
                <a:cs typeface="Calibri"/>
              </a:rPr>
              <a:t>Keras</a:t>
            </a:r>
            <a:endParaRPr lang="en-IN" sz="1600" b="1" spc="-20" dirty="0">
              <a:solidFill>
                <a:schemeClr val="accent1"/>
              </a:solidFill>
              <a:latin typeface="Calibri"/>
              <a:cs typeface="Calibri"/>
            </a:endParaRPr>
          </a:p>
          <a:p>
            <a:pPr marL="237079" indent="-228611">
              <a:buFont typeface="Wingdings" panose="05000000000000000000" pitchFamily="2" charset="2"/>
              <a:buChar char="Ø"/>
            </a:pPr>
            <a:r>
              <a:rPr lang="en-IN" sz="1600" b="1" spc="-20" dirty="0">
                <a:solidFill>
                  <a:schemeClr val="accent1"/>
                </a:solidFill>
                <a:latin typeface="Calibri"/>
                <a:cs typeface="Calibri"/>
              </a:rPr>
              <a:t>        </a:t>
            </a:r>
            <a:r>
              <a:rPr lang="en-IN" sz="1600" b="1" spc="-20" dirty="0" err="1">
                <a:solidFill>
                  <a:schemeClr val="accent1"/>
                </a:solidFill>
                <a:latin typeface="Calibri"/>
                <a:cs typeface="Calibri"/>
              </a:rPr>
              <a:t>Tensorflow</a:t>
            </a:r>
            <a:endParaRPr lang="en-IN" sz="1600" b="1" spc="-20" dirty="0">
              <a:solidFill>
                <a:schemeClr val="accent1"/>
              </a:solidFill>
              <a:latin typeface="Calibri"/>
              <a:cs typeface="Calibri"/>
            </a:endParaRPr>
          </a:p>
          <a:p>
            <a:pPr marL="198977" indent="-190510">
              <a:buFont typeface="Wingdings" panose="05000000000000000000" pitchFamily="2" charset="2"/>
              <a:buChar char="q"/>
            </a:pPr>
            <a:endParaRPr lang="en-IN" sz="1600" b="1" spc="-20" dirty="0">
              <a:solidFill>
                <a:srgbClr val="FF0000"/>
              </a:solidFill>
              <a:latin typeface="Calibri"/>
              <a:cs typeface="Calibri"/>
            </a:endParaRPr>
          </a:p>
          <a:p>
            <a:pPr marL="198977" indent="-190510">
              <a:buFont typeface="Wingdings" panose="05000000000000000000" pitchFamily="2" charset="2"/>
              <a:buChar char="q"/>
            </a:pPr>
            <a:r>
              <a:rPr lang="en-IN" sz="1600" b="1" spc="-20" dirty="0">
                <a:solidFill>
                  <a:srgbClr val="FF0000"/>
                </a:solidFill>
                <a:latin typeface="Calibri"/>
                <a:cs typeface="Calibri"/>
              </a:rPr>
              <a:t>Detection:</a:t>
            </a:r>
          </a:p>
          <a:p>
            <a:pPr marL="198977" indent="-190510">
              <a:buFont typeface="Wingdings" panose="05000000000000000000" pitchFamily="2" charset="2"/>
              <a:buChar char="q"/>
            </a:pPr>
            <a:endParaRPr lang="en-IN" sz="1600" b="1" spc="-20" dirty="0">
              <a:solidFill>
                <a:srgbClr val="FF0000"/>
              </a:solidFill>
              <a:latin typeface="Calibri"/>
              <a:cs typeface="Calibri"/>
            </a:endParaRPr>
          </a:p>
          <a:p>
            <a:pPr marL="237079" indent="-228611">
              <a:buFont typeface="Wingdings" panose="05000000000000000000" pitchFamily="2" charset="2"/>
              <a:buChar char="Ø"/>
            </a:pPr>
            <a:r>
              <a:rPr lang="en-IN" sz="1600" b="1" spc="-20" dirty="0">
                <a:solidFill>
                  <a:schemeClr val="accent1"/>
                </a:solidFill>
                <a:latin typeface="Calibri"/>
                <a:cs typeface="Calibri"/>
              </a:rPr>
              <a:t>         </a:t>
            </a:r>
            <a:r>
              <a:rPr lang="en-IN" sz="1600" b="1" spc="-20" dirty="0" err="1">
                <a:solidFill>
                  <a:schemeClr val="accent1"/>
                </a:solidFill>
                <a:latin typeface="Calibri"/>
                <a:cs typeface="Calibri"/>
              </a:rPr>
              <a:t>Dlib</a:t>
            </a:r>
            <a:endParaRPr lang="en-IN" sz="1600" b="1" spc="-20" dirty="0">
              <a:solidFill>
                <a:schemeClr val="accent1"/>
              </a:solidFill>
              <a:latin typeface="Calibri"/>
              <a:cs typeface="Calibri"/>
            </a:endParaRPr>
          </a:p>
          <a:p>
            <a:pPr marL="237079" indent="-228611">
              <a:buFont typeface="Wingdings" panose="05000000000000000000" pitchFamily="2" charset="2"/>
              <a:buChar char="Ø"/>
            </a:pPr>
            <a:r>
              <a:rPr lang="en-IN" sz="1600" b="1" spc="-20" dirty="0">
                <a:solidFill>
                  <a:schemeClr val="accent1"/>
                </a:solidFill>
                <a:latin typeface="Calibri"/>
                <a:cs typeface="Calibri"/>
              </a:rPr>
              <a:t>         </a:t>
            </a:r>
            <a:r>
              <a:rPr lang="en-IN" sz="1600" b="1" spc="-20" dirty="0" err="1">
                <a:solidFill>
                  <a:schemeClr val="accent1"/>
                </a:solidFill>
                <a:latin typeface="Calibri"/>
                <a:cs typeface="Calibri"/>
              </a:rPr>
              <a:t>FaceNet</a:t>
            </a:r>
            <a:endParaRPr lang="en-IN" sz="1600" b="1" spc="-20" dirty="0">
              <a:solidFill>
                <a:schemeClr val="accent1"/>
              </a:solidFill>
              <a:latin typeface="Calibri"/>
              <a:cs typeface="Calibri"/>
            </a:endParaRPr>
          </a:p>
          <a:p>
            <a:pPr marL="237079" indent="-228611">
              <a:buFont typeface="Wingdings" panose="05000000000000000000" pitchFamily="2" charset="2"/>
              <a:buChar char="Ø"/>
            </a:pPr>
            <a:r>
              <a:rPr lang="en-IN" sz="1600" b="1" spc="-20" dirty="0">
                <a:solidFill>
                  <a:schemeClr val="accent1"/>
                </a:solidFill>
                <a:latin typeface="Calibri"/>
                <a:cs typeface="Calibri"/>
              </a:rPr>
              <a:t>         MTCNN </a:t>
            </a:r>
          </a:p>
          <a:p>
            <a:pPr marL="198977" indent="-190510">
              <a:buFont typeface="Wingdings" panose="05000000000000000000" pitchFamily="2" charset="2"/>
              <a:buChar char="q"/>
            </a:pPr>
            <a:r>
              <a:rPr lang="en-IN" sz="1600" b="1" spc="-20" dirty="0">
                <a:solidFill>
                  <a:srgbClr val="FF0000"/>
                </a:solidFill>
                <a:latin typeface="Calibri"/>
                <a:cs typeface="Calibri"/>
              </a:rPr>
              <a:t>Cloud Service:</a:t>
            </a:r>
          </a:p>
          <a:p>
            <a:pPr marL="198977" indent="-190510">
              <a:buFont typeface="Wingdings" panose="05000000000000000000" pitchFamily="2" charset="2"/>
              <a:buChar char="q"/>
            </a:pPr>
            <a:endParaRPr lang="en-IN" sz="1600" b="1" spc="-20" dirty="0">
              <a:solidFill>
                <a:srgbClr val="FF0000"/>
              </a:solidFill>
              <a:latin typeface="Calibri"/>
              <a:cs typeface="Calibri"/>
            </a:endParaRPr>
          </a:p>
          <a:p>
            <a:pPr marL="237079" indent="-228611">
              <a:buFont typeface="Wingdings" panose="05000000000000000000" pitchFamily="2" charset="2"/>
              <a:buChar char="Ø"/>
            </a:pPr>
            <a:r>
              <a:rPr lang="en-IN" sz="1600" b="1" spc="-20" dirty="0">
                <a:solidFill>
                  <a:schemeClr val="accent1"/>
                </a:solidFill>
                <a:latin typeface="Calibri"/>
                <a:cs typeface="Calibri"/>
              </a:rPr>
              <a:t>          AWS</a:t>
            </a:r>
          </a:p>
          <a:p>
            <a:pPr marL="8467"/>
            <a:endParaRPr lang="en-IN" sz="1600" b="1" spc="-20" dirty="0">
              <a:solidFill>
                <a:srgbClr val="FFFFFF"/>
              </a:solidFill>
              <a:latin typeface="Calibri"/>
              <a:cs typeface="Calibri"/>
            </a:endParaRPr>
          </a:p>
          <a:p>
            <a:pPr marL="8467"/>
            <a:endParaRPr sz="1600" dirty="0">
              <a:latin typeface="Calibri"/>
              <a:cs typeface="Calibri"/>
            </a:endParaRPr>
          </a:p>
        </p:txBody>
      </p:sp>
      <p:sp>
        <p:nvSpPr>
          <p:cNvPr id="11" name="TextBox 10">
            <a:extLst>
              <a:ext uri="{FF2B5EF4-FFF2-40B4-BE49-F238E27FC236}">
                <a16:creationId xmlns:a16="http://schemas.microsoft.com/office/drawing/2014/main" id="{D4312829-5E12-4A74-8425-E10287551F13}"/>
              </a:ext>
            </a:extLst>
          </p:cNvPr>
          <p:cNvSpPr txBox="1"/>
          <p:nvPr/>
        </p:nvSpPr>
        <p:spPr>
          <a:xfrm>
            <a:off x="479376" y="1549226"/>
            <a:ext cx="6096000" cy="4482253"/>
          </a:xfrm>
          <a:prstGeom prst="rect">
            <a:avLst/>
          </a:prstGeom>
          <a:noFill/>
        </p:spPr>
        <p:txBody>
          <a:bodyPr wrap="square">
            <a:spAutoFit/>
          </a:bodyPr>
          <a:lstStyle/>
          <a:p>
            <a:r>
              <a:rPr lang="en-US" sz="1333" b="1" dirty="0">
                <a:solidFill>
                  <a:srgbClr val="FF0000"/>
                </a:solidFill>
                <a:latin typeface="Arial" panose="020B0604020202020204" pitchFamily="34" charset="0"/>
              </a:rPr>
              <a:t> Once the user uploads the video, the uploaded video is being split into frames:</a:t>
            </a:r>
          </a:p>
          <a:p>
            <a:br>
              <a:rPr lang="en-US" sz="1333" b="1" dirty="0">
                <a:solidFill>
                  <a:srgbClr val="FF0000"/>
                </a:solidFill>
              </a:rPr>
            </a:br>
            <a:endParaRPr lang="en-US" sz="1333" b="1" dirty="0">
              <a:solidFill>
                <a:srgbClr val="FF0000"/>
              </a:solidFill>
            </a:endParaRPr>
          </a:p>
          <a:p>
            <a:pPr marL="228611" indent="-228611">
              <a:buFont typeface="Wingdings" panose="05000000000000000000" pitchFamily="2" charset="2"/>
              <a:buChar char="ü"/>
            </a:pPr>
            <a:r>
              <a:rPr lang="en-US" sz="1333" b="1" dirty="0">
                <a:solidFill>
                  <a:srgbClr val="7030A0"/>
                </a:solidFill>
                <a:latin typeface="Segoe UI Semibold" panose="020B0702040204020203" pitchFamily="34" charset="0"/>
                <a:cs typeface="Segoe UI Semibold" panose="020B0702040204020203" pitchFamily="34" charset="0"/>
              </a:rPr>
              <a:t> Each frames that have been split will be checked for harmful content (adult content) which are against to the community. If it is a harmful content, it automatically intimates the user about the uploaded content and restricts the user to upload the content.</a:t>
            </a:r>
            <a:br>
              <a:rPr lang="en-US" sz="1333" b="1" dirty="0">
                <a:solidFill>
                  <a:srgbClr val="7030A0"/>
                </a:solidFill>
                <a:latin typeface="Segoe UI Semibold" panose="020B0702040204020203" pitchFamily="34" charset="0"/>
                <a:cs typeface="Segoe UI Semibold" panose="020B0702040204020203" pitchFamily="34" charset="0"/>
              </a:rPr>
            </a:br>
            <a:endParaRPr lang="en-US" sz="1333" b="1" dirty="0">
              <a:solidFill>
                <a:srgbClr val="7030A0"/>
              </a:solidFill>
              <a:latin typeface="Segoe UI Semibold" panose="020B0702040204020203" pitchFamily="34" charset="0"/>
              <a:cs typeface="Segoe UI Semibold" panose="020B0702040204020203" pitchFamily="34" charset="0"/>
            </a:endParaRPr>
          </a:p>
          <a:p>
            <a:pPr marL="228611" indent="-228611">
              <a:buFont typeface="Wingdings" panose="05000000000000000000" pitchFamily="2" charset="2"/>
              <a:buChar char="ü"/>
            </a:pPr>
            <a:endParaRPr lang="en-US" sz="1333" b="1" dirty="0">
              <a:solidFill>
                <a:srgbClr val="7030A0"/>
              </a:solidFill>
              <a:latin typeface="Segoe UI Semibold" panose="020B0702040204020203" pitchFamily="34" charset="0"/>
              <a:cs typeface="Segoe UI Semibold" panose="020B0702040204020203" pitchFamily="34" charset="0"/>
            </a:endParaRPr>
          </a:p>
          <a:p>
            <a:pPr marL="228611" indent="-228611">
              <a:buFont typeface="Wingdings" panose="05000000000000000000" pitchFamily="2" charset="2"/>
              <a:buChar char="ü"/>
            </a:pPr>
            <a:endParaRPr lang="en-US" sz="1333" b="1" dirty="0">
              <a:solidFill>
                <a:srgbClr val="7030A0"/>
              </a:solidFill>
              <a:latin typeface="Segoe UI Semibold" panose="020B0702040204020203" pitchFamily="34" charset="0"/>
              <a:cs typeface="Segoe UI Semibold" panose="020B0702040204020203" pitchFamily="34" charset="0"/>
            </a:endParaRPr>
          </a:p>
          <a:p>
            <a:pPr marL="228611" indent="-228611">
              <a:buFont typeface="Wingdings" panose="05000000000000000000" pitchFamily="2" charset="2"/>
              <a:buChar char="ü"/>
            </a:pPr>
            <a:r>
              <a:rPr lang="en-US" sz="1333" b="1" dirty="0">
                <a:solidFill>
                  <a:srgbClr val="7030A0"/>
                </a:solidFill>
                <a:latin typeface="Segoe UI Semibold" panose="020B0702040204020203" pitchFamily="34" charset="0"/>
                <a:cs typeface="Segoe UI Semibold" panose="020B0702040204020203" pitchFamily="34" charset="0"/>
              </a:rPr>
              <a:t>The face was detected in each frames. If the probability of the content being Deepfake is high, it automatically intimates the user about the uploaded content(fake content) and restricts the user to upload the content using our Deep Learning algorithm. Hence spreading of Deepfake content can be drastically minimized.</a:t>
            </a:r>
            <a:br>
              <a:rPr lang="en-US" sz="1333" b="1" dirty="0">
                <a:solidFill>
                  <a:srgbClr val="7030A0"/>
                </a:solidFill>
                <a:latin typeface="Segoe UI Semibold" panose="020B0702040204020203" pitchFamily="34" charset="0"/>
                <a:cs typeface="Segoe UI Semibold" panose="020B0702040204020203" pitchFamily="34" charset="0"/>
              </a:rPr>
            </a:br>
            <a:br>
              <a:rPr lang="en-US" sz="1200" dirty="0"/>
            </a:br>
            <a:br>
              <a:rPr lang="en-US" sz="1200" dirty="0"/>
            </a:br>
            <a:endParaRPr lang="en-US" sz="1200" dirty="0"/>
          </a:p>
          <a:p>
            <a:endParaRPr lang="en-US" sz="1200" dirty="0"/>
          </a:p>
          <a:p>
            <a:br>
              <a:rPr lang="en-US" sz="1200" dirty="0"/>
            </a:br>
            <a:endParaRPr lang="en-IN" sz="1200" dirty="0"/>
          </a:p>
        </p:txBody>
      </p:sp>
      <p:pic>
        <p:nvPicPr>
          <p:cNvPr id="5" name="Picture 4">
            <a:extLst>
              <a:ext uri="{FF2B5EF4-FFF2-40B4-BE49-F238E27FC236}">
                <a16:creationId xmlns:a16="http://schemas.microsoft.com/office/drawing/2014/main" id="{94A0BDC2-AD9E-4D5E-A1BF-65AEB9774373}"/>
              </a:ext>
            </a:extLst>
          </p:cNvPr>
          <p:cNvPicPr>
            <a:picLocks noChangeAspect="1"/>
          </p:cNvPicPr>
          <p:nvPr/>
        </p:nvPicPr>
        <p:blipFill>
          <a:blip r:embed="rId3"/>
          <a:stretch>
            <a:fillRect/>
          </a:stretch>
        </p:blipFill>
        <p:spPr>
          <a:xfrm>
            <a:off x="767409" y="4917166"/>
            <a:ext cx="6360711" cy="1699186"/>
          </a:xfrm>
          <a:prstGeom prst="rect">
            <a:avLst/>
          </a:prstGeom>
        </p:spPr>
      </p:pic>
      <p:pic>
        <p:nvPicPr>
          <p:cNvPr id="6" name="Picture 5">
            <a:extLst>
              <a:ext uri="{FF2B5EF4-FFF2-40B4-BE49-F238E27FC236}">
                <a16:creationId xmlns:a16="http://schemas.microsoft.com/office/drawing/2014/main" id="{380DCD92-4AF7-8445-A6B0-9771EF757C9A}"/>
              </a:ext>
            </a:extLst>
          </p:cNvPr>
          <p:cNvPicPr>
            <a:picLocks noChangeAspect="1"/>
          </p:cNvPicPr>
          <p:nvPr/>
        </p:nvPicPr>
        <p:blipFill>
          <a:blip r:embed="rId4"/>
          <a:stretch>
            <a:fillRect/>
          </a:stretch>
        </p:blipFill>
        <p:spPr>
          <a:xfrm>
            <a:off x="9619129" y="6230471"/>
            <a:ext cx="2465294" cy="5576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48D0C7-7E23-8FB9-6364-2C375812CC26}"/>
              </a:ext>
            </a:extLst>
          </p:cNvPr>
          <p:cNvPicPr>
            <a:picLocks noChangeAspect="1"/>
          </p:cNvPicPr>
          <p:nvPr/>
        </p:nvPicPr>
        <p:blipFill>
          <a:blip r:embed="rId2"/>
          <a:stretch>
            <a:fillRect/>
          </a:stretch>
        </p:blipFill>
        <p:spPr>
          <a:xfrm>
            <a:off x="2081405" y="2043953"/>
            <a:ext cx="7655859" cy="3755674"/>
          </a:xfrm>
          <a:prstGeom prst="rect">
            <a:avLst/>
          </a:prstGeom>
          <a:ln>
            <a:noFill/>
          </a:ln>
          <a:effectLst>
            <a:outerShdw blurRad="292100" dist="139700" dir="2700000" algn="tl" rotWithShape="0">
              <a:srgbClr val="333333">
                <a:alpha val="65000"/>
              </a:srgbClr>
            </a:outerShdw>
          </a:effectLst>
        </p:spPr>
      </p:pic>
      <p:sp>
        <p:nvSpPr>
          <p:cNvPr id="4" name="TextBox 4"/>
          <p:cNvSpPr txBox="1"/>
          <p:nvPr/>
        </p:nvSpPr>
        <p:spPr>
          <a:xfrm>
            <a:off x="2081405" y="0"/>
            <a:ext cx="7468449" cy="1252907"/>
          </a:xfrm>
          <a:prstGeom prst="rect">
            <a:avLst/>
          </a:prstGeom>
        </p:spPr>
        <p:txBody>
          <a:bodyPr wrap="square" lIns="0" tIns="0" rIns="0" bIns="0" rtlCol="0" anchor="t">
            <a:spAutoFit/>
          </a:bodyPr>
          <a:lstStyle/>
          <a:p>
            <a:pPr algn="ctr">
              <a:lnSpc>
                <a:spcPts val="5133"/>
              </a:lnSpc>
              <a:spcBef>
                <a:spcPct val="0"/>
              </a:spcBef>
            </a:pPr>
            <a:r>
              <a:rPr lang="en-US" sz="4666" b="1" dirty="0">
                <a:solidFill>
                  <a:srgbClr val="FF0000"/>
                </a:solidFill>
                <a:latin typeface="Brice RegularSemiExpanded"/>
              </a:rPr>
              <a:t>Our</a:t>
            </a:r>
            <a:r>
              <a:rPr lang="en-US" sz="4666" dirty="0">
                <a:solidFill>
                  <a:srgbClr val="FF0000"/>
                </a:solidFill>
                <a:latin typeface="Brice RegularSemiExpanded"/>
              </a:rPr>
              <a:t> Innovation</a:t>
            </a:r>
          </a:p>
          <a:p>
            <a:pPr algn="ctr">
              <a:lnSpc>
                <a:spcPts val="5133"/>
              </a:lnSpc>
              <a:spcBef>
                <a:spcPct val="0"/>
              </a:spcBef>
            </a:pPr>
            <a:r>
              <a:rPr lang="en-US" sz="3200" dirty="0">
                <a:solidFill>
                  <a:srgbClr val="FF0000"/>
                </a:solidFill>
                <a:latin typeface="+mj-lt"/>
              </a:rPr>
              <a:t>(Unique Value Proposition)</a:t>
            </a:r>
          </a:p>
        </p:txBody>
      </p:sp>
      <p:sp>
        <p:nvSpPr>
          <p:cNvPr id="9" name="TextBox 8">
            <a:extLst>
              <a:ext uri="{FF2B5EF4-FFF2-40B4-BE49-F238E27FC236}">
                <a16:creationId xmlns:a16="http://schemas.microsoft.com/office/drawing/2014/main" id="{64F9BA90-89AD-4B9E-0FF6-0A3DF0A4D597}"/>
              </a:ext>
            </a:extLst>
          </p:cNvPr>
          <p:cNvSpPr txBox="1"/>
          <p:nvPr/>
        </p:nvSpPr>
        <p:spPr>
          <a:xfrm>
            <a:off x="309863" y="1061101"/>
            <a:ext cx="11797928" cy="5838778"/>
          </a:xfrm>
          <a:prstGeom prst="rect">
            <a:avLst/>
          </a:prstGeom>
          <a:noFill/>
        </p:spPr>
        <p:txBody>
          <a:bodyPr wrap="square" rtlCol="0">
            <a:spAutoFit/>
          </a:bodyPr>
          <a:lstStyle/>
          <a:p>
            <a:r>
              <a:rPr lang="en-US" sz="1867" b="1" spc="3" dirty="0">
                <a:solidFill>
                  <a:srgbClr val="002060"/>
                </a:solidFill>
                <a:latin typeface="Segoe UI"/>
                <a:cs typeface="Segoe UI"/>
              </a:rPr>
              <a:t>If a person is being face tempered and posted in social media, the end user who is being affected will be notified about this and the person who posted the fake content will also get notified.</a:t>
            </a: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endParaRPr lang="en-US" sz="1867" b="1" spc="3" dirty="0">
              <a:solidFill>
                <a:srgbClr val="002060"/>
              </a:solidFill>
              <a:latin typeface="Segoe UI"/>
              <a:cs typeface="Segoe UI"/>
            </a:endParaRPr>
          </a:p>
          <a:p>
            <a:r>
              <a:rPr lang="en-US" sz="1867" b="1" spc="3" dirty="0">
                <a:solidFill>
                  <a:srgbClr val="002060"/>
                </a:solidFill>
                <a:latin typeface="Segoe UI"/>
                <a:cs typeface="Segoe UI"/>
              </a:rPr>
              <a:t>Apart </a:t>
            </a:r>
            <a:r>
              <a:rPr lang="en-US" sz="1867" b="1" dirty="0">
                <a:solidFill>
                  <a:srgbClr val="002060"/>
                </a:solidFill>
                <a:latin typeface="Segoe UI"/>
                <a:cs typeface="Segoe UI"/>
              </a:rPr>
              <a:t>from detecting </a:t>
            </a:r>
            <a:r>
              <a:rPr lang="en-US" sz="1867" b="1" spc="-3" dirty="0">
                <a:solidFill>
                  <a:srgbClr val="002060"/>
                </a:solidFill>
                <a:latin typeface="Segoe UI"/>
                <a:cs typeface="Segoe UI"/>
              </a:rPr>
              <a:t>whether the </a:t>
            </a:r>
            <a:r>
              <a:rPr lang="en-US" sz="1867" b="1" dirty="0">
                <a:solidFill>
                  <a:srgbClr val="002060"/>
                </a:solidFill>
                <a:latin typeface="Segoe UI"/>
                <a:cs typeface="Segoe UI"/>
              </a:rPr>
              <a:t>content </a:t>
            </a:r>
            <a:r>
              <a:rPr lang="en-US" sz="1867" b="1" spc="-3" dirty="0">
                <a:solidFill>
                  <a:srgbClr val="002060"/>
                </a:solidFill>
                <a:latin typeface="Segoe UI"/>
                <a:cs typeface="Segoe UI"/>
              </a:rPr>
              <a:t>is </a:t>
            </a:r>
            <a:r>
              <a:rPr lang="en-US" sz="1867" b="1" spc="-7" dirty="0">
                <a:solidFill>
                  <a:srgbClr val="002060"/>
                </a:solidFill>
                <a:latin typeface="Segoe UI"/>
                <a:cs typeface="Segoe UI"/>
              </a:rPr>
              <a:t>fake </a:t>
            </a:r>
            <a:r>
              <a:rPr lang="en-US" sz="1867" b="1" dirty="0">
                <a:solidFill>
                  <a:srgbClr val="002060"/>
                </a:solidFill>
                <a:latin typeface="Segoe UI"/>
                <a:cs typeface="Segoe UI"/>
              </a:rPr>
              <a:t>or </a:t>
            </a:r>
            <a:r>
              <a:rPr lang="en-US" sz="1867" b="1" spc="-3" dirty="0">
                <a:solidFill>
                  <a:srgbClr val="002060"/>
                </a:solidFill>
                <a:latin typeface="Segoe UI"/>
                <a:cs typeface="Segoe UI"/>
              </a:rPr>
              <a:t>real, </a:t>
            </a:r>
            <a:r>
              <a:rPr lang="en-US" sz="1867" b="1" dirty="0">
                <a:solidFill>
                  <a:srgbClr val="002060"/>
                </a:solidFill>
                <a:latin typeface="Segoe UI"/>
                <a:cs typeface="Segoe UI"/>
              </a:rPr>
              <a:t>our </a:t>
            </a:r>
            <a:r>
              <a:rPr lang="en-US" sz="1867" b="1" spc="3" dirty="0">
                <a:solidFill>
                  <a:srgbClr val="002060"/>
                </a:solidFill>
                <a:latin typeface="Segoe UI"/>
                <a:cs typeface="Segoe UI"/>
              </a:rPr>
              <a:t> </a:t>
            </a:r>
            <a:r>
              <a:rPr lang="en-US" sz="1867" b="1" dirty="0">
                <a:solidFill>
                  <a:srgbClr val="002060"/>
                </a:solidFill>
                <a:latin typeface="Segoe UI"/>
                <a:cs typeface="Segoe UI"/>
              </a:rPr>
              <a:t>detection </a:t>
            </a:r>
            <a:r>
              <a:rPr lang="en-US" sz="1867" b="1" spc="-3" dirty="0">
                <a:solidFill>
                  <a:srgbClr val="002060"/>
                </a:solidFill>
                <a:latin typeface="Segoe UI"/>
                <a:cs typeface="Segoe UI"/>
              </a:rPr>
              <a:t>algorithm provides </a:t>
            </a:r>
            <a:r>
              <a:rPr lang="en-US" sz="1867" b="1" dirty="0">
                <a:solidFill>
                  <a:srgbClr val="002060"/>
                </a:solidFill>
                <a:latin typeface="Segoe UI"/>
                <a:cs typeface="Segoe UI"/>
              </a:rPr>
              <a:t>a </a:t>
            </a:r>
            <a:r>
              <a:rPr lang="en-US" sz="1867" b="1" spc="-3" dirty="0">
                <a:solidFill>
                  <a:srgbClr val="002060"/>
                </a:solidFill>
                <a:latin typeface="Segoe UI"/>
                <a:cs typeface="Segoe UI"/>
              </a:rPr>
              <a:t>probability whether it is deep </a:t>
            </a:r>
            <a:r>
              <a:rPr lang="en-US" sz="1867" b="1" spc="-7" dirty="0">
                <a:solidFill>
                  <a:srgbClr val="002060"/>
                </a:solidFill>
                <a:latin typeface="Segoe UI"/>
                <a:cs typeface="Segoe UI"/>
              </a:rPr>
              <a:t>fake </a:t>
            </a:r>
            <a:r>
              <a:rPr lang="en-US" sz="1867" b="1" dirty="0">
                <a:solidFill>
                  <a:srgbClr val="002060"/>
                </a:solidFill>
                <a:latin typeface="Segoe UI"/>
                <a:cs typeface="Segoe UI"/>
              </a:rPr>
              <a:t>or not. If </a:t>
            </a:r>
            <a:r>
              <a:rPr lang="en-US" sz="1867" b="1" spc="-3" dirty="0">
                <a:solidFill>
                  <a:srgbClr val="002060"/>
                </a:solidFill>
                <a:latin typeface="Segoe UI"/>
                <a:cs typeface="Segoe UI"/>
              </a:rPr>
              <a:t>the probability </a:t>
            </a:r>
            <a:r>
              <a:rPr lang="en-US" sz="1867" b="1" spc="-7" dirty="0">
                <a:solidFill>
                  <a:srgbClr val="002060"/>
                </a:solidFill>
                <a:latin typeface="Segoe UI"/>
                <a:cs typeface="Segoe UI"/>
              </a:rPr>
              <a:t>of deepfake</a:t>
            </a:r>
            <a:r>
              <a:rPr lang="en-US" sz="1867" b="1" spc="3" dirty="0">
                <a:solidFill>
                  <a:srgbClr val="002060"/>
                </a:solidFill>
                <a:latin typeface="Segoe UI"/>
                <a:cs typeface="Segoe UI"/>
              </a:rPr>
              <a:t> </a:t>
            </a:r>
            <a:r>
              <a:rPr lang="en-US" sz="1867" b="1" spc="-3" dirty="0">
                <a:solidFill>
                  <a:srgbClr val="002060"/>
                </a:solidFill>
                <a:latin typeface="Segoe UI"/>
                <a:cs typeface="Segoe UI"/>
              </a:rPr>
              <a:t>is</a:t>
            </a:r>
            <a:r>
              <a:rPr lang="en-US" sz="1867" b="1" dirty="0">
                <a:solidFill>
                  <a:srgbClr val="002060"/>
                </a:solidFill>
                <a:latin typeface="Segoe UI"/>
                <a:cs typeface="Segoe UI"/>
              </a:rPr>
              <a:t> </a:t>
            </a:r>
            <a:r>
              <a:rPr lang="en-US" sz="1867" b="1" spc="-7" dirty="0">
                <a:solidFill>
                  <a:srgbClr val="002060"/>
                </a:solidFill>
                <a:latin typeface="Segoe UI"/>
                <a:cs typeface="Segoe UI"/>
              </a:rPr>
              <a:t>high, </a:t>
            </a:r>
            <a:r>
              <a:rPr lang="en-US" sz="1867" b="1" spc="-3" dirty="0">
                <a:solidFill>
                  <a:srgbClr val="002060"/>
                </a:solidFill>
                <a:latin typeface="Segoe UI"/>
                <a:cs typeface="Segoe UI"/>
              </a:rPr>
              <a:t>it</a:t>
            </a:r>
            <a:r>
              <a:rPr lang="en-US" sz="1867" b="1" spc="10" dirty="0">
                <a:solidFill>
                  <a:srgbClr val="002060"/>
                </a:solidFill>
                <a:latin typeface="Segoe UI"/>
                <a:cs typeface="Segoe UI"/>
              </a:rPr>
              <a:t> </a:t>
            </a:r>
            <a:r>
              <a:rPr lang="en-US" sz="1867" b="1" spc="-3" dirty="0">
                <a:solidFill>
                  <a:srgbClr val="002060"/>
                </a:solidFill>
                <a:latin typeface="Segoe UI"/>
                <a:cs typeface="Segoe UI"/>
              </a:rPr>
              <a:t>automatically</a:t>
            </a:r>
            <a:r>
              <a:rPr lang="en-US" sz="1867" b="1" spc="-247" dirty="0">
                <a:solidFill>
                  <a:srgbClr val="002060"/>
                </a:solidFill>
                <a:latin typeface="Segoe UI"/>
                <a:cs typeface="Segoe UI"/>
              </a:rPr>
              <a:t> </a:t>
            </a:r>
            <a:r>
              <a:rPr lang="en-US" sz="1867" b="1" spc="-3" dirty="0">
                <a:solidFill>
                  <a:srgbClr val="002060"/>
                </a:solidFill>
                <a:latin typeface="Segoe UI"/>
                <a:cs typeface="Segoe UI"/>
              </a:rPr>
              <a:t>intimates the user </a:t>
            </a:r>
            <a:r>
              <a:rPr lang="en-US" sz="1867" b="1" dirty="0">
                <a:solidFill>
                  <a:srgbClr val="002060"/>
                </a:solidFill>
                <a:latin typeface="Segoe UI"/>
                <a:cs typeface="Segoe UI"/>
              </a:rPr>
              <a:t>about </a:t>
            </a:r>
            <a:r>
              <a:rPr lang="en-US" sz="1867" b="1" spc="-3" dirty="0">
                <a:solidFill>
                  <a:srgbClr val="002060"/>
                </a:solidFill>
                <a:latin typeface="Segoe UI"/>
                <a:cs typeface="Segoe UI"/>
              </a:rPr>
              <a:t>it and resists the user </a:t>
            </a:r>
            <a:r>
              <a:rPr lang="en-US" sz="1867" b="1" dirty="0">
                <a:solidFill>
                  <a:srgbClr val="002060"/>
                </a:solidFill>
                <a:latin typeface="Segoe UI"/>
                <a:cs typeface="Segoe UI"/>
              </a:rPr>
              <a:t>to </a:t>
            </a:r>
            <a:r>
              <a:rPr lang="en-US" sz="1867" b="1" spc="-3" dirty="0">
                <a:solidFill>
                  <a:srgbClr val="002060"/>
                </a:solidFill>
                <a:latin typeface="Segoe UI"/>
                <a:cs typeface="Segoe UI"/>
              </a:rPr>
              <a:t>upload the </a:t>
            </a:r>
            <a:r>
              <a:rPr lang="en-US" sz="1867" b="1" dirty="0">
                <a:solidFill>
                  <a:srgbClr val="002060"/>
                </a:solidFill>
                <a:latin typeface="Segoe UI"/>
                <a:cs typeface="Segoe UI"/>
              </a:rPr>
              <a:t>content and also notifies the actual one who is in the content.</a:t>
            </a:r>
            <a:endParaRPr lang="en-IN" sz="1867" b="1"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89FF-8AE6-4A4B-B3E2-4704A6893268}"/>
              </a:ext>
            </a:extLst>
          </p:cNvPr>
          <p:cNvSpPr>
            <a:spLocks noGrp="1"/>
          </p:cNvSpPr>
          <p:nvPr>
            <p:ph type="title"/>
          </p:nvPr>
        </p:nvSpPr>
        <p:spPr>
          <a:xfrm>
            <a:off x="0" y="193964"/>
            <a:ext cx="5338618" cy="887124"/>
          </a:xfrm>
        </p:spPr>
        <p:txBody>
          <a:bodyPr/>
          <a:lstStyle/>
          <a:p>
            <a:r>
              <a:rPr lang="en-IN" b="1" dirty="0">
                <a:solidFill>
                  <a:srgbClr val="FF0000"/>
                </a:solidFill>
              </a:rPr>
              <a:t>Development Status:</a:t>
            </a:r>
            <a:endParaRPr lang="en-US" dirty="0">
              <a:solidFill>
                <a:srgbClr val="FF0000"/>
              </a:solidFill>
            </a:endParaRPr>
          </a:p>
        </p:txBody>
      </p:sp>
      <p:sp>
        <p:nvSpPr>
          <p:cNvPr id="3" name="Content Placeholder 2">
            <a:extLst>
              <a:ext uri="{FF2B5EF4-FFF2-40B4-BE49-F238E27FC236}">
                <a16:creationId xmlns:a16="http://schemas.microsoft.com/office/drawing/2014/main" id="{748F880C-9B1C-894C-812D-09783BBE219D}"/>
              </a:ext>
            </a:extLst>
          </p:cNvPr>
          <p:cNvSpPr>
            <a:spLocks noGrp="1"/>
          </p:cNvSpPr>
          <p:nvPr>
            <p:ph idx="1"/>
          </p:nvPr>
        </p:nvSpPr>
        <p:spPr>
          <a:xfrm>
            <a:off x="838200" y="1164214"/>
            <a:ext cx="10515600" cy="5970876"/>
          </a:xfrm>
        </p:spPr>
        <p:txBody>
          <a:bodyPr>
            <a:normAutofit/>
          </a:bodyPr>
          <a:lstStyle/>
          <a:p>
            <a:pPr marL="342900" indent="-342900">
              <a:buFont typeface="Wingdings" panose="05000000000000000000" pitchFamily="2" charset="2"/>
              <a:buChar char="q"/>
            </a:pPr>
            <a:r>
              <a:rPr lang="en-US" sz="2000" b="1" i="0" dirty="0">
                <a:solidFill>
                  <a:srgbClr val="7030A0"/>
                </a:solidFill>
                <a:latin typeface="Segoe UI Semibold" panose="020B0702040204020203" pitchFamily="34" charset="0"/>
                <a:cs typeface="Segoe UI Semibold" panose="020B0702040204020203" pitchFamily="34" charset="0"/>
              </a:rPr>
              <a:t>An innovation process always starts with the search for and finding innovative potentials and the derivation of ideas. First we thought of detecting the harmful content, while the development was going on we came to an innovative idea of intimating the user about their content using our algorithm which will be much more feasible for this problem.</a:t>
            </a:r>
            <a:br>
              <a:rPr lang="en-US" sz="2000" b="1" dirty="0">
                <a:solidFill>
                  <a:srgbClr val="7030A0"/>
                </a:solidFill>
                <a:latin typeface="Segoe UI Semibold" panose="020B0702040204020203" pitchFamily="34" charset="0"/>
                <a:cs typeface="Segoe UI Semibold" panose="020B0702040204020203" pitchFamily="34" charset="0"/>
              </a:rPr>
            </a:br>
            <a:endParaRPr lang="en-US" sz="2000" b="1" dirty="0">
              <a:solidFill>
                <a:srgbClr val="7030A0"/>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q"/>
            </a:pPr>
            <a:r>
              <a:rPr lang="en-US" sz="2000" b="1" i="0" dirty="0">
                <a:solidFill>
                  <a:srgbClr val="7030A0"/>
                </a:solidFill>
                <a:latin typeface="Segoe UI Semibold" panose="020B0702040204020203" pitchFamily="34" charset="0"/>
                <a:cs typeface="Segoe UI Semibold" panose="020B0702040204020203" pitchFamily="34" charset="0"/>
              </a:rPr>
              <a:t>We have developed a initial prototype and took video of the model to show the working of the model. We are in the development stage of our prototype. </a:t>
            </a:r>
            <a:br>
              <a:rPr lang="en-US" sz="2000" b="1" dirty="0">
                <a:solidFill>
                  <a:srgbClr val="7030A0"/>
                </a:solidFill>
                <a:latin typeface="Segoe UI Semibold" panose="020B0702040204020203" pitchFamily="34" charset="0"/>
                <a:cs typeface="Segoe UI Semibold" panose="020B0702040204020203" pitchFamily="34" charset="0"/>
              </a:rPr>
            </a:br>
            <a:endParaRPr lang="en-US" sz="2000" b="1" dirty="0">
              <a:solidFill>
                <a:srgbClr val="7030A0"/>
              </a:solidFill>
              <a:latin typeface="Segoe UI Semibold" panose="020B0702040204020203" pitchFamily="34" charset="0"/>
              <a:cs typeface="Segoe UI Semibold" panose="020B0702040204020203" pitchFamily="34" charset="0"/>
            </a:endParaRPr>
          </a:p>
          <a:p>
            <a:pPr marL="342900" indent="-342900">
              <a:buFont typeface="Wingdings" panose="05000000000000000000" pitchFamily="2" charset="2"/>
              <a:buChar char="q"/>
            </a:pPr>
            <a:r>
              <a:rPr lang="en-US" sz="2000" b="1" dirty="0">
                <a:solidFill>
                  <a:srgbClr val="7030A0"/>
                </a:solidFill>
                <a:latin typeface="Segoe UI Semibold" panose="020B0702040204020203" pitchFamily="34" charset="0"/>
                <a:cs typeface="Segoe UI Semibold" panose="020B0702040204020203" pitchFamily="34" charset="0"/>
              </a:rPr>
              <a:t>Initially we are building a social media platform to test our extension application by uploading abusive content. It would be a great uprightness to the society if it comes right.</a:t>
            </a:r>
            <a:endParaRPr lang="en-US" sz="2000" b="1" i="0" dirty="0">
              <a:solidFill>
                <a:srgbClr val="7030A0"/>
              </a:solidFill>
              <a:latin typeface="Segoe UI Semibold" panose="020B0702040204020203" pitchFamily="34" charset="0"/>
              <a:cs typeface="Segoe UI Semibold" panose="020B0702040204020203" pitchFamily="34" charset="0"/>
            </a:endParaRPr>
          </a:p>
          <a:p>
            <a:endParaRPr lang="en-IN" sz="2000" b="1" dirty="0">
              <a:solidFill>
                <a:srgbClr val="7030A0"/>
              </a:solidFill>
              <a:latin typeface="Segoe UI Semibold" panose="020B0702040204020203" pitchFamily="34" charset="0"/>
              <a:cs typeface="Segoe UI Semibold" panose="020B0702040204020203" pitchFamily="34" charset="0"/>
            </a:endParaRPr>
          </a:p>
          <a:p>
            <a:r>
              <a:rPr lang="en-IN" sz="2000" b="1" dirty="0">
                <a:solidFill>
                  <a:srgbClr val="7030A0"/>
                </a:solidFill>
                <a:latin typeface="Segoe UI Semibold" panose="020B0702040204020203" pitchFamily="34" charset="0"/>
                <a:cs typeface="Segoe UI Semibold" panose="020B0702040204020203" pitchFamily="34" charset="0"/>
              </a:rPr>
              <a:t>We have took survey on our project and got almost positive reviews. And we have got some suggestions in our project and we will consider the suggestions.</a:t>
            </a:r>
          </a:p>
        </p:txBody>
      </p:sp>
      <p:pic>
        <p:nvPicPr>
          <p:cNvPr id="4" name="Picture 3">
            <a:extLst>
              <a:ext uri="{FF2B5EF4-FFF2-40B4-BE49-F238E27FC236}">
                <a16:creationId xmlns:a16="http://schemas.microsoft.com/office/drawing/2014/main" id="{5BA10B7D-5F54-1110-5A81-C4F12DE8CCDE}"/>
              </a:ext>
            </a:extLst>
          </p:cNvPr>
          <p:cNvPicPr>
            <a:picLocks noChangeAspect="1"/>
          </p:cNvPicPr>
          <p:nvPr/>
        </p:nvPicPr>
        <p:blipFill>
          <a:blip r:embed="rId2"/>
          <a:stretch>
            <a:fillRect/>
          </a:stretch>
        </p:blipFill>
        <p:spPr>
          <a:xfrm>
            <a:off x="9619129" y="6230471"/>
            <a:ext cx="2465294" cy="557691"/>
          </a:xfrm>
          <a:prstGeom prst="rect">
            <a:avLst/>
          </a:prstGeom>
        </p:spPr>
      </p:pic>
    </p:spTree>
    <p:extLst>
      <p:ext uri="{BB962C8B-B14F-4D97-AF65-F5344CB8AC3E}">
        <p14:creationId xmlns:p14="http://schemas.microsoft.com/office/powerpoint/2010/main" val="104096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2"/>
          <p:cNvSpPr txBox="1"/>
          <p:nvPr/>
        </p:nvSpPr>
        <p:spPr>
          <a:xfrm>
            <a:off x="685800" y="1008578"/>
            <a:ext cx="10976990" cy="654025"/>
          </a:xfrm>
          <a:prstGeom prst="rect">
            <a:avLst/>
          </a:prstGeom>
        </p:spPr>
        <p:txBody>
          <a:bodyPr lIns="0" tIns="0" rIns="0" bIns="0" rtlCol="0" anchor="t">
            <a:spAutoFit/>
          </a:bodyPr>
          <a:lstStyle/>
          <a:p>
            <a:pPr>
              <a:lnSpc>
                <a:spcPts val="5133"/>
              </a:lnSpc>
              <a:spcBef>
                <a:spcPct val="0"/>
              </a:spcBef>
            </a:pPr>
            <a:r>
              <a:rPr lang="en-US" sz="4666" b="1" dirty="0">
                <a:solidFill>
                  <a:srgbClr val="FF0000"/>
                </a:solidFill>
                <a:latin typeface="+mj-lt"/>
              </a:rPr>
              <a:t>Marketing strategies</a:t>
            </a:r>
          </a:p>
        </p:txBody>
      </p:sp>
      <p:sp>
        <p:nvSpPr>
          <p:cNvPr id="3" name="TextBox 2">
            <a:extLst>
              <a:ext uri="{FF2B5EF4-FFF2-40B4-BE49-F238E27FC236}">
                <a16:creationId xmlns:a16="http://schemas.microsoft.com/office/drawing/2014/main" id="{634BB724-DAC4-43CD-9C7C-86BA539D9288}"/>
              </a:ext>
            </a:extLst>
          </p:cNvPr>
          <p:cNvSpPr txBox="1"/>
          <p:nvPr/>
        </p:nvSpPr>
        <p:spPr>
          <a:xfrm>
            <a:off x="903808" y="2708920"/>
            <a:ext cx="10669105" cy="2678234"/>
          </a:xfrm>
          <a:prstGeom prst="rect">
            <a:avLst/>
          </a:prstGeom>
          <a:noFill/>
        </p:spPr>
        <p:txBody>
          <a:bodyPr wrap="square" rtlCol="0">
            <a:spAutoFit/>
          </a:bodyPr>
          <a:lstStyle/>
          <a:p>
            <a:pPr marL="304815" indent="-304815">
              <a:buFont typeface="Wingdings" panose="05000000000000000000" pitchFamily="2" charset="2"/>
              <a:buChar char="ü"/>
            </a:pPr>
            <a:r>
              <a:rPr lang="en-IN" sz="1867" b="1" dirty="0">
                <a:solidFill>
                  <a:srgbClr val="002060"/>
                </a:solidFill>
              </a:rPr>
              <a:t>Initially we develop our own social media platform which contains our advantage of our project(resisting of fake and harmful content) to show how our project actually works. </a:t>
            </a:r>
          </a:p>
          <a:p>
            <a:pPr marL="304815" indent="-304815">
              <a:buFont typeface="Wingdings" panose="05000000000000000000" pitchFamily="2" charset="2"/>
              <a:buChar char="ü"/>
            </a:pPr>
            <a:endParaRPr lang="en-IN" sz="1867" b="1" dirty="0">
              <a:solidFill>
                <a:srgbClr val="002060"/>
              </a:solidFill>
            </a:endParaRPr>
          </a:p>
          <a:p>
            <a:pPr marL="304815" indent="-304815">
              <a:buFont typeface="Wingdings" panose="05000000000000000000" pitchFamily="2" charset="2"/>
              <a:buChar char="ü"/>
            </a:pPr>
            <a:r>
              <a:rPr lang="en-IN" sz="1867" b="1" dirty="0">
                <a:solidFill>
                  <a:srgbClr val="002060"/>
                </a:solidFill>
              </a:rPr>
              <a:t>Our social media will be presented as a demo to the existing social media to provide a clear idea about our project. </a:t>
            </a:r>
          </a:p>
          <a:p>
            <a:pPr marL="304815" indent="-304815">
              <a:buFont typeface="Wingdings" panose="05000000000000000000" pitchFamily="2" charset="2"/>
              <a:buChar char="ü"/>
            </a:pPr>
            <a:endParaRPr lang="en-IN" sz="1867" b="1" dirty="0">
              <a:solidFill>
                <a:srgbClr val="002060"/>
              </a:solidFill>
            </a:endParaRPr>
          </a:p>
          <a:p>
            <a:pPr marL="304815" indent="-304815">
              <a:buFont typeface="Wingdings" panose="05000000000000000000" pitchFamily="2" charset="2"/>
              <a:buChar char="ü"/>
            </a:pPr>
            <a:r>
              <a:rPr lang="en-IN" sz="1867" b="1" dirty="0">
                <a:solidFill>
                  <a:srgbClr val="002060"/>
                </a:solidFill>
              </a:rPr>
              <a:t>Thereby the other social media will get an idea about our project. </a:t>
            </a:r>
          </a:p>
          <a:p>
            <a:pPr marL="304815" indent="-304815">
              <a:buFont typeface="Wingdings" panose="05000000000000000000" pitchFamily="2" charset="2"/>
              <a:buChar char="ü"/>
            </a:pPr>
            <a:endParaRPr lang="en-IN" sz="1867" b="1" dirty="0">
              <a:solidFill>
                <a:srgbClr val="002060"/>
              </a:solidFill>
            </a:endParaRPr>
          </a:p>
          <a:p>
            <a:pPr marL="304815" indent="-304815">
              <a:buFont typeface="Wingdings" panose="05000000000000000000" pitchFamily="2" charset="2"/>
              <a:buChar char="ü"/>
            </a:pPr>
            <a:r>
              <a:rPr lang="en-IN" sz="1867" b="1" dirty="0">
                <a:solidFill>
                  <a:srgbClr val="002060"/>
                </a:solidFill>
              </a:rPr>
              <a:t>We will market our project by approaching the social media directly.</a:t>
            </a:r>
          </a:p>
        </p:txBody>
      </p:sp>
      <p:pic>
        <p:nvPicPr>
          <p:cNvPr id="6" name="Picture 5">
            <a:extLst>
              <a:ext uri="{FF2B5EF4-FFF2-40B4-BE49-F238E27FC236}">
                <a16:creationId xmlns:a16="http://schemas.microsoft.com/office/drawing/2014/main" id="{EA308E14-2E63-44DE-962A-14E2C30CC278}"/>
              </a:ext>
            </a:extLst>
          </p:cNvPr>
          <p:cNvPicPr>
            <a:picLocks noChangeAspect="1"/>
          </p:cNvPicPr>
          <p:nvPr/>
        </p:nvPicPr>
        <p:blipFill>
          <a:blip r:embed="rId2"/>
          <a:stretch>
            <a:fillRect/>
          </a:stretch>
        </p:blipFill>
        <p:spPr>
          <a:xfrm>
            <a:off x="9619129" y="6230471"/>
            <a:ext cx="2465294" cy="5576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2261</TotalTime>
  <Words>1480</Words>
  <Application>Microsoft Office PowerPoint</Application>
  <PresentationFormat>Widescreen</PresentationFormat>
  <Paragraphs>155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Brice RegularSemiExpanded</vt:lpstr>
      <vt:lpstr>Calibri</vt:lpstr>
      <vt:lpstr>Calibri Light</vt:lpstr>
      <vt:lpstr>Segoe UI</vt:lpstr>
      <vt:lpstr>Segoe UI Semibold</vt:lpstr>
      <vt:lpstr>Wingdings</vt:lpstr>
      <vt:lpstr>Office Theme</vt:lpstr>
      <vt:lpstr>Manthan 2022</vt:lpstr>
      <vt:lpstr>God’s Eye</vt:lpstr>
      <vt:lpstr>Team Details</vt:lpstr>
      <vt:lpstr>Problem Statement: </vt:lpstr>
      <vt:lpstr>Our Approach towards the problem:</vt:lpstr>
      <vt:lpstr>PowerPoint Presentation</vt:lpstr>
      <vt:lpstr>PowerPoint Presentation</vt:lpstr>
      <vt:lpstr>Development Status:</vt:lpstr>
      <vt:lpstr>PowerPoint Presentation</vt:lpstr>
      <vt:lpstr>PowerPoint Presentation</vt:lpstr>
      <vt:lpstr>PowerPoint Presentation</vt:lpstr>
      <vt:lpstr>Customer Segment:</vt:lpstr>
      <vt:lpstr>Milestone: </vt:lpstr>
      <vt:lpstr>Socio-Economic Impact: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Kittu</dc:creator>
  <cp:lastModifiedBy>SURYA NARAYANAN C S</cp:lastModifiedBy>
  <cp:revision>14</cp:revision>
  <dcterms:created xsi:type="dcterms:W3CDTF">2022-03-16T05:44:03Z</dcterms:created>
  <dcterms:modified xsi:type="dcterms:W3CDTF">2022-05-31T18:15:42Z</dcterms:modified>
</cp:coreProperties>
</file>