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Segoe UI Semibold" panose="020B0702040204020203" pitchFamily="34" charset="0"/>
      <p:bold r:id="rId16"/>
      <p:boldItalic r:id="rId17"/>
    </p:embeddedFont>
    <p:embeddedFont>
      <p:font typeface="Selawik Semibold" panose="020B0702040204020203" pitchFamily="34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41941" y="115081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>
                <a:solidFill>
                  <a:schemeClr val="accent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Details of the Team and Problem Statement</a:t>
            </a:r>
            <a:endParaRPr sz="5400" dirty="0">
              <a:solidFill>
                <a:schemeClr val="accent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82696" y="1377749"/>
            <a:ext cx="6045695" cy="5230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MSME</a:t>
            </a:r>
            <a:endParaRPr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rgbClr val="7030A0"/>
              </a:solidFill>
              <a:latin typeface="Segoe UI Semibold" panose="020B0702040204020203" pitchFamily="34" charset="0"/>
              <a:ea typeface="Franklin Gothic"/>
              <a:cs typeface="Segoe UI Semibold" panose="020B0702040204020203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PS Code: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RK1121</a:t>
            </a:r>
            <a:endParaRPr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   </a:t>
            </a:r>
            <a:b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Problem Statement Title: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Developing virtual reality based solution.</a:t>
            </a:r>
            <a:endParaRPr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Team Name: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VROOM.</a:t>
            </a:r>
            <a:endParaRPr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Team Leader Name: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Surya Narayanan CS.</a:t>
            </a:r>
            <a:endParaRPr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Institute Code (AISHE):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1-3512999651.</a:t>
            </a:r>
            <a:endParaRPr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Institute Name: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Sona college of technology.</a:t>
            </a:r>
            <a:endParaRPr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rgbClr val="7030A0"/>
              </a:solidFill>
              <a:latin typeface="Segoe UI Semibold" panose="020B0702040204020203" pitchFamily="34" charset="0"/>
              <a:ea typeface="Franklin Gothic"/>
              <a:cs typeface="Segoe UI Semibold" panose="020B0702040204020203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Theme Name: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Software.</a:t>
            </a:r>
            <a:endParaRPr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10644"/>
            <a:ext cx="3431177" cy="14743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1895A6-D06E-4826-A27A-087BF1E213F3}"/>
              </a:ext>
            </a:extLst>
          </p:cNvPr>
          <p:cNvSpPr/>
          <p:nvPr/>
        </p:nvSpPr>
        <p:spPr>
          <a:xfrm>
            <a:off x="5320145" y="1221972"/>
            <a:ext cx="6871855" cy="548785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0DDD7F-3A77-43C3-8A8D-FB403FD6C73C}"/>
              </a:ext>
            </a:extLst>
          </p:cNvPr>
          <p:cNvSpPr/>
          <p:nvPr/>
        </p:nvSpPr>
        <p:spPr>
          <a:xfrm>
            <a:off x="473825" y="974901"/>
            <a:ext cx="7262284" cy="38758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38EB51-7EC8-4A08-A585-E7FDB4EE0B0A}"/>
              </a:ext>
            </a:extLst>
          </p:cNvPr>
          <p:cNvSpPr/>
          <p:nvPr/>
        </p:nvSpPr>
        <p:spPr>
          <a:xfrm>
            <a:off x="872836" y="1612669"/>
            <a:ext cx="2485506" cy="7065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81869" y="25915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</a:t>
            </a:r>
            <a:r>
              <a:rPr lang="en-US" sz="4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15516" y="856211"/>
            <a:ext cx="7080424" cy="472994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Selawik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solidFill>
                  <a:srgbClr val="0070C0"/>
                </a:solidFill>
                <a:latin typeface="Selawik Semibold" panose="020B0702040204020203" pitchFamily="34" charset="0"/>
                <a:cs typeface="Segoe UI Semibold" panose="020B0702040204020203" pitchFamily="34" charset="0"/>
              </a:rPr>
              <a:t>The project provides a virtual Environment which uses the potential of Virtual Technology.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1" dirty="0">
              <a:solidFill>
                <a:srgbClr val="0070C0"/>
              </a:solidFill>
              <a:latin typeface="Selawik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solidFill>
                  <a:srgbClr val="0070C0"/>
                </a:solidFill>
                <a:latin typeface="Selawik Semibold" panose="020B0702040204020203" pitchFamily="34" charset="0"/>
                <a:cs typeface="Segoe UI Semibold" panose="020B0702040204020203" pitchFamily="34" charset="0"/>
              </a:rPr>
              <a:t>To Enable users from different context and different sectors to meet and interact.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1" dirty="0">
              <a:solidFill>
                <a:srgbClr val="0070C0"/>
              </a:solidFill>
              <a:latin typeface="Selawik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solidFill>
                  <a:srgbClr val="0070C0"/>
                </a:solidFill>
                <a:latin typeface="Selawik Semibold" panose="020B0702040204020203" pitchFamily="34" charset="0"/>
                <a:cs typeface="Segoe UI Semibold" panose="020B0702040204020203" pitchFamily="34" charset="0"/>
              </a:rPr>
              <a:t>Users can experience the customized digital content.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1" dirty="0">
              <a:solidFill>
                <a:srgbClr val="0070C0"/>
              </a:solidFill>
              <a:latin typeface="Selawik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solidFill>
                  <a:srgbClr val="0070C0"/>
                </a:solidFill>
                <a:latin typeface="Selawik Semibold" panose="020B0702040204020203" pitchFamily="34" charset="0"/>
                <a:cs typeface="Segoe UI Semibold" panose="020B0702040204020203" pitchFamily="34" charset="0"/>
              </a:rPr>
              <a:t>It gives free erudition in a virtual settings and supports collaborative erudition through simulation and live interaction.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Selawik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Selawik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latin typeface="Selawik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1578378" y="6332220"/>
            <a:ext cx="52457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75B8F7-05C8-442E-B2DD-73B3D268D464}"/>
              </a:ext>
            </a:extLst>
          </p:cNvPr>
          <p:cNvSpPr/>
          <p:nvPr/>
        </p:nvSpPr>
        <p:spPr>
          <a:xfrm>
            <a:off x="2162780" y="5164228"/>
            <a:ext cx="8668703" cy="1576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bject 31">
            <a:extLst>
              <a:ext uri="{FF2B5EF4-FFF2-40B4-BE49-F238E27FC236}">
                <a16:creationId xmlns:a16="http://schemas.microsoft.com/office/drawing/2014/main" id="{1F498089-96CB-4262-B336-4A1E6507BC2B}"/>
              </a:ext>
            </a:extLst>
          </p:cNvPr>
          <p:cNvSpPr txBox="1"/>
          <p:nvPr/>
        </p:nvSpPr>
        <p:spPr>
          <a:xfrm>
            <a:off x="5242485" y="5269116"/>
            <a:ext cx="2493624" cy="1339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100"/>
              </a:spcBef>
            </a:pPr>
            <a:r>
              <a:rPr sz="1600" b="1" u="sng" spc="-15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HARDWARE</a:t>
            </a:r>
            <a:r>
              <a:rPr sz="1600" b="1" u="sng" spc="-2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REQUIREMENTS: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ts val="1660"/>
              </a:lnSpc>
            </a:pPr>
            <a:endParaRPr lang="en-IN" sz="1400" b="1" spc="-3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r>
              <a:rPr lang="en-IN" sz="1400" b="1" spc="-3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Integrated Webcam</a:t>
            </a: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r>
              <a:rPr lang="en-IN" sz="1400" b="1" spc="-3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VR Box</a:t>
            </a: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endParaRPr lang="en-IN" sz="1400" b="1" spc="-3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ts val="1660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32">
            <a:extLst>
              <a:ext uri="{FF2B5EF4-FFF2-40B4-BE49-F238E27FC236}">
                <a16:creationId xmlns:a16="http://schemas.microsoft.com/office/drawing/2014/main" id="{FEB7ADDF-64E6-43E4-9676-C9A6C95DC52F}"/>
              </a:ext>
            </a:extLst>
          </p:cNvPr>
          <p:cNvSpPr txBox="1"/>
          <p:nvPr/>
        </p:nvSpPr>
        <p:spPr>
          <a:xfrm>
            <a:off x="2361342" y="5436757"/>
            <a:ext cx="2405771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732155">
              <a:lnSpc>
                <a:spcPct val="101400"/>
              </a:lnSpc>
              <a:spcBef>
                <a:spcPts val="50"/>
              </a:spcBef>
            </a:pPr>
            <a:r>
              <a:rPr lang="en-IN" sz="2800" b="1" u="heavy" spc="-5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</a:t>
            </a:r>
            <a:r>
              <a:rPr sz="2800" b="1" u="heavy" spc="-5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TACK </a:t>
            </a:r>
            <a:r>
              <a:rPr sz="2800" b="1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</a:t>
            </a:r>
            <a:r>
              <a:rPr sz="2800" b="1" u="heavy" spc="-50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2800" b="1" u="heavy" spc="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</a:t>
            </a:r>
            <a:r>
              <a:rPr sz="2800" b="1" u="heavy" spc="-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</a:t>
            </a:r>
            <a:r>
              <a:rPr sz="2800" b="1" u="heavy" spc="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r>
              <a:rPr sz="2800" b="1" u="heavy" spc="-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2800" b="1" u="heavy" spc="-50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</a:t>
            </a:r>
            <a:r>
              <a:rPr sz="2800" b="1" u="heavy" spc="-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2800" b="1" u="heavy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GI</a:t>
            </a:r>
            <a:r>
              <a:rPr sz="2800" b="1" u="heavy" spc="-3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2800" b="1" u="heavy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S:</a:t>
            </a:r>
            <a:endParaRPr sz="28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10" name="object 33">
            <a:extLst>
              <a:ext uri="{FF2B5EF4-FFF2-40B4-BE49-F238E27FC236}">
                <a16:creationId xmlns:a16="http://schemas.microsoft.com/office/drawing/2014/main" id="{F47A9F27-B7C6-4859-80E1-1EF1E1584BC2}"/>
              </a:ext>
            </a:extLst>
          </p:cNvPr>
          <p:cNvSpPr txBox="1"/>
          <p:nvPr/>
        </p:nvSpPr>
        <p:spPr>
          <a:xfrm>
            <a:off x="8013169" y="5267821"/>
            <a:ext cx="2429962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SOFTWARE</a:t>
            </a:r>
            <a:r>
              <a:rPr sz="1600" b="1" u="sng" spc="-3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REQUIREMENTS:</a:t>
            </a:r>
            <a:endParaRPr lang="en-IN" sz="1600" b="1" u="sng" spc="-10" dirty="0">
              <a:solidFill>
                <a:schemeClr val="accent5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100"/>
              </a:spcBef>
            </a:pP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accent6">
                    <a:lumMod val="50000"/>
                  </a:schemeClr>
                </a:solidFill>
              </a:rPr>
              <a:t>Unity/Unreal engine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accent6">
                    <a:lumMod val="50000"/>
                  </a:schemeClr>
                </a:solidFill>
              </a:rPr>
              <a:t>Blender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accent6">
                    <a:lumMod val="50000"/>
                  </a:schemeClr>
                </a:solidFill>
              </a:rPr>
              <a:t>Open CV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accent6">
                    <a:lumMod val="50000"/>
                  </a:schemeClr>
                </a:solidFill>
              </a:rPr>
              <a:t>AWS</a:t>
            </a:r>
          </a:p>
          <a:p>
            <a:endParaRPr sz="1400" dirty="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A5033A-0638-4544-AAE0-8B29DAE35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818" y="17798"/>
            <a:ext cx="2606804" cy="51048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5123-07F7-4B00-9C73-2D9648AD1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202" y="232756"/>
            <a:ext cx="5491571" cy="820500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Our Prototype: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19A0B-A9BD-4D83-8CF8-F9E1E38EA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Highlights:</a:t>
            </a:r>
          </a:p>
          <a:p>
            <a:r>
              <a:rPr lang="en-US" b="1" dirty="0"/>
              <a:t>      </a:t>
            </a:r>
            <a:r>
              <a:rPr lang="en-US" sz="1800" b="1" dirty="0">
                <a:solidFill>
                  <a:srgbClr val="0070C0"/>
                </a:solidFill>
                <a:latin typeface="Selawik Semibold" panose="020B0702040204020203" pitchFamily="34" charset="0"/>
                <a:cs typeface="Segoe UI Semibold" panose="020B0702040204020203" pitchFamily="34" charset="0"/>
              </a:rPr>
              <a:t>This can be adaptable to others sectors such as healthcare, architecture and Law Enforcement.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026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21991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APPROACH: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00778" y="2236979"/>
            <a:ext cx="4816002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u="sng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CASES:</a:t>
            </a:r>
            <a:endParaRPr sz="2000" b="1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733308" y="4181314"/>
            <a:ext cx="1925779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1" u="sng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DEPENDENCIES:</a:t>
            </a:r>
            <a:endParaRPr sz="2000" b="1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7010403" y="4775732"/>
            <a:ext cx="3131079" cy="11958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b="1" dirty="0">
              <a:solidFill>
                <a:schemeClr val="dk1"/>
              </a:solidFill>
              <a:latin typeface="Calibri" panose="020F0502020204030204" pitchFamily="34" charset="0"/>
              <a:ea typeface="Libre Franklin"/>
              <a:cs typeface="Calibri" panose="020F050202020403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i="0" dirty="0">
                <a:solidFill>
                  <a:schemeClr val="dk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Internet C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onnectivity.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b="1" dirty="0">
              <a:solidFill>
                <a:schemeClr val="dk1"/>
              </a:solidFill>
              <a:latin typeface="Calibri" panose="020F0502020204030204" pitchFamily="34" charset="0"/>
              <a:ea typeface="Libre Franklin"/>
              <a:cs typeface="Calibri" panose="020F050202020403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Device with Gyroscope.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F5391-1EA9-4DB2-AF5A-72DDBE48C2D4}"/>
              </a:ext>
            </a:extLst>
          </p:cNvPr>
          <p:cNvSpPr/>
          <p:nvPr/>
        </p:nvSpPr>
        <p:spPr>
          <a:xfrm rot="10800000">
            <a:off x="2373155" y="2751543"/>
            <a:ext cx="2808444" cy="397795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51E0C4-B006-433A-B0D5-7F13BF06EC2F}"/>
              </a:ext>
            </a:extLst>
          </p:cNvPr>
          <p:cNvSpPr/>
          <p:nvPr/>
        </p:nvSpPr>
        <p:spPr>
          <a:xfrm>
            <a:off x="3183159" y="2783331"/>
            <a:ext cx="1470823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Vroom App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331954-3BEB-4F8A-A889-A4A64A156C92}"/>
              </a:ext>
            </a:extLst>
          </p:cNvPr>
          <p:cNvSpPr/>
          <p:nvPr/>
        </p:nvSpPr>
        <p:spPr>
          <a:xfrm>
            <a:off x="3216460" y="3510429"/>
            <a:ext cx="1437523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 (Image)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820AE2-6B10-49DC-9F18-6C76D3349A5D}"/>
              </a:ext>
            </a:extLst>
          </p:cNvPr>
          <p:cNvSpPr/>
          <p:nvPr/>
        </p:nvSpPr>
        <p:spPr>
          <a:xfrm>
            <a:off x="3183159" y="4269748"/>
            <a:ext cx="1539025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.VR file</a:t>
            </a:r>
          </a:p>
          <a:p>
            <a:pPr algn="ctr"/>
            <a:r>
              <a:rPr lang="en-US" b="1" dirty="0"/>
              <a:t>Rendering</a:t>
            </a:r>
            <a:endParaRPr lang="en-IN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70813-E93A-404E-8AED-8A8E1F15477D}"/>
              </a:ext>
            </a:extLst>
          </p:cNvPr>
          <p:cNvSpPr/>
          <p:nvPr/>
        </p:nvSpPr>
        <p:spPr>
          <a:xfrm>
            <a:off x="3171840" y="5052526"/>
            <a:ext cx="1539025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Generate link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365143-1B28-4ACD-9891-5AF6E39F0973}"/>
              </a:ext>
            </a:extLst>
          </p:cNvPr>
          <p:cNvSpPr/>
          <p:nvPr/>
        </p:nvSpPr>
        <p:spPr>
          <a:xfrm>
            <a:off x="3098236" y="5829192"/>
            <a:ext cx="1623218" cy="64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VR </a:t>
            </a:r>
            <a:r>
              <a:rPr lang="en-US" sz="1200" b="1" dirty="0"/>
              <a:t>Environment</a:t>
            </a:r>
            <a:endParaRPr lang="en-IN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E4D751-DCF3-42A8-92DF-503698C034B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43575" y="3084012"/>
            <a:ext cx="1439584" cy="1624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E5C0B3-5D2E-4685-8090-A9D8CDC508D8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4710865" y="4832900"/>
            <a:ext cx="1053603" cy="520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A21E22-107C-46EF-ABB7-E3257C98A132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774145" y="4705678"/>
            <a:ext cx="1397695" cy="647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01304D-898C-4D9F-A74E-C0F731AA4492}"/>
              </a:ext>
            </a:extLst>
          </p:cNvPr>
          <p:cNvCxnSpPr>
            <a:cxnSpLocks/>
          </p:cNvCxnSpPr>
          <p:nvPr/>
        </p:nvCxnSpPr>
        <p:spPr>
          <a:xfrm flipH="1">
            <a:off x="4627007" y="4832900"/>
            <a:ext cx="1128450" cy="1143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06E962-DA81-4521-8128-0894642A6629}"/>
              </a:ext>
            </a:extLst>
          </p:cNvPr>
          <p:cNvCxnSpPr>
            <a:cxnSpLocks/>
          </p:cNvCxnSpPr>
          <p:nvPr/>
        </p:nvCxnSpPr>
        <p:spPr>
          <a:xfrm>
            <a:off x="1782495" y="4705678"/>
            <a:ext cx="1413347" cy="1265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3250E6-4982-4EA9-A804-603212F68C07}"/>
              </a:ext>
            </a:extLst>
          </p:cNvPr>
          <p:cNvCxnSpPr>
            <a:cxnSpLocks/>
          </p:cNvCxnSpPr>
          <p:nvPr/>
        </p:nvCxnSpPr>
        <p:spPr>
          <a:xfrm flipV="1">
            <a:off x="1752953" y="3767257"/>
            <a:ext cx="1437523" cy="940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04762B-858D-4279-AC19-BA6BD162D3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25109" y="3384693"/>
            <a:ext cx="10112" cy="102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B1BB19-C166-4BEB-BA6C-9E08ECFBC250}"/>
              </a:ext>
            </a:extLst>
          </p:cNvPr>
          <p:cNvCxnSpPr>
            <a:cxnSpLocks/>
          </p:cNvCxnSpPr>
          <p:nvPr/>
        </p:nvCxnSpPr>
        <p:spPr>
          <a:xfrm>
            <a:off x="3909845" y="4106009"/>
            <a:ext cx="17450" cy="15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79AEA7-8830-43D4-B676-C573E1AD69F4}"/>
              </a:ext>
            </a:extLst>
          </p:cNvPr>
          <p:cNvCxnSpPr>
            <a:cxnSpLocks/>
          </p:cNvCxnSpPr>
          <p:nvPr/>
        </p:nvCxnSpPr>
        <p:spPr>
          <a:xfrm flipH="1">
            <a:off x="3931046" y="4864996"/>
            <a:ext cx="12683" cy="181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1319DA-AB43-4FEA-B7C9-CC8F5F5F8F9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36462" y="5653888"/>
            <a:ext cx="15055" cy="155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3559E0-B237-4B86-B7E2-20A0E53AF192}"/>
              </a:ext>
            </a:extLst>
          </p:cNvPr>
          <p:cNvSpPr/>
          <p:nvPr/>
        </p:nvSpPr>
        <p:spPr>
          <a:xfrm>
            <a:off x="1233170" y="4570428"/>
            <a:ext cx="381480" cy="315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456AA-C240-44CC-9506-5B5E79CE8830}"/>
              </a:ext>
            </a:extLst>
          </p:cNvPr>
          <p:cNvCxnSpPr>
            <a:cxnSpLocks/>
          </p:cNvCxnSpPr>
          <p:nvPr/>
        </p:nvCxnSpPr>
        <p:spPr>
          <a:xfrm>
            <a:off x="1423910" y="4864402"/>
            <a:ext cx="45" cy="352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287911-8BEF-48EA-8B56-278E1A49D398}"/>
              </a:ext>
            </a:extLst>
          </p:cNvPr>
          <p:cNvCxnSpPr/>
          <p:nvPr/>
        </p:nvCxnSpPr>
        <p:spPr>
          <a:xfrm flipH="1">
            <a:off x="1233170" y="5040863"/>
            <a:ext cx="190785" cy="11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8DE702-E379-4F8F-A640-CB6710B29430}"/>
              </a:ext>
            </a:extLst>
          </p:cNvPr>
          <p:cNvCxnSpPr/>
          <p:nvPr/>
        </p:nvCxnSpPr>
        <p:spPr>
          <a:xfrm>
            <a:off x="1423955" y="5052526"/>
            <a:ext cx="190695" cy="100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971EF9-5C5B-4486-A634-1F2C3D2922A9}"/>
              </a:ext>
            </a:extLst>
          </p:cNvPr>
          <p:cNvCxnSpPr/>
          <p:nvPr/>
        </p:nvCxnSpPr>
        <p:spPr>
          <a:xfrm>
            <a:off x="617838" y="9720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F3F499-5C2B-4BE3-9847-92824A51A25A}"/>
              </a:ext>
            </a:extLst>
          </p:cNvPr>
          <p:cNvCxnSpPr/>
          <p:nvPr/>
        </p:nvCxnSpPr>
        <p:spPr>
          <a:xfrm flipH="1">
            <a:off x="1233170" y="5239265"/>
            <a:ext cx="19078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B6C34A-9BF8-4F73-84B3-7A618C5F981C}"/>
              </a:ext>
            </a:extLst>
          </p:cNvPr>
          <p:cNvCxnSpPr/>
          <p:nvPr/>
        </p:nvCxnSpPr>
        <p:spPr>
          <a:xfrm>
            <a:off x="1423955" y="5239265"/>
            <a:ext cx="19069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24DC6E-BB80-4231-98B2-15A8F4049191}"/>
              </a:ext>
            </a:extLst>
          </p:cNvPr>
          <p:cNvSpPr txBox="1"/>
          <p:nvPr/>
        </p:nvSpPr>
        <p:spPr>
          <a:xfrm>
            <a:off x="1071470" y="4193252"/>
            <a:ext cx="78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IN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F0CB0D-97BD-4FB4-9B01-B76C556D8CD8}"/>
              </a:ext>
            </a:extLst>
          </p:cNvPr>
          <p:cNvSpPr txBox="1"/>
          <p:nvPr/>
        </p:nvSpPr>
        <p:spPr>
          <a:xfrm>
            <a:off x="5758388" y="4192149"/>
            <a:ext cx="833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</a:t>
            </a:r>
            <a:endParaRPr lang="en-IN" b="1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F711573-8414-1848-B9C2-89FFD504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9061110" y="999835"/>
            <a:ext cx="2496063" cy="257233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71C622-8DBF-8E45-A9A9-D4B2BB00D4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3565" r="-7045" b="14469"/>
          <a:stretch/>
        </p:blipFill>
        <p:spPr>
          <a:xfrm>
            <a:off x="5899673" y="1020174"/>
            <a:ext cx="2957862" cy="2454327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4E36D32A-20E5-49FC-A066-F9BD4543942E}"/>
              </a:ext>
            </a:extLst>
          </p:cNvPr>
          <p:cNvSpPr/>
          <p:nvPr/>
        </p:nvSpPr>
        <p:spPr>
          <a:xfrm>
            <a:off x="5832874" y="4481758"/>
            <a:ext cx="381480" cy="315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127EBB-F365-4B20-AB20-5F786DE94B6C}"/>
              </a:ext>
            </a:extLst>
          </p:cNvPr>
          <p:cNvCxnSpPr>
            <a:cxnSpLocks/>
          </p:cNvCxnSpPr>
          <p:nvPr/>
        </p:nvCxnSpPr>
        <p:spPr>
          <a:xfrm>
            <a:off x="6023614" y="4775732"/>
            <a:ext cx="45" cy="352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1D008E-2846-442B-895B-593C821759A0}"/>
              </a:ext>
            </a:extLst>
          </p:cNvPr>
          <p:cNvCxnSpPr/>
          <p:nvPr/>
        </p:nvCxnSpPr>
        <p:spPr>
          <a:xfrm flipH="1">
            <a:off x="5832874" y="4952193"/>
            <a:ext cx="190785" cy="11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AA5A0B-7599-45E8-859E-B1C93E856F8D}"/>
              </a:ext>
            </a:extLst>
          </p:cNvPr>
          <p:cNvCxnSpPr/>
          <p:nvPr/>
        </p:nvCxnSpPr>
        <p:spPr>
          <a:xfrm>
            <a:off x="6023659" y="4963856"/>
            <a:ext cx="190695" cy="100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60B2FC1-96DC-4ECB-93C1-F3304E8800D6}"/>
              </a:ext>
            </a:extLst>
          </p:cNvPr>
          <p:cNvCxnSpPr/>
          <p:nvPr/>
        </p:nvCxnSpPr>
        <p:spPr>
          <a:xfrm flipH="1">
            <a:off x="5832874" y="5150595"/>
            <a:ext cx="19078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76892E-111E-4D98-B540-CC02FE60947D}"/>
              </a:ext>
            </a:extLst>
          </p:cNvPr>
          <p:cNvCxnSpPr/>
          <p:nvPr/>
        </p:nvCxnSpPr>
        <p:spPr>
          <a:xfrm>
            <a:off x="6023659" y="5150595"/>
            <a:ext cx="19069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202</Words>
  <Application>Microsoft Office PowerPoint</Application>
  <PresentationFormat>Widescreen</PresentationFormat>
  <Paragraphs>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Franklin Gothic</vt:lpstr>
      <vt:lpstr>Arial</vt:lpstr>
      <vt:lpstr>Libre Franklin</vt:lpstr>
      <vt:lpstr>Selawik Semibold</vt:lpstr>
      <vt:lpstr>Noto Sans Symbols</vt:lpstr>
      <vt:lpstr>Calibri</vt:lpstr>
      <vt:lpstr>Wingdings</vt:lpstr>
      <vt:lpstr>Segoe UI Semibold</vt:lpstr>
      <vt:lpstr>Theme1</vt:lpstr>
      <vt:lpstr>Basic Details of the Team and Problem Statement</vt:lpstr>
      <vt:lpstr>Idea:</vt:lpstr>
      <vt:lpstr>Our Prototype:</vt:lpstr>
      <vt:lpstr>APPROACH: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SURYA NARAYANAN C S</cp:lastModifiedBy>
  <cp:revision>12</cp:revision>
  <dcterms:created xsi:type="dcterms:W3CDTF">2022-02-11T07:14:46Z</dcterms:created>
  <dcterms:modified xsi:type="dcterms:W3CDTF">2022-03-23T07:51:20Z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