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Franklin Gothic" panose="020B0604020202020204" charset="0"/>
      <p:bold r:id="rId11"/>
    </p:embeddedFont>
    <p:embeddedFont>
      <p:font typeface="Libre Franklin" pitchFamily="2" charset="0"/>
      <p:regular r:id="rId12"/>
      <p:bold r:id="rId13"/>
      <p:italic r:id="rId14"/>
      <p:boldItalic r:id="rId15"/>
    </p:embeddedFont>
    <p:embeddedFont>
      <p:font typeface="Segoe UI Semibold" panose="020B0702040204020203" pitchFamily="34" charset="0"/>
      <p:bold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23" Type="http://schemas.openxmlformats.org/officeDocument/2006/relationships/tableStyles" Target="tableStyles.xml"/><Relationship Id="rId10" Type="http://schemas.openxmlformats.org/officeDocument/2006/relationships/font" Target="fonts/font4.fntdata"/><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5T11:02:50.274"/>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5T11:05:35.800"/>
    </inkml:context>
    <inkml:brush xml:id="br0">
      <inkml:brushProperty name="width" value="0.05" units="cm"/>
      <inkml:brushProperty name="height" value="0.05" units="cm"/>
      <inkml:brushProperty name="color" value="#FFFFFF"/>
    </inkml:brush>
  </inkml:definitions>
  <inkml:trace contextRef="#ctx0" brushRef="#br0">1 1 24575,'0'296'-1365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5T11:05:36.644"/>
    </inkml:context>
    <inkml:brush xml:id="br0">
      <inkml:brushProperty name="width" value="0.05" units="cm"/>
      <inkml:brushProperty name="height" value="0.05" units="cm"/>
      <inkml:brushProperty name="color" value="#FFFFFF"/>
    </inkml:brush>
  </inkml:definitions>
  <inkml:trace contextRef="#ctx0" brushRef="#br0">1 1 24575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41941" y="115081"/>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200" b="1" dirty="0">
                <a:solidFill>
                  <a:schemeClr val="accent3"/>
                </a:solidFill>
                <a:latin typeface="Segoe UI Semibold" panose="020B0702040204020203" pitchFamily="34" charset="0"/>
                <a:cs typeface="Segoe UI Semibold" panose="020B0702040204020203" pitchFamily="34" charset="0"/>
              </a:rPr>
              <a:t>Basic Details of the Team and Problem Statement</a:t>
            </a:r>
            <a:endParaRPr sz="5400" dirty="0">
              <a:solidFill>
                <a:schemeClr val="accent3"/>
              </a:solidFill>
              <a:latin typeface="Segoe UI Semibold" panose="020B0702040204020203" pitchFamily="34" charset="0"/>
              <a:cs typeface="Segoe UI Semibold" panose="020B0702040204020203" pitchFamily="34" charset="0"/>
            </a:endParaRPr>
          </a:p>
        </p:txBody>
      </p:sp>
      <p:sp>
        <p:nvSpPr>
          <p:cNvPr id="211" name="Google Shape;211;p1"/>
          <p:cNvSpPr txBox="1">
            <a:spLocks noGrp="1"/>
          </p:cNvSpPr>
          <p:nvPr>
            <p:ph type="body" idx="1"/>
          </p:nvPr>
        </p:nvSpPr>
        <p:spPr>
          <a:xfrm>
            <a:off x="5782696" y="1377749"/>
            <a:ext cx="6045695" cy="523086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dirty="0">
                <a:solidFill>
                  <a:srgbClr val="00B050"/>
                </a:solidFill>
                <a:latin typeface="Segoe UI Semibold" panose="020B0702040204020203" pitchFamily="34" charset="0"/>
                <a:ea typeface="Franklin Gothic"/>
                <a:cs typeface="Segoe UI Semibold" panose="020B0702040204020203" pitchFamily="34" charset="0"/>
                <a:sym typeface="Franklin Gothic"/>
              </a:rPr>
              <a:t>Ministry/Organization Name/Student Innovation: </a:t>
            </a:r>
            <a:r>
              <a:rPr lang="en-US" dirty="0">
                <a:solidFill>
                  <a:srgbClr val="0070C0"/>
                </a:solidFill>
                <a:latin typeface="Segoe UI Semibold" panose="020B0702040204020203" pitchFamily="34" charset="0"/>
                <a:ea typeface="Franklin Gothic"/>
                <a:cs typeface="Segoe UI Semibold" panose="020B0702040204020203" pitchFamily="34" charset="0"/>
                <a:sym typeface="Franklin Gothic"/>
              </a:rPr>
              <a:t>MSME</a:t>
            </a:r>
            <a:endParaRPr dirty="0">
              <a:solidFill>
                <a:srgbClr val="0070C0"/>
              </a:solidFill>
              <a:latin typeface="Segoe UI Semibold" panose="020B0702040204020203" pitchFamily="34" charset="0"/>
              <a:cs typeface="Segoe UI Semibold" panose="020B0702040204020203" pitchFamily="34" charset="0"/>
            </a:endParaRPr>
          </a:p>
          <a:p>
            <a:pPr marL="0" lvl="0" indent="0" algn="l" rtl="0">
              <a:lnSpc>
                <a:spcPct val="90000"/>
              </a:lnSpc>
              <a:spcBef>
                <a:spcPts val="1000"/>
              </a:spcBef>
              <a:spcAft>
                <a:spcPts val="0"/>
              </a:spcAft>
              <a:buClr>
                <a:schemeClr val="lt2"/>
              </a:buClr>
              <a:buSzPts val="1800"/>
              <a:buNone/>
            </a:pPr>
            <a:endParaRPr dirty="0">
              <a:solidFill>
                <a:srgbClr val="00B050"/>
              </a:solidFill>
              <a:latin typeface="Segoe UI Semibold" panose="020B0702040204020203" pitchFamily="34" charset="0"/>
              <a:ea typeface="Franklin Gothic"/>
              <a:cs typeface="Segoe UI Semibold" panose="020B0702040204020203" pitchFamily="34" charset="0"/>
              <a:sym typeface="Franklin Gothic"/>
            </a:endParaRPr>
          </a:p>
          <a:p>
            <a:pPr marL="0" lvl="0" indent="0" algn="l" rtl="0">
              <a:lnSpc>
                <a:spcPct val="90000"/>
              </a:lnSpc>
              <a:spcBef>
                <a:spcPts val="1000"/>
              </a:spcBef>
              <a:spcAft>
                <a:spcPts val="0"/>
              </a:spcAft>
              <a:buClr>
                <a:schemeClr val="lt2"/>
              </a:buClr>
              <a:buSzPts val="1800"/>
              <a:buNone/>
            </a:pPr>
            <a:r>
              <a:rPr lang="en-US" dirty="0">
                <a:solidFill>
                  <a:srgbClr val="00B050"/>
                </a:solidFill>
                <a:latin typeface="Segoe UI Semibold" panose="020B0702040204020203" pitchFamily="34" charset="0"/>
                <a:ea typeface="Franklin Gothic"/>
                <a:cs typeface="Segoe UI Semibold" panose="020B0702040204020203" pitchFamily="34" charset="0"/>
                <a:sym typeface="Franklin Gothic"/>
              </a:rPr>
              <a:t>PS Code: </a:t>
            </a:r>
            <a:r>
              <a:rPr lang="en-US" dirty="0">
                <a:solidFill>
                  <a:srgbClr val="0070C0"/>
                </a:solidFill>
                <a:latin typeface="Segoe UI Semibold" panose="020B0702040204020203" pitchFamily="34" charset="0"/>
                <a:ea typeface="Franklin Gothic"/>
                <a:cs typeface="Segoe UI Semibold" panose="020B0702040204020203" pitchFamily="34" charset="0"/>
                <a:sym typeface="Franklin Gothic"/>
              </a:rPr>
              <a:t>RK1121</a:t>
            </a:r>
            <a:endParaRPr dirty="0">
              <a:solidFill>
                <a:srgbClr val="0070C0"/>
              </a:solidFill>
              <a:latin typeface="Segoe UI Semibold" panose="020B0702040204020203" pitchFamily="34" charset="0"/>
              <a:cs typeface="Segoe UI Semibold" panose="020B0702040204020203" pitchFamily="34" charset="0"/>
            </a:endParaRPr>
          </a:p>
          <a:p>
            <a:pPr marL="0" lvl="0" indent="0" algn="l" rtl="0">
              <a:lnSpc>
                <a:spcPct val="90000"/>
              </a:lnSpc>
              <a:spcBef>
                <a:spcPts val="1000"/>
              </a:spcBef>
              <a:spcAft>
                <a:spcPts val="0"/>
              </a:spcAft>
              <a:buClr>
                <a:schemeClr val="lt2"/>
              </a:buClr>
              <a:buSzPts val="1800"/>
              <a:buNone/>
            </a:pPr>
            <a:r>
              <a:rPr lang="en-US" dirty="0">
                <a:solidFill>
                  <a:srgbClr val="00B050"/>
                </a:solidFill>
                <a:latin typeface="Segoe UI Semibold" panose="020B0702040204020203" pitchFamily="34" charset="0"/>
                <a:ea typeface="Franklin Gothic"/>
                <a:cs typeface="Segoe UI Semibold" panose="020B0702040204020203" pitchFamily="34" charset="0"/>
                <a:sym typeface="Franklin Gothic"/>
              </a:rPr>
              <a:t>   </a:t>
            </a:r>
            <a:br>
              <a:rPr lang="en-US" dirty="0">
                <a:solidFill>
                  <a:srgbClr val="00B050"/>
                </a:solidFill>
                <a:latin typeface="Segoe UI Semibold" panose="020B0702040204020203" pitchFamily="34" charset="0"/>
                <a:ea typeface="Franklin Gothic"/>
                <a:cs typeface="Segoe UI Semibold" panose="020B0702040204020203" pitchFamily="34" charset="0"/>
                <a:sym typeface="Franklin Gothic"/>
              </a:rPr>
            </a:br>
            <a:r>
              <a:rPr lang="en-US" dirty="0">
                <a:solidFill>
                  <a:srgbClr val="00B050"/>
                </a:solidFill>
                <a:latin typeface="Segoe UI Semibold" panose="020B0702040204020203" pitchFamily="34" charset="0"/>
                <a:ea typeface="Franklin Gothic"/>
                <a:cs typeface="Segoe UI Semibold" panose="020B0702040204020203" pitchFamily="34" charset="0"/>
                <a:sym typeface="Franklin Gothic"/>
              </a:rPr>
              <a:t>Problem Statement Title: </a:t>
            </a:r>
            <a:r>
              <a:rPr lang="en-US" dirty="0">
                <a:solidFill>
                  <a:srgbClr val="0070C0"/>
                </a:solidFill>
                <a:latin typeface="Segoe UI Semibold" panose="020B0702040204020203" pitchFamily="34" charset="0"/>
                <a:ea typeface="Franklin Gothic"/>
                <a:cs typeface="Segoe UI Semibold" panose="020B0702040204020203" pitchFamily="34" charset="0"/>
                <a:sym typeface="Franklin Gothic"/>
              </a:rPr>
              <a:t>Developing virtual reality based solution.</a:t>
            </a:r>
            <a:endParaRPr dirty="0">
              <a:solidFill>
                <a:srgbClr val="0070C0"/>
              </a:solidFill>
              <a:latin typeface="Segoe UI Semibold" panose="020B0702040204020203" pitchFamily="34" charset="0"/>
              <a:cs typeface="Segoe UI Semibold" panose="020B0702040204020203" pitchFamily="34" charset="0"/>
            </a:endParaRPr>
          </a:p>
          <a:p>
            <a:pPr marL="0" lvl="0" indent="0" algn="l" rtl="0">
              <a:lnSpc>
                <a:spcPct val="90000"/>
              </a:lnSpc>
              <a:spcBef>
                <a:spcPts val="1000"/>
              </a:spcBef>
              <a:spcAft>
                <a:spcPts val="0"/>
              </a:spcAft>
              <a:buClr>
                <a:schemeClr val="lt2"/>
              </a:buClr>
              <a:buSzPts val="1800"/>
              <a:buNone/>
            </a:pPr>
            <a:br>
              <a:rPr lang="en-US" dirty="0">
                <a:solidFill>
                  <a:srgbClr val="00B050"/>
                </a:solidFill>
                <a:latin typeface="Segoe UI Semibold" panose="020B0702040204020203" pitchFamily="34" charset="0"/>
                <a:ea typeface="Franklin Gothic"/>
                <a:cs typeface="Segoe UI Semibold" panose="020B0702040204020203" pitchFamily="34" charset="0"/>
                <a:sym typeface="Franklin Gothic"/>
              </a:rPr>
            </a:br>
            <a:r>
              <a:rPr lang="en-US" dirty="0">
                <a:solidFill>
                  <a:srgbClr val="00B050"/>
                </a:solidFill>
                <a:latin typeface="Segoe UI Semibold" panose="020B0702040204020203" pitchFamily="34" charset="0"/>
                <a:ea typeface="Franklin Gothic"/>
                <a:cs typeface="Segoe UI Semibold" panose="020B0702040204020203" pitchFamily="34" charset="0"/>
                <a:sym typeface="Franklin Gothic"/>
              </a:rPr>
              <a:t>Team Name: </a:t>
            </a:r>
            <a:r>
              <a:rPr lang="en-US" dirty="0">
                <a:solidFill>
                  <a:srgbClr val="0070C0"/>
                </a:solidFill>
                <a:latin typeface="Segoe UI Semibold" panose="020B0702040204020203" pitchFamily="34" charset="0"/>
                <a:ea typeface="Franklin Gothic"/>
                <a:cs typeface="Segoe UI Semibold" panose="020B0702040204020203" pitchFamily="34" charset="0"/>
                <a:sym typeface="Franklin Gothic"/>
              </a:rPr>
              <a:t>VROOM.</a:t>
            </a:r>
            <a:endParaRPr dirty="0">
              <a:solidFill>
                <a:srgbClr val="0070C0"/>
              </a:solidFill>
              <a:latin typeface="Segoe UI Semibold" panose="020B0702040204020203" pitchFamily="34" charset="0"/>
              <a:cs typeface="Segoe UI Semibold" panose="020B0702040204020203" pitchFamily="34" charset="0"/>
            </a:endParaRPr>
          </a:p>
          <a:p>
            <a:pPr marL="0" lvl="0" indent="0" algn="l" rtl="0">
              <a:lnSpc>
                <a:spcPct val="90000"/>
              </a:lnSpc>
              <a:spcBef>
                <a:spcPts val="1000"/>
              </a:spcBef>
              <a:spcAft>
                <a:spcPts val="0"/>
              </a:spcAft>
              <a:buClr>
                <a:schemeClr val="lt2"/>
              </a:buClr>
              <a:buSzPts val="1800"/>
              <a:buNone/>
            </a:pPr>
            <a:br>
              <a:rPr lang="en-US" dirty="0">
                <a:solidFill>
                  <a:srgbClr val="00B050"/>
                </a:solidFill>
                <a:latin typeface="Segoe UI Semibold" panose="020B0702040204020203" pitchFamily="34" charset="0"/>
                <a:ea typeface="Franklin Gothic"/>
                <a:cs typeface="Segoe UI Semibold" panose="020B0702040204020203" pitchFamily="34" charset="0"/>
                <a:sym typeface="Franklin Gothic"/>
              </a:rPr>
            </a:br>
            <a:r>
              <a:rPr lang="en-US" dirty="0">
                <a:solidFill>
                  <a:srgbClr val="00B050"/>
                </a:solidFill>
                <a:latin typeface="Segoe UI Semibold" panose="020B0702040204020203" pitchFamily="34" charset="0"/>
                <a:ea typeface="Franklin Gothic"/>
                <a:cs typeface="Segoe UI Semibold" panose="020B0702040204020203" pitchFamily="34" charset="0"/>
                <a:sym typeface="Franklin Gothic"/>
              </a:rPr>
              <a:t>Team Leader Name: </a:t>
            </a:r>
            <a:r>
              <a:rPr lang="en-US" dirty="0">
                <a:solidFill>
                  <a:srgbClr val="0070C0"/>
                </a:solidFill>
                <a:latin typeface="Segoe UI Semibold" panose="020B0702040204020203" pitchFamily="34" charset="0"/>
                <a:ea typeface="Franklin Gothic"/>
                <a:cs typeface="Segoe UI Semibold" panose="020B0702040204020203" pitchFamily="34" charset="0"/>
                <a:sym typeface="Franklin Gothic"/>
              </a:rPr>
              <a:t>Surya Narayanan CS.</a:t>
            </a:r>
            <a:endParaRPr dirty="0">
              <a:solidFill>
                <a:srgbClr val="0070C0"/>
              </a:solidFill>
              <a:latin typeface="Segoe UI Semibold" panose="020B0702040204020203" pitchFamily="34" charset="0"/>
              <a:cs typeface="Segoe UI Semibold" panose="020B0702040204020203" pitchFamily="34" charset="0"/>
            </a:endParaRPr>
          </a:p>
          <a:p>
            <a:pPr marL="0" lvl="0" indent="0" algn="l" rtl="0">
              <a:lnSpc>
                <a:spcPct val="90000"/>
              </a:lnSpc>
              <a:spcBef>
                <a:spcPts val="1000"/>
              </a:spcBef>
              <a:spcAft>
                <a:spcPts val="0"/>
              </a:spcAft>
              <a:buClr>
                <a:schemeClr val="lt2"/>
              </a:buClr>
              <a:buSzPts val="1800"/>
              <a:buNone/>
            </a:pPr>
            <a:br>
              <a:rPr lang="en-US" dirty="0">
                <a:solidFill>
                  <a:srgbClr val="00B050"/>
                </a:solidFill>
                <a:latin typeface="Segoe UI Semibold" panose="020B0702040204020203" pitchFamily="34" charset="0"/>
                <a:ea typeface="Franklin Gothic"/>
                <a:cs typeface="Segoe UI Semibold" panose="020B0702040204020203" pitchFamily="34" charset="0"/>
                <a:sym typeface="Franklin Gothic"/>
              </a:rPr>
            </a:br>
            <a:r>
              <a:rPr lang="en-US" dirty="0">
                <a:solidFill>
                  <a:srgbClr val="00B050"/>
                </a:solidFill>
                <a:latin typeface="Segoe UI Semibold" panose="020B0702040204020203" pitchFamily="34" charset="0"/>
                <a:ea typeface="Franklin Gothic"/>
                <a:cs typeface="Segoe UI Semibold" panose="020B0702040204020203" pitchFamily="34" charset="0"/>
                <a:sym typeface="Franklin Gothic"/>
              </a:rPr>
              <a:t>Institute Code (AISHE): </a:t>
            </a:r>
            <a:r>
              <a:rPr lang="en-US" dirty="0">
                <a:solidFill>
                  <a:srgbClr val="0070C0"/>
                </a:solidFill>
                <a:latin typeface="Segoe UI Semibold" panose="020B0702040204020203" pitchFamily="34" charset="0"/>
                <a:ea typeface="Franklin Gothic"/>
                <a:cs typeface="Segoe UI Semibold" panose="020B0702040204020203" pitchFamily="34" charset="0"/>
                <a:sym typeface="Franklin Gothic"/>
              </a:rPr>
              <a:t>AK 1109</a:t>
            </a:r>
            <a:endParaRPr dirty="0">
              <a:solidFill>
                <a:srgbClr val="0070C0"/>
              </a:solidFill>
              <a:latin typeface="Segoe UI Semibold" panose="020B0702040204020203" pitchFamily="34" charset="0"/>
              <a:cs typeface="Segoe UI Semibold" panose="020B0702040204020203" pitchFamily="34" charset="0"/>
            </a:endParaRPr>
          </a:p>
          <a:p>
            <a:pPr marL="0" lvl="0" indent="0" algn="l" rtl="0">
              <a:lnSpc>
                <a:spcPct val="90000"/>
              </a:lnSpc>
              <a:spcBef>
                <a:spcPts val="1000"/>
              </a:spcBef>
              <a:spcAft>
                <a:spcPts val="0"/>
              </a:spcAft>
              <a:buClr>
                <a:schemeClr val="lt2"/>
              </a:buClr>
              <a:buSzPts val="1800"/>
              <a:buNone/>
            </a:pPr>
            <a:br>
              <a:rPr lang="en-US" dirty="0">
                <a:solidFill>
                  <a:srgbClr val="00B050"/>
                </a:solidFill>
                <a:latin typeface="Segoe UI Semibold" panose="020B0702040204020203" pitchFamily="34" charset="0"/>
                <a:ea typeface="Franklin Gothic"/>
                <a:cs typeface="Segoe UI Semibold" panose="020B0702040204020203" pitchFamily="34" charset="0"/>
                <a:sym typeface="Franklin Gothic"/>
              </a:rPr>
            </a:br>
            <a:r>
              <a:rPr lang="en-US" dirty="0">
                <a:solidFill>
                  <a:srgbClr val="00B050"/>
                </a:solidFill>
                <a:latin typeface="Segoe UI Semibold" panose="020B0702040204020203" pitchFamily="34" charset="0"/>
                <a:ea typeface="Franklin Gothic"/>
                <a:cs typeface="Segoe UI Semibold" panose="020B0702040204020203" pitchFamily="34" charset="0"/>
                <a:sym typeface="Franklin Gothic"/>
              </a:rPr>
              <a:t>Institute Name: </a:t>
            </a:r>
            <a:r>
              <a:rPr lang="en-US" dirty="0">
                <a:solidFill>
                  <a:srgbClr val="0070C0"/>
                </a:solidFill>
                <a:latin typeface="Segoe UI Semibold" panose="020B0702040204020203" pitchFamily="34" charset="0"/>
                <a:ea typeface="Franklin Gothic"/>
                <a:cs typeface="Segoe UI Semibold" panose="020B0702040204020203" pitchFamily="34" charset="0"/>
                <a:sym typeface="Franklin Gothic"/>
              </a:rPr>
              <a:t>Sona college of technology.</a:t>
            </a:r>
            <a:endParaRPr dirty="0">
              <a:solidFill>
                <a:srgbClr val="0070C0"/>
              </a:solidFill>
              <a:latin typeface="Segoe UI Semibold" panose="020B0702040204020203" pitchFamily="34" charset="0"/>
              <a:cs typeface="Segoe UI Semibold" panose="020B0702040204020203" pitchFamily="34" charset="0"/>
            </a:endParaRPr>
          </a:p>
          <a:p>
            <a:pPr marL="0" lvl="0" indent="0" algn="l" rtl="0">
              <a:lnSpc>
                <a:spcPct val="90000"/>
              </a:lnSpc>
              <a:spcBef>
                <a:spcPts val="1000"/>
              </a:spcBef>
              <a:spcAft>
                <a:spcPts val="0"/>
              </a:spcAft>
              <a:buClr>
                <a:schemeClr val="lt2"/>
              </a:buClr>
              <a:buSzPts val="1800"/>
              <a:buNone/>
            </a:pPr>
            <a:endParaRPr dirty="0">
              <a:solidFill>
                <a:srgbClr val="00B050"/>
              </a:solidFill>
              <a:latin typeface="Segoe UI Semibold" panose="020B0702040204020203" pitchFamily="34" charset="0"/>
              <a:ea typeface="Franklin Gothic"/>
              <a:cs typeface="Segoe UI Semibold" panose="020B0702040204020203" pitchFamily="34" charset="0"/>
              <a:sym typeface="Franklin Gothic"/>
            </a:endParaRPr>
          </a:p>
          <a:p>
            <a:pPr marL="0" lvl="0" indent="0" algn="l" rtl="0">
              <a:lnSpc>
                <a:spcPct val="90000"/>
              </a:lnSpc>
              <a:spcBef>
                <a:spcPts val="1000"/>
              </a:spcBef>
              <a:spcAft>
                <a:spcPts val="0"/>
              </a:spcAft>
              <a:buClr>
                <a:schemeClr val="lt2"/>
              </a:buClr>
              <a:buSzPts val="1800"/>
              <a:buNone/>
            </a:pPr>
            <a:r>
              <a:rPr lang="en-US" dirty="0">
                <a:solidFill>
                  <a:srgbClr val="00B050"/>
                </a:solidFill>
                <a:latin typeface="Segoe UI Semibold" panose="020B0702040204020203" pitchFamily="34" charset="0"/>
                <a:ea typeface="Franklin Gothic"/>
                <a:cs typeface="Segoe UI Semibold" panose="020B0702040204020203" pitchFamily="34" charset="0"/>
                <a:sym typeface="Franklin Gothic"/>
              </a:rPr>
              <a:t>Theme Name: </a:t>
            </a:r>
            <a:r>
              <a:rPr lang="en-US" dirty="0">
                <a:solidFill>
                  <a:srgbClr val="0070C0"/>
                </a:solidFill>
                <a:latin typeface="Segoe UI Semibold" panose="020B0702040204020203" pitchFamily="34" charset="0"/>
                <a:ea typeface="Franklin Gothic"/>
                <a:cs typeface="Segoe UI Semibold" panose="020B0702040204020203" pitchFamily="34" charset="0"/>
                <a:sym typeface="Franklin Gothic"/>
              </a:rPr>
              <a:t>Smart Education</a:t>
            </a:r>
            <a:endParaRPr dirty="0">
              <a:solidFill>
                <a:srgbClr val="0070C0"/>
              </a:solidFill>
              <a:latin typeface="Segoe UI Semibold" panose="020B0702040204020203" pitchFamily="34" charset="0"/>
              <a:cs typeface="Segoe UI Semibold" panose="020B0702040204020203" pitchFamily="34" charset="0"/>
            </a:endParaRPr>
          </a:p>
        </p:txBody>
      </p:sp>
      <p:pic>
        <p:nvPicPr>
          <p:cNvPr id="212" name="Google Shape;212;p1"/>
          <p:cNvPicPr preferRelativeResize="0"/>
          <p:nvPr/>
        </p:nvPicPr>
        <p:blipFill rotWithShape="1">
          <a:blip r:embed="rId3">
            <a:alphaModFix/>
          </a:blip>
          <a:srcRect/>
          <a:stretch/>
        </p:blipFill>
        <p:spPr>
          <a:xfrm>
            <a:off x="859856" y="295363"/>
            <a:ext cx="3431177" cy="1474334"/>
          </a:xfrm>
          <a:prstGeom prst="rect">
            <a:avLst/>
          </a:prstGeom>
          <a:noFill/>
          <a:ln>
            <a:noFill/>
          </a:ln>
        </p:spPr>
      </p:pic>
      <p:sp>
        <p:nvSpPr>
          <p:cNvPr id="2" name="Rectangle: Rounded Corners 1">
            <a:extLst>
              <a:ext uri="{FF2B5EF4-FFF2-40B4-BE49-F238E27FC236}">
                <a16:creationId xmlns:a16="http://schemas.microsoft.com/office/drawing/2014/main" id="{A71895A6-D06E-4826-A27A-087BF1E213F3}"/>
              </a:ext>
            </a:extLst>
          </p:cNvPr>
          <p:cNvSpPr/>
          <p:nvPr/>
        </p:nvSpPr>
        <p:spPr>
          <a:xfrm>
            <a:off x="5301916" y="1120762"/>
            <a:ext cx="6719126" cy="5487856"/>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C40DDD7F-3A77-43C3-8A8D-FB403FD6C73C}"/>
              </a:ext>
            </a:extLst>
          </p:cNvPr>
          <p:cNvSpPr/>
          <p:nvPr/>
        </p:nvSpPr>
        <p:spPr>
          <a:xfrm>
            <a:off x="431950" y="816397"/>
            <a:ext cx="7469528" cy="4124571"/>
          </a:xfrm>
          <a:prstGeom prst="roundRect">
            <a:avLst/>
          </a:prstGeom>
          <a:solidFill>
            <a:schemeClr val="bg1"/>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7" name="Google Shape;217;p2"/>
          <p:cNvSpPr txBox="1">
            <a:spLocks noGrp="1"/>
          </p:cNvSpPr>
          <p:nvPr>
            <p:ph type="title"/>
          </p:nvPr>
        </p:nvSpPr>
        <p:spPr>
          <a:xfrm>
            <a:off x="149784" y="78330"/>
            <a:ext cx="5236943" cy="610863"/>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dk1"/>
              </a:buClr>
              <a:buSzPct val="100000"/>
              <a:buFont typeface="Franklin Gothic"/>
              <a:buNone/>
            </a:pPr>
            <a:r>
              <a:rPr lang="en-US" u="sng" dirty="0">
                <a:solidFill>
                  <a:srgbClr val="00B050"/>
                </a:solidFill>
                <a:latin typeface="Segoe UI Semibold" panose="020B0702040204020203" pitchFamily="34" charset="0"/>
                <a:cs typeface="Segoe UI Semibold" panose="020B0702040204020203" pitchFamily="34" charset="0"/>
              </a:rPr>
              <a:t>Approach</a:t>
            </a:r>
            <a:r>
              <a:rPr lang="en-US" dirty="0">
                <a:solidFill>
                  <a:schemeClr val="tx2">
                    <a:lumMod val="75000"/>
                  </a:schemeClr>
                </a:solidFill>
                <a:latin typeface="Segoe UI Semibold" panose="020B0702040204020203" pitchFamily="34" charset="0"/>
                <a:cs typeface="Segoe UI Semibold" panose="020B0702040204020203" pitchFamily="34" charset="0"/>
              </a:rPr>
              <a:t>:</a:t>
            </a:r>
            <a:endParaRPr dirty="0">
              <a:solidFill>
                <a:schemeClr val="tx2"/>
              </a:solidFill>
              <a:latin typeface="Segoe UI Semibold" panose="020B0702040204020203" pitchFamily="34" charset="0"/>
              <a:cs typeface="Segoe UI Semibold" panose="020B0702040204020203" pitchFamily="34" charset="0"/>
            </a:endParaRPr>
          </a:p>
        </p:txBody>
      </p:sp>
      <p:sp>
        <p:nvSpPr>
          <p:cNvPr id="218" name="Google Shape;218;p2"/>
          <p:cNvSpPr txBox="1">
            <a:spLocks noGrp="1"/>
          </p:cNvSpPr>
          <p:nvPr>
            <p:ph type="body" idx="1"/>
          </p:nvPr>
        </p:nvSpPr>
        <p:spPr>
          <a:xfrm>
            <a:off x="639193" y="558656"/>
            <a:ext cx="7104825" cy="4646480"/>
          </a:xfrm>
          <a:prstGeom prst="rect">
            <a:avLst/>
          </a:prstGeom>
          <a:noFill/>
          <a:ln w="9525" cap="flat" cmpd="sng">
            <a:noFill/>
            <a:prstDash val="solid"/>
            <a:round/>
            <a:headEnd type="none" w="sm" len="sm"/>
            <a:tailEnd type="none" w="sm" len="sm"/>
          </a:ln>
        </p:spPr>
        <p:txBody>
          <a:bodyPr spcFirstLastPara="1" wrap="square" lIns="0" tIns="0" rIns="0" bIns="0" anchor="t" anchorCtr="0">
            <a:noAutofit/>
          </a:bodyPr>
          <a:lstStyle/>
          <a:p>
            <a:pPr marL="285750" lvl="0" indent="-285750" algn="l" rtl="0">
              <a:lnSpc>
                <a:spcPct val="100000"/>
              </a:lnSpc>
              <a:spcBef>
                <a:spcPts val="1000"/>
              </a:spcBef>
              <a:spcAft>
                <a:spcPts val="0"/>
              </a:spcAft>
              <a:buClr>
                <a:schemeClr val="dk1"/>
              </a:buClr>
              <a:buSzPts val="1600"/>
              <a:buFont typeface="Noto Sans Symbols"/>
              <a:buChar char="⮚"/>
            </a:pPr>
            <a:endParaRPr lang="en-US" sz="1400" dirty="0">
              <a:solidFill>
                <a:srgbClr val="0070C0"/>
              </a:solidFill>
              <a:latin typeface="Segoe UI Semibold" panose="020B0702040204020203" pitchFamily="34" charset="0"/>
              <a:cs typeface="Segoe UI Semibold" panose="020B0702040204020203" pitchFamily="34" charset="0"/>
            </a:endParaRPr>
          </a:p>
          <a:p>
            <a:pPr marL="285750" lvl="0" indent="-285750" algn="l" rtl="0">
              <a:lnSpc>
                <a:spcPct val="100000"/>
              </a:lnSpc>
              <a:spcBef>
                <a:spcPts val="1000"/>
              </a:spcBef>
              <a:spcAft>
                <a:spcPts val="0"/>
              </a:spcAft>
              <a:buClr>
                <a:schemeClr val="dk1"/>
              </a:buClr>
              <a:buSzPts val="1600"/>
              <a:buFont typeface="Noto Sans Symbols"/>
              <a:buChar char="⮚"/>
            </a:pPr>
            <a:r>
              <a:rPr lang="en-US" sz="1400" dirty="0">
                <a:solidFill>
                  <a:srgbClr val="0070C0"/>
                </a:solidFill>
                <a:latin typeface="Segoe UI Semibold" panose="020B0702040204020203" pitchFamily="34" charset="0"/>
                <a:cs typeface="Segoe UI Semibold" panose="020B0702040204020203" pitchFamily="34" charset="0"/>
              </a:rPr>
              <a:t>1. Smart wearable to track and record the player's movement in real-time using GPS. During post-game analysis, playback the player movement to understand/study the team’s performance.</a:t>
            </a:r>
          </a:p>
          <a:p>
            <a:pPr marL="285750" lvl="0" indent="-285750" algn="l" rtl="0">
              <a:lnSpc>
                <a:spcPct val="100000"/>
              </a:lnSpc>
              <a:spcBef>
                <a:spcPts val="1000"/>
              </a:spcBef>
              <a:spcAft>
                <a:spcPts val="0"/>
              </a:spcAft>
              <a:buClr>
                <a:schemeClr val="dk1"/>
              </a:buClr>
              <a:buSzPts val="1600"/>
              <a:buFont typeface="Noto Sans Symbols"/>
              <a:buChar char="⮚"/>
            </a:pPr>
            <a:endParaRPr lang="en-US" sz="1400" dirty="0">
              <a:solidFill>
                <a:srgbClr val="0070C0"/>
              </a:solidFill>
              <a:latin typeface="Segoe UI Semibold" panose="020B0702040204020203" pitchFamily="34" charset="0"/>
              <a:cs typeface="Segoe UI Semibold" panose="020B0702040204020203" pitchFamily="34" charset="0"/>
            </a:endParaRPr>
          </a:p>
          <a:p>
            <a:pPr marL="285750" lvl="0" indent="-285750" algn="l" rtl="0">
              <a:lnSpc>
                <a:spcPct val="100000"/>
              </a:lnSpc>
              <a:spcBef>
                <a:spcPts val="1000"/>
              </a:spcBef>
              <a:spcAft>
                <a:spcPts val="0"/>
              </a:spcAft>
              <a:buClr>
                <a:schemeClr val="dk1"/>
              </a:buClr>
              <a:buSzPts val="1600"/>
              <a:buFont typeface="Noto Sans Symbols"/>
              <a:buChar char="⮚"/>
            </a:pPr>
            <a:r>
              <a:rPr lang="en-US" sz="1400" dirty="0">
                <a:solidFill>
                  <a:srgbClr val="0070C0"/>
                </a:solidFill>
                <a:latin typeface="Segoe UI Semibold" panose="020B0702040204020203" pitchFamily="34" charset="0"/>
                <a:cs typeface="Segoe UI Semibold" panose="020B0702040204020203" pitchFamily="34" charset="0"/>
              </a:rPr>
              <a:t>2. Detecting the fouls, ball outside field, etc., using the parameters like sound, proximity to help the umpires make the decision.</a:t>
            </a:r>
          </a:p>
          <a:p>
            <a:pPr marL="285750" lvl="0" indent="-285750" algn="l" rtl="0">
              <a:lnSpc>
                <a:spcPct val="100000"/>
              </a:lnSpc>
              <a:spcBef>
                <a:spcPts val="1000"/>
              </a:spcBef>
              <a:spcAft>
                <a:spcPts val="0"/>
              </a:spcAft>
              <a:buClr>
                <a:schemeClr val="dk1"/>
              </a:buClr>
              <a:buSzPts val="1600"/>
              <a:buFont typeface="Noto Sans Symbols"/>
              <a:buChar char="⮚"/>
            </a:pPr>
            <a:endParaRPr lang="en-US" sz="1400" dirty="0">
              <a:solidFill>
                <a:srgbClr val="0070C0"/>
              </a:solidFill>
              <a:latin typeface="Segoe UI Semibold" panose="020B0702040204020203" pitchFamily="34" charset="0"/>
              <a:cs typeface="Segoe UI Semibold" panose="020B0702040204020203" pitchFamily="34" charset="0"/>
            </a:endParaRPr>
          </a:p>
          <a:p>
            <a:pPr marL="285750" lvl="0" indent="-285750" algn="l" rtl="0">
              <a:lnSpc>
                <a:spcPct val="100000"/>
              </a:lnSpc>
              <a:spcBef>
                <a:spcPts val="1000"/>
              </a:spcBef>
              <a:spcAft>
                <a:spcPts val="0"/>
              </a:spcAft>
              <a:buClr>
                <a:schemeClr val="dk1"/>
              </a:buClr>
              <a:buSzPts val="1600"/>
              <a:buFont typeface="Noto Sans Symbols"/>
              <a:buChar char="⮚"/>
            </a:pPr>
            <a:r>
              <a:rPr lang="en-US" sz="1400" dirty="0">
                <a:solidFill>
                  <a:srgbClr val="0070C0"/>
                </a:solidFill>
                <a:latin typeface="Segoe UI Semibold" panose="020B0702040204020203" pitchFamily="34" charset="0"/>
                <a:cs typeface="Segoe UI Semibold" panose="020B0702040204020203" pitchFamily="34" charset="0"/>
              </a:rPr>
              <a:t>3. Find the player’s health (tiredness) and inform the coach / manager who can be put to rest using parameters like step count, movement, heart rate etc.</a:t>
            </a:r>
          </a:p>
          <a:p>
            <a:pPr marL="285750" lvl="0" indent="-285750" algn="l" rtl="0">
              <a:lnSpc>
                <a:spcPct val="100000"/>
              </a:lnSpc>
              <a:spcBef>
                <a:spcPts val="1000"/>
              </a:spcBef>
              <a:spcAft>
                <a:spcPts val="0"/>
              </a:spcAft>
              <a:buClr>
                <a:schemeClr val="dk1"/>
              </a:buClr>
              <a:buSzPts val="1600"/>
              <a:buFont typeface="Noto Sans Symbols"/>
              <a:buChar char="⮚"/>
            </a:pPr>
            <a:endParaRPr lang="en-US" sz="1400" dirty="0">
              <a:solidFill>
                <a:srgbClr val="0070C0"/>
              </a:solidFill>
              <a:latin typeface="Segoe UI Semibold" panose="020B0702040204020203" pitchFamily="34" charset="0"/>
              <a:cs typeface="Segoe UI Semibold" panose="020B0702040204020203" pitchFamily="34" charset="0"/>
            </a:endParaRPr>
          </a:p>
          <a:p>
            <a:pPr marL="285750" lvl="0" indent="-285750" algn="l" rtl="0">
              <a:lnSpc>
                <a:spcPct val="100000"/>
              </a:lnSpc>
              <a:spcBef>
                <a:spcPts val="1000"/>
              </a:spcBef>
              <a:spcAft>
                <a:spcPts val="0"/>
              </a:spcAft>
              <a:buClr>
                <a:schemeClr val="dk1"/>
              </a:buClr>
              <a:buSzPts val="1600"/>
              <a:buFont typeface="Noto Sans Symbols"/>
              <a:buChar char="⮚"/>
            </a:pPr>
            <a:r>
              <a:rPr lang="en-US" sz="1400" dirty="0">
                <a:solidFill>
                  <a:srgbClr val="0070C0"/>
                </a:solidFill>
                <a:latin typeface="Segoe UI Semibold" panose="020B0702040204020203" pitchFamily="34" charset="0"/>
                <a:cs typeface="Segoe UI Semibold" panose="020B0702040204020203" pitchFamily="34" charset="0"/>
              </a:rPr>
              <a:t>4. Hockey dashboard - Cloud/Web-based software for the organizer to start the new game, add players, goals, game timer and update players’ specific data like goals, foul, game timer etc. Dashboard view for the spectators for the selected game with an automatic scoreboard update.</a:t>
            </a:r>
          </a:p>
          <a:p>
            <a:pPr marL="285750" lvl="0" indent="-285750" algn="l" rtl="0">
              <a:lnSpc>
                <a:spcPct val="100000"/>
              </a:lnSpc>
              <a:spcBef>
                <a:spcPts val="1000"/>
              </a:spcBef>
              <a:spcAft>
                <a:spcPts val="0"/>
              </a:spcAft>
              <a:buClr>
                <a:schemeClr val="dk1"/>
              </a:buClr>
              <a:buSzPts val="1600"/>
              <a:buFont typeface="Noto Sans Symbols"/>
              <a:buChar char="⮚"/>
            </a:pPr>
            <a:endParaRPr lang="en-US" sz="1400" dirty="0">
              <a:solidFill>
                <a:srgbClr val="0070C0"/>
              </a:solidFill>
              <a:latin typeface="Segoe UI Semibold" panose="020B0702040204020203" pitchFamily="34" charset="0"/>
              <a:cs typeface="Segoe UI Semibold" panose="020B0702040204020203" pitchFamily="34" charset="0"/>
            </a:endParaRPr>
          </a:p>
          <a:p>
            <a:pPr marL="285750" lvl="0" indent="-285750" algn="l" rtl="0">
              <a:lnSpc>
                <a:spcPct val="100000"/>
              </a:lnSpc>
              <a:spcBef>
                <a:spcPts val="1000"/>
              </a:spcBef>
              <a:spcAft>
                <a:spcPts val="0"/>
              </a:spcAft>
              <a:buClr>
                <a:schemeClr val="dk1"/>
              </a:buClr>
              <a:buSzPts val="1600"/>
              <a:buFont typeface="Noto Sans Symbols"/>
              <a:buChar char="⮚"/>
            </a:pPr>
            <a:endParaRPr lang="en-US" sz="1200" dirty="0">
              <a:solidFill>
                <a:srgbClr val="0070C0"/>
              </a:solidFill>
              <a:latin typeface="Segoe UI Semibold" panose="020B0702040204020203" pitchFamily="34" charset="0"/>
              <a:cs typeface="Segoe UI Semibold" panose="020B0702040204020203" pitchFamily="34" charset="0"/>
            </a:endParaRPr>
          </a:p>
          <a:p>
            <a:pPr marL="285750" lvl="0" indent="-184150" algn="l" rtl="0">
              <a:lnSpc>
                <a:spcPct val="100000"/>
              </a:lnSpc>
              <a:spcBef>
                <a:spcPts val="1000"/>
              </a:spcBef>
              <a:spcAft>
                <a:spcPts val="0"/>
              </a:spcAft>
              <a:buClr>
                <a:schemeClr val="dk1"/>
              </a:buClr>
              <a:buSzPts val="1600"/>
              <a:buFont typeface="Noto Sans Symbols"/>
              <a:buNone/>
            </a:pPr>
            <a:endParaRPr sz="1200" dirty="0">
              <a:solidFill>
                <a:srgbClr val="0070C0"/>
              </a:solidFill>
              <a:latin typeface="Segoe UI Semibold" panose="020B0702040204020203" pitchFamily="34" charset="0"/>
              <a:cs typeface="Segoe UI Semibold" panose="020B0702040204020203" pitchFamily="34" charset="0"/>
            </a:endParaRPr>
          </a:p>
        </p:txBody>
      </p:sp>
      <p:sp>
        <p:nvSpPr>
          <p:cNvPr id="219" name="Google Shape;219;p2"/>
          <p:cNvSpPr txBox="1">
            <a:spLocks noGrp="1"/>
          </p:cNvSpPr>
          <p:nvPr>
            <p:ph type="sldNum" idx="12"/>
          </p:nvPr>
        </p:nvSpPr>
        <p:spPr>
          <a:xfrm>
            <a:off x="1578378" y="6332220"/>
            <a:ext cx="524571"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dirty="0"/>
          </a:p>
        </p:txBody>
      </p:sp>
      <p:sp>
        <p:nvSpPr>
          <p:cNvPr id="7" name="Rectangle: Rounded Corners 6">
            <a:extLst>
              <a:ext uri="{FF2B5EF4-FFF2-40B4-BE49-F238E27FC236}">
                <a16:creationId xmlns:a16="http://schemas.microsoft.com/office/drawing/2014/main" id="{8575B8F7-05C8-442E-B2DD-73B3D268D464}"/>
              </a:ext>
            </a:extLst>
          </p:cNvPr>
          <p:cNvSpPr/>
          <p:nvPr/>
        </p:nvSpPr>
        <p:spPr>
          <a:xfrm>
            <a:off x="6272464" y="5124039"/>
            <a:ext cx="5818511" cy="16522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bject 31">
            <a:extLst>
              <a:ext uri="{FF2B5EF4-FFF2-40B4-BE49-F238E27FC236}">
                <a16:creationId xmlns:a16="http://schemas.microsoft.com/office/drawing/2014/main" id="{1F498089-96CB-4262-B336-4A1E6507BC2B}"/>
              </a:ext>
            </a:extLst>
          </p:cNvPr>
          <p:cNvSpPr txBox="1"/>
          <p:nvPr/>
        </p:nvSpPr>
        <p:spPr>
          <a:xfrm>
            <a:off x="6421716" y="5197974"/>
            <a:ext cx="2777172" cy="1986698"/>
          </a:xfrm>
          <a:prstGeom prst="rect">
            <a:avLst/>
          </a:prstGeom>
        </p:spPr>
        <p:txBody>
          <a:bodyPr vert="horz" wrap="square" lIns="0" tIns="12700" rIns="0" bIns="0" rtlCol="0">
            <a:spAutoFit/>
          </a:bodyPr>
          <a:lstStyle/>
          <a:p>
            <a:pPr marL="12700">
              <a:lnSpc>
                <a:spcPts val="1900"/>
              </a:lnSpc>
              <a:spcBef>
                <a:spcPts val="100"/>
              </a:spcBef>
            </a:pPr>
            <a:r>
              <a:rPr sz="1600" b="1" u="sng" spc="-15" dirty="0">
                <a:solidFill>
                  <a:srgbClr val="00B050"/>
                </a:solidFill>
                <a:uFill>
                  <a:solidFill>
                    <a:srgbClr val="FFFFFF"/>
                  </a:solidFill>
                </a:uFill>
                <a:latin typeface="Segoe UI Semibold" panose="020B0702040204020203" pitchFamily="34" charset="0"/>
                <a:cs typeface="Segoe UI Semibold" panose="020B0702040204020203" pitchFamily="34" charset="0"/>
              </a:rPr>
              <a:t>HARDWARE</a:t>
            </a:r>
            <a:r>
              <a:rPr sz="1600" b="1" u="sng" spc="-20" dirty="0">
                <a:solidFill>
                  <a:srgbClr val="00B050"/>
                </a:solidFill>
                <a:uFill>
                  <a:solidFill>
                    <a:srgbClr val="FFFFFF"/>
                  </a:solidFill>
                </a:uFill>
                <a:latin typeface="Segoe UI Semibold" panose="020B0702040204020203" pitchFamily="34" charset="0"/>
                <a:cs typeface="Segoe UI Semibold" panose="020B0702040204020203" pitchFamily="34" charset="0"/>
              </a:rPr>
              <a:t> </a:t>
            </a:r>
            <a:r>
              <a:rPr sz="1600" b="1" u="sng" spc="-10" dirty="0">
                <a:solidFill>
                  <a:srgbClr val="00B050"/>
                </a:solidFill>
                <a:uFill>
                  <a:solidFill>
                    <a:srgbClr val="FFFFFF"/>
                  </a:solidFill>
                </a:uFill>
                <a:latin typeface="Segoe UI Semibold" panose="020B0702040204020203" pitchFamily="34" charset="0"/>
                <a:cs typeface="Segoe UI Semibold" panose="020B0702040204020203" pitchFamily="34" charset="0"/>
              </a:rPr>
              <a:t>REQUIREMENTS:</a:t>
            </a:r>
            <a:endParaRPr sz="1600" b="1" u="sng" dirty="0">
              <a:solidFill>
                <a:srgbClr val="00B050"/>
              </a:solidFill>
              <a:latin typeface="Segoe UI Semibold" panose="020B0702040204020203" pitchFamily="34" charset="0"/>
              <a:cs typeface="Segoe UI Semibold" panose="020B0702040204020203" pitchFamily="34" charset="0"/>
            </a:endParaRPr>
          </a:p>
          <a:p>
            <a:pPr marL="12700">
              <a:lnSpc>
                <a:spcPts val="1660"/>
              </a:lnSpc>
            </a:pPr>
            <a:endParaRPr lang="en-IN" sz="1400" b="1" spc="-30" dirty="0">
              <a:solidFill>
                <a:srgbClr val="00B050"/>
              </a:solidFill>
              <a:latin typeface="Segoe UI Semibold" panose="020B0702040204020203" pitchFamily="34" charset="0"/>
              <a:cs typeface="Segoe UI Semibold" panose="020B0702040204020203" pitchFamily="34" charset="0"/>
            </a:endParaRPr>
          </a:p>
          <a:p>
            <a:pPr marL="298450" indent="-285750">
              <a:lnSpc>
                <a:spcPts val="1660"/>
              </a:lnSpc>
              <a:buFont typeface="Wingdings" panose="05000000000000000000" pitchFamily="2" charset="2"/>
              <a:buChar char="q"/>
            </a:pPr>
            <a:r>
              <a:rPr lang="en-IN" sz="1400" spc="-30" dirty="0">
                <a:solidFill>
                  <a:srgbClr val="0070C0"/>
                </a:solidFill>
                <a:latin typeface="Segoe UI Semibold" panose="020B0702040204020203" pitchFamily="34" charset="0"/>
                <a:cs typeface="Segoe UI Semibold" panose="020B0702040204020203" pitchFamily="34" charset="0"/>
              </a:rPr>
              <a:t>Max 30100 sensor</a:t>
            </a:r>
          </a:p>
          <a:p>
            <a:pPr marL="298450" indent="-285750">
              <a:lnSpc>
                <a:spcPts val="1660"/>
              </a:lnSpc>
              <a:buFont typeface="Wingdings" panose="05000000000000000000" pitchFamily="2" charset="2"/>
              <a:buChar char="q"/>
            </a:pPr>
            <a:r>
              <a:rPr lang="en-IN" spc="-30" dirty="0">
                <a:solidFill>
                  <a:srgbClr val="0070C0"/>
                </a:solidFill>
                <a:latin typeface="Segoe UI Semibold" panose="020B0702040204020203" pitchFamily="34" charset="0"/>
                <a:cs typeface="Segoe UI Semibold" panose="020B0702040204020203" pitchFamily="34" charset="0"/>
              </a:rPr>
              <a:t>GPS module</a:t>
            </a:r>
          </a:p>
          <a:p>
            <a:pPr marL="298450" indent="-285750">
              <a:lnSpc>
                <a:spcPts val="1660"/>
              </a:lnSpc>
              <a:buFont typeface="Wingdings" panose="05000000000000000000" pitchFamily="2" charset="2"/>
              <a:buChar char="q"/>
            </a:pPr>
            <a:r>
              <a:rPr lang="en-IN" sz="1400" spc="-30" dirty="0">
                <a:solidFill>
                  <a:srgbClr val="0070C0"/>
                </a:solidFill>
                <a:latin typeface="Segoe UI Semibold" panose="020B0702040204020203" pitchFamily="34" charset="0"/>
                <a:cs typeface="Segoe UI Semibold" panose="020B0702040204020203" pitchFamily="34" charset="0"/>
              </a:rPr>
              <a:t>Knock sensor</a:t>
            </a:r>
          </a:p>
          <a:p>
            <a:pPr marL="298450" indent="-285750">
              <a:lnSpc>
                <a:spcPts val="1660"/>
              </a:lnSpc>
              <a:buFont typeface="Wingdings" panose="05000000000000000000" pitchFamily="2" charset="2"/>
              <a:buChar char="q"/>
            </a:pPr>
            <a:r>
              <a:rPr lang="en-IN" spc="-30" dirty="0">
                <a:solidFill>
                  <a:srgbClr val="0070C0"/>
                </a:solidFill>
                <a:latin typeface="Segoe UI Semibold" panose="020B0702040204020203" pitchFamily="34" charset="0"/>
                <a:cs typeface="Segoe UI Semibold" panose="020B0702040204020203" pitchFamily="34" charset="0"/>
              </a:rPr>
              <a:t>Lactic echo sensor</a:t>
            </a:r>
          </a:p>
          <a:p>
            <a:pPr marL="298450" indent="-285750">
              <a:lnSpc>
                <a:spcPts val="1660"/>
              </a:lnSpc>
              <a:buFont typeface="Wingdings" panose="05000000000000000000" pitchFamily="2" charset="2"/>
              <a:buChar char="q"/>
            </a:pPr>
            <a:r>
              <a:rPr lang="en-IN" sz="1400" spc="-30" dirty="0">
                <a:solidFill>
                  <a:srgbClr val="0070C0"/>
                </a:solidFill>
                <a:latin typeface="Segoe UI Semibold" panose="020B0702040204020203" pitchFamily="34" charset="0"/>
                <a:cs typeface="Segoe UI Semibold" panose="020B0702040204020203" pitchFamily="34" charset="0"/>
              </a:rPr>
              <a:t>Inertial sensor</a:t>
            </a:r>
          </a:p>
          <a:p>
            <a:pPr marL="298450" indent="-285750">
              <a:lnSpc>
                <a:spcPts val="1660"/>
              </a:lnSpc>
              <a:buFont typeface="Wingdings" panose="05000000000000000000" pitchFamily="2" charset="2"/>
              <a:buChar char="q"/>
            </a:pPr>
            <a:endParaRPr lang="en-IN" sz="1400" b="1" spc="-30" dirty="0">
              <a:solidFill>
                <a:srgbClr val="00B050"/>
              </a:solidFill>
              <a:latin typeface="Segoe UI Semibold" panose="020B0702040204020203" pitchFamily="34" charset="0"/>
              <a:cs typeface="Segoe UI Semibold" panose="020B0702040204020203" pitchFamily="34" charset="0"/>
            </a:endParaRPr>
          </a:p>
          <a:p>
            <a:pPr marL="12700">
              <a:lnSpc>
                <a:spcPts val="1660"/>
              </a:lnSpc>
            </a:pPr>
            <a:endParaRPr sz="1400" b="1" dirty="0">
              <a:solidFill>
                <a:srgbClr val="00B050"/>
              </a:solidFill>
              <a:latin typeface="Segoe UI Semibold" panose="020B0702040204020203" pitchFamily="34" charset="0"/>
              <a:cs typeface="Segoe UI Semibold" panose="020B0702040204020203" pitchFamily="34" charset="0"/>
            </a:endParaRPr>
          </a:p>
        </p:txBody>
      </p:sp>
      <p:sp>
        <p:nvSpPr>
          <p:cNvPr id="10" name="object 33">
            <a:extLst>
              <a:ext uri="{FF2B5EF4-FFF2-40B4-BE49-F238E27FC236}">
                <a16:creationId xmlns:a16="http://schemas.microsoft.com/office/drawing/2014/main" id="{F47A9F27-B7C6-4859-80E1-1EF1E1584BC2}"/>
              </a:ext>
            </a:extLst>
          </p:cNvPr>
          <p:cNvSpPr txBox="1"/>
          <p:nvPr/>
        </p:nvSpPr>
        <p:spPr>
          <a:xfrm>
            <a:off x="9407274" y="5205136"/>
            <a:ext cx="2683701" cy="1374735"/>
          </a:xfrm>
          <a:prstGeom prst="rect">
            <a:avLst/>
          </a:prstGeom>
        </p:spPr>
        <p:txBody>
          <a:bodyPr vert="horz" wrap="square" lIns="0" tIns="12700" rIns="0" bIns="0" rtlCol="0">
            <a:spAutoFit/>
          </a:bodyPr>
          <a:lstStyle/>
          <a:p>
            <a:pPr marL="12700">
              <a:lnSpc>
                <a:spcPts val="1910"/>
              </a:lnSpc>
              <a:spcBef>
                <a:spcPts val="100"/>
              </a:spcBef>
            </a:pPr>
            <a:r>
              <a:rPr sz="1600" b="1" u="sng" spc="-10" dirty="0">
                <a:solidFill>
                  <a:srgbClr val="00B050"/>
                </a:solidFill>
                <a:uFill>
                  <a:solidFill>
                    <a:srgbClr val="FFFFFF"/>
                  </a:solidFill>
                </a:uFill>
                <a:latin typeface="Segoe UI Semibold" panose="020B0702040204020203" pitchFamily="34" charset="0"/>
                <a:cs typeface="Segoe UI Semibold" panose="020B0702040204020203" pitchFamily="34" charset="0"/>
              </a:rPr>
              <a:t>SOFTWARE</a:t>
            </a:r>
            <a:r>
              <a:rPr sz="1600" b="1" u="sng" spc="-30" dirty="0">
                <a:solidFill>
                  <a:srgbClr val="00B050"/>
                </a:solidFill>
                <a:uFill>
                  <a:solidFill>
                    <a:srgbClr val="FFFFFF"/>
                  </a:solidFill>
                </a:uFill>
                <a:latin typeface="Segoe UI Semibold" panose="020B0702040204020203" pitchFamily="34" charset="0"/>
                <a:cs typeface="Segoe UI Semibold" panose="020B0702040204020203" pitchFamily="34" charset="0"/>
              </a:rPr>
              <a:t> </a:t>
            </a:r>
            <a:r>
              <a:rPr sz="1600" b="1" u="sng" spc="-10" dirty="0">
                <a:solidFill>
                  <a:srgbClr val="00B050"/>
                </a:solidFill>
                <a:uFill>
                  <a:solidFill>
                    <a:srgbClr val="FFFFFF"/>
                  </a:solidFill>
                </a:uFill>
                <a:latin typeface="Segoe UI Semibold" panose="020B0702040204020203" pitchFamily="34" charset="0"/>
                <a:cs typeface="Segoe UI Semibold" panose="020B0702040204020203" pitchFamily="34" charset="0"/>
              </a:rPr>
              <a:t>REQUIREMENTS</a:t>
            </a:r>
            <a:r>
              <a:rPr sz="1600" b="1" u="sng" spc="-10" dirty="0">
                <a:solidFill>
                  <a:schemeClr val="accent5">
                    <a:lumMod val="75000"/>
                  </a:schemeClr>
                </a:solidFill>
                <a:uFill>
                  <a:solidFill>
                    <a:srgbClr val="FFFFFF"/>
                  </a:solidFill>
                </a:uFill>
                <a:latin typeface="Segoe UI Semibold" panose="020B0702040204020203" pitchFamily="34" charset="0"/>
                <a:cs typeface="Segoe UI Semibold" panose="020B0702040204020203" pitchFamily="34" charset="0"/>
              </a:rPr>
              <a:t>:</a:t>
            </a:r>
            <a:endParaRPr lang="en-IN" sz="1600" b="1" u="sng" spc="-10" dirty="0">
              <a:solidFill>
                <a:schemeClr val="accent5">
                  <a:lumMod val="75000"/>
                </a:schemeClr>
              </a:solidFill>
              <a:uFill>
                <a:solidFill>
                  <a:srgbClr val="FFFFFF"/>
                </a:solidFill>
              </a:uFill>
              <a:latin typeface="Segoe UI Semibold" panose="020B0702040204020203" pitchFamily="34" charset="0"/>
              <a:cs typeface="Segoe UI Semibold" panose="020B0702040204020203" pitchFamily="34" charset="0"/>
            </a:endParaRPr>
          </a:p>
          <a:p>
            <a:pPr marL="12700">
              <a:lnSpc>
                <a:spcPts val="1910"/>
              </a:lnSpc>
              <a:spcBef>
                <a:spcPts val="100"/>
              </a:spcBef>
            </a:pPr>
            <a:endParaRPr sz="1600" dirty="0">
              <a:solidFill>
                <a:srgbClr val="0070C0"/>
              </a:solidFill>
              <a:latin typeface="Segoe UI Semibold" panose="020B0702040204020203" pitchFamily="34" charset="0"/>
              <a:cs typeface="Segoe UI Semibold" panose="020B0702040204020203" pitchFamily="34" charset="0"/>
            </a:endParaRPr>
          </a:p>
          <a:p>
            <a:pPr marL="285750" indent="-285750">
              <a:buFont typeface="Wingdings" panose="05000000000000000000" pitchFamily="2" charset="2"/>
              <a:buChar char="Ø"/>
            </a:pPr>
            <a:r>
              <a:rPr lang="en-IN" sz="1400" b="1" dirty="0">
                <a:solidFill>
                  <a:srgbClr val="0070C0"/>
                </a:solidFill>
                <a:latin typeface="Segoe UI Semibold" panose="020B0702040204020203" pitchFamily="34" charset="0"/>
                <a:cs typeface="Segoe UI Semibold" panose="020B0702040204020203" pitchFamily="34" charset="0"/>
              </a:rPr>
              <a:t>HTML,CSS, </a:t>
            </a:r>
            <a:r>
              <a:rPr lang="en-IN" sz="1400" b="1" dirty="0" err="1">
                <a:solidFill>
                  <a:srgbClr val="0070C0"/>
                </a:solidFill>
                <a:latin typeface="Segoe UI Semibold" panose="020B0702040204020203" pitchFamily="34" charset="0"/>
                <a:cs typeface="Segoe UI Semibold" panose="020B0702040204020203" pitchFamily="34" charset="0"/>
              </a:rPr>
              <a:t>Mapbox</a:t>
            </a:r>
            <a:endParaRPr lang="en-IN" sz="1400" b="1" dirty="0">
              <a:solidFill>
                <a:srgbClr val="0070C0"/>
              </a:solidFill>
              <a:latin typeface="Segoe UI Semibold" panose="020B0702040204020203" pitchFamily="34" charset="0"/>
              <a:cs typeface="Segoe UI Semibold" panose="020B0702040204020203" pitchFamily="34" charset="0"/>
            </a:endParaRPr>
          </a:p>
          <a:p>
            <a:pPr marL="285750" indent="-285750">
              <a:buFont typeface="Wingdings" panose="05000000000000000000" pitchFamily="2" charset="2"/>
              <a:buChar char="Ø"/>
            </a:pPr>
            <a:r>
              <a:rPr lang="en-IN" b="1" dirty="0">
                <a:solidFill>
                  <a:srgbClr val="0070C0"/>
                </a:solidFill>
                <a:latin typeface="Segoe UI Semibold" panose="020B0702040204020203" pitchFamily="34" charset="0"/>
                <a:cs typeface="Segoe UI Semibold" panose="020B0702040204020203" pitchFamily="34" charset="0"/>
              </a:rPr>
              <a:t>Mongo DB</a:t>
            </a:r>
            <a:endParaRPr lang="en-IN" sz="1400" b="1" dirty="0">
              <a:solidFill>
                <a:srgbClr val="0070C0"/>
              </a:solidFill>
              <a:latin typeface="Segoe UI Semibold" panose="020B0702040204020203" pitchFamily="34" charset="0"/>
              <a:cs typeface="Segoe UI Semibold" panose="020B0702040204020203" pitchFamily="34" charset="0"/>
            </a:endParaRPr>
          </a:p>
          <a:p>
            <a:pPr marL="285750" indent="-285750">
              <a:buFont typeface="Wingdings" panose="05000000000000000000" pitchFamily="2" charset="2"/>
              <a:buChar char="Ø"/>
            </a:pPr>
            <a:r>
              <a:rPr lang="en-IN" sz="1400" b="1" dirty="0">
                <a:solidFill>
                  <a:srgbClr val="0070C0"/>
                </a:solidFill>
                <a:latin typeface="Segoe UI Semibold" panose="020B0702040204020203" pitchFamily="34" charset="0"/>
                <a:cs typeface="Segoe UI Semibold" panose="020B0702040204020203" pitchFamily="34" charset="0"/>
              </a:rPr>
              <a:t>AWS</a:t>
            </a:r>
          </a:p>
          <a:p>
            <a:endParaRPr sz="1400" dirty="0">
              <a:latin typeface="Segoe UI Semibold" panose="020B0702040204020203" pitchFamily="34" charset="0"/>
              <a:cs typeface="Segoe UI Semibold" panose="020B0702040204020203" pitchFamily="34" charset="0"/>
            </a:endParaRPr>
          </a:p>
        </p:txBody>
      </p:sp>
      <p:sp>
        <p:nvSpPr>
          <p:cNvPr id="14" name="Rectangle: Rounded Corners 13">
            <a:extLst>
              <a:ext uri="{FF2B5EF4-FFF2-40B4-BE49-F238E27FC236}">
                <a16:creationId xmlns:a16="http://schemas.microsoft.com/office/drawing/2014/main" id="{BA569C5F-F281-4450-97DE-FC1B804E40B5}"/>
              </a:ext>
            </a:extLst>
          </p:cNvPr>
          <p:cNvSpPr/>
          <p:nvPr/>
        </p:nvSpPr>
        <p:spPr>
          <a:xfrm>
            <a:off x="7952404" y="3052159"/>
            <a:ext cx="4138571" cy="16522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 Placeholder 2">
            <a:extLst>
              <a:ext uri="{FF2B5EF4-FFF2-40B4-BE49-F238E27FC236}">
                <a16:creationId xmlns:a16="http://schemas.microsoft.com/office/drawing/2014/main" id="{D45696B1-CA7B-4513-B838-EA15FC92015A}"/>
              </a:ext>
            </a:extLst>
          </p:cNvPr>
          <p:cNvSpPr txBox="1">
            <a:spLocks/>
          </p:cNvSpPr>
          <p:nvPr/>
        </p:nvSpPr>
        <p:spPr>
          <a:xfrm>
            <a:off x="7770052" y="3052159"/>
            <a:ext cx="4269997" cy="95333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1000"/>
              </a:spcBef>
              <a:spcAft>
                <a:spcPts val="0"/>
              </a:spcAft>
              <a:buClr>
                <a:schemeClr val="dk1"/>
              </a:buClr>
              <a:buSzPts val="1600"/>
              <a:buFont typeface="Arial"/>
              <a:buNone/>
              <a:defRPr sz="1600" b="0" i="0" u="none" strike="noStrike" cap="none">
                <a:solidFill>
                  <a:schemeClr val="dk1"/>
                </a:solidFill>
                <a:latin typeface="Libre Franklin"/>
                <a:ea typeface="Libre Franklin"/>
                <a:cs typeface="Libre Franklin"/>
                <a:sym typeface="Libre Franklin"/>
              </a:defRPr>
            </a:lvl1pPr>
            <a:lvl2pPr marL="914400" marR="0" lvl="1"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2pPr>
            <a:lvl3pPr marL="1371600" marR="0" lvl="2"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3pPr>
            <a:lvl4pPr marL="1828800" marR="0" lvl="3"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4pPr>
            <a:lvl5pPr marL="2286000" marR="0" lvl="4"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r>
              <a:rPr lang="en-US" sz="1800" u="sng" dirty="0">
                <a:solidFill>
                  <a:srgbClr val="00B050"/>
                </a:solidFill>
                <a:latin typeface="Segoe UI Semibold" panose="020B0702040204020203" pitchFamily="34" charset="0"/>
                <a:cs typeface="Segoe UI Semibold" panose="020B0702040204020203" pitchFamily="34" charset="0"/>
              </a:rPr>
              <a:t>Highlights</a:t>
            </a:r>
            <a:r>
              <a:rPr lang="en-US" sz="1400" dirty="0">
                <a:latin typeface="Segoe UI Semibold" panose="020B0702040204020203" pitchFamily="34" charset="0"/>
                <a:cs typeface="Segoe UI Semibold" panose="020B0702040204020203" pitchFamily="34" charset="0"/>
              </a:rPr>
              <a:t>:</a:t>
            </a:r>
          </a:p>
          <a:p>
            <a:r>
              <a:rPr lang="en-US" sz="1400" dirty="0">
                <a:latin typeface="Segoe UI Semibold" panose="020B0702040204020203" pitchFamily="34" charset="0"/>
                <a:cs typeface="Segoe UI Semibold" panose="020B0702040204020203" pitchFamily="34" charset="0"/>
              </a:rPr>
              <a:t>      </a:t>
            </a:r>
            <a:r>
              <a:rPr lang="en-US" dirty="0">
                <a:solidFill>
                  <a:srgbClr val="0070C0"/>
                </a:solidFill>
                <a:latin typeface="Segoe UI Semibold" panose="020B0702040204020203" pitchFamily="34" charset="0"/>
                <a:cs typeface="Segoe UI Semibold" panose="020B0702040204020203" pitchFamily="34" charset="0"/>
              </a:rPr>
              <a:t>This is initially done to hockey but based on the parameters of other sports, can be applicable to other field sports like football, cricket, </a:t>
            </a:r>
            <a:r>
              <a:rPr lang="en-US" dirty="0" err="1">
                <a:solidFill>
                  <a:srgbClr val="0070C0"/>
                </a:solidFill>
                <a:latin typeface="Segoe UI Semibold" panose="020B0702040204020203" pitchFamily="34" charset="0"/>
                <a:cs typeface="Segoe UI Semibold" panose="020B0702040204020203" pitchFamily="34" charset="0"/>
              </a:rPr>
              <a:t>etc</a:t>
            </a:r>
            <a:r>
              <a:rPr lang="en-US" dirty="0">
                <a:solidFill>
                  <a:srgbClr val="0070C0"/>
                </a:solidFill>
                <a:latin typeface="Segoe UI Semibold" panose="020B0702040204020203" pitchFamily="34" charset="0"/>
                <a:cs typeface="Segoe UI Semibold" panose="020B0702040204020203" pitchFamily="34" charset="0"/>
              </a:rPr>
              <a:t>,.</a:t>
            </a:r>
          </a:p>
          <a:p>
            <a:endParaRPr lang="en-IN" sz="1400" dirty="0">
              <a:latin typeface="Segoe UI Semibold" panose="020B0702040204020203" pitchFamily="34" charset="0"/>
              <a:cs typeface="Segoe UI Semibold" panose="020B0702040204020203" pitchFamily="34" charset="0"/>
            </a:endParaRPr>
          </a:p>
        </p:txBody>
      </p:sp>
      <p:pic>
        <p:nvPicPr>
          <p:cNvPr id="5" name="Picture 4">
            <a:extLst>
              <a:ext uri="{FF2B5EF4-FFF2-40B4-BE49-F238E27FC236}">
                <a16:creationId xmlns:a16="http://schemas.microsoft.com/office/drawing/2014/main" id="{C6B78E7A-0E4C-A437-9DF6-5480115F5C6A}"/>
              </a:ext>
            </a:extLst>
          </p:cNvPr>
          <p:cNvPicPr>
            <a:picLocks noChangeAspect="1"/>
          </p:cNvPicPr>
          <p:nvPr/>
        </p:nvPicPr>
        <p:blipFill>
          <a:blip r:embed="rId3"/>
          <a:stretch>
            <a:fillRect/>
          </a:stretch>
        </p:blipFill>
        <p:spPr>
          <a:xfrm>
            <a:off x="7998418" y="78330"/>
            <a:ext cx="3979630" cy="2363875"/>
          </a:xfrm>
          <a:prstGeom prst="rect">
            <a:avLst/>
          </a:prstGeom>
          <a:ln>
            <a:noFill/>
          </a:ln>
          <a:effectLst>
            <a:outerShdw blurRad="292100" dist="139700" dir="2700000" algn="tl" rotWithShape="0">
              <a:srgbClr val="333333">
                <a:alpha val="65000"/>
              </a:srgbClr>
            </a:outerShdw>
          </a:effectLst>
        </p:spPr>
      </p:pic>
      <p:pic>
        <p:nvPicPr>
          <p:cNvPr id="16" name="Picture 15">
            <a:extLst>
              <a:ext uri="{FF2B5EF4-FFF2-40B4-BE49-F238E27FC236}">
                <a16:creationId xmlns:a16="http://schemas.microsoft.com/office/drawing/2014/main" id="{D0BAADF0-F647-5468-2A53-F19D83FEEE3D}"/>
              </a:ext>
            </a:extLst>
          </p:cNvPr>
          <p:cNvPicPr>
            <a:picLocks noChangeAspect="1"/>
          </p:cNvPicPr>
          <p:nvPr/>
        </p:nvPicPr>
        <p:blipFill>
          <a:blip r:embed="rId4"/>
          <a:stretch>
            <a:fillRect/>
          </a:stretch>
        </p:blipFill>
        <p:spPr>
          <a:xfrm>
            <a:off x="1844729" y="4858076"/>
            <a:ext cx="3709405" cy="1721795"/>
          </a:xfrm>
          <a:prstGeom prst="rect">
            <a:avLst/>
          </a:prstGeom>
          <a:ln>
            <a:noFill/>
          </a:ln>
          <a:effectLst>
            <a:outerShdw blurRad="292100" dist="139700" dir="2700000" algn="tl" rotWithShape="0">
              <a:srgbClr val="333333">
                <a:alpha val="65000"/>
              </a:srgbClr>
            </a:outerShdw>
          </a:effectLst>
        </p:spPr>
      </p:pic>
      <p:sp>
        <p:nvSpPr>
          <p:cNvPr id="21" name="TextBox 20">
            <a:extLst>
              <a:ext uri="{FF2B5EF4-FFF2-40B4-BE49-F238E27FC236}">
                <a16:creationId xmlns:a16="http://schemas.microsoft.com/office/drawing/2014/main" id="{8BDC1E2D-407C-1FB5-6C8B-8D58A4B90AB0}"/>
              </a:ext>
            </a:extLst>
          </p:cNvPr>
          <p:cNvSpPr txBox="1"/>
          <p:nvPr/>
        </p:nvSpPr>
        <p:spPr>
          <a:xfrm>
            <a:off x="8619808" y="2642166"/>
            <a:ext cx="6280484" cy="307777"/>
          </a:xfrm>
          <a:prstGeom prst="rect">
            <a:avLst/>
          </a:prstGeom>
          <a:noFill/>
        </p:spPr>
        <p:txBody>
          <a:bodyPr wrap="square">
            <a:spAutoFit/>
          </a:bodyPr>
          <a:lstStyle/>
          <a:p>
            <a:pPr marL="285750" lvl="0" indent="-285750" algn="l" rtl="0">
              <a:lnSpc>
                <a:spcPct val="100000"/>
              </a:lnSpc>
              <a:spcBef>
                <a:spcPts val="1000"/>
              </a:spcBef>
              <a:spcAft>
                <a:spcPts val="0"/>
              </a:spcAft>
              <a:buClr>
                <a:schemeClr val="dk1"/>
              </a:buClr>
              <a:buSzPts val="1600"/>
              <a:buFont typeface="Noto Sans Symbols"/>
              <a:buChar char="⮚"/>
            </a:pPr>
            <a:r>
              <a:rPr lang="en-US" sz="1400" dirty="0">
                <a:solidFill>
                  <a:srgbClr val="7030A0"/>
                </a:solidFill>
                <a:latin typeface="Segoe UI Semibold" panose="020B0702040204020203" pitchFamily="34" charset="0"/>
                <a:cs typeface="Segoe UI Semibold" panose="020B0702040204020203" pitchFamily="34" charset="0"/>
              </a:rPr>
              <a:t>Fig 1.1 : System Architecture</a:t>
            </a:r>
          </a:p>
        </p:txBody>
      </p:sp>
      <p:sp>
        <p:nvSpPr>
          <p:cNvPr id="23" name="TextBox 22">
            <a:extLst>
              <a:ext uri="{FF2B5EF4-FFF2-40B4-BE49-F238E27FC236}">
                <a16:creationId xmlns:a16="http://schemas.microsoft.com/office/drawing/2014/main" id="{8A4A1D73-8E54-B988-62A6-6447DAD1A68B}"/>
              </a:ext>
            </a:extLst>
          </p:cNvPr>
          <p:cNvSpPr txBox="1"/>
          <p:nvPr/>
        </p:nvSpPr>
        <p:spPr>
          <a:xfrm>
            <a:off x="2357240" y="6579871"/>
            <a:ext cx="7547810" cy="307777"/>
          </a:xfrm>
          <a:prstGeom prst="rect">
            <a:avLst/>
          </a:prstGeom>
          <a:noFill/>
        </p:spPr>
        <p:txBody>
          <a:bodyPr wrap="square">
            <a:spAutoFit/>
          </a:bodyPr>
          <a:lstStyle/>
          <a:p>
            <a:pPr marL="285750" lvl="0" indent="-285750" algn="l" rtl="0">
              <a:lnSpc>
                <a:spcPct val="100000"/>
              </a:lnSpc>
              <a:spcBef>
                <a:spcPts val="1000"/>
              </a:spcBef>
              <a:spcAft>
                <a:spcPts val="0"/>
              </a:spcAft>
              <a:buClr>
                <a:schemeClr val="dk1"/>
              </a:buClr>
              <a:buSzPts val="1600"/>
              <a:buFont typeface="Noto Sans Symbols"/>
              <a:buChar char="⮚"/>
            </a:pPr>
            <a:r>
              <a:rPr lang="en-US" sz="1400" dirty="0">
                <a:solidFill>
                  <a:srgbClr val="7030A0"/>
                </a:solidFill>
                <a:latin typeface="Segoe UI Semibold" panose="020B0702040204020203" pitchFamily="34" charset="0"/>
                <a:cs typeface="Segoe UI Semibold" panose="020B0702040204020203" pitchFamily="34" charset="0"/>
              </a:rPr>
              <a:t>Fig 1.2 : Health status page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0" name="Rectangle: Rounded Corners 219">
            <a:extLst>
              <a:ext uri="{FF2B5EF4-FFF2-40B4-BE49-F238E27FC236}">
                <a16:creationId xmlns:a16="http://schemas.microsoft.com/office/drawing/2014/main" id="{35C04679-3CAC-4610-B2BD-EB804D367C54}"/>
              </a:ext>
            </a:extLst>
          </p:cNvPr>
          <p:cNvSpPr/>
          <p:nvPr/>
        </p:nvSpPr>
        <p:spPr>
          <a:xfrm>
            <a:off x="854237" y="1813877"/>
            <a:ext cx="794155" cy="27551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Rounded Corners 1">
            <a:extLst>
              <a:ext uri="{FF2B5EF4-FFF2-40B4-BE49-F238E27FC236}">
                <a16:creationId xmlns:a16="http://schemas.microsoft.com/office/drawing/2014/main" id="{68099852-D754-4A85-9C39-D9A20041AA68}"/>
              </a:ext>
            </a:extLst>
          </p:cNvPr>
          <p:cNvSpPr/>
          <p:nvPr/>
        </p:nvSpPr>
        <p:spPr>
          <a:xfrm>
            <a:off x="1659230" y="654738"/>
            <a:ext cx="2455420" cy="398372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7" name="Google Shape;227;p3"/>
          <p:cNvSpPr txBox="1">
            <a:spLocks noGrp="1"/>
          </p:cNvSpPr>
          <p:nvPr>
            <p:ph type="title"/>
          </p:nvPr>
        </p:nvSpPr>
        <p:spPr>
          <a:xfrm>
            <a:off x="68146" y="38928"/>
            <a:ext cx="2175773" cy="444032"/>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sz="3000" u="sng" dirty="0">
                <a:solidFill>
                  <a:srgbClr val="00B050"/>
                </a:solidFill>
                <a:latin typeface="Segoe UI Semibold" panose="020B0702040204020203" pitchFamily="34" charset="0"/>
                <a:cs typeface="Segoe UI Semibold" panose="020B0702040204020203" pitchFamily="34" charset="0"/>
              </a:rPr>
              <a:t>Use Cases</a:t>
            </a:r>
            <a:r>
              <a:rPr lang="en-US" sz="3000" dirty="0">
                <a:solidFill>
                  <a:srgbClr val="00B050"/>
                </a:solidFill>
                <a:latin typeface="Segoe UI Semibold" panose="020B0702040204020203" pitchFamily="34" charset="0"/>
                <a:cs typeface="Segoe UI Semibold" panose="020B0702040204020203" pitchFamily="34" charset="0"/>
              </a:rPr>
              <a:t>: </a:t>
            </a:r>
            <a:endParaRPr sz="3000" dirty="0">
              <a:solidFill>
                <a:srgbClr val="00B050"/>
              </a:solidFill>
              <a:latin typeface="Segoe UI Semibold" panose="020B0702040204020203" pitchFamily="34" charset="0"/>
              <a:cs typeface="Segoe UI Semibold" panose="020B0702040204020203" pitchFamily="34" charset="0"/>
            </a:endParaRPr>
          </a:p>
        </p:txBody>
      </p:sp>
      <p:sp>
        <p:nvSpPr>
          <p:cNvPr id="231" name="Google Shape;231;p3"/>
          <p:cNvSpPr txBox="1"/>
          <p:nvPr/>
        </p:nvSpPr>
        <p:spPr>
          <a:xfrm>
            <a:off x="402277" y="5305709"/>
            <a:ext cx="1925779"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2000" b="1" u="sng" dirty="0">
                <a:solidFill>
                  <a:srgbClr val="00B050"/>
                </a:solidFill>
                <a:latin typeface="Calibri" panose="020F0502020204030204" pitchFamily="34" charset="0"/>
                <a:cs typeface="Calibri" panose="020F0502020204030204" pitchFamily="34" charset="0"/>
                <a:sym typeface="Franklin Gothic"/>
              </a:rPr>
              <a:t>DEPENDENCIES</a:t>
            </a:r>
            <a:r>
              <a:rPr lang="en-US" sz="2000" b="1" i="1" u="sng" dirty="0">
                <a:solidFill>
                  <a:srgbClr val="7030A0"/>
                </a:solidFill>
                <a:latin typeface="Calibri" panose="020F0502020204030204" pitchFamily="34" charset="0"/>
                <a:cs typeface="Calibri" panose="020F0502020204030204" pitchFamily="34" charset="0"/>
                <a:sym typeface="Franklin Gothic"/>
              </a:rPr>
              <a:t>:</a:t>
            </a:r>
            <a:endParaRPr sz="2000" b="1" i="1" u="sng" dirty="0">
              <a:solidFill>
                <a:srgbClr val="7030A0"/>
              </a:solidFill>
              <a:latin typeface="Calibri" panose="020F0502020204030204" pitchFamily="34" charset="0"/>
              <a:cs typeface="Calibri" panose="020F0502020204030204" pitchFamily="34" charset="0"/>
            </a:endParaRPr>
          </a:p>
        </p:txBody>
      </p:sp>
      <p:sp>
        <p:nvSpPr>
          <p:cNvPr id="5" name="Oval 4">
            <a:extLst>
              <a:ext uri="{FF2B5EF4-FFF2-40B4-BE49-F238E27FC236}">
                <a16:creationId xmlns:a16="http://schemas.microsoft.com/office/drawing/2014/main" id="{5B51E0C4-B006-433A-B0D5-7F13BF06EC2F}"/>
              </a:ext>
            </a:extLst>
          </p:cNvPr>
          <p:cNvSpPr/>
          <p:nvPr/>
        </p:nvSpPr>
        <p:spPr>
          <a:xfrm>
            <a:off x="2180531" y="710173"/>
            <a:ext cx="1470823" cy="677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Wearing the device</a:t>
            </a:r>
          </a:p>
        </p:txBody>
      </p:sp>
      <p:sp>
        <p:nvSpPr>
          <p:cNvPr id="13" name="Oval 12">
            <a:extLst>
              <a:ext uri="{FF2B5EF4-FFF2-40B4-BE49-F238E27FC236}">
                <a16:creationId xmlns:a16="http://schemas.microsoft.com/office/drawing/2014/main" id="{65331954-3BEB-4F8A-A889-A4A64A156C92}"/>
              </a:ext>
            </a:extLst>
          </p:cNvPr>
          <p:cNvSpPr/>
          <p:nvPr/>
        </p:nvSpPr>
        <p:spPr>
          <a:xfrm>
            <a:off x="2213833" y="1469492"/>
            <a:ext cx="1437522" cy="645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GPS tracks the movements for every 0.5s</a:t>
            </a:r>
            <a:endParaRPr lang="en-IN" sz="1000" b="1" dirty="0">
              <a:solidFill>
                <a:schemeClr val="tx1"/>
              </a:solidFill>
            </a:endParaRPr>
          </a:p>
        </p:txBody>
      </p:sp>
      <p:sp>
        <p:nvSpPr>
          <p:cNvPr id="14" name="Oval 13">
            <a:extLst>
              <a:ext uri="{FF2B5EF4-FFF2-40B4-BE49-F238E27FC236}">
                <a16:creationId xmlns:a16="http://schemas.microsoft.com/office/drawing/2014/main" id="{30820AE2-6B10-49DC-9F18-6C76D3349A5D}"/>
              </a:ext>
            </a:extLst>
          </p:cNvPr>
          <p:cNvSpPr/>
          <p:nvPr/>
        </p:nvSpPr>
        <p:spPr>
          <a:xfrm>
            <a:off x="2180531" y="2272515"/>
            <a:ext cx="1539025" cy="6013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Health status &amp; foul status of the player will be monitored</a:t>
            </a:r>
            <a:endParaRPr lang="en-IN" sz="900" b="1" dirty="0">
              <a:solidFill>
                <a:schemeClr val="tx1"/>
              </a:solidFill>
            </a:endParaRPr>
          </a:p>
        </p:txBody>
      </p:sp>
      <p:sp>
        <p:nvSpPr>
          <p:cNvPr id="15" name="Oval 14">
            <a:extLst>
              <a:ext uri="{FF2B5EF4-FFF2-40B4-BE49-F238E27FC236}">
                <a16:creationId xmlns:a16="http://schemas.microsoft.com/office/drawing/2014/main" id="{06F70813-E93A-404E-8AED-8A8E1F15477D}"/>
              </a:ext>
            </a:extLst>
          </p:cNvPr>
          <p:cNvSpPr/>
          <p:nvPr/>
        </p:nvSpPr>
        <p:spPr>
          <a:xfrm>
            <a:off x="2169212" y="3055293"/>
            <a:ext cx="1539025" cy="6013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Will update in backend dashboard</a:t>
            </a:r>
            <a:endParaRPr lang="en-IN" sz="1100" b="1" dirty="0">
              <a:solidFill>
                <a:schemeClr val="tx1"/>
              </a:solidFill>
            </a:endParaRPr>
          </a:p>
        </p:txBody>
      </p:sp>
      <p:sp>
        <p:nvSpPr>
          <p:cNvPr id="16" name="Oval 15">
            <a:extLst>
              <a:ext uri="{FF2B5EF4-FFF2-40B4-BE49-F238E27FC236}">
                <a16:creationId xmlns:a16="http://schemas.microsoft.com/office/drawing/2014/main" id="{91365143-1B28-4ACD-9891-5AF6E39F0973}"/>
              </a:ext>
            </a:extLst>
          </p:cNvPr>
          <p:cNvSpPr/>
          <p:nvPr/>
        </p:nvSpPr>
        <p:spPr>
          <a:xfrm>
            <a:off x="2095608" y="3831959"/>
            <a:ext cx="1623218" cy="6475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Abnormality will be detected</a:t>
            </a:r>
            <a:endParaRPr lang="en-IN" sz="1100" b="1" dirty="0">
              <a:solidFill>
                <a:schemeClr val="tx1"/>
              </a:solidFill>
            </a:endParaRPr>
          </a:p>
        </p:txBody>
      </p:sp>
      <p:cxnSp>
        <p:nvCxnSpPr>
          <p:cNvPr id="24" name="Straight Arrow Connector 23">
            <a:extLst>
              <a:ext uri="{FF2B5EF4-FFF2-40B4-BE49-F238E27FC236}">
                <a16:creationId xmlns:a16="http://schemas.microsoft.com/office/drawing/2014/main" id="{3CE5C0B3-5D2E-4685-8090-A9D8CDC508D8}"/>
              </a:ext>
            </a:extLst>
          </p:cNvPr>
          <p:cNvCxnSpPr>
            <a:cxnSpLocks/>
            <a:endCxn id="15" idx="6"/>
          </p:cNvCxnSpPr>
          <p:nvPr/>
        </p:nvCxnSpPr>
        <p:spPr>
          <a:xfrm flipH="1">
            <a:off x="3708237" y="2835667"/>
            <a:ext cx="1053603" cy="5203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201304D-898C-4D9F-A74E-C0F731AA4492}"/>
              </a:ext>
            </a:extLst>
          </p:cNvPr>
          <p:cNvCxnSpPr>
            <a:cxnSpLocks/>
          </p:cNvCxnSpPr>
          <p:nvPr/>
        </p:nvCxnSpPr>
        <p:spPr>
          <a:xfrm flipH="1">
            <a:off x="3624379" y="2835667"/>
            <a:ext cx="1128450" cy="11436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004762B-858D-4279-AC19-BA6BD162D385}"/>
              </a:ext>
            </a:extLst>
          </p:cNvPr>
          <p:cNvCxnSpPr>
            <a:cxnSpLocks/>
          </p:cNvCxnSpPr>
          <p:nvPr/>
        </p:nvCxnSpPr>
        <p:spPr>
          <a:xfrm rot="10800000" flipV="1">
            <a:off x="2922481" y="1387460"/>
            <a:ext cx="10112" cy="1022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1B1BB19-C166-4BEB-BA6C-9E08ECFBC250}"/>
              </a:ext>
            </a:extLst>
          </p:cNvPr>
          <p:cNvCxnSpPr>
            <a:cxnSpLocks/>
          </p:cNvCxnSpPr>
          <p:nvPr/>
        </p:nvCxnSpPr>
        <p:spPr>
          <a:xfrm>
            <a:off x="2907217" y="2108776"/>
            <a:ext cx="17450" cy="1579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9979AEA7-8830-43D4-B676-C573E1AD69F4}"/>
              </a:ext>
            </a:extLst>
          </p:cNvPr>
          <p:cNvCxnSpPr>
            <a:cxnSpLocks/>
          </p:cNvCxnSpPr>
          <p:nvPr/>
        </p:nvCxnSpPr>
        <p:spPr>
          <a:xfrm flipH="1">
            <a:off x="2928418" y="2867763"/>
            <a:ext cx="12683" cy="1814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41319DA-AB43-4FEA-B7C9-CC8F5F5F8F96}"/>
              </a:ext>
            </a:extLst>
          </p:cNvPr>
          <p:cNvCxnSpPr>
            <a:cxnSpLocks/>
          </p:cNvCxnSpPr>
          <p:nvPr/>
        </p:nvCxnSpPr>
        <p:spPr>
          <a:xfrm rot="10800000" flipH="1" flipV="1">
            <a:off x="2933834" y="3656655"/>
            <a:ext cx="15055" cy="1554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7A3559E0-B237-4B86-B7E2-20A0E53AF192}"/>
              </a:ext>
            </a:extLst>
          </p:cNvPr>
          <p:cNvSpPr/>
          <p:nvPr/>
        </p:nvSpPr>
        <p:spPr>
          <a:xfrm>
            <a:off x="230542" y="2548203"/>
            <a:ext cx="381480" cy="3159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cxnSp>
        <p:nvCxnSpPr>
          <p:cNvPr id="18" name="Straight Connector 17">
            <a:extLst>
              <a:ext uri="{FF2B5EF4-FFF2-40B4-BE49-F238E27FC236}">
                <a16:creationId xmlns:a16="http://schemas.microsoft.com/office/drawing/2014/main" id="{F0F456AA-C240-44CC-9506-5B5E79CE8830}"/>
              </a:ext>
            </a:extLst>
          </p:cNvPr>
          <p:cNvCxnSpPr>
            <a:cxnSpLocks/>
          </p:cNvCxnSpPr>
          <p:nvPr/>
        </p:nvCxnSpPr>
        <p:spPr>
          <a:xfrm>
            <a:off x="421282" y="2867169"/>
            <a:ext cx="45" cy="352922"/>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6287911-8BEF-48EA-8B56-278E1A49D398}"/>
              </a:ext>
            </a:extLst>
          </p:cNvPr>
          <p:cNvCxnSpPr/>
          <p:nvPr/>
        </p:nvCxnSpPr>
        <p:spPr>
          <a:xfrm flipH="1">
            <a:off x="230542" y="3043630"/>
            <a:ext cx="190785" cy="11193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528DE702-E379-4F8F-A640-CB6710B29430}"/>
              </a:ext>
            </a:extLst>
          </p:cNvPr>
          <p:cNvCxnSpPr/>
          <p:nvPr/>
        </p:nvCxnSpPr>
        <p:spPr>
          <a:xfrm>
            <a:off x="421327" y="3055293"/>
            <a:ext cx="190695" cy="100275"/>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971EF9-5C5B-4486-A634-1F2C3D2922A9}"/>
              </a:ext>
            </a:extLst>
          </p:cNvPr>
          <p:cNvCxnSpPr/>
          <p:nvPr/>
        </p:nvCxnSpPr>
        <p:spPr>
          <a:xfrm>
            <a:off x="633879" y="73945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1F3F499-5C2B-4BE3-9847-92824A51A25A}"/>
              </a:ext>
            </a:extLst>
          </p:cNvPr>
          <p:cNvCxnSpPr/>
          <p:nvPr/>
        </p:nvCxnSpPr>
        <p:spPr>
          <a:xfrm flipH="1">
            <a:off x="230542" y="3242032"/>
            <a:ext cx="190785" cy="1139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51B6C34A-9BF8-4F73-84B3-7A618C5F981C}"/>
              </a:ext>
            </a:extLst>
          </p:cNvPr>
          <p:cNvCxnSpPr/>
          <p:nvPr/>
        </p:nvCxnSpPr>
        <p:spPr>
          <a:xfrm>
            <a:off x="421327" y="3242032"/>
            <a:ext cx="190695" cy="113942"/>
          </a:xfrm>
          <a:prstGeom prst="line">
            <a:avLst/>
          </a:prstGeom>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4324DC6E-BB80-4231-98B2-15A8F4049191}"/>
              </a:ext>
            </a:extLst>
          </p:cNvPr>
          <p:cNvSpPr txBox="1"/>
          <p:nvPr/>
        </p:nvSpPr>
        <p:spPr>
          <a:xfrm>
            <a:off x="86510" y="3399083"/>
            <a:ext cx="1056507" cy="307777"/>
          </a:xfrm>
          <a:prstGeom prst="rect">
            <a:avLst/>
          </a:prstGeom>
          <a:noFill/>
        </p:spPr>
        <p:txBody>
          <a:bodyPr wrap="square" rtlCol="0">
            <a:spAutoFit/>
          </a:bodyPr>
          <a:lstStyle/>
          <a:p>
            <a:pPr algn="ctr"/>
            <a:r>
              <a:rPr lang="en-US" b="1" i="1" dirty="0"/>
              <a:t>PLAYER</a:t>
            </a:r>
            <a:endParaRPr lang="en-IN" b="1" i="1" dirty="0"/>
          </a:p>
        </p:txBody>
      </p:sp>
      <p:sp>
        <p:nvSpPr>
          <p:cNvPr id="50" name="TextBox 49">
            <a:extLst>
              <a:ext uri="{FF2B5EF4-FFF2-40B4-BE49-F238E27FC236}">
                <a16:creationId xmlns:a16="http://schemas.microsoft.com/office/drawing/2014/main" id="{EEF0CB0D-97BD-4FB4-9B01-B76C556D8CD8}"/>
              </a:ext>
            </a:extLst>
          </p:cNvPr>
          <p:cNvSpPr txBox="1"/>
          <p:nvPr/>
        </p:nvSpPr>
        <p:spPr>
          <a:xfrm>
            <a:off x="4325807" y="3270825"/>
            <a:ext cx="1347579" cy="523220"/>
          </a:xfrm>
          <a:prstGeom prst="rect">
            <a:avLst/>
          </a:prstGeom>
          <a:noFill/>
        </p:spPr>
        <p:txBody>
          <a:bodyPr wrap="square" rtlCol="0">
            <a:spAutoFit/>
          </a:bodyPr>
          <a:lstStyle/>
          <a:p>
            <a:pPr algn="ctr"/>
            <a:r>
              <a:rPr lang="en-US" b="1" i="1" dirty="0"/>
              <a:t>COACH, ANALYSIST</a:t>
            </a:r>
            <a:endParaRPr lang="en-IN" b="1" i="1" dirty="0"/>
          </a:p>
        </p:txBody>
      </p:sp>
      <p:sp>
        <p:nvSpPr>
          <p:cNvPr id="48" name="Oval 47">
            <a:extLst>
              <a:ext uri="{FF2B5EF4-FFF2-40B4-BE49-F238E27FC236}">
                <a16:creationId xmlns:a16="http://schemas.microsoft.com/office/drawing/2014/main" id="{4E36D32A-20E5-49FC-A066-F9BD4543942E}"/>
              </a:ext>
            </a:extLst>
          </p:cNvPr>
          <p:cNvSpPr/>
          <p:nvPr/>
        </p:nvSpPr>
        <p:spPr>
          <a:xfrm>
            <a:off x="4830246" y="2460489"/>
            <a:ext cx="381480" cy="3159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cxnSp>
        <p:nvCxnSpPr>
          <p:cNvPr id="51" name="Straight Connector 50">
            <a:extLst>
              <a:ext uri="{FF2B5EF4-FFF2-40B4-BE49-F238E27FC236}">
                <a16:creationId xmlns:a16="http://schemas.microsoft.com/office/drawing/2014/main" id="{6D127EBB-F365-4B20-AB20-5F786DE94B6C}"/>
              </a:ext>
            </a:extLst>
          </p:cNvPr>
          <p:cNvCxnSpPr>
            <a:cxnSpLocks/>
          </p:cNvCxnSpPr>
          <p:nvPr/>
        </p:nvCxnSpPr>
        <p:spPr>
          <a:xfrm>
            <a:off x="5020986" y="2778499"/>
            <a:ext cx="45" cy="352922"/>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B81D008E-2846-442B-895B-593C821759A0}"/>
              </a:ext>
            </a:extLst>
          </p:cNvPr>
          <p:cNvCxnSpPr/>
          <p:nvPr/>
        </p:nvCxnSpPr>
        <p:spPr>
          <a:xfrm flipH="1">
            <a:off x="4830246" y="2954960"/>
            <a:ext cx="190785" cy="111938"/>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A3AA5A0B-7599-45E8-859E-B1C93E856F8D}"/>
              </a:ext>
            </a:extLst>
          </p:cNvPr>
          <p:cNvCxnSpPr/>
          <p:nvPr/>
        </p:nvCxnSpPr>
        <p:spPr>
          <a:xfrm>
            <a:off x="5021031" y="2966623"/>
            <a:ext cx="190695" cy="100275"/>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160B2FC1-96DC-4ECB-93C1-F3304E8800D6}"/>
              </a:ext>
            </a:extLst>
          </p:cNvPr>
          <p:cNvCxnSpPr/>
          <p:nvPr/>
        </p:nvCxnSpPr>
        <p:spPr>
          <a:xfrm flipH="1">
            <a:off x="4830246" y="3153362"/>
            <a:ext cx="190785" cy="113942"/>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8976892E-111E-4D98-B540-CC02FE60947D}"/>
              </a:ext>
            </a:extLst>
          </p:cNvPr>
          <p:cNvCxnSpPr/>
          <p:nvPr/>
        </p:nvCxnSpPr>
        <p:spPr>
          <a:xfrm>
            <a:off x="5021031" y="3153362"/>
            <a:ext cx="190695" cy="113942"/>
          </a:xfrm>
          <a:prstGeom prst="line">
            <a:avLst/>
          </a:prstGeom>
        </p:spPr>
        <p:style>
          <a:lnRef idx="1">
            <a:schemeClr val="dk1"/>
          </a:lnRef>
          <a:fillRef idx="0">
            <a:schemeClr val="dk1"/>
          </a:fillRef>
          <a:effectRef idx="0">
            <a:schemeClr val="dk1"/>
          </a:effectRef>
          <a:fontRef idx="minor">
            <a:schemeClr val="tx1"/>
          </a:fontRef>
        </p:style>
      </p:cxnSp>
      <p:sp>
        <p:nvSpPr>
          <p:cNvPr id="8" name="Rectangle: Rounded Corners 7">
            <a:extLst>
              <a:ext uri="{FF2B5EF4-FFF2-40B4-BE49-F238E27FC236}">
                <a16:creationId xmlns:a16="http://schemas.microsoft.com/office/drawing/2014/main" id="{7A9C0C38-EB19-4EF5-AD80-C3BB1B54ECD8}"/>
              </a:ext>
            </a:extLst>
          </p:cNvPr>
          <p:cNvSpPr/>
          <p:nvPr/>
        </p:nvSpPr>
        <p:spPr>
          <a:xfrm>
            <a:off x="70725" y="5199709"/>
            <a:ext cx="4286115" cy="1563168"/>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F00C6092-5185-4939-9583-CE74C5B48788}"/>
              </a:ext>
            </a:extLst>
          </p:cNvPr>
          <p:cNvSpPr txBox="1"/>
          <p:nvPr/>
        </p:nvSpPr>
        <p:spPr>
          <a:xfrm>
            <a:off x="425777" y="5470540"/>
            <a:ext cx="3804557" cy="954107"/>
          </a:xfrm>
          <a:prstGeom prst="rect">
            <a:avLst/>
          </a:prstGeom>
          <a:noFill/>
        </p:spPr>
        <p:txBody>
          <a:bodyPr wrap="square" rtlCol="0">
            <a:spAutoFit/>
          </a:bodyPr>
          <a:lstStyle/>
          <a:p>
            <a:pPr marR="0" lvl="0" algn="l" rtl="0">
              <a:lnSpc>
                <a:spcPct val="90000"/>
              </a:lnSpc>
              <a:spcBef>
                <a:spcPts val="0"/>
              </a:spcBef>
              <a:spcAft>
                <a:spcPts val="0"/>
              </a:spcAft>
              <a:buClr>
                <a:schemeClr val="dk1"/>
              </a:buClr>
              <a:buSzPts val="1600"/>
            </a:pPr>
            <a:endParaRPr lang="en-US" sz="2000" b="1" i="1" dirty="0">
              <a:solidFill>
                <a:schemeClr val="dk1"/>
              </a:solidFill>
              <a:latin typeface="Calibri" panose="020F0502020204030204" pitchFamily="34" charset="0"/>
              <a:ea typeface="Libre Franklin"/>
              <a:cs typeface="Calibri" panose="020F0502020204030204" pitchFamily="34" charset="0"/>
              <a:sym typeface="Libre Franklin"/>
            </a:endParaRPr>
          </a:p>
          <a:p>
            <a:pPr marL="285750" marR="0" lvl="0" indent="-285750" algn="l" rtl="0">
              <a:lnSpc>
                <a:spcPct val="90000"/>
              </a:lnSpc>
              <a:spcBef>
                <a:spcPts val="0"/>
              </a:spcBef>
              <a:spcAft>
                <a:spcPts val="0"/>
              </a:spcAft>
              <a:buClr>
                <a:schemeClr val="dk1"/>
              </a:buClr>
              <a:buSzPts val="1600"/>
              <a:buFont typeface="Noto Sans Symbols"/>
              <a:buChar char="⮚"/>
            </a:pPr>
            <a:r>
              <a:rPr lang="en-US" sz="2000" dirty="0">
                <a:solidFill>
                  <a:srgbClr val="0070C0"/>
                </a:solidFill>
                <a:latin typeface="Calibri" panose="020F0502020204030204" pitchFamily="34" charset="0"/>
                <a:ea typeface="Libre Franklin"/>
                <a:cs typeface="Calibri" panose="020F0502020204030204" pitchFamily="34" charset="0"/>
                <a:sym typeface="Libre Franklin"/>
              </a:rPr>
              <a:t>Internet Connectivity.</a:t>
            </a:r>
          </a:p>
          <a:p>
            <a:endParaRPr lang="en-IN" sz="2000" i="1" dirty="0"/>
          </a:p>
        </p:txBody>
      </p:sp>
      <p:sp>
        <p:nvSpPr>
          <p:cNvPr id="58" name="Rectangle: Rounded Corners 57">
            <a:extLst>
              <a:ext uri="{FF2B5EF4-FFF2-40B4-BE49-F238E27FC236}">
                <a16:creationId xmlns:a16="http://schemas.microsoft.com/office/drawing/2014/main" id="{5D0AA460-1730-44A5-937D-4994B8829C84}"/>
              </a:ext>
            </a:extLst>
          </p:cNvPr>
          <p:cNvSpPr/>
          <p:nvPr/>
        </p:nvSpPr>
        <p:spPr>
          <a:xfrm>
            <a:off x="5531601" y="3082569"/>
            <a:ext cx="6239302" cy="3629442"/>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7030A0"/>
              </a:solidFill>
            </a:endParaRPr>
          </a:p>
        </p:txBody>
      </p:sp>
      <p:sp>
        <p:nvSpPr>
          <p:cNvPr id="59" name="TextBox 58">
            <a:extLst>
              <a:ext uri="{FF2B5EF4-FFF2-40B4-BE49-F238E27FC236}">
                <a16:creationId xmlns:a16="http://schemas.microsoft.com/office/drawing/2014/main" id="{EEDF0DBB-C903-491A-9174-8AF05DB77A7F}"/>
              </a:ext>
            </a:extLst>
          </p:cNvPr>
          <p:cNvSpPr txBox="1"/>
          <p:nvPr/>
        </p:nvSpPr>
        <p:spPr>
          <a:xfrm>
            <a:off x="5758285" y="3183492"/>
            <a:ext cx="6138800" cy="3170099"/>
          </a:xfrm>
          <a:prstGeom prst="rect">
            <a:avLst/>
          </a:prstGeom>
          <a:noFill/>
        </p:spPr>
        <p:txBody>
          <a:bodyPr wrap="square" rtlCol="0">
            <a:spAutoFit/>
          </a:bodyPr>
          <a:lstStyle/>
          <a:p>
            <a:r>
              <a:rPr lang="en-IN" sz="1800" u="sng" dirty="0">
                <a:solidFill>
                  <a:srgbClr val="00B050"/>
                </a:solidFill>
                <a:latin typeface="Segoe UI Semibold" panose="020B0702040204020203" pitchFamily="34" charset="0"/>
                <a:cs typeface="Segoe UI Semibold" panose="020B0702040204020203" pitchFamily="34" charset="0"/>
              </a:rPr>
              <a:t>Key Summary</a:t>
            </a:r>
            <a:r>
              <a:rPr lang="en-IN" dirty="0">
                <a:solidFill>
                  <a:srgbClr val="00B050"/>
                </a:solidFill>
                <a:latin typeface="Segoe UI Semibold" panose="020B0702040204020203" pitchFamily="34" charset="0"/>
                <a:cs typeface="Segoe UI Semibold" panose="020B0702040204020203" pitchFamily="34" charset="0"/>
              </a:rPr>
              <a:t>:</a:t>
            </a:r>
          </a:p>
          <a:p>
            <a:endParaRPr lang="en-IN" dirty="0">
              <a:solidFill>
                <a:srgbClr val="00B050"/>
              </a:solidFill>
              <a:latin typeface="Segoe UI Semibold" panose="020B0702040204020203" pitchFamily="34" charset="0"/>
              <a:cs typeface="Segoe UI Semibold" panose="020B0702040204020203" pitchFamily="34" charset="0"/>
            </a:endParaRPr>
          </a:p>
          <a:p>
            <a:endParaRPr lang="en-IN" dirty="0">
              <a:solidFill>
                <a:srgbClr val="00B050"/>
              </a:solidFill>
              <a:latin typeface="Segoe UI Semibold" panose="020B0702040204020203" pitchFamily="34" charset="0"/>
              <a:cs typeface="Segoe UI Semibold" panose="020B0702040204020203" pitchFamily="34" charset="0"/>
            </a:endParaRPr>
          </a:p>
          <a:p>
            <a:pPr marL="285750" indent="-285750">
              <a:buFont typeface="Wingdings" panose="05000000000000000000" pitchFamily="2" charset="2"/>
              <a:buChar char="ü"/>
            </a:pPr>
            <a:r>
              <a:rPr lang="en-US" dirty="0">
                <a:solidFill>
                  <a:srgbClr val="0070C0"/>
                </a:solidFill>
                <a:latin typeface="Segoe UI Semibold" panose="020B0702040204020203" pitchFamily="34" charset="0"/>
                <a:cs typeface="Segoe UI Semibold" panose="020B0702040204020203" pitchFamily="34" charset="0"/>
              </a:rPr>
              <a:t> A wearable device is placed on the human’s upper arm which features sensors :</a:t>
            </a:r>
          </a:p>
          <a:p>
            <a:pPr marL="285750" indent="-285750">
              <a:buFont typeface="Wingdings" panose="05000000000000000000" pitchFamily="2" charset="2"/>
              <a:buChar char="ü"/>
            </a:pPr>
            <a:endParaRPr lang="en-US" dirty="0">
              <a:solidFill>
                <a:srgbClr val="0070C0"/>
              </a:solidFill>
              <a:latin typeface="Segoe UI Semibold" panose="020B0702040204020203" pitchFamily="34" charset="0"/>
              <a:cs typeface="Segoe UI Semibold" panose="020B0702040204020203" pitchFamily="34" charset="0"/>
            </a:endParaRPr>
          </a:p>
          <a:p>
            <a:pPr marL="285750" indent="-285750">
              <a:buFont typeface="Wingdings" panose="05000000000000000000" pitchFamily="2" charset="2"/>
              <a:buChar char="ü"/>
            </a:pPr>
            <a:r>
              <a:rPr lang="en-US" dirty="0">
                <a:solidFill>
                  <a:srgbClr val="0070C0"/>
                </a:solidFill>
                <a:latin typeface="Segoe UI Semibold" panose="020B0702040204020203" pitchFamily="34" charset="0"/>
                <a:cs typeface="Segoe UI Semibold" panose="020B0702040204020203" pitchFamily="34" charset="0"/>
              </a:rPr>
              <a:t>                   * MAX3010 – pulse oximeter sensor for monitoring the blood oxygen levels and pulse level. </a:t>
            </a:r>
          </a:p>
          <a:p>
            <a:pPr marL="285750" indent="-285750">
              <a:buFont typeface="Wingdings" panose="05000000000000000000" pitchFamily="2" charset="2"/>
              <a:buChar char="ü"/>
            </a:pPr>
            <a:endParaRPr lang="en-US" dirty="0">
              <a:solidFill>
                <a:srgbClr val="0070C0"/>
              </a:solidFill>
              <a:latin typeface="Segoe UI Semibold" panose="020B0702040204020203" pitchFamily="34" charset="0"/>
              <a:cs typeface="Segoe UI Semibold" panose="020B0702040204020203" pitchFamily="34" charset="0"/>
            </a:endParaRPr>
          </a:p>
          <a:p>
            <a:pPr marL="285750" indent="-285750">
              <a:buFont typeface="Wingdings" panose="05000000000000000000" pitchFamily="2" charset="2"/>
              <a:buChar char="ü"/>
            </a:pPr>
            <a:r>
              <a:rPr lang="en-US" dirty="0">
                <a:solidFill>
                  <a:srgbClr val="0070C0"/>
                </a:solidFill>
                <a:latin typeface="Segoe UI Semibold" panose="020B0702040204020203" pitchFamily="34" charset="0"/>
                <a:cs typeface="Segoe UI Semibold" panose="020B0702040204020203" pitchFamily="34" charset="0"/>
              </a:rPr>
              <a:t>                   * Lactic sensor for measuring the tiredness. </a:t>
            </a:r>
          </a:p>
          <a:p>
            <a:pPr marL="285750" indent="-285750">
              <a:buFont typeface="Wingdings" panose="05000000000000000000" pitchFamily="2" charset="2"/>
              <a:buChar char="ü"/>
            </a:pPr>
            <a:endParaRPr lang="en-US" dirty="0">
              <a:solidFill>
                <a:srgbClr val="0070C0"/>
              </a:solidFill>
              <a:latin typeface="Segoe UI Semibold" panose="020B0702040204020203" pitchFamily="34" charset="0"/>
              <a:cs typeface="Segoe UI Semibold" panose="020B0702040204020203" pitchFamily="34" charset="0"/>
            </a:endParaRPr>
          </a:p>
          <a:p>
            <a:pPr marL="285750" indent="-285750">
              <a:buFont typeface="Wingdings" panose="05000000000000000000" pitchFamily="2" charset="2"/>
              <a:buChar char="ü"/>
            </a:pPr>
            <a:r>
              <a:rPr lang="en-US" dirty="0">
                <a:solidFill>
                  <a:srgbClr val="0070C0"/>
                </a:solidFill>
                <a:latin typeface="Segoe UI Semibold" panose="020B0702040204020203" pitchFamily="34" charset="0"/>
                <a:cs typeface="Segoe UI Semibold" panose="020B0702040204020203" pitchFamily="34" charset="0"/>
              </a:rPr>
              <a:t>                   * Inertial sensors which measures the acceleration and angular velocity of an object along three mutually perpendicular axes based on the physical laws.</a:t>
            </a:r>
            <a:endParaRPr lang="en-IN" dirty="0">
              <a:solidFill>
                <a:srgbClr val="00B050"/>
              </a:solidFill>
              <a:latin typeface="Segoe UI Semibold" panose="020B0702040204020203" pitchFamily="34" charset="0"/>
              <a:cs typeface="Segoe UI Semibold" panose="020B0702040204020203" pitchFamily="34" charset="0"/>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269E2612-8C05-4D18-A5AC-91DBED498138}"/>
                  </a:ext>
                </a:extLst>
              </p14:cNvPr>
              <p14:cNvContentPartPr/>
              <p14:nvPr/>
            </p14:nvContentPartPr>
            <p14:xfrm>
              <a:off x="288726" y="2301676"/>
              <a:ext cx="360" cy="360"/>
            </p14:xfrm>
          </p:contentPart>
        </mc:Choice>
        <mc:Fallback xmlns="">
          <p:pic>
            <p:nvPicPr>
              <p:cNvPr id="7" name="Ink 6">
                <a:extLst>
                  <a:ext uri="{FF2B5EF4-FFF2-40B4-BE49-F238E27FC236}">
                    <a16:creationId xmlns:a16="http://schemas.microsoft.com/office/drawing/2014/main" id="{269E2612-8C05-4D18-A5AC-91DBED498138}"/>
                  </a:ext>
                </a:extLst>
              </p:cNvPr>
              <p:cNvPicPr/>
              <p:nvPr/>
            </p:nvPicPr>
            <p:blipFill>
              <a:blip r:embed="rId4"/>
              <a:stretch>
                <a:fillRect/>
              </a:stretch>
            </p:blipFill>
            <p:spPr>
              <a:xfrm>
                <a:off x="280086" y="229303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09" name="Ink 208">
                <a:extLst>
                  <a:ext uri="{FF2B5EF4-FFF2-40B4-BE49-F238E27FC236}">
                    <a16:creationId xmlns:a16="http://schemas.microsoft.com/office/drawing/2014/main" id="{BD81AFAB-8E20-4B73-9498-C50CD84B8937}"/>
                  </a:ext>
                </a:extLst>
              </p14:cNvPr>
              <p14:cNvContentPartPr/>
              <p14:nvPr/>
            </p14:nvContentPartPr>
            <p14:xfrm>
              <a:off x="1651320" y="1891425"/>
              <a:ext cx="360" cy="107280"/>
            </p14:xfrm>
          </p:contentPart>
        </mc:Choice>
        <mc:Fallback xmlns="">
          <p:pic>
            <p:nvPicPr>
              <p:cNvPr id="209" name="Ink 208">
                <a:extLst>
                  <a:ext uri="{FF2B5EF4-FFF2-40B4-BE49-F238E27FC236}">
                    <a16:creationId xmlns:a16="http://schemas.microsoft.com/office/drawing/2014/main" id="{BD81AFAB-8E20-4B73-9498-C50CD84B8937}"/>
                  </a:ext>
                </a:extLst>
              </p:cNvPr>
              <p:cNvPicPr/>
              <p:nvPr/>
            </p:nvPicPr>
            <p:blipFill>
              <a:blip r:embed="rId6"/>
              <a:stretch>
                <a:fillRect/>
              </a:stretch>
            </p:blipFill>
            <p:spPr>
              <a:xfrm>
                <a:off x="1642680" y="1882785"/>
                <a:ext cx="1800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0" name="Ink 209">
                <a:extLst>
                  <a:ext uri="{FF2B5EF4-FFF2-40B4-BE49-F238E27FC236}">
                    <a16:creationId xmlns:a16="http://schemas.microsoft.com/office/drawing/2014/main" id="{F0C7E4DC-20AB-493D-977F-1054CF850B85}"/>
                  </a:ext>
                </a:extLst>
              </p14:cNvPr>
              <p14:cNvContentPartPr/>
              <p14:nvPr/>
            </p14:nvContentPartPr>
            <p14:xfrm>
              <a:off x="1415160" y="2186625"/>
              <a:ext cx="360" cy="360"/>
            </p14:xfrm>
          </p:contentPart>
        </mc:Choice>
        <mc:Fallback xmlns="">
          <p:pic>
            <p:nvPicPr>
              <p:cNvPr id="210" name="Ink 209">
                <a:extLst>
                  <a:ext uri="{FF2B5EF4-FFF2-40B4-BE49-F238E27FC236}">
                    <a16:creationId xmlns:a16="http://schemas.microsoft.com/office/drawing/2014/main" id="{F0C7E4DC-20AB-493D-977F-1054CF850B85}"/>
                  </a:ext>
                </a:extLst>
              </p:cNvPr>
              <p:cNvPicPr/>
              <p:nvPr/>
            </p:nvPicPr>
            <p:blipFill>
              <a:blip r:embed="rId4"/>
              <a:stretch>
                <a:fillRect/>
              </a:stretch>
            </p:blipFill>
            <p:spPr>
              <a:xfrm>
                <a:off x="1406520" y="2177985"/>
                <a:ext cx="18000" cy="18000"/>
              </a:xfrm>
              <a:prstGeom prst="rect">
                <a:avLst/>
              </a:prstGeom>
            </p:spPr>
          </p:pic>
        </mc:Fallback>
      </mc:AlternateContent>
      <p:cxnSp>
        <p:nvCxnSpPr>
          <p:cNvPr id="219" name="Straight Arrow Connector 218">
            <a:extLst>
              <a:ext uri="{FF2B5EF4-FFF2-40B4-BE49-F238E27FC236}">
                <a16:creationId xmlns:a16="http://schemas.microsoft.com/office/drawing/2014/main" id="{1D299DD2-7269-419F-8B23-30400BC146EE}"/>
              </a:ext>
            </a:extLst>
          </p:cNvPr>
          <p:cNvCxnSpPr>
            <a:cxnSpLocks/>
          </p:cNvCxnSpPr>
          <p:nvPr/>
        </p:nvCxnSpPr>
        <p:spPr>
          <a:xfrm flipV="1">
            <a:off x="760198" y="1116777"/>
            <a:ext cx="1409014" cy="162166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pic>
        <p:nvPicPr>
          <p:cNvPr id="6" name="Picture 5">
            <a:extLst>
              <a:ext uri="{FF2B5EF4-FFF2-40B4-BE49-F238E27FC236}">
                <a16:creationId xmlns:a16="http://schemas.microsoft.com/office/drawing/2014/main" id="{DF2FA6EC-85D0-6A8D-0540-F093865D7F3C}"/>
              </a:ext>
            </a:extLst>
          </p:cNvPr>
          <p:cNvPicPr>
            <a:picLocks noChangeAspect="1"/>
          </p:cNvPicPr>
          <p:nvPr/>
        </p:nvPicPr>
        <p:blipFill rotWithShape="1">
          <a:blip r:embed="rId8"/>
          <a:srcRect l="-631" t="9950" r="631" b="-1624"/>
          <a:stretch/>
        </p:blipFill>
        <p:spPr>
          <a:xfrm>
            <a:off x="6442317" y="126422"/>
            <a:ext cx="4989485" cy="2649982"/>
          </a:xfrm>
          <a:prstGeom prst="rect">
            <a:avLst/>
          </a:prstGeom>
          <a:ln>
            <a:noFill/>
          </a:ln>
          <a:effectLst>
            <a:outerShdw blurRad="292100" dist="139700" dir="2700000" algn="tl" rotWithShape="0">
              <a:srgbClr val="333333">
                <a:alpha val="65000"/>
              </a:srgbClr>
            </a:outerShdw>
          </a:effectLst>
        </p:spPr>
      </p:pic>
      <p:sp>
        <p:nvSpPr>
          <p:cNvPr id="56" name="TextBox 55">
            <a:extLst>
              <a:ext uri="{FF2B5EF4-FFF2-40B4-BE49-F238E27FC236}">
                <a16:creationId xmlns:a16="http://schemas.microsoft.com/office/drawing/2014/main" id="{68840526-13BF-041D-F38D-364F3E9C6BA7}"/>
              </a:ext>
            </a:extLst>
          </p:cNvPr>
          <p:cNvSpPr txBox="1"/>
          <p:nvPr/>
        </p:nvSpPr>
        <p:spPr>
          <a:xfrm>
            <a:off x="6980276" y="2759121"/>
            <a:ext cx="6180220" cy="307777"/>
          </a:xfrm>
          <a:prstGeom prst="rect">
            <a:avLst/>
          </a:prstGeom>
          <a:noFill/>
        </p:spPr>
        <p:txBody>
          <a:bodyPr wrap="square">
            <a:spAutoFit/>
          </a:bodyPr>
          <a:lstStyle/>
          <a:p>
            <a:pPr marL="285750" indent="-285750">
              <a:buFont typeface="Wingdings" panose="05000000000000000000" pitchFamily="2" charset="2"/>
              <a:buChar char="ü"/>
            </a:pPr>
            <a:r>
              <a:rPr lang="en-US" dirty="0">
                <a:solidFill>
                  <a:srgbClr val="7030A0"/>
                </a:solidFill>
                <a:latin typeface="Segoe UI Semibold" panose="020B0702040204020203" pitchFamily="34" charset="0"/>
                <a:cs typeface="Segoe UI Semibold" panose="020B0702040204020203" pitchFamily="34" charset="0"/>
              </a:rPr>
              <a:t>Fig 1.3 : Analysis of two player using GPS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solidFill>
                  <a:srgbClr val="00B050"/>
                </a:solidFill>
              </a:rPr>
              <a:t>Team Member Details </a:t>
            </a:r>
            <a:endParaRPr dirty="0">
              <a:solidFill>
                <a:srgbClr val="00B050"/>
              </a:solidFill>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rPr>
              <a:t>Team Leader Name: Surya Narayanan CS</a:t>
            </a:r>
            <a:endParaRPr dirty="0"/>
          </a:p>
          <a:p>
            <a:pPr marL="0" lvl="0" indent="0" algn="l" rtl="0">
              <a:lnSpc>
                <a:spcPct val="90000"/>
              </a:lnSpc>
              <a:spcBef>
                <a:spcPts val="1000"/>
              </a:spcBef>
              <a:spcAft>
                <a:spcPts val="0"/>
              </a:spcAft>
              <a:buClr>
                <a:schemeClr val="dk1"/>
              </a:buClr>
              <a:buSzPts val="1200"/>
              <a:buNone/>
            </a:pPr>
            <a:r>
              <a:rPr lang="en-US" sz="1200" dirty="0">
                <a:solidFill>
                  <a:srgbClr val="0070C0"/>
                </a:solidFill>
              </a:rPr>
              <a:t>Branch : B.E			Stream : ECE			Year : II </a:t>
            </a:r>
            <a:endParaRPr dirty="0">
              <a:solidFill>
                <a:srgbClr val="0070C0"/>
              </a:solidFill>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1 Name: </a:t>
            </a:r>
            <a:r>
              <a:rPr lang="en-US" sz="1200" b="1" dirty="0" err="1">
                <a:solidFill>
                  <a:srgbClr val="5D7C3F"/>
                </a:solidFill>
              </a:rPr>
              <a:t>Rithvikailas</a:t>
            </a:r>
            <a:r>
              <a:rPr lang="en-US" sz="1200" b="1" dirty="0">
                <a:solidFill>
                  <a:srgbClr val="5D7C3F"/>
                </a:solidFill>
              </a:rPr>
              <a:t> G</a:t>
            </a:r>
            <a:endParaRPr dirty="0"/>
          </a:p>
          <a:p>
            <a:pPr marL="0" lvl="0" indent="0" algn="l" rtl="0">
              <a:lnSpc>
                <a:spcPct val="90000"/>
              </a:lnSpc>
              <a:spcBef>
                <a:spcPts val="1000"/>
              </a:spcBef>
              <a:spcAft>
                <a:spcPts val="0"/>
              </a:spcAft>
              <a:buClr>
                <a:schemeClr val="dk1"/>
              </a:buClr>
              <a:buSzPts val="1200"/>
              <a:buNone/>
            </a:pPr>
            <a:r>
              <a:rPr lang="en-US" sz="1200" dirty="0">
                <a:solidFill>
                  <a:srgbClr val="0070C0"/>
                </a:solidFill>
              </a:rPr>
              <a:t>Branch : B.E			Stream :ECE		                                                       Year :II </a:t>
            </a:r>
            <a:endParaRPr dirty="0">
              <a:solidFill>
                <a:srgbClr val="0070C0"/>
              </a:solidFill>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2 Name: </a:t>
            </a:r>
            <a:r>
              <a:rPr lang="en-US" sz="1200" b="1" dirty="0" err="1">
                <a:solidFill>
                  <a:srgbClr val="5D7C3F"/>
                </a:solidFill>
              </a:rPr>
              <a:t>Amiritavarshini</a:t>
            </a:r>
            <a:r>
              <a:rPr lang="en-US" sz="1200" b="1" dirty="0">
                <a:solidFill>
                  <a:srgbClr val="5D7C3F"/>
                </a:solidFill>
              </a:rPr>
              <a:t> S</a:t>
            </a:r>
            <a:endParaRPr dirty="0"/>
          </a:p>
          <a:p>
            <a:pPr marL="0" lvl="0" indent="0" algn="l" rtl="0">
              <a:lnSpc>
                <a:spcPct val="90000"/>
              </a:lnSpc>
              <a:spcBef>
                <a:spcPts val="1000"/>
              </a:spcBef>
              <a:spcAft>
                <a:spcPts val="0"/>
              </a:spcAft>
              <a:buClr>
                <a:schemeClr val="dk1"/>
              </a:buClr>
              <a:buSzPts val="1200"/>
              <a:buNone/>
            </a:pPr>
            <a:r>
              <a:rPr lang="en-US" sz="1200" dirty="0">
                <a:solidFill>
                  <a:srgbClr val="0070C0"/>
                </a:solidFill>
              </a:rPr>
              <a:t>Branch : B.E		                           Stream: ECE			                            Year : II</a:t>
            </a:r>
            <a:endParaRPr dirty="0">
              <a:solidFill>
                <a:srgbClr val="0070C0"/>
              </a:solidFill>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3 Name: Harshini D A</a:t>
            </a:r>
            <a:endParaRPr dirty="0"/>
          </a:p>
          <a:p>
            <a:pPr marL="0" lvl="0" indent="0" algn="l" rtl="0">
              <a:lnSpc>
                <a:spcPct val="90000"/>
              </a:lnSpc>
              <a:spcBef>
                <a:spcPts val="1000"/>
              </a:spcBef>
              <a:spcAft>
                <a:spcPts val="0"/>
              </a:spcAft>
              <a:buClr>
                <a:schemeClr val="dk1"/>
              </a:buClr>
              <a:buSzPts val="1200"/>
              <a:buNone/>
            </a:pPr>
            <a:r>
              <a:rPr lang="en-US" sz="1200" dirty="0">
                <a:solidFill>
                  <a:srgbClr val="0070C0"/>
                </a:solidFill>
              </a:rPr>
              <a:t>Branch : B.E			Stream : ECE			Year : II</a:t>
            </a:r>
            <a:endParaRPr dirty="0">
              <a:solidFill>
                <a:srgbClr val="0070C0"/>
              </a:solidFill>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4 Name: </a:t>
            </a:r>
            <a:r>
              <a:rPr lang="en-US" sz="1200" b="1" dirty="0" err="1">
                <a:solidFill>
                  <a:srgbClr val="5D7C3F"/>
                </a:solidFill>
              </a:rPr>
              <a:t>Abinanthan</a:t>
            </a:r>
            <a:r>
              <a:rPr lang="en-US" sz="1200" b="1" dirty="0">
                <a:solidFill>
                  <a:srgbClr val="5D7C3F"/>
                </a:solidFill>
              </a:rPr>
              <a:t> B</a:t>
            </a:r>
            <a:endParaRPr dirty="0"/>
          </a:p>
          <a:p>
            <a:pPr marL="0" lvl="0" indent="0" algn="l" rtl="0">
              <a:lnSpc>
                <a:spcPct val="90000"/>
              </a:lnSpc>
              <a:spcBef>
                <a:spcPts val="1000"/>
              </a:spcBef>
              <a:spcAft>
                <a:spcPts val="0"/>
              </a:spcAft>
              <a:buClr>
                <a:schemeClr val="dk1"/>
              </a:buClr>
              <a:buSzPts val="1200"/>
              <a:buNone/>
            </a:pPr>
            <a:r>
              <a:rPr lang="en-US" sz="1200" dirty="0">
                <a:solidFill>
                  <a:srgbClr val="0070C0"/>
                </a:solidFill>
              </a:rPr>
              <a:t>Branch : B.E			Stream : ECE			Year : I </a:t>
            </a:r>
            <a:endParaRPr dirty="0">
              <a:solidFill>
                <a:srgbClr val="0070C0"/>
              </a:solidFill>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5 Name: </a:t>
            </a:r>
            <a:r>
              <a:rPr lang="en-US" sz="1200" b="1" dirty="0" err="1">
                <a:solidFill>
                  <a:srgbClr val="5D7C3F"/>
                </a:solidFill>
              </a:rPr>
              <a:t>Guruprasath</a:t>
            </a:r>
            <a:r>
              <a:rPr lang="en-US" sz="1200" b="1" dirty="0">
                <a:solidFill>
                  <a:srgbClr val="5D7C3F"/>
                </a:solidFill>
              </a:rPr>
              <a:t> M</a:t>
            </a:r>
            <a:endParaRPr dirty="0"/>
          </a:p>
          <a:p>
            <a:pPr marL="0" lvl="0" indent="0" algn="l" rtl="0">
              <a:lnSpc>
                <a:spcPct val="90000"/>
              </a:lnSpc>
              <a:spcBef>
                <a:spcPts val="1000"/>
              </a:spcBef>
              <a:spcAft>
                <a:spcPts val="0"/>
              </a:spcAft>
              <a:buClr>
                <a:schemeClr val="dk1"/>
              </a:buClr>
              <a:buSzPts val="1200"/>
              <a:buNone/>
            </a:pPr>
            <a:r>
              <a:rPr lang="en-US" sz="1200" dirty="0">
                <a:solidFill>
                  <a:srgbClr val="0070C0"/>
                </a:solidFill>
              </a:rPr>
              <a:t>Branch : B.E			Stream: ECE		                                                       Year : I </a:t>
            </a:r>
            <a:endParaRPr dirty="0">
              <a:solidFill>
                <a:srgbClr val="0070C0"/>
              </a:solidFill>
            </a:endParaRPr>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1 Name: Mr. Anand</a:t>
            </a:r>
            <a:endParaRPr dirty="0"/>
          </a:p>
          <a:p>
            <a:pPr marL="0" lvl="0" indent="0" algn="l" rtl="0">
              <a:lnSpc>
                <a:spcPct val="90000"/>
              </a:lnSpc>
              <a:spcBef>
                <a:spcPts val="1000"/>
              </a:spcBef>
              <a:spcAft>
                <a:spcPts val="0"/>
              </a:spcAft>
              <a:buClr>
                <a:schemeClr val="dk1"/>
              </a:buClr>
              <a:buSzPts val="1200"/>
              <a:buNone/>
            </a:pPr>
            <a:r>
              <a:rPr lang="en-US" sz="1200" dirty="0">
                <a:solidFill>
                  <a:srgbClr val="0070C0"/>
                </a:solidFill>
              </a:rPr>
              <a:t>Category : Academic	                           Expertise : AI/ML 	</a:t>
            </a:r>
            <a:r>
              <a:rPr lang="en-US" sz="1200" dirty="0"/>
              <a:t>	    </a:t>
            </a:r>
            <a:endParaRPr dirty="0"/>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1038</TotalTime>
  <Words>579</Words>
  <Application>Microsoft Office PowerPoint</Application>
  <PresentationFormat>Widescreen</PresentationFormat>
  <Paragraphs>75</Paragraphs>
  <Slides>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Wingdings</vt:lpstr>
      <vt:lpstr>Arial</vt:lpstr>
      <vt:lpstr>Franklin Gothic</vt:lpstr>
      <vt:lpstr>Noto Sans Symbols</vt:lpstr>
      <vt:lpstr>Libre Franklin</vt:lpstr>
      <vt:lpstr>Calibri</vt:lpstr>
      <vt:lpstr>Segoe UI Semibold</vt:lpstr>
      <vt:lpstr>Theme1</vt:lpstr>
      <vt:lpstr>Basic Details of the Team and Problem Statement</vt:lpstr>
      <vt:lpstr>Approach:</vt:lpstr>
      <vt:lpstr>Use Cases: </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SURYA NARAYANAN C S</cp:lastModifiedBy>
  <cp:revision>28</cp:revision>
  <dcterms:created xsi:type="dcterms:W3CDTF">2022-02-11T07:14:46Z</dcterms:created>
  <dcterms:modified xsi:type="dcterms:W3CDTF">2022-05-15T09:00:53Z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