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71" r:id="rId16"/>
    <p:sldId id="269" r:id="rId17"/>
    <p:sldId id="270"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lear Sans Regular" panose="020B0604020202020204" charset="0"/>
      <p:regular r:id="rId24"/>
    </p:embeddedFont>
    <p:embeddedFont>
      <p:font typeface="Clear Sans Regular Bold" panose="020B0604020202020204" charset="0"/>
      <p:regular r:id="rId25"/>
    </p:embeddedFont>
    <p:embeddedFont>
      <p:font typeface="Open Sans Extra Bold" panose="020B0604020202020204" charset="0"/>
      <p:regular r:id="rId26"/>
    </p:embeddedFont>
    <p:embeddedFont>
      <p:font typeface="Segoe UI" panose="020B0502040204020203" pitchFamily="34" charset="0"/>
      <p:regular r:id="rId27"/>
      <p:bold r:id="rId28"/>
      <p:italic r:id="rId29"/>
      <p:boldItalic r:id="rId30"/>
    </p:embeddedFont>
    <p:embeddedFont>
      <p:font typeface="Segoe UI Semibold" panose="020B0702040204020203" pitchFamily="34" charset="0"/>
      <p:bold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22" autoAdjust="0"/>
  </p:normalViewPr>
  <p:slideViewPr>
    <p:cSldViewPr>
      <p:cViewPr varScale="1">
        <p:scale>
          <a:sx n="64" d="100"/>
          <a:sy n="64" d="100"/>
        </p:scale>
        <p:origin x="2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9D6FB-2C1B-492A-A689-12236E29664F}" type="datetimeFigureOut">
              <a:rPr lang="en-IN" smtClean="0"/>
              <a:t>22-03-2022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4EF5D-D3D3-4586-97B5-00E7B5A72F3F}" type="slidenum">
              <a:rPr lang="en-IN" smtClean="0"/>
              <a:t>‹#›</a:t>
            </a:fld>
            <a:endParaRPr lang="en-IN"/>
          </a:p>
        </p:txBody>
      </p:sp>
    </p:spTree>
    <p:extLst>
      <p:ext uri="{BB962C8B-B14F-4D97-AF65-F5344CB8AC3E}">
        <p14:creationId xmlns:p14="http://schemas.microsoft.com/office/powerpoint/2010/main" val="232663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A4EF5D-D3D3-4586-97B5-00E7B5A72F3F}" type="slidenum">
              <a:rPr lang="en-IN" smtClean="0"/>
              <a:t>10</a:t>
            </a:fld>
            <a:endParaRPr lang="en-IN"/>
          </a:p>
        </p:txBody>
      </p:sp>
    </p:spTree>
    <p:extLst>
      <p:ext uri="{BB962C8B-B14F-4D97-AF65-F5344CB8AC3E}">
        <p14:creationId xmlns:p14="http://schemas.microsoft.com/office/powerpoint/2010/main" val="107727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URYASTIC/tnsi-demo-workspac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RYASTIC/tnsi-demo-workspace"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8261068"/>
            <a:ext cx="18288000" cy="2025932"/>
          </a:xfrm>
          <a:prstGeom prst="rect">
            <a:avLst/>
          </a:prstGeom>
          <a:solidFill>
            <a:srgbClr val="516AB2"/>
          </a:solidFill>
        </p:spPr>
      </p:sp>
      <p:pic>
        <p:nvPicPr>
          <p:cNvPr id="12" name="Picture 12"/>
          <p:cNvPicPr>
            <a:picLocks noChangeAspect="1"/>
          </p:cNvPicPr>
          <p:nvPr/>
        </p:nvPicPr>
        <p:blipFill>
          <a:blip r:embed="rId2"/>
          <a:srcRect t="11370" r="9673" b="16157"/>
          <a:stretch>
            <a:fillRect/>
          </a:stretch>
        </p:blipFill>
        <p:spPr>
          <a:xfrm>
            <a:off x="1503207" y="3039970"/>
            <a:ext cx="13704643" cy="4803751"/>
          </a:xfrm>
          <a:prstGeom prst="rect">
            <a:avLst/>
          </a:prstGeom>
        </p:spPr>
      </p:pic>
      <p:sp>
        <p:nvSpPr>
          <p:cNvPr id="13" name="TextBox 13"/>
          <p:cNvSpPr txBox="1"/>
          <p:nvPr/>
        </p:nvSpPr>
        <p:spPr>
          <a:xfrm>
            <a:off x="1028700" y="8972550"/>
            <a:ext cx="13704643" cy="514350"/>
          </a:xfrm>
          <a:prstGeom prst="rect">
            <a:avLst/>
          </a:prstGeom>
        </p:spPr>
        <p:txBody>
          <a:bodyPr lIns="0" tIns="0" rIns="0" bIns="0" rtlCol="0" anchor="t">
            <a:spAutoFit/>
          </a:bodyPr>
          <a:lstStyle/>
          <a:p>
            <a:pPr marL="0" lvl="0" indent="0" algn="l">
              <a:lnSpc>
                <a:spcPts val="4200"/>
              </a:lnSpc>
              <a:spcBef>
                <a:spcPct val="0"/>
              </a:spcBef>
            </a:pPr>
            <a:r>
              <a:rPr lang="en-US" sz="3000">
                <a:solidFill>
                  <a:srgbClr val="FFFFFF"/>
                </a:solidFill>
                <a:latin typeface="Clear Sans Regular"/>
              </a:rPr>
              <a:t>STAGE -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
            <a:ext cx="18288000" cy="1759123"/>
          </a:xfrm>
          <a:prstGeom prst="rect">
            <a:avLst/>
          </a:prstGeom>
          <a:solidFill>
            <a:srgbClr val="516AB2"/>
          </a:solidFill>
        </p:spPr>
      </p:sp>
      <p:sp>
        <p:nvSpPr>
          <p:cNvPr id="3" name="TextBox 3"/>
          <p:cNvSpPr txBox="1"/>
          <p:nvPr/>
        </p:nvSpPr>
        <p:spPr>
          <a:xfrm>
            <a:off x="287016" y="408577"/>
            <a:ext cx="11634315"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Technical details</a:t>
            </a:r>
          </a:p>
        </p:txBody>
      </p:sp>
      <p:pic>
        <p:nvPicPr>
          <p:cNvPr id="9" name="Picture 9"/>
          <p:cNvPicPr>
            <a:picLocks noChangeAspect="1"/>
          </p:cNvPicPr>
          <p:nvPr/>
        </p:nvPicPr>
        <p:blipFill>
          <a:blip r:embed="rId3" cstate="print"/>
          <a:srcRect/>
          <a:stretch>
            <a:fillRect/>
          </a:stretch>
        </p:blipFill>
        <p:spPr>
          <a:xfrm>
            <a:off x="15892335" y="8999171"/>
            <a:ext cx="2118125" cy="925356"/>
          </a:xfrm>
          <a:prstGeom prst="rect">
            <a:avLst/>
          </a:prstGeom>
        </p:spPr>
      </p:pic>
      <p:sp>
        <p:nvSpPr>
          <p:cNvPr id="7" name="object 31">
            <a:extLst>
              <a:ext uri="{FF2B5EF4-FFF2-40B4-BE49-F238E27FC236}">
                <a16:creationId xmlns:a16="http://schemas.microsoft.com/office/drawing/2014/main" id="{1AAEDA4F-1FD7-4589-9A7A-28F3A64D4773}"/>
              </a:ext>
            </a:extLst>
          </p:cNvPr>
          <p:cNvSpPr txBox="1"/>
          <p:nvPr/>
        </p:nvSpPr>
        <p:spPr>
          <a:xfrm>
            <a:off x="11982846" y="2323839"/>
            <a:ext cx="4968551" cy="7461017"/>
          </a:xfrm>
          <a:prstGeom prst="rect">
            <a:avLst/>
          </a:prstGeom>
        </p:spPr>
        <p:txBody>
          <a:bodyPr vert="horz" wrap="square" lIns="0" tIns="12700" rIns="0" bIns="0" rtlCol="0">
            <a:spAutoFit/>
          </a:bodyPr>
          <a:lstStyle/>
          <a:p>
            <a:pPr marL="12700">
              <a:spcBef>
                <a:spcPts val="100"/>
              </a:spcBef>
            </a:pPr>
            <a:r>
              <a:rPr sz="2800" b="1" u="sng" spc="-10" dirty="0">
                <a:solidFill>
                  <a:srgbClr val="7030A0"/>
                </a:solidFill>
                <a:uFill>
                  <a:solidFill>
                    <a:srgbClr val="FFFFFF"/>
                  </a:solidFill>
                </a:uFill>
                <a:latin typeface="Calibri"/>
                <a:cs typeface="Calibri"/>
              </a:rPr>
              <a:t>REQUIREMENTS:</a:t>
            </a:r>
            <a:endParaRPr sz="2800" dirty="0">
              <a:solidFill>
                <a:srgbClr val="7030A0"/>
              </a:solidFill>
              <a:latin typeface="Calibri"/>
              <a:cs typeface="Calibri"/>
            </a:endParaRPr>
          </a:p>
          <a:p>
            <a:pPr marL="12700"/>
            <a:endParaRPr lang="en-IN" sz="2400" b="1" spc="-30" dirty="0">
              <a:solidFill>
                <a:srgbClr val="FFFFFF"/>
              </a:solidFill>
              <a:latin typeface="Calibri"/>
              <a:cs typeface="Calibri"/>
            </a:endParaRPr>
          </a:p>
          <a:p>
            <a:pPr marL="298450" indent="-285750">
              <a:buFont typeface="Wingdings" panose="05000000000000000000" pitchFamily="2" charset="2"/>
              <a:buChar char="q"/>
            </a:pPr>
            <a:r>
              <a:rPr lang="en-IN" sz="2400" b="1" spc="-30" dirty="0">
                <a:solidFill>
                  <a:srgbClr val="FF0000"/>
                </a:solidFill>
                <a:latin typeface="Calibri"/>
                <a:cs typeface="Calibri"/>
              </a:rPr>
              <a:t>Programming Language – </a:t>
            </a:r>
            <a:r>
              <a:rPr lang="en-IN" sz="2400" b="1" spc="-30" dirty="0">
                <a:solidFill>
                  <a:schemeClr val="accent1"/>
                </a:solidFill>
                <a:latin typeface="Calibri"/>
                <a:cs typeface="Calibri"/>
              </a:rPr>
              <a:t>Python</a:t>
            </a:r>
          </a:p>
          <a:p>
            <a:pPr marL="298450" indent="-285750">
              <a:buFont typeface="Wingdings" panose="05000000000000000000" pitchFamily="2" charset="2"/>
              <a:buChar char="q"/>
            </a:pPr>
            <a:endParaRPr lang="en-IN" sz="2400" b="1" spc="-30" dirty="0">
              <a:solidFill>
                <a:srgbClr val="FF0000"/>
              </a:solidFill>
              <a:latin typeface="Calibri"/>
              <a:cs typeface="Calibri"/>
            </a:endParaRPr>
          </a:p>
          <a:p>
            <a:pPr marL="355600" indent="-342900">
              <a:buFont typeface="Wingdings" panose="05000000000000000000" pitchFamily="2" charset="2"/>
              <a:buChar char="q"/>
            </a:pPr>
            <a:r>
              <a:rPr lang="en-IN" sz="2400" b="1" spc="-30" dirty="0">
                <a:solidFill>
                  <a:srgbClr val="FF0000"/>
                </a:solidFill>
                <a:latin typeface="Calibri"/>
                <a:cs typeface="Calibri"/>
              </a:rPr>
              <a:t>Library :</a:t>
            </a:r>
          </a:p>
          <a:p>
            <a:pPr marL="355600" indent="-342900">
              <a:buFont typeface="Wingdings" panose="05000000000000000000" pitchFamily="2" charset="2"/>
              <a:buChar char="Ø"/>
            </a:pPr>
            <a:endParaRPr lang="en-IN" sz="2400" b="1" spc="-30" dirty="0">
              <a:solidFill>
                <a:srgbClr val="FF0000"/>
              </a:solidFill>
              <a:latin typeface="Calibri"/>
              <a:cs typeface="Calibri"/>
            </a:endParaRPr>
          </a:p>
          <a:p>
            <a:pPr marL="355600" indent="-342900">
              <a:buFont typeface="Wingdings" panose="05000000000000000000" pitchFamily="2" charset="2"/>
              <a:buChar char="Ø"/>
            </a:pPr>
            <a:r>
              <a:rPr lang="en-IN" sz="2400" b="1" spc="-30" dirty="0">
                <a:solidFill>
                  <a:srgbClr val="FF0000"/>
                </a:solidFill>
                <a:latin typeface="Calibri"/>
                <a:cs typeface="Calibri"/>
              </a:rPr>
              <a:t>        </a:t>
            </a:r>
            <a:r>
              <a:rPr lang="en-IN" sz="2400" b="1" spc="-30" dirty="0">
                <a:solidFill>
                  <a:schemeClr val="accent1"/>
                </a:solidFill>
                <a:latin typeface="Calibri"/>
                <a:cs typeface="Calibri"/>
              </a:rPr>
              <a:t>Open CV</a:t>
            </a:r>
          </a:p>
          <a:p>
            <a:pPr marL="355600" indent="-342900">
              <a:buFont typeface="Wingdings" panose="05000000000000000000" pitchFamily="2" charset="2"/>
              <a:buChar char="Ø"/>
            </a:pPr>
            <a:r>
              <a:rPr lang="en-IN" sz="2400" b="1" spc="-30" dirty="0">
                <a:solidFill>
                  <a:schemeClr val="accent1"/>
                </a:solidFill>
                <a:latin typeface="Calibri"/>
                <a:cs typeface="Calibri"/>
              </a:rPr>
              <a:t>        </a:t>
            </a:r>
            <a:r>
              <a:rPr lang="en-IN" sz="2400" b="1" spc="-30" dirty="0" err="1">
                <a:solidFill>
                  <a:schemeClr val="accent1"/>
                </a:solidFill>
                <a:latin typeface="Calibri"/>
                <a:cs typeface="Calibri"/>
              </a:rPr>
              <a:t>Keras</a:t>
            </a:r>
            <a:endParaRPr lang="en-IN" sz="2400" b="1" spc="-30" dirty="0">
              <a:solidFill>
                <a:schemeClr val="accent1"/>
              </a:solidFill>
              <a:latin typeface="Calibri"/>
              <a:cs typeface="Calibri"/>
            </a:endParaRPr>
          </a:p>
          <a:p>
            <a:pPr marL="355600" indent="-342900">
              <a:buFont typeface="Wingdings" panose="05000000000000000000" pitchFamily="2" charset="2"/>
              <a:buChar char="Ø"/>
            </a:pPr>
            <a:r>
              <a:rPr lang="en-IN" sz="2400" b="1" spc="-30" dirty="0">
                <a:solidFill>
                  <a:schemeClr val="accent1"/>
                </a:solidFill>
                <a:latin typeface="Calibri"/>
                <a:cs typeface="Calibri"/>
              </a:rPr>
              <a:t>        </a:t>
            </a:r>
            <a:r>
              <a:rPr lang="en-IN" sz="2400" b="1" spc="-30" dirty="0" err="1">
                <a:solidFill>
                  <a:schemeClr val="accent1"/>
                </a:solidFill>
                <a:latin typeface="Calibri"/>
                <a:cs typeface="Calibri"/>
              </a:rPr>
              <a:t>Tensorflow</a:t>
            </a:r>
            <a:endParaRPr lang="en-IN" sz="2400" b="1" spc="-30" dirty="0">
              <a:solidFill>
                <a:schemeClr val="accent1"/>
              </a:solidFill>
              <a:latin typeface="Calibri"/>
              <a:cs typeface="Calibri"/>
            </a:endParaRPr>
          </a:p>
          <a:p>
            <a:pPr marL="298450" indent="-285750">
              <a:buFont typeface="Wingdings" panose="05000000000000000000" pitchFamily="2" charset="2"/>
              <a:buChar char="q"/>
            </a:pPr>
            <a:endParaRPr lang="en-IN" sz="2400" b="1" spc="-30" dirty="0">
              <a:solidFill>
                <a:srgbClr val="FF0000"/>
              </a:solidFill>
              <a:latin typeface="Calibri"/>
              <a:cs typeface="Calibri"/>
            </a:endParaRPr>
          </a:p>
          <a:p>
            <a:pPr marL="298450" indent="-285750">
              <a:buFont typeface="Wingdings" panose="05000000000000000000" pitchFamily="2" charset="2"/>
              <a:buChar char="q"/>
            </a:pPr>
            <a:r>
              <a:rPr lang="en-IN" sz="2400" b="1" spc="-30" dirty="0">
                <a:solidFill>
                  <a:srgbClr val="FF0000"/>
                </a:solidFill>
                <a:latin typeface="Calibri"/>
                <a:cs typeface="Calibri"/>
              </a:rPr>
              <a:t>Detection:</a:t>
            </a:r>
          </a:p>
          <a:p>
            <a:pPr marL="298450" indent="-285750">
              <a:buFont typeface="Wingdings" panose="05000000000000000000" pitchFamily="2" charset="2"/>
              <a:buChar char="q"/>
            </a:pPr>
            <a:endParaRPr lang="en-IN" sz="2400" b="1" spc="-30" dirty="0">
              <a:solidFill>
                <a:srgbClr val="FF0000"/>
              </a:solidFill>
              <a:latin typeface="Calibri"/>
              <a:cs typeface="Calibri"/>
            </a:endParaRPr>
          </a:p>
          <a:p>
            <a:pPr marL="355600" indent="-342900">
              <a:buFont typeface="Wingdings" panose="05000000000000000000" pitchFamily="2" charset="2"/>
              <a:buChar char="Ø"/>
            </a:pPr>
            <a:r>
              <a:rPr lang="en-IN" sz="2400" b="1" spc="-30" dirty="0">
                <a:solidFill>
                  <a:schemeClr val="accent1"/>
                </a:solidFill>
                <a:latin typeface="Calibri"/>
                <a:cs typeface="Calibri"/>
              </a:rPr>
              <a:t>         </a:t>
            </a:r>
            <a:r>
              <a:rPr lang="en-IN" sz="2400" b="1" spc="-30" dirty="0" err="1">
                <a:solidFill>
                  <a:schemeClr val="accent1"/>
                </a:solidFill>
                <a:latin typeface="Calibri"/>
                <a:cs typeface="Calibri"/>
              </a:rPr>
              <a:t>Dlib</a:t>
            </a:r>
            <a:endParaRPr lang="en-IN" sz="2400" b="1" spc="-30" dirty="0">
              <a:solidFill>
                <a:schemeClr val="accent1"/>
              </a:solidFill>
              <a:latin typeface="Calibri"/>
              <a:cs typeface="Calibri"/>
            </a:endParaRPr>
          </a:p>
          <a:p>
            <a:pPr marL="355600" indent="-342900">
              <a:buFont typeface="Wingdings" panose="05000000000000000000" pitchFamily="2" charset="2"/>
              <a:buChar char="Ø"/>
            </a:pPr>
            <a:r>
              <a:rPr lang="en-IN" sz="2400" b="1" spc="-30" dirty="0">
                <a:solidFill>
                  <a:schemeClr val="accent1"/>
                </a:solidFill>
                <a:latin typeface="Calibri"/>
                <a:cs typeface="Calibri"/>
              </a:rPr>
              <a:t>         </a:t>
            </a:r>
            <a:r>
              <a:rPr lang="en-IN" sz="2400" b="1" spc="-30" dirty="0" err="1">
                <a:solidFill>
                  <a:schemeClr val="accent1"/>
                </a:solidFill>
                <a:latin typeface="Calibri"/>
                <a:cs typeface="Calibri"/>
              </a:rPr>
              <a:t>FaceNet</a:t>
            </a:r>
            <a:endParaRPr lang="en-IN" sz="2400" b="1" spc="-30" dirty="0">
              <a:solidFill>
                <a:schemeClr val="accent1"/>
              </a:solidFill>
              <a:latin typeface="Calibri"/>
              <a:cs typeface="Calibri"/>
            </a:endParaRPr>
          </a:p>
          <a:p>
            <a:pPr marL="355600" indent="-342900">
              <a:buFont typeface="Wingdings" panose="05000000000000000000" pitchFamily="2" charset="2"/>
              <a:buChar char="Ø"/>
            </a:pPr>
            <a:r>
              <a:rPr lang="en-IN" sz="2400" b="1" spc="-30" dirty="0">
                <a:solidFill>
                  <a:schemeClr val="accent1"/>
                </a:solidFill>
                <a:latin typeface="Calibri"/>
                <a:cs typeface="Calibri"/>
              </a:rPr>
              <a:t>         MTCNN </a:t>
            </a:r>
          </a:p>
          <a:p>
            <a:pPr marL="298450" indent="-285750">
              <a:buFont typeface="Wingdings" panose="05000000000000000000" pitchFamily="2" charset="2"/>
              <a:buChar char="q"/>
            </a:pPr>
            <a:r>
              <a:rPr lang="en-IN" sz="2400" b="1" spc="-30" dirty="0">
                <a:solidFill>
                  <a:srgbClr val="FF0000"/>
                </a:solidFill>
                <a:latin typeface="Calibri"/>
                <a:cs typeface="Calibri"/>
              </a:rPr>
              <a:t>Cloud Service:</a:t>
            </a:r>
          </a:p>
          <a:p>
            <a:pPr marL="298450" indent="-285750">
              <a:buFont typeface="Wingdings" panose="05000000000000000000" pitchFamily="2" charset="2"/>
              <a:buChar char="q"/>
            </a:pPr>
            <a:endParaRPr lang="en-IN" sz="2400" b="1" spc="-30" dirty="0">
              <a:solidFill>
                <a:srgbClr val="FF0000"/>
              </a:solidFill>
              <a:latin typeface="Calibri"/>
              <a:cs typeface="Calibri"/>
            </a:endParaRPr>
          </a:p>
          <a:p>
            <a:pPr marL="355600" indent="-342900">
              <a:buFont typeface="Wingdings" panose="05000000000000000000" pitchFamily="2" charset="2"/>
              <a:buChar char="Ø"/>
            </a:pPr>
            <a:r>
              <a:rPr lang="en-IN" sz="2400" b="1" spc="-30" dirty="0">
                <a:solidFill>
                  <a:schemeClr val="accent1"/>
                </a:solidFill>
                <a:latin typeface="Calibri"/>
                <a:cs typeface="Calibri"/>
              </a:rPr>
              <a:t>          AWS</a:t>
            </a:r>
          </a:p>
          <a:p>
            <a:pPr marL="12700"/>
            <a:endParaRPr lang="en-IN" sz="2400" b="1" spc="-30" dirty="0">
              <a:solidFill>
                <a:srgbClr val="FFFFFF"/>
              </a:solidFill>
              <a:latin typeface="Calibri"/>
              <a:cs typeface="Calibri"/>
            </a:endParaRPr>
          </a:p>
          <a:p>
            <a:pPr marL="12700"/>
            <a:endParaRPr sz="2400" dirty="0">
              <a:latin typeface="Calibri"/>
              <a:cs typeface="Calibri"/>
            </a:endParaRPr>
          </a:p>
        </p:txBody>
      </p:sp>
      <p:sp>
        <p:nvSpPr>
          <p:cNvPr id="11" name="TextBox 10">
            <a:extLst>
              <a:ext uri="{FF2B5EF4-FFF2-40B4-BE49-F238E27FC236}">
                <a16:creationId xmlns:a16="http://schemas.microsoft.com/office/drawing/2014/main" id="{D4312829-5E12-4A74-8425-E10287551F13}"/>
              </a:ext>
            </a:extLst>
          </p:cNvPr>
          <p:cNvSpPr txBox="1"/>
          <p:nvPr/>
        </p:nvSpPr>
        <p:spPr>
          <a:xfrm>
            <a:off x="719064" y="2323839"/>
            <a:ext cx="9144000" cy="6678751"/>
          </a:xfrm>
          <a:prstGeom prst="rect">
            <a:avLst/>
          </a:prstGeom>
          <a:noFill/>
        </p:spPr>
        <p:txBody>
          <a:bodyPr wrap="square">
            <a:spAutoFit/>
          </a:bodyPr>
          <a:lstStyle/>
          <a:p>
            <a:r>
              <a:rPr lang="en-US" sz="2000" b="1" i="0" dirty="0">
                <a:solidFill>
                  <a:srgbClr val="FF0000"/>
                </a:solidFill>
                <a:effectLst/>
                <a:latin typeface="Arial" panose="020B0604020202020204" pitchFamily="34" charset="0"/>
              </a:rPr>
              <a:t> Once the user uploads the video, the uploaded video is being split into frames:</a:t>
            </a:r>
          </a:p>
          <a:p>
            <a:br>
              <a:rPr lang="en-US" sz="2000" b="1" dirty="0">
                <a:solidFill>
                  <a:srgbClr val="FF0000"/>
                </a:solidFill>
              </a:rPr>
            </a:br>
            <a:endParaRPr lang="en-US" sz="2000" b="1" dirty="0">
              <a:solidFill>
                <a:srgbClr val="FF0000"/>
              </a:solidFill>
            </a:endParaRPr>
          </a:p>
          <a:p>
            <a:pPr marL="342900" indent="-342900">
              <a:buFont typeface="Wingdings" panose="05000000000000000000" pitchFamily="2" charset="2"/>
              <a:buChar char="ü"/>
            </a:pPr>
            <a:r>
              <a:rPr lang="en-US" sz="2000" b="1" i="0" dirty="0">
                <a:solidFill>
                  <a:srgbClr val="7030A0"/>
                </a:solidFill>
                <a:effectLst/>
                <a:latin typeface="Segoe UI Semibold" panose="020B0702040204020203" pitchFamily="34" charset="0"/>
                <a:cs typeface="Segoe UI Semibold" panose="020B0702040204020203" pitchFamily="34" charset="0"/>
              </a:rPr>
              <a:t> Each frames that have been split will be checked for harmful content (adult content) which are against to the community. If it is a harmful content, it automatically intimates the user about the uploaded content and restricts the user to upload the content.</a:t>
            </a:r>
            <a:br>
              <a:rPr lang="en-US" sz="2000" b="1" dirty="0">
                <a:solidFill>
                  <a:srgbClr val="7030A0"/>
                </a:solidFill>
                <a:latin typeface="Segoe UI Semibold" panose="020B0702040204020203" pitchFamily="34" charset="0"/>
                <a:cs typeface="Segoe UI Semibold" panose="020B0702040204020203" pitchFamily="34" charset="0"/>
              </a:rPr>
            </a:br>
            <a:endParaRPr lang="en-US" sz="20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ü"/>
            </a:pPr>
            <a:endParaRPr lang="en-US" sz="20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ü"/>
            </a:pPr>
            <a:endParaRPr lang="en-US" sz="20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ü"/>
            </a:pPr>
            <a:r>
              <a:rPr lang="en-US" sz="2000" b="1" i="0" dirty="0">
                <a:solidFill>
                  <a:srgbClr val="7030A0"/>
                </a:solidFill>
                <a:effectLst/>
                <a:latin typeface="Segoe UI Semibold" panose="020B0702040204020203" pitchFamily="34" charset="0"/>
                <a:cs typeface="Segoe UI Semibold" panose="020B0702040204020203" pitchFamily="34" charset="0"/>
              </a:rPr>
              <a:t>The face was detected in each frames. If the probability of the content being Deepfake is high, it automatically intimates the user about the uploaded content(fake content) and restricts the user to upload the content using our Deep Learning algorithm. Hence spreading of Deepfake content can be drastically minimized.</a:t>
            </a:r>
            <a:br>
              <a:rPr lang="en-US" sz="2000" b="1" dirty="0">
                <a:solidFill>
                  <a:srgbClr val="7030A0"/>
                </a:solidFill>
                <a:latin typeface="Segoe UI Semibold" panose="020B0702040204020203" pitchFamily="34" charset="0"/>
                <a:cs typeface="Segoe UI Semibold" panose="020B0702040204020203" pitchFamily="34" charset="0"/>
              </a:rPr>
            </a:br>
            <a:br>
              <a:rPr lang="en-US" dirty="0"/>
            </a:br>
            <a:br>
              <a:rPr lang="en-US" dirty="0"/>
            </a:br>
            <a:endParaRPr lang="en-US" dirty="0"/>
          </a:p>
          <a:p>
            <a:endParaRPr lang="en-US" dirty="0"/>
          </a:p>
          <a:p>
            <a:br>
              <a:rPr lang="en-US" dirty="0"/>
            </a:br>
            <a:endParaRPr lang="en-IN" dirty="0"/>
          </a:p>
        </p:txBody>
      </p:sp>
      <p:pic>
        <p:nvPicPr>
          <p:cNvPr id="5" name="Picture 4">
            <a:extLst>
              <a:ext uri="{FF2B5EF4-FFF2-40B4-BE49-F238E27FC236}">
                <a16:creationId xmlns:a16="http://schemas.microsoft.com/office/drawing/2014/main" id="{94A0BDC2-AD9E-4D5E-A1BF-65AEB9774373}"/>
              </a:ext>
            </a:extLst>
          </p:cNvPr>
          <p:cNvPicPr>
            <a:picLocks noChangeAspect="1"/>
          </p:cNvPicPr>
          <p:nvPr/>
        </p:nvPicPr>
        <p:blipFill>
          <a:blip r:embed="rId4"/>
          <a:stretch>
            <a:fillRect/>
          </a:stretch>
        </p:blipFill>
        <p:spPr>
          <a:xfrm>
            <a:off x="1151112" y="7375748"/>
            <a:ext cx="9541067" cy="25487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786018" y="1000096"/>
            <a:ext cx="12287336" cy="642942"/>
            <a:chOff x="1524011" y="-785512"/>
            <a:chExt cx="17544879" cy="1244016"/>
          </a:xfrm>
        </p:grpSpPr>
        <p:sp>
          <p:nvSpPr>
            <p:cNvPr id="8" name="AutoShape 8"/>
            <p:cNvSpPr/>
            <p:nvPr/>
          </p:nvSpPr>
          <p:spPr>
            <a:xfrm>
              <a:off x="1524011" y="38299"/>
              <a:ext cx="17544879" cy="0"/>
            </a:xfrm>
            <a:prstGeom prst="line">
              <a:avLst/>
            </a:prstGeom>
            <a:ln w="2397237" cap="rnd">
              <a:solidFill>
                <a:srgbClr val="516AB2"/>
              </a:solidFill>
              <a:prstDash val="solid"/>
              <a:headEnd type="none" w="sm" len="sm"/>
              <a:tailEnd type="none" w="sm" len="sm"/>
            </a:ln>
          </p:spPr>
        </p:sp>
        <p:sp>
          <p:nvSpPr>
            <p:cNvPr id="9" name="TextBox 9"/>
            <p:cNvSpPr txBox="1"/>
            <p:nvPr/>
          </p:nvSpPr>
          <p:spPr>
            <a:xfrm>
              <a:off x="5429288" y="-785512"/>
              <a:ext cx="11780630" cy="1244016"/>
            </a:xfrm>
            <a:prstGeom prst="rect">
              <a:avLst/>
            </a:prstGeom>
          </p:spPr>
          <p:txBody>
            <a:bodyPr lIns="0" tIns="0" rIns="0" bIns="0" rtlCol="0" anchor="t">
              <a:spAutoFit/>
            </a:bodyPr>
            <a:lstStyle/>
            <a:p>
              <a:pPr>
                <a:lnSpc>
                  <a:spcPts val="7800"/>
                </a:lnSpc>
              </a:pPr>
              <a:r>
                <a:rPr lang="en-US" sz="5400" b="1" spc="-120" dirty="0">
                  <a:solidFill>
                    <a:srgbClr val="FFFFFF"/>
                  </a:solidFill>
                  <a:latin typeface="+mj-lt"/>
                </a:rPr>
                <a:t>Research done so far</a:t>
              </a:r>
            </a:p>
          </p:txBody>
        </p:sp>
      </p:gr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11" name="TextBox 10">
            <a:extLst>
              <a:ext uri="{FF2B5EF4-FFF2-40B4-BE49-F238E27FC236}">
                <a16:creationId xmlns:a16="http://schemas.microsoft.com/office/drawing/2014/main" id="{970C677E-1B6D-40C3-9B65-EFADE42B2176}"/>
              </a:ext>
            </a:extLst>
          </p:cNvPr>
          <p:cNvSpPr txBox="1"/>
          <p:nvPr/>
        </p:nvSpPr>
        <p:spPr>
          <a:xfrm>
            <a:off x="863080" y="3055268"/>
            <a:ext cx="9793088" cy="6740307"/>
          </a:xfrm>
          <a:prstGeom prst="rect">
            <a:avLst/>
          </a:prstGeom>
          <a:noFill/>
        </p:spPr>
        <p:txBody>
          <a:bodyPr wrap="square">
            <a:spAutoFit/>
          </a:bodyPr>
          <a:lstStyle/>
          <a:p>
            <a:pPr marL="342900" indent="-342900">
              <a:buFont typeface="Wingdings" panose="05000000000000000000" pitchFamily="2" charset="2"/>
              <a:buChar char="q"/>
            </a:pPr>
            <a:r>
              <a:rPr lang="en-US" sz="2400" b="1" i="0" dirty="0">
                <a:solidFill>
                  <a:srgbClr val="7030A0"/>
                </a:solidFill>
                <a:latin typeface="Segoe UI Semibold" panose="020B0702040204020203" pitchFamily="34" charset="0"/>
                <a:cs typeface="Segoe UI Semibold" panose="020B0702040204020203" pitchFamily="34" charset="0"/>
              </a:rPr>
              <a:t>An innovation process always starts with the search for and finding innovative potentials and the derivation of ideas. First we thought of detecting the harmful content, while the development was going on we came to an innovative idea of intimating the user about their content using our algorithm which will be much more feasible for this problem.</a:t>
            </a:r>
            <a:br>
              <a:rPr lang="en-US" sz="2400" b="1" dirty="0">
                <a:solidFill>
                  <a:srgbClr val="7030A0"/>
                </a:solidFill>
                <a:latin typeface="Segoe UI Semibold" panose="020B0702040204020203" pitchFamily="34" charset="0"/>
                <a:cs typeface="Segoe UI Semibold" panose="020B0702040204020203" pitchFamily="34" charset="0"/>
              </a:rPr>
            </a:br>
            <a:endParaRPr lang="en-US" sz="24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q"/>
            </a:pPr>
            <a:r>
              <a:rPr lang="en-US" sz="2400" b="1" i="0" dirty="0">
                <a:solidFill>
                  <a:srgbClr val="7030A0"/>
                </a:solidFill>
                <a:latin typeface="Segoe UI Semibold" panose="020B0702040204020203" pitchFamily="34" charset="0"/>
                <a:cs typeface="Segoe UI Semibold" panose="020B0702040204020203" pitchFamily="34" charset="0"/>
              </a:rPr>
              <a:t>We have developed a initial prototype and took video of the model to show the working of the model. We are in the development stage of our prototype. </a:t>
            </a:r>
            <a:br>
              <a:rPr lang="en-US" sz="2400" b="1" dirty="0">
                <a:solidFill>
                  <a:srgbClr val="7030A0"/>
                </a:solidFill>
                <a:latin typeface="Segoe UI Semibold" panose="020B0702040204020203" pitchFamily="34" charset="0"/>
                <a:cs typeface="Segoe UI Semibold" panose="020B0702040204020203" pitchFamily="34" charset="0"/>
              </a:rPr>
            </a:br>
            <a:endParaRPr lang="en-US" sz="24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q"/>
            </a:pPr>
            <a:r>
              <a:rPr lang="en-US" sz="2400" b="1" i="0" dirty="0">
                <a:solidFill>
                  <a:srgbClr val="7030A0"/>
                </a:solidFill>
                <a:latin typeface="Segoe UI Semibold" panose="020B0702040204020203" pitchFamily="34" charset="0"/>
                <a:cs typeface="Segoe UI Semibold" panose="020B0702040204020203" pitchFamily="34" charset="0"/>
              </a:rPr>
              <a:t>Our solution is expected to work on social media. It should </a:t>
            </a:r>
            <a:r>
              <a:rPr lang="en-US" sz="2400" b="1" dirty="0">
                <a:solidFill>
                  <a:srgbClr val="7030A0"/>
                </a:solidFill>
                <a:latin typeface="Segoe UI Semibold" panose="020B0702040204020203" pitchFamily="34" charset="0"/>
                <a:cs typeface="Segoe UI Semibold" panose="020B0702040204020203" pitchFamily="34" charset="0"/>
              </a:rPr>
              <a:t>notify</a:t>
            </a:r>
            <a:r>
              <a:rPr lang="en-US" sz="2400" b="1" i="0" dirty="0">
                <a:solidFill>
                  <a:srgbClr val="7030A0"/>
                </a:solidFill>
                <a:latin typeface="Segoe UI Semibold" panose="020B0702040204020203" pitchFamily="34" charset="0"/>
                <a:cs typeface="Segoe UI Semibold" panose="020B0702040204020203" pitchFamily="34" charset="0"/>
              </a:rPr>
              <a:t> the authorities and end users will have the facilities to report the harmful content if uploaded.</a:t>
            </a:r>
          </a:p>
          <a:p>
            <a:endParaRPr lang="en-IN" sz="2400" b="1" dirty="0">
              <a:solidFill>
                <a:srgbClr val="7030A0"/>
              </a:solidFill>
              <a:latin typeface="Segoe UI Semibold" panose="020B0702040204020203" pitchFamily="34" charset="0"/>
              <a:cs typeface="Segoe UI Semibold" panose="020B0702040204020203" pitchFamily="34" charset="0"/>
            </a:endParaRPr>
          </a:p>
          <a:p>
            <a:r>
              <a:rPr lang="en-US" sz="2400" b="1" i="0" dirty="0">
                <a:solidFill>
                  <a:srgbClr val="0070C0"/>
                </a:solidFill>
                <a:latin typeface="Segoe UI Semibold" panose="020B0702040204020203" pitchFamily="34" charset="0"/>
                <a:cs typeface="Segoe UI Semibold" panose="020B0702040204020203" pitchFamily="34" charset="0"/>
              </a:rPr>
              <a:t>We have took survey analysis about our project, we got more positive comments about our project.</a:t>
            </a:r>
            <a:br>
              <a:rPr lang="en-US" sz="2400" b="1" dirty="0">
                <a:solidFill>
                  <a:srgbClr val="0070C0"/>
                </a:solidFill>
                <a:latin typeface="Segoe UI Semibold" panose="020B0702040204020203" pitchFamily="34" charset="0"/>
                <a:cs typeface="Segoe UI Semibold" panose="020B0702040204020203" pitchFamily="34" charset="0"/>
              </a:rPr>
            </a:br>
            <a:endParaRPr lang="en-IN" sz="2400" b="1" dirty="0">
              <a:solidFill>
                <a:srgbClr val="0070C0"/>
              </a:solidFill>
              <a:latin typeface="Segoe UI Semibold" panose="020B0702040204020203" pitchFamily="34" charset="0"/>
              <a:cs typeface="Segoe UI Semibold" panose="020B0702040204020203" pitchFamily="34" charset="0"/>
            </a:endParaRPr>
          </a:p>
        </p:txBody>
      </p:sp>
      <p:pic>
        <p:nvPicPr>
          <p:cNvPr id="12" name="object 7">
            <a:extLst>
              <a:ext uri="{FF2B5EF4-FFF2-40B4-BE49-F238E27FC236}">
                <a16:creationId xmlns:a16="http://schemas.microsoft.com/office/drawing/2014/main" id="{09410526-24C3-44D1-AEFE-670083EDA65B}"/>
              </a:ext>
            </a:extLst>
          </p:cNvPr>
          <p:cNvPicPr/>
          <p:nvPr/>
        </p:nvPicPr>
        <p:blipFill>
          <a:blip r:embed="rId3" cstate="print"/>
          <a:stretch>
            <a:fillRect/>
          </a:stretch>
        </p:blipFill>
        <p:spPr>
          <a:xfrm>
            <a:off x="12888416" y="3487316"/>
            <a:ext cx="2880320" cy="46085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4646737" y="785782"/>
            <a:ext cx="8025655" cy="572144"/>
            <a:chOff x="0" y="-377652"/>
            <a:chExt cx="10700873" cy="762859"/>
          </a:xfrm>
        </p:grpSpPr>
        <p:sp>
          <p:nvSpPr>
            <p:cNvPr id="8" name="AutoShape 8"/>
            <p:cNvSpPr/>
            <p:nvPr/>
          </p:nvSpPr>
          <p:spPr>
            <a:xfrm>
              <a:off x="0" y="0"/>
              <a:ext cx="10700873" cy="0"/>
            </a:xfrm>
            <a:prstGeom prst="line">
              <a:avLst/>
            </a:prstGeom>
            <a:ln w="1231900" cap="rnd">
              <a:solidFill>
                <a:srgbClr val="516AB2"/>
              </a:solidFill>
              <a:prstDash val="solid"/>
              <a:headEnd type="none" w="sm" len="sm"/>
              <a:tailEnd type="none" w="sm" len="sm"/>
            </a:ln>
          </p:spPr>
        </p:sp>
        <p:sp>
          <p:nvSpPr>
            <p:cNvPr id="9" name="TextBox 9"/>
            <p:cNvSpPr txBox="1"/>
            <p:nvPr/>
          </p:nvSpPr>
          <p:spPr>
            <a:xfrm>
              <a:off x="1701379" y="-377652"/>
              <a:ext cx="7643800" cy="762859"/>
            </a:xfrm>
            <a:prstGeom prst="rect">
              <a:avLst/>
            </a:prstGeom>
          </p:spPr>
          <p:txBody>
            <a:bodyPr lIns="0" tIns="0" rIns="0" bIns="0" rtlCol="0" anchor="t">
              <a:spAutoFit/>
            </a:bodyPr>
            <a:lstStyle/>
            <a:p>
              <a:pPr>
                <a:lnSpc>
                  <a:spcPts val="4420"/>
                </a:lnSpc>
              </a:pPr>
              <a:r>
                <a:rPr lang="en-US" sz="4400" b="1" spc="-68" dirty="0">
                  <a:solidFill>
                    <a:srgbClr val="FFFFFF"/>
                  </a:solidFill>
                  <a:latin typeface="+mj-lt"/>
                </a:rPr>
                <a:t>Consumer Segments</a:t>
              </a:r>
            </a:p>
          </p:txBody>
        </p:sp>
      </p:gr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6" name="Rectangle 5"/>
          <p:cNvSpPr/>
          <p:nvPr/>
        </p:nvSpPr>
        <p:spPr>
          <a:xfrm>
            <a:off x="1142944" y="2814508"/>
            <a:ext cx="16002112" cy="4406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7203F0-4FC7-4460-804C-7D15B62E87B3}"/>
              </a:ext>
            </a:extLst>
          </p:cNvPr>
          <p:cNvSpPr txBox="1"/>
          <p:nvPr/>
        </p:nvSpPr>
        <p:spPr>
          <a:xfrm>
            <a:off x="1541685" y="3247827"/>
            <a:ext cx="15409712" cy="3539430"/>
          </a:xfrm>
          <a:prstGeom prst="rect">
            <a:avLst/>
          </a:prstGeom>
          <a:noFill/>
        </p:spPr>
        <p:txBody>
          <a:bodyPr wrap="square" rtlCol="0">
            <a:spAutoFit/>
          </a:bodyPr>
          <a:lstStyle/>
          <a:p>
            <a:r>
              <a:rPr lang="en-IN" sz="2800" b="1" dirty="0">
                <a:solidFill>
                  <a:srgbClr val="002060"/>
                </a:solidFill>
                <a:latin typeface="Segoe UI Semibold" panose="020B0702040204020203" pitchFamily="34" charset="0"/>
                <a:cs typeface="Segoe UI Semibold" panose="020B0702040204020203" pitchFamily="34" charset="0"/>
              </a:rPr>
              <a:t>Our product is  B2B sector based product, hence we are targeting  the social media companies like Instagram, Facebook, twitter etc.,. as our customers. This solution will improve the standard of social media, so the users of social media will increase tremendously. So the users will trust the social media thereby it would be beneficial for social media.</a:t>
            </a:r>
          </a:p>
          <a:p>
            <a:endParaRPr lang="en-IN" sz="2800" b="1" dirty="0">
              <a:solidFill>
                <a:schemeClr val="tx2"/>
              </a:solidFill>
              <a:latin typeface="Segoe UI Semibold" panose="020B0702040204020203" pitchFamily="34" charset="0"/>
              <a:cs typeface="Segoe UI Semibold" panose="020B0702040204020203" pitchFamily="34" charset="0"/>
            </a:endParaRPr>
          </a:p>
          <a:p>
            <a:endParaRPr lang="en-IN" sz="2800" b="1" dirty="0">
              <a:solidFill>
                <a:schemeClr val="tx2"/>
              </a:solidFill>
              <a:latin typeface="Segoe UI Semibold" panose="020B0702040204020203" pitchFamily="34" charset="0"/>
              <a:cs typeface="Segoe UI Semibold" panose="020B0702040204020203" pitchFamily="34" charset="0"/>
            </a:endParaRPr>
          </a:p>
          <a:p>
            <a:r>
              <a:rPr lang="en-IN" sz="2800" b="1" dirty="0">
                <a:solidFill>
                  <a:srgbClr val="7030A0"/>
                </a:solidFill>
                <a:latin typeface="Segoe UI Semibold" panose="020B0702040204020203" pitchFamily="34" charset="0"/>
                <a:cs typeface="Segoe UI Semibold" panose="020B0702040204020203" pitchFamily="34" charset="0"/>
              </a:rPr>
              <a:t>We have took survey on our project and got almost positive reviews. And we have got some suggestions in our project and we will consider the suggestions.</a:t>
            </a:r>
          </a:p>
        </p:txBody>
      </p:sp>
      <p:pic>
        <p:nvPicPr>
          <p:cNvPr id="1026" name="Picture 2" descr="Set of Most Popular Social Media Logos White Background : Facebook,  Instagram, Twitter, TikTok Editorial Photo - Illustration of communication,  friends: 182575866">
            <a:extLst>
              <a:ext uri="{FF2B5EF4-FFF2-40B4-BE49-F238E27FC236}">
                <a16:creationId xmlns:a16="http://schemas.microsoft.com/office/drawing/2014/main" id="{B79D7B56-74E1-4692-BC86-6A80F62BB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16" y="7519764"/>
            <a:ext cx="7455676" cy="2404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sp>
        <p:nvSpPr>
          <p:cNvPr id="2" name="TextBox 2"/>
          <p:cNvSpPr txBox="1"/>
          <p:nvPr/>
        </p:nvSpPr>
        <p:spPr>
          <a:xfrm>
            <a:off x="1028700" y="1512866"/>
            <a:ext cx="16465485" cy="987450"/>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Channels/ Marketing strategies</a:t>
            </a:r>
          </a:p>
        </p:txBody>
      </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11" name="Rectangle 10"/>
          <p:cNvSpPr/>
          <p:nvPr/>
        </p:nvSpPr>
        <p:spPr>
          <a:xfrm>
            <a:off x="928630" y="3199284"/>
            <a:ext cx="16645054" cy="5574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4BB724-DAC4-43CD-9C7C-86BA539D9288}"/>
              </a:ext>
            </a:extLst>
          </p:cNvPr>
          <p:cNvSpPr txBox="1"/>
          <p:nvPr/>
        </p:nvSpPr>
        <p:spPr>
          <a:xfrm>
            <a:off x="1355712" y="4063380"/>
            <a:ext cx="16003657" cy="3970318"/>
          </a:xfrm>
          <a:prstGeom prst="rect">
            <a:avLst/>
          </a:prstGeom>
          <a:noFill/>
        </p:spPr>
        <p:txBody>
          <a:bodyPr wrap="square" rtlCol="0">
            <a:spAutoFit/>
          </a:bodyPr>
          <a:lstStyle/>
          <a:p>
            <a:pPr marL="457200" indent="-457200">
              <a:buFont typeface="Wingdings" panose="05000000000000000000" pitchFamily="2" charset="2"/>
              <a:buChar char="ü"/>
            </a:pPr>
            <a:r>
              <a:rPr lang="en-IN" sz="2800" b="1" dirty="0">
                <a:solidFill>
                  <a:srgbClr val="002060"/>
                </a:solidFill>
              </a:rPr>
              <a:t>Initially we develop our own social media platform which contains our advantage of our project(resisting of fake and harmful content) to show how our project actually works. </a:t>
            </a:r>
          </a:p>
          <a:p>
            <a:pPr marL="457200" indent="-457200">
              <a:buFont typeface="Wingdings" panose="05000000000000000000" pitchFamily="2" charset="2"/>
              <a:buChar char="ü"/>
            </a:pPr>
            <a:endParaRPr lang="en-IN" sz="2800" b="1" dirty="0">
              <a:solidFill>
                <a:srgbClr val="002060"/>
              </a:solidFill>
            </a:endParaRPr>
          </a:p>
          <a:p>
            <a:pPr marL="457200" indent="-457200">
              <a:buFont typeface="Wingdings" panose="05000000000000000000" pitchFamily="2" charset="2"/>
              <a:buChar char="ü"/>
            </a:pPr>
            <a:r>
              <a:rPr lang="en-IN" sz="2800" b="1" dirty="0">
                <a:solidFill>
                  <a:srgbClr val="002060"/>
                </a:solidFill>
              </a:rPr>
              <a:t>Our social media will be presented as a demo to the existing social media to provide a clear idea about our project. </a:t>
            </a:r>
          </a:p>
          <a:p>
            <a:pPr marL="457200" indent="-457200">
              <a:buFont typeface="Wingdings" panose="05000000000000000000" pitchFamily="2" charset="2"/>
              <a:buChar char="ü"/>
            </a:pPr>
            <a:endParaRPr lang="en-IN" sz="2800" b="1" dirty="0">
              <a:solidFill>
                <a:srgbClr val="002060"/>
              </a:solidFill>
            </a:endParaRPr>
          </a:p>
          <a:p>
            <a:pPr marL="457200" indent="-457200">
              <a:buFont typeface="Wingdings" panose="05000000000000000000" pitchFamily="2" charset="2"/>
              <a:buChar char="ü"/>
            </a:pPr>
            <a:r>
              <a:rPr lang="en-IN" sz="2800" b="1" dirty="0">
                <a:solidFill>
                  <a:srgbClr val="002060"/>
                </a:solidFill>
              </a:rPr>
              <a:t>Thereby the other social media will get an idea about our project. </a:t>
            </a:r>
          </a:p>
          <a:p>
            <a:pPr marL="457200" indent="-457200">
              <a:buFont typeface="Wingdings" panose="05000000000000000000" pitchFamily="2" charset="2"/>
              <a:buChar char="ü"/>
            </a:pPr>
            <a:endParaRPr lang="en-IN" sz="2800" b="1" dirty="0">
              <a:solidFill>
                <a:srgbClr val="002060"/>
              </a:solidFill>
            </a:endParaRPr>
          </a:p>
          <a:p>
            <a:pPr marL="457200" indent="-457200">
              <a:buFont typeface="Wingdings" panose="05000000000000000000" pitchFamily="2" charset="2"/>
              <a:buChar char="ü"/>
            </a:pPr>
            <a:r>
              <a:rPr lang="en-IN" sz="2800" b="1" dirty="0">
                <a:solidFill>
                  <a:srgbClr val="002060"/>
                </a:solidFill>
              </a:rPr>
              <a:t>We will market our project by approaching the social media directly.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sp>
        <p:nvSpPr>
          <p:cNvPr id="2" name="TextBox 2"/>
          <p:cNvSpPr txBox="1"/>
          <p:nvPr/>
        </p:nvSpPr>
        <p:spPr>
          <a:xfrm>
            <a:off x="1000068" y="428593"/>
            <a:ext cx="6783678" cy="987450"/>
          </a:xfrm>
          <a:prstGeom prst="rect">
            <a:avLst/>
          </a:prstGeom>
        </p:spPr>
        <p:txBody>
          <a:bodyPr wrap="square" lIns="0" tIns="0" rIns="0" bIns="0" rtlCol="0" anchor="t">
            <a:spAutoFit/>
          </a:bodyPr>
          <a:lstStyle/>
          <a:p>
            <a:pPr marL="0" lvl="0" indent="0" algn="l">
              <a:lnSpc>
                <a:spcPts val="7699"/>
              </a:lnSpc>
              <a:spcBef>
                <a:spcPct val="0"/>
              </a:spcBef>
            </a:pPr>
            <a:r>
              <a:rPr lang="en-US" sz="6999" dirty="0">
                <a:solidFill>
                  <a:srgbClr val="5941FF"/>
                </a:solidFill>
                <a:latin typeface="Brice RegularSemiExpanded"/>
              </a:rPr>
              <a:t>Revenue Stream</a:t>
            </a:r>
          </a:p>
        </p:txBody>
      </p:sp>
      <p:pic>
        <p:nvPicPr>
          <p:cNvPr id="8" name="Picture 8"/>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4" name="Rectangle 3"/>
          <p:cNvSpPr/>
          <p:nvPr/>
        </p:nvSpPr>
        <p:spPr>
          <a:xfrm>
            <a:off x="2000200" y="2407196"/>
            <a:ext cx="14930542" cy="5976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7D7D66-75AB-414B-AF9B-E66C51A37635}"/>
              </a:ext>
            </a:extLst>
          </p:cNvPr>
          <p:cNvSpPr txBox="1"/>
          <p:nvPr/>
        </p:nvSpPr>
        <p:spPr>
          <a:xfrm>
            <a:off x="2303240" y="3244884"/>
            <a:ext cx="12961440" cy="3970318"/>
          </a:xfrm>
          <a:prstGeom prst="rect">
            <a:avLst/>
          </a:prstGeom>
          <a:noFill/>
        </p:spPr>
        <p:txBody>
          <a:bodyPr wrap="square">
            <a:spAutoFit/>
          </a:bodyPr>
          <a:lstStyle/>
          <a:p>
            <a:pPr marL="457200" indent="-457200">
              <a:buFont typeface="Wingdings" panose="05000000000000000000" pitchFamily="2" charset="2"/>
              <a:buChar char="v"/>
            </a:pPr>
            <a:r>
              <a:rPr lang="en-IN" sz="2800" b="1" dirty="0">
                <a:solidFill>
                  <a:srgbClr val="002060"/>
                </a:solidFill>
              </a:rPr>
              <a:t>Our product is directly sold to the social media companies, the revenue of the product can be earned via license based. </a:t>
            </a:r>
          </a:p>
          <a:p>
            <a:pPr marL="457200" indent="-457200">
              <a:buFont typeface="Wingdings" panose="05000000000000000000" pitchFamily="2" charset="2"/>
              <a:buChar char="v"/>
            </a:pPr>
            <a:endParaRPr lang="en-IN" sz="2800" b="1" dirty="0">
              <a:solidFill>
                <a:srgbClr val="002060"/>
              </a:solidFill>
            </a:endParaRPr>
          </a:p>
          <a:p>
            <a:pPr marL="457200" indent="-457200">
              <a:buFont typeface="Wingdings" panose="05000000000000000000" pitchFamily="2" charset="2"/>
              <a:buChar char="v"/>
            </a:pPr>
            <a:r>
              <a:rPr lang="en-IN" sz="2800" b="1" dirty="0">
                <a:solidFill>
                  <a:srgbClr val="002060"/>
                </a:solidFill>
              </a:rPr>
              <a:t>The cost of our project depends on our start up at the time of publishing the product in the market.</a:t>
            </a:r>
          </a:p>
          <a:p>
            <a:pPr marL="457200" indent="-457200">
              <a:buFont typeface="Wingdings" panose="05000000000000000000" pitchFamily="2" charset="2"/>
              <a:buChar char="v"/>
            </a:pPr>
            <a:endParaRPr lang="en-IN" sz="2800" b="1" dirty="0">
              <a:solidFill>
                <a:srgbClr val="002060"/>
              </a:solidFill>
            </a:endParaRPr>
          </a:p>
          <a:p>
            <a:pPr marL="457200" indent="-457200">
              <a:buFont typeface="Wingdings" panose="05000000000000000000" pitchFamily="2" charset="2"/>
              <a:buChar char="v"/>
            </a:pPr>
            <a:r>
              <a:rPr lang="en-IN" sz="2800" b="1" dirty="0">
                <a:solidFill>
                  <a:srgbClr val="002060"/>
                </a:solidFill>
              </a:rPr>
              <a:t>The company can buy the lifetime licence at the starting stage, or can renew his licence after a year in the yearly basis. Since our product is a software, the cost of product will be finalized at a time of launching.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sp>
        <p:nvSpPr>
          <p:cNvPr id="2" name="TextBox 2"/>
          <p:cNvSpPr txBox="1"/>
          <p:nvPr/>
        </p:nvSpPr>
        <p:spPr>
          <a:xfrm>
            <a:off x="1055102" y="1095375"/>
            <a:ext cx="6783678" cy="987450"/>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5941FF"/>
                </a:solidFill>
                <a:latin typeface="Brice RegularSemiExpanded"/>
              </a:rPr>
              <a:t>Cost Structure:</a:t>
            </a:r>
          </a:p>
        </p:txBody>
      </p:sp>
      <p:pic>
        <p:nvPicPr>
          <p:cNvPr id="8" name="Picture 8"/>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4" name="Rectangle 3"/>
          <p:cNvSpPr/>
          <p:nvPr/>
        </p:nvSpPr>
        <p:spPr>
          <a:xfrm>
            <a:off x="1428696" y="2767235"/>
            <a:ext cx="15644922" cy="6231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98A73F-336B-4075-879F-C00ECFAEE692}"/>
              </a:ext>
            </a:extLst>
          </p:cNvPr>
          <p:cNvSpPr txBox="1"/>
          <p:nvPr/>
        </p:nvSpPr>
        <p:spPr>
          <a:xfrm>
            <a:off x="2087216" y="3343300"/>
            <a:ext cx="13609512" cy="4401205"/>
          </a:xfrm>
          <a:prstGeom prst="rect">
            <a:avLst/>
          </a:prstGeom>
          <a:noFill/>
        </p:spPr>
        <p:txBody>
          <a:bodyPr wrap="square" rtlCol="0">
            <a:spAutoFit/>
          </a:bodyPr>
          <a:lstStyle/>
          <a:p>
            <a:r>
              <a:rPr lang="en-IN" sz="2800" b="1" dirty="0">
                <a:solidFill>
                  <a:srgbClr val="002060"/>
                </a:solidFill>
              </a:rPr>
              <a:t>As we are developing a software, investment and the cost of requirements in minimum. All the requirements are available in open source, the hard work done to develop the project costs.  </a:t>
            </a:r>
          </a:p>
          <a:p>
            <a:endParaRPr lang="en-IN" sz="2800" b="1" dirty="0">
              <a:solidFill>
                <a:srgbClr val="002060"/>
              </a:solidFill>
            </a:endParaRPr>
          </a:p>
          <a:p>
            <a:endParaRPr lang="en-IN" sz="2800" b="1" dirty="0">
              <a:solidFill>
                <a:srgbClr val="002060"/>
              </a:solidFill>
            </a:endParaRPr>
          </a:p>
          <a:p>
            <a:r>
              <a:rPr lang="en-IN" sz="2800" b="1" u="sng" dirty="0">
                <a:solidFill>
                  <a:srgbClr val="002060"/>
                </a:solidFill>
              </a:rPr>
              <a:t>Cost Structure:</a:t>
            </a:r>
          </a:p>
          <a:p>
            <a:endParaRPr lang="en-IN" sz="2800" b="1" dirty="0">
              <a:solidFill>
                <a:srgbClr val="002060"/>
              </a:solidFill>
            </a:endParaRPr>
          </a:p>
          <a:p>
            <a:r>
              <a:rPr lang="en-IN" sz="2800" b="1" dirty="0">
                <a:solidFill>
                  <a:srgbClr val="002060"/>
                </a:solidFill>
              </a:rPr>
              <a:t>AWS – ₹3000/year</a:t>
            </a:r>
          </a:p>
          <a:p>
            <a:endParaRPr lang="en-IN" sz="2800" b="1" dirty="0">
              <a:solidFill>
                <a:srgbClr val="002060"/>
              </a:solidFill>
            </a:endParaRPr>
          </a:p>
          <a:p>
            <a:r>
              <a:rPr lang="en-IN" sz="2800" b="1" dirty="0">
                <a:solidFill>
                  <a:srgbClr val="002060"/>
                </a:solidFill>
              </a:rPr>
              <a:t>Internet costs.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28630" y="642906"/>
            <a:ext cx="6286544" cy="987450"/>
          </a:xfrm>
          <a:prstGeom prst="rect">
            <a:avLst/>
          </a:prstGeom>
        </p:spPr>
        <p:txBody>
          <a:bodyPr wrap="square" lIns="0" tIns="0" rIns="0" bIns="0" rtlCol="0" anchor="t">
            <a:spAutoFit/>
          </a:bodyPr>
          <a:lstStyle/>
          <a:p>
            <a:pPr marL="0" lvl="0" indent="0" algn="l">
              <a:lnSpc>
                <a:spcPts val="7699"/>
              </a:lnSpc>
              <a:spcBef>
                <a:spcPct val="0"/>
              </a:spcBef>
            </a:pPr>
            <a:r>
              <a:rPr lang="en-US" sz="6999" dirty="0">
                <a:solidFill>
                  <a:srgbClr val="000000"/>
                </a:solidFill>
                <a:latin typeface="Brice RegularSemiExpanded"/>
              </a:rPr>
              <a:t>Milestones</a:t>
            </a:r>
          </a:p>
        </p:txBody>
      </p:sp>
      <p:pic>
        <p:nvPicPr>
          <p:cNvPr id="9" name="Picture 9"/>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10" name="Rectangle 9"/>
          <p:cNvSpPr/>
          <p:nvPr/>
        </p:nvSpPr>
        <p:spPr>
          <a:xfrm>
            <a:off x="1214382" y="3271292"/>
            <a:ext cx="15287732" cy="525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E90C94-6676-40A8-9AB7-3CED0C65D052}"/>
              </a:ext>
            </a:extLst>
          </p:cNvPr>
          <p:cNvSpPr txBox="1"/>
          <p:nvPr/>
        </p:nvSpPr>
        <p:spPr>
          <a:xfrm>
            <a:off x="2016368" y="3919364"/>
            <a:ext cx="14328432" cy="3108543"/>
          </a:xfrm>
          <a:prstGeom prst="rect">
            <a:avLst/>
          </a:prstGeom>
          <a:noFill/>
        </p:spPr>
        <p:txBody>
          <a:bodyPr wrap="square">
            <a:spAutoFit/>
          </a:bodyPr>
          <a:lstStyle/>
          <a:p>
            <a:pPr marL="457200" indent="-457200">
              <a:buFont typeface="Wingdings" panose="05000000000000000000" pitchFamily="2" charset="2"/>
              <a:buChar char="Ø"/>
            </a:pPr>
            <a:r>
              <a:rPr lang="en-IN" sz="2800" b="1" dirty="0">
                <a:solidFill>
                  <a:srgbClr val="002060"/>
                </a:solidFill>
              </a:rPr>
              <a:t>To improve the standard of social media.</a:t>
            </a:r>
          </a:p>
          <a:p>
            <a:pPr marL="457200" indent="-457200">
              <a:buFont typeface="Wingdings" panose="05000000000000000000" pitchFamily="2" charset="2"/>
              <a:buChar char="Ø"/>
            </a:pPr>
            <a:endParaRPr lang="en-IN" sz="2800" b="1" dirty="0">
              <a:solidFill>
                <a:srgbClr val="002060"/>
              </a:solidFill>
            </a:endParaRPr>
          </a:p>
          <a:p>
            <a:pPr marL="457200" indent="-457200">
              <a:buFont typeface="Wingdings" panose="05000000000000000000" pitchFamily="2" charset="2"/>
              <a:buChar char="Ø"/>
            </a:pPr>
            <a:r>
              <a:rPr lang="en-IN" sz="2800" b="1" dirty="0">
                <a:solidFill>
                  <a:srgbClr val="002060"/>
                </a:solidFill>
              </a:rPr>
              <a:t>To Stop the spreading of fake and harmful contents into social media.</a:t>
            </a:r>
          </a:p>
          <a:p>
            <a:pPr marL="457200" indent="-457200">
              <a:buFont typeface="Wingdings" panose="05000000000000000000" pitchFamily="2" charset="2"/>
              <a:buChar char="Ø"/>
            </a:pPr>
            <a:endParaRPr lang="en-IN" sz="2800" b="1" dirty="0">
              <a:solidFill>
                <a:srgbClr val="002060"/>
              </a:solidFill>
            </a:endParaRPr>
          </a:p>
          <a:p>
            <a:pPr marL="457200" indent="-457200">
              <a:buFont typeface="Wingdings" panose="05000000000000000000" pitchFamily="2" charset="2"/>
              <a:buChar char="Ø"/>
            </a:pPr>
            <a:r>
              <a:rPr lang="en-IN" sz="2800" b="1" dirty="0">
                <a:solidFill>
                  <a:srgbClr val="002060"/>
                </a:solidFill>
              </a:rPr>
              <a:t>To attract more number of peoples towards social media.</a:t>
            </a:r>
          </a:p>
          <a:p>
            <a:pPr marL="457200" indent="-457200">
              <a:buFont typeface="Wingdings" panose="05000000000000000000" pitchFamily="2" charset="2"/>
              <a:buChar char="Ø"/>
            </a:pPr>
            <a:endParaRPr lang="en-IN" sz="2800" b="1" dirty="0">
              <a:solidFill>
                <a:srgbClr val="002060"/>
              </a:solidFill>
            </a:endParaRPr>
          </a:p>
          <a:p>
            <a:pPr marL="457200" indent="-457200">
              <a:buFont typeface="Wingdings" panose="05000000000000000000" pitchFamily="2" charset="2"/>
              <a:buChar char="Ø"/>
            </a:pPr>
            <a:r>
              <a:rPr lang="en-IN" sz="2800" b="1" dirty="0">
                <a:solidFill>
                  <a:srgbClr val="002060"/>
                </a:solidFill>
              </a:rPr>
              <a:t>Help every user to experience the (benefits of) harmless social media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127897" y="513336"/>
            <a:ext cx="7556987" cy="857255"/>
            <a:chOff x="420946" y="1185492"/>
            <a:chExt cx="12419169" cy="1347258"/>
          </a:xfrm>
        </p:grpSpPr>
        <p:sp>
          <p:nvSpPr>
            <p:cNvPr id="3" name="AutoShape 3"/>
            <p:cNvSpPr/>
            <p:nvPr/>
          </p:nvSpPr>
          <p:spPr>
            <a:xfrm>
              <a:off x="420946" y="2003740"/>
              <a:ext cx="12327141" cy="0"/>
            </a:xfrm>
            <a:prstGeom prst="line">
              <a:avLst/>
            </a:prstGeom>
            <a:ln w="1663700" cap="rnd">
              <a:solidFill>
                <a:srgbClr val="52A44F"/>
              </a:solidFill>
              <a:prstDash val="solid"/>
              <a:headEnd type="none" w="sm" len="sm"/>
              <a:tailEnd type="none" w="sm" len="sm"/>
            </a:ln>
          </p:spPr>
          <p:txBody>
            <a:bodyPr/>
            <a:lstStyle/>
            <a:p>
              <a:endParaRPr lang="en-IN" dirty="0"/>
            </a:p>
          </p:txBody>
        </p:sp>
        <p:sp>
          <p:nvSpPr>
            <p:cNvPr id="4" name="TextBox 4"/>
            <p:cNvSpPr txBox="1"/>
            <p:nvPr/>
          </p:nvSpPr>
          <p:spPr>
            <a:xfrm>
              <a:off x="3654884" y="1185492"/>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00332" y="5000624"/>
            <a:ext cx="13416476"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a:t>
            </a:r>
          </a:p>
        </p:txBody>
      </p:sp>
      <p:sp>
        <p:nvSpPr>
          <p:cNvPr id="19" name="Rectangle 18"/>
          <p:cNvSpPr/>
          <p:nvPr/>
        </p:nvSpPr>
        <p:spPr>
          <a:xfrm>
            <a:off x="6715108" y="7715268"/>
            <a:ext cx="1135788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rPr>
              <a:t> </a:t>
            </a:r>
            <a:r>
              <a:rPr lang="en-IN" sz="2800" b="1" dirty="0">
                <a:solidFill>
                  <a:srgbClr val="002060"/>
                </a:solidFill>
                <a:hlinkClick r:id="rId2"/>
              </a:rPr>
              <a:t>https://github.com/SURYASTIC/tnsi-demo-workspace</a:t>
            </a:r>
            <a:endParaRPr lang="en-US" sz="2800" dirty="0"/>
          </a:p>
        </p:txBody>
      </p:sp>
      <p:sp>
        <p:nvSpPr>
          <p:cNvPr id="12" name="TextBox 11">
            <a:extLst>
              <a:ext uri="{FF2B5EF4-FFF2-40B4-BE49-F238E27FC236}">
                <a16:creationId xmlns:a16="http://schemas.microsoft.com/office/drawing/2014/main" id="{D1514A31-3C35-4EA7-B9B6-A27964FF1879}"/>
              </a:ext>
            </a:extLst>
          </p:cNvPr>
          <p:cNvSpPr txBox="1"/>
          <p:nvPr/>
        </p:nvSpPr>
        <p:spPr>
          <a:xfrm>
            <a:off x="2304680" y="3709680"/>
            <a:ext cx="5589155" cy="523220"/>
          </a:xfrm>
          <a:prstGeom prst="rect">
            <a:avLst/>
          </a:prstGeom>
          <a:noFill/>
        </p:spPr>
        <p:txBody>
          <a:bodyPr wrap="square" rtlCol="0">
            <a:spAutoFit/>
          </a:bodyPr>
          <a:lstStyle/>
          <a:p>
            <a:r>
              <a:rPr lang="en-IN" sz="2800" b="1" dirty="0">
                <a:solidFill>
                  <a:srgbClr val="002060"/>
                </a:solidFill>
              </a:rPr>
              <a:t>cssuryanarayanan2k2@gmail.com</a:t>
            </a:r>
          </a:p>
        </p:txBody>
      </p:sp>
      <p:sp>
        <p:nvSpPr>
          <p:cNvPr id="20" name="TextBox 19">
            <a:extLst>
              <a:ext uri="{FF2B5EF4-FFF2-40B4-BE49-F238E27FC236}">
                <a16:creationId xmlns:a16="http://schemas.microsoft.com/office/drawing/2014/main" id="{6E4501F8-A2DD-4CBA-B512-A69D60015770}"/>
              </a:ext>
            </a:extLst>
          </p:cNvPr>
          <p:cNvSpPr txBox="1"/>
          <p:nvPr/>
        </p:nvSpPr>
        <p:spPr>
          <a:xfrm>
            <a:off x="3282462" y="6417264"/>
            <a:ext cx="5025366" cy="523220"/>
          </a:xfrm>
          <a:prstGeom prst="rect">
            <a:avLst/>
          </a:prstGeom>
          <a:noFill/>
        </p:spPr>
        <p:txBody>
          <a:bodyPr wrap="square" rtlCol="0">
            <a:spAutoFit/>
          </a:bodyPr>
          <a:lstStyle/>
          <a:p>
            <a:r>
              <a:rPr lang="en-IN" sz="2800" b="1" dirty="0">
                <a:solidFill>
                  <a:srgbClr val="002060"/>
                </a:solidFill>
              </a:rPr>
              <a:t>+91 9003529089</a:t>
            </a:r>
          </a:p>
        </p:txBody>
      </p:sp>
      <p:sp>
        <p:nvSpPr>
          <p:cNvPr id="21" name="TextBox 20">
            <a:extLst>
              <a:ext uri="{FF2B5EF4-FFF2-40B4-BE49-F238E27FC236}">
                <a16:creationId xmlns:a16="http://schemas.microsoft.com/office/drawing/2014/main" id="{D81304CE-6A7C-48C9-AE34-5447F1167B0C}"/>
              </a:ext>
            </a:extLst>
          </p:cNvPr>
          <p:cNvSpPr txBox="1"/>
          <p:nvPr/>
        </p:nvSpPr>
        <p:spPr>
          <a:xfrm>
            <a:off x="3121025" y="5177870"/>
            <a:ext cx="5589155" cy="523220"/>
          </a:xfrm>
          <a:prstGeom prst="rect">
            <a:avLst/>
          </a:prstGeom>
          <a:noFill/>
        </p:spPr>
        <p:txBody>
          <a:bodyPr wrap="square" rtlCol="0">
            <a:spAutoFit/>
          </a:bodyPr>
          <a:lstStyle/>
          <a:p>
            <a:r>
              <a:rPr lang="en-IN" sz="2800" b="1" dirty="0" err="1">
                <a:solidFill>
                  <a:srgbClr val="002060"/>
                </a:solidFill>
              </a:rPr>
              <a:t>Whatsapp</a:t>
            </a:r>
            <a:r>
              <a:rPr lang="en-IN" sz="2800" b="1" dirty="0">
                <a:solidFill>
                  <a:srgbClr val="002060"/>
                </a:solidFill>
              </a:rPr>
              <a:t> - 9003529089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7867013" y="1498263"/>
            <a:ext cx="4425565" cy="772556"/>
            <a:chOff x="0" y="0"/>
            <a:chExt cx="5900753" cy="1030074"/>
          </a:xfrm>
        </p:grpSpPr>
        <p:grpSp>
          <p:nvGrpSpPr>
            <p:cNvPr id="3" name="Group 3"/>
            <p:cNvGrpSpPr/>
            <p:nvPr/>
          </p:nvGrpSpPr>
          <p:grpSpPr>
            <a:xfrm>
              <a:off x="0" y="0"/>
              <a:ext cx="5900753" cy="1030074"/>
              <a:chOff x="0" y="0"/>
              <a:chExt cx="11063692" cy="1931351"/>
            </a:xfrm>
          </p:grpSpPr>
          <p:sp>
            <p:nvSpPr>
              <p:cNvPr id="4" name="Freeform 4"/>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5" name="TextBox 5"/>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u="none">
                  <a:solidFill>
                    <a:srgbClr val="5941FF"/>
                  </a:solidFill>
                  <a:latin typeface="Clear Sans Regular Bold"/>
                </a:rPr>
                <a:t>01</a:t>
              </a:r>
            </a:p>
          </p:txBody>
        </p:sp>
        <p:sp>
          <p:nvSpPr>
            <p:cNvPr id="6" name="TextBox 6"/>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Startup name</a:t>
              </a:r>
            </a:p>
          </p:txBody>
        </p:sp>
      </p:grpSp>
      <p:sp>
        <p:nvSpPr>
          <p:cNvPr id="7" name="TextBox 7"/>
          <p:cNvSpPr txBox="1"/>
          <p:nvPr/>
        </p:nvSpPr>
        <p:spPr>
          <a:xfrm>
            <a:off x="1028700" y="565150"/>
            <a:ext cx="5707391" cy="993775"/>
          </a:xfrm>
          <a:prstGeom prst="rect">
            <a:avLst/>
          </a:prstGeom>
        </p:spPr>
        <p:txBody>
          <a:bodyPr lIns="0" tIns="0" rIns="0" bIns="0" rtlCol="0" anchor="t">
            <a:spAutoFit/>
          </a:bodyPr>
          <a:lstStyle/>
          <a:p>
            <a:pPr marL="0" lvl="0" indent="0" algn="l">
              <a:lnSpc>
                <a:spcPts val="7699"/>
              </a:lnSpc>
              <a:spcBef>
                <a:spcPct val="0"/>
              </a:spcBef>
            </a:pPr>
            <a:r>
              <a:rPr lang="en-US" sz="6999">
                <a:solidFill>
                  <a:srgbClr val="FFFFFF"/>
                </a:solidFill>
                <a:latin typeface="Brice RegularSemiExpanded"/>
              </a:rPr>
              <a:t>Summary</a:t>
            </a:r>
          </a:p>
        </p:txBody>
      </p:sp>
      <p:grpSp>
        <p:nvGrpSpPr>
          <p:cNvPr id="8" name="Group 8"/>
          <p:cNvGrpSpPr/>
          <p:nvPr/>
        </p:nvGrpSpPr>
        <p:grpSpPr>
          <a:xfrm>
            <a:off x="7867013" y="2776484"/>
            <a:ext cx="4425565" cy="772556"/>
            <a:chOff x="0" y="0"/>
            <a:chExt cx="5900753" cy="1030074"/>
          </a:xfrm>
        </p:grpSpPr>
        <p:grpSp>
          <p:nvGrpSpPr>
            <p:cNvPr id="9" name="Group 9"/>
            <p:cNvGrpSpPr/>
            <p:nvPr/>
          </p:nvGrpSpPr>
          <p:grpSpPr>
            <a:xfrm>
              <a:off x="0" y="0"/>
              <a:ext cx="5900753" cy="1030074"/>
              <a:chOff x="0" y="0"/>
              <a:chExt cx="11063692" cy="1931351"/>
            </a:xfrm>
          </p:grpSpPr>
          <p:sp>
            <p:nvSpPr>
              <p:cNvPr id="10" name="Freeform 1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11" name="TextBox 1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02</a:t>
              </a:r>
            </a:p>
          </p:txBody>
        </p:sp>
        <p:sp>
          <p:nvSpPr>
            <p:cNvPr id="12" name="TextBox 1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One line about Idea</a:t>
              </a:r>
            </a:p>
          </p:txBody>
        </p:sp>
      </p:grpSp>
      <p:grpSp>
        <p:nvGrpSpPr>
          <p:cNvPr id="13" name="Group 13"/>
          <p:cNvGrpSpPr/>
          <p:nvPr/>
        </p:nvGrpSpPr>
        <p:grpSpPr>
          <a:xfrm>
            <a:off x="7867013" y="4054705"/>
            <a:ext cx="4425565" cy="772556"/>
            <a:chOff x="0" y="0"/>
            <a:chExt cx="5900753" cy="1030074"/>
          </a:xfrm>
        </p:grpSpPr>
        <p:grpSp>
          <p:nvGrpSpPr>
            <p:cNvPr id="14" name="Group 14"/>
            <p:cNvGrpSpPr/>
            <p:nvPr/>
          </p:nvGrpSpPr>
          <p:grpSpPr>
            <a:xfrm>
              <a:off x="0" y="0"/>
              <a:ext cx="5900753" cy="1030074"/>
              <a:chOff x="0" y="0"/>
              <a:chExt cx="11063692" cy="1931351"/>
            </a:xfrm>
          </p:grpSpPr>
          <p:sp>
            <p:nvSpPr>
              <p:cNvPr id="15" name="Freeform 1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16" name="TextBox 1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03</a:t>
              </a:r>
            </a:p>
          </p:txBody>
        </p:sp>
        <p:sp>
          <p:nvSpPr>
            <p:cNvPr id="17" name="TextBox 1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Problem Statement</a:t>
              </a:r>
            </a:p>
          </p:txBody>
        </p:sp>
      </p:grpSp>
      <p:grpSp>
        <p:nvGrpSpPr>
          <p:cNvPr id="18" name="Group 18"/>
          <p:cNvGrpSpPr/>
          <p:nvPr/>
        </p:nvGrpSpPr>
        <p:grpSpPr>
          <a:xfrm>
            <a:off x="7867013" y="5332925"/>
            <a:ext cx="4425565" cy="772556"/>
            <a:chOff x="0" y="0"/>
            <a:chExt cx="5900753" cy="1030074"/>
          </a:xfrm>
        </p:grpSpPr>
        <p:grpSp>
          <p:nvGrpSpPr>
            <p:cNvPr id="19" name="Group 19"/>
            <p:cNvGrpSpPr/>
            <p:nvPr/>
          </p:nvGrpSpPr>
          <p:grpSpPr>
            <a:xfrm>
              <a:off x="0" y="0"/>
              <a:ext cx="5900753" cy="1030074"/>
              <a:chOff x="0" y="0"/>
              <a:chExt cx="11063692" cy="1931351"/>
            </a:xfrm>
          </p:grpSpPr>
          <p:sp>
            <p:nvSpPr>
              <p:cNvPr id="20" name="Freeform 2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21" name="TextBox 2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04</a:t>
              </a:r>
            </a:p>
          </p:txBody>
        </p:sp>
        <p:sp>
          <p:nvSpPr>
            <p:cNvPr id="22" name="TextBox 2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Solution</a:t>
              </a:r>
            </a:p>
          </p:txBody>
        </p:sp>
      </p:grpSp>
      <p:grpSp>
        <p:nvGrpSpPr>
          <p:cNvPr id="23" name="Group 23"/>
          <p:cNvGrpSpPr/>
          <p:nvPr/>
        </p:nvGrpSpPr>
        <p:grpSpPr>
          <a:xfrm>
            <a:off x="7867013" y="6611146"/>
            <a:ext cx="4425565" cy="772556"/>
            <a:chOff x="0" y="0"/>
            <a:chExt cx="5900753" cy="1030074"/>
          </a:xfrm>
        </p:grpSpPr>
        <p:grpSp>
          <p:nvGrpSpPr>
            <p:cNvPr id="24" name="Group 24"/>
            <p:cNvGrpSpPr/>
            <p:nvPr/>
          </p:nvGrpSpPr>
          <p:grpSpPr>
            <a:xfrm>
              <a:off x="0" y="0"/>
              <a:ext cx="5900753" cy="1030074"/>
              <a:chOff x="0" y="0"/>
              <a:chExt cx="11063692" cy="1931351"/>
            </a:xfrm>
          </p:grpSpPr>
          <p:sp>
            <p:nvSpPr>
              <p:cNvPr id="25" name="Freeform 2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26" name="TextBox 2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05</a:t>
              </a:r>
            </a:p>
          </p:txBody>
        </p:sp>
        <p:sp>
          <p:nvSpPr>
            <p:cNvPr id="27" name="TextBox 2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Your Innovation</a:t>
              </a:r>
            </a:p>
          </p:txBody>
        </p:sp>
      </p:grpSp>
      <p:grpSp>
        <p:nvGrpSpPr>
          <p:cNvPr id="28" name="Group 28"/>
          <p:cNvGrpSpPr/>
          <p:nvPr/>
        </p:nvGrpSpPr>
        <p:grpSpPr>
          <a:xfrm>
            <a:off x="7867013" y="7889366"/>
            <a:ext cx="4425565" cy="772556"/>
            <a:chOff x="0" y="0"/>
            <a:chExt cx="5900753" cy="1030074"/>
          </a:xfrm>
        </p:grpSpPr>
        <p:grpSp>
          <p:nvGrpSpPr>
            <p:cNvPr id="29" name="Group 29"/>
            <p:cNvGrpSpPr/>
            <p:nvPr/>
          </p:nvGrpSpPr>
          <p:grpSpPr>
            <a:xfrm>
              <a:off x="0" y="0"/>
              <a:ext cx="5900753" cy="1030074"/>
              <a:chOff x="0" y="0"/>
              <a:chExt cx="11063692" cy="1931351"/>
            </a:xfrm>
          </p:grpSpPr>
          <p:sp>
            <p:nvSpPr>
              <p:cNvPr id="30" name="Freeform 3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31" name="TextBox 3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06</a:t>
              </a:r>
            </a:p>
          </p:txBody>
        </p:sp>
        <p:sp>
          <p:nvSpPr>
            <p:cNvPr id="32" name="TextBox 3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Working Model</a:t>
              </a:r>
            </a:p>
          </p:txBody>
        </p:sp>
      </p:grpSp>
      <p:grpSp>
        <p:nvGrpSpPr>
          <p:cNvPr id="33" name="Group 33"/>
          <p:cNvGrpSpPr/>
          <p:nvPr/>
        </p:nvGrpSpPr>
        <p:grpSpPr>
          <a:xfrm>
            <a:off x="12833735" y="1498263"/>
            <a:ext cx="4425565" cy="772556"/>
            <a:chOff x="0" y="0"/>
            <a:chExt cx="5900753" cy="1030074"/>
          </a:xfrm>
        </p:grpSpPr>
        <p:grpSp>
          <p:nvGrpSpPr>
            <p:cNvPr id="34" name="Group 34"/>
            <p:cNvGrpSpPr/>
            <p:nvPr/>
          </p:nvGrpSpPr>
          <p:grpSpPr>
            <a:xfrm>
              <a:off x="0" y="0"/>
              <a:ext cx="5900753" cy="1030074"/>
              <a:chOff x="0" y="0"/>
              <a:chExt cx="11063692" cy="1931351"/>
            </a:xfrm>
          </p:grpSpPr>
          <p:sp>
            <p:nvSpPr>
              <p:cNvPr id="35" name="Freeform 3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36" name="TextBox 3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07</a:t>
              </a:r>
            </a:p>
          </p:txBody>
        </p:sp>
        <p:sp>
          <p:nvSpPr>
            <p:cNvPr id="37" name="TextBox 3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Technical Details</a:t>
              </a:r>
            </a:p>
          </p:txBody>
        </p:sp>
      </p:grpSp>
      <p:grpSp>
        <p:nvGrpSpPr>
          <p:cNvPr id="38" name="Group 38"/>
          <p:cNvGrpSpPr/>
          <p:nvPr/>
        </p:nvGrpSpPr>
        <p:grpSpPr>
          <a:xfrm>
            <a:off x="12833735" y="2776484"/>
            <a:ext cx="4425565" cy="772556"/>
            <a:chOff x="0" y="0"/>
            <a:chExt cx="5900753" cy="1030074"/>
          </a:xfrm>
        </p:grpSpPr>
        <p:grpSp>
          <p:nvGrpSpPr>
            <p:cNvPr id="39" name="Group 39"/>
            <p:cNvGrpSpPr/>
            <p:nvPr/>
          </p:nvGrpSpPr>
          <p:grpSpPr>
            <a:xfrm>
              <a:off x="0" y="0"/>
              <a:ext cx="5900753" cy="1030074"/>
              <a:chOff x="0" y="0"/>
              <a:chExt cx="11063692" cy="1931351"/>
            </a:xfrm>
          </p:grpSpPr>
          <p:sp>
            <p:nvSpPr>
              <p:cNvPr id="40" name="Freeform 4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41" name="TextBox 4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08</a:t>
              </a:r>
            </a:p>
          </p:txBody>
        </p:sp>
        <p:sp>
          <p:nvSpPr>
            <p:cNvPr id="42" name="TextBox 4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Research done so far</a:t>
              </a:r>
            </a:p>
          </p:txBody>
        </p:sp>
      </p:grpSp>
      <p:grpSp>
        <p:nvGrpSpPr>
          <p:cNvPr id="43" name="Group 43"/>
          <p:cNvGrpSpPr/>
          <p:nvPr/>
        </p:nvGrpSpPr>
        <p:grpSpPr>
          <a:xfrm>
            <a:off x="12833735" y="4050240"/>
            <a:ext cx="4425565" cy="781485"/>
            <a:chOff x="0" y="0"/>
            <a:chExt cx="5900753" cy="1041981"/>
          </a:xfrm>
        </p:grpSpPr>
        <p:grpSp>
          <p:nvGrpSpPr>
            <p:cNvPr id="44" name="Group 44"/>
            <p:cNvGrpSpPr/>
            <p:nvPr/>
          </p:nvGrpSpPr>
          <p:grpSpPr>
            <a:xfrm>
              <a:off x="0" y="0"/>
              <a:ext cx="5900753" cy="1041981"/>
              <a:chOff x="0" y="0"/>
              <a:chExt cx="11063692" cy="1953675"/>
            </a:xfrm>
          </p:grpSpPr>
          <p:sp>
            <p:nvSpPr>
              <p:cNvPr id="45" name="Freeform 45"/>
              <p:cNvSpPr/>
              <p:nvPr/>
            </p:nvSpPr>
            <p:spPr>
              <a:xfrm>
                <a:off x="0" y="0"/>
                <a:ext cx="11063692" cy="1953675"/>
              </a:xfrm>
              <a:custGeom>
                <a:avLst/>
                <a:gdLst/>
                <a:ahLst/>
                <a:cxnLst/>
                <a:rect l="l" t="t" r="r" b="b"/>
                <a:pathLst>
                  <a:path w="11063692" h="1953675">
                    <a:moveTo>
                      <a:pt x="11063692" y="976837"/>
                    </a:moveTo>
                    <a:lnTo>
                      <a:pt x="11063692" y="976837"/>
                    </a:lnTo>
                    <a:cubicBezTo>
                      <a:pt x="11063692" y="1525177"/>
                      <a:pt x="10635321" y="1953675"/>
                      <a:pt x="10106747" y="1953675"/>
                    </a:cubicBezTo>
                    <a:lnTo>
                      <a:pt x="956945" y="1953675"/>
                    </a:lnTo>
                    <a:cubicBezTo>
                      <a:pt x="428371" y="1953675"/>
                      <a:pt x="0" y="1525177"/>
                      <a:pt x="0" y="976837"/>
                    </a:cubicBezTo>
                    <a:lnTo>
                      <a:pt x="0" y="976837"/>
                    </a:lnTo>
                    <a:cubicBezTo>
                      <a:pt x="0" y="428371"/>
                      <a:pt x="428371" y="0"/>
                      <a:pt x="956945" y="0"/>
                    </a:cubicBezTo>
                    <a:lnTo>
                      <a:pt x="10106747" y="0"/>
                    </a:lnTo>
                    <a:cubicBezTo>
                      <a:pt x="10635194" y="0"/>
                      <a:pt x="11063692" y="428371"/>
                      <a:pt x="11063692" y="976837"/>
                    </a:cubicBezTo>
                    <a:close/>
                  </a:path>
                </a:pathLst>
              </a:custGeom>
              <a:solidFill>
                <a:srgbClr val="FFFFFF"/>
              </a:solidFill>
            </p:spPr>
          </p:sp>
        </p:grpSp>
        <p:sp>
          <p:nvSpPr>
            <p:cNvPr id="46" name="TextBox 46"/>
            <p:cNvSpPr txBox="1"/>
            <p:nvPr/>
          </p:nvSpPr>
          <p:spPr>
            <a:xfrm>
              <a:off x="287934" y="221694"/>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09</a:t>
              </a:r>
            </a:p>
          </p:txBody>
        </p:sp>
        <p:sp>
          <p:nvSpPr>
            <p:cNvPr id="47" name="TextBox 47"/>
            <p:cNvSpPr txBox="1"/>
            <p:nvPr/>
          </p:nvSpPr>
          <p:spPr>
            <a:xfrm>
              <a:off x="1041352" y="201559"/>
              <a:ext cx="4462215" cy="515037"/>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Consumer Segments</a:t>
              </a:r>
            </a:p>
          </p:txBody>
        </p:sp>
      </p:grpSp>
      <p:grpSp>
        <p:nvGrpSpPr>
          <p:cNvPr id="48" name="Group 48"/>
          <p:cNvGrpSpPr/>
          <p:nvPr/>
        </p:nvGrpSpPr>
        <p:grpSpPr>
          <a:xfrm>
            <a:off x="12833735" y="5132900"/>
            <a:ext cx="4425565" cy="1172606"/>
            <a:chOff x="0" y="0"/>
            <a:chExt cx="5900753" cy="1563474"/>
          </a:xfrm>
        </p:grpSpPr>
        <p:grpSp>
          <p:nvGrpSpPr>
            <p:cNvPr id="49" name="Group 49"/>
            <p:cNvGrpSpPr/>
            <p:nvPr/>
          </p:nvGrpSpPr>
          <p:grpSpPr>
            <a:xfrm>
              <a:off x="0" y="0"/>
              <a:ext cx="5900753" cy="1563474"/>
              <a:chOff x="0" y="0"/>
              <a:chExt cx="11063692" cy="2931456"/>
            </a:xfrm>
          </p:grpSpPr>
          <p:sp>
            <p:nvSpPr>
              <p:cNvPr id="50" name="Freeform 50"/>
              <p:cNvSpPr/>
              <p:nvPr/>
            </p:nvSpPr>
            <p:spPr>
              <a:xfrm>
                <a:off x="0" y="0"/>
                <a:ext cx="11063692" cy="2931456"/>
              </a:xfrm>
              <a:custGeom>
                <a:avLst/>
                <a:gdLst/>
                <a:ahLst/>
                <a:cxnLst/>
                <a:rect l="l" t="t" r="r" b="b"/>
                <a:pathLst>
                  <a:path w="11063692" h="2931456">
                    <a:moveTo>
                      <a:pt x="11063692" y="1465728"/>
                    </a:moveTo>
                    <a:lnTo>
                      <a:pt x="11063692" y="1465728"/>
                    </a:lnTo>
                    <a:cubicBezTo>
                      <a:pt x="11063692" y="2502958"/>
                      <a:pt x="10635321" y="2931456"/>
                      <a:pt x="10106747" y="2931456"/>
                    </a:cubicBezTo>
                    <a:lnTo>
                      <a:pt x="956945" y="2931456"/>
                    </a:lnTo>
                    <a:cubicBezTo>
                      <a:pt x="428371" y="2931456"/>
                      <a:pt x="0" y="2502958"/>
                      <a:pt x="0" y="1465728"/>
                    </a:cubicBezTo>
                    <a:lnTo>
                      <a:pt x="0" y="1465728"/>
                    </a:lnTo>
                    <a:cubicBezTo>
                      <a:pt x="0" y="428371"/>
                      <a:pt x="428371" y="0"/>
                      <a:pt x="956945" y="0"/>
                    </a:cubicBezTo>
                    <a:lnTo>
                      <a:pt x="10106747" y="0"/>
                    </a:lnTo>
                    <a:cubicBezTo>
                      <a:pt x="10635194" y="0"/>
                      <a:pt x="11063692" y="428371"/>
                      <a:pt x="11063692" y="1465728"/>
                    </a:cubicBezTo>
                    <a:close/>
                  </a:path>
                </a:pathLst>
              </a:custGeom>
              <a:solidFill>
                <a:srgbClr val="FFFFFF"/>
              </a:solidFill>
            </p:spPr>
          </p:sp>
        </p:grpSp>
        <p:sp>
          <p:nvSpPr>
            <p:cNvPr id="51" name="TextBox 51"/>
            <p:cNvSpPr txBox="1"/>
            <p:nvPr/>
          </p:nvSpPr>
          <p:spPr>
            <a:xfrm>
              <a:off x="287934" y="4824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10</a:t>
              </a:r>
            </a:p>
          </p:txBody>
        </p:sp>
        <p:sp>
          <p:nvSpPr>
            <p:cNvPr id="52" name="TextBox 52"/>
            <p:cNvSpPr txBox="1"/>
            <p:nvPr/>
          </p:nvSpPr>
          <p:spPr>
            <a:xfrm>
              <a:off x="1041352" y="201559"/>
              <a:ext cx="4462215" cy="10365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Channels/ Marketing strategies</a:t>
              </a:r>
            </a:p>
          </p:txBody>
        </p:sp>
      </p:grpSp>
      <p:grpSp>
        <p:nvGrpSpPr>
          <p:cNvPr id="53" name="Group 53"/>
          <p:cNvGrpSpPr/>
          <p:nvPr/>
        </p:nvGrpSpPr>
        <p:grpSpPr>
          <a:xfrm>
            <a:off x="12833735" y="6611146"/>
            <a:ext cx="4425565" cy="772556"/>
            <a:chOff x="0" y="0"/>
            <a:chExt cx="5900753" cy="1030074"/>
          </a:xfrm>
        </p:grpSpPr>
        <p:grpSp>
          <p:nvGrpSpPr>
            <p:cNvPr id="54" name="Group 54"/>
            <p:cNvGrpSpPr/>
            <p:nvPr/>
          </p:nvGrpSpPr>
          <p:grpSpPr>
            <a:xfrm>
              <a:off x="0" y="0"/>
              <a:ext cx="5900753" cy="1030074"/>
              <a:chOff x="0" y="0"/>
              <a:chExt cx="11063692" cy="1931351"/>
            </a:xfrm>
          </p:grpSpPr>
          <p:sp>
            <p:nvSpPr>
              <p:cNvPr id="55" name="Freeform 5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56" name="TextBox 5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11</a:t>
              </a:r>
            </a:p>
          </p:txBody>
        </p:sp>
        <p:sp>
          <p:nvSpPr>
            <p:cNvPr id="57" name="TextBox 5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Revenue model</a:t>
              </a:r>
            </a:p>
          </p:txBody>
        </p:sp>
      </p:grpSp>
      <p:grpSp>
        <p:nvGrpSpPr>
          <p:cNvPr id="58" name="Group 58"/>
          <p:cNvGrpSpPr/>
          <p:nvPr/>
        </p:nvGrpSpPr>
        <p:grpSpPr>
          <a:xfrm>
            <a:off x="12833735" y="7889366"/>
            <a:ext cx="4425565" cy="772556"/>
            <a:chOff x="0" y="0"/>
            <a:chExt cx="5900753" cy="1030074"/>
          </a:xfrm>
        </p:grpSpPr>
        <p:grpSp>
          <p:nvGrpSpPr>
            <p:cNvPr id="59" name="Group 59"/>
            <p:cNvGrpSpPr/>
            <p:nvPr/>
          </p:nvGrpSpPr>
          <p:grpSpPr>
            <a:xfrm>
              <a:off x="0" y="0"/>
              <a:ext cx="5900753" cy="1030074"/>
              <a:chOff x="0" y="0"/>
              <a:chExt cx="11063692" cy="1931351"/>
            </a:xfrm>
          </p:grpSpPr>
          <p:sp>
            <p:nvSpPr>
              <p:cNvPr id="60" name="Freeform 6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61" name="TextBox 6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12</a:t>
              </a:r>
            </a:p>
          </p:txBody>
        </p:sp>
        <p:sp>
          <p:nvSpPr>
            <p:cNvPr id="62" name="TextBox 6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u="none">
                  <a:solidFill>
                    <a:srgbClr val="000000"/>
                  </a:solidFill>
                  <a:latin typeface="Clear Sans Regular"/>
                </a:rPr>
                <a:t>Milesto</a:t>
              </a:r>
              <a:r>
                <a:rPr lang="en-US" sz="2300">
                  <a:solidFill>
                    <a:srgbClr val="000000"/>
                  </a:solidFill>
                  <a:latin typeface="Clear Sans Regular"/>
                </a:rPr>
                <a:t>nes</a:t>
              </a:r>
            </a:p>
          </p:txBody>
        </p:sp>
      </p:grpSp>
      <p:pic>
        <p:nvPicPr>
          <p:cNvPr id="65" name="Picture 65"/>
          <p:cNvPicPr>
            <a:picLocks noChangeAspect="1"/>
          </p:cNvPicPr>
          <p:nvPr/>
        </p:nvPicPr>
        <p:blipFill>
          <a:blip r:embed="rId2" cstate="print"/>
          <a:srcRect/>
          <a:stretch>
            <a:fillRect/>
          </a:stretch>
        </p:blipFill>
        <p:spPr>
          <a:xfrm>
            <a:off x="1028700" y="3553505"/>
            <a:ext cx="5504899" cy="2404953"/>
          </a:xfrm>
          <a:prstGeom prst="rect">
            <a:avLst/>
          </a:prstGeom>
        </p:spPr>
      </p:pic>
      <p:grpSp>
        <p:nvGrpSpPr>
          <p:cNvPr id="66" name="Group 66"/>
          <p:cNvGrpSpPr/>
          <p:nvPr/>
        </p:nvGrpSpPr>
        <p:grpSpPr>
          <a:xfrm>
            <a:off x="10079795" y="8872022"/>
            <a:ext cx="4425565" cy="772556"/>
            <a:chOff x="0" y="0"/>
            <a:chExt cx="5900753" cy="1030074"/>
          </a:xfrm>
        </p:grpSpPr>
        <p:grpSp>
          <p:nvGrpSpPr>
            <p:cNvPr id="67" name="Group 67"/>
            <p:cNvGrpSpPr/>
            <p:nvPr/>
          </p:nvGrpSpPr>
          <p:grpSpPr>
            <a:xfrm>
              <a:off x="0" y="0"/>
              <a:ext cx="5900753" cy="1030074"/>
              <a:chOff x="0" y="0"/>
              <a:chExt cx="11063692" cy="1931351"/>
            </a:xfrm>
          </p:grpSpPr>
          <p:sp>
            <p:nvSpPr>
              <p:cNvPr id="68" name="Freeform 68"/>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69" name="TextBox 69"/>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13</a:t>
              </a:r>
            </a:p>
          </p:txBody>
        </p:sp>
        <p:sp>
          <p:nvSpPr>
            <p:cNvPr id="70" name="TextBox 70"/>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Team Infomation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928630" y="3922128"/>
            <a:ext cx="15859235" cy="386102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STARTUP NAME</a:t>
            </a:r>
          </a:p>
        </p:txBody>
      </p:sp>
      <p:pic>
        <p:nvPicPr>
          <p:cNvPr id="8" name="Picture 8"/>
          <p:cNvPicPr>
            <a:picLocks noChangeAspect="1"/>
          </p:cNvPicPr>
          <p:nvPr/>
        </p:nvPicPr>
        <p:blipFill>
          <a:blip r:embed="rId2" cstate="print"/>
          <a:srcRect/>
          <a:stretch>
            <a:fillRect/>
          </a:stretch>
        </p:blipFill>
        <p:spPr>
          <a:xfrm>
            <a:off x="15044386" y="8614864"/>
            <a:ext cx="2945629" cy="1286872"/>
          </a:xfrm>
          <a:prstGeom prst="rect">
            <a:avLst/>
          </a:prstGeom>
        </p:spPr>
      </p:pic>
      <p:sp>
        <p:nvSpPr>
          <p:cNvPr id="9" name="TextBox 8">
            <a:extLst>
              <a:ext uri="{FF2B5EF4-FFF2-40B4-BE49-F238E27FC236}">
                <a16:creationId xmlns:a16="http://schemas.microsoft.com/office/drawing/2014/main" id="{34B73C79-6947-42D3-8DF8-3DAFBD73A00D}"/>
              </a:ext>
            </a:extLst>
          </p:cNvPr>
          <p:cNvSpPr txBox="1"/>
          <p:nvPr/>
        </p:nvSpPr>
        <p:spPr>
          <a:xfrm>
            <a:off x="6445979" y="5253500"/>
            <a:ext cx="4824536" cy="923330"/>
          </a:xfrm>
          <a:prstGeom prst="rect">
            <a:avLst/>
          </a:prstGeom>
          <a:noFill/>
        </p:spPr>
        <p:txBody>
          <a:bodyPr wrap="square" rtlCol="0">
            <a:spAutoFit/>
          </a:bodyPr>
          <a:lstStyle/>
          <a:p>
            <a:r>
              <a:rPr lang="en-IN" sz="5400" b="1" dirty="0" err="1">
                <a:solidFill>
                  <a:srgbClr val="002060"/>
                </a:solidFill>
                <a:latin typeface="Segoe UI Semibold" panose="020B0702040204020203" pitchFamily="34" charset="0"/>
                <a:cs typeface="Segoe UI Semibold" panose="020B0702040204020203" pitchFamily="34" charset="0"/>
              </a:rPr>
              <a:t>SocioSolutions</a:t>
            </a:r>
            <a:r>
              <a:rPr lang="en-IN" sz="5400" b="1" dirty="0">
                <a:solidFill>
                  <a:srgbClr val="002060"/>
                </a:solidFill>
                <a:latin typeface="Segoe UI Semibold" panose="020B0702040204020203" pitchFamily="34" charset="0"/>
                <a:cs typeface="Segoe UI Semibold" panose="020B0702040204020203"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9427"/>
            <a:ext cx="18288000" cy="2808153"/>
          </a:xfrm>
          <a:prstGeom prst="rect">
            <a:avLst/>
          </a:prstGeom>
          <a:solidFill>
            <a:srgbClr val="516AB2"/>
          </a:solidFill>
        </p:spPr>
      </p:sp>
      <p:grpSp>
        <p:nvGrpSpPr>
          <p:cNvPr id="3" name="Group 3"/>
          <p:cNvGrpSpPr/>
          <p:nvPr/>
        </p:nvGrpSpPr>
        <p:grpSpPr>
          <a:xfrm>
            <a:off x="571440" y="3922128"/>
            <a:ext cx="17002244" cy="386102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Briefly describe your idea</a:t>
            </a:r>
          </a:p>
        </p:txBody>
      </p:sp>
      <p:pic>
        <p:nvPicPr>
          <p:cNvPr id="8" name="Picture 8"/>
          <p:cNvPicPr>
            <a:picLocks noChangeAspect="1"/>
          </p:cNvPicPr>
          <p:nvPr/>
        </p:nvPicPr>
        <p:blipFill>
          <a:blip r:embed="rId2" cstate="print"/>
          <a:srcRect/>
          <a:stretch>
            <a:fillRect/>
          </a:stretch>
        </p:blipFill>
        <p:spPr>
          <a:xfrm>
            <a:off x="15044386" y="8614864"/>
            <a:ext cx="2945629" cy="1286872"/>
          </a:xfrm>
          <a:prstGeom prst="rect">
            <a:avLst/>
          </a:prstGeom>
        </p:spPr>
      </p:pic>
      <p:sp>
        <p:nvSpPr>
          <p:cNvPr id="12" name="TextBox 11">
            <a:extLst>
              <a:ext uri="{FF2B5EF4-FFF2-40B4-BE49-F238E27FC236}">
                <a16:creationId xmlns:a16="http://schemas.microsoft.com/office/drawing/2014/main" id="{37C64041-347C-47C2-9AD6-97E711EE06A9}"/>
              </a:ext>
            </a:extLst>
          </p:cNvPr>
          <p:cNvSpPr txBox="1"/>
          <p:nvPr/>
        </p:nvSpPr>
        <p:spPr>
          <a:xfrm rot="10800000" flipV="1">
            <a:off x="843176" y="4090092"/>
            <a:ext cx="16730508" cy="5016758"/>
          </a:xfrm>
          <a:prstGeom prst="rect">
            <a:avLst/>
          </a:prstGeom>
          <a:noFill/>
        </p:spPr>
        <p:txBody>
          <a:bodyPr wrap="square" rtlCol="0">
            <a:spAutoFit/>
          </a:bodyPr>
          <a:lstStyle/>
          <a:p>
            <a:endParaRPr lang="en-US" sz="4000" b="1" dirty="0">
              <a:solidFill>
                <a:srgbClr val="002060"/>
              </a:solidFill>
            </a:endParaRPr>
          </a:p>
          <a:p>
            <a:r>
              <a:rPr lang="en-US" sz="4000" b="1" dirty="0">
                <a:solidFill>
                  <a:srgbClr val="002060"/>
                </a:solidFill>
              </a:rPr>
              <a:t>Our idea is to develop a solution which resists/stops the spreading of adult content, abusive content and fake content in social media platform such as twitter, Instagram, Facebook etc. </a:t>
            </a:r>
          </a:p>
          <a:p>
            <a:endParaRPr lang="en-US" sz="4000" b="1" dirty="0">
              <a:solidFill>
                <a:srgbClr val="002060"/>
              </a:solidFill>
            </a:endParaRPr>
          </a:p>
          <a:p>
            <a:endParaRPr lang="en-US" sz="4000" b="1" dirty="0">
              <a:solidFill>
                <a:srgbClr val="002060"/>
              </a:solidFill>
            </a:endParaRPr>
          </a:p>
          <a:p>
            <a:endParaRPr lang="en-US" sz="4000" b="1" dirty="0">
              <a:solidFill>
                <a:srgbClr val="002060"/>
              </a:solidFill>
            </a:endParaRPr>
          </a:p>
          <a:p>
            <a:r>
              <a:rPr lang="en-US" sz="4000" b="1" dirty="0">
                <a:solidFill>
                  <a:srgbClr val="002060"/>
                </a:solidFill>
              </a:rPr>
              <a:t> </a:t>
            </a:r>
            <a:endParaRPr lang="en-IN" sz="4000"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sp>
        <p:nvSpPr>
          <p:cNvPr id="2" name="TextBox 2"/>
          <p:cNvSpPr txBox="1"/>
          <p:nvPr/>
        </p:nvSpPr>
        <p:spPr>
          <a:xfrm>
            <a:off x="1060107" y="1693956"/>
            <a:ext cx="11691939" cy="1011431"/>
          </a:xfrm>
          <a:prstGeom prst="rect">
            <a:avLst/>
          </a:prstGeom>
        </p:spPr>
        <p:txBody>
          <a:bodyPr lIns="0" tIns="0" rIns="0" bIns="0" rtlCol="0" anchor="t">
            <a:spAutoFit/>
          </a:bodyPr>
          <a:lstStyle/>
          <a:p>
            <a:pPr marL="0" lvl="0" indent="0" algn="l">
              <a:lnSpc>
                <a:spcPts val="7699"/>
              </a:lnSpc>
              <a:spcBef>
                <a:spcPct val="0"/>
              </a:spcBef>
            </a:pPr>
            <a:r>
              <a:rPr lang="en-US" sz="8000" b="1" dirty="0">
                <a:solidFill>
                  <a:srgbClr val="FFFFFF"/>
                </a:solidFill>
                <a:latin typeface="+mj-lt"/>
              </a:rPr>
              <a:t>Problem statement</a:t>
            </a:r>
          </a:p>
        </p:txBody>
      </p:sp>
      <p:grpSp>
        <p:nvGrpSpPr>
          <p:cNvPr id="7" name="Group 7"/>
          <p:cNvGrpSpPr/>
          <p:nvPr/>
        </p:nvGrpSpPr>
        <p:grpSpPr>
          <a:xfrm>
            <a:off x="1275536" y="3343300"/>
            <a:ext cx="16573616" cy="4752528"/>
            <a:chOff x="0" y="0"/>
            <a:chExt cx="2694739" cy="701571"/>
          </a:xfrm>
        </p:grpSpPr>
        <p:sp>
          <p:nvSpPr>
            <p:cNvPr id="8" name="Freeform 8"/>
            <p:cNvSpPr/>
            <p:nvPr/>
          </p:nvSpPr>
          <p:spPr>
            <a:xfrm>
              <a:off x="0" y="0"/>
              <a:ext cx="2694739" cy="701571"/>
            </a:xfrm>
            <a:custGeom>
              <a:avLst/>
              <a:gdLst/>
              <a:ahLst/>
              <a:cxnLst/>
              <a:rect l="l" t="t" r="r" b="b"/>
              <a:pathLst>
                <a:path w="2694739" h="701571">
                  <a:moveTo>
                    <a:pt x="2570279" y="701571"/>
                  </a:moveTo>
                  <a:lnTo>
                    <a:pt x="124460" y="701571"/>
                  </a:lnTo>
                  <a:cubicBezTo>
                    <a:pt x="55880" y="701571"/>
                    <a:pt x="0" y="645691"/>
                    <a:pt x="0" y="577111"/>
                  </a:cubicBezTo>
                  <a:lnTo>
                    <a:pt x="0" y="124460"/>
                  </a:lnTo>
                  <a:cubicBezTo>
                    <a:pt x="0" y="55880"/>
                    <a:pt x="55880" y="0"/>
                    <a:pt x="124460" y="0"/>
                  </a:cubicBezTo>
                  <a:lnTo>
                    <a:pt x="2570279" y="0"/>
                  </a:lnTo>
                  <a:cubicBezTo>
                    <a:pt x="2638859" y="0"/>
                    <a:pt x="2694739" y="55880"/>
                    <a:pt x="2694739" y="124460"/>
                  </a:cubicBezTo>
                  <a:lnTo>
                    <a:pt x="2694739" y="577111"/>
                  </a:lnTo>
                  <a:cubicBezTo>
                    <a:pt x="2694739" y="645691"/>
                    <a:pt x="2638859" y="701571"/>
                    <a:pt x="2570279" y="701571"/>
                  </a:cubicBezTo>
                  <a:close/>
                </a:path>
              </a:pathLst>
            </a:custGeom>
            <a:solidFill>
              <a:srgbClr val="EDF0F2"/>
            </a:solidFill>
          </p:spPr>
          <p:txBody>
            <a:bodyPr/>
            <a:lstStyle/>
            <a:p>
              <a:endParaRPr lang="en-IN" dirty="0"/>
            </a:p>
          </p:txBody>
        </p:sp>
      </p:grpSp>
      <p:pic>
        <p:nvPicPr>
          <p:cNvPr id="13" name="Picture 13"/>
          <p:cNvPicPr>
            <a:picLocks noChangeAspect="1"/>
          </p:cNvPicPr>
          <p:nvPr/>
        </p:nvPicPr>
        <p:blipFill>
          <a:blip r:embed="rId2" cstate="print"/>
          <a:srcRect/>
          <a:stretch>
            <a:fillRect/>
          </a:stretch>
        </p:blipFill>
        <p:spPr>
          <a:xfrm>
            <a:off x="778579" y="8739634"/>
            <a:ext cx="2631134" cy="1149477"/>
          </a:xfrm>
          <a:prstGeom prst="rect">
            <a:avLst/>
          </a:prstGeom>
        </p:spPr>
      </p:pic>
      <p:sp>
        <p:nvSpPr>
          <p:cNvPr id="3" name="TextBox 2">
            <a:extLst>
              <a:ext uri="{FF2B5EF4-FFF2-40B4-BE49-F238E27FC236}">
                <a16:creationId xmlns:a16="http://schemas.microsoft.com/office/drawing/2014/main" id="{282402D5-4D03-45D0-B873-D126766C4D55}"/>
              </a:ext>
            </a:extLst>
          </p:cNvPr>
          <p:cNvSpPr txBox="1"/>
          <p:nvPr/>
        </p:nvSpPr>
        <p:spPr>
          <a:xfrm>
            <a:off x="1887430" y="4088408"/>
            <a:ext cx="15114750" cy="3046988"/>
          </a:xfrm>
          <a:prstGeom prst="rect">
            <a:avLst/>
          </a:prstGeom>
          <a:noFill/>
        </p:spPr>
        <p:txBody>
          <a:bodyPr wrap="square" rtlCol="0">
            <a:spAutoFit/>
          </a:bodyPr>
          <a:lstStyle/>
          <a:p>
            <a:r>
              <a:rPr lang="en-IN" sz="3200" b="1" dirty="0">
                <a:solidFill>
                  <a:srgbClr val="002060"/>
                </a:solidFill>
              </a:rPr>
              <a:t>As the usage of social media has been increased enormously these days, we are not aware of the content shared in each social media. </a:t>
            </a:r>
            <a:r>
              <a:rPr lang="en-US" sz="3200" b="1" dirty="0">
                <a:solidFill>
                  <a:srgbClr val="002060"/>
                </a:solidFill>
              </a:rPr>
              <a:t>With the rapid development of face synthesis technology, the security threat brought by face tampering is becoming more and more serious. It is a fact that we are exposed to adult content, abusive content and fake content. In today’s digital world we see many instances where a particular person is being targeted. </a:t>
            </a:r>
            <a:r>
              <a:rPr lang="en-US" sz="3200" b="1" dirty="0">
                <a:solidFill>
                  <a:schemeClr val="accent1"/>
                </a:solidFill>
              </a:rPr>
              <a:t>Hence we have came with an idea to overcome this problem.</a:t>
            </a:r>
            <a:endParaRPr lang="en-IN" sz="3200" b="1"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839744" cy="10562881"/>
          </a:xfrm>
          <a:prstGeom prst="rect">
            <a:avLst/>
          </a:prstGeom>
          <a:solidFill>
            <a:srgbClr val="516AB2"/>
          </a:solidFill>
        </p:spPr>
      </p:sp>
      <p:sp>
        <p:nvSpPr>
          <p:cNvPr id="8" name="TextBox 8"/>
          <p:cNvSpPr txBox="1"/>
          <p:nvPr/>
        </p:nvSpPr>
        <p:spPr>
          <a:xfrm>
            <a:off x="1295128" y="4495428"/>
            <a:ext cx="3312368" cy="993775"/>
          </a:xfrm>
          <a:prstGeom prst="rect">
            <a:avLst/>
          </a:prstGeom>
        </p:spPr>
        <p:txBody>
          <a:bodyPr wrap="square" lIns="0" tIns="0" rIns="0" bIns="0" rtlCol="0" anchor="t">
            <a:spAutoFit/>
          </a:bodyPr>
          <a:lstStyle/>
          <a:p>
            <a:pPr marL="0" lvl="0" indent="0" algn="l">
              <a:lnSpc>
                <a:spcPts val="7699"/>
              </a:lnSpc>
              <a:spcBef>
                <a:spcPct val="0"/>
              </a:spcBef>
            </a:pPr>
            <a:r>
              <a:rPr lang="en-US" sz="6999" b="1" dirty="0">
                <a:solidFill>
                  <a:srgbClr val="FFFFFF"/>
                </a:solidFill>
                <a:latin typeface="Brice RegularSemiExpanded"/>
              </a:rPr>
              <a:t>Solution</a:t>
            </a:r>
          </a:p>
        </p:txBody>
      </p:sp>
      <p:pic>
        <p:nvPicPr>
          <p:cNvPr id="9" name="Picture 9"/>
          <p:cNvPicPr>
            <a:picLocks noChangeAspect="1"/>
          </p:cNvPicPr>
          <p:nvPr/>
        </p:nvPicPr>
        <p:blipFill>
          <a:blip r:embed="rId2" cstate="print"/>
          <a:srcRect/>
          <a:stretch>
            <a:fillRect/>
          </a:stretch>
        </p:blipFill>
        <p:spPr>
          <a:xfrm>
            <a:off x="15649352" y="8939014"/>
            <a:ext cx="2353294" cy="1028095"/>
          </a:xfrm>
          <a:prstGeom prst="rect">
            <a:avLst/>
          </a:prstGeom>
        </p:spPr>
      </p:pic>
      <p:sp>
        <p:nvSpPr>
          <p:cNvPr id="3" name="TextBox 2">
            <a:extLst>
              <a:ext uri="{FF2B5EF4-FFF2-40B4-BE49-F238E27FC236}">
                <a16:creationId xmlns:a16="http://schemas.microsoft.com/office/drawing/2014/main" id="{915C134A-A600-492D-9DD6-F2491580757B}"/>
              </a:ext>
            </a:extLst>
          </p:cNvPr>
          <p:cNvSpPr txBox="1"/>
          <p:nvPr/>
        </p:nvSpPr>
        <p:spPr>
          <a:xfrm>
            <a:off x="7160435" y="1327076"/>
            <a:ext cx="10872192" cy="7679025"/>
          </a:xfrm>
          <a:prstGeom prst="rect">
            <a:avLst/>
          </a:prstGeom>
          <a:noFill/>
        </p:spPr>
        <p:txBody>
          <a:bodyPr wrap="square" rtlCol="0">
            <a:spAutoFit/>
          </a:bodyPr>
          <a:lstStyle/>
          <a:p>
            <a:r>
              <a:rPr lang="en-US" sz="2900" b="1" dirty="0">
                <a:solidFill>
                  <a:schemeClr val="accent2">
                    <a:lumMod val="75000"/>
                  </a:schemeClr>
                </a:solidFill>
              </a:rPr>
              <a:t>Our main objective is to curb adult content, abusive content and deepfake content in the social media platform.</a:t>
            </a:r>
          </a:p>
          <a:p>
            <a:endParaRPr lang="en-US" sz="2900" b="1" dirty="0">
              <a:solidFill>
                <a:schemeClr val="accent2">
                  <a:lumMod val="75000"/>
                </a:schemeClr>
              </a:solidFill>
            </a:endParaRPr>
          </a:p>
          <a:p>
            <a:endParaRPr lang="en-US" sz="2900" b="1" dirty="0"/>
          </a:p>
          <a:p>
            <a:r>
              <a:rPr lang="en-IN" sz="2900" b="1" dirty="0">
                <a:solidFill>
                  <a:srgbClr val="002060"/>
                </a:solidFill>
              </a:rPr>
              <a:t>Our project proposes the solution to detect adult content, abusive content and the content that is against to the community guidelines and most importantly will curb such bullying/harassment in cyber space.</a:t>
            </a:r>
          </a:p>
          <a:p>
            <a:endParaRPr lang="en-IN" sz="2900" b="1" dirty="0">
              <a:solidFill>
                <a:srgbClr val="002060"/>
              </a:solidFill>
            </a:endParaRPr>
          </a:p>
          <a:p>
            <a:endParaRPr lang="en-IN" sz="2900" b="1" dirty="0">
              <a:solidFill>
                <a:srgbClr val="002060"/>
              </a:solidFill>
            </a:endParaRPr>
          </a:p>
          <a:p>
            <a:endParaRPr lang="en-IN" sz="2900" b="1" dirty="0">
              <a:solidFill>
                <a:srgbClr val="002060"/>
              </a:solidFill>
            </a:endParaRPr>
          </a:p>
          <a:p>
            <a:r>
              <a:rPr lang="en-IN" sz="2900" b="1" dirty="0">
                <a:solidFill>
                  <a:srgbClr val="002060"/>
                </a:solidFill>
              </a:rPr>
              <a:t>Our solution will work on </a:t>
            </a:r>
          </a:p>
          <a:p>
            <a:endParaRPr lang="en-IN" sz="2900" b="1" dirty="0">
              <a:solidFill>
                <a:srgbClr val="002060"/>
              </a:solidFill>
            </a:endParaRPr>
          </a:p>
          <a:p>
            <a:pPr marL="457200" indent="-457200">
              <a:buFont typeface="Wingdings" panose="05000000000000000000" pitchFamily="2" charset="2"/>
              <a:buChar char="Ø"/>
            </a:pPr>
            <a:r>
              <a:rPr lang="en-IN" sz="2900" b="1" dirty="0">
                <a:solidFill>
                  <a:srgbClr val="002060"/>
                </a:solidFill>
              </a:rPr>
              <a:t>               social media such as Twitter, Facebook, Instagram etc.</a:t>
            </a:r>
          </a:p>
          <a:p>
            <a:pPr marL="457200" indent="-457200">
              <a:buFont typeface="Wingdings" panose="05000000000000000000" pitchFamily="2" charset="2"/>
              <a:buChar char="Ø"/>
            </a:pPr>
            <a:r>
              <a:rPr lang="en-IN" sz="2900" b="1" dirty="0">
                <a:solidFill>
                  <a:srgbClr val="002060"/>
                </a:solidFill>
              </a:rPr>
              <a:t>               will alarm the authorities about the issue.</a:t>
            </a:r>
          </a:p>
          <a:p>
            <a:pPr marL="457200" indent="-457200">
              <a:buFont typeface="Wingdings" panose="05000000000000000000" pitchFamily="2" charset="2"/>
              <a:buChar char="Ø"/>
            </a:pPr>
            <a:r>
              <a:rPr lang="en-IN" sz="2900" b="1" dirty="0">
                <a:solidFill>
                  <a:srgbClr val="002060"/>
                </a:solidFill>
              </a:rPr>
              <a:t>               the end user who is being posted in the social media will notified and has a facility to report such incidents to the authority.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71192" y="-131003"/>
            <a:ext cx="14896047" cy="10549006"/>
            <a:chOff x="6521537" y="1063158"/>
            <a:chExt cx="14177134" cy="12235543"/>
          </a:xfrm>
        </p:grpSpPr>
        <p:sp>
          <p:nvSpPr>
            <p:cNvPr id="3" name="Freeform 3"/>
            <p:cNvSpPr/>
            <p:nvPr/>
          </p:nvSpPr>
          <p:spPr>
            <a:xfrm>
              <a:off x="6521537" y="1063158"/>
              <a:ext cx="14177134" cy="12235543"/>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txBody>
            <a:bodyPr/>
            <a:lstStyle/>
            <a:p>
              <a:endParaRPr lang="en-US" dirty="0"/>
            </a:p>
          </p:txBody>
        </p:sp>
      </p:grpSp>
      <p:sp>
        <p:nvSpPr>
          <p:cNvPr id="4" name="TextBox 4"/>
          <p:cNvSpPr txBox="1"/>
          <p:nvPr/>
        </p:nvSpPr>
        <p:spPr>
          <a:xfrm>
            <a:off x="3902036" y="408710"/>
            <a:ext cx="11202674" cy="1890518"/>
          </a:xfrm>
          <a:prstGeom prst="rect">
            <a:avLst/>
          </a:prstGeom>
        </p:spPr>
        <p:txBody>
          <a:bodyPr wrap="square" lIns="0" tIns="0" rIns="0" bIns="0" rtlCol="0" anchor="t">
            <a:spAutoFit/>
          </a:bodyPr>
          <a:lstStyle/>
          <a:p>
            <a:pPr marL="0" lvl="0" indent="0" algn="ctr">
              <a:lnSpc>
                <a:spcPts val="7699"/>
              </a:lnSpc>
              <a:spcBef>
                <a:spcPct val="0"/>
              </a:spcBef>
            </a:pPr>
            <a:r>
              <a:rPr lang="en-US" sz="6999" dirty="0">
                <a:solidFill>
                  <a:srgbClr val="000000"/>
                </a:solidFill>
                <a:latin typeface="Brice RegularSemiExpanded"/>
              </a:rPr>
              <a:t>Your Innovation</a:t>
            </a:r>
          </a:p>
          <a:p>
            <a:pPr marL="0" lvl="0" indent="0" algn="ctr">
              <a:lnSpc>
                <a:spcPts val="7699"/>
              </a:lnSpc>
              <a:spcBef>
                <a:spcPct val="0"/>
              </a:spcBef>
            </a:pPr>
            <a:r>
              <a:rPr lang="en-US" sz="4800" dirty="0">
                <a:solidFill>
                  <a:srgbClr val="000000"/>
                </a:solidFill>
                <a:latin typeface="+mj-lt"/>
              </a:rPr>
              <a:t>(Unique Value Proposition)</a:t>
            </a:r>
          </a:p>
        </p:txBody>
      </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5" name="TextBox 4">
            <a:extLst>
              <a:ext uri="{FF2B5EF4-FFF2-40B4-BE49-F238E27FC236}">
                <a16:creationId xmlns:a16="http://schemas.microsoft.com/office/drawing/2014/main" id="{0B0F763E-5695-4FA0-8BBA-11B037516CAF}"/>
              </a:ext>
            </a:extLst>
          </p:cNvPr>
          <p:cNvSpPr txBox="1"/>
          <p:nvPr/>
        </p:nvSpPr>
        <p:spPr>
          <a:xfrm>
            <a:off x="3831848" y="3343300"/>
            <a:ext cx="11284839" cy="4401205"/>
          </a:xfrm>
          <a:prstGeom prst="rect">
            <a:avLst/>
          </a:prstGeom>
          <a:noFill/>
        </p:spPr>
        <p:txBody>
          <a:bodyPr wrap="square" rtlCol="0">
            <a:spAutoFit/>
          </a:bodyPr>
          <a:lstStyle/>
          <a:p>
            <a:r>
              <a:rPr lang="en-US" sz="2800" b="1" spc="5" dirty="0">
                <a:solidFill>
                  <a:srgbClr val="002060"/>
                </a:solidFill>
                <a:latin typeface="Segoe UI"/>
                <a:cs typeface="Segoe UI"/>
              </a:rPr>
              <a:t>If a person is being face tempered and posted in social media, the end user who is being affected will be notified about this and the person who posted the fake content will also get notified.</a:t>
            </a:r>
          </a:p>
          <a:p>
            <a:endParaRPr lang="en-US" sz="2800" b="1" spc="5" dirty="0">
              <a:solidFill>
                <a:srgbClr val="002060"/>
              </a:solidFill>
              <a:latin typeface="Segoe UI"/>
              <a:cs typeface="Segoe UI"/>
            </a:endParaRPr>
          </a:p>
          <a:p>
            <a:endParaRPr lang="en-US" sz="2800" b="1" spc="5" dirty="0">
              <a:solidFill>
                <a:srgbClr val="002060"/>
              </a:solidFill>
              <a:latin typeface="Segoe UI"/>
              <a:cs typeface="Segoe UI"/>
            </a:endParaRPr>
          </a:p>
          <a:p>
            <a:r>
              <a:rPr lang="en-US" sz="2800" b="1" spc="5" dirty="0">
                <a:solidFill>
                  <a:srgbClr val="002060"/>
                </a:solidFill>
                <a:latin typeface="Segoe UI"/>
                <a:cs typeface="Segoe UI"/>
              </a:rPr>
              <a:t>Apart </a:t>
            </a:r>
            <a:r>
              <a:rPr lang="en-US" sz="2800" b="1" dirty="0">
                <a:solidFill>
                  <a:srgbClr val="002060"/>
                </a:solidFill>
                <a:latin typeface="Segoe UI"/>
                <a:cs typeface="Segoe UI"/>
              </a:rPr>
              <a:t>from detecting </a:t>
            </a:r>
            <a:r>
              <a:rPr lang="en-US" sz="2800" b="1" spc="-5" dirty="0">
                <a:solidFill>
                  <a:srgbClr val="002060"/>
                </a:solidFill>
                <a:latin typeface="Segoe UI"/>
                <a:cs typeface="Segoe UI"/>
              </a:rPr>
              <a:t>whether the </a:t>
            </a:r>
            <a:r>
              <a:rPr lang="en-US" sz="2800" b="1" dirty="0">
                <a:solidFill>
                  <a:srgbClr val="002060"/>
                </a:solidFill>
                <a:latin typeface="Segoe UI"/>
                <a:cs typeface="Segoe UI"/>
              </a:rPr>
              <a:t>content </a:t>
            </a:r>
            <a:r>
              <a:rPr lang="en-US" sz="2800" b="1" spc="-5" dirty="0">
                <a:solidFill>
                  <a:srgbClr val="002060"/>
                </a:solidFill>
                <a:latin typeface="Segoe UI"/>
                <a:cs typeface="Segoe UI"/>
              </a:rPr>
              <a:t>is </a:t>
            </a:r>
            <a:r>
              <a:rPr lang="en-US" sz="2800" b="1" spc="-10" dirty="0">
                <a:solidFill>
                  <a:srgbClr val="002060"/>
                </a:solidFill>
                <a:latin typeface="Segoe UI"/>
                <a:cs typeface="Segoe UI"/>
              </a:rPr>
              <a:t>fake </a:t>
            </a:r>
            <a:r>
              <a:rPr lang="en-US" sz="2800" b="1" dirty="0">
                <a:solidFill>
                  <a:srgbClr val="002060"/>
                </a:solidFill>
                <a:latin typeface="Segoe UI"/>
                <a:cs typeface="Segoe UI"/>
              </a:rPr>
              <a:t>or </a:t>
            </a:r>
            <a:r>
              <a:rPr lang="en-US" sz="2800" b="1" spc="-5" dirty="0">
                <a:solidFill>
                  <a:srgbClr val="002060"/>
                </a:solidFill>
                <a:latin typeface="Segoe UI"/>
                <a:cs typeface="Segoe UI"/>
              </a:rPr>
              <a:t>real, </a:t>
            </a:r>
            <a:r>
              <a:rPr lang="en-US" sz="2800" b="1" dirty="0">
                <a:solidFill>
                  <a:srgbClr val="002060"/>
                </a:solidFill>
                <a:latin typeface="Segoe UI"/>
                <a:cs typeface="Segoe UI"/>
              </a:rPr>
              <a:t>our </a:t>
            </a:r>
            <a:r>
              <a:rPr lang="en-US" sz="2800" b="1" spc="5" dirty="0">
                <a:solidFill>
                  <a:srgbClr val="002060"/>
                </a:solidFill>
                <a:latin typeface="Segoe UI"/>
                <a:cs typeface="Segoe UI"/>
              </a:rPr>
              <a:t> </a:t>
            </a:r>
            <a:r>
              <a:rPr lang="en-US" sz="2800" b="1" dirty="0">
                <a:solidFill>
                  <a:srgbClr val="002060"/>
                </a:solidFill>
                <a:latin typeface="Segoe UI"/>
                <a:cs typeface="Segoe UI"/>
              </a:rPr>
              <a:t>detection </a:t>
            </a:r>
            <a:r>
              <a:rPr lang="en-US" sz="2800" b="1" spc="-5" dirty="0">
                <a:solidFill>
                  <a:srgbClr val="002060"/>
                </a:solidFill>
                <a:latin typeface="Segoe UI"/>
                <a:cs typeface="Segoe UI"/>
              </a:rPr>
              <a:t>algorithm provides </a:t>
            </a:r>
            <a:r>
              <a:rPr lang="en-US" sz="2800" b="1" dirty="0">
                <a:solidFill>
                  <a:srgbClr val="002060"/>
                </a:solidFill>
                <a:latin typeface="Segoe UI"/>
                <a:cs typeface="Segoe UI"/>
              </a:rPr>
              <a:t>a </a:t>
            </a:r>
            <a:r>
              <a:rPr lang="en-US" sz="2800" b="1" spc="-5" dirty="0">
                <a:solidFill>
                  <a:srgbClr val="002060"/>
                </a:solidFill>
                <a:latin typeface="Segoe UI"/>
                <a:cs typeface="Segoe UI"/>
              </a:rPr>
              <a:t>probability whether it is deep </a:t>
            </a:r>
            <a:r>
              <a:rPr lang="en-US" sz="2800" b="1" spc="-10" dirty="0">
                <a:solidFill>
                  <a:srgbClr val="002060"/>
                </a:solidFill>
                <a:latin typeface="Segoe UI"/>
                <a:cs typeface="Segoe UI"/>
              </a:rPr>
              <a:t>fake </a:t>
            </a:r>
            <a:r>
              <a:rPr lang="en-US" sz="2800" b="1" dirty="0">
                <a:solidFill>
                  <a:srgbClr val="002060"/>
                </a:solidFill>
                <a:latin typeface="Segoe UI"/>
                <a:cs typeface="Segoe UI"/>
              </a:rPr>
              <a:t>or not. If </a:t>
            </a:r>
            <a:r>
              <a:rPr lang="en-US" sz="2800" b="1" spc="-5" dirty="0">
                <a:solidFill>
                  <a:srgbClr val="002060"/>
                </a:solidFill>
                <a:latin typeface="Segoe UI"/>
                <a:cs typeface="Segoe UI"/>
              </a:rPr>
              <a:t>the probability </a:t>
            </a:r>
            <a:r>
              <a:rPr lang="en-US" sz="2800" b="1" spc="-10" dirty="0">
                <a:solidFill>
                  <a:srgbClr val="002060"/>
                </a:solidFill>
                <a:latin typeface="Segoe UI"/>
                <a:cs typeface="Segoe UI"/>
              </a:rPr>
              <a:t>of deepfake</a:t>
            </a:r>
            <a:r>
              <a:rPr lang="en-US" sz="2800" b="1" spc="5" dirty="0">
                <a:solidFill>
                  <a:srgbClr val="002060"/>
                </a:solidFill>
                <a:latin typeface="Segoe UI"/>
                <a:cs typeface="Segoe UI"/>
              </a:rPr>
              <a:t> </a:t>
            </a:r>
            <a:r>
              <a:rPr lang="en-US" sz="2800" b="1" spc="-5" dirty="0">
                <a:solidFill>
                  <a:srgbClr val="002060"/>
                </a:solidFill>
                <a:latin typeface="Segoe UI"/>
                <a:cs typeface="Segoe UI"/>
              </a:rPr>
              <a:t>is</a:t>
            </a:r>
            <a:r>
              <a:rPr lang="en-US" sz="2800" b="1" dirty="0">
                <a:solidFill>
                  <a:srgbClr val="002060"/>
                </a:solidFill>
                <a:latin typeface="Segoe UI"/>
                <a:cs typeface="Segoe UI"/>
              </a:rPr>
              <a:t> </a:t>
            </a:r>
            <a:r>
              <a:rPr lang="en-US" sz="2800" b="1" spc="-10" dirty="0">
                <a:solidFill>
                  <a:srgbClr val="002060"/>
                </a:solidFill>
                <a:latin typeface="Segoe UI"/>
                <a:cs typeface="Segoe UI"/>
              </a:rPr>
              <a:t>high, </a:t>
            </a:r>
            <a:r>
              <a:rPr lang="en-US" sz="2800" b="1" spc="-5" dirty="0">
                <a:solidFill>
                  <a:srgbClr val="002060"/>
                </a:solidFill>
                <a:latin typeface="Segoe UI"/>
                <a:cs typeface="Segoe UI"/>
              </a:rPr>
              <a:t>it</a:t>
            </a:r>
            <a:r>
              <a:rPr lang="en-US" sz="2800" b="1" spc="15" dirty="0">
                <a:solidFill>
                  <a:srgbClr val="002060"/>
                </a:solidFill>
                <a:latin typeface="Segoe UI"/>
                <a:cs typeface="Segoe UI"/>
              </a:rPr>
              <a:t> </a:t>
            </a:r>
            <a:r>
              <a:rPr lang="en-US" sz="2800" b="1" spc="-5" dirty="0">
                <a:solidFill>
                  <a:srgbClr val="002060"/>
                </a:solidFill>
                <a:latin typeface="Segoe UI"/>
                <a:cs typeface="Segoe UI"/>
              </a:rPr>
              <a:t>automatically</a:t>
            </a:r>
            <a:r>
              <a:rPr lang="en-US" sz="2800" b="1" spc="-370" dirty="0">
                <a:solidFill>
                  <a:srgbClr val="002060"/>
                </a:solidFill>
                <a:latin typeface="Segoe UI"/>
                <a:cs typeface="Segoe UI"/>
              </a:rPr>
              <a:t> </a:t>
            </a:r>
            <a:r>
              <a:rPr lang="en-US" sz="2800" b="1" spc="-5" dirty="0">
                <a:solidFill>
                  <a:srgbClr val="002060"/>
                </a:solidFill>
                <a:latin typeface="Segoe UI"/>
                <a:cs typeface="Segoe UI"/>
              </a:rPr>
              <a:t>intimates the user </a:t>
            </a:r>
            <a:r>
              <a:rPr lang="en-US" sz="2800" b="1" dirty="0">
                <a:solidFill>
                  <a:srgbClr val="002060"/>
                </a:solidFill>
                <a:latin typeface="Segoe UI"/>
                <a:cs typeface="Segoe UI"/>
              </a:rPr>
              <a:t>about </a:t>
            </a:r>
            <a:r>
              <a:rPr lang="en-US" sz="2800" b="1" spc="-5" dirty="0">
                <a:solidFill>
                  <a:srgbClr val="002060"/>
                </a:solidFill>
                <a:latin typeface="Segoe UI"/>
                <a:cs typeface="Segoe UI"/>
              </a:rPr>
              <a:t>it and resists the user </a:t>
            </a:r>
            <a:r>
              <a:rPr lang="en-US" sz="2800" b="1" dirty="0">
                <a:solidFill>
                  <a:srgbClr val="002060"/>
                </a:solidFill>
                <a:latin typeface="Segoe UI"/>
                <a:cs typeface="Segoe UI"/>
              </a:rPr>
              <a:t>to </a:t>
            </a:r>
            <a:r>
              <a:rPr lang="en-US" sz="2800" b="1" spc="-5" dirty="0">
                <a:solidFill>
                  <a:srgbClr val="002060"/>
                </a:solidFill>
                <a:latin typeface="Segoe UI"/>
                <a:cs typeface="Segoe UI"/>
              </a:rPr>
              <a:t>upload the </a:t>
            </a:r>
            <a:r>
              <a:rPr lang="en-US" sz="2800" b="1" dirty="0">
                <a:solidFill>
                  <a:srgbClr val="002060"/>
                </a:solidFill>
                <a:latin typeface="Segoe UI"/>
                <a:cs typeface="Segoe UI"/>
              </a:rPr>
              <a:t>content and also notifies the actual one who is in the content.</a:t>
            </a:r>
            <a:endParaRPr lang="en-IN" sz="2800" b="1"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sp>
        <p:nvSpPr>
          <p:cNvPr id="2" name="AutoShape 2"/>
          <p:cNvSpPr/>
          <p:nvPr/>
        </p:nvSpPr>
        <p:spPr>
          <a:xfrm>
            <a:off x="1" y="0"/>
            <a:ext cx="18337428" cy="10287000"/>
          </a:xfrm>
          <a:prstGeom prst="rect">
            <a:avLst/>
          </a:prstGeom>
          <a:solidFill>
            <a:srgbClr val="FFFFFF"/>
          </a:solidFill>
        </p:spPr>
      </p:sp>
      <p:sp>
        <p:nvSpPr>
          <p:cNvPr id="4" name="TextBox 4"/>
          <p:cNvSpPr txBox="1"/>
          <p:nvPr/>
        </p:nvSpPr>
        <p:spPr>
          <a:xfrm>
            <a:off x="167451" y="195832"/>
            <a:ext cx="6168237" cy="993775"/>
          </a:xfrm>
          <a:prstGeom prst="rect">
            <a:avLst/>
          </a:prstGeom>
        </p:spPr>
        <p:txBody>
          <a:bodyPr wrap="square" lIns="0" tIns="0" rIns="0" bIns="0" rtlCol="0" anchor="t">
            <a:spAutoFit/>
          </a:bodyPr>
          <a:lstStyle/>
          <a:p>
            <a:pPr marL="0" lvl="0" indent="0">
              <a:lnSpc>
                <a:spcPts val="7699"/>
              </a:lnSpc>
              <a:spcBef>
                <a:spcPct val="0"/>
              </a:spcBef>
            </a:pPr>
            <a:r>
              <a:rPr lang="en-US" sz="6999" b="1" dirty="0">
                <a:solidFill>
                  <a:srgbClr val="002060"/>
                </a:solidFill>
                <a:latin typeface="+mj-lt"/>
              </a:rPr>
              <a:t>Working model:</a:t>
            </a:r>
          </a:p>
        </p:txBody>
      </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pic>
        <p:nvPicPr>
          <p:cNvPr id="1026" name="Picture 2">
            <a:extLst>
              <a:ext uri="{FF2B5EF4-FFF2-40B4-BE49-F238E27FC236}">
                <a16:creationId xmlns:a16="http://schemas.microsoft.com/office/drawing/2014/main" id="{EABF7210-0CF5-474D-A3AF-AB6AE67CA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414" y="1354090"/>
            <a:ext cx="13435013" cy="8529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337428" cy="10287000"/>
          </a:xfrm>
          <a:prstGeom prst="rect">
            <a:avLst/>
          </a:prstGeom>
          <a:solidFill>
            <a:srgbClr val="FFFFFF"/>
          </a:solidFill>
        </p:spPr>
      </p:sp>
      <p:sp>
        <p:nvSpPr>
          <p:cNvPr id="4" name="TextBox 4"/>
          <p:cNvSpPr txBox="1"/>
          <p:nvPr/>
        </p:nvSpPr>
        <p:spPr>
          <a:xfrm>
            <a:off x="143000" y="5719564"/>
            <a:ext cx="8472493" cy="987450"/>
          </a:xfrm>
          <a:prstGeom prst="rect">
            <a:avLst/>
          </a:prstGeom>
        </p:spPr>
        <p:txBody>
          <a:bodyPr wrap="square" lIns="0" tIns="0" rIns="0" bIns="0" rtlCol="0" anchor="t">
            <a:spAutoFit/>
          </a:bodyPr>
          <a:lstStyle/>
          <a:p>
            <a:pPr marL="0" lvl="0" indent="0">
              <a:lnSpc>
                <a:spcPts val="7699"/>
              </a:lnSpc>
              <a:spcBef>
                <a:spcPct val="0"/>
              </a:spcBef>
            </a:pPr>
            <a:r>
              <a:rPr lang="en-US" sz="6999" b="1" dirty="0">
                <a:solidFill>
                  <a:srgbClr val="002060"/>
                </a:solidFill>
                <a:latin typeface="+mj-lt"/>
              </a:rPr>
              <a:t>Our Prototype Model:</a:t>
            </a:r>
          </a:p>
        </p:txBody>
      </p:sp>
      <p:pic>
        <p:nvPicPr>
          <p:cNvPr id="10" name="Picture 10"/>
          <p:cNvPicPr>
            <a:picLocks noChangeAspect="1"/>
          </p:cNvPicPr>
          <p:nvPr/>
        </p:nvPicPr>
        <p:blipFill>
          <a:blip r:embed="rId2" cstate="print"/>
          <a:srcRect/>
          <a:stretch>
            <a:fillRect/>
          </a:stretch>
        </p:blipFill>
        <p:spPr>
          <a:xfrm>
            <a:off x="15892335" y="8999171"/>
            <a:ext cx="2118125" cy="925356"/>
          </a:xfrm>
          <a:prstGeom prst="rect">
            <a:avLst/>
          </a:prstGeom>
        </p:spPr>
      </p:pic>
      <p:sp>
        <p:nvSpPr>
          <p:cNvPr id="5" name="TextBox 4">
            <a:extLst>
              <a:ext uri="{FF2B5EF4-FFF2-40B4-BE49-F238E27FC236}">
                <a16:creationId xmlns:a16="http://schemas.microsoft.com/office/drawing/2014/main" id="{F9789E03-646D-459B-940A-79996ACDB044}"/>
              </a:ext>
            </a:extLst>
          </p:cNvPr>
          <p:cNvSpPr txBox="1"/>
          <p:nvPr/>
        </p:nvSpPr>
        <p:spPr>
          <a:xfrm>
            <a:off x="2159224" y="7445124"/>
            <a:ext cx="11892609" cy="584775"/>
          </a:xfrm>
          <a:prstGeom prst="rect">
            <a:avLst/>
          </a:prstGeom>
          <a:noFill/>
        </p:spPr>
        <p:txBody>
          <a:bodyPr wrap="square" rtlCol="0">
            <a:spAutoFit/>
          </a:bodyPr>
          <a:lstStyle/>
          <a:p>
            <a:r>
              <a:rPr lang="en-IN" sz="3200" b="1" dirty="0">
                <a:solidFill>
                  <a:srgbClr val="002060"/>
                </a:solidFill>
              </a:rPr>
              <a:t>Video Demo: </a:t>
            </a:r>
            <a:r>
              <a:rPr lang="en-IN" sz="3200" b="1" dirty="0">
                <a:solidFill>
                  <a:srgbClr val="002060"/>
                </a:solidFill>
                <a:hlinkClick r:id="rId3"/>
              </a:rPr>
              <a:t>https://github.com/SURYASTIC/tnsi-demo-workspace</a:t>
            </a:r>
            <a:endParaRPr lang="en-IN" sz="3200" b="1" dirty="0">
              <a:solidFill>
                <a:srgbClr val="002060"/>
              </a:solidFill>
            </a:endParaRPr>
          </a:p>
        </p:txBody>
      </p:sp>
      <p:sp>
        <p:nvSpPr>
          <p:cNvPr id="9" name="TextBox 4">
            <a:extLst>
              <a:ext uri="{FF2B5EF4-FFF2-40B4-BE49-F238E27FC236}">
                <a16:creationId xmlns:a16="http://schemas.microsoft.com/office/drawing/2014/main" id="{B3840D67-1FCB-43AA-B827-5D8A6AD9FC66}"/>
              </a:ext>
            </a:extLst>
          </p:cNvPr>
          <p:cNvSpPr txBox="1"/>
          <p:nvPr/>
        </p:nvSpPr>
        <p:spPr>
          <a:xfrm>
            <a:off x="70992" y="174948"/>
            <a:ext cx="8472493" cy="987450"/>
          </a:xfrm>
          <a:prstGeom prst="rect">
            <a:avLst/>
          </a:prstGeom>
        </p:spPr>
        <p:txBody>
          <a:bodyPr wrap="square" lIns="0" tIns="0" rIns="0" bIns="0" rtlCol="0" anchor="t">
            <a:spAutoFit/>
          </a:bodyPr>
          <a:lstStyle/>
          <a:p>
            <a:pPr marL="0" lvl="0" indent="0">
              <a:lnSpc>
                <a:spcPts val="7699"/>
              </a:lnSpc>
              <a:spcBef>
                <a:spcPct val="0"/>
              </a:spcBef>
            </a:pPr>
            <a:r>
              <a:rPr lang="en-US" sz="6999" b="1" dirty="0">
                <a:solidFill>
                  <a:srgbClr val="002060"/>
                </a:solidFill>
                <a:latin typeface="+mj-lt"/>
              </a:rPr>
              <a:t>Process:</a:t>
            </a:r>
          </a:p>
        </p:txBody>
      </p:sp>
      <p:sp>
        <p:nvSpPr>
          <p:cNvPr id="7" name="TextBox 6">
            <a:extLst>
              <a:ext uri="{FF2B5EF4-FFF2-40B4-BE49-F238E27FC236}">
                <a16:creationId xmlns:a16="http://schemas.microsoft.com/office/drawing/2014/main" id="{9C3B388E-4534-42DA-85FC-8E0E21BF802C}"/>
              </a:ext>
            </a:extLst>
          </p:cNvPr>
          <p:cNvSpPr txBox="1"/>
          <p:nvPr/>
        </p:nvSpPr>
        <p:spPr>
          <a:xfrm flipH="1">
            <a:off x="1655166" y="1366100"/>
            <a:ext cx="15409713" cy="3539430"/>
          </a:xfrm>
          <a:prstGeom prst="rect">
            <a:avLst/>
          </a:prstGeom>
          <a:noFill/>
        </p:spPr>
        <p:txBody>
          <a:bodyPr wrap="square" rtlCol="0">
            <a:spAutoFit/>
          </a:bodyPr>
          <a:lstStyle/>
          <a:p>
            <a:pPr marL="457200" indent="-457200">
              <a:buFont typeface="Wingdings" panose="05000000000000000000" pitchFamily="2" charset="2"/>
              <a:buChar char="Ø"/>
            </a:pPr>
            <a:r>
              <a:rPr lang="en-US" sz="3200" b="1" i="0" dirty="0">
                <a:solidFill>
                  <a:schemeClr val="accent2">
                    <a:lumMod val="50000"/>
                  </a:schemeClr>
                </a:solidFill>
                <a:effectLst/>
                <a:latin typeface="Arial" panose="020B0604020202020204" pitchFamily="34" charset="0"/>
              </a:rPr>
              <a:t>Once when the user uploads the content to any social media, our algorithm checks for any hate content with our algorithm.</a:t>
            </a:r>
            <a:br>
              <a:rPr lang="en-US" sz="3200" b="1" dirty="0">
                <a:solidFill>
                  <a:schemeClr val="accent2">
                    <a:lumMod val="50000"/>
                  </a:schemeClr>
                </a:solidFill>
              </a:rPr>
            </a:br>
            <a:endParaRPr lang="en-US" sz="3200" b="1" dirty="0">
              <a:solidFill>
                <a:schemeClr val="accent2">
                  <a:lumMod val="50000"/>
                </a:schemeClr>
              </a:solidFill>
            </a:endParaRPr>
          </a:p>
          <a:p>
            <a:pPr marL="457200" indent="-457200">
              <a:buFont typeface="Wingdings" panose="05000000000000000000" pitchFamily="2" charset="2"/>
              <a:buChar char="Ø"/>
            </a:pPr>
            <a:r>
              <a:rPr lang="en-US" sz="3200" b="1" i="0" dirty="0">
                <a:solidFill>
                  <a:schemeClr val="accent2">
                    <a:lumMod val="50000"/>
                  </a:schemeClr>
                </a:solidFill>
                <a:effectLst/>
                <a:latin typeface="Arial" panose="020B0604020202020204" pitchFamily="34" charset="0"/>
              </a:rPr>
              <a:t>Once any harmful content found, it sends a alert message to the user. It also sends a notification to the person who is being misused in the content.</a:t>
            </a:r>
            <a:br>
              <a:rPr lang="en-US" sz="3200" b="1" dirty="0">
                <a:solidFill>
                  <a:schemeClr val="accent2">
                    <a:lumMod val="50000"/>
                  </a:schemeClr>
                </a:solidFill>
              </a:rPr>
            </a:br>
            <a:endParaRPr lang="en-US" sz="3200" b="1" dirty="0">
              <a:solidFill>
                <a:schemeClr val="accent2">
                  <a:lumMod val="50000"/>
                </a:schemeClr>
              </a:solidFill>
            </a:endParaRPr>
          </a:p>
          <a:p>
            <a:pPr marL="457200" indent="-457200">
              <a:buFont typeface="Wingdings" panose="05000000000000000000" pitchFamily="2" charset="2"/>
              <a:buChar char="Ø"/>
            </a:pPr>
            <a:r>
              <a:rPr lang="en-US" sz="3200" b="1" i="0" dirty="0">
                <a:solidFill>
                  <a:schemeClr val="accent2">
                    <a:lumMod val="50000"/>
                  </a:schemeClr>
                </a:solidFill>
                <a:effectLst/>
                <a:latin typeface="Arial" panose="020B0604020202020204" pitchFamily="34" charset="0"/>
              </a:rPr>
              <a:t>The end user has the access to report the content and the user.</a:t>
            </a:r>
            <a:endParaRPr lang="en-IN" sz="3200" b="1" dirty="0">
              <a:solidFill>
                <a:schemeClr val="accent2">
                  <a:lumMod val="50000"/>
                </a:schemeClr>
              </a:solidFill>
            </a:endParaRPr>
          </a:p>
        </p:txBody>
      </p:sp>
    </p:spTree>
    <p:extLst>
      <p:ext uri="{BB962C8B-B14F-4D97-AF65-F5344CB8AC3E}">
        <p14:creationId xmlns:p14="http://schemas.microsoft.com/office/powerpoint/2010/main" val="227165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1201</Words>
  <Application>Microsoft Office PowerPoint</Application>
  <PresentationFormat>Custom</PresentationFormat>
  <Paragraphs>155</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Segoe UI</vt:lpstr>
      <vt:lpstr>Brice RegularSemiExpanded</vt:lpstr>
      <vt:lpstr>Wingdings</vt:lpstr>
      <vt:lpstr>Calibri</vt:lpstr>
      <vt:lpstr>Clear Sans Regular Bold</vt:lpstr>
      <vt:lpstr>Open Sans Extra Bold</vt:lpstr>
      <vt:lpstr>Segoe UI Semibold</vt:lpstr>
      <vt:lpstr>Arial</vt:lpstr>
      <vt:lpstr>Clear Sans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Lean Canvas Business Plan</dc:title>
  <dc:creator>TC5</dc:creator>
  <cp:lastModifiedBy>SURYA NARAYANAN C S</cp:lastModifiedBy>
  <cp:revision>11</cp:revision>
  <dcterms:created xsi:type="dcterms:W3CDTF">2006-08-16T00:00:00Z</dcterms:created>
  <dcterms:modified xsi:type="dcterms:W3CDTF">2022-03-22T17:12:25Z</dcterms:modified>
  <dc:identifier>DAE6qE965z4</dc:identifier>
</cp:coreProperties>
</file>