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handoutMasterIdLst>
    <p:handoutMasterId r:id="rId4"/>
  </p:handoutMasterIdLst>
  <p:sldIdLst>
    <p:sldId id="265"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p15:clr>
            <a:srgbClr val="A4A3A4"/>
          </p15:clr>
        </p15:guide>
        <p15:guide id="2" pos="953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383A"/>
    <a:srgbClr val="19B389"/>
    <a:srgbClr val="F8AC2B"/>
    <a:srgbClr val="FFE8CB"/>
    <a:srgbClr val="FFC000"/>
    <a:srgbClr val="149070"/>
    <a:srgbClr val="9DAEB1"/>
    <a:srgbClr val="D0D8DA"/>
    <a:srgbClr val="F87306"/>
    <a:srgbClr val="C17A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3957" autoAdjust="0"/>
  </p:normalViewPr>
  <p:slideViewPr>
    <p:cSldViewPr snapToGrid="0">
      <p:cViewPr varScale="1">
        <p:scale>
          <a:sx n="32" d="100"/>
          <a:sy n="32" d="100"/>
        </p:scale>
        <p:origin x="744" y="43"/>
      </p:cViewPr>
      <p:guideLst>
        <p:guide orient="horz" pos="6735"/>
        <p:guide pos="9535"/>
      </p:guideLst>
    </p:cSldViewPr>
  </p:slideViewPr>
  <p:notesTextViewPr>
    <p:cViewPr>
      <p:scale>
        <a:sx n="200" d="100"/>
        <a:sy n="200" d="100"/>
      </p:scale>
      <p:origin x="0" y="0"/>
    </p:cViewPr>
  </p:notesTextViewPr>
  <p:sorterViewPr>
    <p:cViewPr>
      <p:scale>
        <a:sx n="100" d="100"/>
        <a:sy n="100" d="100"/>
      </p:scale>
      <p:origin x="0" y="0"/>
    </p:cViewPr>
  </p:sorterViewPr>
  <p:notesViewPr>
    <p:cSldViewPr snapToGrid="0">
      <p:cViewPr varScale="1">
        <p:scale>
          <a:sx n="53" d="100"/>
          <a:sy n="53" d="100"/>
        </p:scale>
        <p:origin x="284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10A15A-9541-468E-A20E-AFF77791EB28}" type="datetimeFigureOut">
              <a:rPr lang="en-US" smtClean="0"/>
              <a:t>3/29/2022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825EC9-0C19-41C0-943E-DC751C4BF156}" type="slidenum">
              <a:rPr lang="en-US" smtClean="0"/>
              <a:t>‹#›</a:t>
            </a:fld>
            <a:endParaRPr lang="en-US"/>
          </a:p>
        </p:txBody>
      </p:sp>
    </p:spTree>
    <p:extLst>
      <p:ext uri="{BB962C8B-B14F-4D97-AF65-F5344CB8AC3E}">
        <p14:creationId xmlns:p14="http://schemas.microsoft.com/office/powerpoint/2010/main" val="1416574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60A342-5AC7-4AF2-99D4-82F1557450C4}" type="datetimeFigureOut">
              <a:rPr lang="en-IN" smtClean="0"/>
              <a:t>29-03-2022</a:t>
            </a:fld>
            <a:endParaRPr lang="en-IN"/>
          </a:p>
        </p:txBody>
      </p:sp>
      <p:sp>
        <p:nvSpPr>
          <p:cNvPr id="4" name="Slide Image Placeholder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517651-1DF6-4323-83A0-F6BCCF993280}" type="slidenum">
              <a:rPr lang="en-IN" smtClean="0"/>
              <a:t>‹#›</a:t>
            </a:fld>
            <a:endParaRPr lang="en-IN"/>
          </a:p>
        </p:txBody>
      </p:sp>
    </p:spTree>
    <p:extLst>
      <p:ext uri="{BB962C8B-B14F-4D97-AF65-F5344CB8AC3E}">
        <p14:creationId xmlns:p14="http://schemas.microsoft.com/office/powerpoint/2010/main" val="3982173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517651-1DF6-4323-83A0-F6BCCF993280}" type="slidenum">
              <a:rPr lang="en-IN" smtClean="0"/>
              <a:t>1</a:t>
            </a:fld>
            <a:endParaRPr lang="en-IN"/>
          </a:p>
        </p:txBody>
      </p:sp>
    </p:spTree>
    <p:extLst>
      <p:ext uri="{BB962C8B-B14F-4D97-AF65-F5344CB8AC3E}">
        <p14:creationId xmlns:p14="http://schemas.microsoft.com/office/powerpoint/2010/main" val="2878706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043119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FDDE548-203B-4431-8189-679A1F7025B1}"/>
              </a:ext>
            </a:extLst>
          </p:cNvPr>
          <p:cNvSpPr/>
          <p:nvPr userDrawn="1"/>
        </p:nvSpPr>
        <p:spPr>
          <a:xfrm>
            <a:off x="-646614" y="210224"/>
            <a:ext cx="4537278" cy="938719"/>
          </a:xfrm>
          <a:prstGeom prst="rect">
            <a:avLst/>
          </a:prstGeom>
        </p:spPr>
        <p:txBody>
          <a:bodyPr wrap="square">
            <a:spAutoFit/>
          </a:bodyPr>
          <a:lstStyle/>
          <a:p>
            <a:pPr marL="990600" indent="0" algn="l"/>
            <a:r>
              <a:rPr lang="en-IN" sz="5500" b="1" dirty="0">
                <a:solidFill>
                  <a:schemeClr val="bg1"/>
                </a:solidFill>
                <a:latin typeface="+mn-lt"/>
              </a:rPr>
              <a:t>ANALYSIS</a:t>
            </a:r>
          </a:p>
        </p:txBody>
      </p:sp>
      <p:sp>
        <p:nvSpPr>
          <p:cNvPr id="3" name="Rectangle 2"/>
          <p:cNvSpPr/>
          <p:nvPr userDrawn="1"/>
        </p:nvSpPr>
        <p:spPr>
          <a:xfrm>
            <a:off x="290944" y="210224"/>
            <a:ext cx="29634873" cy="20859075"/>
          </a:xfrm>
          <a:prstGeom prst="rect">
            <a:avLst/>
          </a:prstGeom>
          <a:noFill/>
          <a:ln w="28575">
            <a:solidFill>
              <a:srgbClr val="2E38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userDrawn="1"/>
        </p:nvCxnSpPr>
        <p:spPr>
          <a:xfrm>
            <a:off x="21072764" y="210224"/>
            <a:ext cx="0" cy="208590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290944" y="1568043"/>
            <a:ext cx="296348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21072764" y="20361379"/>
            <a:ext cx="885305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21072764" y="19642921"/>
            <a:ext cx="885305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23887793" y="18876943"/>
            <a:ext cx="603802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23887793" y="18114943"/>
            <a:ext cx="603802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21072764" y="17323914"/>
            <a:ext cx="885305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23887793" y="17323914"/>
            <a:ext cx="0" cy="23190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3541017"/>
      </p:ext>
    </p:extLst>
  </p:cSld>
  <p:clrMap bg1="lt1" tx1="dk1" bg2="lt2" tx2="dk2" accent1="accent1" accent2="accent2" accent3="accent3" accent4="accent4" accent5="accent5" accent6="accent6" hlink="hlink" folHlink="folHlink"/>
  <p:sldLayoutIdLst>
    <p:sldLayoutId id="2147483698" r:id="rId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983950" y="17438216"/>
            <a:ext cx="3974293" cy="553998"/>
          </a:xfrm>
          <a:prstGeom prst="rect">
            <a:avLst/>
          </a:prstGeom>
          <a:noFill/>
        </p:spPr>
        <p:txBody>
          <a:bodyPr wrap="none" rtlCol="0">
            <a:spAutoFit/>
          </a:bodyPr>
          <a:lstStyle/>
          <a:p>
            <a:r>
              <a:rPr lang="en-US" sz="3000" b="1" dirty="0">
                <a:latin typeface="Garamond" panose="02020404030301010803" pitchFamily="18" charset="0"/>
              </a:rPr>
              <a:t>Team Name: </a:t>
            </a:r>
            <a:r>
              <a:rPr lang="en-US" sz="3000" dirty="0" err="1">
                <a:latin typeface="Garamond" panose="02020404030301010803" pitchFamily="18" charset="0"/>
              </a:rPr>
              <a:t>Sociatrons</a:t>
            </a:r>
            <a:endParaRPr lang="en-US" sz="3000" dirty="0">
              <a:latin typeface="Garamond" panose="02020404030301010803" pitchFamily="18" charset="0"/>
            </a:endParaRPr>
          </a:p>
        </p:txBody>
      </p:sp>
      <p:sp>
        <p:nvSpPr>
          <p:cNvPr id="5" name="TextBox 4"/>
          <p:cNvSpPr txBox="1"/>
          <p:nvPr/>
        </p:nvSpPr>
        <p:spPr>
          <a:xfrm>
            <a:off x="23964900" y="18203180"/>
            <a:ext cx="5689634" cy="553998"/>
          </a:xfrm>
          <a:prstGeom prst="rect">
            <a:avLst/>
          </a:prstGeom>
          <a:noFill/>
        </p:spPr>
        <p:txBody>
          <a:bodyPr wrap="none" rtlCol="0">
            <a:spAutoFit/>
          </a:bodyPr>
          <a:lstStyle/>
          <a:p>
            <a:r>
              <a:rPr lang="en-US" sz="3000" b="1" dirty="0">
                <a:latin typeface="Garamond" panose="02020404030301010803" pitchFamily="18" charset="0"/>
              </a:rPr>
              <a:t>Topic: </a:t>
            </a:r>
            <a:r>
              <a:rPr lang="en-US" sz="3000" dirty="0">
                <a:latin typeface="Garamond" panose="02020404030301010803" pitchFamily="18" charset="0"/>
              </a:rPr>
              <a:t>Radiation level inclusion map</a:t>
            </a:r>
          </a:p>
        </p:txBody>
      </p:sp>
      <p:sp>
        <p:nvSpPr>
          <p:cNvPr id="6" name="TextBox 5"/>
          <p:cNvSpPr txBox="1"/>
          <p:nvPr/>
        </p:nvSpPr>
        <p:spPr>
          <a:xfrm>
            <a:off x="23983950" y="18966161"/>
            <a:ext cx="6328977" cy="523220"/>
          </a:xfrm>
          <a:prstGeom prst="rect">
            <a:avLst/>
          </a:prstGeom>
          <a:noFill/>
        </p:spPr>
        <p:txBody>
          <a:bodyPr wrap="none" rtlCol="0">
            <a:spAutoFit/>
          </a:bodyPr>
          <a:lstStyle/>
          <a:p>
            <a:r>
              <a:rPr lang="en-US" sz="2800" b="1" dirty="0">
                <a:latin typeface="Garamond" panose="02020404030301010803" pitchFamily="18" charset="0"/>
              </a:rPr>
              <a:t>Team member/lead: </a:t>
            </a:r>
            <a:r>
              <a:rPr lang="en-US" sz="2600" b="1" dirty="0">
                <a:latin typeface="Garamond" panose="02020404030301010803" pitchFamily="18" charset="0"/>
              </a:rPr>
              <a:t>Surya Narayanan CS</a:t>
            </a:r>
            <a:endParaRPr lang="en-US" sz="2600" dirty="0">
              <a:latin typeface="Garamond" panose="02020404030301010803" pitchFamily="18" charset="0"/>
            </a:endParaRPr>
          </a:p>
        </p:txBody>
      </p:sp>
      <p:sp>
        <p:nvSpPr>
          <p:cNvPr id="7" name="TextBox 6"/>
          <p:cNvSpPr txBox="1"/>
          <p:nvPr/>
        </p:nvSpPr>
        <p:spPr>
          <a:xfrm>
            <a:off x="21177118" y="19709111"/>
            <a:ext cx="6778330" cy="553998"/>
          </a:xfrm>
          <a:prstGeom prst="rect">
            <a:avLst/>
          </a:prstGeom>
          <a:noFill/>
        </p:spPr>
        <p:txBody>
          <a:bodyPr wrap="none" rtlCol="0">
            <a:spAutoFit/>
          </a:bodyPr>
          <a:lstStyle/>
          <a:p>
            <a:r>
              <a:rPr lang="en-US" sz="3000" b="1" dirty="0">
                <a:latin typeface="Garamond" panose="02020404030301010803" pitchFamily="18" charset="0"/>
              </a:rPr>
              <a:t>Organization</a:t>
            </a:r>
            <a:r>
              <a:rPr lang="en-US" sz="3000" dirty="0">
                <a:latin typeface="Garamond" panose="02020404030301010803" pitchFamily="18" charset="0"/>
              </a:rPr>
              <a:t>: Sona College of Technology</a:t>
            </a:r>
          </a:p>
        </p:txBody>
      </p:sp>
      <p:sp>
        <p:nvSpPr>
          <p:cNvPr id="9" name="TextBox 8"/>
          <p:cNvSpPr txBox="1"/>
          <p:nvPr/>
        </p:nvSpPr>
        <p:spPr>
          <a:xfrm>
            <a:off x="21139017" y="20438350"/>
            <a:ext cx="7891519" cy="553998"/>
          </a:xfrm>
          <a:prstGeom prst="rect">
            <a:avLst/>
          </a:prstGeom>
          <a:noFill/>
        </p:spPr>
        <p:txBody>
          <a:bodyPr wrap="none" rtlCol="0">
            <a:spAutoFit/>
          </a:bodyPr>
          <a:lstStyle/>
          <a:p>
            <a:r>
              <a:rPr lang="en-US" sz="3000" b="1" dirty="0">
                <a:latin typeface="Garamond" panose="02020404030301010803" pitchFamily="18" charset="0"/>
              </a:rPr>
              <a:t>Contact/email:  </a:t>
            </a:r>
            <a:r>
              <a:rPr lang="en-US" sz="3000" dirty="0">
                <a:latin typeface="Garamond" panose="02020404030301010803" pitchFamily="18" charset="0"/>
              </a:rPr>
              <a:t>cssuryanarayanan2k2@gmail.com</a:t>
            </a:r>
          </a:p>
        </p:txBody>
      </p:sp>
      <p:sp>
        <p:nvSpPr>
          <p:cNvPr id="4" name="TextBox 3"/>
          <p:cNvSpPr txBox="1"/>
          <p:nvPr/>
        </p:nvSpPr>
        <p:spPr>
          <a:xfrm>
            <a:off x="335150" y="365780"/>
            <a:ext cx="20803868" cy="892552"/>
          </a:xfrm>
          <a:prstGeom prst="rect">
            <a:avLst/>
          </a:prstGeom>
          <a:noFill/>
        </p:spPr>
        <p:txBody>
          <a:bodyPr wrap="square" rtlCol="0">
            <a:spAutoFit/>
          </a:bodyPr>
          <a:lstStyle/>
          <a:p>
            <a:pPr algn="ctr"/>
            <a:r>
              <a:rPr lang="en-US" sz="5200" b="1" dirty="0">
                <a:latin typeface="Garamond" panose="02020404030301010803" pitchFamily="18" charset="0"/>
              </a:rPr>
              <a:t>Title: Radiation Level inclusion in Salem</a:t>
            </a:r>
          </a:p>
        </p:txBody>
      </p:sp>
      <p:sp>
        <p:nvSpPr>
          <p:cNvPr id="27" name="TextBox 26"/>
          <p:cNvSpPr txBox="1"/>
          <p:nvPr/>
        </p:nvSpPr>
        <p:spPr>
          <a:xfrm>
            <a:off x="21339792" y="208033"/>
            <a:ext cx="8694236" cy="892552"/>
          </a:xfrm>
          <a:prstGeom prst="rect">
            <a:avLst/>
          </a:prstGeom>
          <a:noFill/>
        </p:spPr>
        <p:txBody>
          <a:bodyPr wrap="square" rtlCol="0">
            <a:spAutoFit/>
          </a:bodyPr>
          <a:lstStyle/>
          <a:p>
            <a:r>
              <a:rPr lang="en-US" sz="5200" b="1" dirty="0">
                <a:latin typeface="Garamond" panose="02020404030301010803" pitchFamily="18" charset="0"/>
              </a:rPr>
              <a:t>Map description and analysis</a:t>
            </a:r>
          </a:p>
        </p:txBody>
      </p:sp>
      <p:sp>
        <p:nvSpPr>
          <p:cNvPr id="26" name="TextBox 25"/>
          <p:cNvSpPr txBox="1"/>
          <p:nvPr/>
        </p:nvSpPr>
        <p:spPr>
          <a:xfrm>
            <a:off x="21339792" y="2574025"/>
            <a:ext cx="8166722" cy="15004107"/>
          </a:xfrm>
          <a:prstGeom prst="rect">
            <a:avLst/>
          </a:prstGeom>
          <a:noFill/>
        </p:spPr>
        <p:txBody>
          <a:bodyPr wrap="square" rtlCol="0">
            <a:spAutoFit/>
          </a:bodyPr>
          <a:lstStyle/>
          <a:p>
            <a:pPr marL="104775" marR="44450">
              <a:spcBef>
                <a:spcPts val="35"/>
              </a:spcBef>
              <a:tabLst>
                <a:tab pos="610870" algn="l"/>
                <a:tab pos="1292860" algn="l"/>
                <a:tab pos="2613660" algn="l"/>
                <a:tab pos="3185160" algn="l"/>
                <a:tab pos="3463925" algn="l"/>
                <a:tab pos="3890645" algn="l"/>
                <a:tab pos="4377690" algn="l"/>
                <a:tab pos="4973320" algn="l"/>
              </a:tabLst>
            </a:pPr>
            <a:endParaRPr lang="en-US" sz="3200" spc="-60" dirty="0">
              <a:latin typeface="Times New Roman"/>
              <a:cs typeface="Times New Roman"/>
            </a:endParaRPr>
          </a:p>
          <a:p>
            <a:pPr marL="104775" marR="44450">
              <a:spcBef>
                <a:spcPts val="35"/>
              </a:spcBef>
              <a:tabLst>
                <a:tab pos="610870" algn="l"/>
                <a:tab pos="1292860" algn="l"/>
                <a:tab pos="2613660" algn="l"/>
                <a:tab pos="3185160" algn="l"/>
                <a:tab pos="3463925" algn="l"/>
                <a:tab pos="3890645" algn="l"/>
                <a:tab pos="4377690" algn="l"/>
                <a:tab pos="4973320" algn="l"/>
              </a:tabLst>
            </a:pPr>
            <a:r>
              <a:rPr lang="en-US" sz="3600" b="1" spc="-60" dirty="0">
                <a:cs typeface="Times New Roman"/>
              </a:rPr>
              <a:t>Confiscated Level:</a:t>
            </a:r>
          </a:p>
          <a:p>
            <a:pPr marL="104775" marR="44450">
              <a:spcBef>
                <a:spcPts val="35"/>
              </a:spcBef>
              <a:tabLst>
                <a:tab pos="610870" algn="l"/>
                <a:tab pos="1292860" algn="l"/>
                <a:tab pos="2613660" algn="l"/>
                <a:tab pos="3185160" algn="l"/>
                <a:tab pos="3463925" algn="l"/>
                <a:tab pos="3890645" algn="l"/>
                <a:tab pos="4377690" algn="l"/>
                <a:tab pos="4973320" algn="l"/>
              </a:tabLst>
            </a:pPr>
            <a:r>
              <a:rPr lang="en-US" sz="3200" spc="-60" dirty="0">
                <a:cs typeface="Times New Roman"/>
              </a:rPr>
              <a:t>   It means that radiation doses are dangerously high and can make people seriously ill. Radiation doses are not high enough to cause death, but one or more symptoms of radiation sickness may appear.</a:t>
            </a:r>
          </a:p>
          <a:p>
            <a:pPr marL="104775" marR="44450">
              <a:spcBef>
                <a:spcPts val="35"/>
              </a:spcBef>
              <a:tabLst>
                <a:tab pos="610870" algn="l"/>
                <a:tab pos="1292860" algn="l"/>
                <a:tab pos="2613660" algn="l"/>
                <a:tab pos="3185160" algn="l"/>
                <a:tab pos="3463925" algn="l"/>
                <a:tab pos="3890645" algn="l"/>
                <a:tab pos="4377690" algn="l"/>
                <a:tab pos="4973320" algn="l"/>
              </a:tabLst>
            </a:pPr>
            <a:endParaRPr lang="en-US" sz="3200" spc="-60" dirty="0">
              <a:cs typeface="Times New Roman"/>
            </a:endParaRPr>
          </a:p>
          <a:p>
            <a:pPr marL="104775" marR="44450">
              <a:spcBef>
                <a:spcPts val="35"/>
              </a:spcBef>
              <a:tabLst>
                <a:tab pos="610870" algn="l"/>
                <a:tab pos="1292860" algn="l"/>
                <a:tab pos="2613660" algn="l"/>
                <a:tab pos="3185160" algn="l"/>
                <a:tab pos="3463925" algn="l"/>
                <a:tab pos="3890645" algn="l"/>
                <a:tab pos="4377690" algn="l"/>
                <a:tab pos="4973320" algn="l"/>
              </a:tabLst>
            </a:pPr>
            <a:r>
              <a:rPr lang="en-US" sz="3600" b="1" spc="-60" dirty="0">
                <a:cs typeface="Times New Roman"/>
              </a:rPr>
              <a:t>Periodic Controlled zone: </a:t>
            </a:r>
          </a:p>
          <a:p>
            <a:pPr marL="104775" marR="44450">
              <a:spcBef>
                <a:spcPts val="35"/>
              </a:spcBef>
              <a:tabLst>
                <a:tab pos="610870" algn="l"/>
                <a:tab pos="1292860" algn="l"/>
                <a:tab pos="2613660" algn="l"/>
                <a:tab pos="3185160" algn="l"/>
                <a:tab pos="3463925" algn="l"/>
                <a:tab pos="3890645" algn="l"/>
                <a:tab pos="4377690" algn="l"/>
                <a:tab pos="4973320" algn="l"/>
              </a:tabLst>
            </a:pPr>
            <a:r>
              <a:rPr lang="en-US" sz="3200" spc="-60" dirty="0">
                <a:cs typeface="Times New Roman"/>
              </a:rPr>
              <a:t>   It means that radiation doses are becoming high enough where we may expect increased risk of cancer in the years ahead for people who are exposed. Leukemia and thyroid cancers can appear in as few as 5 years after exposure.</a:t>
            </a:r>
          </a:p>
          <a:p>
            <a:pPr marL="104775" marR="44450">
              <a:spcBef>
                <a:spcPts val="35"/>
              </a:spcBef>
              <a:tabLst>
                <a:tab pos="610870" algn="l"/>
                <a:tab pos="1292860" algn="l"/>
                <a:tab pos="2613660" algn="l"/>
                <a:tab pos="3185160" algn="l"/>
                <a:tab pos="3463925" algn="l"/>
                <a:tab pos="3890645" algn="l"/>
                <a:tab pos="4377690" algn="l"/>
                <a:tab pos="4973320" algn="l"/>
              </a:tabLst>
            </a:pPr>
            <a:endParaRPr lang="en-US" sz="3200" spc="-60" dirty="0">
              <a:cs typeface="Times New Roman"/>
            </a:endParaRPr>
          </a:p>
          <a:p>
            <a:pPr marL="104775" marR="44450">
              <a:spcBef>
                <a:spcPts val="35"/>
              </a:spcBef>
              <a:tabLst>
                <a:tab pos="610870" algn="l"/>
                <a:tab pos="1292860" algn="l"/>
                <a:tab pos="2613660" algn="l"/>
                <a:tab pos="3185160" algn="l"/>
                <a:tab pos="3463925" algn="l"/>
                <a:tab pos="3890645" algn="l"/>
                <a:tab pos="4377690" algn="l"/>
                <a:tab pos="4973320" algn="l"/>
              </a:tabLst>
            </a:pPr>
            <a:r>
              <a:rPr lang="en-US" sz="3600" b="1" spc="-60" dirty="0">
                <a:cs typeface="Times New Roman"/>
              </a:rPr>
              <a:t>Permanent control Zone :</a:t>
            </a:r>
          </a:p>
          <a:p>
            <a:pPr marL="104775" marR="44450">
              <a:spcBef>
                <a:spcPts val="35"/>
              </a:spcBef>
              <a:tabLst>
                <a:tab pos="610870" algn="l"/>
                <a:tab pos="1292860" algn="l"/>
                <a:tab pos="2613660" algn="l"/>
                <a:tab pos="3185160" algn="l"/>
                <a:tab pos="3463925" algn="l"/>
                <a:tab pos="3890645" algn="l"/>
                <a:tab pos="4377690" algn="l"/>
                <a:tab pos="4973320" algn="l"/>
              </a:tabLst>
            </a:pPr>
            <a:r>
              <a:rPr lang="en-US" sz="3200" spc="-60" dirty="0">
                <a:cs typeface="Times New Roman"/>
              </a:rPr>
              <a:t>  It means that radiation levels in the environment are higher than the natural background radiation for that geographic area. However, these radiation levels are still too low to observe any health effects.</a:t>
            </a:r>
          </a:p>
          <a:p>
            <a:pPr marL="104775" marR="44450">
              <a:spcBef>
                <a:spcPts val="35"/>
              </a:spcBef>
              <a:tabLst>
                <a:tab pos="610870" algn="l"/>
                <a:tab pos="1292860" algn="l"/>
                <a:tab pos="2613660" algn="l"/>
                <a:tab pos="3185160" algn="l"/>
                <a:tab pos="3463925" algn="l"/>
                <a:tab pos="3890645" algn="l"/>
                <a:tab pos="4377690" algn="l"/>
                <a:tab pos="4973320" algn="l"/>
              </a:tabLst>
            </a:pPr>
            <a:endParaRPr lang="en-US" sz="3200" spc="-60" dirty="0">
              <a:cs typeface="Times New Roman"/>
            </a:endParaRPr>
          </a:p>
          <a:p>
            <a:pPr marL="104775" marR="44450">
              <a:spcBef>
                <a:spcPts val="35"/>
              </a:spcBef>
              <a:tabLst>
                <a:tab pos="610870" algn="l"/>
                <a:tab pos="1292860" algn="l"/>
                <a:tab pos="2613660" algn="l"/>
                <a:tab pos="3185160" algn="l"/>
                <a:tab pos="3463925" algn="l"/>
                <a:tab pos="3890645" algn="l"/>
                <a:tab pos="4377690" algn="l"/>
                <a:tab pos="4973320" algn="l"/>
              </a:tabLst>
            </a:pPr>
            <a:r>
              <a:rPr lang="en-US" sz="3600" b="1" dirty="0">
                <a:cs typeface="Times New Roman"/>
              </a:rPr>
              <a:t>Unnamed Zone:</a:t>
            </a:r>
          </a:p>
          <a:p>
            <a:pPr algn="just"/>
            <a:r>
              <a:rPr lang="en-US" sz="3200" dirty="0"/>
              <a:t>   It means that radiation levels in the environment are within the range of natural background radiation for that geographic area. Low amounts of radioactive materials exist naturally in our environment, food, air, water, and consequently in our bodies. </a:t>
            </a:r>
          </a:p>
          <a:p>
            <a:pPr algn="just"/>
            <a:endParaRPr lang="en-US" sz="2900" dirty="0">
              <a:latin typeface="Garamond" panose="02020404030301010803" pitchFamily="18" charset="0"/>
            </a:endParaRPr>
          </a:p>
        </p:txBody>
      </p:sp>
      <p:pic>
        <p:nvPicPr>
          <p:cNvPr id="17" name="Picture 16">
            <a:extLst>
              <a:ext uri="{FF2B5EF4-FFF2-40B4-BE49-F238E27FC236}">
                <a16:creationId xmlns:a16="http://schemas.microsoft.com/office/drawing/2014/main" id="{47A73C9B-4B8C-4878-BFC0-6C35E35FB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7024" y="2998481"/>
            <a:ext cx="18669000" cy="13141325"/>
          </a:xfrm>
          <a:prstGeom prst="rect">
            <a:avLst/>
          </a:prstGeom>
        </p:spPr>
      </p:pic>
      <p:sp>
        <p:nvSpPr>
          <p:cNvPr id="18" name="TextBox 17">
            <a:extLst>
              <a:ext uri="{FF2B5EF4-FFF2-40B4-BE49-F238E27FC236}">
                <a16:creationId xmlns:a16="http://schemas.microsoft.com/office/drawing/2014/main" id="{C5296455-C06C-49AF-AD8A-D722AA172C05}"/>
              </a:ext>
            </a:extLst>
          </p:cNvPr>
          <p:cNvSpPr txBox="1"/>
          <p:nvPr/>
        </p:nvSpPr>
        <p:spPr>
          <a:xfrm>
            <a:off x="8769350" y="20620650"/>
            <a:ext cx="15506700" cy="400110"/>
          </a:xfrm>
          <a:prstGeom prst="rect">
            <a:avLst/>
          </a:prstGeom>
          <a:noFill/>
        </p:spPr>
        <p:txBody>
          <a:bodyPr wrap="square">
            <a:spAutoFit/>
          </a:bodyPr>
          <a:lstStyle/>
          <a:p>
            <a:r>
              <a:rPr lang="en-IN" sz="2000" b="0" i="1" spc="-20" dirty="0">
                <a:latin typeface="Times New Roman"/>
                <a:cs typeface="Times New Roman"/>
              </a:rPr>
              <a:t>Data</a:t>
            </a:r>
            <a:r>
              <a:rPr lang="en-IN" sz="2000" b="0" i="1" dirty="0">
                <a:latin typeface="Times New Roman"/>
                <a:cs typeface="Times New Roman"/>
              </a:rPr>
              <a:t> </a:t>
            </a:r>
            <a:r>
              <a:rPr lang="en-IN" sz="2000" b="0" i="1" spc="-20" dirty="0">
                <a:latin typeface="Times New Roman"/>
                <a:cs typeface="Times New Roman"/>
              </a:rPr>
              <a:t>courtesy:</a:t>
            </a:r>
            <a:r>
              <a:rPr lang="en-IN" sz="2000" b="0" i="1" spc="15" dirty="0">
                <a:latin typeface="Times New Roman"/>
                <a:cs typeface="Times New Roman"/>
              </a:rPr>
              <a:t> </a:t>
            </a:r>
            <a:r>
              <a:rPr lang="en-IN" sz="1800" b="0" i="1" spc="40" dirty="0">
                <a:latin typeface="Times New Roman"/>
                <a:cs typeface="Times New Roman"/>
              </a:rPr>
              <a:t>BHUVAN,</a:t>
            </a:r>
            <a:r>
              <a:rPr lang="en-IN" sz="1800" b="0" i="1" spc="30" dirty="0">
                <a:latin typeface="Times New Roman"/>
                <a:cs typeface="Times New Roman"/>
              </a:rPr>
              <a:t> </a:t>
            </a:r>
            <a:r>
              <a:rPr lang="en-IN" sz="1800" b="0" i="1" spc="-100" dirty="0">
                <a:latin typeface="Times New Roman"/>
                <a:cs typeface="Times New Roman"/>
              </a:rPr>
              <a:t>Salem</a:t>
            </a:r>
            <a:r>
              <a:rPr lang="en-IN" sz="1800" b="0" i="1" spc="15" dirty="0">
                <a:latin typeface="Times New Roman"/>
                <a:cs typeface="Times New Roman"/>
              </a:rPr>
              <a:t> </a:t>
            </a:r>
            <a:r>
              <a:rPr lang="en-IN" sz="1800" b="0" i="1" spc="-125" dirty="0">
                <a:latin typeface="Times New Roman"/>
                <a:cs typeface="Times New Roman"/>
              </a:rPr>
              <a:t>Region</a:t>
            </a:r>
            <a:endParaRPr lang="en-IN" dirty="0"/>
          </a:p>
        </p:txBody>
      </p:sp>
      <p:pic>
        <p:nvPicPr>
          <p:cNvPr id="30" name="Picture 29">
            <a:extLst>
              <a:ext uri="{FF2B5EF4-FFF2-40B4-BE49-F238E27FC236}">
                <a16:creationId xmlns:a16="http://schemas.microsoft.com/office/drawing/2014/main" id="{9E78843C-84E1-48AF-8E77-7967F4E177DE}"/>
              </a:ext>
            </a:extLst>
          </p:cNvPr>
          <p:cNvPicPr>
            <a:picLocks noChangeAspect="1"/>
          </p:cNvPicPr>
          <p:nvPr/>
        </p:nvPicPr>
        <p:blipFill>
          <a:blip r:embed="rId4"/>
          <a:stretch>
            <a:fillRect/>
          </a:stretch>
        </p:blipFill>
        <p:spPr>
          <a:xfrm>
            <a:off x="939877" y="13410492"/>
            <a:ext cx="11192323" cy="6394709"/>
          </a:xfrm>
          <a:prstGeom prst="rect">
            <a:avLst/>
          </a:prstGeom>
        </p:spPr>
      </p:pic>
      <p:sp>
        <p:nvSpPr>
          <p:cNvPr id="31" name="TextBox 30">
            <a:extLst>
              <a:ext uri="{FF2B5EF4-FFF2-40B4-BE49-F238E27FC236}">
                <a16:creationId xmlns:a16="http://schemas.microsoft.com/office/drawing/2014/main" id="{AD9CCDB0-6723-4704-9E18-2368B43E8978}"/>
              </a:ext>
            </a:extLst>
          </p:cNvPr>
          <p:cNvSpPr txBox="1"/>
          <p:nvPr/>
        </p:nvSpPr>
        <p:spPr>
          <a:xfrm>
            <a:off x="21177118" y="1755159"/>
            <a:ext cx="8477416" cy="1200329"/>
          </a:xfrm>
          <a:prstGeom prst="rect">
            <a:avLst/>
          </a:prstGeom>
          <a:noFill/>
        </p:spPr>
        <p:txBody>
          <a:bodyPr wrap="square" rtlCol="0">
            <a:spAutoFit/>
          </a:bodyPr>
          <a:lstStyle/>
          <a:p>
            <a:r>
              <a:rPr lang="en-IN" sz="3600" b="1" u="sng" dirty="0">
                <a:solidFill>
                  <a:srgbClr val="FF0000"/>
                </a:solidFill>
                <a:latin typeface="Segoe UI Semibold" panose="020B0702040204020203" pitchFamily="34" charset="0"/>
                <a:cs typeface="Segoe UI Semibold" panose="020B0702040204020203" pitchFamily="34" charset="0"/>
              </a:rPr>
              <a:t>Description on the radiation hazard scale</a:t>
            </a:r>
          </a:p>
        </p:txBody>
      </p:sp>
      <p:sp>
        <p:nvSpPr>
          <p:cNvPr id="2" name="TextBox 1">
            <a:extLst>
              <a:ext uri="{FF2B5EF4-FFF2-40B4-BE49-F238E27FC236}">
                <a16:creationId xmlns:a16="http://schemas.microsoft.com/office/drawing/2014/main" id="{455650F9-BA49-4A39-9D41-CDA35096962E}"/>
              </a:ext>
            </a:extLst>
          </p:cNvPr>
          <p:cNvSpPr txBox="1"/>
          <p:nvPr/>
        </p:nvSpPr>
        <p:spPr>
          <a:xfrm>
            <a:off x="16408181" y="18976754"/>
            <a:ext cx="7326805" cy="1815882"/>
          </a:xfrm>
          <a:prstGeom prst="rect">
            <a:avLst/>
          </a:prstGeom>
          <a:noFill/>
        </p:spPr>
        <p:txBody>
          <a:bodyPr wrap="square" rtlCol="0">
            <a:spAutoFit/>
          </a:bodyPr>
          <a:lstStyle/>
          <a:p>
            <a:r>
              <a:rPr lang="en-IN" sz="2800" b="1" dirty="0"/>
              <a:t>Mentor</a:t>
            </a:r>
            <a:r>
              <a:rPr lang="en-IN" sz="2800" dirty="0"/>
              <a:t> : Anand R</a:t>
            </a:r>
          </a:p>
          <a:p>
            <a:r>
              <a:rPr lang="en-IN" sz="2800" b="1" dirty="0"/>
              <a:t>Team Members </a:t>
            </a:r>
            <a:r>
              <a:rPr lang="en-IN" sz="2800" dirty="0"/>
              <a:t>: </a:t>
            </a:r>
          </a:p>
          <a:p>
            <a:r>
              <a:rPr lang="en-IN" sz="2800" dirty="0"/>
              <a:t>         </a:t>
            </a:r>
            <a:r>
              <a:rPr lang="en-IN" sz="2800" dirty="0" err="1"/>
              <a:t>Rithvikailas</a:t>
            </a:r>
            <a:r>
              <a:rPr lang="en-IN" sz="2800" dirty="0"/>
              <a:t> G</a:t>
            </a:r>
          </a:p>
          <a:p>
            <a:r>
              <a:rPr lang="en-IN" sz="2800" dirty="0"/>
              <a:t>         Surya Narayanan CS</a:t>
            </a:r>
          </a:p>
        </p:txBody>
      </p:sp>
      <p:pic>
        <p:nvPicPr>
          <p:cNvPr id="1026" name="Picture 2" descr="Autocad block of North arrow - cadblocksfree | Thousands of free AutoCAD  drawings">
            <a:extLst>
              <a:ext uri="{FF2B5EF4-FFF2-40B4-BE49-F238E27FC236}">
                <a16:creationId xmlns:a16="http://schemas.microsoft.com/office/drawing/2014/main" id="{493C5376-6586-405F-ADE5-EB171E84CA5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1332" t="6256" r="15855" b="6102"/>
          <a:stretch/>
        </p:blipFill>
        <p:spPr bwMode="auto">
          <a:xfrm>
            <a:off x="17432455" y="2066270"/>
            <a:ext cx="2887579" cy="30574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F9CAFD6-6BE8-4293-8B1A-A44E8BE395E5}"/>
              </a:ext>
            </a:extLst>
          </p:cNvPr>
          <p:cNvSpPr txBox="1"/>
          <p:nvPr/>
        </p:nvSpPr>
        <p:spPr>
          <a:xfrm flipH="1">
            <a:off x="7929245" y="1708992"/>
            <a:ext cx="12390789" cy="646331"/>
          </a:xfrm>
          <a:prstGeom prst="rect">
            <a:avLst/>
          </a:prstGeom>
          <a:noFill/>
        </p:spPr>
        <p:txBody>
          <a:bodyPr wrap="square" rtlCol="0">
            <a:spAutoFit/>
          </a:bodyPr>
          <a:lstStyle/>
          <a:p>
            <a:r>
              <a:rPr lang="en-IN" sz="3600" b="1" dirty="0">
                <a:solidFill>
                  <a:srgbClr val="FF0000"/>
                </a:solidFill>
              </a:rPr>
              <a:t>Salem district has 18 Taluks </a:t>
            </a:r>
          </a:p>
        </p:txBody>
      </p:sp>
    </p:spTree>
    <p:extLst>
      <p:ext uri="{BB962C8B-B14F-4D97-AF65-F5344CB8AC3E}">
        <p14:creationId xmlns:p14="http://schemas.microsoft.com/office/powerpoint/2010/main" val="10117069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8841</TotalTime>
  <Words>252</Words>
  <Application>Microsoft Office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Garamond</vt:lpstr>
      <vt:lpstr>Segoe UI Semibold</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 Narayanan CS</dc:creator>
  <cp:lastModifiedBy>SURYA NARAYANAN C S</cp:lastModifiedBy>
  <cp:revision>278</cp:revision>
  <dcterms:created xsi:type="dcterms:W3CDTF">2018-07-24T14:34:33Z</dcterms:created>
  <dcterms:modified xsi:type="dcterms:W3CDTF">2022-03-29T16:17:17Z</dcterms:modified>
</cp:coreProperties>
</file>