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showGuides="1">
      <p:cViewPr varScale="1">
        <p:scale>
          <a:sx n="84" d="100"/>
          <a:sy n="84" d="100"/>
        </p:scale>
        <p:origin x="610" y="8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E3E4E-808E-4B36-A7F3-6D5B6A868978}" type="datetimeFigureOut">
              <a:rPr lang="en-IN" smtClean="0"/>
              <a:t>08-04-2022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9CD22-494B-45C6-A085-EBA2FBFFA166}" type="slidenum">
              <a:rPr lang="en-IN" smtClean="0"/>
              <a:t>‹#›</a:t>
            </a:fld>
            <a:endParaRPr lang="en-IN"/>
          </a:p>
        </p:txBody>
      </p:sp>
    </p:spTree>
    <p:extLst>
      <p:ext uri="{BB962C8B-B14F-4D97-AF65-F5344CB8AC3E}">
        <p14:creationId xmlns:p14="http://schemas.microsoft.com/office/powerpoint/2010/main" val="233972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details of the participants</a:t>
            </a:r>
            <a:endParaRPr lang="en-IN" dirty="0"/>
          </a:p>
        </p:txBody>
      </p:sp>
      <p:sp>
        <p:nvSpPr>
          <p:cNvPr id="4" name="Slide Number Placeholder 3"/>
          <p:cNvSpPr>
            <a:spLocks noGrp="1"/>
          </p:cNvSpPr>
          <p:nvPr>
            <p:ph type="sldNum" sz="quarter" idx="5"/>
          </p:nvPr>
        </p:nvSpPr>
        <p:spPr/>
        <p:txBody>
          <a:bodyPr/>
          <a:lstStyle/>
          <a:p>
            <a:fld id="{AC39CD22-494B-45C6-A085-EBA2FBFFA166}" type="slidenum">
              <a:rPr lang="en-IN" smtClean="0"/>
              <a:t>2</a:t>
            </a:fld>
            <a:endParaRPr lang="en-IN"/>
          </a:p>
        </p:txBody>
      </p:sp>
    </p:spTree>
    <p:extLst>
      <p:ext uri="{BB962C8B-B14F-4D97-AF65-F5344CB8AC3E}">
        <p14:creationId xmlns:p14="http://schemas.microsoft.com/office/powerpoint/2010/main" val="295863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Mention the number of challenges being undertaken and a board description (about 3-4 sentences) for the overall proposed solution for the chosen application.</a:t>
            </a:r>
          </a:p>
        </p:txBody>
      </p:sp>
      <p:sp>
        <p:nvSpPr>
          <p:cNvPr id="4" name="Slide Number Placeholder 3"/>
          <p:cNvSpPr>
            <a:spLocks noGrp="1"/>
          </p:cNvSpPr>
          <p:nvPr>
            <p:ph type="sldNum" sz="quarter" idx="5"/>
          </p:nvPr>
        </p:nvSpPr>
        <p:spPr/>
        <p:txBody>
          <a:bodyPr/>
          <a:lstStyle/>
          <a:p>
            <a:fld id="{AC39CD22-494B-45C6-A085-EBA2FBFFA166}" type="slidenum">
              <a:rPr lang="en-IN" smtClean="0"/>
              <a:t>3</a:t>
            </a:fld>
            <a:endParaRPr lang="en-IN"/>
          </a:p>
        </p:txBody>
      </p:sp>
    </p:spTree>
    <p:extLst>
      <p:ext uri="{BB962C8B-B14F-4D97-AF65-F5344CB8AC3E}">
        <p14:creationId xmlns:p14="http://schemas.microsoft.com/office/powerpoint/2010/main" val="321072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39CD22-494B-45C6-A085-EBA2FBFFA166}" type="slidenum">
              <a:rPr lang="en-IN" smtClean="0"/>
              <a:t>4</a:t>
            </a:fld>
            <a:endParaRPr lang="en-IN"/>
          </a:p>
        </p:txBody>
      </p:sp>
    </p:spTree>
    <p:extLst>
      <p:ext uri="{BB962C8B-B14F-4D97-AF65-F5344CB8AC3E}">
        <p14:creationId xmlns:p14="http://schemas.microsoft.com/office/powerpoint/2010/main" val="113919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39CD22-494B-45C6-A085-EBA2FBFFA166}" type="slidenum">
              <a:rPr lang="en-IN" smtClean="0"/>
              <a:t>5</a:t>
            </a:fld>
            <a:endParaRPr lang="en-IN"/>
          </a:p>
        </p:txBody>
      </p:sp>
    </p:spTree>
    <p:extLst>
      <p:ext uri="{BB962C8B-B14F-4D97-AF65-F5344CB8AC3E}">
        <p14:creationId xmlns:p14="http://schemas.microsoft.com/office/powerpoint/2010/main" val="13593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39CD22-494B-45C6-A085-EBA2FBFFA166}" type="slidenum">
              <a:rPr lang="en-IN" smtClean="0"/>
              <a:t>6</a:t>
            </a:fld>
            <a:endParaRPr lang="en-IN"/>
          </a:p>
        </p:txBody>
      </p:sp>
    </p:spTree>
    <p:extLst>
      <p:ext uri="{BB962C8B-B14F-4D97-AF65-F5344CB8AC3E}">
        <p14:creationId xmlns:p14="http://schemas.microsoft.com/office/powerpoint/2010/main" val="112939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39CD22-494B-45C6-A085-EBA2FBFFA166}" type="slidenum">
              <a:rPr lang="en-IN" smtClean="0"/>
              <a:t>7</a:t>
            </a:fld>
            <a:endParaRPr lang="en-IN"/>
          </a:p>
        </p:txBody>
      </p:sp>
    </p:spTree>
    <p:extLst>
      <p:ext uri="{BB962C8B-B14F-4D97-AF65-F5344CB8AC3E}">
        <p14:creationId xmlns:p14="http://schemas.microsoft.com/office/powerpoint/2010/main" val="5102178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013D1A6-5BFE-486F-860E-6BDC47C63816}"/>
              </a:ext>
            </a:extLst>
          </p:cNvPr>
          <p:cNvCxnSpPr/>
          <p:nvPr userDrawn="1"/>
        </p:nvCxnSpPr>
        <p:spPr>
          <a:xfrm>
            <a:off x="811850" y="982766"/>
            <a:ext cx="82466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D2EDCF-24DA-4D22-856E-75FF48B30267}"/>
              </a:ext>
            </a:extLst>
          </p:cNvPr>
          <p:cNvSpPr/>
          <p:nvPr userDrawn="1"/>
        </p:nvSpPr>
        <p:spPr>
          <a:xfrm>
            <a:off x="0" y="5944552"/>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C44C89F1-693D-464C-80FA-1C03D1DE69D9}"/>
              </a:ext>
            </a:extLst>
          </p:cNvPr>
          <p:cNvSpPr/>
          <p:nvPr userDrawn="1"/>
        </p:nvSpPr>
        <p:spPr>
          <a:xfrm>
            <a:off x="4819649" y="-15875"/>
            <a:ext cx="7375525" cy="6864351"/>
          </a:xfrm>
          <a:custGeom>
            <a:avLst/>
            <a:gdLst>
              <a:gd name="connsiteX0" fmla="*/ 0 w 10267950"/>
              <a:gd name="connsiteY0" fmla="*/ 6858001 h 6858001"/>
              <a:gd name="connsiteX1" fmla="*/ 4895035 w 10267950"/>
              <a:gd name="connsiteY1" fmla="*/ 0 h 6858001"/>
              <a:gd name="connsiteX2" fmla="*/ 10267950 w 10267950"/>
              <a:gd name="connsiteY2" fmla="*/ 0 h 6858001"/>
              <a:gd name="connsiteX3" fmla="*/ 5372915 w 10267950"/>
              <a:gd name="connsiteY3" fmla="*/ 6858001 h 6858001"/>
              <a:gd name="connsiteX4" fmla="*/ 0 w 10267950"/>
              <a:gd name="connsiteY4" fmla="*/ 6858001 h 6858001"/>
              <a:gd name="connsiteX0" fmla="*/ 0 w 10267950"/>
              <a:gd name="connsiteY0" fmla="*/ 6858001 h 6858001"/>
              <a:gd name="connsiteX1" fmla="*/ 4895035 w 10267950"/>
              <a:gd name="connsiteY1" fmla="*/ 0 h 6858001"/>
              <a:gd name="connsiteX2" fmla="*/ 10267950 w 10267950"/>
              <a:gd name="connsiteY2" fmla="*/ 0 h 6858001"/>
              <a:gd name="connsiteX3" fmla="*/ 7372350 w 10267950"/>
              <a:gd name="connsiteY3" fmla="*/ 4052888 h 6858001"/>
              <a:gd name="connsiteX4" fmla="*/ 5372915 w 10267950"/>
              <a:gd name="connsiteY4" fmla="*/ 6858001 h 6858001"/>
              <a:gd name="connsiteX5" fmla="*/ 0 w 10267950"/>
              <a:gd name="connsiteY5" fmla="*/ 6858001 h 6858001"/>
              <a:gd name="connsiteX0" fmla="*/ 0 w 10267950"/>
              <a:gd name="connsiteY0" fmla="*/ 6864351 h 6864351"/>
              <a:gd name="connsiteX1" fmla="*/ 4895035 w 10267950"/>
              <a:gd name="connsiteY1" fmla="*/ 6350 h 6864351"/>
              <a:gd name="connsiteX2" fmla="*/ 7375525 w 10267950"/>
              <a:gd name="connsiteY2" fmla="*/ 0 h 6864351"/>
              <a:gd name="connsiteX3" fmla="*/ 10267950 w 10267950"/>
              <a:gd name="connsiteY3" fmla="*/ 6350 h 6864351"/>
              <a:gd name="connsiteX4" fmla="*/ 7372350 w 10267950"/>
              <a:gd name="connsiteY4" fmla="*/ 4059238 h 6864351"/>
              <a:gd name="connsiteX5" fmla="*/ 5372915 w 10267950"/>
              <a:gd name="connsiteY5" fmla="*/ 6864351 h 6864351"/>
              <a:gd name="connsiteX6" fmla="*/ 0 w 10267950"/>
              <a:gd name="connsiteY6" fmla="*/ 6864351 h 6864351"/>
              <a:gd name="connsiteX0" fmla="*/ 0 w 7375525"/>
              <a:gd name="connsiteY0" fmla="*/ 6864351 h 6864351"/>
              <a:gd name="connsiteX1" fmla="*/ 4895035 w 7375525"/>
              <a:gd name="connsiteY1" fmla="*/ 6350 h 6864351"/>
              <a:gd name="connsiteX2" fmla="*/ 7375525 w 7375525"/>
              <a:gd name="connsiteY2" fmla="*/ 0 h 6864351"/>
              <a:gd name="connsiteX3" fmla="*/ 7372350 w 7375525"/>
              <a:gd name="connsiteY3" fmla="*/ 4059238 h 6864351"/>
              <a:gd name="connsiteX4" fmla="*/ 5372915 w 7375525"/>
              <a:gd name="connsiteY4" fmla="*/ 6864351 h 6864351"/>
              <a:gd name="connsiteX5" fmla="*/ 0 w 7375525"/>
              <a:gd name="connsiteY5" fmla="*/ 6864351 h 6864351"/>
              <a:gd name="connsiteX0" fmla="*/ 0 w 7375525"/>
              <a:gd name="connsiteY0" fmla="*/ 6864351 h 6864351"/>
              <a:gd name="connsiteX1" fmla="*/ 4895035 w 7375525"/>
              <a:gd name="connsiteY1" fmla="*/ 6350 h 6864351"/>
              <a:gd name="connsiteX2" fmla="*/ 7375525 w 7375525"/>
              <a:gd name="connsiteY2" fmla="*/ 0 h 6864351"/>
              <a:gd name="connsiteX3" fmla="*/ 7372350 w 7375525"/>
              <a:gd name="connsiteY3" fmla="*/ 4059238 h 6864351"/>
              <a:gd name="connsiteX4" fmla="*/ 5372915 w 7375525"/>
              <a:gd name="connsiteY4" fmla="*/ 6864351 h 6864351"/>
              <a:gd name="connsiteX5" fmla="*/ 0 w 7375525"/>
              <a:gd name="connsiteY5" fmla="*/ 6864351 h 6864351"/>
              <a:gd name="connsiteX0" fmla="*/ 0 w 7375525"/>
              <a:gd name="connsiteY0" fmla="*/ 6864351 h 6864351"/>
              <a:gd name="connsiteX1" fmla="*/ 4895035 w 7375525"/>
              <a:gd name="connsiteY1" fmla="*/ 6350 h 6864351"/>
              <a:gd name="connsiteX2" fmla="*/ 7375525 w 7375525"/>
              <a:gd name="connsiteY2" fmla="*/ 0 h 6864351"/>
              <a:gd name="connsiteX3" fmla="*/ 7374731 w 7375525"/>
              <a:gd name="connsiteY3" fmla="*/ 4059238 h 6864351"/>
              <a:gd name="connsiteX4" fmla="*/ 5372915 w 7375525"/>
              <a:gd name="connsiteY4" fmla="*/ 6864351 h 6864351"/>
              <a:gd name="connsiteX5" fmla="*/ 0 w 7375525"/>
              <a:gd name="connsiteY5" fmla="*/ 6864351 h 686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5525" h="6864351">
                <a:moveTo>
                  <a:pt x="0" y="6864351"/>
                </a:moveTo>
                <a:lnTo>
                  <a:pt x="4895035" y="6350"/>
                </a:lnTo>
                <a:lnTo>
                  <a:pt x="7375525" y="0"/>
                </a:lnTo>
                <a:cubicBezTo>
                  <a:pt x="7374467" y="1353079"/>
                  <a:pt x="7375789" y="2706159"/>
                  <a:pt x="7374731" y="4059238"/>
                </a:cubicBezTo>
                <a:lnTo>
                  <a:pt x="5372915" y="6864351"/>
                </a:lnTo>
                <a:lnTo>
                  <a:pt x="0" y="6864351"/>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CF8FDD4-3CBC-4283-A26F-D47A9BCAD91C}"/>
              </a:ext>
            </a:extLst>
          </p:cNvPr>
          <p:cNvSpPr>
            <a:spLocks noGrp="1"/>
          </p:cNvSpPr>
          <p:nvPr>
            <p:ph type="ctrTitle" hasCustomPrompt="1"/>
          </p:nvPr>
        </p:nvSpPr>
        <p:spPr>
          <a:xfrm>
            <a:off x="333829" y="2530247"/>
            <a:ext cx="7257142" cy="1587046"/>
          </a:xfrm>
        </p:spPr>
        <p:txBody>
          <a:bodyPr anchor="b"/>
          <a:lstStyle>
            <a:lvl1pPr algn="ctr">
              <a:defRPr sz="48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245C5707-5ECC-488F-97C3-E0D5CAC473BC}"/>
              </a:ext>
            </a:extLst>
          </p:cNvPr>
          <p:cNvSpPr>
            <a:spLocks noGrp="1"/>
          </p:cNvSpPr>
          <p:nvPr>
            <p:ph type="subTitle" idx="1"/>
          </p:nvPr>
        </p:nvSpPr>
        <p:spPr>
          <a:xfrm>
            <a:off x="333829" y="4211638"/>
            <a:ext cx="7257142" cy="69419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9" name="Parallelogram 8">
            <a:extLst>
              <a:ext uri="{FF2B5EF4-FFF2-40B4-BE49-F238E27FC236}">
                <a16:creationId xmlns:a16="http://schemas.microsoft.com/office/drawing/2014/main" id="{58D4FC83-738E-40C9-B737-B35B08364E42}"/>
              </a:ext>
            </a:extLst>
          </p:cNvPr>
          <p:cNvSpPr/>
          <p:nvPr userDrawn="1"/>
        </p:nvSpPr>
        <p:spPr>
          <a:xfrm>
            <a:off x="4812532" y="6646069"/>
            <a:ext cx="5524473" cy="209549"/>
          </a:xfrm>
          <a:prstGeom prst="parallelogram">
            <a:avLst>
              <a:gd name="adj" fmla="val 71377"/>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Parallelogram 10">
            <a:extLst>
              <a:ext uri="{FF2B5EF4-FFF2-40B4-BE49-F238E27FC236}">
                <a16:creationId xmlns:a16="http://schemas.microsoft.com/office/drawing/2014/main" id="{0E46BCF0-4D19-453A-AF5E-A2FBC4828C66}"/>
              </a:ext>
            </a:extLst>
          </p:cNvPr>
          <p:cNvSpPr/>
          <p:nvPr userDrawn="1"/>
        </p:nvSpPr>
        <p:spPr>
          <a:xfrm>
            <a:off x="4964430" y="4049395"/>
            <a:ext cx="7219950" cy="2597150"/>
          </a:xfrm>
          <a:prstGeom prst="parallelogram">
            <a:avLst>
              <a:gd name="adj" fmla="val 71210"/>
            </a:avLst>
          </a:prstGeom>
          <a:blipFill>
            <a:blip r:embed="rId2" cstate="email">
              <a:grayscl/>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5FF8A40D-9E08-4FE4-B9FA-FD2B6DC17C6B}"/>
              </a:ext>
            </a:extLst>
          </p:cNvPr>
          <p:cNvSpPr/>
          <p:nvPr userDrawn="1"/>
        </p:nvSpPr>
        <p:spPr>
          <a:xfrm>
            <a:off x="9152547" y="4049871"/>
            <a:ext cx="1186176" cy="2601128"/>
          </a:xfrm>
          <a:prstGeom prst="rect">
            <a:avLst/>
          </a:prstGeom>
          <a:blipFill dpi="0" rotWithShape="1">
            <a:blip r:embed="rId4" cstate="email">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C64D7332-63FD-4D03-A691-7E2401131DA8}"/>
              </a:ext>
            </a:extLst>
          </p:cNvPr>
          <p:cNvSpPr/>
          <p:nvPr userDrawn="1"/>
        </p:nvSpPr>
        <p:spPr>
          <a:xfrm flipV="1">
            <a:off x="10337797" y="4044941"/>
            <a:ext cx="1854203" cy="2601128"/>
          </a:xfrm>
          <a:prstGeom prst="rtTriangle">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group of people in the sky&#10;&#10;Description automatically generated with low confidence">
            <a:extLst>
              <a:ext uri="{FF2B5EF4-FFF2-40B4-BE49-F238E27FC236}">
                <a16:creationId xmlns:a16="http://schemas.microsoft.com/office/drawing/2014/main" id="{CCACC64D-4FEA-43F7-B984-83DC999E8424}"/>
              </a:ext>
            </a:extLst>
          </p:cNvPr>
          <p:cNvPicPr>
            <a:picLocks noChangeAspect="1"/>
          </p:cNvPicPr>
          <p:nvPr userDrawn="1"/>
        </p:nvPicPr>
        <p:blipFill rotWithShape="1">
          <a:blip r:embed="rId6" cstate="email">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10337005" y="-19209"/>
            <a:ext cx="1852587" cy="4068604"/>
          </a:xfrm>
          <a:prstGeom prst="rect">
            <a:avLst/>
          </a:prstGeom>
        </p:spPr>
      </p:pic>
      <p:pic>
        <p:nvPicPr>
          <p:cNvPr id="14" name="Picture 13">
            <a:extLst>
              <a:ext uri="{FF2B5EF4-FFF2-40B4-BE49-F238E27FC236}">
                <a16:creationId xmlns:a16="http://schemas.microsoft.com/office/drawing/2014/main" id="{4103B208-EF02-4B2C-B526-6DC58EEA2CB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853731" y="300716"/>
            <a:ext cx="2616202" cy="1495596"/>
          </a:xfrm>
          <a:prstGeom prst="rect">
            <a:avLst/>
          </a:prstGeom>
        </p:spPr>
      </p:pic>
      <p:pic>
        <p:nvPicPr>
          <p:cNvPr id="15" name="Picture 14">
            <a:extLst>
              <a:ext uri="{FF2B5EF4-FFF2-40B4-BE49-F238E27FC236}">
                <a16:creationId xmlns:a16="http://schemas.microsoft.com/office/drawing/2014/main" id="{B37811B1-4690-4246-8932-5DCB7A869E29}"/>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266344" y="2091898"/>
            <a:ext cx="1636779" cy="1624587"/>
          </a:xfrm>
          <a:prstGeom prst="rect">
            <a:avLst/>
          </a:prstGeom>
        </p:spPr>
      </p:pic>
      <p:pic>
        <p:nvPicPr>
          <p:cNvPr id="16" name="Picture 15">
            <a:extLst>
              <a:ext uri="{FF2B5EF4-FFF2-40B4-BE49-F238E27FC236}">
                <a16:creationId xmlns:a16="http://schemas.microsoft.com/office/drawing/2014/main" id="{0ECE3270-025F-49EF-B7F1-BA7687FD290A}"/>
              </a:ext>
            </a:extLst>
          </p:cNvPr>
          <p:cNvPicPr>
            <a:picLocks noChangeAspect="1"/>
          </p:cNvPicPr>
          <p:nvPr userDrawn="1"/>
        </p:nvPicPr>
        <p:blipFill>
          <a:blip r:embed="rId9"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275035" y="3395345"/>
            <a:ext cx="606584" cy="60658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DF96C365-8E27-48F4-AB7C-9955DD364690}"/>
              </a:ext>
            </a:extLst>
          </p:cNvPr>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10702795" y="4379089"/>
            <a:ext cx="558756" cy="55697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27952DDE-F728-45F9-8FCD-64D12EF1802A}"/>
              </a:ext>
            </a:extLst>
          </p:cNvPr>
          <p:cNvPicPr>
            <a:picLocks noChangeAspect="1"/>
          </p:cNvPicPr>
          <p:nvPr/>
        </p:nvPicPr>
        <p:blipFill>
          <a:blip r:embed="rId11"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623745" y="1458121"/>
            <a:ext cx="558756" cy="556972"/>
          </a:xfrm>
          <a:prstGeom prst="rect">
            <a:avLst/>
          </a:prstGeom>
        </p:spPr>
      </p:pic>
      <p:pic>
        <p:nvPicPr>
          <p:cNvPr id="20" name="Picture 19" descr="Shape&#10;&#10;Description automatically generated with medium confidence">
            <a:extLst>
              <a:ext uri="{FF2B5EF4-FFF2-40B4-BE49-F238E27FC236}">
                <a16:creationId xmlns:a16="http://schemas.microsoft.com/office/drawing/2014/main" id="{60990367-4D41-41EC-BD18-9E9C592B1CE2}"/>
              </a:ext>
            </a:extLst>
          </p:cNvPr>
          <p:cNvPicPr>
            <a:picLocks noChangeAspect="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286471" y="5992934"/>
            <a:ext cx="608342" cy="655347"/>
          </a:xfrm>
          <a:prstGeom prst="rect">
            <a:avLst/>
          </a:prstGeom>
        </p:spPr>
      </p:pic>
    </p:spTree>
    <p:extLst>
      <p:ext uri="{BB962C8B-B14F-4D97-AF65-F5344CB8AC3E}">
        <p14:creationId xmlns:p14="http://schemas.microsoft.com/office/powerpoint/2010/main" val="1576999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4FCB-0A15-4D55-BD93-BFEFBBCA9C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D2B0F-1CEB-4C3C-80A1-C3D10433E1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7E837-D95E-486A-937B-55E0C1004996}"/>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5" name="Footer Placeholder 4">
            <a:extLst>
              <a:ext uri="{FF2B5EF4-FFF2-40B4-BE49-F238E27FC236}">
                <a16:creationId xmlns:a16="http://schemas.microsoft.com/office/drawing/2014/main" id="{45A1C037-A84D-4333-8343-2BE30C5B6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316E0-AA0D-499F-8EC1-DC984FFE5F20}"/>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134802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4C7A0-4F11-4B78-A934-C4CB7FA77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2196FB-4E64-4144-BEEE-4743C4A5A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AC911-73E0-4E1C-A283-5E3FB8BB086C}"/>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5" name="Footer Placeholder 4">
            <a:extLst>
              <a:ext uri="{FF2B5EF4-FFF2-40B4-BE49-F238E27FC236}">
                <a16:creationId xmlns:a16="http://schemas.microsoft.com/office/drawing/2014/main" id="{CB73DF63-806F-4C08-AE53-9972BDC7B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82B7F-5CEB-4B68-8AB7-B584633B99BA}"/>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373041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2F7C-477A-4AAE-BCC1-BBD94B0AD5A6}"/>
              </a:ext>
            </a:extLst>
          </p:cNvPr>
          <p:cNvSpPr>
            <a:spLocks noGrp="1"/>
          </p:cNvSpPr>
          <p:nvPr>
            <p:ph type="title"/>
          </p:nvPr>
        </p:nvSpPr>
        <p:spPr>
          <a:xfrm>
            <a:off x="838200" y="365125"/>
            <a:ext cx="10515600" cy="626187"/>
          </a:xfrm>
          <a:prstGeom prst="rect">
            <a:avLst/>
          </a:prstGeom>
        </p:spPr>
        <p:txBody>
          <a:bodyPr/>
          <a:lstStyle>
            <a:lvl1pPr>
              <a:defRPr sz="3200"/>
            </a:lvl1pPr>
          </a:lstStyle>
          <a:p>
            <a:r>
              <a:rPr lang="en-US"/>
              <a:t>Click to edit Master title style</a:t>
            </a:r>
            <a:endParaRPr lang="en-IN"/>
          </a:p>
        </p:txBody>
      </p:sp>
      <p:sp>
        <p:nvSpPr>
          <p:cNvPr id="3" name="Rectangle 2">
            <a:extLst>
              <a:ext uri="{FF2B5EF4-FFF2-40B4-BE49-F238E27FC236}">
                <a16:creationId xmlns:a16="http://schemas.microsoft.com/office/drawing/2014/main" id="{496DC28C-FBD4-48D9-9318-E010EBF29B45}"/>
              </a:ext>
            </a:extLst>
          </p:cNvPr>
          <p:cNvSpPr/>
          <p:nvPr userDrawn="1"/>
        </p:nvSpPr>
        <p:spPr>
          <a:xfrm>
            <a:off x="11041168" y="0"/>
            <a:ext cx="1055317" cy="99131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allelogram 6">
            <a:extLst>
              <a:ext uri="{FF2B5EF4-FFF2-40B4-BE49-F238E27FC236}">
                <a16:creationId xmlns:a16="http://schemas.microsoft.com/office/drawing/2014/main" id="{D5DA0AF1-8F9B-4CD0-84AE-F4EE850EF2CF}"/>
              </a:ext>
            </a:extLst>
          </p:cNvPr>
          <p:cNvSpPr/>
          <p:nvPr userDrawn="1"/>
        </p:nvSpPr>
        <p:spPr>
          <a:xfrm>
            <a:off x="-3175" y="6650831"/>
            <a:ext cx="9737725" cy="209549"/>
          </a:xfrm>
          <a:custGeom>
            <a:avLst/>
            <a:gdLst>
              <a:gd name="connsiteX0" fmla="*/ 0 w 9883775"/>
              <a:gd name="connsiteY0" fmla="*/ 209549 h 209549"/>
              <a:gd name="connsiteX1" fmla="*/ 149570 w 9883775"/>
              <a:gd name="connsiteY1" fmla="*/ 0 h 209549"/>
              <a:gd name="connsiteX2" fmla="*/ 9883775 w 9883775"/>
              <a:gd name="connsiteY2" fmla="*/ 0 h 209549"/>
              <a:gd name="connsiteX3" fmla="*/ 9734205 w 9883775"/>
              <a:gd name="connsiteY3" fmla="*/ 209549 h 209549"/>
              <a:gd name="connsiteX4" fmla="*/ 0 w 9883775"/>
              <a:gd name="connsiteY4" fmla="*/ 209549 h 209549"/>
              <a:gd name="connsiteX0" fmla="*/ 0 w 9747250"/>
              <a:gd name="connsiteY0" fmla="*/ 206374 h 209549"/>
              <a:gd name="connsiteX1" fmla="*/ 13045 w 9747250"/>
              <a:gd name="connsiteY1" fmla="*/ 0 h 209549"/>
              <a:gd name="connsiteX2" fmla="*/ 9747250 w 9747250"/>
              <a:gd name="connsiteY2" fmla="*/ 0 h 209549"/>
              <a:gd name="connsiteX3" fmla="*/ 9597680 w 9747250"/>
              <a:gd name="connsiteY3" fmla="*/ 209549 h 209549"/>
              <a:gd name="connsiteX4" fmla="*/ 0 w 9747250"/>
              <a:gd name="connsiteY4" fmla="*/ 206374 h 209549"/>
              <a:gd name="connsiteX0" fmla="*/ 0 w 9737725"/>
              <a:gd name="connsiteY0" fmla="*/ 206374 h 209549"/>
              <a:gd name="connsiteX1" fmla="*/ 3520 w 9737725"/>
              <a:gd name="connsiteY1" fmla="*/ 0 h 209549"/>
              <a:gd name="connsiteX2" fmla="*/ 9737725 w 9737725"/>
              <a:gd name="connsiteY2" fmla="*/ 0 h 209549"/>
              <a:gd name="connsiteX3" fmla="*/ 9588155 w 9737725"/>
              <a:gd name="connsiteY3" fmla="*/ 209549 h 209549"/>
              <a:gd name="connsiteX4" fmla="*/ 0 w 9737725"/>
              <a:gd name="connsiteY4" fmla="*/ 206374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7725" h="209549">
                <a:moveTo>
                  <a:pt x="0" y="206374"/>
                </a:moveTo>
                <a:cubicBezTo>
                  <a:pt x="1173" y="137583"/>
                  <a:pt x="2347" y="68791"/>
                  <a:pt x="3520" y="0"/>
                </a:cubicBezTo>
                <a:lnTo>
                  <a:pt x="9737725" y="0"/>
                </a:lnTo>
                <a:lnTo>
                  <a:pt x="9588155" y="209549"/>
                </a:lnTo>
                <a:lnTo>
                  <a:pt x="0" y="206374"/>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arallelogram 4">
            <a:extLst>
              <a:ext uri="{FF2B5EF4-FFF2-40B4-BE49-F238E27FC236}">
                <a16:creationId xmlns:a16="http://schemas.microsoft.com/office/drawing/2014/main" id="{3B8E5746-738D-4006-814A-3C5906FCBB10}"/>
              </a:ext>
            </a:extLst>
          </p:cNvPr>
          <p:cNvSpPr/>
          <p:nvPr userDrawn="1"/>
        </p:nvSpPr>
        <p:spPr>
          <a:xfrm>
            <a:off x="9625011" y="6586539"/>
            <a:ext cx="2143126" cy="271462"/>
          </a:xfrm>
          <a:prstGeom prst="parallelogram">
            <a:avLst>
              <a:gd name="adj" fmla="val 7137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8">
            <a:extLst>
              <a:ext uri="{FF2B5EF4-FFF2-40B4-BE49-F238E27FC236}">
                <a16:creationId xmlns:a16="http://schemas.microsoft.com/office/drawing/2014/main" id="{FA38073E-0F20-433F-9ADD-5309A8A5B6F7}"/>
              </a:ext>
            </a:extLst>
          </p:cNvPr>
          <p:cNvSpPr/>
          <p:nvPr userDrawn="1"/>
        </p:nvSpPr>
        <p:spPr>
          <a:xfrm>
            <a:off x="11610976" y="6648451"/>
            <a:ext cx="583406" cy="209549"/>
          </a:xfrm>
          <a:custGeom>
            <a:avLst/>
            <a:gdLst>
              <a:gd name="connsiteX0" fmla="*/ 0 w 731044"/>
              <a:gd name="connsiteY0" fmla="*/ 209549 h 209549"/>
              <a:gd name="connsiteX1" fmla="*/ 149570 w 731044"/>
              <a:gd name="connsiteY1" fmla="*/ 0 h 209549"/>
              <a:gd name="connsiteX2" fmla="*/ 731044 w 731044"/>
              <a:gd name="connsiteY2" fmla="*/ 0 h 209549"/>
              <a:gd name="connsiteX3" fmla="*/ 581474 w 731044"/>
              <a:gd name="connsiteY3" fmla="*/ 209549 h 209549"/>
              <a:gd name="connsiteX4" fmla="*/ 0 w 731044"/>
              <a:gd name="connsiteY4" fmla="*/ 209549 h 209549"/>
              <a:gd name="connsiteX0" fmla="*/ 0 w 583406"/>
              <a:gd name="connsiteY0" fmla="*/ 209549 h 209549"/>
              <a:gd name="connsiteX1" fmla="*/ 149570 w 583406"/>
              <a:gd name="connsiteY1" fmla="*/ 0 h 209549"/>
              <a:gd name="connsiteX2" fmla="*/ 583406 w 583406"/>
              <a:gd name="connsiteY2" fmla="*/ 0 h 209549"/>
              <a:gd name="connsiteX3" fmla="*/ 581474 w 583406"/>
              <a:gd name="connsiteY3" fmla="*/ 209549 h 209549"/>
              <a:gd name="connsiteX4" fmla="*/ 0 w 583406"/>
              <a:gd name="connsiteY4" fmla="*/ 209549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06" h="209549">
                <a:moveTo>
                  <a:pt x="0" y="209549"/>
                </a:moveTo>
                <a:lnTo>
                  <a:pt x="149570" y="0"/>
                </a:lnTo>
                <a:lnTo>
                  <a:pt x="583406" y="0"/>
                </a:lnTo>
                <a:lnTo>
                  <a:pt x="581474" y="209549"/>
                </a:lnTo>
                <a:lnTo>
                  <a:pt x="0" y="209549"/>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Logo&#10;&#10;Description automatically generated">
            <a:extLst>
              <a:ext uri="{FF2B5EF4-FFF2-40B4-BE49-F238E27FC236}">
                <a16:creationId xmlns:a16="http://schemas.microsoft.com/office/drawing/2014/main" id="{952CD0A9-8B6F-4756-84EE-BB66CC453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3897" y="317956"/>
            <a:ext cx="964962" cy="490953"/>
          </a:xfrm>
          <a:prstGeom prst="rect">
            <a:avLst/>
          </a:prstGeom>
        </p:spPr>
      </p:pic>
      <p:sp>
        <p:nvSpPr>
          <p:cNvPr id="12" name="Content Placeholder 11">
            <a:extLst>
              <a:ext uri="{FF2B5EF4-FFF2-40B4-BE49-F238E27FC236}">
                <a16:creationId xmlns:a16="http://schemas.microsoft.com/office/drawing/2014/main" id="{83FCD537-6B67-4D3B-B947-995E91C2EB9A}"/>
              </a:ext>
            </a:extLst>
          </p:cNvPr>
          <p:cNvSpPr>
            <a:spLocks noGrp="1"/>
          </p:cNvSpPr>
          <p:nvPr>
            <p:ph sz="quarter" idx="10"/>
          </p:nvPr>
        </p:nvSpPr>
        <p:spPr>
          <a:xfrm>
            <a:off x="838201" y="1356437"/>
            <a:ext cx="10245696" cy="4917363"/>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3375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9889C78-6D83-43C7-A656-AAA893FA56C3}"/>
              </a:ext>
            </a:extLst>
          </p:cNvPr>
          <p:cNvSpPr/>
          <p:nvPr userDrawn="1"/>
        </p:nvSpPr>
        <p:spPr>
          <a:xfrm>
            <a:off x="504826" y="4729163"/>
            <a:ext cx="266700" cy="110966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Parallelogram 20">
            <a:extLst>
              <a:ext uri="{FF2B5EF4-FFF2-40B4-BE49-F238E27FC236}">
                <a16:creationId xmlns:a16="http://schemas.microsoft.com/office/drawing/2014/main" id="{F0AC9CEA-4143-4C0A-A472-8A64758CC40D}"/>
              </a:ext>
            </a:extLst>
          </p:cNvPr>
          <p:cNvSpPr/>
          <p:nvPr userDrawn="1"/>
        </p:nvSpPr>
        <p:spPr>
          <a:xfrm>
            <a:off x="6580262" y="4722238"/>
            <a:ext cx="5306937" cy="2135763"/>
          </a:xfrm>
          <a:prstGeom prst="parallelogram">
            <a:avLst>
              <a:gd name="adj" fmla="val 71377"/>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Box 9">
            <a:extLst>
              <a:ext uri="{FF2B5EF4-FFF2-40B4-BE49-F238E27FC236}">
                <a16:creationId xmlns:a16="http://schemas.microsoft.com/office/drawing/2014/main" id="{395693C9-15C3-4605-A575-624543297E10}"/>
              </a:ext>
            </a:extLst>
          </p:cNvPr>
          <p:cNvSpPr txBox="1">
            <a:spLocks noChangeArrowheads="1"/>
          </p:cNvSpPr>
          <p:nvPr userDrawn="1"/>
        </p:nvSpPr>
        <p:spPr bwMode="auto">
          <a:xfrm>
            <a:off x="784290" y="4735629"/>
            <a:ext cx="5191060" cy="571567"/>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50000"/>
              </a:lnSpc>
              <a:spcBef>
                <a:spcPct val="50000"/>
              </a:spcBef>
              <a:defRPr/>
            </a:pPr>
            <a:r>
              <a:rPr lang="en-US" sz="1200" b="1" dirty="0">
                <a:solidFill>
                  <a:srgbClr val="333333"/>
                </a:solidFill>
                <a:latin typeface="Calibri Light" panose="020F0302020204030204" pitchFamily="34" charset="0"/>
                <a:cs typeface="Calibri Light" panose="020F0302020204030204" pitchFamily="34" charset="0"/>
              </a:rPr>
              <a:t>Mistral Solutions Pvt. Ltd.</a:t>
            </a:r>
          </a:p>
          <a:p>
            <a:pPr eaLnBrk="1" hangingPunct="1">
              <a:lnSpc>
                <a:spcPct val="50000"/>
              </a:lnSpc>
              <a:spcBef>
                <a:spcPct val="50000"/>
              </a:spcBef>
              <a:defRPr/>
            </a:pPr>
            <a:r>
              <a:rPr lang="en-US" sz="1200" dirty="0">
                <a:solidFill>
                  <a:srgbClr val="333333"/>
                </a:solidFill>
                <a:latin typeface="Calibri Light" panose="020F0302020204030204" pitchFamily="34" charset="0"/>
                <a:cs typeface="Calibri Light" panose="020F0302020204030204" pitchFamily="34" charset="0"/>
              </a:rPr>
              <a:t>No.60, 'Adarsh Regent', 100 Ft. Ring Road, Domlur Ext, Bangalore - 56 0 071 India</a:t>
            </a:r>
          </a:p>
          <a:p>
            <a:pPr eaLnBrk="1" hangingPunct="1">
              <a:lnSpc>
                <a:spcPct val="50000"/>
              </a:lnSpc>
              <a:spcBef>
                <a:spcPct val="50000"/>
              </a:spcBef>
              <a:defRPr/>
            </a:pPr>
            <a:r>
              <a:rPr lang="en-US" sz="1200" dirty="0">
                <a:solidFill>
                  <a:srgbClr val="333333"/>
                </a:solidFill>
                <a:latin typeface="Calibri Light" panose="020F0302020204030204" pitchFamily="34" charset="0"/>
                <a:cs typeface="Calibri Light" panose="020F0302020204030204" pitchFamily="34" charset="0"/>
              </a:rPr>
              <a:t>Tel: +91-80-4562 1100</a:t>
            </a:r>
          </a:p>
        </p:txBody>
      </p:sp>
      <p:sp>
        <p:nvSpPr>
          <p:cNvPr id="8" name="Text Box 10">
            <a:extLst>
              <a:ext uri="{FF2B5EF4-FFF2-40B4-BE49-F238E27FC236}">
                <a16:creationId xmlns:a16="http://schemas.microsoft.com/office/drawing/2014/main" id="{12DD9ADA-02C9-4796-BE24-0DC86F9689E6}"/>
              </a:ext>
            </a:extLst>
          </p:cNvPr>
          <p:cNvSpPr txBox="1">
            <a:spLocks noChangeArrowheads="1"/>
          </p:cNvSpPr>
          <p:nvPr userDrawn="1"/>
        </p:nvSpPr>
        <p:spPr bwMode="auto">
          <a:xfrm>
            <a:off x="784290" y="5333933"/>
            <a:ext cx="3902010" cy="571567"/>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50000"/>
              </a:lnSpc>
              <a:spcBef>
                <a:spcPct val="50000"/>
              </a:spcBef>
              <a:defRPr/>
            </a:pPr>
            <a:r>
              <a:rPr lang="en-US" sz="1200" b="1" dirty="0">
                <a:solidFill>
                  <a:srgbClr val="333333"/>
                </a:solidFill>
                <a:latin typeface="Calibri Light" panose="020F0302020204030204" pitchFamily="34" charset="0"/>
                <a:cs typeface="Calibri Light" panose="020F0302020204030204" pitchFamily="34" charset="0"/>
              </a:rPr>
              <a:t>Mistral Solutions Inc.</a:t>
            </a:r>
          </a:p>
          <a:p>
            <a:pPr>
              <a:defRPr/>
            </a:pPr>
            <a:r>
              <a:rPr lang="en-IN" sz="1200" dirty="0">
                <a:solidFill>
                  <a:srgbClr val="333333"/>
                </a:solidFill>
                <a:latin typeface="Calibri Light" panose="020F0302020204030204" pitchFamily="34" charset="0"/>
                <a:cs typeface="Calibri Light" panose="020F0302020204030204" pitchFamily="34" charset="0"/>
              </a:rPr>
              <a:t>43092 Christy Street, Fremont, CA 94538</a:t>
            </a:r>
            <a:r>
              <a:rPr lang="en-US" sz="1200" dirty="0">
                <a:solidFill>
                  <a:srgbClr val="333333"/>
                </a:solidFill>
                <a:latin typeface="Calibri Light" panose="020F0302020204030204" pitchFamily="34" charset="0"/>
                <a:cs typeface="Calibri Light" panose="020F0302020204030204" pitchFamily="34" charset="0"/>
              </a:rPr>
              <a:t>, USA</a:t>
            </a:r>
          </a:p>
          <a:p>
            <a:pPr eaLnBrk="1" hangingPunct="1">
              <a:lnSpc>
                <a:spcPct val="50000"/>
              </a:lnSpc>
              <a:spcBef>
                <a:spcPct val="50000"/>
              </a:spcBef>
              <a:defRPr/>
            </a:pPr>
            <a:r>
              <a:rPr lang="en-US" sz="1200" dirty="0">
                <a:solidFill>
                  <a:srgbClr val="333333"/>
                </a:solidFill>
                <a:latin typeface="Calibri Light" panose="020F0302020204030204" pitchFamily="34" charset="0"/>
                <a:cs typeface="Calibri Light" panose="020F0302020204030204" pitchFamily="34" charset="0"/>
              </a:rPr>
              <a:t>Phone: +1-408-705-2240</a:t>
            </a:r>
          </a:p>
        </p:txBody>
      </p:sp>
      <p:sp>
        <p:nvSpPr>
          <p:cNvPr id="9" name="Rectangle 10">
            <a:extLst>
              <a:ext uri="{FF2B5EF4-FFF2-40B4-BE49-F238E27FC236}">
                <a16:creationId xmlns:a16="http://schemas.microsoft.com/office/drawing/2014/main" id="{FEDFFF68-162A-4F88-BE90-9E0F3C0456BE}"/>
              </a:ext>
            </a:extLst>
          </p:cNvPr>
          <p:cNvSpPr>
            <a:spLocks noChangeArrowheads="1"/>
          </p:cNvSpPr>
          <p:nvPr userDrawn="1"/>
        </p:nvSpPr>
        <p:spPr bwMode="auto">
          <a:xfrm>
            <a:off x="3950782" y="3669115"/>
            <a:ext cx="4219488" cy="220510"/>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50000"/>
              </a:lnSpc>
              <a:spcBef>
                <a:spcPct val="50000"/>
              </a:spcBef>
              <a:defRPr/>
            </a:pPr>
            <a:r>
              <a:rPr lang="en-US" altLang="en-US" sz="1400" u="none" dirty="0">
                <a:solidFill>
                  <a:schemeClr val="tx1"/>
                </a:solidFill>
                <a:latin typeface="Calibri Light" panose="020F0302020204030204" pitchFamily="34" charset="0"/>
                <a:cs typeface="Calibri Light" panose="020F0302020204030204" pitchFamily="34" charset="0"/>
              </a:rPr>
              <a:t>www.mistralsolutions.com  |  info@mistralsolutions.com</a:t>
            </a:r>
          </a:p>
        </p:txBody>
      </p:sp>
      <p:grpSp>
        <p:nvGrpSpPr>
          <p:cNvPr id="2" name="Group 1">
            <a:extLst>
              <a:ext uri="{FF2B5EF4-FFF2-40B4-BE49-F238E27FC236}">
                <a16:creationId xmlns:a16="http://schemas.microsoft.com/office/drawing/2014/main" id="{52E3FF1D-40D3-44A6-BF92-9F554EF9E676}"/>
              </a:ext>
            </a:extLst>
          </p:cNvPr>
          <p:cNvGrpSpPr/>
          <p:nvPr userDrawn="1"/>
        </p:nvGrpSpPr>
        <p:grpSpPr>
          <a:xfrm>
            <a:off x="7927975" y="6222003"/>
            <a:ext cx="2008730" cy="284314"/>
            <a:chOff x="7877175" y="6228353"/>
            <a:chExt cx="2008730" cy="284314"/>
          </a:xfrm>
        </p:grpSpPr>
        <p:pic>
          <p:nvPicPr>
            <p:cNvPr id="13" name="Picture 2" descr="Image result for instagram logo png transparent background">
              <a:extLst>
                <a:ext uri="{FF2B5EF4-FFF2-40B4-BE49-F238E27FC236}">
                  <a16:creationId xmlns:a16="http://schemas.microsoft.com/office/drawing/2014/main" id="{4FD0A3EE-5747-4110-B07B-07877E3DDD6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627468" y="6233158"/>
              <a:ext cx="258437" cy="27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Z:\Apoorva\Corporate PPT\Twitter-High-Quality-PNG.png">
              <a:extLst>
                <a:ext uri="{FF2B5EF4-FFF2-40B4-BE49-F238E27FC236}">
                  <a16:creationId xmlns:a16="http://schemas.microsoft.com/office/drawing/2014/main" id="{60F5EA78-176E-4972-8AC4-2D209A0BCE4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292686" y="6228353"/>
              <a:ext cx="258437" cy="27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Z:\Apoorva\Corporate PPT\unnamed.png">
              <a:extLst>
                <a:ext uri="{FF2B5EF4-FFF2-40B4-BE49-F238E27FC236}">
                  <a16:creationId xmlns:a16="http://schemas.microsoft.com/office/drawing/2014/main" id="{2E7193D0-CA2D-43FC-90C3-1D4DE8FB750E}"/>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8518" t="20160" r="6712" b="20749"/>
            <a:stretch/>
          </p:blipFill>
          <p:spPr bwMode="auto">
            <a:xfrm>
              <a:off x="9097656" y="6231731"/>
              <a:ext cx="385762" cy="28093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Z:\Apoorva\Corporate PPT\LinkedIn_logo_initials.png">
              <a:extLst>
                <a:ext uri="{FF2B5EF4-FFF2-40B4-BE49-F238E27FC236}">
                  <a16:creationId xmlns:a16="http://schemas.microsoft.com/office/drawing/2014/main" id="{5E5EFD5C-8232-4081-AC7D-B65FF6B0845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695171" y="6233158"/>
              <a:ext cx="258437" cy="27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Z:\Apoorva\Corporate PPT\FB.png">
              <a:extLst>
                <a:ext uri="{FF2B5EF4-FFF2-40B4-BE49-F238E27FC236}">
                  <a16:creationId xmlns:a16="http://schemas.microsoft.com/office/drawing/2014/main" id="{F460556D-833D-40B3-8D32-4A5A8297B225}"/>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l="20856" r="19687"/>
            <a:stretch/>
          </p:blipFill>
          <p:spPr bwMode="auto">
            <a:xfrm>
              <a:off x="7877175" y="6240970"/>
              <a:ext cx="271463" cy="2700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CAD932C-BEF6-42A1-8205-E034DE208C92}"/>
              </a:ext>
            </a:extLst>
          </p:cNvPr>
          <p:cNvSpPr txBox="1"/>
          <p:nvPr userDrawn="1"/>
        </p:nvSpPr>
        <p:spPr bwMode="auto">
          <a:xfrm>
            <a:off x="7601927" y="5648008"/>
            <a:ext cx="2641600" cy="461665"/>
          </a:xfrm>
          <a:prstGeom prst="rect">
            <a:avLst/>
          </a:prstGeom>
          <a:noFill/>
        </p:spPr>
        <p:txBody>
          <a:bodyPr>
            <a:spAutoFit/>
          </a:bodyPr>
          <a:lstStyle/>
          <a:p>
            <a:pPr algn="ctr">
              <a:defRPr/>
            </a:pPr>
            <a:r>
              <a:rPr lang="en-US" sz="2400" b="1" dirty="0">
                <a:solidFill>
                  <a:schemeClr val="bg1"/>
                </a:solidFill>
                <a:latin typeface="+mj-lt"/>
              </a:rPr>
              <a:t>FOLLOW US ON</a:t>
            </a:r>
          </a:p>
        </p:txBody>
      </p:sp>
      <p:pic>
        <p:nvPicPr>
          <p:cNvPr id="24" name="Picture 23" descr="Shape, arrow&#10;&#10;Description automatically generated">
            <a:extLst>
              <a:ext uri="{FF2B5EF4-FFF2-40B4-BE49-F238E27FC236}">
                <a16:creationId xmlns:a16="http://schemas.microsoft.com/office/drawing/2014/main" id="{8DED6852-13F0-4AF7-A7B6-4CF880A2778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20185" y="1655825"/>
            <a:ext cx="3551631" cy="2030350"/>
          </a:xfrm>
          <a:prstGeom prst="rect">
            <a:avLst/>
          </a:prstGeom>
        </p:spPr>
      </p:pic>
      <p:sp>
        <p:nvSpPr>
          <p:cNvPr id="23" name="Parallelogram 6">
            <a:extLst>
              <a:ext uri="{FF2B5EF4-FFF2-40B4-BE49-F238E27FC236}">
                <a16:creationId xmlns:a16="http://schemas.microsoft.com/office/drawing/2014/main" id="{6731E140-E7EA-45F2-8E76-60B29EB3D97B}"/>
              </a:ext>
            </a:extLst>
          </p:cNvPr>
          <p:cNvSpPr/>
          <p:nvPr userDrawn="1"/>
        </p:nvSpPr>
        <p:spPr>
          <a:xfrm>
            <a:off x="-3174" y="6648450"/>
            <a:ext cx="6689724" cy="211930"/>
          </a:xfrm>
          <a:custGeom>
            <a:avLst/>
            <a:gdLst>
              <a:gd name="connsiteX0" fmla="*/ 0 w 9883775"/>
              <a:gd name="connsiteY0" fmla="*/ 209549 h 209549"/>
              <a:gd name="connsiteX1" fmla="*/ 149570 w 9883775"/>
              <a:gd name="connsiteY1" fmla="*/ 0 h 209549"/>
              <a:gd name="connsiteX2" fmla="*/ 9883775 w 9883775"/>
              <a:gd name="connsiteY2" fmla="*/ 0 h 209549"/>
              <a:gd name="connsiteX3" fmla="*/ 9734205 w 9883775"/>
              <a:gd name="connsiteY3" fmla="*/ 209549 h 209549"/>
              <a:gd name="connsiteX4" fmla="*/ 0 w 9883775"/>
              <a:gd name="connsiteY4" fmla="*/ 209549 h 209549"/>
              <a:gd name="connsiteX0" fmla="*/ 0 w 9747250"/>
              <a:gd name="connsiteY0" fmla="*/ 206374 h 209549"/>
              <a:gd name="connsiteX1" fmla="*/ 13045 w 9747250"/>
              <a:gd name="connsiteY1" fmla="*/ 0 h 209549"/>
              <a:gd name="connsiteX2" fmla="*/ 9747250 w 9747250"/>
              <a:gd name="connsiteY2" fmla="*/ 0 h 209549"/>
              <a:gd name="connsiteX3" fmla="*/ 9597680 w 9747250"/>
              <a:gd name="connsiteY3" fmla="*/ 209549 h 209549"/>
              <a:gd name="connsiteX4" fmla="*/ 0 w 9747250"/>
              <a:gd name="connsiteY4" fmla="*/ 206374 h 209549"/>
              <a:gd name="connsiteX0" fmla="*/ 0 w 9737725"/>
              <a:gd name="connsiteY0" fmla="*/ 206374 h 209549"/>
              <a:gd name="connsiteX1" fmla="*/ 3520 w 9737725"/>
              <a:gd name="connsiteY1" fmla="*/ 0 h 209549"/>
              <a:gd name="connsiteX2" fmla="*/ 9737725 w 9737725"/>
              <a:gd name="connsiteY2" fmla="*/ 0 h 209549"/>
              <a:gd name="connsiteX3" fmla="*/ 9588155 w 9737725"/>
              <a:gd name="connsiteY3" fmla="*/ 209549 h 209549"/>
              <a:gd name="connsiteX4" fmla="*/ 0 w 9737725"/>
              <a:gd name="connsiteY4" fmla="*/ 206374 h 209549"/>
              <a:gd name="connsiteX0" fmla="*/ 0 w 9807380"/>
              <a:gd name="connsiteY0" fmla="*/ 208755 h 211930"/>
              <a:gd name="connsiteX1" fmla="*/ 3520 w 9807380"/>
              <a:gd name="connsiteY1" fmla="*/ 2381 h 211930"/>
              <a:gd name="connsiteX2" fmla="*/ 9807380 w 9807380"/>
              <a:gd name="connsiteY2" fmla="*/ 0 h 211930"/>
              <a:gd name="connsiteX3" fmla="*/ 9588155 w 9807380"/>
              <a:gd name="connsiteY3" fmla="*/ 211930 h 211930"/>
              <a:gd name="connsiteX4" fmla="*/ 0 w 9807380"/>
              <a:gd name="connsiteY4" fmla="*/ 208755 h 21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380" h="211930">
                <a:moveTo>
                  <a:pt x="0" y="208755"/>
                </a:moveTo>
                <a:cubicBezTo>
                  <a:pt x="1173" y="139964"/>
                  <a:pt x="2347" y="71172"/>
                  <a:pt x="3520" y="2381"/>
                </a:cubicBezTo>
                <a:lnTo>
                  <a:pt x="9807380" y="0"/>
                </a:lnTo>
                <a:lnTo>
                  <a:pt x="9588155" y="211930"/>
                </a:lnTo>
                <a:lnTo>
                  <a:pt x="0" y="208755"/>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8">
            <a:extLst>
              <a:ext uri="{FF2B5EF4-FFF2-40B4-BE49-F238E27FC236}">
                <a16:creationId xmlns:a16="http://schemas.microsoft.com/office/drawing/2014/main" id="{6D5067F8-9324-4A24-9218-4507BAE6BC1D}"/>
              </a:ext>
            </a:extLst>
          </p:cNvPr>
          <p:cNvSpPr/>
          <p:nvPr userDrawn="1"/>
        </p:nvSpPr>
        <p:spPr>
          <a:xfrm>
            <a:off x="10398125" y="6674451"/>
            <a:ext cx="1795076" cy="183549"/>
          </a:xfrm>
          <a:custGeom>
            <a:avLst/>
            <a:gdLst>
              <a:gd name="connsiteX0" fmla="*/ 0 w 731044"/>
              <a:gd name="connsiteY0" fmla="*/ 209549 h 209549"/>
              <a:gd name="connsiteX1" fmla="*/ 149570 w 731044"/>
              <a:gd name="connsiteY1" fmla="*/ 0 h 209549"/>
              <a:gd name="connsiteX2" fmla="*/ 731044 w 731044"/>
              <a:gd name="connsiteY2" fmla="*/ 0 h 209549"/>
              <a:gd name="connsiteX3" fmla="*/ 581474 w 731044"/>
              <a:gd name="connsiteY3" fmla="*/ 209549 h 209549"/>
              <a:gd name="connsiteX4" fmla="*/ 0 w 731044"/>
              <a:gd name="connsiteY4" fmla="*/ 209549 h 209549"/>
              <a:gd name="connsiteX0" fmla="*/ 0 w 583406"/>
              <a:gd name="connsiteY0" fmla="*/ 209549 h 209549"/>
              <a:gd name="connsiteX1" fmla="*/ 149570 w 583406"/>
              <a:gd name="connsiteY1" fmla="*/ 0 h 209549"/>
              <a:gd name="connsiteX2" fmla="*/ 583406 w 583406"/>
              <a:gd name="connsiteY2" fmla="*/ 0 h 209549"/>
              <a:gd name="connsiteX3" fmla="*/ 581474 w 583406"/>
              <a:gd name="connsiteY3" fmla="*/ 209549 h 209549"/>
              <a:gd name="connsiteX4" fmla="*/ 0 w 583406"/>
              <a:gd name="connsiteY4" fmla="*/ 209549 h 209549"/>
              <a:gd name="connsiteX0" fmla="*/ 0 w 583406"/>
              <a:gd name="connsiteY0" fmla="*/ 209549 h 209549"/>
              <a:gd name="connsiteX1" fmla="*/ 44340 w 583406"/>
              <a:gd name="connsiteY1" fmla="*/ 0 h 209549"/>
              <a:gd name="connsiteX2" fmla="*/ 583406 w 583406"/>
              <a:gd name="connsiteY2" fmla="*/ 0 h 209549"/>
              <a:gd name="connsiteX3" fmla="*/ 581474 w 583406"/>
              <a:gd name="connsiteY3" fmla="*/ 209549 h 209549"/>
              <a:gd name="connsiteX4" fmla="*/ 0 w 583406"/>
              <a:gd name="connsiteY4" fmla="*/ 209549 h 209549"/>
              <a:gd name="connsiteX0" fmla="*/ 0 w 583406"/>
              <a:gd name="connsiteY0" fmla="*/ 209549 h 209549"/>
              <a:gd name="connsiteX1" fmla="*/ 44340 w 583406"/>
              <a:gd name="connsiteY1" fmla="*/ 0 h 209549"/>
              <a:gd name="connsiteX2" fmla="*/ 583406 w 583406"/>
              <a:gd name="connsiteY2" fmla="*/ 0 h 209549"/>
              <a:gd name="connsiteX3" fmla="*/ 583022 w 583406"/>
              <a:gd name="connsiteY3" fmla="*/ 206830 h 209549"/>
              <a:gd name="connsiteX4" fmla="*/ 0 w 583406"/>
              <a:gd name="connsiteY4" fmla="*/ 209549 h 209549"/>
              <a:gd name="connsiteX0" fmla="*/ 0 w 583796"/>
              <a:gd name="connsiteY0" fmla="*/ 209549 h 209549"/>
              <a:gd name="connsiteX1" fmla="*/ 44340 w 583796"/>
              <a:gd name="connsiteY1" fmla="*/ 0 h 209549"/>
              <a:gd name="connsiteX2" fmla="*/ 583406 w 583796"/>
              <a:gd name="connsiteY2" fmla="*/ 0 h 209549"/>
              <a:gd name="connsiteX3" fmla="*/ 583796 w 583796"/>
              <a:gd name="connsiteY3" fmla="*/ 209548 h 209549"/>
              <a:gd name="connsiteX4" fmla="*/ 0 w 583796"/>
              <a:gd name="connsiteY4" fmla="*/ 209549 h 209549"/>
              <a:gd name="connsiteX0" fmla="*/ 0 w 583796"/>
              <a:gd name="connsiteY0" fmla="*/ 209549 h 209549"/>
              <a:gd name="connsiteX1" fmla="*/ 42803 w 583796"/>
              <a:gd name="connsiteY1" fmla="*/ 0 h 209549"/>
              <a:gd name="connsiteX2" fmla="*/ 583406 w 583796"/>
              <a:gd name="connsiteY2" fmla="*/ 0 h 209549"/>
              <a:gd name="connsiteX3" fmla="*/ 583796 w 583796"/>
              <a:gd name="connsiteY3" fmla="*/ 209548 h 209549"/>
              <a:gd name="connsiteX4" fmla="*/ 0 w 583796"/>
              <a:gd name="connsiteY4" fmla="*/ 209549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796" h="209549">
                <a:moveTo>
                  <a:pt x="0" y="209549"/>
                </a:moveTo>
                <a:lnTo>
                  <a:pt x="42803" y="0"/>
                </a:lnTo>
                <a:lnTo>
                  <a:pt x="583406" y="0"/>
                </a:lnTo>
                <a:lnTo>
                  <a:pt x="583796" y="209548"/>
                </a:lnTo>
                <a:lnTo>
                  <a:pt x="0" y="209549"/>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23770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3A9B-5C27-4E7E-9691-418ADD204FDA}"/>
              </a:ext>
            </a:extLst>
          </p:cNvPr>
          <p:cNvSpPr>
            <a:spLocks noGrp="1"/>
          </p:cNvSpPr>
          <p:nvPr>
            <p:ph type="title"/>
          </p:nvPr>
        </p:nvSpPr>
        <p:spPr/>
        <p:txBody>
          <a:body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BB18025C-CC7B-45B7-A9BC-96FF2DD6F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0A985088-94AA-4CD9-B1F2-5819AF3AAB25}"/>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5" name="Footer Placeholder 4">
            <a:extLst>
              <a:ext uri="{FF2B5EF4-FFF2-40B4-BE49-F238E27FC236}">
                <a16:creationId xmlns:a16="http://schemas.microsoft.com/office/drawing/2014/main" id="{E53DD6E0-9DF0-4F83-9339-C273CA4149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D98E8-F3B5-465D-B976-58D4EA5E7681}"/>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29380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0C0-23F9-4399-B1CD-8675ABB4A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B6AEF3-F3DA-4E67-9ECC-EF51A06D4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8ED89-C24A-4DE5-B6ED-CB6C468FC804}"/>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5" name="Footer Placeholder 4">
            <a:extLst>
              <a:ext uri="{FF2B5EF4-FFF2-40B4-BE49-F238E27FC236}">
                <a16:creationId xmlns:a16="http://schemas.microsoft.com/office/drawing/2014/main" id="{BF0A3639-F44E-4806-9DBD-2C1716E7D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4A0A7-FFAF-4789-9409-96E9D28AB801}"/>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249432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7906-DACE-449E-B3C6-3FAC57C68F66}"/>
              </a:ext>
            </a:extLst>
          </p:cNvPr>
          <p:cNvSpPr>
            <a:spLocks noGrp="1"/>
          </p:cNvSpPr>
          <p:nvPr>
            <p:ph type="title"/>
          </p:nvPr>
        </p:nvSpPr>
        <p:spPr/>
        <p:txBody>
          <a:body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4AE79622-EC3D-4D2D-B292-3BF83E5C7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BC77C5-95DB-4A5E-8225-43859224D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2AF29D-9538-4C2A-9A0A-782A33CDB404}"/>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6" name="Footer Placeholder 5">
            <a:extLst>
              <a:ext uri="{FF2B5EF4-FFF2-40B4-BE49-F238E27FC236}">
                <a16:creationId xmlns:a16="http://schemas.microsoft.com/office/drawing/2014/main" id="{EB7846D7-710D-4FC6-8390-E5C84EE5F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E9258-FC29-41E2-BE6A-48FD9EC420FF}"/>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114835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8CA9-7B85-4C12-93E2-3DFBB9081721}"/>
              </a:ext>
            </a:extLst>
          </p:cNvPr>
          <p:cNvSpPr>
            <a:spLocks noGrp="1"/>
          </p:cNvSpPr>
          <p:nvPr>
            <p:ph type="title"/>
          </p:nvPr>
        </p:nvSpPr>
        <p:spPr>
          <a:xfrm>
            <a:off x="839788" y="352425"/>
            <a:ext cx="10515600" cy="612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0E3368-6020-4390-8DB4-A551F4D57559}"/>
              </a:ext>
            </a:extLst>
          </p:cNvPr>
          <p:cNvSpPr>
            <a:spLocks noGrp="1"/>
          </p:cNvSpPr>
          <p:nvPr>
            <p:ph type="body" idx="1"/>
          </p:nvPr>
        </p:nvSpPr>
        <p:spPr>
          <a:xfrm>
            <a:off x="839788" y="1262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1F9BC-2E47-48CE-AECB-081154E9BAC8}"/>
              </a:ext>
            </a:extLst>
          </p:cNvPr>
          <p:cNvSpPr>
            <a:spLocks noGrp="1"/>
          </p:cNvSpPr>
          <p:nvPr>
            <p:ph sz="half" idx="2"/>
          </p:nvPr>
        </p:nvSpPr>
        <p:spPr>
          <a:xfrm>
            <a:off x="839788" y="20859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8668AF-0F5D-4860-8E4F-D6E4B89CC84D}"/>
              </a:ext>
            </a:extLst>
          </p:cNvPr>
          <p:cNvSpPr>
            <a:spLocks noGrp="1"/>
          </p:cNvSpPr>
          <p:nvPr>
            <p:ph type="body" sz="quarter" idx="3"/>
          </p:nvPr>
        </p:nvSpPr>
        <p:spPr>
          <a:xfrm>
            <a:off x="6172200" y="1262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CCBF8-E322-4898-A451-23C373BF46D9}"/>
              </a:ext>
            </a:extLst>
          </p:cNvPr>
          <p:cNvSpPr>
            <a:spLocks noGrp="1"/>
          </p:cNvSpPr>
          <p:nvPr>
            <p:ph sz="quarter" idx="4"/>
          </p:nvPr>
        </p:nvSpPr>
        <p:spPr>
          <a:xfrm>
            <a:off x="6172200" y="20859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D8181E-EC22-4681-BAE4-E13CFF25348D}"/>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8" name="Footer Placeholder 7">
            <a:extLst>
              <a:ext uri="{FF2B5EF4-FFF2-40B4-BE49-F238E27FC236}">
                <a16:creationId xmlns:a16="http://schemas.microsoft.com/office/drawing/2014/main" id="{6DCCFF47-E999-4D7F-83F3-CA1A14F962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131182-F185-4C24-8BD3-87337E9DCA15}"/>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332718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DD7A-F6F0-48AE-8535-EB808025DB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C6DCE9-C7FE-45B7-9C9F-88FC1185CDD8}"/>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4" name="Footer Placeholder 3">
            <a:extLst>
              <a:ext uri="{FF2B5EF4-FFF2-40B4-BE49-F238E27FC236}">
                <a16:creationId xmlns:a16="http://schemas.microsoft.com/office/drawing/2014/main" id="{740DC847-3054-4C32-A5BA-478AAEA3A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374BB6-01F7-428A-B32A-301CAD8D61E2}"/>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273692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86271-76DC-4073-95D9-931154227070}"/>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3" name="Footer Placeholder 2">
            <a:extLst>
              <a:ext uri="{FF2B5EF4-FFF2-40B4-BE49-F238E27FC236}">
                <a16:creationId xmlns:a16="http://schemas.microsoft.com/office/drawing/2014/main" id="{3634CCCA-24C7-415B-9D1A-F9C7E5190C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7D80B-BAD1-4AB1-B919-A7E19F8BD921}"/>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69211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86A0-9891-4475-8EE2-A24251D4394C}"/>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11636A-9E43-41B0-8625-20461E408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276421-F014-4128-B601-9891A1DC4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4BA00-A0FE-4B64-835A-C080BF252D68}"/>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6" name="Footer Placeholder 5">
            <a:extLst>
              <a:ext uri="{FF2B5EF4-FFF2-40B4-BE49-F238E27FC236}">
                <a16:creationId xmlns:a16="http://schemas.microsoft.com/office/drawing/2014/main" id="{7B3331FF-4802-41CF-9036-DFB5E24C2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4F336-D467-47D5-A7C4-3A8FEC18F683}"/>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70093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9644-21B0-435D-9DC8-E982CEBA5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74DD45-61F7-4BC5-B443-11C12ACAD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F6F191B-C0F5-466F-B9C8-2DFAA268B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B5A8A-C16A-4D76-BA44-9F9CBDC93DCC}"/>
              </a:ext>
            </a:extLst>
          </p:cNvPr>
          <p:cNvSpPr>
            <a:spLocks noGrp="1"/>
          </p:cNvSpPr>
          <p:nvPr>
            <p:ph type="dt" sz="half" idx="10"/>
          </p:nvPr>
        </p:nvSpPr>
        <p:spPr/>
        <p:txBody>
          <a:bodyPr/>
          <a:lstStyle/>
          <a:p>
            <a:fld id="{97CCEABD-277B-4519-9BD0-730684DBC0AA}" type="datetimeFigureOut">
              <a:rPr lang="en-IN" smtClean="0"/>
              <a:t>08-04-2022</a:t>
            </a:fld>
            <a:endParaRPr lang="en-IN"/>
          </a:p>
        </p:txBody>
      </p:sp>
      <p:sp>
        <p:nvSpPr>
          <p:cNvPr id="6" name="Footer Placeholder 5">
            <a:extLst>
              <a:ext uri="{FF2B5EF4-FFF2-40B4-BE49-F238E27FC236}">
                <a16:creationId xmlns:a16="http://schemas.microsoft.com/office/drawing/2014/main" id="{78BC5DE5-FA6D-480D-8BBC-C3D5F4E9F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D5570-AE54-4F5C-BEE0-610407E87D17}"/>
              </a:ext>
            </a:extLst>
          </p:cNvPr>
          <p:cNvSpPr>
            <a:spLocks noGrp="1"/>
          </p:cNvSpPr>
          <p:nvPr>
            <p:ph type="sldNum" sz="quarter" idx="12"/>
          </p:nvPr>
        </p:nvSpPr>
        <p:spPr/>
        <p:txBody>
          <a:bodyPr/>
          <a:lstStyle/>
          <a:p>
            <a:fld id="{00B533A2-F53D-4F2D-823F-7398BB2D9C09}" type="slidenum">
              <a:rPr lang="en-IN" smtClean="0"/>
              <a:t>‹#›</a:t>
            </a:fld>
            <a:endParaRPr lang="en-IN"/>
          </a:p>
        </p:txBody>
      </p:sp>
    </p:spTree>
    <p:extLst>
      <p:ext uri="{BB962C8B-B14F-4D97-AF65-F5344CB8AC3E}">
        <p14:creationId xmlns:p14="http://schemas.microsoft.com/office/powerpoint/2010/main" val="206967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A728E7-BDEF-4B68-8646-AC2C26C9637F}"/>
              </a:ext>
            </a:extLst>
          </p:cNvPr>
          <p:cNvSpPr/>
          <p:nvPr userDrawn="1"/>
        </p:nvSpPr>
        <p:spPr>
          <a:xfrm>
            <a:off x="11041168" y="0"/>
            <a:ext cx="1055317" cy="99131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DD367597-07B4-4714-87A5-A8FA5F49271B}"/>
              </a:ext>
            </a:extLst>
          </p:cNvPr>
          <p:cNvSpPr>
            <a:spLocks noGrp="1"/>
          </p:cNvSpPr>
          <p:nvPr>
            <p:ph type="title"/>
          </p:nvPr>
        </p:nvSpPr>
        <p:spPr>
          <a:xfrm>
            <a:off x="838200" y="352426"/>
            <a:ext cx="9791700" cy="609096"/>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909EB974-EF13-4F65-8F97-FBAA73E133FA}"/>
              </a:ext>
            </a:extLst>
          </p:cNvPr>
          <p:cNvSpPr>
            <a:spLocks noGrp="1"/>
          </p:cNvSpPr>
          <p:nvPr>
            <p:ph type="body" idx="1"/>
          </p:nvPr>
        </p:nvSpPr>
        <p:spPr>
          <a:xfrm>
            <a:off x="838200" y="1333144"/>
            <a:ext cx="10515600" cy="484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AB558A57-D654-4A01-A61E-89FDEE5097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CEABD-277B-4519-9BD0-730684DBC0AA}" type="datetimeFigureOut">
              <a:rPr lang="en-IN" smtClean="0"/>
              <a:t>08-04-2022</a:t>
            </a:fld>
            <a:endParaRPr lang="en-IN"/>
          </a:p>
        </p:txBody>
      </p:sp>
      <p:sp>
        <p:nvSpPr>
          <p:cNvPr id="5" name="Footer Placeholder 4">
            <a:extLst>
              <a:ext uri="{FF2B5EF4-FFF2-40B4-BE49-F238E27FC236}">
                <a16:creationId xmlns:a16="http://schemas.microsoft.com/office/drawing/2014/main" id="{BB347F95-F334-430F-80EA-9F23591D2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47CFF5-00EE-4276-9BE5-9B5A617FB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533A2-F53D-4F2D-823F-7398BB2D9C09}" type="slidenum">
              <a:rPr lang="en-IN" smtClean="0"/>
              <a:t>‹#›</a:t>
            </a:fld>
            <a:endParaRPr lang="en-IN"/>
          </a:p>
        </p:txBody>
      </p:sp>
      <p:sp>
        <p:nvSpPr>
          <p:cNvPr id="7" name="Parallelogram 6">
            <a:extLst>
              <a:ext uri="{FF2B5EF4-FFF2-40B4-BE49-F238E27FC236}">
                <a16:creationId xmlns:a16="http://schemas.microsoft.com/office/drawing/2014/main" id="{07789947-FECF-4BCF-9E59-3653097AE05E}"/>
              </a:ext>
            </a:extLst>
          </p:cNvPr>
          <p:cNvSpPr/>
          <p:nvPr userDrawn="1"/>
        </p:nvSpPr>
        <p:spPr>
          <a:xfrm>
            <a:off x="-3175" y="6650831"/>
            <a:ext cx="9737725" cy="209549"/>
          </a:xfrm>
          <a:custGeom>
            <a:avLst/>
            <a:gdLst>
              <a:gd name="connsiteX0" fmla="*/ 0 w 9883775"/>
              <a:gd name="connsiteY0" fmla="*/ 209549 h 209549"/>
              <a:gd name="connsiteX1" fmla="*/ 149570 w 9883775"/>
              <a:gd name="connsiteY1" fmla="*/ 0 h 209549"/>
              <a:gd name="connsiteX2" fmla="*/ 9883775 w 9883775"/>
              <a:gd name="connsiteY2" fmla="*/ 0 h 209549"/>
              <a:gd name="connsiteX3" fmla="*/ 9734205 w 9883775"/>
              <a:gd name="connsiteY3" fmla="*/ 209549 h 209549"/>
              <a:gd name="connsiteX4" fmla="*/ 0 w 9883775"/>
              <a:gd name="connsiteY4" fmla="*/ 209549 h 209549"/>
              <a:gd name="connsiteX0" fmla="*/ 0 w 9747250"/>
              <a:gd name="connsiteY0" fmla="*/ 206374 h 209549"/>
              <a:gd name="connsiteX1" fmla="*/ 13045 w 9747250"/>
              <a:gd name="connsiteY1" fmla="*/ 0 h 209549"/>
              <a:gd name="connsiteX2" fmla="*/ 9747250 w 9747250"/>
              <a:gd name="connsiteY2" fmla="*/ 0 h 209549"/>
              <a:gd name="connsiteX3" fmla="*/ 9597680 w 9747250"/>
              <a:gd name="connsiteY3" fmla="*/ 209549 h 209549"/>
              <a:gd name="connsiteX4" fmla="*/ 0 w 9747250"/>
              <a:gd name="connsiteY4" fmla="*/ 206374 h 209549"/>
              <a:gd name="connsiteX0" fmla="*/ 0 w 9737725"/>
              <a:gd name="connsiteY0" fmla="*/ 206374 h 209549"/>
              <a:gd name="connsiteX1" fmla="*/ 3520 w 9737725"/>
              <a:gd name="connsiteY1" fmla="*/ 0 h 209549"/>
              <a:gd name="connsiteX2" fmla="*/ 9737725 w 9737725"/>
              <a:gd name="connsiteY2" fmla="*/ 0 h 209549"/>
              <a:gd name="connsiteX3" fmla="*/ 9588155 w 9737725"/>
              <a:gd name="connsiteY3" fmla="*/ 209549 h 209549"/>
              <a:gd name="connsiteX4" fmla="*/ 0 w 9737725"/>
              <a:gd name="connsiteY4" fmla="*/ 206374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7725" h="209549">
                <a:moveTo>
                  <a:pt x="0" y="206374"/>
                </a:moveTo>
                <a:cubicBezTo>
                  <a:pt x="1173" y="137583"/>
                  <a:pt x="2347" y="68791"/>
                  <a:pt x="3520" y="0"/>
                </a:cubicBezTo>
                <a:lnTo>
                  <a:pt x="9737725" y="0"/>
                </a:lnTo>
                <a:lnTo>
                  <a:pt x="9588155" y="209549"/>
                </a:lnTo>
                <a:lnTo>
                  <a:pt x="0" y="206374"/>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a:extLst>
              <a:ext uri="{FF2B5EF4-FFF2-40B4-BE49-F238E27FC236}">
                <a16:creationId xmlns:a16="http://schemas.microsoft.com/office/drawing/2014/main" id="{C192CFD0-B5CF-4101-87B9-5B861B84B849}"/>
              </a:ext>
            </a:extLst>
          </p:cNvPr>
          <p:cNvSpPr/>
          <p:nvPr userDrawn="1"/>
        </p:nvSpPr>
        <p:spPr>
          <a:xfrm>
            <a:off x="9625011" y="6586539"/>
            <a:ext cx="2143126" cy="271462"/>
          </a:xfrm>
          <a:prstGeom prst="parallelogram">
            <a:avLst>
              <a:gd name="adj" fmla="val 7137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arallelogram 8">
            <a:extLst>
              <a:ext uri="{FF2B5EF4-FFF2-40B4-BE49-F238E27FC236}">
                <a16:creationId xmlns:a16="http://schemas.microsoft.com/office/drawing/2014/main" id="{975B5158-B3DF-48A6-8C01-B8F101B9CD05}"/>
              </a:ext>
            </a:extLst>
          </p:cNvPr>
          <p:cNvSpPr/>
          <p:nvPr userDrawn="1"/>
        </p:nvSpPr>
        <p:spPr>
          <a:xfrm>
            <a:off x="11610976" y="6648451"/>
            <a:ext cx="583406" cy="209549"/>
          </a:xfrm>
          <a:custGeom>
            <a:avLst/>
            <a:gdLst>
              <a:gd name="connsiteX0" fmla="*/ 0 w 731044"/>
              <a:gd name="connsiteY0" fmla="*/ 209549 h 209549"/>
              <a:gd name="connsiteX1" fmla="*/ 149570 w 731044"/>
              <a:gd name="connsiteY1" fmla="*/ 0 h 209549"/>
              <a:gd name="connsiteX2" fmla="*/ 731044 w 731044"/>
              <a:gd name="connsiteY2" fmla="*/ 0 h 209549"/>
              <a:gd name="connsiteX3" fmla="*/ 581474 w 731044"/>
              <a:gd name="connsiteY3" fmla="*/ 209549 h 209549"/>
              <a:gd name="connsiteX4" fmla="*/ 0 w 731044"/>
              <a:gd name="connsiteY4" fmla="*/ 209549 h 209549"/>
              <a:gd name="connsiteX0" fmla="*/ 0 w 583406"/>
              <a:gd name="connsiteY0" fmla="*/ 209549 h 209549"/>
              <a:gd name="connsiteX1" fmla="*/ 149570 w 583406"/>
              <a:gd name="connsiteY1" fmla="*/ 0 h 209549"/>
              <a:gd name="connsiteX2" fmla="*/ 583406 w 583406"/>
              <a:gd name="connsiteY2" fmla="*/ 0 h 209549"/>
              <a:gd name="connsiteX3" fmla="*/ 581474 w 583406"/>
              <a:gd name="connsiteY3" fmla="*/ 209549 h 209549"/>
              <a:gd name="connsiteX4" fmla="*/ 0 w 583406"/>
              <a:gd name="connsiteY4" fmla="*/ 209549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06" h="209549">
                <a:moveTo>
                  <a:pt x="0" y="209549"/>
                </a:moveTo>
                <a:lnTo>
                  <a:pt x="149570" y="0"/>
                </a:lnTo>
                <a:lnTo>
                  <a:pt x="583406" y="0"/>
                </a:lnTo>
                <a:lnTo>
                  <a:pt x="581474" y="209549"/>
                </a:lnTo>
                <a:lnTo>
                  <a:pt x="0" y="209549"/>
                </a:lnTo>
                <a:close/>
              </a:path>
            </a:pathLst>
          </a:cu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Logo&#10;&#10;Description automatically generated">
            <a:extLst>
              <a:ext uri="{FF2B5EF4-FFF2-40B4-BE49-F238E27FC236}">
                <a16:creationId xmlns:a16="http://schemas.microsoft.com/office/drawing/2014/main" id="{E5583706-1A42-4454-97E6-ECC02741B17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83897" y="317956"/>
            <a:ext cx="964962" cy="490953"/>
          </a:xfrm>
          <a:prstGeom prst="rect">
            <a:avLst/>
          </a:prstGeom>
        </p:spPr>
      </p:pic>
      <p:cxnSp>
        <p:nvCxnSpPr>
          <p:cNvPr id="11" name="Straight Connector 10">
            <a:extLst>
              <a:ext uri="{FF2B5EF4-FFF2-40B4-BE49-F238E27FC236}">
                <a16:creationId xmlns:a16="http://schemas.microsoft.com/office/drawing/2014/main" id="{F81BDFAC-C46B-4306-8543-AAD209BEA0E8}"/>
              </a:ext>
            </a:extLst>
          </p:cNvPr>
          <p:cNvCxnSpPr>
            <a:cxnSpLocks/>
          </p:cNvCxnSpPr>
          <p:nvPr userDrawn="1"/>
        </p:nvCxnSpPr>
        <p:spPr>
          <a:xfrm>
            <a:off x="838200" y="982766"/>
            <a:ext cx="10126054" cy="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787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20681"/>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6E30-134E-4D1F-8446-2CF7B3906094}"/>
              </a:ext>
            </a:extLst>
          </p:cNvPr>
          <p:cNvSpPr>
            <a:spLocks noGrp="1"/>
          </p:cNvSpPr>
          <p:nvPr>
            <p:ph type="ctrTitle"/>
          </p:nvPr>
        </p:nvSpPr>
        <p:spPr>
          <a:xfrm>
            <a:off x="333829" y="1929356"/>
            <a:ext cx="7257142" cy="1587046"/>
          </a:xfrm>
        </p:spPr>
        <p:txBody>
          <a:bodyPr anchor="ctr"/>
          <a:lstStyle/>
          <a:p>
            <a:r>
              <a:rPr lang="en-IN" sz="4400" b="1" dirty="0">
                <a:solidFill>
                  <a:srgbClr val="FF0000"/>
                </a:solidFill>
                <a:latin typeface="Selawik Semibold" panose="020B0702040204020203" pitchFamily="34" charset="0"/>
              </a:rPr>
              <a:t>Wearable Electronics for Sports</a:t>
            </a:r>
          </a:p>
        </p:txBody>
      </p:sp>
      <p:sp>
        <p:nvSpPr>
          <p:cNvPr id="3" name="Subtitle 2">
            <a:extLst>
              <a:ext uri="{FF2B5EF4-FFF2-40B4-BE49-F238E27FC236}">
                <a16:creationId xmlns:a16="http://schemas.microsoft.com/office/drawing/2014/main" id="{3E60AD86-A106-48A9-B9B0-C8D473C80747}"/>
              </a:ext>
            </a:extLst>
          </p:cNvPr>
          <p:cNvSpPr>
            <a:spLocks noGrp="1"/>
          </p:cNvSpPr>
          <p:nvPr>
            <p:ph type="subTitle" idx="1"/>
          </p:nvPr>
        </p:nvSpPr>
        <p:spPr>
          <a:xfrm>
            <a:off x="0" y="4032505"/>
            <a:ext cx="7257142" cy="847514"/>
          </a:xfrm>
        </p:spPr>
        <p:txBody>
          <a:bodyPr>
            <a:normAutofit lnSpcReduction="10000"/>
          </a:bodyPr>
          <a:lstStyle/>
          <a:p>
            <a:r>
              <a:rPr lang="en-US" b="1" dirty="0">
                <a:latin typeface="Aharoni" panose="02010803020104030203" pitchFamily="2" charset="-79"/>
                <a:cs typeface="Aharoni" panose="02010803020104030203" pitchFamily="2" charset="-79"/>
              </a:rPr>
              <a:t>VERSUS</a:t>
            </a:r>
          </a:p>
          <a:p>
            <a:r>
              <a:rPr lang="en-IN" b="1" dirty="0">
                <a:latin typeface="Aharoni" panose="02010803020104030203" pitchFamily="2" charset="-79"/>
                <a:cs typeface="Aharoni" panose="02010803020104030203" pitchFamily="2" charset="-79"/>
              </a:rPr>
              <a:t>Sona College of Technology</a:t>
            </a:r>
          </a:p>
        </p:txBody>
      </p:sp>
      <p:pic>
        <p:nvPicPr>
          <p:cNvPr id="7" name="Picture 6">
            <a:extLst>
              <a:ext uri="{FF2B5EF4-FFF2-40B4-BE49-F238E27FC236}">
                <a16:creationId xmlns:a16="http://schemas.microsoft.com/office/drawing/2014/main" id="{EA2E8209-4486-4202-8E0B-22CC942DB98B}"/>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51669" y="6033828"/>
            <a:ext cx="3003260" cy="557822"/>
          </a:xfrm>
          <a:prstGeom prst="rect">
            <a:avLst/>
          </a:prstGeom>
        </p:spPr>
      </p:pic>
    </p:spTree>
    <p:extLst>
      <p:ext uri="{BB962C8B-B14F-4D97-AF65-F5344CB8AC3E}">
        <p14:creationId xmlns:p14="http://schemas.microsoft.com/office/powerpoint/2010/main" val="27124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8A1A-F68F-45D6-B6A9-174C9763F732}"/>
              </a:ext>
            </a:extLst>
          </p:cNvPr>
          <p:cNvSpPr>
            <a:spLocks noGrp="1"/>
          </p:cNvSpPr>
          <p:nvPr>
            <p:ph type="title"/>
          </p:nvPr>
        </p:nvSpPr>
        <p:spPr>
          <a:xfrm>
            <a:off x="838200" y="297562"/>
            <a:ext cx="9791700" cy="609096"/>
          </a:xfrm>
        </p:spPr>
        <p:txBody>
          <a:bodyPr/>
          <a:lstStyle/>
          <a:p>
            <a:r>
              <a:rPr lang="en-IN" b="1" dirty="0">
                <a:solidFill>
                  <a:srgbClr val="FF0000"/>
                </a:solidFill>
                <a:latin typeface="Segoe UI Semibold" panose="020B0702040204020203" pitchFamily="34" charset="0"/>
                <a:ea typeface="MS UI Gothic" panose="020B0600070205080204" pitchFamily="34" charset="-128"/>
                <a:cs typeface="Segoe UI Semibold" panose="020B0702040204020203" pitchFamily="34" charset="0"/>
              </a:rPr>
              <a:t>VERSUS</a:t>
            </a:r>
          </a:p>
        </p:txBody>
      </p:sp>
      <p:sp>
        <p:nvSpPr>
          <p:cNvPr id="3" name="Content Placeholder 2">
            <a:extLst>
              <a:ext uri="{FF2B5EF4-FFF2-40B4-BE49-F238E27FC236}">
                <a16:creationId xmlns:a16="http://schemas.microsoft.com/office/drawing/2014/main" id="{36592361-AFE5-4A13-B5B1-16890A580B13}"/>
              </a:ext>
            </a:extLst>
          </p:cNvPr>
          <p:cNvSpPr>
            <a:spLocks noGrp="1"/>
          </p:cNvSpPr>
          <p:nvPr>
            <p:ph idx="1"/>
          </p:nvPr>
        </p:nvSpPr>
        <p:spPr>
          <a:xfrm>
            <a:off x="838200" y="1039628"/>
            <a:ext cx="10515600" cy="5653780"/>
          </a:xfrm>
        </p:spPr>
        <p:txBody>
          <a:bodyPr>
            <a:normAutofit/>
          </a:bodyPr>
          <a:lstStyle/>
          <a:p>
            <a:pPr lvl="1">
              <a:spcAft>
                <a:spcPts val="600"/>
              </a:spcAft>
            </a:pPr>
            <a:r>
              <a:rPr lang="en-US" sz="2400" b="1" dirty="0">
                <a:latin typeface="Arial" panose="020B0604020202020204" pitchFamily="34" charset="0"/>
                <a:cs typeface="Arial" panose="020B0604020202020204" pitchFamily="34" charset="0"/>
              </a:rPr>
              <a:t>Surya Narayanan CS</a:t>
            </a:r>
          </a:p>
          <a:p>
            <a:pPr lvl="2">
              <a:spcAft>
                <a:spcPts val="600"/>
              </a:spcAft>
            </a:pPr>
            <a:r>
              <a:rPr lang="en-US" sz="2000" b="1" dirty="0">
                <a:solidFill>
                  <a:schemeClr val="accent1"/>
                </a:solidFill>
                <a:latin typeface="Arial" panose="020B0604020202020204" pitchFamily="34" charset="0"/>
                <a:cs typeface="Arial" panose="020B0604020202020204" pitchFamily="34" charset="0"/>
              </a:rPr>
              <a:t>B.E – 3</a:t>
            </a:r>
            <a:r>
              <a:rPr lang="en-US" sz="2000" b="1" baseline="30000" dirty="0">
                <a:solidFill>
                  <a:schemeClr val="accent1"/>
                </a:solidFill>
                <a:latin typeface="Arial" panose="020B0604020202020204" pitchFamily="34" charset="0"/>
                <a:cs typeface="Arial" panose="020B0604020202020204" pitchFamily="34" charset="0"/>
              </a:rPr>
              <a:t>rd</a:t>
            </a:r>
            <a:r>
              <a:rPr lang="en-US" sz="2000" b="1" dirty="0">
                <a:solidFill>
                  <a:schemeClr val="accent1"/>
                </a:solidFill>
                <a:latin typeface="Arial" panose="020B0604020202020204" pitchFamily="34" charset="0"/>
                <a:cs typeface="Arial" panose="020B0604020202020204" pitchFamily="34" charset="0"/>
              </a:rPr>
              <a:t> semester</a:t>
            </a:r>
          </a:p>
          <a:p>
            <a:pPr lvl="2">
              <a:spcAft>
                <a:spcPts val="600"/>
              </a:spcAft>
            </a:pPr>
            <a:r>
              <a:rPr lang="en-US" sz="2000" b="1" dirty="0">
                <a:solidFill>
                  <a:schemeClr val="accent1"/>
                </a:solidFill>
                <a:latin typeface="Arial" panose="020B0604020202020204" pitchFamily="34" charset="0"/>
                <a:cs typeface="Arial" panose="020B0604020202020204" pitchFamily="34" charset="0"/>
              </a:rPr>
              <a:t>ECE Department</a:t>
            </a:r>
          </a:p>
          <a:p>
            <a:pPr lvl="2">
              <a:spcAft>
                <a:spcPts val="600"/>
              </a:spcAft>
            </a:pPr>
            <a:r>
              <a:rPr lang="en-US" sz="2000" dirty="0">
                <a:latin typeface="Arial" panose="020B0604020202020204" pitchFamily="34" charset="0"/>
                <a:cs typeface="Arial" panose="020B0604020202020204" pitchFamily="34" charset="0"/>
              </a:rPr>
              <a:t>I am ready to apply my knowledge into practical</a:t>
            </a:r>
          </a:p>
          <a:p>
            <a:pPr lvl="2">
              <a:spcAft>
                <a:spcPts val="60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      Has won the Smart-O-Thon (Hackathon) conducted by Code Chef(2021).</a:t>
            </a:r>
          </a:p>
          <a:p>
            <a:pPr lvl="2">
              <a:spcAft>
                <a:spcPts val="60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      Has won the Kode-!O-Thon(Hackathon) conducted by Anna University (2022).</a:t>
            </a:r>
          </a:p>
          <a:p>
            <a:pPr lvl="2">
              <a:spcAft>
                <a:spcPts val="60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      Participated In the Hack-A-Web contest and shortlisted in the top 100 teams.</a:t>
            </a:r>
          </a:p>
          <a:p>
            <a:pPr marL="914400" lvl="2" indent="0">
              <a:spcAft>
                <a:spcPts val="600"/>
              </a:spcAft>
              <a:buNone/>
            </a:pPr>
            <a:r>
              <a:rPr lang="en-US" sz="2000" dirty="0">
                <a:latin typeface="Arial" panose="020B0604020202020204" pitchFamily="34" charset="0"/>
                <a:cs typeface="Arial" panose="020B0604020202020204" pitchFamily="34" charset="0"/>
              </a:rPr>
              <a:t> </a:t>
            </a:r>
          </a:p>
          <a:p>
            <a:pPr lvl="1">
              <a:spcAft>
                <a:spcPts val="600"/>
              </a:spcAft>
            </a:pPr>
            <a:r>
              <a:rPr lang="en-US" sz="2400" b="1" dirty="0">
                <a:latin typeface="Arial" panose="020B0604020202020204" pitchFamily="34" charset="0"/>
                <a:cs typeface="Arial" panose="020B0604020202020204" pitchFamily="34" charset="0"/>
              </a:rPr>
              <a:t>Sakthi C</a:t>
            </a:r>
          </a:p>
          <a:p>
            <a:pPr lvl="2">
              <a:spcAft>
                <a:spcPts val="600"/>
              </a:spcAft>
            </a:pPr>
            <a:r>
              <a:rPr lang="en-US" sz="2000" b="1" dirty="0">
                <a:solidFill>
                  <a:schemeClr val="accent1"/>
                </a:solidFill>
                <a:latin typeface="Arial" panose="020B0604020202020204" pitchFamily="34" charset="0"/>
                <a:cs typeface="Arial" panose="020B0604020202020204" pitchFamily="34" charset="0"/>
              </a:rPr>
              <a:t>B.E – 3</a:t>
            </a:r>
            <a:r>
              <a:rPr lang="en-US" sz="2000" b="1" baseline="30000" dirty="0">
                <a:solidFill>
                  <a:schemeClr val="accent1"/>
                </a:solidFill>
                <a:latin typeface="Arial" panose="020B0604020202020204" pitchFamily="34" charset="0"/>
                <a:cs typeface="Arial" panose="020B0604020202020204" pitchFamily="34" charset="0"/>
              </a:rPr>
              <a:t>rd</a:t>
            </a:r>
            <a:r>
              <a:rPr lang="en-US" sz="2000" b="1" dirty="0">
                <a:solidFill>
                  <a:schemeClr val="accent1"/>
                </a:solidFill>
                <a:latin typeface="Arial" panose="020B0604020202020204" pitchFamily="34" charset="0"/>
                <a:cs typeface="Arial" panose="020B0604020202020204" pitchFamily="34" charset="0"/>
              </a:rPr>
              <a:t> semester</a:t>
            </a:r>
          </a:p>
          <a:p>
            <a:pPr lvl="2">
              <a:spcAft>
                <a:spcPts val="600"/>
              </a:spcAft>
            </a:pPr>
            <a:r>
              <a:rPr lang="en-US" sz="2000" b="1" dirty="0">
                <a:solidFill>
                  <a:schemeClr val="accent1"/>
                </a:solidFill>
                <a:latin typeface="Arial" panose="020B0604020202020204" pitchFamily="34" charset="0"/>
                <a:cs typeface="Arial" panose="020B0604020202020204" pitchFamily="34" charset="0"/>
              </a:rPr>
              <a:t>ECE Department</a:t>
            </a:r>
          </a:p>
          <a:p>
            <a:pPr lvl="2">
              <a:spcAft>
                <a:spcPts val="600"/>
              </a:spcAft>
            </a:pPr>
            <a:r>
              <a:rPr lang="en-US" sz="2000" dirty="0">
                <a:latin typeface="Arial" panose="020B0604020202020204" pitchFamily="34" charset="0"/>
                <a:cs typeface="Arial" panose="020B0604020202020204" pitchFamily="34" charset="0"/>
              </a:rPr>
              <a:t>I'm interested in IoT and  embedded systems .Also presented 15 papers In paper presentation regarding embedded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13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8548-ACCC-446E-9BE9-3B3E7B44F954}"/>
              </a:ext>
            </a:extLst>
          </p:cNvPr>
          <p:cNvSpPr>
            <a:spLocks noGrp="1"/>
          </p:cNvSpPr>
          <p:nvPr>
            <p:ph type="title"/>
          </p:nvPr>
        </p:nvSpPr>
        <p:spPr/>
        <p:txBody>
          <a:bodyPr/>
          <a:lstStyle/>
          <a:p>
            <a:r>
              <a:rPr lang="en-IN" sz="3200" b="1" dirty="0">
                <a:solidFill>
                  <a:srgbClr val="FF0000"/>
                </a:solidFill>
                <a:latin typeface="Selawik Semibold" panose="020B0702040204020203" pitchFamily="34" charset="0"/>
              </a:rPr>
              <a:t>Wearable Electronics for Sports</a:t>
            </a:r>
            <a:endParaRPr lang="en-IN" dirty="0"/>
          </a:p>
        </p:txBody>
      </p:sp>
      <p:sp>
        <p:nvSpPr>
          <p:cNvPr id="3" name="Content Placeholder 2">
            <a:extLst>
              <a:ext uri="{FF2B5EF4-FFF2-40B4-BE49-F238E27FC236}">
                <a16:creationId xmlns:a16="http://schemas.microsoft.com/office/drawing/2014/main" id="{F269F69D-6A93-4CEF-B773-05514F73BAB2}"/>
              </a:ext>
            </a:extLst>
          </p:cNvPr>
          <p:cNvSpPr>
            <a:spLocks noGrp="1"/>
          </p:cNvSpPr>
          <p:nvPr>
            <p:ph idx="1"/>
          </p:nvPr>
        </p:nvSpPr>
        <p:spPr/>
        <p:txBody>
          <a:bodyPr/>
          <a:lstStyle/>
          <a:p>
            <a:pPr>
              <a:spcAft>
                <a:spcPts val="600"/>
              </a:spcAft>
            </a:pPr>
            <a:r>
              <a:rPr lang="en-US" sz="2200" dirty="0">
                <a:latin typeface="Candara" panose="020E0502030303020204" pitchFamily="34" charset="0"/>
                <a:cs typeface="Calibri"/>
              </a:rPr>
              <a:t>Challenges undertaken: </a:t>
            </a:r>
            <a:r>
              <a:rPr lang="en-US" sz="2400" b="1" dirty="0">
                <a:solidFill>
                  <a:schemeClr val="accent2">
                    <a:lumMod val="75000"/>
                  </a:schemeClr>
                </a:solidFill>
                <a:latin typeface="Candara" panose="020E0502030303020204" pitchFamily="34" charset="0"/>
                <a:cs typeface="Calibri"/>
              </a:rPr>
              <a:t>1,3 &amp; 4</a:t>
            </a:r>
            <a:endParaRPr lang="en-US" sz="2000" b="1" dirty="0">
              <a:solidFill>
                <a:schemeClr val="accent2">
                  <a:lumMod val="75000"/>
                </a:schemeClr>
              </a:solidFill>
              <a:latin typeface="Candara" panose="020E0502030303020204" pitchFamily="34" charset="0"/>
            </a:endParaRPr>
          </a:p>
          <a:p>
            <a:pPr>
              <a:spcAft>
                <a:spcPts val="600"/>
              </a:spcAft>
            </a:pPr>
            <a:r>
              <a:rPr lang="en-US" sz="2800" b="1" dirty="0">
                <a:solidFill>
                  <a:schemeClr val="accent2">
                    <a:lumMod val="75000"/>
                  </a:schemeClr>
                </a:solidFill>
                <a:latin typeface="Candara" panose="020E0502030303020204" pitchFamily="34" charset="0"/>
                <a:cs typeface="Calibri"/>
              </a:rPr>
              <a:t>Broad description of Proposed solution:</a:t>
            </a:r>
          </a:p>
          <a:p>
            <a:pPr marL="0" indent="0">
              <a:buNone/>
            </a:pPr>
            <a:r>
              <a:rPr lang="en-IN" dirty="0">
                <a:latin typeface="Candara" panose="020E0502030303020204" pitchFamily="34" charset="0"/>
              </a:rPr>
              <a:t>                                We have introduced a interesting and compact easily wearable device “</a:t>
            </a:r>
            <a:r>
              <a:rPr lang="en-IN" b="1" dirty="0">
                <a:latin typeface="Candara" panose="020E0502030303020204" pitchFamily="34" charset="0"/>
              </a:rPr>
              <a:t>Versus</a:t>
            </a:r>
            <a:r>
              <a:rPr lang="en-IN" dirty="0">
                <a:latin typeface="Candara" panose="020E0502030303020204" pitchFamily="34" charset="0"/>
              </a:rPr>
              <a:t>” that </a:t>
            </a:r>
            <a:r>
              <a:rPr lang="en-IN" b="1" dirty="0">
                <a:latin typeface="Candara" panose="020E0502030303020204" pitchFamily="34" charset="0"/>
              </a:rPr>
              <a:t>monitors the movement and health </a:t>
            </a:r>
            <a:r>
              <a:rPr lang="en-IN" dirty="0">
                <a:latin typeface="Candara" panose="020E0502030303020204" pitchFamily="34" charset="0"/>
              </a:rPr>
              <a:t>of the players and it can be lively monitored through the webpage that we will be developing and if any abnormalities in the player’s health, it </a:t>
            </a:r>
            <a:r>
              <a:rPr lang="en-IN" b="1" dirty="0">
                <a:latin typeface="Candara" panose="020E0502030303020204" pitchFamily="34" charset="0"/>
              </a:rPr>
              <a:t>alerts the caretaker</a:t>
            </a:r>
            <a:r>
              <a:rPr lang="en-IN" dirty="0">
                <a:latin typeface="Candara" panose="020E0502030303020204" pitchFamily="34" charset="0"/>
              </a:rPr>
              <a:t> or the coach about this. </a:t>
            </a:r>
          </a:p>
          <a:p>
            <a:pPr marL="0" indent="0">
              <a:buNone/>
            </a:pPr>
            <a:endParaRPr lang="en-IN" dirty="0">
              <a:latin typeface="Candara" panose="020E0502030303020204" pitchFamily="34" charset="0"/>
            </a:endParaRPr>
          </a:p>
          <a:p>
            <a:pPr marL="0" indent="0">
              <a:buNone/>
            </a:pPr>
            <a:r>
              <a:rPr lang="en-IN" dirty="0">
                <a:latin typeface="Candara" panose="020E0502030303020204" pitchFamily="34" charset="0"/>
              </a:rPr>
              <a:t>                                A wearable device is placed on the human’s upper arm which features sensors : MAX3010 – pulse oximeter sensor for monitoring the blood oxygen levels and pulse level and the lactate sensor for measuring the tiredness and inertial sensors which </a:t>
            </a:r>
            <a:r>
              <a:rPr lang="en-US" dirty="0">
                <a:latin typeface="Candara" panose="020E0502030303020204" pitchFamily="34" charset="0"/>
              </a:rPr>
              <a:t>measures the acceleration and angular velocity of an object along three mutually perpendicular axes based on the physical laws which will be explained detailly in the upcoming slides.</a:t>
            </a:r>
          </a:p>
        </p:txBody>
      </p:sp>
    </p:spTree>
    <p:extLst>
      <p:ext uri="{BB962C8B-B14F-4D97-AF65-F5344CB8AC3E}">
        <p14:creationId xmlns:p14="http://schemas.microsoft.com/office/powerpoint/2010/main" val="328219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00730-725B-483F-8D02-F7668F9B8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176" y="3708274"/>
            <a:ext cx="5121240" cy="2948558"/>
          </a:xfrm>
          <a:prstGeom prst="rect">
            <a:avLst/>
          </a:prstGeom>
        </p:spPr>
      </p:pic>
      <p:sp>
        <p:nvSpPr>
          <p:cNvPr id="2" name="Title 1">
            <a:extLst>
              <a:ext uri="{FF2B5EF4-FFF2-40B4-BE49-F238E27FC236}">
                <a16:creationId xmlns:a16="http://schemas.microsoft.com/office/drawing/2014/main" id="{43C09C64-A173-4B93-8515-35E8A0DC2FB5}"/>
              </a:ext>
            </a:extLst>
          </p:cNvPr>
          <p:cNvSpPr>
            <a:spLocks noGrp="1"/>
          </p:cNvSpPr>
          <p:nvPr>
            <p:ph type="title"/>
          </p:nvPr>
        </p:nvSpPr>
        <p:spPr>
          <a:xfrm>
            <a:off x="600456" y="279361"/>
            <a:ext cx="9791700" cy="609096"/>
          </a:xfrm>
        </p:spPr>
        <p:txBody>
          <a:bodyPr/>
          <a:lstStyle/>
          <a:p>
            <a:r>
              <a:rPr lang="en-US" dirty="0"/>
              <a:t>Challenge 1 - </a:t>
            </a:r>
            <a:r>
              <a:rPr lang="en-US" sz="2800" b="1" dirty="0">
                <a:solidFill>
                  <a:srgbClr val="00B050"/>
                </a:solidFill>
                <a:cs typeface="Calibri"/>
              </a:rPr>
              <a:t>Smart wearable to track and record the players movement in real time using GPS. </a:t>
            </a:r>
            <a:endParaRPr lang="en-IN" dirty="0">
              <a:solidFill>
                <a:srgbClr val="00B050"/>
              </a:solidFill>
            </a:endParaRPr>
          </a:p>
        </p:txBody>
      </p:sp>
      <p:sp>
        <p:nvSpPr>
          <p:cNvPr id="3" name="Content Placeholder 2">
            <a:extLst>
              <a:ext uri="{FF2B5EF4-FFF2-40B4-BE49-F238E27FC236}">
                <a16:creationId xmlns:a16="http://schemas.microsoft.com/office/drawing/2014/main" id="{48EFF6EF-18E4-49F2-BEAC-371CB5B0CF47}"/>
              </a:ext>
            </a:extLst>
          </p:cNvPr>
          <p:cNvSpPr>
            <a:spLocks noGrp="1"/>
          </p:cNvSpPr>
          <p:nvPr>
            <p:ph idx="1"/>
          </p:nvPr>
        </p:nvSpPr>
        <p:spPr>
          <a:xfrm>
            <a:off x="408432" y="1276694"/>
            <a:ext cx="10515600" cy="2786610"/>
          </a:xfrm>
        </p:spPr>
        <p:txBody>
          <a:bodyPr>
            <a:normAutofit/>
          </a:bodyPr>
          <a:lstStyle/>
          <a:p>
            <a:pPr>
              <a:spcAft>
                <a:spcPts val="600"/>
              </a:spcAft>
            </a:pPr>
            <a:r>
              <a:rPr lang="en-US" sz="1800" dirty="0">
                <a:latin typeface="Arial" panose="020B0604020202020204" pitchFamily="34" charset="0"/>
                <a:cs typeface="Arial" panose="020B0604020202020204" pitchFamily="34" charset="0"/>
              </a:rPr>
              <a:t>For recording the movements of the players </a:t>
            </a:r>
            <a:r>
              <a:rPr lang="en-US" sz="1800" b="1" dirty="0">
                <a:solidFill>
                  <a:srgbClr val="FF0000"/>
                </a:solidFill>
                <a:latin typeface="Arial" panose="020B0604020202020204" pitchFamily="34" charset="0"/>
                <a:cs typeface="Arial" panose="020B0604020202020204" pitchFamily="34" charset="0"/>
              </a:rPr>
              <a:t>we use inertial sensors </a:t>
            </a:r>
            <a:r>
              <a:rPr lang="en-US" sz="1800" dirty="0">
                <a:latin typeface="Arial" panose="020B0604020202020204" pitchFamily="34" charset="0"/>
                <a:cs typeface="Arial" panose="020B0604020202020204" pitchFamily="34" charset="0"/>
              </a:rPr>
              <a:t>which are made up of an accelerometer to measure force and acceleration, a gyroscope to give an indication of rotation, and a magnetometer to measure body orientation. These sensors collect data across three axes and capture player’s movement in minute detail.</a:t>
            </a:r>
            <a:r>
              <a:rPr lang="en-IN" sz="1800" dirty="0">
                <a:latin typeface="Arial" panose="020B0604020202020204" pitchFamily="34" charset="0"/>
                <a:cs typeface="Arial" panose="020B0604020202020204" pitchFamily="34" charset="0"/>
              </a:rPr>
              <a:t> </a:t>
            </a:r>
          </a:p>
          <a:p>
            <a:pPr>
              <a:spcAft>
                <a:spcPts val="600"/>
              </a:spcAft>
            </a:pPr>
            <a:endParaRPr lang="en-IN" sz="1800" dirty="0">
              <a:latin typeface="Arial" panose="020B0604020202020204" pitchFamily="34" charset="0"/>
              <a:cs typeface="Arial" panose="020B0604020202020204" pitchFamily="34" charset="0"/>
            </a:endParaRPr>
          </a:p>
          <a:p>
            <a:pPr>
              <a:spcAft>
                <a:spcPts val="600"/>
              </a:spcAft>
            </a:pPr>
            <a:r>
              <a:rPr lang="en-IN" sz="1800" dirty="0">
                <a:latin typeface="Arial" panose="020B0604020202020204" pitchFamily="34" charset="0"/>
                <a:cs typeface="Arial" panose="020B0604020202020204" pitchFamily="34" charset="0"/>
              </a:rPr>
              <a:t>A microcontroller is present in the device which is integrated with cloud to record the movements of the players so it can be playback to understand the players performance.</a:t>
            </a:r>
            <a:endParaRPr lang="en-US"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341DDE3-3B6F-4E95-B7F3-06A587BFB30C}"/>
              </a:ext>
            </a:extLst>
          </p:cNvPr>
          <p:cNvSpPr txBox="1"/>
          <p:nvPr/>
        </p:nvSpPr>
        <p:spPr>
          <a:xfrm>
            <a:off x="850392" y="4745736"/>
            <a:ext cx="5961888" cy="147732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 prototype we will be providing is a </a:t>
            </a:r>
            <a:r>
              <a:rPr lang="en-IN" b="1" dirty="0">
                <a:solidFill>
                  <a:srgbClr val="FF0000"/>
                </a:solidFill>
                <a:latin typeface="Arial" panose="020B0604020202020204" pitchFamily="34" charset="0"/>
                <a:cs typeface="Arial" panose="020B0604020202020204" pitchFamily="34" charset="0"/>
              </a:rPr>
              <a:t>hardware </a:t>
            </a:r>
            <a:r>
              <a:rPr lang="en-IN" dirty="0">
                <a:latin typeface="Arial" panose="020B0604020202020204" pitchFamily="34" charset="0"/>
                <a:cs typeface="Arial" panose="020B0604020202020204" pitchFamily="34" charset="0"/>
              </a:rPr>
              <a:t>which will be a wearable device which will monitor even the minute detail of the player. Cloud is being used to </a:t>
            </a:r>
            <a:r>
              <a:rPr lang="en-IN" b="1" dirty="0">
                <a:solidFill>
                  <a:srgbClr val="FF0000"/>
                </a:solidFill>
                <a:latin typeface="Arial" panose="020B0604020202020204" pitchFamily="34" charset="0"/>
                <a:cs typeface="Arial" panose="020B0604020202020204" pitchFamily="34" charset="0"/>
              </a:rPr>
              <a:t>store the data</a:t>
            </a:r>
            <a:r>
              <a:rPr lang="en-IN" dirty="0">
                <a:latin typeface="Arial" panose="020B0604020202020204" pitchFamily="34" charset="0"/>
                <a:cs typeface="Arial" panose="020B0604020202020204" pitchFamily="34" charset="0"/>
              </a:rPr>
              <a:t>. So that it can be played back to understand the performance of the player.</a:t>
            </a:r>
          </a:p>
        </p:txBody>
      </p:sp>
    </p:spTree>
    <p:extLst>
      <p:ext uri="{BB962C8B-B14F-4D97-AF65-F5344CB8AC3E}">
        <p14:creationId xmlns:p14="http://schemas.microsoft.com/office/powerpoint/2010/main" val="89655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9C64-A173-4B93-8515-35E8A0DC2FB5}"/>
              </a:ext>
            </a:extLst>
          </p:cNvPr>
          <p:cNvSpPr>
            <a:spLocks noGrp="1"/>
          </p:cNvSpPr>
          <p:nvPr>
            <p:ph type="title"/>
          </p:nvPr>
        </p:nvSpPr>
        <p:spPr>
          <a:xfrm>
            <a:off x="701040" y="282253"/>
            <a:ext cx="9791700" cy="609096"/>
          </a:xfrm>
        </p:spPr>
        <p:txBody>
          <a:bodyPr/>
          <a:lstStyle/>
          <a:p>
            <a:r>
              <a:rPr lang="en-US" dirty="0"/>
              <a:t>Challenge -3 - </a:t>
            </a:r>
            <a:r>
              <a:rPr lang="en-US" sz="2800" b="1" dirty="0">
                <a:solidFill>
                  <a:srgbClr val="00B050"/>
                </a:solidFill>
              </a:rPr>
              <a:t>Find the player’s health (tiredness) and inform the coach</a:t>
            </a:r>
            <a:endParaRPr lang="en-IN" b="1" dirty="0">
              <a:solidFill>
                <a:srgbClr val="00B050"/>
              </a:solidFill>
            </a:endParaRPr>
          </a:p>
        </p:txBody>
      </p:sp>
      <p:sp>
        <p:nvSpPr>
          <p:cNvPr id="3" name="Content Placeholder 2">
            <a:extLst>
              <a:ext uri="{FF2B5EF4-FFF2-40B4-BE49-F238E27FC236}">
                <a16:creationId xmlns:a16="http://schemas.microsoft.com/office/drawing/2014/main" id="{48EFF6EF-18E4-49F2-BEAC-371CB5B0CF47}"/>
              </a:ext>
            </a:extLst>
          </p:cNvPr>
          <p:cNvSpPr>
            <a:spLocks noGrp="1"/>
          </p:cNvSpPr>
          <p:nvPr>
            <p:ph idx="1"/>
          </p:nvPr>
        </p:nvSpPr>
        <p:spPr>
          <a:xfrm>
            <a:off x="8684024" y="3608190"/>
            <a:ext cx="2015359" cy="1624504"/>
          </a:xfrm>
          <a:prstGeom prst="roundRect">
            <a:avLst/>
          </a:prstGeom>
        </p:spPr>
        <p:txBody>
          <a:bodyPr/>
          <a:lstStyle/>
          <a:p>
            <a:pPr>
              <a:spcAft>
                <a:spcPts val="600"/>
              </a:spcAft>
            </a:pPr>
            <a:endParaRPr lang="en-US" sz="2200" dirty="0">
              <a:cs typeface="Calibri"/>
            </a:endParaRPr>
          </a:p>
          <a:p>
            <a:endParaRPr lang="en-IN" dirty="0"/>
          </a:p>
        </p:txBody>
      </p:sp>
      <p:pic>
        <p:nvPicPr>
          <p:cNvPr id="6" name="Picture 5">
            <a:extLst>
              <a:ext uri="{FF2B5EF4-FFF2-40B4-BE49-F238E27FC236}">
                <a16:creationId xmlns:a16="http://schemas.microsoft.com/office/drawing/2014/main" id="{38A24769-FBAD-42F7-AD06-89BC95D253AC}"/>
              </a:ext>
            </a:extLst>
          </p:cNvPr>
          <p:cNvPicPr>
            <a:picLocks noChangeAspect="1"/>
          </p:cNvPicPr>
          <p:nvPr/>
        </p:nvPicPr>
        <p:blipFill>
          <a:blip r:embed="rId3"/>
          <a:stretch>
            <a:fillRect/>
          </a:stretch>
        </p:blipFill>
        <p:spPr>
          <a:xfrm>
            <a:off x="9848088" y="1285406"/>
            <a:ext cx="1935480" cy="2079586"/>
          </a:xfrm>
          <a:prstGeom prst="roundRect">
            <a:avLst/>
          </a:prstGeom>
        </p:spPr>
      </p:pic>
      <p:sp>
        <p:nvSpPr>
          <p:cNvPr id="8" name="TextBox 7">
            <a:extLst>
              <a:ext uri="{FF2B5EF4-FFF2-40B4-BE49-F238E27FC236}">
                <a16:creationId xmlns:a16="http://schemas.microsoft.com/office/drawing/2014/main" id="{2E82BDF1-8A1A-4E43-8566-79A3817BAE0B}"/>
              </a:ext>
            </a:extLst>
          </p:cNvPr>
          <p:cNvSpPr txBox="1"/>
          <p:nvPr/>
        </p:nvSpPr>
        <p:spPr>
          <a:xfrm>
            <a:off x="591312" y="1194034"/>
            <a:ext cx="8412480" cy="3046988"/>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We use the following sensors for measuring the following parameters. </a:t>
            </a:r>
          </a:p>
          <a:p>
            <a:r>
              <a:rPr lang="en-IN" sz="16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Max30100</a:t>
            </a:r>
            <a:r>
              <a:rPr lang="en-IN" sz="1600" dirty="0">
                <a:latin typeface="Arial" panose="020B0604020202020204" pitchFamily="34" charset="0"/>
                <a:cs typeface="Arial" panose="020B0604020202020204" pitchFamily="34" charset="0"/>
              </a:rPr>
              <a:t> – pulse oximeter :Heart rate, oxygen saturation and body temperature</a:t>
            </a:r>
          </a:p>
          <a:p>
            <a:r>
              <a:rPr lang="en-IN" sz="16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Lactic acid monitor (echo h2) </a:t>
            </a:r>
            <a:r>
              <a:rPr lang="en-IN" sz="1600" dirty="0">
                <a:latin typeface="Arial" panose="020B0604020202020204" pitchFamily="34" charset="0"/>
                <a:cs typeface="Arial" panose="020B0604020202020204" pitchFamily="34" charset="0"/>
              </a:rPr>
              <a:t>– for measuring the tiredness.</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We have done a prototype for measuring the heart rate, pulse and temperature using the </a:t>
            </a:r>
            <a:r>
              <a:rPr lang="en-IN" sz="1600" b="1" dirty="0">
                <a:solidFill>
                  <a:srgbClr val="FF0000"/>
                </a:solidFill>
                <a:latin typeface="Arial" panose="020B0604020202020204" pitchFamily="34" charset="0"/>
                <a:cs typeface="Arial" panose="020B0604020202020204" pitchFamily="34" charset="0"/>
              </a:rPr>
              <a:t>max30100 sensor </a:t>
            </a:r>
            <a:r>
              <a:rPr lang="en-IN" sz="1600" dirty="0">
                <a:latin typeface="Arial" panose="020B0604020202020204" pitchFamily="34" charset="0"/>
                <a:cs typeface="Arial" panose="020B0604020202020204" pitchFamily="34" charset="0"/>
              </a:rPr>
              <a:t>which will monitor the body for every 0.5s accurately. The microcontroller we have used is </a:t>
            </a:r>
            <a:r>
              <a:rPr lang="en-IN" sz="1600" b="1" dirty="0" err="1">
                <a:solidFill>
                  <a:srgbClr val="FF0000"/>
                </a:solidFill>
                <a:latin typeface="Arial" panose="020B0604020202020204" pitchFamily="34" charset="0"/>
                <a:cs typeface="Arial" panose="020B0604020202020204" pitchFamily="34" charset="0"/>
              </a:rPr>
              <a:t>nodemcu</a:t>
            </a:r>
            <a:r>
              <a:rPr lang="en-IN" sz="1600" dirty="0">
                <a:latin typeface="Arial" panose="020B0604020202020204" pitchFamily="34" charset="0"/>
                <a:cs typeface="Arial" panose="020B0604020202020204" pitchFamily="34" charset="0"/>
              </a:rPr>
              <a:t>. So if any abnormalities detected on the players health will immediately send a alert to the caretaker/coach. We have used 3 triggers in IFTTT in Webhooks. We have done the prototype for health monitoring.</a:t>
            </a:r>
          </a:p>
        </p:txBody>
      </p:sp>
      <p:pic>
        <p:nvPicPr>
          <p:cNvPr id="1028" name="Picture 4">
            <a:extLst>
              <a:ext uri="{FF2B5EF4-FFF2-40B4-BE49-F238E27FC236}">
                <a16:creationId xmlns:a16="http://schemas.microsoft.com/office/drawing/2014/main" id="{81DBB65E-1957-4815-92DF-48CB17D80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494" y="4285849"/>
            <a:ext cx="3582162" cy="2289898"/>
          </a:xfrm>
          <a:prstGeom prst="round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B124F92-10D4-4CE0-A119-297421AA8EB9}"/>
              </a:ext>
            </a:extLst>
          </p:cNvPr>
          <p:cNvSpPr txBox="1"/>
          <p:nvPr/>
        </p:nvSpPr>
        <p:spPr>
          <a:xfrm>
            <a:off x="9723120" y="3374136"/>
            <a:ext cx="2185416" cy="369332"/>
          </a:xfrm>
          <a:prstGeom prst="rect">
            <a:avLst/>
          </a:prstGeom>
          <a:noFill/>
        </p:spPr>
        <p:txBody>
          <a:bodyPr wrap="square" rtlCol="0">
            <a:spAutoFit/>
          </a:bodyPr>
          <a:lstStyle/>
          <a:p>
            <a:r>
              <a:rPr lang="en-IN" b="1" dirty="0">
                <a:solidFill>
                  <a:srgbClr val="FF0000"/>
                </a:solidFill>
              </a:rPr>
              <a:t>Prototype done so far</a:t>
            </a:r>
          </a:p>
        </p:txBody>
      </p:sp>
      <p:sp>
        <p:nvSpPr>
          <p:cNvPr id="11" name="TextBox 10">
            <a:extLst>
              <a:ext uri="{FF2B5EF4-FFF2-40B4-BE49-F238E27FC236}">
                <a16:creationId xmlns:a16="http://schemas.microsoft.com/office/drawing/2014/main" id="{E4AF534A-407F-452D-B038-A705E238227E}"/>
              </a:ext>
            </a:extLst>
          </p:cNvPr>
          <p:cNvSpPr txBox="1"/>
          <p:nvPr/>
        </p:nvSpPr>
        <p:spPr>
          <a:xfrm>
            <a:off x="673091" y="4971915"/>
            <a:ext cx="7719822" cy="1400383"/>
          </a:xfrm>
          <a:prstGeom prst="rect">
            <a:avLst/>
          </a:prstGeom>
          <a:noFill/>
        </p:spPr>
        <p:txBody>
          <a:bodyPr wrap="square" rtlCol="0">
            <a:spAutoFit/>
          </a:bodyPr>
          <a:lstStyle/>
          <a:p>
            <a:r>
              <a:rPr lang="en-IN" sz="1700" dirty="0">
                <a:latin typeface="Arial" panose="020B0604020202020204" pitchFamily="34" charset="0"/>
                <a:cs typeface="Arial" panose="020B0604020202020204" pitchFamily="34" charset="0"/>
              </a:rPr>
              <a:t>Now moving on to the tiredness factor, </a:t>
            </a:r>
            <a:r>
              <a:rPr lang="en-US" sz="1700" dirty="0">
                <a:latin typeface="Arial" panose="020B0604020202020204" pitchFamily="34" charset="0"/>
                <a:cs typeface="Arial" panose="020B0604020202020204" pitchFamily="34" charset="0"/>
              </a:rPr>
              <a:t>when playing, the body produces lactic acid </a:t>
            </a:r>
            <a:r>
              <a:rPr lang="en-US" sz="1700" b="1" dirty="0">
                <a:solidFill>
                  <a:srgbClr val="FF0000"/>
                </a:solidFill>
                <a:latin typeface="Arial" panose="020B0604020202020204" pitchFamily="34" charset="0"/>
                <a:cs typeface="Arial" panose="020B0604020202020204" pitchFamily="34" charset="0"/>
              </a:rPr>
              <a:t>which causes pain and can generate muscle traumas which leads to tiredness</a:t>
            </a:r>
            <a:r>
              <a:rPr lang="en-US" sz="1700" dirty="0">
                <a:latin typeface="Arial" panose="020B0604020202020204" pitchFamily="34" charset="0"/>
                <a:cs typeface="Arial" panose="020B0604020202020204" pitchFamily="34" charset="0"/>
              </a:rPr>
              <a:t>. If the lactic acid level reaches to a scale then it affects the health. This wearable lactic acid monitor helps players to avoid </a:t>
            </a:r>
            <a:r>
              <a:rPr lang="en-US" sz="1700" b="1" dirty="0">
                <a:solidFill>
                  <a:srgbClr val="FF0000"/>
                </a:solidFill>
                <a:latin typeface="Arial" panose="020B0604020202020204" pitchFamily="34" charset="0"/>
                <a:cs typeface="Arial" panose="020B0604020202020204" pitchFamily="34" charset="0"/>
              </a:rPr>
              <a:t>overexertion</a:t>
            </a:r>
            <a:r>
              <a:rPr lang="en-US" sz="1700" dirty="0">
                <a:latin typeface="Arial" panose="020B0604020202020204" pitchFamily="34" charset="0"/>
                <a:cs typeface="Arial" panose="020B0604020202020204" pitchFamily="34" charset="0"/>
              </a:rPr>
              <a:t>. Training intelligently without suffering injury is easier than ever.</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202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9C64-A173-4B93-8515-35E8A0DC2FB5}"/>
              </a:ext>
            </a:extLst>
          </p:cNvPr>
          <p:cNvSpPr>
            <a:spLocks noGrp="1"/>
          </p:cNvSpPr>
          <p:nvPr>
            <p:ph type="title"/>
          </p:nvPr>
        </p:nvSpPr>
        <p:spPr>
          <a:xfrm>
            <a:off x="646176" y="196978"/>
            <a:ext cx="9791700" cy="609096"/>
          </a:xfrm>
        </p:spPr>
        <p:txBody>
          <a:bodyPr/>
          <a:lstStyle/>
          <a:p>
            <a:r>
              <a:rPr lang="en-US" dirty="0"/>
              <a:t>Challenge 4- </a:t>
            </a:r>
            <a:r>
              <a:rPr lang="en-US" sz="2800" b="1" dirty="0">
                <a:solidFill>
                  <a:schemeClr val="accent6"/>
                </a:solidFill>
              </a:rPr>
              <a:t>Hockey dashboard - Cloud/Web-based software</a:t>
            </a:r>
            <a:endParaRPr lang="en-IN" b="1" dirty="0">
              <a:solidFill>
                <a:schemeClr val="accent6"/>
              </a:solidFill>
            </a:endParaRPr>
          </a:p>
        </p:txBody>
      </p:sp>
      <p:sp>
        <p:nvSpPr>
          <p:cNvPr id="3" name="Content Placeholder 2">
            <a:extLst>
              <a:ext uri="{FF2B5EF4-FFF2-40B4-BE49-F238E27FC236}">
                <a16:creationId xmlns:a16="http://schemas.microsoft.com/office/drawing/2014/main" id="{48EFF6EF-18E4-49F2-BEAC-371CB5B0CF47}"/>
              </a:ext>
            </a:extLst>
          </p:cNvPr>
          <p:cNvSpPr>
            <a:spLocks noGrp="1"/>
          </p:cNvSpPr>
          <p:nvPr>
            <p:ph idx="1"/>
          </p:nvPr>
        </p:nvSpPr>
        <p:spPr>
          <a:xfrm>
            <a:off x="408432" y="1122832"/>
            <a:ext cx="10515600" cy="4843819"/>
          </a:xfrm>
        </p:spPr>
        <p:txBody>
          <a:bodyPr/>
          <a:lstStyle/>
          <a:p>
            <a:pPr>
              <a:spcAft>
                <a:spcPts val="600"/>
              </a:spcAft>
            </a:pPr>
            <a:endParaRPr lang="en-US" sz="2200" dirty="0">
              <a:cs typeface="Calibri"/>
            </a:endParaRPr>
          </a:p>
          <a:p>
            <a:pPr>
              <a:spcAft>
                <a:spcPts val="600"/>
              </a:spcAft>
            </a:pPr>
            <a:endParaRPr lang="en-US" sz="2200" dirty="0">
              <a:cs typeface="Calibri"/>
            </a:endParaRPr>
          </a:p>
          <a:p>
            <a:endParaRPr lang="en-IN" dirty="0"/>
          </a:p>
        </p:txBody>
      </p:sp>
      <p:sp>
        <p:nvSpPr>
          <p:cNvPr id="5" name="TextBox 4">
            <a:extLst>
              <a:ext uri="{FF2B5EF4-FFF2-40B4-BE49-F238E27FC236}">
                <a16:creationId xmlns:a16="http://schemas.microsoft.com/office/drawing/2014/main" id="{C081E364-7307-492A-A703-63BB871C07EA}"/>
              </a:ext>
            </a:extLst>
          </p:cNvPr>
          <p:cNvSpPr txBox="1"/>
          <p:nvPr/>
        </p:nvSpPr>
        <p:spPr>
          <a:xfrm>
            <a:off x="576072" y="1316736"/>
            <a:ext cx="8065008" cy="5078313"/>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We are developing a website in which the </a:t>
            </a:r>
            <a:r>
              <a:rPr lang="en-IN" b="1" dirty="0">
                <a:solidFill>
                  <a:schemeClr val="accent2">
                    <a:lumMod val="75000"/>
                  </a:schemeClr>
                </a:solidFill>
                <a:latin typeface="Arial" panose="020B0604020202020204" pitchFamily="34" charset="0"/>
                <a:cs typeface="Arial" panose="020B0604020202020204" pitchFamily="34" charset="0"/>
              </a:rPr>
              <a:t>organizers can perform some activities.</a:t>
            </a:r>
            <a:r>
              <a:rPr lang="en-IN" dirty="0">
                <a:latin typeface="Arial" panose="020B0604020202020204" pitchFamily="34" charset="0"/>
                <a:cs typeface="Arial" panose="020B0604020202020204" pitchFamily="34" charset="0"/>
              </a:rPr>
              <a:t> The added feature other than the given is the player’s health which can be lively monitored through the website by the coach or the care taker. We have started developing the website. As now, we are planned to develop the website using the following.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chemeClr val="accent2">
                    <a:lumMod val="75000"/>
                  </a:schemeClr>
                </a:solidFill>
                <a:latin typeface="Arial" panose="020B0604020202020204" pitchFamily="34" charset="0"/>
                <a:cs typeface="Arial" panose="020B0604020202020204" pitchFamily="34" charset="0"/>
              </a:rPr>
              <a:t>    Frontend </a:t>
            </a:r>
            <a:r>
              <a:rPr lang="en-IN" dirty="0">
                <a:latin typeface="Arial" panose="020B0604020202020204" pitchFamily="34" charset="0"/>
                <a:cs typeface="Arial" panose="020B0604020202020204" pitchFamily="34" charset="0"/>
              </a:rPr>
              <a:t>– HTML, CSS, </a:t>
            </a:r>
            <a:r>
              <a:rPr lang="en-IN" dirty="0" err="1">
                <a:latin typeface="Arial" panose="020B0604020202020204" pitchFamily="34" charset="0"/>
                <a:cs typeface="Arial" panose="020B0604020202020204" pitchFamily="34" charset="0"/>
              </a:rPr>
              <a:t>Mapbox</a:t>
            </a:r>
            <a:r>
              <a:rPr lang="en-IN" dirty="0">
                <a:latin typeface="Arial" panose="020B0604020202020204" pitchFamily="34" charset="0"/>
                <a:cs typeface="Arial" panose="020B0604020202020204" pitchFamily="34" charset="0"/>
              </a:rPr>
              <a:t> JS.</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    </a:t>
            </a:r>
            <a:r>
              <a:rPr lang="en-IN" b="1" dirty="0">
                <a:solidFill>
                  <a:schemeClr val="accent2">
                    <a:lumMod val="75000"/>
                  </a:schemeClr>
                </a:solidFill>
                <a:latin typeface="Arial" panose="020B0604020202020204" pitchFamily="34" charset="0"/>
                <a:cs typeface="Arial" panose="020B0604020202020204" pitchFamily="34" charset="0"/>
              </a:rPr>
              <a:t>Backend</a:t>
            </a:r>
            <a:r>
              <a:rPr lang="en-IN" dirty="0">
                <a:latin typeface="Arial" panose="020B0604020202020204" pitchFamily="34" charset="0"/>
                <a:cs typeface="Arial" panose="020B0604020202020204" pitchFamily="34" charset="0"/>
              </a:rPr>
              <a:t> – MongoDB. (PHP – for login alone).</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As we are web-developers, we have experience in developing a </a:t>
            </a:r>
          </a:p>
          <a:p>
            <a:r>
              <a:rPr lang="en-IN" dirty="0">
                <a:latin typeface="Arial" panose="020B0604020202020204" pitchFamily="34" charset="0"/>
                <a:cs typeface="Arial" panose="020B0604020202020204" pitchFamily="34" charset="0"/>
              </a:rPr>
              <a:t>website. We have completed the player’s health page. </a:t>
            </a:r>
          </a:p>
          <a:p>
            <a:r>
              <a:rPr lang="en-IN" b="1" dirty="0">
                <a:solidFill>
                  <a:schemeClr val="accent2">
                    <a:lumMod val="75000"/>
                  </a:schemeClr>
                </a:solidFill>
                <a:latin typeface="Arial" panose="020B0604020202020204" pitchFamily="34" charset="0"/>
                <a:cs typeface="Arial" panose="020B0604020202020204" pitchFamily="34" charset="0"/>
              </a:rPr>
              <a:t>Now we are developing hockey dashboard</a:t>
            </a:r>
            <a:r>
              <a:rPr lang="en-IN" dirty="0">
                <a:latin typeface="Arial" panose="020B0604020202020204" pitchFamily="34" charset="0"/>
                <a:cs typeface="Arial" panose="020B0604020202020204" pitchFamily="34" charset="0"/>
              </a:rPr>
              <a:t> and we will be</a:t>
            </a:r>
          </a:p>
          <a:p>
            <a:r>
              <a:rPr lang="en-IN" dirty="0">
                <a:latin typeface="Arial" panose="020B0604020202020204" pitchFamily="34" charset="0"/>
                <a:cs typeface="Arial" panose="020B0604020202020204" pitchFamily="34" charset="0"/>
              </a:rPr>
              <a:t> developing as a complete functional website soon including backend.</a:t>
            </a:r>
          </a:p>
          <a:p>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81C9C3C-525B-4F45-9F4F-CB2CC4FDD9F7}"/>
              </a:ext>
            </a:extLst>
          </p:cNvPr>
          <p:cNvPicPr>
            <a:picLocks noChangeAspect="1"/>
          </p:cNvPicPr>
          <p:nvPr/>
        </p:nvPicPr>
        <p:blipFill>
          <a:blip r:embed="rId3"/>
          <a:stretch>
            <a:fillRect/>
          </a:stretch>
        </p:blipFill>
        <p:spPr>
          <a:xfrm>
            <a:off x="7626096" y="2704619"/>
            <a:ext cx="4468368" cy="2692783"/>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80BF22E-C4E5-4057-800F-97B8B5B5344A}"/>
              </a:ext>
            </a:extLst>
          </p:cNvPr>
          <p:cNvSpPr txBox="1"/>
          <p:nvPr/>
        </p:nvSpPr>
        <p:spPr>
          <a:xfrm>
            <a:off x="8506968" y="5470065"/>
            <a:ext cx="3685032" cy="369332"/>
          </a:xfrm>
          <a:prstGeom prst="rect">
            <a:avLst/>
          </a:prstGeom>
          <a:noFill/>
        </p:spPr>
        <p:txBody>
          <a:bodyPr wrap="square" rtlCol="0">
            <a:spAutoFit/>
          </a:bodyPr>
          <a:lstStyle/>
          <a:p>
            <a:r>
              <a:rPr lang="en-IN" b="1" dirty="0">
                <a:solidFill>
                  <a:schemeClr val="accent2">
                    <a:lumMod val="75000"/>
                  </a:schemeClr>
                </a:solidFill>
              </a:rPr>
              <a:t>Website done so far for health</a:t>
            </a:r>
          </a:p>
        </p:txBody>
      </p:sp>
    </p:spTree>
    <p:extLst>
      <p:ext uri="{BB962C8B-B14F-4D97-AF65-F5344CB8AC3E}">
        <p14:creationId xmlns:p14="http://schemas.microsoft.com/office/powerpoint/2010/main" val="102099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14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3B1C822-A828-4545-97B0-72AAAE58E25F}" vid="{FBEB3FE1-1648-4202-B605-DAB56597200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3B1C822-A828-4545-97B0-72AAAE58E25F}" vid="{7E1A1E23-86DA-40C8-805A-9BC16F9845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Mistral Template 2022</Template>
  <TotalTime>288</TotalTime>
  <Words>781</Words>
  <Application>Microsoft Office PowerPoint</Application>
  <PresentationFormat>Widescreen</PresentationFormat>
  <Paragraphs>62</Paragraphs>
  <Slides>7</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Aharoni</vt:lpstr>
      <vt:lpstr>Arial</vt:lpstr>
      <vt:lpstr>Calibri</vt:lpstr>
      <vt:lpstr>Calibri Light</vt:lpstr>
      <vt:lpstr>Candara</vt:lpstr>
      <vt:lpstr>Segoe UI Semibold</vt:lpstr>
      <vt:lpstr>Selawik Semibold</vt:lpstr>
      <vt:lpstr>Wingdings</vt:lpstr>
      <vt:lpstr>Office Theme</vt:lpstr>
      <vt:lpstr>Custom Design</vt:lpstr>
      <vt:lpstr>Wearable Electronics for Sports</vt:lpstr>
      <vt:lpstr>VERSUS</vt:lpstr>
      <vt:lpstr>Wearable Electronics for Sports</vt:lpstr>
      <vt:lpstr>Challenge 1 - Smart wearable to track and record the players movement in real time using GPS. </vt:lpstr>
      <vt:lpstr>Challenge -3 - Find the player’s health (tiredness) and inform the coach</vt:lpstr>
      <vt:lpstr>Challenge 4- Hockey dashboard - Cloud/Web-based software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Mistral HACKFEST</dc:title>
  <dc:creator>Nathasha S.  Pissey</dc:creator>
  <cp:lastModifiedBy>SURYA NARAYANAN C S</cp:lastModifiedBy>
  <cp:revision>10</cp:revision>
  <dcterms:created xsi:type="dcterms:W3CDTF">2022-03-28T05:50:29Z</dcterms:created>
  <dcterms:modified xsi:type="dcterms:W3CDTF">2022-04-08T18:20:57Z</dcterms:modified>
</cp:coreProperties>
</file>