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63" r:id="rId3"/>
    <p:sldId id="258" r:id="rId4"/>
    <p:sldId id="259" r:id="rId5"/>
    <p:sldId id="270" r:id="rId6"/>
    <p:sldId id="284" r:id="rId7"/>
    <p:sldId id="283" r:id="rId8"/>
    <p:sldId id="264" r:id="rId9"/>
    <p:sldId id="262" r:id="rId10"/>
    <p:sldId id="286" r:id="rId11"/>
  </p:sldIdLst>
  <p:sldSz cx="9144000" cy="5143500" type="screen16x9"/>
  <p:notesSz cx="6858000" cy="9144000"/>
  <p:embeddedFontLst>
    <p:embeddedFont>
      <p:font typeface="Segoe UI Semibold" panose="020B0702040204020203" pitchFamily="34" charset="0"/>
      <p:bold r:id="rId13"/>
      <p:boldItalic r:id="rId14"/>
    </p:embeddedFont>
    <p:embeddedFont>
      <p:font typeface="Segoe UI Variable Text Light" pitchFamily="2" charset="0"/>
      <p:regular r:id="rId15"/>
    </p:embeddedFont>
    <p:embeddedFont>
      <p:font typeface="Squada One" panose="020B0604020202020204" charset="0"/>
      <p:regular r:id="rId16"/>
    </p:embeddedFont>
    <p:embeddedFont>
      <p:font typeface="Titillium Web"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BE8BD8-0AEB-450A-813A-25242FFE86A3}">
  <a:tblStyle styleId="{00BE8BD8-0AEB-450A-813A-25242FFE86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3. Our company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4. Our team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5. Problem</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6. Them vs. us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7. Solution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8. SWOT analysis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9. Product overview</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10. Our plans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11. Product demo</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12. Traction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13. Case study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14. Reviews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15. Awards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16. Market size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17. Target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18. Competitors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19. Business model</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20. Timing</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21. Predicted growth</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22. Investment</a:t>
            </a: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a48774def6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a48774def6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47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9a4ac67cd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9a4ac67cd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48774def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48774de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48774def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48774def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a48774def6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a48774def6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a48774def6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a48774def6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9a4ac67c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9a4ac67c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1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1" name="Google Shape;71;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flipH="1">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403F6E"/>
            </a:gs>
            <a:gs pos="100000">
              <a:srgbClr val="0B0D17"/>
            </a:gs>
          </a:gsLst>
          <a:lin ang="18900044" scaled="0"/>
        </a:gradFill>
        <a:effectLst/>
      </p:bgPr>
    </p:bg>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1" name="Google Shape;151;p5"/>
          <p:cNvSpPr txBox="1">
            <a:spLocks noGrp="1"/>
          </p:cNvSpPr>
          <p:nvPr>
            <p:ph type="subTitle" idx="1"/>
          </p:nvPr>
        </p:nvSpPr>
        <p:spPr>
          <a:xfrm>
            <a:off x="1407125"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2" name="Google Shape;152;p5"/>
          <p:cNvSpPr txBox="1">
            <a:spLocks noGrp="1"/>
          </p:cNvSpPr>
          <p:nvPr>
            <p:ph type="subTitle" idx="2"/>
          </p:nvPr>
        </p:nvSpPr>
        <p:spPr>
          <a:xfrm>
            <a:off x="1407125"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3" name="Google Shape;153;p5"/>
          <p:cNvSpPr txBox="1">
            <a:spLocks noGrp="1"/>
          </p:cNvSpPr>
          <p:nvPr>
            <p:ph type="subTitle" idx="3"/>
          </p:nvPr>
        </p:nvSpPr>
        <p:spPr>
          <a:xfrm>
            <a:off x="5369250" y="3188875"/>
            <a:ext cx="24045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4" name="Google Shape;154;p5"/>
          <p:cNvSpPr txBox="1">
            <a:spLocks noGrp="1"/>
          </p:cNvSpPr>
          <p:nvPr>
            <p:ph type="subTitle" idx="4"/>
          </p:nvPr>
        </p:nvSpPr>
        <p:spPr>
          <a:xfrm>
            <a:off x="5369250" y="3753000"/>
            <a:ext cx="2404500" cy="6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155" name="Google Shape;155;p5"/>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8" name="Google Shape;158;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720000" y="2881225"/>
            <a:ext cx="3775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9"/>
          <p:cNvSpPr/>
          <p:nvPr/>
        </p:nvSpPr>
        <p:spPr>
          <a:xfrm>
            <a:off x="4781100" y="883200"/>
            <a:ext cx="3377100" cy="3377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5" y="2592175"/>
            <a:ext cx="4773025" cy="191600"/>
          </a:xfrm>
          <a:custGeom>
            <a:avLst/>
            <a:gdLst/>
            <a:ahLst/>
            <a:cxnLst/>
            <a:rect l="l" t="t" r="r" b="b"/>
            <a:pathLst>
              <a:path w="190921" h="7664" extrusionOk="0">
                <a:moveTo>
                  <a:pt x="0" y="7664"/>
                </a:moveTo>
                <a:lnTo>
                  <a:pt x="29121" y="7664"/>
                </a:lnTo>
                <a:lnTo>
                  <a:pt x="29121" y="0"/>
                </a:lnTo>
                <a:lnTo>
                  <a:pt x="190921" y="97"/>
                </a:lnTo>
              </a:path>
            </a:pathLst>
          </a:cu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 name="Shape 303"/>
        <p:cNvGrpSpPr/>
        <p:nvPr/>
      </p:nvGrpSpPr>
      <p:grpSpPr>
        <a:xfrm>
          <a:off x="0" y="0"/>
          <a:ext cx="0" cy="0"/>
          <a:chOff x="0" y="0"/>
          <a:chExt cx="0" cy="0"/>
        </a:xfrm>
      </p:grpSpPr>
      <p:sp>
        <p:nvSpPr>
          <p:cNvPr id="304" name="Google Shape;304;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5" name="Google Shape;305;p14"/>
          <p:cNvSpPr txBox="1">
            <a:spLocks noGrp="1"/>
          </p:cNvSpPr>
          <p:nvPr>
            <p:ph type="subTitle" idx="1"/>
          </p:nvPr>
        </p:nvSpPr>
        <p:spPr>
          <a:xfrm>
            <a:off x="4537650" y="2010250"/>
            <a:ext cx="3886200" cy="6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06" name="Google Shape;306;p14"/>
          <p:cNvSpPr txBox="1">
            <a:spLocks noGrp="1"/>
          </p:cNvSpPr>
          <p:nvPr>
            <p:ph type="subTitle" idx="2"/>
          </p:nvPr>
        </p:nvSpPr>
        <p:spPr>
          <a:xfrm>
            <a:off x="720000" y="3661263"/>
            <a:ext cx="3886200" cy="69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307" name="Google Shape;307;p14"/>
          <p:cNvSpPr txBox="1">
            <a:spLocks noGrp="1"/>
          </p:cNvSpPr>
          <p:nvPr>
            <p:ph type="title" idx="3"/>
          </p:nvPr>
        </p:nvSpPr>
        <p:spPr>
          <a:xfrm>
            <a:off x="2311350" y="1766350"/>
            <a:ext cx="1769100" cy="1185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8E8BD8"/>
              </a:buClr>
              <a:buSzPts val="5000"/>
              <a:buNone/>
              <a:defRPr sz="5000"/>
            </a:lvl1pPr>
            <a:lvl2pPr lvl="1" algn="ctr" rtl="0">
              <a:spcBef>
                <a:spcPts val="0"/>
              </a:spcBef>
              <a:spcAft>
                <a:spcPts val="0"/>
              </a:spcAft>
              <a:buClr>
                <a:srgbClr val="8E8BD8"/>
              </a:buClr>
              <a:buSzPts val="5000"/>
              <a:buNone/>
              <a:defRPr sz="5000">
                <a:solidFill>
                  <a:srgbClr val="8E8BD8"/>
                </a:solidFill>
              </a:defRPr>
            </a:lvl2pPr>
            <a:lvl3pPr lvl="2" algn="ctr" rtl="0">
              <a:spcBef>
                <a:spcPts val="0"/>
              </a:spcBef>
              <a:spcAft>
                <a:spcPts val="0"/>
              </a:spcAft>
              <a:buClr>
                <a:srgbClr val="8E8BD8"/>
              </a:buClr>
              <a:buSzPts val="5000"/>
              <a:buNone/>
              <a:defRPr sz="5000">
                <a:solidFill>
                  <a:srgbClr val="8E8BD8"/>
                </a:solidFill>
              </a:defRPr>
            </a:lvl3pPr>
            <a:lvl4pPr lvl="3" algn="ctr" rtl="0">
              <a:spcBef>
                <a:spcPts val="0"/>
              </a:spcBef>
              <a:spcAft>
                <a:spcPts val="0"/>
              </a:spcAft>
              <a:buClr>
                <a:srgbClr val="8E8BD8"/>
              </a:buClr>
              <a:buSzPts val="5000"/>
              <a:buNone/>
              <a:defRPr sz="5000">
                <a:solidFill>
                  <a:srgbClr val="8E8BD8"/>
                </a:solidFill>
              </a:defRPr>
            </a:lvl4pPr>
            <a:lvl5pPr lvl="4" algn="ctr" rtl="0">
              <a:spcBef>
                <a:spcPts val="0"/>
              </a:spcBef>
              <a:spcAft>
                <a:spcPts val="0"/>
              </a:spcAft>
              <a:buClr>
                <a:srgbClr val="8E8BD8"/>
              </a:buClr>
              <a:buSzPts val="5000"/>
              <a:buNone/>
              <a:defRPr sz="5000">
                <a:solidFill>
                  <a:srgbClr val="8E8BD8"/>
                </a:solidFill>
              </a:defRPr>
            </a:lvl5pPr>
            <a:lvl6pPr lvl="5" algn="ctr" rtl="0">
              <a:spcBef>
                <a:spcPts val="0"/>
              </a:spcBef>
              <a:spcAft>
                <a:spcPts val="0"/>
              </a:spcAft>
              <a:buClr>
                <a:srgbClr val="8E8BD8"/>
              </a:buClr>
              <a:buSzPts val="5000"/>
              <a:buNone/>
              <a:defRPr sz="5000">
                <a:solidFill>
                  <a:srgbClr val="8E8BD8"/>
                </a:solidFill>
              </a:defRPr>
            </a:lvl6pPr>
            <a:lvl7pPr lvl="6" algn="ctr" rtl="0">
              <a:spcBef>
                <a:spcPts val="0"/>
              </a:spcBef>
              <a:spcAft>
                <a:spcPts val="0"/>
              </a:spcAft>
              <a:buClr>
                <a:srgbClr val="8E8BD8"/>
              </a:buClr>
              <a:buSzPts val="5000"/>
              <a:buNone/>
              <a:defRPr sz="5000">
                <a:solidFill>
                  <a:srgbClr val="8E8BD8"/>
                </a:solidFill>
              </a:defRPr>
            </a:lvl7pPr>
            <a:lvl8pPr lvl="7" algn="ctr" rtl="0">
              <a:spcBef>
                <a:spcPts val="0"/>
              </a:spcBef>
              <a:spcAft>
                <a:spcPts val="0"/>
              </a:spcAft>
              <a:buClr>
                <a:srgbClr val="8E8BD8"/>
              </a:buClr>
              <a:buSzPts val="5000"/>
              <a:buNone/>
              <a:defRPr sz="5000">
                <a:solidFill>
                  <a:srgbClr val="8E8BD8"/>
                </a:solidFill>
              </a:defRPr>
            </a:lvl8pPr>
            <a:lvl9pPr lvl="8" algn="ctr" rtl="0">
              <a:spcBef>
                <a:spcPts val="0"/>
              </a:spcBef>
              <a:spcAft>
                <a:spcPts val="0"/>
              </a:spcAft>
              <a:buClr>
                <a:srgbClr val="8E8BD8"/>
              </a:buClr>
              <a:buSzPts val="5000"/>
              <a:buNone/>
              <a:defRPr sz="5000">
                <a:solidFill>
                  <a:srgbClr val="8E8BD8"/>
                </a:solidFill>
              </a:defRPr>
            </a:lvl9pPr>
          </a:lstStyle>
          <a:p>
            <a:endParaRPr/>
          </a:p>
        </p:txBody>
      </p:sp>
      <p:sp>
        <p:nvSpPr>
          <p:cNvPr id="308" name="Google Shape;308;p14"/>
          <p:cNvSpPr txBox="1">
            <a:spLocks noGrp="1"/>
          </p:cNvSpPr>
          <p:nvPr>
            <p:ph type="title" idx="4"/>
          </p:nvPr>
        </p:nvSpPr>
        <p:spPr>
          <a:xfrm>
            <a:off x="5063400" y="3417375"/>
            <a:ext cx="1769100" cy="1185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5000"/>
              <a:buNone/>
              <a:defRPr sz="5000"/>
            </a:lvl1pPr>
            <a:lvl2pPr lvl="1" algn="ctr" rtl="0">
              <a:spcBef>
                <a:spcPts val="0"/>
              </a:spcBef>
              <a:spcAft>
                <a:spcPts val="0"/>
              </a:spcAft>
              <a:buClr>
                <a:srgbClr val="8E8BD8"/>
              </a:buClr>
              <a:buSzPts val="5000"/>
              <a:buNone/>
              <a:defRPr sz="5000">
                <a:solidFill>
                  <a:srgbClr val="8E8BD8"/>
                </a:solidFill>
              </a:defRPr>
            </a:lvl2pPr>
            <a:lvl3pPr lvl="2" algn="ctr" rtl="0">
              <a:spcBef>
                <a:spcPts val="0"/>
              </a:spcBef>
              <a:spcAft>
                <a:spcPts val="0"/>
              </a:spcAft>
              <a:buClr>
                <a:srgbClr val="8E8BD8"/>
              </a:buClr>
              <a:buSzPts val="5000"/>
              <a:buNone/>
              <a:defRPr sz="5000">
                <a:solidFill>
                  <a:srgbClr val="8E8BD8"/>
                </a:solidFill>
              </a:defRPr>
            </a:lvl3pPr>
            <a:lvl4pPr lvl="3" algn="ctr" rtl="0">
              <a:spcBef>
                <a:spcPts val="0"/>
              </a:spcBef>
              <a:spcAft>
                <a:spcPts val="0"/>
              </a:spcAft>
              <a:buClr>
                <a:srgbClr val="8E8BD8"/>
              </a:buClr>
              <a:buSzPts val="5000"/>
              <a:buNone/>
              <a:defRPr sz="5000">
                <a:solidFill>
                  <a:srgbClr val="8E8BD8"/>
                </a:solidFill>
              </a:defRPr>
            </a:lvl4pPr>
            <a:lvl5pPr lvl="4" algn="ctr" rtl="0">
              <a:spcBef>
                <a:spcPts val="0"/>
              </a:spcBef>
              <a:spcAft>
                <a:spcPts val="0"/>
              </a:spcAft>
              <a:buClr>
                <a:srgbClr val="8E8BD8"/>
              </a:buClr>
              <a:buSzPts val="5000"/>
              <a:buNone/>
              <a:defRPr sz="5000">
                <a:solidFill>
                  <a:srgbClr val="8E8BD8"/>
                </a:solidFill>
              </a:defRPr>
            </a:lvl5pPr>
            <a:lvl6pPr lvl="5" algn="ctr" rtl="0">
              <a:spcBef>
                <a:spcPts val="0"/>
              </a:spcBef>
              <a:spcAft>
                <a:spcPts val="0"/>
              </a:spcAft>
              <a:buClr>
                <a:srgbClr val="8E8BD8"/>
              </a:buClr>
              <a:buSzPts val="5000"/>
              <a:buNone/>
              <a:defRPr sz="5000">
                <a:solidFill>
                  <a:srgbClr val="8E8BD8"/>
                </a:solidFill>
              </a:defRPr>
            </a:lvl6pPr>
            <a:lvl7pPr lvl="6" algn="ctr" rtl="0">
              <a:spcBef>
                <a:spcPts val="0"/>
              </a:spcBef>
              <a:spcAft>
                <a:spcPts val="0"/>
              </a:spcAft>
              <a:buClr>
                <a:srgbClr val="8E8BD8"/>
              </a:buClr>
              <a:buSzPts val="5000"/>
              <a:buNone/>
              <a:defRPr sz="5000">
                <a:solidFill>
                  <a:srgbClr val="8E8BD8"/>
                </a:solidFill>
              </a:defRPr>
            </a:lvl7pPr>
            <a:lvl8pPr lvl="7" algn="ctr" rtl="0">
              <a:spcBef>
                <a:spcPts val="0"/>
              </a:spcBef>
              <a:spcAft>
                <a:spcPts val="0"/>
              </a:spcAft>
              <a:buClr>
                <a:srgbClr val="8E8BD8"/>
              </a:buClr>
              <a:buSzPts val="5000"/>
              <a:buNone/>
              <a:defRPr sz="5000">
                <a:solidFill>
                  <a:srgbClr val="8E8BD8"/>
                </a:solidFill>
              </a:defRPr>
            </a:lvl8pPr>
            <a:lvl9pPr lvl="8" algn="ctr" rtl="0">
              <a:spcBef>
                <a:spcPts val="0"/>
              </a:spcBef>
              <a:spcAft>
                <a:spcPts val="0"/>
              </a:spcAft>
              <a:buClr>
                <a:srgbClr val="8E8BD8"/>
              </a:buClr>
              <a:buSzPts val="5000"/>
              <a:buNone/>
              <a:defRPr sz="5000">
                <a:solidFill>
                  <a:srgbClr val="8E8BD8"/>
                </a:solidFill>
              </a:defRPr>
            </a:lvl9pPr>
          </a:lstStyle>
          <a:p>
            <a:endParaRPr/>
          </a:p>
        </p:txBody>
      </p:sp>
      <p:sp>
        <p:nvSpPr>
          <p:cNvPr id="309" name="Google Shape;309;p14"/>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one column">
  <p:cSld name="ONE_COLUMN_TEXT_1">
    <p:spTree>
      <p:nvGrpSpPr>
        <p:cNvPr id="1" name="Shape 345"/>
        <p:cNvGrpSpPr/>
        <p:nvPr/>
      </p:nvGrpSpPr>
      <p:grpSpPr>
        <a:xfrm>
          <a:off x="0" y="0"/>
          <a:ext cx="0" cy="0"/>
          <a:chOff x="0" y="0"/>
          <a:chExt cx="0" cy="0"/>
        </a:xfrm>
      </p:grpSpPr>
      <p:sp>
        <p:nvSpPr>
          <p:cNvPr id="346" name="Google Shape;346;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7" name="Google Shape;347;p18"/>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48" name="Google Shape;348;p18"/>
          <p:cNvSpPr txBox="1">
            <a:spLocks noGrp="1"/>
          </p:cNvSpPr>
          <p:nvPr>
            <p:ph type="subTitle" idx="1"/>
          </p:nvPr>
        </p:nvSpPr>
        <p:spPr>
          <a:xfrm>
            <a:off x="4954625" y="1522225"/>
            <a:ext cx="3468900" cy="308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rgbClr val="8E8BD8"/>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4"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U-z_gnhLflA5_XTfuEK2LIIb2OKxZlNE-HILLyRopuQ/cop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cxnSp>
        <p:nvCxnSpPr>
          <p:cNvPr id="578" name="Google Shape;578;p30"/>
          <p:cNvCxnSpPr/>
          <p:nvPr/>
        </p:nvCxnSpPr>
        <p:spPr>
          <a:xfrm>
            <a:off x="-1375" y="3325100"/>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pic>
        <p:nvPicPr>
          <p:cNvPr id="580" name="Google Shape;580;p30"/>
          <p:cNvPicPr preferRelativeResize="0"/>
          <p:nvPr/>
        </p:nvPicPr>
        <p:blipFill rotWithShape="1">
          <a:blip r:embed="rId3">
            <a:alphaModFix/>
          </a:blip>
          <a:srcRect l="11841" t="4328" r="6325" b="13837"/>
          <a:stretch/>
        </p:blipFill>
        <p:spPr>
          <a:xfrm>
            <a:off x="-1467350" y="-369750"/>
            <a:ext cx="5399602" cy="5399602"/>
          </a:xfrm>
          <a:prstGeom prst="rect">
            <a:avLst/>
          </a:prstGeom>
          <a:noFill/>
          <a:ln>
            <a:noFill/>
          </a:ln>
        </p:spPr>
      </p:pic>
      <p:sp>
        <p:nvSpPr>
          <p:cNvPr id="581" name="Google Shape;581;p30"/>
          <p:cNvSpPr txBox="1">
            <a:spLocks noGrp="1"/>
          </p:cNvSpPr>
          <p:nvPr>
            <p:ph type="ctrTitle"/>
          </p:nvPr>
        </p:nvSpPr>
        <p:spPr>
          <a:xfrm>
            <a:off x="4507605" y="664300"/>
            <a:ext cx="4372377" cy="11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ZOLLARS – BEGINNERS GUIDE </a:t>
            </a:r>
            <a:endParaRPr dirty="0"/>
          </a:p>
        </p:txBody>
      </p:sp>
      <p:sp>
        <p:nvSpPr>
          <p:cNvPr id="582" name="Google Shape;582;p30"/>
          <p:cNvSpPr txBox="1">
            <a:spLocks noGrp="1"/>
          </p:cNvSpPr>
          <p:nvPr>
            <p:ph type="subTitle" idx="1"/>
          </p:nvPr>
        </p:nvSpPr>
        <p:spPr>
          <a:xfrm>
            <a:off x="6693793" y="4223000"/>
            <a:ext cx="4069500"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t>By: </a:t>
            </a:r>
          </a:p>
          <a:p>
            <a:pPr marL="0" lvl="0" indent="0" algn="l" rtl="0">
              <a:spcBef>
                <a:spcPts val="0"/>
              </a:spcBef>
              <a:spcAft>
                <a:spcPts val="0"/>
              </a:spcAft>
              <a:buNone/>
            </a:pPr>
            <a:r>
              <a:rPr lang="en-IN" sz="1800" b="1" dirty="0"/>
              <a:t>   Surya Narayanan CS</a:t>
            </a:r>
          </a:p>
          <a:p>
            <a:pPr marL="0" lvl="0" indent="0" algn="l" rtl="0">
              <a:spcBef>
                <a:spcPts val="0"/>
              </a:spcBef>
              <a:spcAft>
                <a:spcPts val="0"/>
              </a:spcAft>
              <a:buNone/>
            </a:pPr>
            <a:r>
              <a:rPr lang="en-IN" sz="1800" b="1" dirty="0"/>
              <a:t>   </a:t>
            </a:r>
            <a:r>
              <a:rPr lang="en-IN" sz="1800" b="1" dirty="0" err="1"/>
              <a:t>Harshitaa</a:t>
            </a:r>
            <a:r>
              <a:rPr lang="en-IN" sz="1800" b="1" dirty="0"/>
              <a:t> MS</a:t>
            </a:r>
          </a:p>
          <a:p>
            <a:pPr marL="0" lvl="0" indent="0" algn="l" rtl="0">
              <a:spcBef>
                <a:spcPts val="0"/>
              </a:spcBef>
              <a:spcAft>
                <a:spcPts val="0"/>
              </a:spcAft>
              <a:buNone/>
            </a:pPr>
            <a:r>
              <a:rPr lang="en-IN" sz="1800" b="1" dirty="0"/>
              <a:t>   </a:t>
            </a:r>
            <a:r>
              <a:rPr lang="en-IN" sz="1800" b="1" dirty="0" err="1"/>
              <a:t>Yazhini</a:t>
            </a:r>
            <a:r>
              <a:rPr lang="en-IN" sz="1800" b="1" dirty="0"/>
              <a:t> S</a:t>
            </a: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20" name="Google Shape;1490;p59">
            <a:extLst>
              <a:ext uri="{FF2B5EF4-FFF2-40B4-BE49-F238E27FC236}">
                <a16:creationId xmlns:a16="http://schemas.microsoft.com/office/drawing/2014/main" id="{8D69095C-CA15-4763-975F-145424AD8F96}"/>
              </a:ext>
            </a:extLst>
          </p:cNvPr>
          <p:cNvSpPr txBox="1">
            <a:spLocks/>
          </p:cNvSpPr>
          <p:nvPr/>
        </p:nvSpPr>
        <p:spPr>
          <a:xfrm>
            <a:off x="3667844" y="107864"/>
            <a:ext cx="4981500" cy="109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N" sz="8800" dirty="0">
                <a:ln w="0"/>
                <a:solidFill>
                  <a:schemeClr val="bg1">
                    <a:lumMod val="75000"/>
                  </a:schemeClr>
                </a:solidFill>
                <a:effectLst>
                  <a:outerShdw blurRad="38100" dist="38100" dir="2700000" algn="tl">
                    <a:srgbClr val="000000">
                      <a:alpha val="43137"/>
                    </a:srgbClr>
                  </a:outerShdw>
                </a:effectLst>
                <a:latin typeface="Squada One" panose="020B0604020202020204" charset="0"/>
              </a:rPr>
              <a:t>Conclusion</a:t>
            </a:r>
            <a:endParaRPr lang="en-IN" dirty="0">
              <a:solidFill>
                <a:schemeClr val="bg1">
                  <a:lumMod val="75000"/>
                </a:schemeClr>
              </a:solidFill>
              <a:effectLst>
                <a:outerShdw blurRad="38100" dist="38100" dir="2700000" algn="tl">
                  <a:srgbClr val="000000">
                    <a:alpha val="43137"/>
                  </a:srgbClr>
                </a:outerShdw>
              </a:effectLst>
              <a:latin typeface="Squada One" panose="020B0604020202020204" charset="0"/>
            </a:endParaRPr>
          </a:p>
        </p:txBody>
      </p:sp>
      <p:sp>
        <p:nvSpPr>
          <p:cNvPr id="22" name="Google Shape;1506;p59">
            <a:extLst>
              <a:ext uri="{FF2B5EF4-FFF2-40B4-BE49-F238E27FC236}">
                <a16:creationId xmlns:a16="http://schemas.microsoft.com/office/drawing/2014/main" id="{F6AACC1E-CF7D-4F41-B541-77A1A65150CA}"/>
              </a:ext>
            </a:extLst>
          </p:cNvPr>
          <p:cNvSpPr txBox="1">
            <a:spLocks/>
          </p:cNvSpPr>
          <p:nvPr/>
        </p:nvSpPr>
        <p:spPr>
          <a:xfrm>
            <a:off x="4332332" y="2859825"/>
            <a:ext cx="4166700" cy="603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b="1" dirty="0">
                <a:solidFill>
                  <a:schemeClr val="bg1">
                    <a:lumMod val="20000"/>
                    <a:lumOff val="80000"/>
                  </a:schemeClr>
                </a:solidFill>
                <a:latin typeface="Segoe UI Variable Text Light" pitchFamily="2" charset="0"/>
              </a:rPr>
              <a:t>We are looking forward to start this project in this hackathon.</a:t>
            </a:r>
          </a:p>
          <a:p>
            <a:pPr algn="r"/>
            <a:endParaRPr lang="en-US" sz="1800" b="1" dirty="0">
              <a:solidFill>
                <a:schemeClr val="bg1">
                  <a:lumMod val="20000"/>
                  <a:lumOff val="80000"/>
                </a:schemeClr>
              </a:solidFill>
              <a:latin typeface="Segoe UI Variable Text Light" pitchFamily="2" charset="0"/>
            </a:endParaRPr>
          </a:p>
          <a:p>
            <a:pPr algn="r"/>
            <a:endParaRPr lang="en-US" sz="1800" b="1" dirty="0">
              <a:solidFill>
                <a:schemeClr val="bg1">
                  <a:lumMod val="20000"/>
                  <a:lumOff val="80000"/>
                </a:schemeClr>
              </a:solidFill>
              <a:latin typeface="Segoe UI Variable Text Light" pitchFamily="2" charset="0"/>
            </a:endParaRPr>
          </a:p>
          <a:p>
            <a:pPr algn="r"/>
            <a:r>
              <a:rPr lang="en-US" sz="1800" b="1" dirty="0">
                <a:solidFill>
                  <a:schemeClr val="bg1">
                    <a:lumMod val="20000"/>
                    <a:lumOff val="80000"/>
                  </a:schemeClr>
                </a:solidFill>
                <a:latin typeface="Segoe UI Variable Text Light" pitchFamily="2" charset="0"/>
              </a:rPr>
              <a:t>Our instant process makes the user happy and improves  satisfaction. The future of technical trading attains it's peak So we provide better solution and guidance specifically for beginners.</a:t>
            </a:r>
          </a:p>
          <a:p>
            <a:pPr algn="r"/>
            <a:endParaRPr lang="en-US" sz="1800" b="1" dirty="0">
              <a:solidFill>
                <a:schemeClr val="bg1">
                  <a:lumMod val="20000"/>
                  <a:lumOff val="80000"/>
                </a:schemeClr>
              </a:solidFill>
              <a:latin typeface="Segoe UI Variable Text Light" pitchFamily="2" charset="0"/>
            </a:endParaRPr>
          </a:p>
          <a:p>
            <a:pPr algn="r"/>
            <a:endParaRPr lang="en-US" sz="1800" b="1" dirty="0">
              <a:solidFill>
                <a:schemeClr val="bg1">
                  <a:lumMod val="20000"/>
                  <a:lumOff val="80000"/>
                </a:schemeClr>
              </a:solidFill>
              <a:latin typeface="Segoe UI Variable Text Light" pitchFamily="2" charset="0"/>
            </a:endParaRPr>
          </a:p>
          <a:p>
            <a:pPr algn="r"/>
            <a:endParaRPr lang="en-US" sz="1800" b="1" dirty="0">
              <a:solidFill>
                <a:schemeClr val="bg1">
                  <a:lumMod val="20000"/>
                  <a:lumOff val="80000"/>
                </a:schemeClr>
              </a:solidFill>
              <a:latin typeface="Segoe UI Variable Text Light" pitchFamily="2" charset="0"/>
            </a:endParaRPr>
          </a:p>
        </p:txBody>
      </p:sp>
      <p:pic>
        <p:nvPicPr>
          <p:cNvPr id="23" name="Google Shape;613;p33">
            <a:extLst>
              <a:ext uri="{FF2B5EF4-FFF2-40B4-BE49-F238E27FC236}">
                <a16:creationId xmlns:a16="http://schemas.microsoft.com/office/drawing/2014/main" id="{846DD8D0-456D-4181-BEBD-2FD741A76AB4}"/>
              </a:ext>
            </a:extLst>
          </p:cNvPr>
          <p:cNvPicPr preferRelativeResize="0"/>
          <p:nvPr/>
        </p:nvPicPr>
        <p:blipFill rotWithShape="1">
          <a:blip r:embed="rId3">
            <a:alphaModFix/>
          </a:blip>
          <a:srcRect l="9604" r="34746" b="1078"/>
          <a:stretch/>
        </p:blipFill>
        <p:spPr>
          <a:xfrm>
            <a:off x="1030184" y="1540996"/>
            <a:ext cx="2637660" cy="2637658"/>
          </a:xfrm>
          <a:prstGeom prst="rect">
            <a:avLst/>
          </a:prstGeom>
          <a:noFill/>
          <a:ln>
            <a:noFill/>
          </a:ln>
        </p:spPr>
      </p:pic>
    </p:spTree>
    <p:extLst>
      <p:ext uri="{BB962C8B-B14F-4D97-AF65-F5344CB8AC3E}">
        <p14:creationId xmlns:p14="http://schemas.microsoft.com/office/powerpoint/2010/main" val="77865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Them vs. Us</a:t>
            </a:r>
            <a:endParaRPr/>
          </a:p>
        </p:txBody>
      </p:sp>
      <p:sp>
        <p:nvSpPr>
          <p:cNvPr id="645" name="Google Shape;645;p37"/>
          <p:cNvSpPr txBox="1">
            <a:spLocks noGrp="1"/>
          </p:cNvSpPr>
          <p:nvPr>
            <p:ph type="subTitle" idx="1"/>
          </p:nvPr>
        </p:nvSpPr>
        <p:spPr>
          <a:xfrm>
            <a:off x="4537650" y="2010250"/>
            <a:ext cx="3886200" cy="698100"/>
          </a:xfrm>
          <a:prstGeom prst="rect">
            <a:avLst/>
          </a:prstGeom>
        </p:spPr>
        <p:txBody>
          <a:bodyPr spcFirstLastPara="1" wrap="square" lIns="182875" tIns="182875" rIns="91425" bIns="0" anchor="ctr" anchorCtr="0">
            <a:noAutofit/>
          </a:bodyPr>
          <a:lstStyle/>
          <a:p>
            <a:pPr marL="0" lvl="0" indent="0" algn="l" rtl="0">
              <a:spcBef>
                <a:spcPts val="0"/>
              </a:spcBef>
              <a:spcAft>
                <a:spcPts val="1600"/>
              </a:spcAft>
              <a:buNone/>
            </a:pPr>
            <a:r>
              <a:rPr lang="en-IN" dirty="0"/>
              <a:t>Technical Trading been increasingly taking over as an alternative for trading money. People tend to lose their asset due to lack of knowledge in cryptocurrency.</a:t>
            </a:r>
            <a:endParaRPr dirty="0"/>
          </a:p>
        </p:txBody>
      </p:sp>
      <p:sp>
        <p:nvSpPr>
          <p:cNvPr id="646" name="Google Shape;646;p37"/>
          <p:cNvSpPr txBox="1">
            <a:spLocks noGrp="1"/>
          </p:cNvSpPr>
          <p:nvPr>
            <p:ph type="subTitle" idx="2"/>
          </p:nvPr>
        </p:nvSpPr>
        <p:spPr>
          <a:xfrm>
            <a:off x="720000" y="3661263"/>
            <a:ext cx="3886200" cy="698100"/>
          </a:xfrm>
          <a:prstGeom prst="rect">
            <a:avLst/>
          </a:prstGeom>
        </p:spPr>
        <p:txBody>
          <a:bodyPr spcFirstLastPara="1" wrap="square" lIns="91425" tIns="182875" rIns="182875" bIns="0" anchor="ctr" anchorCtr="0">
            <a:noAutofit/>
          </a:bodyPr>
          <a:lstStyle/>
          <a:p>
            <a:pPr marL="0" lvl="0" indent="0" algn="r" rtl="0">
              <a:spcBef>
                <a:spcPts val="0"/>
              </a:spcBef>
              <a:spcAft>
                <a:spcPts val="1600"/>
              </a:spcAft>
              <a:buNone/>
            </a:pPr>
            <a:r>
              <a:rPr lang="en-IN" dirty="0"/>
              <a:t>Our model is efficient such that it is built in AI where the user finds satisfactory results with more features.</a:t>
            </a:r>
            <a:endParaRPr dirty="0"/>
          </a:p>
        </p:txBody>
      </p:sp>
      <p:sp>
        <p:nvSpPr>
          <p:cNvPr id="647" name="Google Shape;647;p37"/>
          <p:cNvSpPr txBox="1">
            <a:spLocks noGrp="1"/>
          </p:cNvSpPr>
          <p:nvPr>
            <p:ph type="title" idx="3"/>
          </p:nvPr>
        </p:nvSpPr>
        <p:spPr>
          <a:xfrm>
            <a:off x="2311350" y="1766350"/>
            <a:ext cx="1769100" cy="1185900"/>
          </a:xfrm>
          <a:prstGeom prst="rect">
            <a:avLst/>
          </a:prstGeom>
        </p:spPr>
        <p:txBody>
          <a:bodyPr spcFirstLastPara="1" wrap="square" lIns="91425" tIns="0" rIns="182875" bIns="91425" anchor="ctr" anchorCtr="0">
            <a:noAutofit/>
          </a:bodyPr>
          <a:lstStyle/>
          <a:p>
            <a:pPr marL="0" lvl="0" indent="0" algn="r" rtl="0">
              <a:spcBef>
                <a:spcPts val="0"/>
              </a:spcBef>
              <a:spcAft>
                <a:spcPts val="0"/>
              </a:spcAft>
              <a:buNone/>
            </a:pPr>
            <a:r>
              <a:rPr lang="en" dirty="0"/>
              <a:t>Them</a:t>
            </a:r>
            <a:endParaRPr dirty="0"/>
          </a:p>
        </p:txBody>
      </p:sp>
      <p:sp>
        <p:nvSpPr>
          <p:cNvPr id="648" name="Google Shape;648;p37"/>
          <p:cNvSpPr txBox="1">
            <a:spLocks noGrp="1"/>
          </p:cNvSpPr>
          <p:nvPr>
            <p:ph type="title" idx="4"/>
          </p:nvPr>
        </p:nvSpPr>
        <p:spPr>
          <a:xfrm>
            <a:off x="5063400" y="3417375"/>
            <a:ext cx="1769100" cy="1185900"/>
          </a:xfrm>
          <a:prstGeom prst="rect">
            <a:avLst/>
          </a:prstGeom>
        </p:spPr>
        <p:txBody>
          <a:bodyPr spcFirstLastPara="1" wrap="square" lIns="182875" tIns="0" rIns="91425" bIns="91425" anchor="ctr" anchorCtr="0">
            <a:noAutofit/>
          </a:bodyPr>
          <a:lstStyle/>
          <a:p>
            <a:pPr marL="0" lvl="0" indent="0" algn="l" rtl="0">
              <a:spcBef>
                <a:spcPts val="0"/>
              </a:spcBef>
              <a:spcAft>
                <a:spcPts val="0"/>
              </a:spcAft>
              <a:buNone/>
            </a:pPr>
            <a:r>
              <a:rPr lang="en" dirty="0"/>
              <a:t>Us</a:t>
            </a:r>
            <a:endParaRPr dirty="0"/>
          </a:p>
        </p:txBody>
      </p:sp>
      <p:sp>
        <p:nvSpPr>
          <p:cNvPr id="649" name="Google Shape;649;p37"/>
          <p:cNvSpPr/>
          <p:nvPr/>
        </p:nvSpPr>
        <p:spPr>
          <a:xfrm>
            <a:off x="1757136" y="2059975"/>
            <a:ext cx="523907" cy="598642"/>
          </a:xfrm>
          <a:custGeom>
            <a:avLst/>
            <a:gdLst/>
            <a:ahLst/>
            <a:cxnLst/>
            <a:rect l="l" t="t" r="r" b="b"/>
            <a:pathLst>
              <a:path w="182705" h="208768" extrusionOk="0">
                <a:moveTo>
                  <a:pt x="115247" y="6100"/>
                </a:moveTo>
                <a:cubicBezTo>
                  <a:pt x="117204" y="6100"/>
                  <a:pt x="118998" y="6687"/>
                  <a:pt x="120466" y="7633"/>
                </a:cubicBezTo>
                <a:cubicBezTo>
                  <a:pt x="121934" y="8579"/>
                  <a:pt x="123141" y="9884"/>
                  <a:pt x="123989" y="11384"/>
                </a:cubicBezTo>
                <a:cubicBezTo>
                  <a:pt x="124804" y="12852"/>
                  <a:pt x="125294" y="14483"/>
                  <a:pt x="125294" y="16114"/>
                </a:cubicBezTo>
                <a:cubicBezTo>
                  <a:pt x="125294" y="17582"/>
                  <a:pt x="124902" y="19083"/>
                  <a:pt x="124054" y="20387"/>
                </a:cubicBezTo>
                <a:lnTo>
                  <a:pt x="106048" y="48604"/>
                </a:lnTo>
                <a:lnTo>
                  <a:pt x="76494" y="48604"/>
                </a:lnTo>
                <a:lnTo>
                  <a:pt x="58749" y="20746"/>
                </a:lnTo>
                <a:cubicBezTo>
                  <a:pt x="57836" y="19311"/>
                  <a:pt x="57444" y="17713"/>
                  <a:pt x="57444" y="16147"/>
                </a:cubicBezTo>
                <a:cubicBezTo>
                  <a:pt x="57444" y="14483"/>
                  <a:pt x="57868" y="12820"/>
                  <a:pt x="58717" y="11352"/>
                </a:cubicBezTo>
                <a:cubicBezTo>
                  <a:pt x="59532" y="9851"/>
                  <a:pt x="60739" y="8546"/>
                  <a:pt x="62207" y="7633"/>
                </a:cubicBezTo>
                <a:cubicBezTo>
                  <a:pt x="63675" y="6687"/>
                  <a:pt x="65469" y="6100"/>
                  <a:pt x="67459" y="6100"/>
                </a:cubicBezTo>
                <a:cubicBezTo>
                  <a:pt x="69481" y="6100"/>
                  <a:pt x="71340" y="6720"/>
                  <a:pt x="72906" y="7731"/>
                </a:cubicBezTo>
                <a:cubicBezTo>
                  <a:pt x="74537" y="8807"/>
                  <a:pt x="75809" y="10308"/>
                  <a:pt x="76592" y="12102"/>
                </a:cubicBezTo>
                <a:cubicBezTo>
                  <a:pt x="76886" y="12787"/>
                  <a:pt x="77440" y="13374"/>
                  <a:pt x="78191" y="13700"/>
                </a:cubicBezTo>
                <a:cubicBezTo>
                  <a:pt x="78575" y="13864"/>
                  <a:pt x="78976" y="13941"/>
                  <a:pt x="79372" y="13941"/>
                </a:cubicBezTo>
                <a:cubicBezTo>
                  <a:pt x="80554" y="13941"/>
                  <a:pt x="81690" y="13251"/>
                  <a:pt x="82203" y="12102"/>
                </a:cubicBezTo>
                <a:cubicBezTo>
                  <a:pt x="82953" y="10308"/>
                  <a:pt x="84258" y="8807"/>
                  <a:pt x="85889" y="7731"/>
                </a:cubicBezTo>
                <a:cubicBezTo>
                  <a:pt x="87455" y="6720"/>
                  <a:pt x="89314" y="6100"/>
                  <a:pt x="91336" y="6100"/>
                </a:cubicBezTo>
                <a:cubicBezTo>
                  <a:pt x="93359" y="6100"/>
                  <a:pt x="95251" y="6720"/>
                  <a:pt x="96816" y="7731"/>
                </a:cubicBezTo>
                <a:cubicBezTo>
                  <a:pt x="98447" y="8807"/>
                  <a:pt x="99752" y="10308"/>
                  <a:pt x="100503" y="12102"/>
                </a:cubicBezTo>
                <a:cubicBezTo>
                  <a:pt x="100796" y="12787"/>
                  <a:pt x="101351" y="13374"/>
                  <a:pt x="102101" y="13700"/>
                </a:cubicBezTo>
                <a:cubicBezTo>
                  <a:pt x="102485" y="13864"/>
                  <a:pt x="102886" y="13941"/>
                  <a:pt x="103282" y="13941"/>
                </a:cubicBezTo>
                <a:cubicBezTo>
                  <a:pt x="104462" y="13941"/>
                  <a:pt x="105592" y="13251"/>
                  <a:pt x="106080" y="12102"/>
                </a:cubicBezTo>
                <a:cubicBezTo>
                  <a:pt x="106863" y="10308"/>
                  <a:pt x="108168" y="8807"/>
                  <a:pt x="109799" y="7731"/>
                </a:cubicBezTo>
                <a:cubicBezTo>
                  <a:pt x="111365" y="6720"/>
                  <a:pt x="113224" y="6100"/>
                  <a:pt x="115247" y="6100"/>
                </a:cubicBezTo>
                <a:close/>
                <a:moveTo>
                  <a:pt x="98447" y="110516"/>
                </a:moveTo>
                <a:cubicBezTo>
                  <a:pt x="99981" y="110516"/>
                  <a:pt x="101351" y="111136"/>
                  <a:pt x="102362" y="112114"/>
                </a:cubicBezTo>
                <a:cubicBezTo>
                  <a:pt x="103373" y="113126"/>
                  <a:pt x="103993" y="114496"/>
                  <a:pt x="103993" y="115996"/>
                </a:cubicBezTo>
                <a:cubicBezTo>
                  <a:pt x="103993" y="117497"/>
                  <a:pt x="103373" y="118867"/>
                  <a:pt x="102362" y="119845"/>
                </a:cubicBezTo>
                <a:cubicBezTo>
                  <a:pt x="101351" y="120857"/>
                  <a:pt x="99981" y="121476"/>
                  <a:pt x="98447" y="121476"/>
                </a:cubicBezTo>
                <a:lnTo>
                  <a:pt x="84193" y="121476"/>
                </a:lnTo>
                <a:lnTo>
                  <a:pt x="84193" y="110516"/>
                </a:lnTo>
                <a:close/>
                <a:moveTo>
                  <a:pt x="98447" y="127576"/>
                </a:moveTo>
                <a:cubicBezTo>
                  <a:pt x="99981" y="127576"/>
                  <a:pt x="101351" y="128196"/>
                  <a:pt x="102362" y="129175"/>
                </a:cubicBezTo>
                <a:cubicBezTo>
                  <a:pt x="103373" y="130186"/>
                  <a:pt x="103993" y="131556"/>
                  <a:pt x="103993" y="133056"/>
                </a:cubicBezTo>
                <a:cubicBezTo>
                  <a:pt x="103993" y="134557"/>
                  <a:pt x="103373" y="135927"/>
                  <a:pt x="102362" y="136906"/>
                </a:cubicBezTo>
                <a:cubicBezTo>
                  <a:pt x="101351" y="137917"/>
                  <a:pt x="99981" y="138537"/>
                  <a:pt x="98447" y="138537"/>
                </a:cubicBezTo>
                <a:lnTo>
                  <a:pt x="84193" y="138537"/>
                </a:lnTo>
                <a:lnTo>
                  <a:pt x="84193" y="127576"/>
                </a:lnTo>
                <a:close/>
                <a:moveTo>
                  <a:pt x="87552" y="98251"/>
                </a:moveTo>
                <a:cubicBezTo>
                  <a:pt x="85856" y="98251"/>
                  <a:pt x="84519" y="99621"/>
                  <a:pt x="84519" y="101317"/>
                </a:cubicBezTo>
                <a:lnTo>
                  <a:pt x="84519" y="104416"/>
                </a:lnTo>
                <a:lnTo>
                  <a:pt x="75679" y="104416"/>
                </a:lnTo>
                <a:cubicBezTo>
                  <a:pt x="73983" y="104416"/>
                  <a:pt x="72613" y="105786"/>
                  <a:pt x="72613" y="107450"/>
                </a:cubicBezTo>
                <a:cubicBezTo>
                  <a:pt x="72613" y="109146"/>
                  <a:pt x="73983" y="110516"/>
                  <a:pt x="75679" y="110516"/>
                </a:cubicBezTo>
                <a:lnTo>
                  <a:pt x="78060" y="110516"/>
                </a:lnTo>
                <a:lnTo>
                  <a:pt x="78060" y="138537"/>
                </a:lnTo>
                <a:lnTo>
                  <a:pt x="75679" y="138537"/>
                </a:lnTo>
                <a:cubicBezTo>
                  <a:pt x="73983" y="138537"/>
                  <a:pt x="72613" y="139907"/>
                  <a:pt x="72613" y="141603"/>
                </a:cubicBezTo>
                <a:cubicBezTo>
                  <a:pt x="72613" y="143266"/>
                  <a:pt x="73983" y="144636"/>
                  <a:pt x="75679" y="144636"/>
                </a:cubicBezTo>
                <a:lnTo>
                  <a:pt x="84519" y="144636"/>
                </a:lnTo>
                <a:lnTo>
                  <a:pt x="84519" y="147735"/>
                </a:lnTo>
                <a:cubicBezTo>
                  <a:pt x="84519" y="149432"/>
                  <a:pt x="85856" y="150802"/>
                  <a:pt x="87552" y="150802"/>
                </a:cubicBezTo>
                <a:cubicBezTo>
                  <a:pt x="89249" y="150802"/>
                  <a:pt x="90619" y="149432"/>
                  <a:pt x="90619" y="147735"/>
                </a:cubicBezTo>
                <a:lnTo>
                  <a:pt x="90619" y="144636"/>
                </a:lnTo>
                <a:lnTo>
                  <a:pt x="95414" y="144636"/>
                </a:lnTo>
                <a:lnTo>
                  <a:pt x="95414" y="147735"/>
                </a:lnTo>
                <a:cubicBezTo>
                  <a:pt x="95414" y="149432"/>
                  <a:pt x="96751" y="150802"/>
                  <a:pt x="98447" y="150802"/>
                </a:cubicBezTo>
                <a:cubicBezTo>
                  <a:pt x="100144" y="150802"/>
                  <a:pt x="101514" y="149432"/>
                  <a:pt x="101514" y="147735"/>
                </a:cubicBezTo>
                <a:lnTo>
                  <a:pt x="101514" y="144245"/>
                </a:lnTo>
                <a:cubicBezTo>
                  <a:pt x="103504" y="143691"/>
                  <a:pt x="105265" y="142647"/>
                  <a:pt x="106668" y="141244"/>
                </a:cubicBezTo>
                <a:cubicBezTo>
                  <a:pt x="108788" y="139156"/>
                  <a:pt x="110093" y="136253"/>
                  <a:pt x="110093" y="133056"/>
                </a:cubicBezTo>
                <a:cubicBezTo>
                  <a:pt x="110093" y="129794"/>
                  <a:pt x="108723" y="126728"/>
                  <a:pt x="106309" y="124510"/>
                </a:cubicBezTo>
                <a:cubicBezTo>
                  <a:pt x="108723" y="122324"/>
                  <a:pt x="110093" y="119258"/>
                  <a:pt x="110093" y="115996"/>
                </a:cubicBezTo>
                <a:cubicBezTo>
                  <a:pt x="110093" y="112799"/>
                  <a:pt x="108788" y="109896"/>
                  <a:pt x="106668" y="107809"/>
                </a:cubicBezTo>
                <a:cubicBezTo>
                  <a:pt x="105265" y="106406"/>
                  <a:pt x="103504" y="105362"/>
                  <a:pt x="101514" y="104808"/>
                </a:cubicBezTo>
                <a:lnTo>
                  <a:pt x="101514" y="101317"/>
                </a:lnTo>
                <a:cubicBezTo>
                  <a:pt x="101514" y="99621"/>
                  <a:pt x="100144" y="98251"/>
                  <a:pt x="98447" y="98251"/>
                </a:cubicBezTo>
                <a:cubicBezTo>
                  <a:pt x="96751" y="98251"/>
                  <a:pt x="95414" y="99621"/>
                  <a:pt x="95414" y="101317"/>
                </a:cubicBezTo>
                <a:lnTo>
                  <a:pt x="95414" y="104416"/>
                </a:lnTo>
                <a:lnTo>
                  <a:pt x="90619" y="104416"/>
                </a:lnTo>
                <a:lnTo>
                  <a:pt x="90619" y="101317"/>
                </a:lnTo>
                <a:cubicBezTo>
                  <a:pt x="90619" y="99621"/>
                  <a:pt x="89249" y="98251"/>
                  <a:pt x="87552" y="98251"/>
                </a:cubicBezTo>
                <a:close/>
                <a:moveTo>
                  <a:pt x="91369" y="83344"/>
                </a:moveTo>
                <a:cubicBezTo>
                  <a:pt x="79985" y="83344"/>
                  <a:pt x="69677" y="87943"/>
                  <a:pt x="62239" y="95413"/>
                </a:cubicBezTo>
                <a:cubicBezTo>
                  <a:pt x="54802" y="102850"/>
                  <a:pt x="50170" y="113158"/>
                  <a:pt x="50170" y="124510"/>
                </a:cubicBezTo>
                <a:cubicBezTo>
                  <a:pt x="50170" y="135894"/>
                  <a:pt x="54802" y="146202"/>
                  <a:pt x="62239" y="153640"/>
                </a:cubicBezTo>
                <a:cubicBezTo>
                  <a:pt x="69677" y="161077"/>
                  <a:pt x="79985" y="165709"/>
                  <a:pt x="91369" y="165709"/>
                </a:cubicBezTo>
                <a:cubicBezTo>
                  <a:pt x="102721" y="165709"/>
                  <a:pt x="113029" y="161077"/>
                  <a:pt x="120466" y="153640"/>
                </a:cubicBezTo>
                <a:cubicBezTo>
                  <a:pt x="127936" y="146202"/>
                  <a:pt x="132535" y="135894"/>
                  <a:pt x="132535" y="124510"/>
                </a:cubicBezTo>
                <a:cubicBezTo>
                  <a:pt x="132535" y="121835"/>
                  <a:pt x="132274" y="119226"/>
                  <a:pt x="131785" y="116649"/>
                </a:cubicBezTo>
                <a:cubicBezTo>
                  <a:pt x="131263" y="114039"/>
                  <a:pt x="130513" y="111495"/>
                  <a:pt x="129534" y="109081"/>
                </a:cubicBezTo>
                <a:cubicBezTo>
                  <a:pt x="129062" y="107887"/>
                  <a:pt x="127907" y="107167"/>
                  <a:pt x="126691" y="107167"/>
                </a:cubicBezTo>
                <a:cubicBezTo>
                  <a:pt x="126312" y="107167"/>
                  <a:pt x="125927" y="107237"/>
                  <a:pt x="125555" y="107385"/>
                </a:cubicBezTo>
                <a:cubicBezTo>
                  <a:pt x="123989" y="108037"/>
                  <a:pt x="123239" y="109798"/>
                  <a:pt x="123858" y="111364"/>
                </a:cubicBezTo>
                <a:cubicBezTo>
                  <a:pt x="124706" y="113419"/>
                  <a:pt x="125359" y="115572"/>
                  <a:pt x="125783" y="117790"/>
                </a:cubicBezTo>
                <a:cubicBezTo>
                  <a:pt x="126207" y="119976"/>
                  <a:pt x="126403" y="122194"/>
                  <a:pt x="126403" y="124510"/>
                </a:cubicBezTo>
                <a:cubicBezTo>
                  <a:pt x="126403" y="134198"/>
                  <a:pt x="122488" y="142973"/>
                  <a:pt x="116160" y="149301"/>
                </a:cubicBezTo>
                <a:cubicBezTo>
                  <a:pt x="109799" y="155662"/>
                  <a:pt x="101057" y="159576"/>
                  <a:pt x="91369" y="159576"/>
                </a:cubicBezTo>
                <a:cubicBezTo>
                  <a:pt x="81681" y="159576"/>
                  <a:pt x="72906" y="155662"/>
                  <a:pt x="66578" y="149301"/>
                </a:cubicBezTo>
                <a:cubicBezTo>
                  <a:pt x="60217" y="142973"/>
                  <a:pt x="56303" y="134198"/>
                  <a:pt x="56303" y="124510"/>
                </a:cubicBezTo>
                <a:cubicBezTo>
                  <a:pt x="56303" y="114855"/>
                  <a:pt x="60217" y="106080"/>
                  <a:pt x="66578" y="99719"/>
                </a:cubicBezTo>
                <a:cubicBezTo>
                  <a:pt x="72906" y="93391"/>
                  <a:pt x="81681" y="89476"/>
                  <a:pt x="91369" y="89476"/>
                </a:cubicBezTo>
                <a:cubicBezTo>
                  <a:pt x="96360" y="89476"/>
                  <a:pt x="101090" y="90488"/>
                  <a:pt x="105363" y="92379"/>
                </a:cubicBezTo>
                <a:cubicBezTo>
                  <a:pt x="109832" y="94304"/>
                  <a:pt x="113779" y="97142"/>
                  <a:pt x="117041" y="100665"/>
                </a:cubicBezTo>
                <a:cubicBezTo>
                  <a:pt x="117656" y="101314"/>
                  <a:pt x="118477" y="101641"/>
                  <a:pt x="119298" y="101641"/>
                </a:cubicBezTo>
                <a:cubicBezTo>
                  <a:pt x="120044" y="101641"/>
                  <a:pt x="120789" y="101371"/>
                  <a:pt x="121379" y="100828"/>
                </a:cubicBezTo>
                <a:cubicBezTo>
                  <a:pt x="122586" y="99654"/>
                  <a:pt x="122684" y="97729"/>
                  <a:pt x="121510" y="96490"/>
                </a:cubicBezTo>
                <a:cubicBezTo>
                  <a:pt x="117693" y="92379"/>
                  <a:pt x="113029" y="89052"/>
                  <a:pt x="107777" y="86769"/>
                </a:cubicBezTo>
                <a:cubicBezTo>
                  <a:pt x="102753" y="84551"/>
                  <a:pt x="97175" y="83344"/>
                  <a:pt x="91369" y="83344"/>
                </a:cubicBezTo>
                <a:close/>
                <a:moveTo>
                  <a:pt x="27035" y="121553"/>
                </a:moveTo>
                <a:cubicBezTo>
                  <a:pt x="25662" y="121553"/>
                  <a:pt x="24403" y="122469"/>
                  <a:pt x="24042" y="123858"/>
                </a:cubicBezTo>
                <a:cubicBezTo>
                  <a:pt x="22411" y="130186"/>
                  <a:pt x="21139" y="136645"/>
                  <a:pt x="20160" y="143136"/>
                </a:cubicBezTo>
                <a:cubicBezTo>
                  <a:pt x="19214" y="149693"/>
                  <a:pt x="18562" y="156314"/>
                  <a:pt x="18301" y="162936"/>
                </a:cubicBezTo>
                <a:cubicBezTo>
                  <a:pt x="18235" y="164469"/>
                  <a:pt x="17909" y="165415"/>
                  <a:pt x="17453" y="166002"/>
                </a:cubicBezTo>
                <a:cubicBezTo>
                  <a:pt x="17028" y="166524"/>
                  <a:pt x="16343" y="166883"/>
                  <a:pt x="15528" y="167144"/>
                </a:cubicBezTo>
                <a:cubicBezTo>
                  <a:pt x="11026" y="168612"/>
                  <a:pt x="7079" y="171385"/>
                  <a:pt x="4274" y="175038"/>
                </a:cubicBezTo>
                <a:cubicBezTo>
                  <a:pt x="1632" y="178529"/>
                  <a:pt x="1" y="182802"/>
                  <a:pt x="1" y="187564"/>
                </a:cubicBezTo>
                <a:cubicBezTo>
                  <a:pt x="1" y="193403"/>
                  <a:pt x="2382" y="198688"/>
                  <a:pt x="6231" y="202537"/>
                </a:cubicBezTo>
                <a:cubicBezTo>
                  <a:pt x="10080" y="206386"/>
                  <a:pt x="15397" y="208767"/>
                  <a:pt x="21236" y="208767"/>
                </a:cubicBezTo>
                <a:lnTo>
                  <a:pt x="119977" y="208767"/>
                </a:lnTo>
                <a:cubicBezTo>
                  <a:pt x="121640" y="208767"/>
                  <a:pt x="123010" y="207397"/>
                  <a:pt x="123010" y="205701"/>
                </a:cubicBezTo>
                <a:cubicBezTo>
                  <a:pt x="123010" y="204037"/>
                  <a:pt x="121640" y="202667"/>
                  <a:pt x="119977" y="202667"/>
                </a:cubicBezTo>
                <a:lnTo>
                  <a:pt x="21236" y="202667"/>
                </a:lnTo>
                <a:cubicBezTo>
                  <a:pt x="17061" y="202667"/>
                  <a:pt x="13310" y="200938"/>
                  <a:pt x="10570" y="198198"/>
                </a:cubicBezTo>
                <a:cubicBezTo>
                  <a:pt x="7830" y="195491"/>
                  <a:pt x="6133" y="191707"/>
                  <a:pt x="6133" y="187564"/>
                </a:cubicBezTo>
                <a:cubicBezTo>
                  <a:pt x="6133" y="184204"/>
                  <a:pt x="7275" y="181203"/>
                  <a:pt x="9134" y="178757"/>
                </a:cubicBezTo>
                <a:cubicBezTo>
                  <a:pt x="11190" y="176082"/>
                  <a:pt x="14093" y="174060"/>
                  <a:pt x="17420" y="172951"/>
                </a:cubicBezTo>
                <a:cubicBezTo>
                  <a:pt x="19279" y="172331"/>
                  <a:pt x="20943" y="171417"/>
                  <a:pt x="22215" y="169819"/>
                </a:cubicBezTo>
                <a:cubicBezTo>
                  <a:pt x="23487" y="168253"/>
                  <a:pt x="24237" y="166166"/>
                  <a:pt x="24368" y="163197"/>
                </a:cubicBezTo>
                <a:cubicBezTo>
                  <a:pt x="24661" y="156869"/>
                  <a:pt x="25281" y="150443"/>
                  <a:pt x="26227" y="144049"/>
                </a:cubicBezTo>
                <a:cubicBezTo>
                  <a:pt x="27141" y="137623"/>
                  <a:pt x="28413" y="131360"/>
                  <a:pt x="29946" y="125358"/>
                </a:cubicBezTo>
                <a:cubicBezTo>
                  <a:pt x="30370" y="123727"/>
                  <a:pt x="29391" y="122064"/>
                  <a:pt x="27760" y="121639"/>
                </a:cubicBezTo>
                <a:cubicBezTo>
                  <a:pt x="27518" y="121581"/>
                  <a:pt x="27275" y="121553"/>
                  <a:pt x="27035" y="121553"/>
                </a:cubicBezTo>
                <a:close/>
                <a:moveTo>
                  <a:pt x="67459" y="0"/>
                </a:moveTo>
                <a:cubicBezTo>
                  <a:pt x="64262" y="0"/>
                  <a:pt x="61391" y="946"/>
                  <a:pt x="58912" y="2479"/>
                </a:cubicBezTo>
                <a:cubicBezTo>
                  <a:pt x="56596" y="3980"/>
                  <a:pt x="54704" y="6035"/>
                  <a:pt x="53367" y="8383"/>
                </a:cubicBezTo>
                <a:cubicBezTo>
                  <a:pt x="52062" y="10765"/>
                  <a:pt x="51312" y="13439"/>
                  <a:pt x="51312" y="16147"/>
                </a:cubicBezTo>
                <a:cubicBezTo>
                  <a:pt x="51312" y="18822"/>
                  <a:pt x="52029" y="21529"/>
                  <a:pt x="53628" y="24008"/>
                </a:cubicBezTo>
                <a:lnTo>
                  <a:pt x="69285" y="48604"/>
                </a:lnTo>
                <a:lnTo>
                  <a:pt x="61587" y="48604"/>
                </a:lnTo>
                <a:cubicBezTo>
                  <a:pt x="58619" y="48604"/>
                  <a:pt x="55944" y="49843"/>
                  <a:pt x="53987" y="51768"/>
                </a:cubicBezTo>
                <a:cubicBezTo>
                  <a:pt x="52029" y="53725"/>
                  <a:pt x="50823" y="56432"/>
                  <a:pt x="50823" y="59368"/>
                </a:cubicBezTo>
                <a:cubicBezTo>
                  <a:pt x="50823" y="62761"/>
                  <a:pt x="52421" y="65892"/>
                  <a:pt x="55063" y="67915"/>
                </a:cubicBezTo>
                <a:cubicBezTo>
                  <a:pt x="50235" y="71764"/>
                  <a:pt x="45864" y="76624"/>
                  <a:pt x="41950" y="82333"/>
                </a:cubicBezTo>
                <a:cubicBezTo>
                  <a:pt x="36437" y="90292"/>
                  <a:pt x="31805" y="99849"/>
                  <a:pt x="28152" y="110320"/>
                </a:cubicBezTo>
                <a:cubicBezTo>
                  <a:pt x="27565" y="111919"/>
                  <a:pt x="28413" y="113680"/>
                  <a:pt x="30011" y="114235"/>
                </a:cubicBezTo>
                <a:cubicBezTo>
                  <a:pt x="30343" y="114350"/>
                  <a:pt x="30681" y="114405"/>
                  <a:pt x="31012" y="114405"/>
                </a:cubicBezTo>
                <a:cubicBezTo>
                  <a:pt x="32277" y="114405"/>
                  <a:pt x="33454" y="113609"/>
                  <a:pt x="33893" y="112343"/>
                </a:cubicBezTo>
                <a:cubicBezTo>
                  <a:pt x="37383" y="102361"/>
                  <a:pt x="41754" y="93293"/>
                  <a:pt x="46941" y="85790"/>
                </a:cubicBezTo>
                <a:cubicBezTo>
                  <a:pt x="51540" y="79168"/>
                  <a:pt x="56694" y="73786"/>
                  <a:pt x="62435" y="70133"/>
                </a:cubicBezTo>
                <a:lnTo>
                  <a:pt x="93424" y="70133"/>
                </a:lnTo>
                <a:cubicBezTo>
                  <a:pt x="95120" y="70133"/>
                  <a:pt x="96490" y="68763"/>
                  <a:pt x="96490" y="67099"/>
                </a:cubicBezTo>
                <a:cubicBezTo>
                  <a:pt x="96490" y="65403"/>
                  <a:pt x="95120" y="64033"/>
                  <a:pt x="93424" y="64033"/>
                </a:cubicBezTo>
                <a:lnTo>
                  <a:pt x="61587" y="64033"/>
                </a:lnTo>
                <a:cubicBezTo>
                  <a:pt x="60315" y="64033"/>
                  <a:pt x="59141" y="63511"/>
                  <a:pt x="58325" y="62663"/>
                </a:cubicBezTo>
                <a:cubicBezTo>
                  <a:pt x="57477" y="61815"/>
                  <a:pt x="56922" y="60673"/>
                  <a:pt x="56922" y="59368"/>
                </a:cubicBezTo>
                <a:cubicBezTo>
                  <a:pt x="56922" y="58096"/>
                  <a:pt x="57477" y="56954"/>
                  <a:pt x="58325" y="56106"/>
                </a:cubicBezTo>
                <a:cubicBezTo>
                  <a:pt x="59141" y="55258"/>
                  <a:pt x="60315" y="54736"/>
                  <a:pt x="61587" y="54736"/>
                </a:cubicBezTo>
                <a:lnTo>
                  <a:pt x="121118" y="54736"/>
                </a:lnTo>
                <a:cubicBezTo>
                  <a:pt x="122390" y="54736"/>
                  <a:pt x="123565" y="55258"/>
                  <a:pt x="124413" y="56106"/>
                </a:cubicBezTo>
                <a:cubicBezTo>
                  <a:pt x="125261" y="56954"/>
                  <a:pt x="125783" y="58096"/>
                  <a:pt x="125783" y="59368"/>
                </a:cubicBezTo>
                <a:cubicBezTo>
                  <a:pt x="125783" y="60673"/>
                  <a:pt x="125261" y="61815"/>
                  <a:pt x="124413" y="62663"/>
                </a:cubicBezTo>
                <a:cubicBezTo>
                  <a:pt x="123565" y="63511"/>
                  <a:pt x="122390" y="64033"/>
                  <a:pt x="121118" y="64033"/>
                </a:cubicBezTo>
                <a:lnTo>
                  <a:pt x="107287" y="64033"/>
                </a:lnTo>
                <a:cubicBezTo>
                  <a:pt x="105624" y="64033"/>
                  <a:pt x="104221" y="65403"/>
                  <a:pt x="104221" y="67099"/>
                </a:cubicBezTo>
                <a:cubicBezTo>
                  <a:pt x="104221" y="68763"/>
                  <a:pt x="105624" y="70133"/>
                  <a:pt x="107287" y="70133"/>
                </a:cubicBezTo>
                <a:lnTo>
                  <a:pt x="120270" y="70133"/>
                </a:lnTo>
                <a:cubicBezTo>
                  <a:pt x="130611" y="76722"/>
                  <a:pt x="139483" y="88824"/>
                  <a:pt x="146072" y="103731"/>
                </a:cubicBezTo>
                <a:cubicBezTo>
                  <a:pt x="153118" y="119748"/>
                  <a:pt x="157457" y="138895"/>
                  <a:pt x="158076" y="157913"/>
                </a:cubicBezTo>
                <a:cubicBezTo>
                  <a:pt x="158207" y="162316"/>
                  <a:pt x="158664" y="165415"/>
                  <a:pt x="159805" y="167797"/>
                </a:cubicBezTo>
                <a:cubicBezTo>
                  <a:pt x="161110" y="170569"/>
                  <a:pt x="163165" y="172200"/>
                  <a:pt x="166362" y="173277"/>
                </a:cubicBezTo>
                <a:cubicBezTo>
                  <a:pt x="169363" y="174321"/>
                  <a:pt x="171940" y="176278"/>
                  <a:pt x="173767" y="178822"/>
                </a:cubicBezTo>
                <a:cubicBezTo>
                  <a:pt x="175528" y="181269"/>
                  <a:pt x="176572" y="184302"/>
                  <a:pt x="176572" y="187564"/>
                </a:cubicBezTo>
                <a:cubicBezTo>
                  <a:pt x="176572" y="191707"/>
                  <a:pt x="174876" y="195491"/>
                  <a:pt x="172136" y="198198"/>
                </a:cubicBezTo>
                <a:cubicBezTo>
                  <a:pt x="169396" y="200938"/>
                  <a:pt x="165644" y="202667"/>
                  <a:pt x="161502" y="202667"/>
                </a:cubicBezTo>
                <a:lnTo>
                  <a:pt x="133807" y="202667"/>
                </a:lnTo>
                <a:cubicBezTo>
                  <a:pt x="132111" y="202667"/>
                  <a:pt x="130774" y="204037"/>
                  <a:pt x="130774" y="205701"/>
                </a:cubicBezTo>
                <a:cubicBezTo>
                  <a:pt x="130774" y="207397"/>
                  <a:pt x="132111" y="208767"/>
                  <a:pt x="133807" y="208767"/>
                </a:cubicBezTo>
                <a:lnTo>
                  <a:pt x="161502" y="208767"/>
                </a:lnTo>
                <a:cubicBezTo>
                  <a:pt x="167340" y="208767"/>
                  <a:pt x="172625" y="206386"/>
                  <a:pt x="176474" y="202537"/>
                </a:cubicBezTo>
                <a:cubicBezTo>
                  <a:pt x="180323" y="198688"/>
                  <a:pt x="182704" y="193403"/>
                  <a:pt x="182704" y="187564"/>
                </a:cubicBezTo>
                <a:cubicBezTo>
                  <a:pt x="182704" y="182997"/>
                  <a:pt x="181237" y="178757"/>
                  <a:pt x="178725" y="175267"/>
                </a:cubicBezTo>
                <a:cubicBezTo>
                  <a:pt x="176180" y="171711"/>
                  <a:pt x="172560" y="168938"/>
                  <a:pt x="168319" y="167503"/>
                </a:cubicBezTo>
                <a:cubicBezTo>
                  <a:pt x="166786" y="166981"/>
                  <a:pt x="165807" y="166263"/>
                  <a:pt x="165285" y="165154"/>
                </a:cubicBezTo>
                <a:cubicBezTo>
                  <a:pt x="164568" y="163654"/>
                  <a:pt x="164274" y="161273"/>
                  <a:pt x="164144" y="157717"/>
                </a:cubicBezTo>
                <a:cubicBezTo>
                  <a:pt x="163524" y="137917"/>
                  <a:pt x="159022" y="117953"/>
                  <a:pt x="151650" y="101285"/>
                </a:cubicBezTo>
                <a:cubicBezTo>
                  <a:pt x="145485" y="87291"/>
                  <a:pt x="137298" y="75515"/>
                  <a:pt x="127675" y="67915"/>
                </a:cubicBezTo>
                <a:cubicBezTo>
                  <a:pt x="130317" y="65892"/>
                  <a:pt x="131883" y="62728"/>
                  <a:pt x="131883" y="59368"/>
                </a:cubicBezTo>
                <a:cubicBezTo>
                  <a:pt x="131883" y="56432"/>
                  <a:pt x="130676" y="53725"/>
                  <a:pt x="128719" y="51768"/>
                </a:cubicBezTo>
                <a:cubicBezTo>
                  <a:pt x="126794" y="49843"/>
                  <a:pt x="124087" y="48604"/>
                  <a:pt x="121118" y="48604"/>
                </a:cubicBezTo>
                <a:lnTo>
                  <a:pt x="113257" y="48604"/>
                </a:lnTo>
                <a:lnTo>
                  <a:pt x="129175" y="23682"/>
                </a:lnTo>
                <a:cubicBezTo>
                  <a:pt x="130708" y="21301"/>
                  <a:pt x="131393" y="18691"/>
                  <a:pt x="131393" y="16114"/>
                </a:cubicBezTo>
                <a:cubicBezTo>
                  <a:pt x="131393" y="13439"/>
                  <a:pt x="130643" y="10765"/>
                  <a:pt x="129306" y="8383"/>
                </a:cubicBezTo>
                <a:cubicBezTo>
                  <a:pt x="127968" y="6035"/>
                  <a:pt x="126076" y="3980"/>
                  <a:pt x="123728" y="2512"/>
                </a:cubicBezTo>
                <a:cubicBezTo>
                  <a:pt x="121281" y="946"/>
                  <a:pt x="118411" y="0"/>
                  <a:pt x="115247" y="0"/>
                </a:cubicBezTo>
                <a:cubicBezTo>
                  <a:pt x="112017" y="0"/>
                  <a:pt x="108984" y="979"/>
                  <a:pt x="106439" y="2642"/>
                </a:cubicBezTo>
                <a:cubicBezTo>
                  <a:pt x="105298" y="3392"/>
                  <a:pt x="104221" y="4306"/>
                  <a:pt x="103308" y="5350"/>
                </a:cubicBezTo>
                <a:cubicBezTo>
                  <a:pt x="102362" y="4306"/>
                  <a:pt x="101318" y="3392"/>
                  <a:pt x="100176" y="2642"/>
                </a:cubicBezTo>
                <a:cubicBezTo>
                  <a:pt x="97632" y="979"/>
                  <a:pt x="94598" y="0"/>
                  <a:pt x="91336" y="0"/>
                </a:cubicBezTo>
                <a:cubicBezTo>
                  <a:pt x="88107" y="0"/>
                  <a:pt x="85073" y="979"/>
                  <a:pt x="82529" y="2642"/>
                </a:cubicBezTo>
                <a:cubicBezTo>
                  <a:pt x="81387" y="3392"/>
                  <a:pt x="80311" y="4306"/>
                  <a:pt x="79398" y="5350"/>
                </a:cubicBezTo>
                <a:cubicBezTo>
                  <a:pt x="78484" y="4306"/>
                  <a:pt x="77408" y="3392"/>
                  <a:pt x="76266" y="2642"/>
                </a:cubicBezTo>
                <a:cubicBezTo>
                  <a:pt x="73722" y="979"/>
                  <a:pt x="70688" y="0"/>
                  <a:pt x="67459"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6218722" y="3694049"/>
            <a:ext cx="524042" cy="632567"/>
          </a:xfrm>
          <a:custGeom>
            <a:avLst/>
            <a:gdLst/>
            <a:ahLst/>
            <a:cxnLst/>
            <a:rect l="l" t="t" r="r" b="b"/>
            <a:pathLst>
              <a:path w="172951" h="208768" extrusionOk="0">
                <a:moveTo>
                  <a:pt x="12918" y="85334"/>
                </a:moveTo>
                <a:cubicBezTo>
                  <a:pt x="14778" y="85334"/>
                  <a:pt x="16474" y="86084"/>
                  <a:pt x="17713" y="87323"/>
                </a:cubicBezTo>
                <a:cubicBezTo>
                  <a:pt x="18920" y="88563"/>
                  <a:pt x="19703" y="90259"/>
                  <a:pt x="19703" y="92118"/>
                </a:cubicBezTo>
                <a:lnTo>
                  <a:pt x="19703" y="116649"/>
                </a:lnTo>
                <a:cubicBezTo>
                  <a:pt x="19703" y="118508"/>
                  <a:pt x="18920" y="120204"/>
                  <a:pt x="17713" y="121444"/>
                </a:cubicBezTo>
                <a:cubicBezTo>
                  <a:pt x="16474" y="122683"/>
                  <a:pt x="14778" y="123434"/>
                  <a:pt x="12918" y="123434"/>
                </a:cubicBezTo>
                <a:cubicBezTo>
                  <a:pt x="11026" y="123434"/>
                  <a:pt x="9330" y="122683"/>
                  <a:pt x="8091" y="121444"/>
                </a:cubicBezTo>
                <a:cubicBezTo>
                  <a:pt x="6884" y="120204"/>
                  <a:pt x="6101" y="118508"/>
                  <a:pt x="6101" y="116649"/>
                </a:cubicBezTo>
                <a:lnTo>
                  <a:pt x="6101" y="92118"/>
                </a:lnTo>
                <a:cubicBezTo>
                  <a:pt x="6101" y="90259"/>
                  <a:pt x="6884" y="88563"/>
                  <a:pt x="8091" y="87323"/>
                </a:cubicBezTo>
                <a:cubicBezTo>
                  <a:pt x="9330" y="86084"/>
                  <a:pt x="11026" y="85334"/>
                  <a:pt x="12918" y="85334"/>
                </a:cubicBezTo>
                <a:close/>
                <a:moveTo>
                  <a:pt x="160033" y="85334"/>
                </a:moveTo>
                <a:cubicBezTo>
                  <a:pt x="161893" y="85334"/>
                  <a:pt x="163589" y="86084"/>
                  <a:pt x="164828" y="87323"/>
                </a:cubicBezTo>
                <a:cubicBezTo>
                  <a:pt x="166068" y="88563"/>
                  <a:pt x="166818" y="90259"/>
                  <a:pt x="166818" y="92118"/>
                </a:cubicBezTo>
                <a:lnTo>
                  <a:pt x="166818" y="116649"/>
                </a:lnTo>
                <a:cubicBezTo>
                  <a:pt x="166818" y="118508"/>
                  <a:pt x="166068" y="120204"/>
                  <a:pt x="164828" y="121444"/>
                </a:cubicBezTo>
                <a:cubicBezTo>
                  <a:pt x="163589" y="122683"/>
                  <a:pt x="161893" y="123434"/>
                  <a:pt x="160033" y="123434"/>
                </a:cubicBezTo>
                <a:cubicBezTo>
                  <a:pt x="158174" y="123434"/>
                  <a:pt x="156478" y="122683"/>
                  <a:pt x="155238" y="121444"/>
                </a:cubicBezTo>
                <a:cubicBezTo>
                  <a:pt x="153999" y="120204"/>
                  <a:pt x="153248" y="118508"/>
                  <a:pt x="153248" y="116649"/>
                </a:cubicBezTo>
                <a:lnTo>
                  <a:pt x="153248" y="92118"/>
                </a:lnTo>
                <a:cubicBezTo>
                  <a:pt x="153248" y="90259"/>
                  <a:pt x="153999" y="88563"/>
                  <a:pt x="155238" y="87323"/>
                </a:cubicBezTo>
                <a:cubicBezTo>
                  <a:pt x="156478" y="86084"/>
                  <a:pt x="158174" y="85334"/>
                  <a:pt x="160033" y="85334"/>
                </a:cubicBezTo>
                <a:close/>
                <a:moveTo>
                  <a:pt x="93717" y="135209"/>
                </a:moveTo>
                <a:cubicBezTo>
                  <a:pt x="95316" y="135209"/>
                  <a:pt x="96751" y="135862"/>
                  <a:pt x="97795" y="136906"/>
                </a:cubicBezTo>
                <a:cubicBezTo>
                  <a:pt x="98839" y="137917"/>
                  <a:pt x="99458" y="139319"/>
                  <a:pt x="99458" y="140885"/>
                </a:cubicBezTo>
                <a:cubicBezTo>
                  <a:pt x="99458" y="142451"/>
                  <a:pt x="98839" y="143854"/>
                  <a:pt x="97795" y="144897"/>
                </a:cubicBezTo>
                <a:cubicBezTo>
                  <a:pt x="96751" y="145941"/>
                  <a:pt x="95316" y="146561"/>
                  <a:pt x="93717" y="146561"/>
                </a:cubicBezTo>
                <a:lnTo>
                  <a:pt x="79038" y="146561"/>
                </a:lnTo>
                <a:lnTo>
                  <a:pt x="79038" y="135209"/>
                </a:lnTo>
                <a:close/>
                <a:moveTo>
                  <a:pt x="93717" y="152694"/>
                </a:moveTo>
                <a:cubicBezTo>
                  <a:pt x="95316" y="152694"/>
                  <a:pt x="96751" y="153313"/>
                  <a:pt x="97795" y="154357"/>
                </a:cubicBezTo>
                <a:cubicBezTo>
                  <a:pt x="98839" y="155368"/>
                  <a:pt x="99458" y="156804"/>
                  <a:pt x="99458" y="158337"/>
                </a:cubicBezTo>
                <a:cubicBezTo>
                  <a:pt x="99458" y="159903"/>
                  <a:pt x="98839" y="161338"/>
                  <a:pt x="97795" y="162349"/>
                </a:cubicBezTo>
                <a:cubicBezTo>
                  <a:pt x="96751" y="163393"/>
                  <a:pt x="95316" y="164013"/>
                  <a:pt x="93717" y="164013"/>
                </a:cubicBezTo>
                <a:lnTo>
                  <a:pt x="79038" y="164013"/>
                </a:lnTo>
                <a:lnTo>
                  <a:pt x="79038" y="152694"/>
                </a:lnTo>
                <a:close/>
                <a:moveTo>
                  <a:pt x="82594" y="122814"/>
                </a:moveTo>
                <a:cubicBezTo>
                  <a:pt x="80898" y="122814"/>
                  <a:pt x="79528" y="124184"/>
                  <a:pt x="79528" y="125880"/>
                </a:cubicBezTo>
                <a:lnTo>
                  <a:pt x="79528" y="129109"/>
                </a:lnTo>
                <a:lnTo>
                  <a:pt x="70427" y="129109"/>
                </a:lnTo>
                <a:cubicBezTo>
                  <a:pt x="68731" y="129109"/>
                  <a:pt x="67361" y="130479"/>
                  <a:pt x="67361" y="132176"/>
                </a:cubicBezTo>
                <a:cubicBezTo>
                  <a:pt x="67361" y="133872"/>
                  <a:pt x="68731" y="135209"/>
                  <a:pt x="70427" y="135209"/>
                </a:cubicBezTo>
                <a:lnTo>
                  <a:pt x="72939" y="135209"/>
                </a:lnTo>
                <a:lnTo>
                  <a:pt x="72939" y="164013"/>
                </a:lnTo>
                <a:lnTo>
                  <a:pt x="70427" y="164013"/>
                </a:lnTo>
                <a:cubicBezTo>
                  <a:pt x="68731" y="164013"/>
                  <a:pt x="67361" y="165383"/>
                  <a:pt x="67361" y="167079"/>
                </a:cubicBezTo>
                <a:cubicBezTo>
                  <a:pt x="67361" y="168775"/>
                  <a:pt x="68731" y="170145"/>
                  <a:pt x="70427" y="170145"/>
                </a:cubicBezTo>
                <a:lnTo>
                  <a:pt x="79528" y="170145"/>
                </a:lnTo>
                <a:lnTo>
                  <a:pt x="79528" y="173375"/>
                </a:lnTo>
                <a:cubicBezTo>
                  <a:pt x="79528" y="175071"/>
                  <a:pt x="80898" y="176441"/>
                  <a:pt x="82594" y="176441"/>
                </a:cubicBezTo>
                <a:cubicBezTo>
                  <a:pt x="84290" y="176441"/>
                  <a:pt x="85628" y="175071"/>
                  <a:pt x="85628" y="173375"/>
                </a:cubicBezTo>
                <a:lnTo>
                  <a:pt x="85628" y="170145"/>
                </a:lnTo>
                <a:lnTo>
                  <a:pt x="90684" y="170145"/>
                </a:lnTo>
                <a:lnTo>
                  <a:pt x="90684" y="173375"/>
                </a:lnTo>
                <a:cubicBezTo>
                  <a:pt x="90684" y="175071"/>
                  <a:pt x="92054" y="176441"/>
                  <a:pt x="93717" y="176441"/>
                </a:cubicBezTo>
                <a:cubicBezTo>
                  <a:pt x="95414" y="176441"/>
                  <a:pt x="96784" y="175071"/>
                  <a:pt x="96784" y="173375"/>
                </a:cubicBezTo>
                <a:lnTo>
                  <a:pt x="96784" y="169721"/>
                </a:lnTo>
                <a:cubicBezTo>
                  <a:pt x="98806" y="169199"/>
                  <a:pt x="100633" y="168123"/>
                  <a:pt x="102101" y="166688"/>
                </a:cubicBezTo>
                <a:cubicBezTo>
                  <a:pt x="104254" y="164535"/>
                  <a:pt x="105591" y="161599"/>
                  <a:pt x="105591" y="158337"/>
                </a:cubicBezTo>
                <a:cubicBezTo>
                  <a:pt x="105591" y="155010"/>
                  <a:pt x="104156" y="151845"/>
                  <a:pt x="101677" y="149627"/>
                </a:cubicBezTo>
                <a:cubicBezTo>
                  <a:pt x="104156" y="147377"/>
                  <a:pt x="105591" y="144245"/>
                  <a:pt x="105591" y="140885"/>
                </a:cubicBezTo>
                <a:cubicBezTo>
                  <a:pt x="105591" y="137656"/>
                  <a:pt x="104221" y="134687"/>
                  <a:pt x="102101" y="132567"/>
                </a:cubicBezTo>
                <a:cubicBezTo>
                  <a:pt x="100633" y="131132"/>
                  <a:pt x="98806" y="130055"/>
                  <a:pt x="96784" y="129501"/>
                </a:cubicBezTo>
                <a:lnTo>
                  <a:pt x="96784" y="125880"/>
                </a:lnTo>
                <a:cubicBezTo>
                  <a:pt x="96784" y="124184"/>
                  <a:pt x="95414" y="122814"/>
                  <a:pt x="93717" y="122814"/>
                </a:cubicBezTo>
                <a:cubicBezTo>
                  <a:pt x="92054" y="122814"/>
                  <a:pt x="90684" y="124184"/>
                  <a:pt x="90684" y="125880"/>
                </a:cubicBezTo>
                <a:lnTo>
                  <a:pt x="90684" y="129109"/>
                </a:lnTo>
                <a:lnTo>
                  <a:pt x="85628" y="129109"/>
                </a:lnTo>
                <a:lnTo>
                  <a:pt x="85628" y="125880"/>
                </a:lnTo>
                <a:cubicBezTo>
                  <a:pt x="85628" y="124184"/>
                  <a:pt x="84290" y="122814"/>
                  <a:pt x="82594" y="122814"/>
                </a:cubicBezTo>
                <a:close/>
                <a:moveTo>
                  <a:pt x="156967" y="25835"/>
                </a:moveTo>
                <a:lnTo>
                  <a:pt x="156967" y="79592"/>
                </a:lnTo>
                <a:cubicBezTo>
                  <a:pt x="154651" y="80147"/>
                  <a:pt x="152563" y="81354"/>
                  <a:pt x="150932" y="82985"/>
                </a:cubicBezTo>
                <a:cubicBezTo>
                  <a:pt x="148584" y="85334"/>
                  <a:pt x="147116" y="88563"/>
                  <a:pt x="147116" y="92118"/>
                </a:cubicBezTo>
                <a:lnTo>
                  <a:pt x="147116" y="116649"/>
                </a:lnTo>
                <a:cubicBezTo>
                  <a:pt x="147116" y="120204"/>
                  <a:pt x="148584" y="123434"/>
                  <a:pt x="150932" y="125782"/>
                </a:cubicBezTo>
                <a:cubicBezTo>
                  <a:pt x="152563" y="127413"/>
                  <a:pt x="154651" y="128620"/>
                  <a:pt x="156967" y="129175"/>
                </a:cubicBezTo>
                <a:lnTo>
                  <a:pt x="156967" y="182965"/>
                </a:lnTo>
                <a:lnTo>
                  <a:pt x="151911" y="182965"/>
                </a:lnTo>
                <a:cubicBezTo>
                  <a:pt x="151487" y="165317"/>
                  <a:pt x="147442" y="148942"/>
                  <a:pt x="140722" y="135242"/>
                </a:cubicBezTo>
                <a:cubicBezTo>
                  <a:pt x="134264" y="122064"/>
                  <a:pt x="125326" y="111332"/>
                  <a:pt x="114822" y="104384"/>
                </a:cubicBezTo>
                <a:cubicBezTo>
                  <a:pt x="120074" y="100893"/>
                  <a:pt x="124934" y="96490"/>
                  <a:pt x="129273" y="91303"/>
                </a:cubicBezTo>
                <a:cubicBezTo>
                  <a:pt x="134818" y="84681"/>
                  <a:pt x="139581" y="76787"/>
                  <a:pt x="143267" y="67915"/>
                </a:cubicBezTo>
                <a:cubicBezTo>
                  <a:pt x="143919" y="66381"/>
                  <a:pt x="143169" y="64587"/>
                  <a:pt x="141603" y="63935"/>
                </a:cubicBezTo>
                <a:cubicBezTo>
                  <a:pt x="141219" y="63775"/>
                  <a:pt x="140824" y="63699"/>
                  <a:pt x="140436" y="63699"/>
                </a:cubicBezTo>
                <a:cubicBezTo>
                  <a:pt x="139240" y="63699"/>
                  <a:pt x="138116" y="64417"/>
                  <a:pt x="137623" y="65599"/>
                </a:cubicBezTo>
                <a:cubicBezTo>
                  <a:pt x="134166" y="73851"/>
                  <a:pt x="129762" y="81223"/>
                  <a:pt x="124576" y="87389"/>
                </a:cubicBezTo>
                <a:cubicBezTo>
                  <a:pt x="119520" y="93423"/>
                  <a:pt x="113746" y="98284"/>
                  <a:pt x="107483" y="101676"/>
                </a:cubicBezTo>
                <a:cubicBezTo>
                  <a:pt x="106961" y="101970"/>
                  <a:pt x="106504" y="102394"/>
                  <a:pt x="106211" y="102948"/>
                </a:cubicBezTo>
                <a:cubicBezTo>
                  <a:pt x="105428" y="104416"/>
                  <a:pt x="105982" y="106276"/>
                  <a:pt x="107450" y="107091"/>
                </a:cubicBezTo>
                <a:cubicBezTo>
                  <a:pt x="118769" y="113158"/>
                  <a:pt x="128425" y="124021"/>
                  <a:pt x="135242" y="137917"/>
                </a:cubicBezTo>
                <a:cubicBezTo>
                  <a:pt x="141570" y="150802"/>
                  <a:pt x="145387" y="166231"/>
                  <a:pt x="145811" y="182965"/>
                </a:cubicBezTo>
                <a:lnTo>
                  <a:pt x="107581" y="182965"/>
                </a:lnTo>
                <a:cubicBezTo>
                  <a:pt x="110027" y="181399"/>
                  <a:pt x="112311" y="179572"/>
                  <a:pt x="114366" y="177517"/>
                </a:cubicBezTo>
                <a:cubicBezTo>
                  <a:pt x="121509" y="170374"/>
                  <a:pt x="125913" y="160522"/>
                  <a:pt x="125913" y="149627"/>
                </a:cubicBezTo>
                <a:cubicBezTo>
                  <a:pt x="125913" y="140102"/>
                  <a:pt x="122521" y="131360"/>
                  <a:pt x="116910" y="124543"/>
                </a:cubicBezTo>
                <a:cubicBezTo>
                  <a:pt x="111169" y="117595"/>
                  <a:pt x="103112" y="112636"/>
                  <a:pt x="93946" y="110875"/>
                </a:cubicBezTo>
                <a:cubicBezTo>
                  <a:pt x="93762" y="110842"/>
                  <a:pt x="93578" y="110827"/>
                  <a:pt x="93398" y="110827"/>
                </a:cubicBezTo>
                <a:cubicBezTo>
                  <a:pt x="91944" y="110827"/>
                  <a:pt x="90648" y="111842"/>
                  <a:pt x="90358" y="113321"/>
                </a:cubicBezTo>
                <a:cubicBezTo>
                  <a:pt x="90064" y="114985"/>
                  <a:pt x="91140" y="116551"/>
                  <a:pt x="92804" y="116877"/>
                </a:cubicBezTo>
                <a:cubicBezTo>
                  <a:pt x="100567" y="118377"/>
                  <a:pt x="107352" y="122553"/>
                  <a:pt x="112213" y="128424"/>
                </a:cubicBezTo>
                <a:cubicBezTo>
                  <a:pt x="116943" y="134166"/>
                  <a:pt x="119813" y="141570"/>
                  <a:pt x="119813" y="149627"/>
                </a:cubicBezTo>
                <a:cubicBezTo>
                  <a:pt x="119813" y="158826"/>
                  <a:pt x="116062" y="167144"/>
                  <a:pt x="110027" y="173179"/>
                </a:cubicBezTo>
                <a:cubicBezTo>
                  <a:pt x="103993" y="179214"/>
                  <a:pt x="95675" y="182965"/>
                  <a:pt x="86476" y="182965"/>
                </a:cubicBezTo>
                <a:cubicBezTo>
                  <a:pt x="77244" y="182965"/>
                  <a:pt x="68926" y="179214"/>
                  <a:pt x="62892" y="173179"/>
                </a:cubicBezTo>
                <a:cubicBezTo>
                  <a:pt x="56857" y="167144"/>
                  <a:pt x="53138" y="158826"/>
                  <a:pt x="53138" y="149627"/>
                </a:cubicBezTo>
                <a:cubicBezTo>
                  <a:pt x="53138" y="141570"/>
                  <a:pt x="55976" y="134166"/>
                  <a:pt x="60739" y="128424"/>
                </a:cubicBezTo>
                <a:cubicBezTo>
                  <a:pt x="65567" y="122553"/>
                  <a:pt x="72384" y="118377"/>
                  <a:pt x="80148" y="116877"/>
                </a:cubicBezTo>
                <a:cubicBezTo>
                  <a:pt x="81811" y="116583"/>
                  <a:pt x="82888" y="114985"/>
                  <a:pt x="82561" y="113321"/>
                </a:cubicBezTo>
                <a:cubicBezTo>
                  <a:pt x="82271" y="111842"/>
                  <a:pt x="81001" y="110827"/>
                  <a:pt x="79553" y="110827"/>
                </a:cubicBezTo>
                <a:cubicBezTo>
                  <a:pt x="79373" y="110827"/>
                  <a:pt x="79190" y="110842"/>
                  <a:pt x="79006" y="110875"/>
                </a:cubicBezTo>
                <a:cubicBezTo>
                  <a:pt x="69807" y="112636"/>
                  <a:pt x="61750" y="117595"/>
                  <a:pt x="56042" y="124543"/>
                </a:cubicBezTo>
                <a:cubicBezTo>
                  <a:pt x="50398" y="131360"/>
                  <a:pt x="47039" y="140102"/>
                  <a:pt x="47039" y="149627"/>
                </a:cubicBezTo>
                <a:cubicBezTo>
                  <a:pt x="47039" y="160522"/>
                  <a:pt x="51442" y="170374"/>
                  <a:pt x="58586" y="177517"/>
                </a:cubicBezTo>
                <a:cubicBezTo>
                  <a:pt x="60641" y="179572"/>
                  <a:pt x="62892" y="181399"/>
                  <a:pt x="65371" y="182965"/>
                </a:cubicBezTo>
                <a:lnTo>
                  <a:pt x="27141" y="182965"/>
                </a:lnTo>
                <a:cubicBezTo>
                  <a:pt x="27206" y="179409"/>
                  <a:pt x="27467" y="175919"/>
                  <a:pt x="27826" y="172559"/>
                </a:cubicBezTo>
                <a:cubicBezTo>
                  <a:pt x="28347" y="168090"/>
                  <a:pt x="29098" y="163719"/>
                  <a:pt x="30076" y="159511"/>
                </a:cubicBezTo>
                <a:cubicBezTo>
                  <a:pt x="30468" y="157848"/>
                  <a:pt x="29457" y="156217"/>
                  <a:pt x="27826" y="155825"/>
                </a:cubicBezTo>
                <a:cubicBezTo>
                  <a:pt x="27599" y="155776"/>
                  <a:pt x="27374" y="155753"/>
                  <a:pt x="27152" y="155753"/>
                </a:cubicBezTo>
                <a:cubicBezTo>
                  <a:pt x="25741" y="155753"/>
                  <a:pt x="24478" y="156699"/>
                  <a:pt x="24140" y="158108"/>
                </a:cubicBezTo>
                <a:cubicBezTo>
                  <a:pt x="23096" y="162545"/>
                  <a:pt x="22313" y="167144"/>
                  <a:pt x="21758" y="171874"/>
                </a:cubicBezTo>
                <a:cubicBezTo>
                  <a:pt x="21367" y="175527"/>
                  <a:pt x="21106" y="179214"/>
                  <a:pt x="21008" y="182965"/>
                </a:cubicBezTo>
                <a:lnTo>
                  <a:pt x="15952" y="182965"/>
                </a:lnTo>
                <a:lnTo>
                  <a:pt x="15952" y="129175"/>
                </a:lnTo>
                <a:cubicBezTo>
                  <a:pt x="18301" y="128620"/>
                  <a:pt x="20356" y="127413"/>
                  <a:pt x="22019" y="125782"/>
                </a:cubicBezTo>
                <a:cubicBezTo>
                  <a:pt x="24368" y="123434"/>
                  <a:pt x="25803" y="120204"/>
                  <a:pt x="25803" y="116649"/>
                </a:cubicBezTo>
                <a:lnTo>
                  <a:pt x="25803" y="92118"/>
                </a:lnTo>
                <a:cubicBezTo>
                  <a:pt x="25803" y="88563"/>
                  <a:pt x="24368" y="85334"/>
                  <a:pt x="22019" y="83018"/>
                </a:cubicBezTo>
                <a:cubicBezTo>
                  <a:pt x="20356" y="81354"/>
                  <a:pt x="18301" y="80147"/>
                  <a:pt x="15952" y="79592"/>
                </a:cubicBezTo>
                <a:lnTo>
                  <a:pt x="15952" y="25835"/>
                </a:lnTo>
                <a:lnTo>
                  <a:pt x="21008" y="25835"/>
                </a:lnTo>
                <a:cubicBezTo>
                  <a:pt x="21432" y="43450"/>
                  <a:pt x="25510" y="59825"/>
                  <a:pt x="32229" y="73525"/>
                </a:cubicBezTo>
                <a:cubicBezTo>
                  <a:pt x="38688" y="86736"/>
                  <a:pt x="47626" y="97436"/>
                  <a:pt x="58129" y="104384"/>
                </a:cubicBezTo>
                <a:cubicBezTo>
                  <a:pt x="52421" y="108167"/>
                  <a:pt x="47169" y="113060"/>
                  <a:pt x="42537" y="118867"/>
                </a:cubicBezTo>
                <a:cubicBezTo>
                  <a:pt x="36731" y="126108"/>
                  <a:pt x="31870" y="134785"/>
                  <a:pt x="28250" y="144473"/>
                </a:cubicBezTo>
                <a:cubicBezTo>
                  <a:pt x="27662" y="146039"/>
                  <a:pt x="28478" y="147801"/>
                  <a:pt x="30044" y="148388"/>
                </a:cubicBezTo>
                <a:cubicBezTo>
                  <a:pt x="30402" y="148520"/>
                  <a:pt x="30768" y="148582"/>
                  <a:pt x="31125" y="148582"/>
                </a:cubicBezTo>
                <a:cubicBezTo>
                  <a:pt x="32361" y="148582"/>
                  <a:pt x="33503" y="147833"/>
                  <a:pt x="33958" y="146594"/>
                </a:cubicBezTo>
                <a:cubicBezTo>
                  <a:pt x="37350" y="137525"/>
                  <a:pt x="41885" y="129403"/>
                  <a:pt x="47299" y="122651"/>
                </a:cubicBezTo>
                <a:cubicBezTo>
                  <a:pt x="52584" y="116029"/>
                  <a:pt x="58716" y="110712"/>
                  <a:pt x="65469" y="107091"/>
                </a:cubicBezTo>
                <a:cubicBezTo>
                  <a:pt x="65991" y="106797"/>
                  <a:pt x="66415" y="106373"/>
                  <a:pt x="66741" y="105819"/>
                </a:cubicBezTo>
                <a:cubicBezTo>
                  <a:pt x="67524" y="104351"/>
                  <a:pt x="66969" y="102492"/>
                  <a:pt x="65469" y="101709"/>
                </a:cubicBezTo>
                <a:cubicBezTo>
                  <a:pt x="54182" y="95609"/>
                  <a:pt x="44494" y="84746"/>
                  <a:pt x="37677" y="70850"/>
                </a:cubicBezTo>
                <a:cubicBezTo>
                  <a:pt x="31381" y="57966"/>
                  <a:pt x="27532" y="42536"/>
                  <a:pt x="27141" y="25835"/>
                </a:cubicBezTo>
                <a:lnTo>
                  <a:pt x="145811" y="25835"/>
                </a:lnTo>
                <a:cubicBezTo>
                  <a:pt x="145713" y="30043"/>
                  <a:pt x="145387" y="34120"/>
                  <a:pt x="144865" y="38100"/>
                </a:cubicBezTo>
                <a:cubicBezTo>
                  <a:pt x="144213" y="43156"/>
                  <a:pt x="143234" y="48082"/>
                  <a:pt x="141962" y="52844"/>
                </a:cubicBezTo>
                <a:cubicBezTo>
                  <a:pt x="141505" y="54475"/>
                  <a:pt x="142484" y="56171"/>
                  <a:pt x="144115" y="56595"/>
                </a:cubicBezTo>
                <a:cubicBezTo>
                  <a:pt x="144387" y="56672"/>
                  <a:pt x="144659" y="56708"/>
                  <a:pt x="144927" y="56708"/>
                </a:cubicBezTo>
                <a:cubicBezTo>
                  <a:pt x="146266" y="56708"/>
                  <a:pt x="147480" y="55802"/>
                  <a:pt x="147833" y="54443"/>
                </a:cubicBezTo>
                <a:cubicBezTo>
                  <a:pt x="149171" y="49484"/>
                  <a:pt x="150215" y="44265"/>
                  <a:pt x="150932" y="38883"/>
                </a:cubicBezTo>
                <a:cubicBezTo>
                  <a:pt x="151487" y="34577"/>
                  <a:pt x="151813" y="30206"/>
                  <a:pt x="151911" y="25835"/>
                </a:cubicBezTo>
                <a:close/>
                <a:moveTo>
                  <a:pt x="160033" y="189065"/>
                </a:moveTo>
                <a:cubicBezTo>
                  <a:pt x="161893" y="189065"/>
                  <a:pt x="163589" y="189848"/>
                  <a:pt x="164828" y="191055"/>
                </a:cubicBezTo>
                <a:cubicBezTo>
                  <a:pt x="166068" y="192294"/>
                  <a:pt x="166818" y="193990"/>
                  <a:pt x="166818" y="195882"/>
                </a:cubicBezTo>
                <a:cubicBezTo>
                  <a:pt x="166818" y="197742"/>
                  <a:pt x="166068" y="199438"/>
                  <a:pt x="164828" y="200645"/>
                </a:cubicBezTo>
                <a:cubicBezTo>
                  <a:pt x="163589" y="201884"/>
                  <a:pt x="161893" y="202667"/>
                  <a:pt x="160033" y="202667"/>
                </a:cubicBezTo>
                <a:lnTo>
                  <a:pt x="12918" y="202667"/>
                </a:lnTo>
                <a:cubicBezTo>
                  <a:pt x="11026" y="202667"/>
                  <a:pt x="9330" y="201884"/>
                  <a:pt x="8091" y="200645"/>
                </a:cubicBezTo>
                <a:cubicBezTo>
                  <a:pt x="6884" y="199438"/>
                  <a:pt x="6101" y="197742"/>
                  <a:pt x="6101" y="195882"/>
                </a:cubicBezTo>
                <a:cubicBezTo>
                  <a:pt x="6101" y="193990"/>
                  <a:pt x="6884" y="192294"/>
                  <a:pt x="8091" y="191055"/>
                </a:cubicBezTo>
                <a:cubicBezTo>
                  <a:pt x="9330" y="189848"/>
                  <a:pt x="11026" y="189065"/>
                  <a:pt x="12918" y="189065"/>
                </a:cubicBezTo>
                <a:close/>
                <a:moveTo>
                  <a:pt x="12918" y="0"/>
                </a:moveTo>
                <a:cubicBezTo>
                  <a:pt x="9330" y="0"/>
                  <a:pt x="6133" y="1468"/>
                  <a:pt x="3785" y="3784"/>
                </a:cubicBezTo>
                <a:cubicBezTo>
                  <a:pt x="1436" y="6133"/>
                  <a:pt x="1" y="9362"/>
                  <a:pt x="1" y="12917"/>
                </a:cubicBezTo>
                <a:cubicBezTo>
                  <a:pt x="1" y="16473"/>
                  <a:pt x="1436" y="19670"/>
                  <a:pt x="3785" y="22018"/>
                </a:cubicBezTo>
                <a:cubicBezTo>
                  <a:pt x="5416" y="23682"/>
                  <a:pt x="7503" y="24889"/>
                  <a:pt x="9852" y="25443"/>
                </a:cubicBezTo>
                <a:lnTo>
                  <a:pt x="9852" y="79592"/>
                </a:lnTo>
                <a:cubicBezTo>
                  <a:pt x="7503" y="80147"/>
                  <a:pt x="5416" y="81354"/>
                  <a:pt x="3785" y="82985"/>
                </a:cubicBezTo>
                <a:cubicBezTo>
                  <a:pt x="1436" y="85334"/>
                  <a:pt x="1" y="88563"/>
                  <a:pt x="1" y="92118"/>
                </a:cubicBezTo>
                <a:lnTo>
                  <a:pt x="1" y="116649"/>
                </a:lnTo>
                <a:cubicBezTo>
                  <a:pt x="1" y="120204"/>
                  <a:pt x="1436" y="123434"/>
                  <a:pt x="3785" y="125782"/>
                </a:cubicBezTo>
                <a:cubicBezTo>
                  <a:pt x="5416" y="127413"/>
                  <a:pt x="7503" y="128620"/>
                  <a:pt x="9852" y="129175"/>
                </a:cubicBezTo>
                <a:lnTo>
                  <a:pt x="9852" y="183324"/>
                </a:lnTo>
                <a:cubicBezTo>
                  <a:pt x="7503" y="183911"/>
                  <a:pt x="5416" y="185085"/>
                  <a:pt x="3785" y="186749"/>
                </a:cubicBezTo>
                <a:cubicBezTo>
                  <a:pt x="1436" y="189097"/>
                  <a:pt x="1" y="192294"/>
                  <a:pt x="1" y="195882"/>
                </a:cubicBezTo>
                <a:cubicBezTo>
                  <a:pt x="1" y="199405"/>
                  <a:pt x="1436" y="202635"/>
                  <a:pt x="3785" y="204983"/>
                </a:cubicBezTo>
                <a:cubicBezTo>
                  <a:pt x="6133" y="207332"/>
                  <a:pt x="9330" y="208767"/>
                  <a:pt x="12918" y="208767"/>
                </a:cubicBezTo>
                <a:lnTo>
                  <a:pt x="160033" y="208767"/>
                </a:lnTo>
                <a:cubicBezTo>
                  <a:pt x="163589" y="208767"/>
                  <a:pt x="166818" y="207332"/>
                  <a:pt x="169167" y="204983"/>
                </a:cubicBezTo>
                <a:cubicBezTo>
                  <a:pt x="171483" y="202635"/>
                  <a:pt x="172951" y="199405"/>
                  <a:pt x="172951" y="195882"/>
                </a:cubicBezTo>
                <a:cubicBezTo>
                  <a:pt x="172951" y="192294"/>
                  <a:pt x="171483" y="189097"/>
                  <a:pt x="169167" y="186749"/>
                </a:cubicBezTo>
                <a:cubicBezTo>
                  <a:pt x="167503" y="185085"/>
                  <a:pt x="165415" y="183911"/>
                  <a:pt x="163099" y="183324"/>
                </a:cubicBezTo>
                <a:lnTo>
                  <a:pt x="163099" y="129175"/>
                </a:lnTo>
                <a:cubicBezTo>
                  <a:pt x="165415" y="128620"/>
                  <a:pt x="167503" y="127413"/>
                  <a:pt x="169167" y="125782"/>
                </a:cubicBezTo>
                <a:cubicBezTo>
                  <a:pt x="171483" y="123434"/>
                  <a:pt x="172951" y="120204"/>
                  <a:pt x="172951" y="116649"/>
                </a:cubicBezTo>
                <a:lnTo>
                  <a:pt x="172951" y="92118"/>
                </a:lnTo>
                <a:cubicBezTo>
                  <a:pt x="172951" y="88563"/>
                  <a:pt x="171483" y="85334"/>
                  <a:pt x="169167" y="82985"/>
                </a:cubicBezTo>
                <a:cubicBezTo>
                  <a:pt x="167503" y="81354"/>
                  <a:pt x="165415" y="80147"/>
                  <a:pt x="163099" y="79592"/>
                </a:cubicBezTo>
                <a:lnTo>
                  <a:pt x="163099" y="25443"/>
                </a:lnTo>
                <a:cubicBezTo>
                  <a:pt x="165415" y="24889"/>
                  <a:pt x="167503" y="23682"/>
                  <a:pt x="169167" y="22018"/>
                </a:cubicBezTo>
                <a:cubicBezTo>
                  <a:pt x="171483" y="19670"/>
                  <a:pt x="172951" y="16473"/>
                  <a:pt x="172951" y="12917"/>
                </a:cubicBezTo>
                <a:cubicBezTo>
                  <a:pt x="172951" y="9362"/>
                  <a:pt x="171483" y="6133"/>
                  <a:pt x="169167" y="3784"/>
                </a:cubicBezTo>
                <a:cubicBezTo>
                  <a:pt x="166818" y="1468"/>
                  <a:pt x="163589" y="0"/>
                  <a:pt x="160033" y="0"/>
                </a:cubicBezTo>
                <a:lnTo>
                  <a:pt x="93391" y="0"/>
                </a:lnTo>
                <a:cubicBezTo>
                  <a:pt x="91695" y="0"/>
                  <a:pt x="90325" y="1370"/>
                  <a:pt x="90325" y="3066"/>
                </a:cubicBezTo>
                <a:cubicBezTo>
                  <a:pt x="90325" y="4763"/>
                  <a:pt x="91695" y="6100"/>
                  <a:pt x="93391" y="6100"/>
                </a:cubicBezTo>
                <a:lnTo>
                  <a:pt x="160033" y="6100"/>
                </a:lnTo>
                <a:cubicBezTo>
                  <a:pt x="161893" y="6100"/>
                  <a:pt x="163589" y="6883"/>
                  <a:pt x="164828" y="8122"/>
                </a:cubicBezTo>
                <a:cubicBezTo>
                  <a:pt x="166068" y="9362"/>
                  <a:pt x="166818" y="11058"/>
                  <a:pt x="166818" y="12917"/>
                </a:cubicBezTo>
                <a:cubicBezTo>
                  <a:pt x="166818" y="14777"/>
                  <a:pt x="166068" y="16473"/>
                  <a:pt x="164828" y="17713"/>
                </a:cubicBezTo>
                <a:cubicBezTo>
                  <a:pt x="163589" y="18920"/>
                  <a:pt x="161893" y="19702"/>
                  <a:pt x="160033" y="19702"/>
                </a:cubicBezTo>
                <a:lnTo>
                  <a:pt x="12918" y="19702"/>
                </a:lnTo>
                <a:cubicBezTo>
                  <a:pt x="11026" y="19702"/>
                  <a:pt x="9330" y="18920"/>
                  <a:pt x="8091" y="17713"/>
                </a:cubicBezTo>
                <a:cubicBezTo>
                  <a:pt x="6884" y="16473"/>
                  <a:pt x="6101" y="14777"/>
                  <a:pt x="6101" y="12917"/>
                </a:cubicBezTo>
                <a:cubicBezTo>
                  <a:pt x="6101" y="11058"/>
                  <a:pt x="6884" y="9362"/>
                  <a:pt x="8091" y="8122"/>
                </a:cubicBezTo>
                <a:cubicBezTo>
                  <a:pt x="9330" y="6883"/>
                  <a:pt x="11026" y="6100"/>
                  <a:pt x="12918" y="6100"/>
                </a:cubicBezTo>
                <a:lnTo>
                  <a:pt x="79560" y="6100"/>
                </a:lnTo>
                <a:cubicBezTo>
                  <a:pt x="81224" y="6100"/>
                  <a:pt x="82594" y="4763"/>
                  <a:pt x="82594" y="3066"/>
                </a:cubicBezTo>
                <a:cubicBezTo>
                  <a:pt x="82594" y="1370"/>
                  <a:pt x="81224" y="0"/>
                  <a:pt x="79560" y="0"/>
                </a:cubicBezTo>
                <a:close/>
              </a:path>
            </a:pathLst>
          </a:cu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1" name="Google Shape;651;p37"/>
          <p:cNvCxnSpPr>
            <a:stCxn id="647" idx="3"/>
            <a:endCxn id="645" idx="1"/>
          </p:cNvCxnSpPr>
          <p:nvPr/>
        </p:nvCxnSpPr>
        <p:spPr>
          <a:xfrm>
            <a:off x="4080450" y="2359300"/>
            <a:ext cx="4572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652" name="Google Shape;652;p37"/>
          <p:cNvCxnSpPr>
            <a:stCxn id="646" idx="3"/>
            <a:endCxn id="648" idx="1"/>
          </p:cNvCxnSpPr>
          <p:nvPr/>
        </p:nvCxnSpPr>
        <p:spPr>
          <a:xfrm>
            <a:off x="4606200" y="4010313"/>
            <a:ext cx="4572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94" name="Google Shape;594;p32"/>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Predicting Model</a:t>
            </a:r>
            <a:endParaRPr dirty="0"/>
          </a:p>
        </p:txBody>
      </p:sp>
      <p:sp>
        <p:nvSpPr>
          <p:cNvPr id="595" name="Google Shape;595;p32"/>
          <p:cNvSpPr txBox="1">
            <a:spLocks noGrp="1"/>
          </p:cNvSpPr>
          <p:nvPr>
            <p:ph type="title"/>
          </p:nvPr>
        </p:nvSpPr>
        <p:spPr>
          <a:xfrm>
            <a:off x="478236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96" name="Google Shape;596;p32"/>
          <p:cNvSpPr txBox="1">
            <a:spLocks noGrp="1"/>
          </p:cNvSpPr>
          <p:nvPr>
            <p:ph type="subTitle" idx="2"/>
          </p:nvPr>
        </p:nvSpPr>
        <p:spPr>
          <a:xfrm>
            <a:off x="6187075" y="2220251"/>
            <a:ext cx="2236800"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0" i="0" dirty="0">
                <a:solidFill>
                  <a:srgbClr val="FFFFFF"/>
                </a:solidFill>
                <a:effectLst/>
                <a:latin typeface="Segoe UI Semibold" panose="020B0702040204020203" pitchFamily="34" charset="0"/>
                <a:ea typeface="Gadugi" panose="020B0502040204020203" pitchFamily="34" charset="0"/>
                <a:cs typeface="Segoe UI Semibold" panose="020B0702040204020203" pitchFamily="34" charset="0"/>
              </a:rPr>
              <a:t>Using ARIMA model forecasting to predict the Price of crypto. </a:t>
            </a:r>
            <a:endParaRPr sz="1400" dirty="0">
              <a:latin typeface="Segoe UI Semibold" panose="020B0702040204020203" pitchFamily="34" charset="0"/>
              <a:ea typeface="Gadugi" panose="020B0502040204020203" pitchFamily="34" charset="0"/>
              <a:cs typeface="Segoe UI Semibold" panose="020B0702040204020203" pitchFamily="34" charset="0"/>
            </a:endParaRPr>
          </a:p>
        </p:txBody>
      </p:sp>
      <p:sp>
        <p:nvSpPr>
          <p:cNvPr id="597" name="Google Shape;597;p32"/>
          <p:cNvSpPr txBox="1">
            <a:spLocks noGrp="1"/>
          </p:cNvSpPr>
          <p:nvPr>
            <p:ph type="title" idx="3"/>
          </p:nvPr>
        </p:nvSpPr>
        <p:spPr>
          <a:xfrm>
            <a:off x="478236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98" name="Google Shape;598;p32"/>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err="1"/>
              <a:t>DeFi</a:t>
            </a:r>
            <a:r>
              <a:rPr lang="en-IN" dirty="0"/>
              <a:t> Market</a:t>
            </a:r>
            <a:endParaRPr dirty="0"/>
          </a:p>
        </p:txBody>
      </p:sp>
      <p:sp>
        <p:nvSpPr>
          <p:cNvPr id="599" name="Google Shape;599;p32"/>
          <p:cNvSpPr txBox="1">
            <a:spLocks noGrp="1"/>
          </p:cNvSpPr>
          <p:nvPr>
            <p:ph type="subTitle" idx="5"/>
          </p:nvPr>
        </p:nvSpPr>
        <p:spPr>
          <a:xfrm>
            <a:off x="6187074" y="3752825"/>
            <a:ext cx="3032081" cy="69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i="0" dirty="0">
                <a:solidFill>
                  <a:srgbClr val="BDC1C6"/>
                </a:solidFill>
                <a:effectLst/>
                <a:latin typeface="Segoe UI Semibold" panose="020B0702040204020203" pitchFamily="34" charset="0"/>
                <a:cs typeface="Segoe UI Semibold" panose="020B0702040204020203" pitchFamily="34" charset="0"/>
              </a:rPr>
              <a:t>Decentralized finance</a:t>
            </a:r>
            <a:r>
              <a:rPr lang="en-US" sz="1400" b="0" i="0" dirty="0">
                <a:solidFill>
                  <a:srgbClr val="BDC1C6"/>
                </a:solidFill>
                <a:effectLst/>
                <a:latin typeface="Segoe UI Semibold" panose="020B0702040204020203" pitchFamily="34" charset="0"/>
                <a:cs typeface="Segoe UI Semibold" panose="020B0702040204020203" pitchFamily="34" charset="0"/>
              </a:rPr>
              <a:t> (</a:t>
            </a:r>
            <a:r>
              <a:rPr lang="en-US" sz="1400" b="0" i="0" dirty="0" err="1">
                <a:solidFill>
                  <a:srgbClr val="BDC1C6"/>
                </a:solidFill>
                <a:effectLst/>
                <a:latin typeface="Segoe UI Semibold" panose="020B0702040204020203" pitchFamily="34" charset="0"/>
                <a:cs typeface="Segoe UI Semibold" panose="020B0702040204020203" pitchFamily="34" charset="0"/>
              </a:rPr>
              <a:t>DeFi</a:t>
            </a:r>
            <a:r>
              <a:rPr lang="en-US" sz="1400" b="0" i="0" dirty="0">
                <a:solidFill>
                  <a:srgbClr val="BDC1C6"/>
                </a:solidFill>
                <a:effectLst/>
                <a:latin typeface="Segoe UI Semibold" panose="020B0702040204020203" pitchFamily="34" charset="0"/>
                <a:cs typeface="Segoe UI Semibold" panose="020B0702040204020203" pitchFamily="34" charset="0"/>
              </a:rPr>
              <a:t>) is an emerging financial technology based on secure distributed ledgers similar to those used by cryptocurrencies</a:t>
            </a:r>
            <a:r>
              <a:rPr lang="en-US" sz="1400" b="0" i="0" dirty="0">
                <a:solidFill>
                  <a:srgbClr val="BDC1C6"/>
                </a:solidFill>
                <a:effectLst/>
                <a:latin typeface="Google Sans Text"/>
              </a:rPr>
              <a:t>.</a:t>
            </a:r>
            <a:endParaRPr sz="1400" dirty="0"/>
          </a:p>
        </p:txBody>
      </p:sp>
      <p:sp>
        <p:nvSpPr>
          <p:cNvPr id="600" name="Google Shape;600;p32"/>
          <p:cNvSpPr txBox="1">
            <a:spLocks noGrp="1"/>
          </p:cNvSpPr>
          <p:nvPr>
            <p:ph type="title" idx="6"/>
          </p:nvPr>
        </p:nvSpPr>
        <p:spPr>
          <a:xfrm>
            <a:off x="3068313" y="176635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01" name="Google Shape;601;p32"/>
          <p:cNvSpPr txBox="1">
            <a:spLocks noGrp="1"/>
          </p:cNvSpPr>
          <p:nvPr>
            <p:ph type="title" idx="7"/>
          </p:nvPr>
        </p:nvSpPr>
        <p:spPr>
          <a:xfrm>
            <a:off x="3068313" y="341730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602" name="Google Shape;602;p32"/>
          <p:cNvSpPr txBox="1">
            <a:spLocks noGrp="1"/>
          </p:cNvSpPr>
          <p:nvPr>
            <p:ph type="subTitle" idx="8"/>
          </p:nvPr>
        </p:nvSpPr>
        <p:spPr>
          <a:xfrm>
            <a:off x="475394" y="1781354"/>
            <a:ext cx="266265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1800" dirty="0"/>
              <a:t>KEY GOAL</a:t>
            </a:r>
            <a:endParaRPr sz="1800" dirty="0"/>
          </a:p>
        </p:txBody>
      </p:sp>
      <p:sp>
        <p:nvSpPr>
          <p:cNvPr id="603" name="Google Shape;603;p32"/>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decision-makers who need speedy access to pinpointed information.</a:t>
            </a:r>
            <a:endParaRPr dirty="0"/>
          </a:p>
        </p:txBody>
      </p:sp>
      <p:sp>
        <p:nvSpPr>
          <p:cNvPr id="604" name="Google Shape;604;p32"/>
          <p:cNvSpPr txBox="1">
            <a:spLocks noGrp="1"/>
          </p:cNvSpPr>
          <p:nvPr>
            <p:ph type="subTitle" idx="13"/>
          </p:nvPr>
        </p:nvSpPr>
        <p:spPr>
          <a:xfrm>
            <a:off x="613237" y="3417300"/>
            <a:ext cx="256223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2000" dirty="0"/>
              <a:t>Requirements/Resources</a:t>
            </a:r>
            <a:endParaRPr sz="2000" dirty="0"/>
          </a:p>
        </p:txBody>
      </p:sp>
      <p:sp>
        <p:nvSpPr>
          <p:cNvPr id="605" name="Google Shape;605;p32"/>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dirty="0"/>
              <a:t>Metis, Python, React, DHV, Supra.</a:t>
            </a:r>
          </a:p>
          <a:p>
            <a:pPr marL="0" lvl="0" indent="0" algn="r" rtl="0">
              <a:spcBef>
                <a:spcPts val="0"/>
              </a:spcBef>
              <a:spcAft>
                <a:spcPts val="1600"/>
              </a:spcAft>
              <a:buNone/>
            </a:pPr>
            <a:r>
              <a:rPr lang="en-IN" sz="600" dirty="0"/>
              <a:t>[after starting the project in the hackathon</a:t>
            </a:r>
            <a:r>
              <a:rPr lang="en-IN" sz="800" dirty="0"/>
              <a:t>]</a:t>
            </a:r>
            <a:endParaRPr lang="en-IN" sz="1200" dirty="0"/>
          </a:p>
        </p:txBody>
      </p:sp>
      <p:cxnSp>
        <p:nvCxnSpPr>
          <p:cNvPr id="606" name="Google Shape;606;p32"/>
          <p:cNvCxnSpPr>
            <a:cxnSpLocks/>
          </p:cNvCxnSpPr>
          <p:nvPr/>
        </p:nvCxnSpPr>
        <p:spPr>
          <a:xfrm>
            <a:off x="4582225" y="1566731"/>
            <a:ext cx="0" cy="325579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3"/>
          <p:cNvSpPr txBox="1">
            <a:spLocks noGrp="1"/>
          </p:cNvSpPr>
          <p:nvPr>
            <p:ph type="subTitle" idx="1"/>
          </p:nvPr>
        </p:nvSpPr>
        <p:spPr>
          <a:xfrm>
            <a:off x="864050" y="2710251"/>
            <a:ext cx="37755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81818"/>
              </a:buClr>
              <a:buSzPts val="1100"/>
              <a:buFont typeface="Arial"/>
              <a:buNone/>
            </a:pPr>
            <a:r>
              <a:rPr lang="en-US" dirty="0"/>
              <a:t>The main technology that lies behind our solution is AI. When a question is presented a series or complex algorithms process the received input, understand what the user is asking, and based on that predicts when to buy and resell shares.</a:t>
            </a:r>
            <a:endParaRPr dirty="0"/>
          </a:p>
        </p:txBody>
      </p:sp>
      <p:sp>
        <p:nvSpPr>
          <p:cNvPr id="612" name="Google Shape;612;p33"/>
          <p:cNvSpPr txBox="1">
            <a:spLocks noGrp="1"/>
          </p:cNvSpPr>
          <p:nvPr>
            <p:ph type="title"/>
          </p:nvPr>
        </p:nvSpPr>
        <p:spPr>
          <a:xfrm>
            <a:off x="720000" y="1412950"/>
            <a:ext cx="35907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pic>
        <p:nvPicPr>
          <p:cNvPr id="613" name="Google Shape;613;p33"/>
          <p:cNvPicPr preferRelativeResize="0"/>
          <p:nvPr/>
        </p:nvPicPr>
        <p:blipFill rotWithShape="1">
          <a:blip r:embed="rId3">
            <a:alphaModFix/>
          </a:blip>
          <a:srcRect l="9604" r="34746" b="1078"/>
          <a:stretch/>
        </p:blipFill>
        <p:spPr>
          <a:xfrm>
            <a:off x="5150797" y="1252897"/>
            <a:ext cx="2637660" cy="2637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4"/>
          <p:cNvSpPr txBox="1">
            <a:spLocks noGrp="1"/>
          </p:cNvSpPr>
          <p:nvPr>
            <p:ph type="subTitle" idx="1"/>
          </p:nvPr>
        </p:nvSpPr>
        <p:spPr>
          <a:xfrm>
            <a:off x="5268579" y="1635681"/>
            <a:ext cx="3468900" cy="308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63238"/>
              </a:buClr>
              <a:buSzPts val="1100"/>
            </a:pPr>
            <a:r>
              <a:rPr lang="en-IN" dirty="0">
                <a:solidFill>
                  <a:schemeClr val="bg1">
                    <a:lumMod val="20000"/>
                    <a:lumOff val="80000"/>
                  </a:schemeClr>
                </a:solidFill>
              </a:rPr>
              <a:t>1. </a:t>
            </a: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Bot</a:t>
            </a:r>
          </a:p>
          <a:p>
            <a:pPr marL="0" lvl="0" indent="0" algn="l" rtl="0">
              <a:spcBef>
                <a:spcPts val="0"/>
              </a:spcBef>
              <a:spcAft>
                <a:spcPts val="0"/>
              </a:spcAft>
              <a:buClr>
                <a:srgbClr val="263238"/>
              </a:buClr>
              <a:buSzPts val="1100"/>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2. Customer care</a:t>
            </a:r>
          </a:p>
          <a:p>
            <a:pPr marL="0" lvl="0" indent="0" algn="l" rtl="0">
              <a:spcBef>
                <a:spcPts val="0"/>
              </a:spcBef>
              <a:spcAft>
                <a:spcPts val="0"/>
              </a:spcAft>
              <a:buClr>
                <a:srgbClr val="263238"/>
              </a:buClr>
              <a:buSzPts val="1100"/>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3. Demo account with Bot </a:t>
            </a:r>
          </a:p>
          <a:p>
            <a:pPr marL="0" lvl="0" indent="0" algn="l" rtl="0">
              <a:spcBef>
                <a:spcPts val="0"/>
              </a:spcBef>
              <a:spcAft>
                <a:spcPts val="0"/>
              </a:spcAft>
              <a:buClr>
                <a:srgbClr val="263238"/>
              </a:buClr>
              <a:buSzPts val="1100"/>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4. Instant popups</a:t>
            </a:r>
          </a:p>
          <a:p>
            <a:pPr marL="0" lvl="0" indent="0" algn="l" rtl="0">
              <a:spcBef>
                <a:spcPts val="0"/>
              </a:spcBef>
              <a:spcAft>
                <a:spcPts val="0"/>
              </a:spcAft>
              <a:buClr>
                <a:srgbClr val="263238"/>
              </a:buClr>
              <a:buSzPts val="1100"/>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5. Instant notification</a:t>
            </a:r>
          </a:p>
          <a:p>
            <a:pPr marL="0" lvl="0" indent="0" algn="l" rtl="0">
              <a:spcBef>
                <a:spcPts val="0"/>
              </a:spcBef>
              <a:spcAft>
                <a:spcPts val="0"/>
              </a:spcAft>
              <a:buClr>
                <a:srgbClr val="263238"/>
              </a:buClr>
              <a:buSzPts val="1100"/>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6. </a:t>
            </a:r>
            <a:r>
              <a:rPr lang="en-IN" dirty="0" err="1">
                <a:solidFill>
                  <a:schemeClr val="bg1">
                    <a:lumMod val="20000"/>
                    <a:lumOff val="80000"/>
                  </a:schemeClr>
                </a:solidFill>
                <a:latin typeface="Segoe UI Semibold" panose="020B0702040204020203" pitchFamily="34" charset="0"/>
                <a:cs typeface="Segoe UI Semibold" panose="020B0702040204020203" pitchFamily="34" charset="0"/>
              </a:rPr>
              <a:t>DeFi</a:t>
            </a: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 Token </a:t>
            </a:r>
          </a:p>
          <a:p>
            <a:pPr marL="0" lvl="0" indent="0" algn="l" rtl="0">
              <a:spcBef>
                <a:spcPts val="0"/>
              </a:spcBef>
              <a:spcAft>
                <a:spcPts val="0"/>
              </a:spcAft>
              <a:buClr>
                <a:srgbClr val="263238"/>
              </a:buClr>
              <a:buSzPts val="1100"/>
            </a:pPr>
            <a:endParaRPr lang="en-IN" dirty="0">
              <a:solidFill>
                <a:schemeClr val="bg1">
                  <a:lumMod val="20000"/>
                  <a:lumOff val="80000"/>
                </a:schemeClr>
              </a:solidFill>
            </a:endParaRPr>
          </a:p>
        </p:txBody>
      </p:sp>
      <p:grpSp>
        <p:nvGrpSpPr>
          <p:cNvPr id="773" name="Google Shape;773;p44"/>
          <p:cNvGrpSpPr/>
          <p:nvPr/>
        </p:nvGrpSpPr>
        <p:grpSpPr>
          <a:xfrm>
            <a:off x="77150" y="1765400"/>
            <a:ext cx="4274547" cy="2594950"/>
            <a:chOff x="655815" y="1710641"/>
            <a:chExt cx="4721170" cy="2866082"/>
          </a:xfrm>
        </p:grpSpPr>
        <p:sp>
          <p:nvSpPr>
            <p:cNvPr id="774" name="Google Shape;774;p44"/>
            <p:cNvSpPr/>
            <p:nvPr/>
          </p:nvSpPr>
          <p:spPr>
            <a:xfrm>
              <a:off x="4367971" y="1817068"/>
              <a:ext cx="199235" cy="180697"/>
            </a:xfrm>
            <a:custGeom>
              <a:avLst/>
              <a:gdLst/>
              <a:ahLst/>
              <a:cxnLst/>
              <a:rect l="l" t="t" r="r" b="b"/>
              <a:pathLst>
                <a:path w="3321" h="3012" extrusionOk="0">
                  <a:moveTo>
                    <a:pt x="1" y="0"/>
                  </a:moveTo>
                  <a:lnTo>
                    <a:pt x="1" y="83"/>
                  </a:lnTo>
                  <a:cubicBezTo>
                    <a:pt x="1" y="93"/>
                    <a:pt x="1" y="103"/>
                    <a:pt x="11" y="114"/>
                  </a:cubicBezTo>
                  <a:cubicBezTo>
                    <a:pt x="32" y="433"/>
                    <a:pt x="73" y="753"/>
                    <a:pt x="135" y="1072"/>
                  </a:cubicBezTo>
                  <a:cubicBezTo>
                    <a:pt x="259" y="1732"/>
                    <a:pt x="465" y="2362"/>
                    <a:pt x="754" y="2970"/>
                  </a:cubicBezTo>
                  <a:cubicBezTo>
                    <a:pt x="764" y="3001"/>
                    <a:pt x="784" y="3011"/>
                    <a:pt x="816" y="3011"/>
                  </a:cubicBezTo>
                  <a:lnTo>
                    <a:pt x="3321" y="3011"/>
                  </a:lnTo>
                  <a:cubicBezTo>
                    <a:pt x="3321" y="2990"/>
                    <a:pt x="3311" y="2980"/>
                    <a:pt x="3311" y="2970"/>
                  </a:cubicBezTo>
                  <a:cubicBezTo>
                    <a:pt x="3167" y="2568"/>
                    <a:pt x="3043" y="2156"/>
                    <a:pt x="2950" y="1743"/>
                  </a:cubicBezTo>
                  <a:cubicBezTo>
                    <a:pt x="2878" y="1402"/>
                    <a:pt x="2816" y="1052"/>
                    <a:pt x="2785" y="712"/>
                  </a:cubicBezTo>
                  <a:cubicBezTo>
                    <a:pt x="2764" y="485"/>
                    <a:pt x="2754" y="268"/>
                    <a:pt x="2734" y="52"/>
                  </a:cubicBezTo>
                  <a:cubicBezTo>
                    <a:pt x="2734" y="0"/>
                    <a:pt x="2734" y="0"/>
                    <a:pt x="2682" y="0"/>
                  </a:cubicBezTo>
                  <a:close/>
                </a:path>
              </a:pathLst>
            </a:custGeom>
            <a:solidFill>
              <a:srgbClr val="EBEBEB"/>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4583884" y="1818268"/>
              <a:ext cx="207274" cy="179498"/>
            </a:xfrm>
            <a:custGeom>
              <a:avLst/>
              <a:gdLst/>
              <a:ahLst/>
              <a:cxnLst/>
              <a:rect l="l" t="t" r="r" b="b"/>
              <a:pathLst>
                <a:path w="3455" h="2992" extrusionOk="0">
                  <a:moveTo>
                    <a:pt x="11" y="1"/>
                  </a:moveTo>
                  <a:cubicBezTo>
                    <a:pt x="1" y="11"/>
                    <a:pt x="1" y="21"/>
                    <a:pt x="1" y="21"/>
                  </a:cubicBezTo>
                  <a:cubicBezTo>
                    <a:pt x="21" y="207"/>
                    <a:pt x="21" y="383"/>
                    <a:pt x="42" y="568"/>
                  </a:cubicBezTo>
                  <a:cubicBezTo>
                    <a:pt x="83" y="846"/>
                    <a:pt x="114" y="1125"/>
                    <a:pt x="166" y="1393"/>
                  </a:cubicBezTo>
                  <a:cubicBezTo>
                    <a:pt x="269" y="1929"/>
                    <a:pt x="434" y="2445"/>
                    <a:pt x="640" y="2950"/>
                  </a:cubicBezTo>
                  <a:cubicBezTo>
                    <a:pt x="650" y="2981"/>
                    <a:pt x="671" y="2991"/>
                    <a:pt x="702" y="2991"/>
                  </a:cubicBezTo>
                  <a:lnTo>
                    <a:pt x="3445" y="2991"/>
                  </a:lnTo>
                  <a:lnTo>
                    <a:pt x="3445" y="2940"/>
                  </a:lnTo>
                  <a:cubicBezTo>
                    <a:pt x="3445" y="1980"/>
                    <a:pt x="3445" y="1011"/>
                    <a:pt x="3455" y="42"/>
                  </a:cubicBezTo>
                  <a:cubicBezTo>
                    <a:pt x="3455" y="11"/>
                    <a:pt x="3445" y="1"/>
                    <a:pt x="3404" y="1"/>
                  </a:cubicBezTo>
                  <a:close/>
                </a:path>
              </a:pathLst>
            </a:custGeom>
            <a:solidFill>
              <a:srgbClr val="EBEBEB"/>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441642" y="2043480"/>
              <a:ext cx="319820" cy="203555"/>
            </a:xfrm>
            <a:custGeom>
              <a:avLst/>
              <a:gdLst/>
              <a:ahLst/>
              <a:cxnLst/>
              <a:rect l="l" t="t" r="r" b="b"/>
              <a:pathLst>
                <a:path w="5331" h="3393" extrusionOk="0">
                  <a:moveTo>
                    <a:pt x="2392" y="0"/>
                  </a:moveTo>
                  <a:cubicBezTo>
                    <a:pt x="1609" y="11"/>
                    <a:pt x="825" y="11"/>
                    <a:pt x="41" y="11"/>
                  </a:cubicBezTo>
                  <a:lnTo>
                    <a:pt x="0" y="11"/>
                  </a:lnTo>
                  <a:cubicBezTo>
                    <a:pt x="10" y="21"/>
                    <a:pt x="10" y="21"/>
                    <a:pt x="10" y="31"/>
                  </a:cubicBezTo>
                  <a:cubicBezTo>
                    <a:pt x="186" y="299"/>
                    <a:pt x="371" y="557"/>
                    <a:pt x="578" y="804"/>
                  </a:cubicBezTo>
                  <a:cubicBezTo>
                    <a:pt x="846" y="1134"/>
                    <a:pt x="1144" y="1434"/>
                    <a:pt x="1474" y="1702"/>
                  </a:cubicBezTo>
                  <a:cubicBezTo>
                    <a:pt x="1928" y="2094"/>
                    <a:pt x="2434" y="2413"/>
                    <a:pt x="2970" y="2681"/>
                  </a:cubicBezTo>
                  <a:cubicBezTo>
                    <a:pt x="3433" y="2919"/>
                    <a:pt x="3928" y="3093"/>
                    <a:pt x="4434" y="3228"/>
                  </a:cubicBezTo>
                  <a:cubicBezTo>
                    <a:pt x="4702" y="3300"/>
                    <a:pt x="4980" y="3352"/>
                    <a:pt x="5259" y="3393"/>
                  </a:cubicBezTo>
                  <a:cubicBezTo>
                    <a:pt x="5280" y="3393"/>
                    <a:pt x="5300" y="3382"/>
                    <a:pt x="5331" y="3372"/>
                  </a:cubicBezTo>
                  <a:lnTo>
                    <a:pt x="5310" y="3362"/>
                  </a:lnTo>
                  <a:cubicBezTo>
                    <a:pt x="4960" y="3125"/>
                    <a:pt x="4640" y="2857"/>
                    <a:pt x="4331" y="2578"/>
                  </a:cubicBezTo>
                  <a:cubicBezTo>
                    <a:pt x="3960" y="2227"/>
                    <a:pt x="3619" y="1856"/>
                    <a:pt x="3320" y="1454"/>
                  </a:cubicBezTo>
                  <a:cubicBezTo>
                    <a:pt x="2990" y="1011"/>
                    <a:pt x="2702" y="536"/>
                    <a:pt x="2454" y="41"/>
                  </a:cubicBezTo>
                  <a:cubicBezTo>
                    <a:pt x="2444" y="21"/>
                    <a:pt x="2423" y="0"/>
                    <a:pt x="2392" y="0"/>
                  </a:cubicBezTo>
                  <a:close/>
                </a:path>
              </a:pathLst>
            </a:custGeom>
            <a:solidFill>
              <a:srgbClr val="EBEBEB"/>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646996" y="2045340"/>
              <a:ext cx="143562" cy="158980"/>
            </a:xfrm>
            <a:custGeom>
              <a:avLst/>
              <a:gdLst/>
              <a:ahLst/>
              <a:cxnLst/>
              <a:rect l="l" t="t" r="r" b="b"/>
              <a:pathLst>
                <a:path w="2393" h="2650" extrusionOk="0">
                  <a:moveTo>
                    <a:pt x="1" y="0"/>
                  </a:moveTo>
                  <a:cubicBezTo>
                    <a:pt x="588" y="1073"/>
                    <a:pt x="1382" y="1949"/>
                    <a:pt x="2393" y="2650"/>
                  </a:cubicBezTo>
                  <a:lnTo>
                    <a:pt x="2393" y="0"/>
                  </a:lnTo>
                  <a:close/>
                </a:path>
              </a:pathLst>
            </a:custGeom>
            <a:solidFill>
              <a:srgbClr val="EBEBEB"/>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1182849" y="2486344"/>
              <a:ext cx="131804" cy="131864"/>
            </a:xfrm>
            <a:custGeom>
              <a:avLst/>
              <a:gdLst/>
              <a:ahLst/>
              <a:cxnLst/>
              <a:rect l="l" t="t" r="r" b="b"/>
              <a:pathLst>
                <a:path w="2197" h="2198" extrusionOk="0">
                  <a:moveTo>
                    <a:pt x="1093" y="1"/>
                  </a:moveTo>
                  <a:cubicBezTo>
                    <a:pt x="495" y="1"/>
                    <a:pt x="0" y="496"/>
                    <a:pt x="0" y="1105"/>
                  </a:cubicBezTo>
                  <a:cubicBezTo>
                    <a:pt x="0" y="1703"/>
                    <a:pt x="495" y="2198"/>
                    <a:pt x="1103" y="2198"/>
                  </a:cubicBezTo>
                  <a:cubicBezTo>
                    <a:pt x="1712" y="2198"/>
                    <a:pt x="2196" y="1703"/>
                    <a:pt x="2196" y="1094"/>
                  </a:cubicBezTo>
                  <a:cubicBezTo>
                    <a:pt x="2196" y="486"/>
                    <a:pt x="1701" y="1"/>
                    <a:pt x="1093" y="1"/>
                  </a:cubicBezTo>
                  <a:close/>
                </a:path>
              </a:pathLst>
            </a:custGeom>
            <a:solidFill>
              <a:srgbClr val="A6A6A6"/>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1263839" y="2486344"/>
              <a:ext cx="131864" cy="131204"/>
            </a:xfrm>
            <a:custGeom>
              <a:avLst/>
              <a:gdLst/>
              <a:ahLst/>
              <a:cxnLst/>
              <a:rect l="l" t="t" r="r" b="b"/>
              <a:pathLst>
                <a:path w="2198" h="2187" extrusionOk="0">
                  <a:moveTo>
                    <a:pt x="1112" y="1"/>
                  </a:moveTo>
                  <a:cubicBezTo>
                    <a:pt x="1106" y="1"/>
                    <a:pt x="1100" y="1"/>
                    <a:pt x="1094" y="1"/>
                  </a:cubicBezTo>
                  <a:cubicBezTo>
                    <a:pt x="496" y="1"/>
                    <a:pt x="1" y="486"/>
                    <a:pt x="1" y="1094"/>
                  </a:cubicBezTo>
                  <a:cubicBezTo>
                    <a:pt x="1" y="1703"/>
                    <a:pt x="496" y="2187"/>
                    <a:pt x="1104" y="2187"/>
                  </a:cubicBezTo>
                  <a:cubicBezTo>
                    <a:pt x="1712" y="2187"/>
                    <a:pt x="2197" y="1692"/>
                    <a:pt x="2197" y="1094"/>
                  </a:cubicBezTo>
                  <a:cubicBezTo>
                    <a:pt x="2197" y="492"/>
                    <a:pt x="1712" y="1"/>
                    <a:pt x="1112" y="1"/>
                  </a:cubicBezTo>
                  <a:close/>
                </a:path>
              </a:pathLst>
            </a:custGeom>
            <a:solidFill>
              <a:srgbClr val="D40102"/>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1197067" y="1999565"/>
              <a:ext cx="197375" cy="90349"/>
            </a:xfrm>
            <a:custGeom>
              <a:avLst/>
              <a:gdLst/>
              <a:ahLst/>
              <a:cxnLst/>
              <a:rect l="l" t="t" r="r" b="b"/>
              <a:pathLst>
                <a:path w="3290" h="1506" extrusionOk="0">
                  <a:moveTo>
                    <a:pt x="742" y="0"/>
                  </a:moveTo>
                  <a:cubicBezTo>
                    <a:pt x="330" y="0"/>
                    <a:pt x="0" y="340"/>
                    <a:pt x="0" y="753"/>
                  </a:cubicBezTo>
                  <a:cubicBezTo>
                    <a:pt x="0" y="1165"/>
                    <a:pt x="341" y="1506"/>
                    <a:pt x="753" y="1506"/>
                  </a:cubicBezTo>
                  <a:lnTo>
                    <a:pt x="2537" y="1495"/>
                  </a:lnTo>
                  <a:cubicBezTo>
                    <a:pt x="2949" y="1495"/>
                    <a:pt x="3290" y="1155"/>
                    <a:pt x="3290" y="743"/>
                  </a:cubicBezTo>
                  <a:cubicBezTo>
                    <a:pt x="3290" y="330"/>
                    <a:pt x="2949" y="0"/>
                    <a:pt x="2537"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1174750" y="2306367"/>
              <a:ext cx="40915" cy="68691"/>
            </a:xfrm>
            <a:custGeom>
              <a:avLst/>
              <a:gdLst/>
              <a:ahLst/>
              <a:cxnLst/>
              <a:rect l="l" t="t" r="r" b="b"/>
              <a:pathLst>
                <a:path w="682" h="1145" extrusionOk="0">
                  <a:moveTo>
                    <a:pt x="104" y="1"/>
                  </a:moveTo>
                  <a:cubicBezTo>
                    <a:pt x="83" y="1"/>
                    <a:pt x="63" y="21"/>
                    <a:pt x="63" y="42"/>
                  </a:cubicBezTo>
                  <a:cubicBezTo>
                    <a:pt x="63" y="63"/>
                    <a:pt x="83" y="83"/>
                    <a:pt x="104" y="83"/>
                  </a:cubicBezTo>
                  <a:lnTo>
                    <a:pt x="548" y="83"/>
                  </a:lnTo>
                  <a:lnTo>
                    <a:pt x="259" y="372"/>
                  </a:lnTo>
                  <a:cubicBezTo>
                    <a:pt x="248" y="393"/>
                    <a:pt x="248" y="413"/>
                    <a:pt x="259" y="434"/>
                  </a:cubicBezTo>
                  <a:cubicBezTo>
                    <a:pt x="269" y="444"/>
                    <a:pt x="280" y="454"/>
                    <a:pt x="300" y="454"/>
                  </a:cubicBezTo>
                  <a:cubicBezTo>
                    <a:pt x="372" y="454"/>
                    <a:pt x="455" y="475"/>
                    <a:pt x="516" y="537"/>
                  </a:cubicBezTo>
                  <a:cubicBezTo>
                    <a:pt x="568" y="599"/>
                    <a:pt x="599" y="681"/>
                    <a:pt x="599" y="753"/>
                  </a:cubicBezTo>
                  <a:cubicBezTo>
                    <a:pt x="599" y="836"/>
                    <a:pt x="578" y="918"/>
                    <a:pt x="516" y="970"/>
                  </a:cubicBezTo>
                  <a:cubicBezTo>
                    <a:pt x="455" y="1032"/>
                    <a:pt x="372" y="1062"/>
                    <a:pt x="300" y="1062"/>
                  </a:cubicBezTo>
                  <a:cubicBezTo>
                    <a:pt x="218" y="1062"/>
                    <a:pt x="135" y="1032"/>
                    <a:pt x="83" y="980"/>
                  </a:cubicBezTo>
                  <a:cubicBezTo>
                    <a:pt x="73" y="970"/>
                    <a:pt x="60" y="964"/>
                    <a:pt x="49" y="964"/>
                  </a:cubicBezTo>
                  <a:cubicBezTo>
                    <a:pt x="37" y="964"/>
                    <a:pt x="27" y="970"/>
                    <a:pt x="21" y="980"/>
                  </a:cubicBezTo>
                  <a:cubicBezTo>
                    <a:pt x="1" y="991"/>
                    <a:pt x="1" y="1021"/>
                    <a:pt x="21" y="1032"/>
                  </a:cubicBezTo>
                  <a:cubicBezTo>
                    <a:pt x="94" y="1114"/>
                    <a:pt x="197" y="1145"/>
                    <a:pt x="300" y="1145"/>
                  </a:cubicBezTo>
                  <a:cubicBezTo>
                    <a:pt x="393" y="1145"/>
                    <a:pt x="496" y="1104"/>
                    <a:pt x="568" y="1032"/>
                  </a:cubicBezTo>
                  <a:cubicBezTo>
                    <a:pt x="651" y="959"/>
                    <a:pt x="681" y="856"/>
                    <a:pt x="681" y="753"/>
                  </a:cubicBezTo>
                  <a:cubicBezTo>
                    <a:pt x="681" y="661"/>
                    <a:pt x="651" y="558"/>
                    <a:pt x="568" y="485"/>
                  </a:cubicBezTo>
                  <a:cubicBezTo>
                    <a:pt x="516" y="423"/>
                    <a:pt x="445" y="393"/>
                    <a:pt x="372" y="372"/>
                  </a:cubicBezTo>
                  <a:lnTo>
                    <a:pt x="671" y="73"/>
                  </a:lnTo>
                  <a:cubicBezTo>
                    <a:pt x="671" y="73"/>
                    <a:pt x="671" y="63"/>
                    <a:pt x="681" y="63"/>
                  </a:cubicBezTo>
                  <a:lnTo>
                    <a:pt x="681" y="42"/>
                  </a:lnTo>
                  <a:cubicBezTo>
                    <a:pt x="681" y="21"/>
                    <a:pt x="661" y="1"/>
                    <a:pt x="640" y="1"/>
                  </a:cubicBezTo>
                  <a:close/>
                </a:path>
              </a:pathLst>
            </a:custGeom>
            <a:solidFill>
              <a:srgbClr val="A6A6A6"/>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1232343" y="2306607"/>
              <a:ext cx="52613" cy="68451"/>
            </a:xfrm>
            <a:custGeom>
              <a:avLst/>
              <a:gdLst/>
              <a:ahLst/>
              <a:cxnLst/>
              <a:rect l="l" t="t" r="r" b="b"/>
              <a:pathLst>
                <a:path w="877" h="1141" extrusionOk="0">
                  <a:moveTo>
                    <a:pt x="670" y="151"/>
                  </a:moveTo>
                  <a:lnTo>
                    <a:pt x="670" y="822"/>
                  </a:lnTo>
                  <a:lnTo>
                    <a:pt x="134" y="822"/>
                  </a:lnTo>
                  <a:lnTo>
                    <a:pt x="670" y="151"/>
                  </a:lnTo>
                  <a:close/>
                  <a:moveTo>
                    <a:pt x="717" y="0"/>
                  </a:moveTo>
                  <a:cubicBezTo>
                    <a:pt x="705" y="0"/>
                    <a:pt x="693" y="5"/>
                    <a:pt x="681" y="17"/>
                  </a:cubicBezTo>
                  <a:lnTo>
                    <a:pt x="21" y="842"/>
                  </a:lnTo>
                  <a:cubicBezTo>
                    <a:pt x="0" y="863"/>
                    <a:pt x="10" y="884"/>
                    <a:pt x="21" y="893"/>
                  </a:cubicBezTo>
                  <a:cubicBezTo>
                    <a:pt x="31" y="904"/>
                    <a:pt x="41" y="904"/>
                    <a:pt x="51" y="904"/>
                  </a:cubicBezTo>
                  <a:lnTo>
                    <a:pt x="670" y="904"/>
                  </a:lnTo>
                  <a:lnTo>
                    <a:pt x="681" y="1100"/>
                  </a:lnTo>
                  <a:cubicBezTo>
                    <a:pt x="681" y="1120"/>
                    <a:pt x="691" y="1141"/>
                    <a:pt x="711" y="1141"/>
                  </a:cubicBezTo>
                  <a:cubicBezTo>
                    <a:pt x="743" y="1141"/>
                    <a:pt x="753" y="1120"/>
                    <a:pt x="753" y="1100"/>
                  </a:cubicBezTo>
                  <a:lnTo>
                    <a:pt x="753" y="904"/>
                  </a:lnTo>
                  <a:lnTo>
                    <a:pt x="835" y="904"/>
                  </a:lnTo>
                  <a:cubicBezTo>
                    <a:pt x="856" y="904"/>
                    <a:pt x="876" y="884"/>
                    <a:pt x="876" y="863"/>
                  </a:cubicBezTo>
                  <a:cubicBezTo>
                    <a:pt x="876" y="842"/>
                    <a:pt x="856" y="822"/>
                    <a:pt x="835" y="822"/>
                  </a:cubicBezTo>
                  <a:lnTo>
                    <a:pt x="753" y="822"/>
                  </a:lnTo>
                  <a:lnTo>
                    <a:pt x="753" y="38"/>
                  </a:lnTo>
                  <a:lnTo>
                    <a:pt x="753" y="27"/>
                  </a:lnTo>
                  <a:cubicBezTo>
                    <a:pt x="753" y="17"/>
                    <a:pt x="743" y="7"/>
                    <a:pt x="743" y="7"/>
                  </a:cubicBezTo>
                  <a:cubicBezTo>
                    <a:pt x="734" y="3"/>
                    <a:pt x="726" y="0"/>
                    <a:pt x="717" y="0"/>
                  </a:cubicBezTo>
                  <a:close/>
                </a:path>
              </a:pathLst>
            </a:custGeom>
            <a:solidFill>
              <a:srgbClr val="A6A6A6"/>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1299114" y="2305767"/>
              <a:ext cx="40915" cy="69291"/>
            </a:xfrm>
            <a:custGeom>
              <a:avLst/>
              <a:gdLst/>
              <a:ahLst/>
              <a:cxnLst/>
              <a:rect l="l" t="t" r="r" b="b"/>
              <a:pathLst>
                <a:path w="682" h="1155" extrusionOk="0">
                  <a:moveTo>
                    <a:pt x="104" y="0"/>
                  </a:moveTo>
                  <a:cubicBezTo>
                    <a:pt x="93" y="0"/>
                    <a:pt x="83" y="11"/>
                    <a:pt x="73" y="11"/>
                  </a:cubicBezTo>
                  <a:cubicBezTo>
                    <a:pt x="63" y="21"/>
                    <a:pt x="63" y="31"/>
                    <a:pt x="63" y="41"/>
                  </a:cubicBezTo>
                  <a:lnTo>
                    <a:pt x="11" y="506"/>
                  </a:lnTo>
                  <a:lnTo>
                    <a:pt x="1" y="516"/>
                  </a:lnTo>
                  <a:cubicBezTo>
                    <a:pt x="1" y="516"/>
                    <a:pt x="1" y="526"/>
                    <a:pt x="11" y="526"/>
                  </a:cubicBezTo>
                  <a:lnTo>
                    <a:pt x="11" y="536"/>
                  </a:lnTo>
                  <a:cubicBezTo>
                    <a:pt x="11" y="536"/>
                    <a:pt x="11" y="547"/>
                    <a:pt x="21" y="547"/>
                  </a:cubicBezTo>
                  <a:cubicBezTo>
                    <a:pt x="26" y="557"/>
                    <a:pt x="37" y="562"/>
                    <a:pt x="47" y="562"/>
                  </a:cubicBezTo>
                  <a:cubicBezTo>
                    <a:pt x="57" y="562"/>
                    <a:pt x="68" y="557"/>
                    <a:pt x="73" y="547"/>
                  </a:cubicBezTo>
                  <a:cubicBezTo>
                    <a:pt x="134" y="485"/>
                    <a:pt x="217" y="454"/>
                    <a:pt x="290" y="454"/>
                  </a:cubicBezTo>
                  <a:cubicBezTo>
                    <a:pt x="372" y="454"/>
                    <a:pt x="455" y="485"/>
                    <a:pt x="506" y="547"/>
                  </a:cubicBezTo>
                  <a:cubicBezTo>
                    <a:pt x="568" y="609"/>
                    <a:pt x="599" y="681"/>
                    <a:pt x="599" y="763"/>
                  </a:cubicBezTo>
                  <a:cubicBezTo>
                    <a:pt x="599" y="846"/>
                    <a:pt x="568" y="918"/>
                    <a:pt x="506" y="980"/>
                  </a:cubicBezTo>
                  <a:cubicBezTo>
                    <a:pt x="444" y="1042"/>
                    <a:pt x="372" y="1072"/>
                    <a:pt x="290" y="1072"/>
                  </a:cubicBezTo>
                  <a:cubicBezTo>
                    <a:pt x="217" y="1072"/>
                    <a:pt x="134" y="1042"/>
                    <a:pt x="73" y="980"/>
                  </a:cubicBezTo>
                  <a:cubicBezTo>
                    <a:pt x="68" y="975"/>
                    <a:pt x="57" y="972"/>
                    <a:pt x="47" y="972"/>
                  </a:cubicBezTo>
                  <a:cubicBezTo>
                    <a:pt x="37" y="972"/>
                    <a:pt x="26" y="975"/>
                    <a:pt x="21" y="980"/>
                  </a:cubicBezTo>
                  <a:cubicBezTo>
                    <a:pt x="1" y="1001"/>
                    <a:pt x="1" y="1021"/>
                    <a:pt x="21" y="1042"/>
                  </a:cubicBezTo>
                  <a:cubicBezTo>
                    <a:pt x="93" y="1114"/>
                    <a:pt x="196" y="1155"/>
                    <a:pt x="290" y="1155"/>
                  </a:cubicBezTo>
                  <a:cubicBezTo>
                    <a:pt x="393" y="1155"/>
                    <a:pt x="496" y="1114"/>
                    <a:pt x="568" y="1042"/>
                  </a:cubicBezTo>
                  <a:cubicBezTo>
                    <a:pt x="640" y="959"/>
                    <a:pt x="681" y="856"/>
                    <a:pt x="681" y="763"/>
                  </a:cubicBezTo>
                  <a:cubicBezTo>
                    <a:pt x="681" y="660"/>
                    <a:pt x="640" y="568"/>
                    <a:pt x="568" y="485"/>
                  </a:cubicBezTo>
                  <a:cubicBezTo>
                    <a:pt x="496" y="412"/>
                    <a:pt x="393" y="371"/>
                    <a:pt x="290" y="371"/>
                  </a:cubicBezTo>
                  <a:cubicBezTo>
                    <a:pt x="228" y="371"/>
                    <a:pt x="155" y="392"/>
                    <a:pt x="93" y="423"/>
                  </a:cubicBezTo>
                  <a:lnTo>
                    <a:pt x="134" y="83"/>
                  </a:lnTo>
                  <a:lnTo>
                    <a:pt x="640" y="83"/>
                  </a:lnTo>
                  <a:cubicBezTo>
                    <a:pt x="661" y="83"/>
                    <a:pt x="681" y="73"/>
                    <a:pt x="681" y="41"/>
                  </a:cubicBezTo>
                  <a:cubicBezTo>
                    <a:pt x="681" y="21"/>
                    <a:pt x="661" y="0"/>
                    <a:pt x="640" y="0"/>
                  </a:cubicBezTo>
                  <a:close/>
                </a:path>
              </a:pathLst>
            </a:custGeom>
            <a:solidFill>
              <a:srgbClr val="A6A6A6"/>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1359107" y="2305767"/>
              <a:ext cx="45834" cy="68751"/>
            </a:xfrm>
            <a:custGeom>
              <a:avLst/>
              <a:gdLst/>
              <a:ahLst/>
              <a:cxnLst/>
              <a:rect l="l" t="t" r="r" b="b"/>
              <a:pathLst>
                <a:path w="764" h="1146" extrusionOk="0">
                  <a:moveTo>
                    <a:pt x="383" y="474"/>
                  </a:moveTo>
                  <a:cubicBezTo>
                    <a:pt x="548" y="474"/>
                    <a:pt x="681" y="609"/>
                    <a:pt x="681" y="774"/>
                  </a:cubicBezTo>
                  <a:cubicBezTo>
                    <a:pt x="681" y="939"/>
                    <a:pt x="548" y="1072"/>
                    <a:pt x="383" y="1072"/>
                  </a:cubicBezTo>
                  <a:cubicBezTo>
                    <a:pt x="227" y="1072"/>
                    <a:pt x="104" y="959"/>
                    <a:pt x="83" y="815"/>
                  </a:cubicBezTo>
                  <a:lnTo>
                    <a:pt x="83" y="794"/>
                  </a:lnTo>
                  <a:lnTo>
                    <a:pt x="83" y="774"/>
                  </a:lnTo>
                  <a:cubicBezTo>
                    <a:pt x="83" y="609"/>
                    <a:pt x="218" y="474"/>
                    <a:pt x="383" y="474"/>
                  </a:cubicBezTo>
                  <a:close/>
                  <a:moveTo>
                    <a:pt x="506" y="0"/>
                  </a:moveTo>
                  <a:cubicBezTo>
                    <a:pt x="321" y="11"/>
                    <a:pt x="186" y="114"/>
                    <a:pt x="104" y="258"/>
                  </a:cubicBezTo>
                  <a:cubicBezTo>
                    <a:pt x="32" y="392"/>
                    <a:pt x="1" y="557"/>
                    <a:pt x="1" y="712"/>
                  </a:cubicBezTo>
                  <a:lnTo>
                    <a:pt x="1" y="784"/>
                  </a:lnTo>
                  <a:cubicBezTo>
                    <a:pt x="11" y="990"/>
                    <a:pt x="176" y="1145"/>
                    <a:pt x="383" y="1145"/>
                  </a:cubicBezTo>
                  <a:cubicBezTo>
                    <a:pt x="589" y="1145"/>
                    <a:pt x="764" y="980"/>
                    <a:pt x="764" y="774"/>
                  </a:cubicBezTo>
                  <a:cubicBezTo>
                    <a:pt x="764" y="557"/>
                    <a:pt x="589" y="392"/>
                    <a:pt x="383" y="392"/>
                  </a:cubicBezTo>
                  <a:cubicBezTo>
                    <a:pt x="269" y="392"/>
                    <a:pt x="166" y="444"/>
                    <a:pt x="94" y="526"/>
                  </a:cubicBezTo>
                  <a:cubicBezTo>
                    <a:pt x="114" y="444"/>
                    <a:pt x="135" y="361"/>
                    <a:pt x="176" y="289"/>
                  </a:cubicBezTo>
                  <a:cubicBezTo>
                    <a:pt x="248" y="176"/>
                    <a:pt x="351" y="93"/>
                    <a:pt x="506" y="83"/>
                  </a:cubicBezTo>
                  <a:cubicBezTo>
                    <a:pt x="537" y="83"/>
                    <a:pt x="548" y="62"/>
                    <a:pt x="548" y="41"/>
                  </a:cubicBezTo>
                  <a:cubicBezTo>
                    <a:pt x="548" y="21"/>
                    <a:pt x="527" y="0"/>
                    <a:pt x="506" y="0"/>
                  </a:cubicBezTo>
                  <a:close/>
                </a:path>
              </a:pathLst>
            </a:custGeom>
            <a:solidFill>
              <a:srgbClr val="A6A6A6"/>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1143254" y="1710641"/>
              <a:ext cx="3746292" cy="2506067"/>
            </a:xfrm>
            <a:custGeom>
              <a:avLst/>
              <a:gdLst/>
              <a:ahLst/>
              <a:cxnLst/>
              <a:rect l="l" t="t" r="r" b="b"/>
              <a:pathLst>
                <a:path w="62446" h="41773" extrusionOk="0">
                  <a:moveTo>
                    <a:pt x="0" y="1"/>
                  </a:moveTo>
                  <a:lnTo>
                    <a:pt x="0" y="41772"/>
                  </a:lnTo>
                  <a:lnTo>
                    <a:pt x="62446" y="41772"/>
                  </a:lnTo>
                  <a:lnTo>
                    <a:pt x="62446" y="1"/>
                  </a:lnTo>
                  <a:close/>
                </a:path>
              </a:pathLst>
            </a:custGeom>
            <a:solidFill>
              <a:srgbClr val="8E8BD8"/>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1170491" y="1741598"/>
              <a:ext cx="3691818" cy="2444154"/>
            </a:xfrm>
            <a:custGeom>
              <a:avLst/>
              <a:gdLst/>
              <a:ahLst/>
              <a:cxnLst/>
              <a:rect l="l" t="t" r="r" b="b"/>
              <a:pathLst>
                <a:path w="61538" h="40741" extrusionOk="0">
                  <a:moveTo>
                    <a:pt x="0" y="0"/>
                  </a:moveTo>
                  <a:lnTo>
                    <a:pt x="0" y="40741"/>
                  </a:lnTo>
                  <a:lnTo>
                    <a:pt x="61538" y="40741"/>
                  </a:lnTo>
                  <a:lnTo>
                    <a:pt x="61538" y="0"/>
                  </a:lnTo>
                  <a:close/>
                </a:path>
              </a:pathLst>
            </a:custGeom>
            <a:solidFill>
              <a:srgbClr val="5B57DE"/>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655815" y="4404665"/>
              <a:ext cx="4721170" cy="172058"/>
            </a:xfrm>
            <a:custGeom>
              <a:avLst/>
              <a:gdLst/>
              <a:ahLst/>
              <a:cxnLst/>
              <a:rect l="l" t="t" r="r" b="b"/>
              <a:pathLst>
                <a:path w="78696" h="2868" extrusionOk="0">
                  <a:moveTo>
                    <a:pt x="0" y="1"/>
                  </a:moveTo>
                  <a:lnTo>
                    <a:pt x="0" y="2867"/>
                  </a:lnTo>
                  <a:lnTo>
                    <a:pt x="78696" y="2867"/>
                  </a:lnTo>
                  <a:lnTo>
                    <a:pt x="78696" y="1"/>
                  </a:lnTo>
                  <a:close/>
                </a:path>
              </a:pathLst>
            </a:cu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655815" y="4216648"/>
              <a:ext cx="4721170" cy="188076"/>
            </a:xfrm>
            <a:custGeom>
              <a:avLst/>
              <a:gdLst/>
              <a:ahLst/>
              <a:cxnLst/>
              <a:rect l="l" t="t" r="r" b="b"/>
              <a:pathLst>
                <a:path w="78696" h="3135" extrusionOk="0">
                  <a:moveTo>
                    <a:pt x="8125" y="0"/>
                  </a:moveTo>
                  <a:lnTo>
                    <a:pt x="0" y="3135"/>
                  </a:lnTo>
                  <a:lnTo>
                    <a:pt x="78696" y="3135"/>
                  </a:lnTo>
                  <a:lnTo>
                    <a:pt x="70571" y="0"/>
                  </a:lnTo>
                  <a:close/>
                </a:path>
              </a:pathLst>
            </a:custGeom>
            <a:solidFill>
              <a:srgbClr val="8E8BD8"/>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1187168" y="4216648"/>
              <a:ext cx="3658463" cy="121305"/>
            </a:xfrm>
            <a:custGeom>
              <a:avLst/>
              <a:gdLst/>
              <a:ahLst/>
              <a:cxnLst/>
              <a:rect l="l" t="t" r="r" b="b"/>
              <a:pathLst>
                <a:path w="60982" h="2022" extrusionOk="0">
                  <a:moveTo>
                    <a:pt x="5249" y="0"/>
                  </a:moveTo>
                  <a:lnTo>
                    <a:pt x="0" y="2021"/>
                  </a:lnTo>
                  <a:lnTo>
                    <a:pt x="60981" y="2021"/>
                  </a:lnTo>
                  <a:lnTo>
                    <a:pt x="55733" y="0"/>
                  </a:lnTo>
                  <a:close/>
                </a:path>
              </a:pathLst>
            </a:custGeom>
            <a:solidFill>
              <a:srgbClr val="5B57DE"/>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1376445" y="1927154"/>
              <a:ext cx="3276790" cy="2073041"/>
            </a:xfrm>
            <a:custGeom>
              <a:avLst/>
              <a:gdLst/>
              <a:ahLst/>
              <a:cxnLst/>
              <a:rect l="l" t="t" r="r" b="b"/>
              <a:pathLst>
                <a:path w="54620" h="34555" extrusionOk="0">
                  <a:moveTo>
                    <a:pt x="0" y="1"/>
                  </a:moveTo>
                  <a:lnTo>
                    <a:pt x="0" y="34554"/>
                  </a:lnTo>
                  <a:lnTo>
                    <a:pt x="54620" y="34554"/>
                  </a:lnTo>
                  <a:lnTo>
                    <a:pt x="54620" y="1"/>
                  </a:ln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1376445" y="1927154"/>
              <a:ext cx="3276790" cy="79910"/>
            </a:xfrm>
            <a:custGeom>
              <a:avLst/>
              <a:gdLst/>
              <a:ahLst/>
              <a:cxnLst/>
              <a:rect l="l" t="t" r="r" b="b"/>
              <a:pathLst>
                <a:path w="54620" h="1332" extrusionOk="0">
                  <a:moveTo>
                    <a:pt x="0" y="1"/>
                  </a:moveTo>
                  <a:lnTo>
                    <a:pt x="0" y="1331"/>
                  </a:lnTo>
                  <a:lnTo>
                    <a:pt x="54620" y="1331"/>
                  </a:lnTo>
                  <a:lnTo>
                    <a:pt x="54620" y="1"/>
                  </a:lnTo>
                  <a:close/>
                </a:path>
              </a:pathLst>
            </a:custGeom>
            <a:solidFill>
              <a:srgbClr val="455A64"/>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1400562" y="1946952"/>
              <a:ext cx="39055" cy="39655"/>
            </a:xfrm>
            <a:custGeom>
              <a:avLst/>
              <a:gdLst/>
              <a:ahLst/>
              <a:cxnLst/>
              <a:rect l="l" t="t" r="r" b="b"/>
              <a:pathLst>
                <a:path w="651" h="661" extrusionOk="0">
                  <a:moveTo>
                    <a:pt x="320" y="0"/>
                  </a:moveTo>
                  <a:cubicBezTo>
                    <a:pt x="145" y="0"/>
                    <a:pt x="1" y="156"/>
                    <a:pt x="1" y="330"/>
                  </a:cubicBezTo>
                  <a:cubicBezTo>
                    <a:pt x="1" y="516"/>
                    <a:pt x="145" y="660"/>
                    <a:pt x="320" y="660"/>
                  </a:cubicBezTo>
                  <a:cubicBezTo>
                    <a:pt x="506" y="660"/>
                    <a:pt x="650" y="516"/>
                    <a:pt x="650" y="330"/>
                  </a:cubicBezTo>
                  <a:cubicBezTo>
                    <a:pt x="650" y="156"/>
                    <a:pt x="506" y="0"/>
                    <a:pt x="320" y="0"/>
                  </a:cubicBezTo>
                  <a:close/>
                </a:path>
              </a:pathLst>
            </a:custGeom>
            <a:solidFill>
              <a:srgbClr val="C7C7C7"/>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1481012" y="1946952"/>
              <a:ext cx="39655" cy="39655"/>
            </a:xfrm>
            <a:custGeom>
              <a:avLst/>
              <a:gdLst/>
              <a:ahLst/>
              <a:cxnLst/>
              <a:rect l="l" t="t" r="r" b="b"/>
              <a:pathLst>
                <a:path w="661" h="661" extrusionOk="0">
                  <a:moveTo>
                    <a:pt x="330" y="0"/>
                  </a:moveTo>
                  <a:cubicBezTo>
                    <a:pt x="145" y="0"/>
                    <a:pt x="0" y="156"/>
                    <a:pt x="0" y="330"/>
                  </a:cubicBezTo>
                  <a:cubicBezTo>
                    <a:pt x="0" y="516"/>
                    <a:pt x="145" y="660"/>
                    <a:pt x="330" y="660"/>
                  </a:cubicBezTo>
                  <a:cubicBezTo>
                    <a:pt x="516" y="660"/>
                    <a:pt x="660" y="516"/>
                    <a:pt x="660" y="330"/>
                  </a:cubicBezTo>
                  <a:cubicBezTo>
                    <a:pt x="660" y="156"/>
                    <a:pt x="516" y="0"/>
                    <a:pt x="330" y="0"/>
                  </a:cubicBezTo>
                  <a:close/>
                </a:path>
              </a:pathLst>
            </a:custGeom>
            <a:solidFill>
              <a:srgbClr val="FFFFFF"/>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1562002" y="1946952"/>
              <a:ext cx="39655" cy="39655"/>
            </a:xfrm>
            <a:custGeom>
              <a:avLst/>
              <a:gdLst/>
              <a:ahLst/>
              <a:cxnLst/>
              <a:rect l="l" t="t" r="r" b="b"/>
              <a:pathLst>
                <a:path w="661" h="661" extrusionOk="0">
                  <a:moveTo>
                    <a:pt x="331" y="0"/>
                  </a:moveTo>
                  <a:cubicBezTo>
                    <a:pt x="145" y="0"/>
                    <a:pt x="1" y="156"/>
                    <a:pt x="1" y="330"/>
                  </a:cubicBezTo>
                  <a:cubicBezTo>
                    <a:pt x="1" y="516"/>
                    <a:pt x="145" y="660"/>
                    <a:pt x="331" y="660"/>
                  </a:cubicBezTo>
                  <a:cubicBezTo>
                    <a:pt x="506" y="660"/>
                    <a:pt x="661" y="516"/>
                    <a:pt x="661" y="330"/>
                  </a:cubicBezTo>
                  <a:cubicBezTo>
                    <a:pt x="661" y="156"/>
                    <a:pt x="506" y="0"/>
                    <a:pt x="331" y="0"/>
                  </a:cubicBezTo>
                  <a:close/>
                </a:path>
              </a:pathLst>
            </a:custGeom>
            <a:solidFill>
              <a:srgbClr val="D40102"/>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44"/>
          <p:cNvSpPr txBox="1">
            <a:spLocks noGrp="1"/>
          </p:cNvSpPr>
          <p:nvPr>
            <p:ph type="title"/>
          </p:nvPr>
        </p:nvSpPr>
        <p:spPr>
          <a:xfrm>
            <a:off x="228991" y="1758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Website Architecture</a:t>
            </a:r>
            <a:endParaRPr dirty="0"/>
          </a:p>
        </p:txBody>
      </p:sp>
      <p:pic>
        <p:nvPicPr>
          <p:cNvPr id="3" name="Picture 2">
            <a:extLst>
              <a:ext uri="{FF2B5EF4-FFF2-40B4-BE49-F238E27FC236}">
                <a16:creationId xmlns:a16="http://schemas.microsoft.com/office/drawing/2014/main" id="{6674BD03-55E3-4DDA-B15E-051E108277D7}"/>
              </a:ext>
            </a:extLst>
          </p:cNvPr>
          <p:cNvPicPr>
            <a:picLocks noChangeAspect="1"/>
          </p:cNvPicPr>
          <p:nvPr/>
        </p:nvPicPr>
        <p:blipFill>
          <a:blip r:embed="rId3"/>
          <a:stretch>
            <a:fillRect/>
          </a:stretch>
        </p:blipFill>
        <p:spPr>
          <a:xfrm>
            <a:off x="729608" y="1961431"/>
            <a:ext cx="2965569" cy="1876932"/>
          </a:xfrm>
          <a:prstGeom prst="rect">
            <a:avLst/>
          </a:prstGeom>
        </p:spPr>
      </p:pic>
      <p:sp>
        <p:nvSpPr>
          <p:cNvPr id="32" name="TextBox 31">
            <a:extLst>
              <a:ext uri="{FF2B5EF4-FFF2-40B4-BE49-F238E27FC236}">
                <a16:creationId xmlns:a16="http://schemas.microsoft.com/office/drawing/2014/main" id="{33C4174E-A5D5-4966-8BD9-9379F665CEDA}"/>
              </a:ext>
            </a:extLst>
          </p:cNvPr>
          <p:cNvSpPr txBox="1"/>
          <p:nvPr/>
        </p:nvSpPr>
        <p:spPr>
          <a:xfrm>
            <a:off x="4214995" y="1635681"/>
            <a:ext cx="4597052" cy="523220"/>
          </a:xfrm>
          <a:prstGeom prst="rect">
            <a:avLst/>
          </a:prstGeom>
          <a:noFill/>
        </p:spPr>
        <p:txBody>
          <a:bodyPr wrap="square">
            <a:spAutoFit/>
          </a:bodyPr>
          <a:lstStyle/>
          <a:p>
            <a:r>
              <a:rPr lang="en-IN" b="1" dirty="0">
                <a:solidFill>
                  <a:schemeClr val="bg1">
                    <a:lumMod val="20000"/>
                    <a:lumOff val="80000"/>
                  </a:schemeClr>
                </a:solidFill>
              </a:rPr>
              <a:t>Our website architecture consists of the following made basically for a beginners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58"/>
          <p:cNvSpPr txBox="1">
            <a:spLocks noGrp="1"/>
          </p:cNvSpPr>
          <p:nvPr>
            <p:ph type="title"/>
          </p:nvPr>
        </p:nvSpPr>
        <p:spPr>
          <a:xfrm>
            <a:off x="79000" y="149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Website Architecture</a:t>
            </a:r>
            <a:endParaRPr dirty="0"/>
          </a:p>
        </p:txBody>
      </p:sp>
      <p:sp>
        <p:nvSpPr>
          <p:cNvPr id="1471" name="Google Shape;1471;p58"/>
          <p:cNvSpPr/>
          <p:nvPr/>
        </p:nvSpPr>
        <p:spPr>
          <a:xfrm>
            <a:off x="3894700" y="1567944"/>
            <a:ext cx="1156800" cy="918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3916075" y="2633712"/>
            <a:ext cx="1156800" cy="918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916075" y="3684924"/>
            <a:ext cx="1156800" cy="9186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txBox="1">
            <a:spLocks noGrp="1"/>
          </p:cNvSpPr>
          <p:nvPr>
            <p:ph type="subTitle" idx="4294967295"/>
          </p:nvPr>
        </p:nvSpPr>
        <p:spPr>
          <a:xfrm>
            <a:off x="394570" y="2911710"/>
            <a:ext cx="2532530" cy="6981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Higher  support</a:t>
            </a:r>
          </a:p>
          <a:p>
            <a:pPr marL="0" lvl="0" indent="0" algn="r" rtl="0">
              <a:lnSpc>
                <a:spcPct val="100000"/>
              </a:lnSpc>
              <a:spcBef>
                <a:spcPts val="0"/>
              </a:spcBef>
              <a:spcAft>
                <a:spcPts val="0"/>
              </a:spcAft>
              <a:buNone/>
            </a:pPr>
            <a:r>
              <a:rPr lang="en-US" dirty="0">
                <a:solidFill>
                  <a:schemeClr val="bg1">
                    <a:lumMod val="20000"/>
                    <a:lumOff val="80000"/>
                  </a:schemeClr>
                </a:solidFill>
                <a:latin typeface="Segoe UI Semibold" panose="020B0702040204020203" pitchFamily="34" charset="0"/>
                <a:cs typeface="Segoe UI Semibold" panose="020B0702040204020203" pitchFamily="34" charset="0"/>
              </a:rPr>
              <a:t>Better guidance</a:t>
            </a:r>
          </a:p>
          <a:p>
            <a:pPr marL="0" lvl="0" indent="0" algn="r" rtl="0">
              <a:lnSpc>
                <a:spcPct val="100000"/>
              </a:lnSpc>
              <a:spcBef>
                <a:spcPts val="0"/>
              </a:spcBef>
              <a:spcAft>
                <a:spcPts val="0"/>
              </a:spcAft>
              <a:buNone/>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Proactively greeting people</a:t>
            </a:r>
            <a:endParaRPr dirty="0">
              <a:solidFill>
                <a:schemeClr val="bg1">
                  <a:lumMod val="20000"/>
                  <a:lumOff val="80000"/>
                </a:schemeClr>
              </a:solidFill>
              <a:latin typeface="Segoe UI Semibold" panose="020B0702040204020203" pitchFamily="34" charset="0"/>
              <a:cs typeface="Segoe UI Semibold" panose="020B0702040204020203" pitchFamily="34" charset="0"/>
            </a:endParaRPr>
          </a:p>
        </p:txBody>
      </p:sp>
      <p:sp>
        <p:nvSpPr>
          <p:cNvPr id="1477" name="Google Shape;1477;p58"/>
          <p:cNvSpPr txBox="1">
            <a:spLocks noGrp="1"/>
          </p:cNvSpPr>
          <p:nvPr>
            <p:ph type="subTitle" idx="4294967295"/>
          </p:nvPr>
        </p:nvSpPr>
        <p:spPr>
          <a:xfrm>
            <a:off x="6216928" y="3962938"/>
            <a:ext cx="2207100" cy="698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solidFill>
                  <a:schemeClr val="bg1">
                    <a:lumMod val="20000"/>
                    <a:lumOff val="80000"/>
                  </a:schemeClr>
                </a:solidFill>
                <a:latin typeface="Segoe UI Semibold" panose="020B0702040204020203" pitchFamily="34" charset="0"/>
                <a:cs typeface="Segoe UI Semibold" panose="020B0702040204020203" pitchFamily="34" charset="0"/>
              </a:rPr>
              <a:t>Need not to check every time for the price. Will be alerted every drop and bumps</a:t>
            </a:r>
            <a:endParaRPr dirty="0">
              <a:solidFill>
                <a:schemeClr val="bg1">
                  <a:lumMod val="20000"/>
                  <a:lumOff val="80000"/>
                </a:schemeClr>
              </a:solidFill>
              <a:latin typeface="Segoe UI Semibold" panose="020B0702040204020203" pitchFamily="34" charset="0"/>
              <a:cs typeface="Segoe UI Semibold" panose="020B0702040204020203" pitchFamily="34" charset="0"/>
            </a:endParaRPr>
          </a:p>
        </p:txBody>
      </p:sp>
      <p:sp>
        <p:nvSpPr>
          <p:cNvPr id="1479" name="Google Shape;1479;p58"/>
          <p:cNvSpPr txBox="1">
            <a:spLocks noGrp="1"/>
          </p:cNvSpPr>
          <p:nvPr>
            <p:ph type="subTitle" idx="4294967295"/>
          </p:nvPr>
        </p:nvSpPr>
        <p:spPr>
          <a:xfrm>
            <a:off x="5986182" y="1927000"/>
            <a:ext cx="2207100" cy="698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dirty="0">
                <a:solidFill>
                  <a:schemeClr val="bg1">
                    <a:lumMod val="20000"/>
                    <a:lumOff val="80000"/>
                  </a:schemeClr>
                </a:solidFill>
                <a:latin typeface="Segoe UI Semibold" panose="020B0702040204020203" pitchFamily="34" charset="0"/>
                <a:cs typeface="Segoe UI Semibold" panose="020B0702040204020203" pitchFamily="34" charset="0"/>
              </a:rPr>
              <a:t>Our assistant is designed in such a way to provide wider solutions to buy and resell shares at that instant of time. You don't have to stress about the  decisions, and the information is trustworthy</a:t>
            </a:r>
            <a:endParaRPr sz="1400" dirty="0">
              <a:solidFill>
                <a:schemeClr val="bg1">
                  <a:lumMod val="20000"/>
                  <a:lumOff val="80000"/>
                </a:schemeClr>
              </a:solidFill>
              <a:latin typeface="Segoe UI Semibold" panose="020B0702040204020203" pitchFamily="34" charset="0"/>
              <a:cs typeface="Segoe UI Semibold" panose="020B0702040204020203" pitchFamily="34" charset="0"/>
            </a:endParaRPr>
          </a:p>
        </p:txBody>
      </p:sp>
      <p:sp>
        <p:nvSpPr>
          <p:cNvPr id="1480" name="Google Shape;1480;p58"/>
          <p:cNvSpPr txBox="1">
            <a:spLocks noGrp="1"/>
          </p:cNvSpPr>
          <p:nvPr>
            <p:ph type="subTitle" idx="4294967295"/>
          </p:nvPr>
        </p:nvSpPr>
        <p:spPr>
          <a:xfrm>
            <a:off x="3390925" y="2883162"/>
            <a:ext cx="2207100" cy="419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rgbClr val="775EF5"/>
                </a:solidFill>
                <a:latin typeface="Squada One"/>
                <a:ea typeface="Squada One"/>
                <a:cs typeface="Squada One"/>
                <a:sym typeface="Squada One"/>
              </a:rPr>
              <a:t>Care</a:t>
            </a:r>
            <a:endParaRPr sz="4000" dirty="0">
              <a:solidFill>
                <a:srgbClr val="775EF5"/>
              </a:solidFill>
              <a:latin typeface="Squada One"/>
              <a:ea typeface="Squada One"/>
              <a:cs typeface="Squada One"/>
              <a:sym typeface="Squada One"/>
            </a:endParaRPr>
          </a:p>
        </p:txBody>
      </p:sp>
      <p:sp>
        <p:nvSpPr>
          <p:cNvPr id="1481" name="Google Shape;1481;p58"/>
          <p:cNvSpPr txBox="1">
            <a:spLocks noGrp="1"/>
          </p:cNvSpPr>
          <p:nvPr>
            <p:ph type="subTitle" idx="4294967295"/>
          </p:nvPr>
        </p:nvSpPr>
        <p:spPr>
          <a:xfrm>
            <a:off x="3390925" y="1792350"/>
            <a:ext cx="2207100" cy="419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rgbClr val="775EF5"/>
                </a:solidFill>
                <a:latin typeface="Squada One"/>
                <a:ea typeface="Squada One"/>
                <a:cs typeface="Squada One"/>
                <a:sym typeface="Squada One"/>
              </a:rPr>
              <a:t>BOT</a:t>
            </a:r>
            <a:endParaRPr sz="4000" dirty="0">
              <a:solidFill>
                <a:srgbClr val="775EF5"/>
              </a:solidFill>
              <a:latin typeface="Squada One"/>
              <a:ea typeface="Squada One"/>
              <a:cs typeface="Squada One"/>
              <a:sym typeface="Squada One"/>
            </a:endParaRPr>
          </a:p>
        </p:txBody>
      </p:sp>
      <p:sp>
        <p:nvSpPr>
          <p:cNvPr id="1482" name="Google Shape;1482;p58"/>
          <p:cNvSpPr txBox="1">
            <a:spLocks noGrp="1"/>
          </p:cNvSpPr>
          <p:nvPr>
            <p:ph type="subTitle" idx="4294967295"/>
          </p:nvPr>
        </p:nvSpPr>
        <p:spPr>
          <a:xfrm>
            <a:off x="3397298" y="3892288"/>
            <a:ext cx="2207100" cy="419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4000" dirty="0">
                <a:solidFill>
                  <a:srgbClr val="775EF5"/>
                </a:solidFill>
                <a:latin typeface="Squada One"/>
                <a:ea typeface="Squada One"/>
                <a:cs typeface="Squada One"/>
                <a:sym typeface="Squada One"/>
              </a:rPr>
              <a:t>Popup</a:t>
            </a:r>
            <a:endParaRPr sz="4000" dirty="0">
              <a:solidFill>
                <a:srgbClr val="775EF5"/>
              </a:solidFill>
              <a:latin typeface="Squada One"/>
              <a:ea typeface="Squada One"/>
              <a:cs typeface="Squada One"/>
              <a:sym typeface="Squada One"/>
            </a:endParaRPr>
          </a:p>
        </p:txBody>
      </p:sp>
      <p:cxnSp>
        <p:nvCxnSpPr>
          <p:cNvPr id="1483" name="Google Shape;1483;p58"/>
          <p:cNvCxnSpPr/>
          <p:nvPr/>
        </p:nvCxnSpPr>
        <p:spPr>
          <a:xfrm rot="10800000">
            <a:off x="3132400" y="3101800"/>
            <a:ext cx="798600" cy="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1484" name="Google Shape;1484;p58"/>
          <p:cNvCxnSpPr/>
          <p:nvPr/>
        </p:nvCxnSpPr>
        <p:spPr>
          <a:xfrm rot="10800000">
            <a:off x="5072875" y="2041800"/>
            <a:ext cx="798600" cy="0"/>
          </a:xfrm>
          <a:prstGeom prst="straightConnector1">
            <a:avLst/>
          </a:prstGeom>
          <a:noFill/>
          <a:ln w="19050" cap="flat" cmpd="sng">
            <a:solidFill>
              <a:srgbClr val="775EF5"/>
            </a:solidFill>
            <a:prstDash val="solid"/>
            <a:round/>
            <a:headEnd type="diamond" w="med" len="med"/>
            <a:tailEnd type="none" w="med" len="med"/>
          </a:ln>
          <a:effectLst>
            <a:outerShdw blurRad="57150" algn="bl" rotWithShape="0">
              <a:srgbClr val="DFDEFF">
                <a:alpha val="50000"/>
              </a:srgbClr>
            </a:outerShdw>
          </a:effectLst>
        </p:spPr>
      </p:cxnSp>
      <p:cxnSp>
        <p:nvCxnSpPr>
          <p:cNvPr id="1485" name="Google Shape;1485;p58"/>
          <p:cNvCxnSpPr/>
          <p:nvPr/>
        </p:nvCxnSpPr>
        <p:spPr>
          <a:xfrm rot="10800000">
            <a:off x="5072875" y="4144225"/>
            <a:ext cx="798600" cy="0"/>
          </a:xfrm>
          <a:prstGeom prst="straightConnector1">
            <a:avLst/>
          </a:prstGeom>
          <a:noFill/>
          <a:ln w="19050" cap="flat" cmpd="sng">
            <a:solidFill>
              <a:srgbClr val="775EF5"/>
            </a:solidFill>
            <a:prstDash val="solid"/>
            <a:round/>
            <a:headEnd type="diamond" w="med" len="med"/>
            <a:tailEnd type="none" w="med" len="med"/>
          </a:ln>
          <a:effectLst>
            <a:outerShdw blurRad="57150" algn="bl" rotWithShape="0">
              <a:srgbClr val="DFDEFF">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cxnSp>
        <p:nvCxnSpPr>
          <p:cNvPr id="1443" name="Google Shape;1443;p57"/>
          <p:cNvCxnSpPr/>
          <p:nvPr/>
        </p:nvCxnSpPr>
        <p:spPr>
          <a:xfrm>
            <a:off x="1226400" y="1938400"/>
            <a:ext cx="3391500" cy="0"/>
          </a:xfrm>
          <a:prstGeom prst="straightConnector1">
            <a:avLst/>
          </a:prstGeom>
          <a:noFill/>
          <a:ln w="9525" cap="flat" cmpd="sng">
            <a:solidFill>
              <a:srgbClr val="3F308A"/>
            </a:solidFill>
            <a:prstDash val="solid"/>
            <a:round/>
            <a:headEnd type="none" w="med" len="med"/>
            <a:tailEnd type="none" w="med" len="med"/>
          </a:ln>
        </p:spPr>
      </p:cxnSp>
      <p:cxnSp>
        <p:nvCxnSpPr>
          <p:cNvPr id="1444" name="Google Shape;1444;p57"/>
          <p:cNvCxnSpPr/>
          <p:nvPr/>
        </p:nvCxnSpPr>
        <p:spPr>
          <a:xfrm>
            <a:off x="1226400" y="2728300"/>
            <a:ext cx="3391500" cy="0"/>
          </a:xfrm>
          <a:prstGeom prst="straightConnector1">
            <a:avLst/>
          </a:prstGeom>
          <a:noFill/>
          <a:ln w="9525" cap="flat" cmpd="sng">
            <a:solidFill>
              <a:srgbClr val="3F308A"/>
            </a:solidFill>
            <a:prstDash val="solid"/>
            <a:round/>
            <a:headEnd type="none" w="med" len="med"/>
            <a:tailEnd type="none" w="med" len="med"/>
          </a:ln>
        </p:spPr>
      </p:cxnSp>
      <p:cxnSp>
        <p:nvCxnSpPr>
          <p:cNvPr id="1445" name="Google Shape;1445;p57"/>
          <p:cNvCxnSpPr/>
          <p:nvPr/>
        </p:nvCxnSpPr>
        <p:spPr>
          <a:xfrm>
            <a:off x="1226400" y="3389425"/>
            <a:ext cx="3391500" cy="0"/>
          </a:xfrm>
          <a:prstGeom prst="straightConnector1">
            <a:avLst/>
          </a:prstGeom>
          <a:noFill/>
          <a:ln w="9525" cap="flat" cmpd="sng">
            <a:solidFill>
              <a:srgbClr val="3F308A"/>
            </a:solidFill>
            <a:prstDash val="solid"/>
            <a:round/>
            <a:headEnd type="none" w="med" len="med"/>
            <a:tailEnd type="none" w="med" len="med"/>
          </a:ln>
        </p:spPr>
      </p:cxnSp>
      <p:cxnSp>
        <p:nvCxnSpPr>
          <p:cNvPr id="1446" name="Google Shape;1446;p57"/>
          <p:cNvCxnSpPr/>
          <p:nvPr/>
        </p:nvCxnSpPr>
        <p:spPr>
          <a:xfrm>
            <a:off x="1226400" y="4102050"/>
            <a:ext cx="3391500" cy="0"/>
          </a:xfrm>
          <a:prstGeom prst="straightConnector1">
            <a:avLst/>
          </a:prstGeom>
          <a:noFill/>
          <a:ln w="9525" cap="flat" cmpd="sng">
            <a:solidFill>
              <a:srgbClr val="3F308A"/>
            </a:solidFill>
            <a:prstDash val="solid"/>
            <a:round/>
            <a:headEnd type="none" w="med" len="med"/>
            <a:tailEnd type="none" w="med" len="med"/>
          </a:ln>
        </p:spPr>
      </p:cxnSp>
      <p:sp>
        <p:nvSpPr>
          <p:cNvPr id="1447" name="Google Shape;1447;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Our Prediction Model</a:t>
            </a:r>
            <a:endParaRPr dirty="0"/>
          </a:p>
        </p:txBody>
      </p:sp>
      <p:pic>
        <p:nvPicPr>
          <p:cNvPr id="1448" name="Google Shape;1448;p57" title="Gráfico">
            <a:hlinkClick r:id="rId3"/>
          </p:cNvPr>
          <p:cNvPicPr preferRelativeResize="0"/>
          <p:nvPr/>
        </p:nvPicPr>
        <p:blipFill rotWithShape="1">
          <a:blip r:embed="rId4">
            <a:alphaModFix/>
          </a:blip>
          <a:srcRect l="7080" b="8917"/>
          <a:stretch/>
        </p:blipFill>
        <p:spPr>
          <a:xfrm>
            <a:off x="1405825" y="1642175"/>
            <a:ext cx="3309051" cy="2490425"/>
          </a:xfrm>
          <a:prstGeom prst="rect">
            <a:avLst/>
          </a:prstGeom>
          <a:noFill/>
          <a:ln>
            <a:noFill/>
          </a:ln>
        </p:spPr>
      </p:pic>
      <p:sp>
        <p:nvSpPr>
          <p:cNvPr id="1449" name="Google Shape;1449;p57"/>
          <p:cNvSpPr/>
          <p:nvPr/>
        </p:nvSpPr>
        <p:spPr>
          <a:xfrm>
            <a:off x="1366375" y="333360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2439600" y="266390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3504275" y="266390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4551750" y="1882600"/>
            <a:ext cx="111600" cy="111600"/>
          </a:xfrm>
          <a:prstGeom prst="rect">
            <a:avLst/>
          </a:prstGeom>
          <a:solidFill>
            <a:srgbClr val="775EF5"/>
          </a:solidFill>
          <a:ln>
            <a:noFill/>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txBox="1">
            <a:spLocks noGrp="1"/>
          </p:cNvSpPr>
          <p:nvPr>
            <p:ph type="subTitle" idx="4294967295"/>
          </p:nvPr>
        </p:nvSpPr>
        <p:spPr>
          <a:xfrm>
            <a:off x="720000" y="3902500"/>
            <a:ext cx="506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rgbClr val="FFFFFF"/>
                </a:solidFill>
                <a:latin typeface="Squada One"/>
                <a:ea typeface="Squada One"/>
                <a:cs typeface="Squada One"/>
                <a:sym typeface="Squada One"/>
              </a:rPr>
              <a:t>00</a:t>
            </a:r>
            <a:endParaRPr dirty="0">
              <a:solidFill>
                <a:srgbClr val="FFFFFF"/>
              </a:solidFill>
              <a:latin typeface="Squada One"/>
              <a:ea typeface="Squada One"/>
              <a:cs typeface="Squada One"/>
              <a:sym typeface="Squada One"/>
            </a:endParaRPr>
          </a:p>
        </p:txBody>
      </p:sp>
      <p:sp>
        <p:nvSpPr>
          <p:cNvPr id="1454" name="Google Shape;1454;p57"/>
          <p:cNvSpPr txBox="1">
            <a:spLocks noGrp="1"/>
          </p:cNvSpPr>
          <p:nvPr>
            <p:ph type="subTitle" idx="4294967295"/>
          </p:nvPr>
        </p:nvSpPr>
        <p:spPr>
          <a:xfrm>
            <a:off x="720000" y="3179550"/>
            <a:ext cx="506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rgbClr val="FFFFFF"/>
                </a:solidFill>
                <a:latin typeface="Squada One"/>
                <a:ea typeface="Squada One"/>
                <a:cs typeface="Squada One"/>
                <a:sym typeface="Squada One"/>
              </a:rPr>
              <a:t>25</a:t>
            </a:r>
            <a:endParaRPr dirty="0">
              <a:solidFill>
                <a:srgbClr val="FFFFFF"/>
              </a:solidFill>
              <a:latin typeface="Squada One"/>
              <a:ea typeface="Squada One"/>
              <a:cs typeface="Squada One"/>
              <a:sym typeface="Squada One"/>
            </a:endParaRPr>
          </a:p>
        </p:txBody>
      </p:sp>
      <p:sp>
        <p:nvSpPr>
          <p:cNvPr id="1455" name="Google Shape;1455;p57"/>
          <p:cNvSpPr txBox="1">
            <a:spLocks noGrp="1"/>
          </p:cNvSpPr>
          <p:nvPr>
            <p:ph type="subTitle" idx="4294967295"/>
          </p:nvPr>
        </p:nvSpPr>
        <p:spPr>
          <a:xfrm>
            <a:off x="720000" y="2509850"/>
            <a:ext cx="506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rgbClr val="FFFFFF"/>
                </a:solidFill>
                <a:latin typeface="Squada One"/>
                <a:ea typeface="Squada One"/>
                <a:cs typeface="Squada One"/>
                <a:sym typeface="Squada One"/>
              </a:rPr>
              <a:t>50</a:t>
            </a:r>
            <a:endParaRPr>
              <a:solidFill>
                <a:srgbClr val="FFFFFF"/>
              </a:solidFill>
              <a:latin typeface="Squada One"/>
              <a:ea typeface="Squada One"/>
              <a:cs typeface="Squada One"/>
              <a:sym typeface="Squada One"/>
            </a:endParaRPr>
          </a:p>
        </p:txBody>
      </p:sp>
      <p:sp>
        <p:nvSpPr>
          <p:cNvPr id="1456" name="Google Shape;1456;p57"/>
          <p:cNvSpPr txBox="1">
            <a:spLocks noGrp="1"/>
          </p:cNvSpPr>
          <p:nvPr>
            <p:ph type="subTitle" idx="4294967295"/>
          </p:nvPr>
        </p:nvSpPr>
        <p:spPr>
          <a:xfrm>
            <a:off x="720000" y="1728550"/>
            <a:ext cx="506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rgbClr val="FFFFFF"/>
                </a:solidFill>
                <a:latin typeface="Squada One"/>
                <a:ea typeface="Squada One"/>
                <a:cs typeface="Squada One"/>
                <a:sym typeface="Squada One"/>
              </a:rPr>
              <a:t>100</a:t>
            </a:r>
            <a:endParaRPr>
              <a:solidFill>
                <a:srgbClr val="FFFFFF"/>
              </a:solidFill>
              <a:latin typeface="Squada One"/>
              <a:ea typeface="Squada One"/>
              <a:cs typeface="Squada One"/>
              <a:sym typeface="Squada One"/>
            </a:endParaRPr>
          </a:p>
        </p:txBody>
      </p:sp>
      <p:sp>
        <p:nvSpPr>
          <p:cNvPr id="1457" name="Google Shape;1457;p57"/>
          <p:cNvSpPr txBox="1">
            <a:spLocks noGrp="1"/>
          </p:cNvSpPr>
          <p:nvPr>
            <p:ph type="subTitle" idx="4294967295"/>
          </p:nvPr>
        </p:nvSpPr>
        <p:spPr>
          <a:xfrm>
            <a:off x="1101475" y="4183800"/>
            <a:ext cx="641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rgbClr val="FFFFFF"/>
                </a:solidFill>
                <a:latin typeface="Squada One"/>
                <a:ea typeface="Squada One"/>
                <a:cs typeface="Squada One"/>
                <a:sym typeface="Squada One"/>
              </a:rPr>
              <a:t>2021</a:t>
            </a:r>
            <a:endParaRPr>
              <a:solidFill>
                <a:srgbClr val="FFFFFF"/>
              </a:solidFill>
              <a:latin typeface="Squada One"/>
              <a:ea typeface="Squada One"/>
              <a:cs typeface="Squada One"/>
              <a:sym typeface="Squada One"/>
            </a:endParaRPr>
          </a:p>
        </p:txBody>
      </p:sp>
      <p:sp>
        <p:nvSpPr>
          <p:cNvPr id="1458" name="Google Shape;1458;p57"/>
          <p:cNvSpPr txBox="1">
            <a:spLocks noGrp="1"/>
          </p:cNvSpPr>
          <p:nvPr>
            <p:ph type="subTitle" idx="4294967295"/>
          </p:nvPr>
        </p:nvSpPr>
        <p:spPr>
          <a:xfrm>
            <a:off x="2174700" y="4183800"/>
            <a:ext cx="641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rgbClr val="FFFFFF"/>
                </a:solidFill>
                <a:latin typeface="Squada One"/>
                <a:ea typeface="Squada One"/>
                <a:cs typeface="Squada One"/>
                <a:sym typeface="Squada One"/>
              </a:rPr>
              <a:t>2022</a:t>
            </a:r>
            <a:endParaRPr dirty="0">
              <a:solidFill>
                <a:srgbClr val="FFFFFF"/>
              </a:solidFill>
              <a:latin typeface="Squada One"/>
              <a:ea typeface="Squada One"/>
              <a:cs typeface="Squada One"/>
              <a:sym typeface="Squada One"/>
            </a:endParaRPr>
          </a:p>
        </p:txBody>
      </p:sp>
      <p:sp>
        <p:nvSpPr>
          <p:cNvPr id="1459" name="Google Shape;1459;p57"/>
          <p:cNvSpPr txBox="1">
            <a:spLocks noGrp="1"/>
          </p:cNvSpPr>
          <p:nvPr>
            <p:ph type="subTitle" idx="4294967295"/>
          </p:nvPr>
        </p:nvSpPr>
        <p:spPr>
          <a:xfrm>
            <a:off x="3247925" y="4183800"/>
            <a:ext cx="641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rgbClr val="FFFFFF"/>
                </a:solidFill>
                <a:latin typeface="Squada One"/>
                <a:ea typeface="Squada One"/>
                <a:cs typeface="Squada One"/>
                <a:sym typeface="Squada One"/>
              </a:rPr>
              <a:t>2023</a:t>
            </a:r>
            <a:endParaRPr>
              <a:solidFill>
                <a:srgbClr val="FFFFFF"/>
              </a:solidFill>
              <a:latin typeface="Squada One"/>
              <a:ea typeface="Squada One"/>
              <a:cs typeface="Squada One"/>
              <a:sym typeface="Squada One"/>
            </a:endParaRPr>
          </a:p>
        </p:txBody>
      </p:sp>
      <p:sp>
        <p:nvSpPr>
          <p:cNvPr id="1460" name="Google Shape;1460;p57"/>
          <p:cNvSpPr txBox="1">
            <a:spLocks noGrp="1"/>
          </p:cNvSpPr>
          <p:nvPr>
            <p:ph type="subTitle" idx="4294967295"/>
          </p:nvPr>
        </p:nvSpPr>
        <p:spPr>
          <a:xfrm>
            <a:off x="4251300" y="4183800"/>
            <a:ext cx="6414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rgbClr val="FFFFFF"/>
                </a:solidFill>
                <a:latin typeface="Squada One"/>
                <a:ea typeface="Squada One"/>
                <a:cs typeface="Squada One"/>
                <a:sym typeface="Squada One"/>
              </a:rPr>
              <a:t>2024</a:t>
            </a:r>
            <a:endParaRPr dirty="0">
              <a:solidFill>
                <a:srgbClr val="FFFFFF"/>
              </a:solidFill>
              <a:latin typeface="Squada One"/>
              <a:ea typeface="Squada One"/>
              <a:cs typeface="Squada One"/>
              <a:sym typeface="Squada One"/>
            </a:endParaRPr>
          </a:p>
        </p:txBody>
      </p:sp>
      <p:sp>
        <p:nvSpPr>
          <p:cNvPr id="1462" name="Google Shape;1462;p57"/>
          <p:cNvSpPr txBox="1">
            <a:spLocks noGrp="1"/>
          </p:cNvSpPr>
          <p:nvPr>
            <p:ph type="subTitle" idx="4294967295"/>
          </p:nvPr>
        </p:nvSpPr>
        <p:spPr>
          <a:xfrm>
            <a:off x="5547729" y="2955680"/>
            <a:ext cx="2700900" cy="419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500" b="1" i="0" dirty="0">
                <a:solidFill>
                  <a:schemeClr val="accent1">
                    <a:lumMod val="20000"/>
                    <a:lumOff val="80000"/>
                  </a:schemeClr>
                </a:solidFill>
                <a:effectLst/>
                <a:latin typeface="Segoe UI Semibold" panose="020B0702040204020203" pitchFamily="34" charset="0"/>
                <a:cs typeface="Segoe UI Semibold" panose="020B0702040204020203" pitchFamily="34" charset="0"/>
              </a:rPr>
              <a:t>For this model, we are going to use the ARIMAX model to predict XEM future price. Just like ARIMA model, ARIMAX produces forecasts based on autoregressive (AR) and moving average (MA) terms. ARIMAX includes exogenous variables in the model as well. Machine Learning can most definitely be used as a support in crypto investing, and as a predictor of the price of cryptocurrencies.</a:t>
            </a:r>
            <a:endParaRPr sz="1500" b="1" dirty="0">
              <a:solidFill>
                <a:schemeClr val="accent1">
                  <a:lumMod val="20000"/>
                  <a:lumOff val="80000"/>
                </a:schemeClr>
              </a:solidFill>
              <a:latin typeface="Segoe UI Semibold" panose="020B0702040204020203" pitchFamily="34" charset="0"/>
              <a:cs typeface="Segoe UI Semibold" panose="020B07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 MARKET</a:t>
            </a:r>
            <a:endParaRPr dirty="0"/>
          </a:p>
        </p:txBody>
      </p:sp>
      <p:sp>
        <p:nvSpPr>
          <p:cNvPr id="659" name="Google Shape;659;p38"/>
          <p:cNvSpPr txBox="1">
            <a:spLocks noGrp="1"/>
          </p:cNvSpPr>
          <p:nvPr>
            <p:ph type="title" idx="3"/>
          </p:nvPr>
        </p:nvSpPr>
        <p:spPr>
          <a:xfrm>
            <a:off x="4257249" y="3291609"/>
            <a:ext cx="4298027" cy="6585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i="0" dirty="0">
                <a:solidFill>
                  <a:srgbClr val="BDC1C6"/>
                </a:solidFill>
                <a:effectLst/>
                <a:latin typeface="Segoe UI Semibold" panose="020B0702040204020203" pitchFamily="34" charset="0"/>
                <a:cs typeface="Segoe UI Semibold" panose="020B0702040204020203" pitchFamily="34" charset="0"/>
              </a:rPr>
              <a:t>Decentralized finance</a:t>
            </a:r>
            <a:r>
              <a:rPr lang="en-US" b="0" i="0" dirty="0">
                <a:solidFill>
                  <a:srgbClr val="BDC1C6"/>
                </a:solidFill>
                <a:effectLst/>
                <a:latin typeface="Segoe UI Semibold" panose="020B0702040204020203" pitchFamily="34" charset="0"/>
                <a:cs typeface="Segoe UI Semibold" panose="020B0702040204020203" pitchFamily="34" charset="0"/>
              </a:rPr>
              <a:t> (</a:t>
            </a:r>
            <a:r>
              <a:rPr lang="en-US" b="0" i="0" dirty="0" err="1">
                <a:solidFill>
                  <a:srgbClr val="BDC1C6"/>
                </a:solidFill>
                <a:effectLst/>
                <a:latin typeface="Segoe UI Semibold" panose="020B0702040204020203" pitchFamily="34" charset="0"/>
                <a:cs typeface="Segoe UI Semibold" panose="020B0702040204020203" pitchFamily="34" charset="0"/>
              </a:rPr>
              <a:t>DeFi</a:t>
            </a:r>
            <a:r>
              <a:rPr lang="en-US" b="0" i="0" dirty="0">
                <a:solidFill>
                  <a:srgbClr val="BDC1C6"/>
                </a:solidFill>
                <a:effectLst/>
                <a:latin typeface="Segoe UI Semibold" panose="020B0702040204020203" pitchFamily="34" charset="0"/>
                <a:cs typeface="Segoe UI Semibold" panose="020B0702040204020203" pitchFamily="34" charset="0"/>
              </a:rPr>
              <a:t>) is an emerging financial technology based on secure distributed ledgers similar to those used by cryptocurrencies.</a:t>
            </a:r>
            <a:br>
              <a:rPr lang="en-US" b="0" i="0" dirty="0">
                <a:solidFill>
                  <a:srgbClr val="BDC1C6"/>
                </a:solidFill>
                <a:effectLst/>
                <a:latin typeface="Segoe UI Semibold" panose="020B0702040204020203" pitchFamily="34" charset="0"/>
                <a:cs typeface="Segoe UI Semibold" panose="020B0702040204020203" pitchFamily="34" charset="0"/>
              </a:rPr>
            </a:br>
            <a:br>
              <a:rPr lang="en-US" b="0" i="0" dirty="0">
                <a:solidFill>
                  <a:srgbClr val="BDC1C6"/>
                </a:solidFill>
                <a:effectLst/>
                <a:latin typeface="Segoe UI Semibold" panose="020B0702040204020203" pitchFamily="34" charset="0"/>
                <a:cs typeface="Segoe UI Semibold" panose="020B0702040204020203" pitchFamily="34" charset="0"/>
              </a:rPr>
            </a:br>
            <a:r>
              <a:rPr lang="en-US" b="0" i="0" dirty="0">
                <a:solidFill>
                  <a:srgbClr val="BDC1C6"/>
                </a:solidFill>
                <a:effectLst/>
                <a:latin typeface="Segoe UI Semibold" panose="020B0702040204020203" pitchFamily="34" charset="0"/>
                <a:cs typeface="Segoe UI Semibold" panose="020B0702040204020203" pitchFamily="34" charset="0"/>
              </a:rPr>
              <a:t>It eliminates the fees that banks and other financial companies charge for using their services.</a:t>
            </a:r>
            <a:endParaRPr dirty="0">
              <a:latin typeface="Segoe UI Semibold" panose="020B0702040204020203" pitchFamily="34" charset="0"/>
              <a:cs typeface="Segoe UI Semibold" panose="020B0702040204020203" pitchFamily="34" charset="0"/>
            </a:endParaRP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pic>
        <p:nvPicPr>
          <p:cNvPr id="7" name="Google Shape;580;p30">
            <a:extLst>
              <a:ext uri="{FF2B5EF4-FFF2-40B4-BE49-F238E27FC236}">
                <a16:creationId xmlns:a16="http://schemas.microsoft.com/office/drawing/2014/main" id="{D9148FAA-43B3-4889-9093-4C39B0AFD3E5}"/>
              </a:ext>
            </a:extLst>
          </p:cNvPr>
          <p:cNvPicPr preferRelativeResize="0"/>
          <p:nvPr/>
        </p:nvPicPr>
        <p:blipFill rotWithShape="1">
          <a:blip r:embed="rId3">
            <a:alphaModFix/>
          </a:blip>
          <a:srcRect l="11841" t="4328" r="6325" b="13837"/>
          <a:stretch/>
        </p:blipFill>
        <p:spPr>
          <a:xfrm>
            <a:off x="2282499" y="1762926"/>
            <a:ext cx="1974750" cy="15958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DeHive</a:t>
            </a:r>
            <a:endParaRPr dirty="0"/>
          </a:p>
        </p:txBody>
      </p:sp>
      <p:sp>
        <p:nvSpPr>
          <p:cNvPr id="636" name="Google Shape;636;p36"/>
          <p:cNvSpPr txBox="1">
            <a:spLocks noGrp="1"/>
          </p:cNvSpPr>
          <p:nvPr>
            <p:ph type="subTitle" idx="2"/>
          </p:nvPr>
        </p:nvSpPr>
        <p:spPr>
          <a:xfrm>
            <a:off x="1137817" y="1210216"/>
            <a:ext cx="5388244" cy="12574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bg1">
                    <a:lumMod val="20000"/>
                    <a:lumOff val="80000"/>
                  </a:schemeClr>
                </a:solidFill>
              </a:rPr>
              <a:t>First </a:t>
            </a:r>
            <a:r>
              <a:rPr lang="en-IN" b="1" dirty="0" err="1">
                <a:solidFill>
                  <a:schemeClr val="bg1">
                    <a:lumMod val="20000"/>
                    <a:lumOff val="80000"/>
                  </a:schemeClr>
                </a:solidFill>
              </a:rPr>
              <a:t>DeFi</a:t>
            </a:r>
            <a:r>
              <a:rPr lang="en-IN" b="1" dirty="0">
                <a:solidFill>
                  <a:schemeClr val="bg1">
                    <a:lumMod val="20000"/>
                    <a:lumOff val="80000"/>
                  </a:schemeClr>
                </a:solidFill>
              </a:rPr>
              <a:t> protocol that helps you to gain maximum profit from the entire </a:t>
            </a:r>
            <a:r>
              <a:rPr lang="en-IN" b="1" dirty="0" err="1">
                <a:solidFill>
                  <a:schemeClr val="bg1">
                    <a:lumMod val="20000"/>
                    <a:lumOff val="80000"/>
                  </a:schemeClr>
                </a:solidFill>
              </a:rPr>
              <a:t>DeFi</a:t>
            </a:r>
            <a:r>
              <a:rPr lang="en-IN" b="1" dirty="0">
                <a:solidFill>
                  <a:schemeClr val="bg1">
                    <a:lumMod val="20000"/>
                    <a:lumOff val="80000"/>
                  </a:schemeClr>
                </a:solidFill>
              </a:rPr>
              <a:t> Market while holding just one token</a:t>
            </a:r>
            <a:endParaRPr b="1" dirty="0">
              <a:solidFill>
                <a:schemeClr val="bg1">
                  <a:lumMod val="20000"/>
                  <a:lumOff val="80000"/>
                </a:schemeClr>
              </a:solidFill>
            </a:endParaRPr>
          </a:p>
        </p:txBody>
      </p:sp>
      <p:sp>
        <p:nvSpPr>
          <p:cNvPr id="15" name="Google Shape;633;p36">
            <a:extLst>
              <a:ext uri="{FF2B5EF4-FFF2-40B4-BE49-F238E27FC236}">
                <a16:creationId xmlns:a16="http://schemas.microsoft.com/office/drawing/2014/main" id="{C258ECE8-9591-4909-92C5-15E6F822FA47}"/>
              </a:ext>
            </a:extLst>
          </p:cNvPr>
          <p:cNvSpPr txBox="1">
            <a:spLocks/>
          </p:cNvSpPr>
          <p:nvPr/>
        </p:nvSpPr>
        <p:spPr>
          <a:xfrm>
            <a:off x="1350600" y="2181277"/>
            <a:ext cx="64427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3200"/>
              <a:buFont typeface="Squada One"/>
              <a:buNone/>
              <a:defRPr sz="3200" b="0" i="0" u="none" strike="noStrike" cap="none">
                <a:solidFill>
                  <a:srgbClr val="FFFFFF"/>
                </a:solidFill>
                <a:latin typeface="Squada One"/>
                <a:ea typeface="Squada One"/>
                <a:cs typeface="Squada One"/>
                <a:sym typeface="Squada One"/>
              </a:defRPr>
            </a:lvl9pPr>
          </a:lstStyle>
          <a:p>
            <a:r>
              <a:rPr lang="en-IN" dirty="0" err="1">
                <a:solidFill>
                  <a:srgbClr val="92D050"/>
                </a:solidFill>
              </a:rPr>
              <a:t>DeHive</a:t>
            </a:r>
            <a:r>
              <a:rPr lang="en-IN" dirty="0">
                <a:solidFill>
                  <a:srgbClr val="92D050"/>
                </a:solidFill>
              </a:rPr>
              <a:t> Cluster – </a:t>
            </a:r>
            <a:r>
              <a:rPr lang="en-IN" dirty="0" err="1">
                <a:solidFill>
                  <a:srgbClr val="92D050"/>
                </a:solidFill>
              </a:rPr>
              <a:t>Yeild</a:t>
            </a:r>
            <a:r>
              <a:rPr lang="en-IN" dirty="0">
                <a:solidFill>
                  <a:srgbClr val="92D050"/>
                </a:solidFill>
              </a:rPr>
              <a:t> Generating Index</a:t>
            </a:r>
          </a:p>
        </p:txBody>
      </p:sp>
      <p:pic>
        <p:nvPicPr>
          <p:cNvPr id="10" name="Picture 9">
            <a:extLst>
              <a:ext uri="{FF2B5EF4-FFF2-40B4-BE49-F238E27FC236}">
                <a16:creationId xmlns:a16="http://schemas.microsoft.com/office/drawing/2014/main" id="{378B9BB7-1FA1-4559-B4AE-34F006887639}"/>
              </a:ext>
            </a:extLst>
          </p:cNvPr>
          <p:cNvPicPr>
            <a:picLocks noChangeAspect="1"/>
          </p:cNvPicPr>
          <p:nvPr/>
        </p:nvPicPr>
        <p:blipFill>
          <a:blip r:embed="rId3"/>
          <a:stretch>
            <a:fillRect/>
          </a:stretch>
        </p:blipFill>
        <p:spPr>
          <a:xfrm>
            <a:off x="1833822" y="3359749"/>
            <a:ext cx="4900159" cy="1556716"/>
          </a:xfrm>
          <a:prstGeom prst="rect">
            <a:avLst/>
          </a:prstGeom>
        </p:spPr>
      </p:pic>
      <p:sp>
        <p:nvSpPr>
          <p:cNvPr id="11" name="TextBox 10">
            <a:extLst>
              <a:ext uri="{FF2B5EF4-FFF2-40B4-BE49-F238E27FC236}">
                <a16:creationId xmlns:a16="http://schemas.microsoft.com/office/drawing/2014/main" id="{EFA329D5-4DCD-4B66-9E4A-38C16AB57534}"/>
              </a:ext>
            </a:extLst>
          </p:cNvPr>
          <p:cNvSpPr txBox="1"/>
          <p:nvPr/>
        </p:nvSpPr>
        <p:spPr>
          <a:xfrm>
            <a:off x="3563655" y="2852870"/>
            <a:ext cx="1440494" cy="307777"/>
          </a:xfrm>
          <a:prstGeom prst="rect">
            <a:avLst/>
          </a:prstGeom>
          <a:noFill/>
        </p:spPr>
        <p:txBody>
          <a:bodyPr wrap="square" rtlCol="0">
            <a:spAutoFit/>
          </a:bodyPr>
          <a:lstStyle/>
          <a:p>
            <a:r>
              <a:rPr lang="en-IN" b="1" dirty="0">
                <a:solidFill>
                  <a:schemeClr val="tx2"/>
                </a:solidFill>
              </a:rPr>
              <a:t>How it Works</a:t>
            </a:r>
          </a:p>
        </p:txBody>
      </p:sp>
    </p:spTree>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579</Words>
  <Application>Microsoft Office PowerPoint</Application>
  <PresentationFormat>On-screen Show (16:9)</PresentationFormat>
  <Paragraphs>87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Titillium Web</vt:lpstr>
      <vt:lpstr>Segoe UI Variable Text Light</vt:lpstr>
      <vt:lpstr>Squada One</vt:lpstr>
      <vt:lpstr>Google Sans Text</vt:lpstr>
      <vt:lpstr>Segoe UI Semibold</vt:lpstr>
      <vt:lpstr>Arial</vt:lpstr>
      <vt:lpstr>Bitcoin Company Pitch Deck by Slidesgo</vt:lpstr>
      <vt:lpstr>ZOLLARS – BEGINNERS GUIDE </vt:lpstr>
      <vt:lpstr>Them vs. Us</vt:lpstr>
      <vt:lpstr>Table of Contents</vt:lpstr>
      <vt:lpstr>Introduction</vt:lpstr>
      <vt:lpstr>Website Architecture</vt:lpstr>
      <vt:lpstr>Website Architecture</vt:lpstr>
      <vt:lpstr>Our Prediction Model</vt:lpstr>
      <vt:lpstr>DEFI MARKET</vt:lpstr>
      <vt:lpstr>DeHive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ZOLLARS – BEGINNERS GUIDE</dc:title>
  <dc:creator>Surya Narayanan CS</dc:creator>
  <cp:lastModifiedBy>sreeni_seenu@outlook.com</cp:lastModifiedBy>
  <cp:revision>6</cp:revision>
  <dcterms:modified xsi:type="dcterms:W3CDTF">2022-02-09T18:22:39Z</dcterms:modified>
</cp:coreProperties>
</file>