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  <p:embeddedFont>
      <p:font typeface="Segoe UI Semibold" panose="020B0702040204020203" pitchFamily="34" charset="0"/>
      <p:bold r:id="rId16"/>
      <p:boldItalic r:id="rId17"/>
    </p:embeddedFont>
    <p:embeddedFont>
      <p:font typeface="Selawik Semibold" panose="020B0702040204020203" pitchFamily="34" charset="0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youtu.be/Eg1aGtEaFHk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41941" y="115081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200" b="1" i="1" dirty="0">
                <a:solidFill>
                  <a:schemeClr val="accent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Basic Details of the Team and Problem Statement</a:t>
            </a:r>
            <a:endParaRPr sz="5400" i="1" dirty="0">
              <a:solidFill>
                <a:schemeClr val="accent3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782696" y="1377749"/>
            <a:ext cx="6045695" cy="5230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i="1" dirty="0">
                <a:solidFill>
                  <a:srgbClr val="7030A0"/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  <a:t>Ministry/Organization Name/Student Innovation: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  <a:t>MSME</a:t>
            </a:r>
            <a:endParaRPr i="1" dirty="0">
              <a:solidFill>
                <a:schemeClr val="accent5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i="1" dirty="0">
              <a:solidFill>
                <a:srgbClr val="7030A0"/>
              </a:solidFill>
              <a:latin typeface="Segoe UI Semibold" panose="020B0702040204020203" pitchFamily="34" charset="0"/>
              <a:ea typeface="Franklin Gothic"/>
              <a:cs typeface="Segoe UI Semibold" panose="020B0702040204020203" pitchFamily="34" charset="0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i="1" dirty="0">
                <a:solidFill>
                  <a:srgbClr val="7030A0"/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  <a:t>PS Code: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  <a:t>RK1121</a:t>
            </a:r>
            <a:endParaRPr i="1" dirty="0">
              <a:solidFill>
                <a:schemeClr val="accent5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i="1" dirty="0">
                <a:solidFill>
                  <a:srgbClr val="7030A0"/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  <a:t>   </a:t>
            </a:r>
            <a:br>
              <a:rPr lang="en-US" i="1" dirty="0">
                <a:solidFill>
                  <a:srgbClr val="7030A0"/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</a:br>
            <a:r>
              <a:rPr lang="en-US" i="1" dirty="0">
                <a:solidFill>
                  <a:srgbClr val="7030A0"/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  <a:t>Problem Statement Title: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  <a:t>Developing virtual reality based solution.</a:t>
            </a:r>
            <a:endParaRPr i="1" dirty="0">
              <a:solidFill>
                <a:schemeClr val="accent5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i="1" dirty="0">
                <a:solidFill>
                  <a:srgbClr val="7030A0"/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</a:br>
            <a:r>
              <a:rPr lang="en-US" i="1" dirty="0">
                <a:solidFill>
                  <a:srgbClr val="7030A0"/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  <a:t>Team Name: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  <a:t>VROOM.</a:t>
            </a:r>
            <a:endParaRPr i="1" dirty="0">
              <a:solidFill>
                <a:schemeClr val="accent5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i="1" dirty="0">
                <a:solidFill>
                  <a:srgbClr val="7030A0"/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</a:br>
            <a:r>
              <a:rPr lang="en-US" i="1" dirty="0">
                <a:solidFill>
                  <a:srgbClr val="7030A0"/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  <a:t>Team Leader Name: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  <a:t>Surya Narayanan CS.</a:t>
            </a:r>
            <a:endParaRPr i="1" dirty="0">
              <a:solidFill>
                <a:schemeClr val="accent5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i="1" dirty="0">
                <a:solidFill>
                  <a:srgbClr val="7030A0"/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</a:br>
            <a:r>
              <a:rPr lang="en-US" i="1" dirty="0">
                <a:solidFill>
                  <a:srgbClr val="7030A0"/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  <a:t>Institute Code (AISHE):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  <a:t>1-3512999651.</a:t>
            </a:r>
            <a:endParaRPr i="1" dirty="0">
              <a:solidFill>
                <a:schemeClr val="accent5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i="1" dirty="0">
                <a:solidFill>
                  <a:srgbClr val="7030A0"/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</a:br>
            <a:r>
              <a:rPr lang="en-US" i="1" dirty="0">
                <a:solidFill>
                  <a:srgbClr val="7030A0"/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  <a:t>Institute Name: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  <a:t>Sona college of technology.</a:t>
            </a:r>
            <a:endParaRPr i="1" dirty="0">
              <a:solidFill>
                <a:schemeClr val="accent5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i="1" dirty="0">
              <a:solidFill>
                <a:srgbClr val="7030A0"/>
              </a:solidFill>
              <a:latin typeface="Segoe UI Semibold" panose="020B0702040204020203" pitchFamily="34" charset="0"/>
              <a:ea typeface="Franklin Gothic"/>
              <a:cs typeface="Segoe UI Semibold" panose="020B0702040204020203" pitchFamily="34" charset="0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i="1" dirty="0">
                <a:solidFill>
                  <a:srgbClr val="7030A0"/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  <a:t>Theme Name: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Segoe UI Semibold" panose="020B0702040204020203" pitchFamily="34" charset="0"/>
                <a:ea typeface="Franklin Gothic"/>
                <a:cs typeface="Segoe UI Semibold" panose="020B0702040204020203" pitchFamily="34" charset="0"/>
                <a:sym typeface="Franklin Gothic"/>
              </a:rPr>
              <a:t>Software.</a:t>
            </a:r>
            <a:endParaRPr i="1" dirty="0">
              <a:solidFill>
                <a:schemeClr val="accent5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2046" y="115081"/>
            <a:ext cx="3431177" cy="14743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71895A6-D06E-4826-A27A-087BF1E213F3}"/>
              </a:ext>
            </a:extLst>
          </p:cNvPr>
          <p:cNvSpPr/>
          <p:nvPr/>
        </p:nvSpPr>
        <p:spPr>
          <a:xfrm>
            <a:off x="5149187" y="1120762"/>
            <a:ext cx="6871855" cy="548785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40DDD7F-3A77-43C3-8A8D-FB403FD6C73C}"/>
              </a:ext>
            </a:extLst>
          </p:cNvPr>
          <p:cNvSpPr/>
          <p:nvPr/>
        </p:nvSpPr>
        <p:spPr>
          <a:xfrm>
            <a:off x="473825" y="745467"/>
            <a:ext cx="7469528" cy="4305617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149785" y="78330"/>
            <a:ext cx="1518594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4800" i="1" u="sng" dirty="0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Idea</a:t>
            </a:r>
            <a:r>
              <a:rPr lang="en-US" sz="4800" i="1" u="sng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  <a:endParaRPr sz="4800" i="1" u="sng" dirty="0">
              <a:solidFill>
                <a:schemeClr val="tx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747785" y="510922"/>
            <a:ext cx="7104825" cy="464648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Selawik Semibold" panose="020B0702040204020203" pitchFamily="34" charset="0"/>
              <a:cs typeface="Segoe UI Semibold" panose="020B0702040204020203" pitchFamily="3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b="1" i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main objective of our project is to provide a real time environment to online meet.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800" b="1" i="1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b="1" i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project provides a virtual Environment which uses the potential of Virtual Technology.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800" b="1" i="1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800" b="1" i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Once a person gets into our application, he will be asked to turn on his camera to train the exact environment and it is converted into VR environment.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IN" sz="1800" b="1" i="1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800" b="1" i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users in the meet can experience the real time environment while joining the vroom meet. (</a:t>
            </a:r>
            <a:r>
              <a:rPr lang="en-IN" sz="1800" b="1" i="1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</a:t>
            </a:r>
            <a:r>
              <a:rPr lang="en-IN" sz="1800" b="1" i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 classroom, industry etc.)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800" b="1" dirty="0">
              <a:solidFill>
                <a:srgbClr val="0070C0"/>
              </a:solidFill>
              <a:latin typeface="Selawik Semibold" panose="020B0702040204020203" pitchFamily="34" charset="0"/>
              <a:cs typeface="Segoe UI Semibold" panose="020B0702040204020203" pitchFamily="3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800" b="1" dirty="0">
              <a:solidFill>
                <a:srgbClr val="0070C0"/>
              </a:solidFill>
              <a:latin typeface="Selawik Semibold" panose="020B0702040204020203" pitchFamily="34" charset="0"/>
              <a:cs typeface="Segoe UI Semibold" panose="020B0702040204020203" pitchFamily="3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>
              <a:latin typeface="Selawik Semibold" panose="020B0702040204020203" pitchFamily="34" charset="0"/>
              <a:cs typeface="Segoe UI Semibold" panose="020B0702040204020203" pitchFamily="34" charset="0"/>
            </a:endParaRP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>
              <a:latin typeface="Selawik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1578378" y="6332220"/>
            <a:ext cx="524571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75B8F7-05C8-442E-B2DD-73B3D268D464}"/>
              </a:ext>
            </a:extLst>
          </p:cNvPr>
          <p:cNvSpPr/>
          <p:nvPr/>
        </p:nvSpPr>
        <p:spPr>
          <a:xfrm>
            <a:off x="2154945" y="5250520"/>
            <a:ext cx="8668703" cy="15760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bject 31">
            <a:extLst>
              <a:ext uri="{FF2B5EF4-FFF2-40B4-BE49-F238E27FC236}">
                <a16:creationId xmlns:a16="http://schemas.microsoft.com/office/drawing/2014/main" id="{1F498089-96CB-4262-B336-4A1E6507BC2B}"/>
              </a:ext>
            </a:extLst>
          </p:cNvPr>
          <p:cNvSpPr txBox="1"/>
          <p:nvPr/>
        </p:nvSpPr>
        <p:spPr>
          <a:xfrm>
            <a:off x="5242485" y="5269116"/>
            <a:ext cx="2493624" cy="13394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00"/>
              </a:lnSpc>
              <a:spcBef>
                <a:spcPts val="100"/>
              </a:spcBef>
            </a:pPr>
            <a:r>
              <a:rPr sz="1600" b="1" i="1" spc="-15" dirty="0">
                <a:solidFill>
                  <a:schemeClr val="accent5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HARDWARE</a:t>
            </a:r>
            <a:r>
              <a:rPr sz="1600" b="1" i="1" spc="-20" dirty="0">
                <a:solidFill>
                  <a:schemeClr val="accent5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600" b="1" i="1" spc="-10" dirty="0">
                <a:solidFill>
                  <a:schemeClr val="accent5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REQUIREMENTS:</a:t>
            </a:r>
            <a:endParaRPr sz="1600" i="1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ts val="1660"/>
              </a:lnSpc>
            </a:pPr>
            <a:endParaRPr lang="en-IN" sz="1400" b="1" i="1" spc="-3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marL="298450" indent="-285750">
              <a:lnSpc>
                <a:spcPts val="1660"/>
              </a:lnSpc>
              <a:buFont typeface="Wingdings" panose="05000000000000000000" pitchFamily="2" charset="2"/>
              <a:buChar char="q"/>
            </a:pPr>
            <a:r>
              <a:rPr lang="en-IN" sz="1400" b="1" i="1" spc="-30" dirty="0">
                <a:solidFill>
                  <a:schemeClr val="accent6">
                    <a:lumMod val="50000"/>
                  </a:schemeClr>
                </a:solidFill>
                <a:latin typeface="Calibri"/>
                <a:cs typeface="Calibri"/>
              </a:rPr>
              <a:t>Integrated Webcam</a:t>
            </a:r>
          </a:p>
          <a:p>
            <a:pPr marL="298450" indent="-285750">
              <a:lnSpc>
                <a:spcPts val="1660"/>
              </a:lnSpc>
              <a:buFont typeface="Wingdings" panose="05000000000000000000" pitchFamily="2" charset="2"/>
              <a:buChar char="q"/>
            </a:pPr>
            <a:r>
              <a:rPr lang="en-IN" sz="1400" b="1" i="1" spc="-30" dirty="0">
                <a:solidFill>
                  <a:schemeClr val="accent6">
                    <a:lumMod val="50000"/>
                  </a:schemeClr>
                </a:solidFill>
                <a:latin typeface="Calibri"/>
                <a:cs typeface="Calibri"/>
              </a:rPr>
              <a:t>VR Box</a:t>
            </a:r>
          </a:p>
          <a:p>
            <a:pPr marL="298450" indent="-285750">
              <a:lnSpc>
                <a:spcPts val="1660"/>
              </a:lnSpc>
              <a:buFont typeface="Wingdings" panose="05000000000000000000" pitchFamily="2" charset="2"/>
              <a:buChar char="q"/>
            </a:pPr>
            <a:endParaRPr lang="en-IN" sz="1400" b="1" i="1" spc="-3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>
              <a:lnSpc>
                <a:spcPts val="1660"/>
              </a:lnSpc>
            </a:pPr>
            <a:endParaRPr sz="1400" i="1" dirty="0">
              <a:latin typeface="Calibri"/>
              <a:cs typeface="Calibri"/>
            </a:endParaRPr>
          </a:p>
        </p:txBody>
      </p:sp>
      <p:sp>
        <p:nvSpPr>
          <p:cNvPr id="9" name="object 32">
            <a:extLst>
              <a:ext uri="{FF2B5EF4-FFF2-40B4-BE49-F238E27FC236}">
                <a16:creationId xmlns:a16="http://schemas.microsoft.com/office/drawing/2014/main" id="{FEB7ADDF-64E6-43E4-9676-C9A6C95DC52F}"/>
              </a:ext>
            </a:extLst>
          </p:cNvPr>
          <p:cNvSpPr txBox="1"/>
          <p:nvPr/>
        </p:nvSpPr>
        <p:spPr>
          <a:xfrm>
            <a:off x="2361342" y="5436757"/>
            <a:ext cx="2405771" cy="8851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732155">
              <a:lnSpc>
                <a:spcPct val="101400"/>
              </a:lnSpc>
              <a:spcBef>
                <a:spcPts val="50"/>
              </a:spcBef>
            </a:pPr>
            <a:r>
              <a:rPr lang="en-IN" sz="2800" b="1" i="1" spc="-55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</a:t>
            </a:r>
            <a:r>
              <a:rPr sz="2800" b="1" i="1" spc="-55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TACK </a:t>
            </a:r>
            <a:r>
              <a:rPr sz="2800" b="1" i="1" spc="-5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T</a:t>
            </a:r>
            <a:r>
              <a:rPr sz="2800" b="1" i="1" spc="-50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E</a:t>
            </a:r>
            <a:r>
              <a:rPr sz="2800" b="1" i="1" spc="5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</a:t>
            </a:r>
            <a:r>
              <a:rPr sz="2800" b="1" i="1" spc="-5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H</a:t>
            </a:r>
            <a:r>
              <a:rPr sz="2800" b="1" i="1" spc="5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N</a:t>
            </a:r>
            <a:r>
              <a:rPr sz="2800" b="1" i="1" spc="-5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O</a:t>
            </a:r>
            <a:r>
              <a:rPr sz="2800" b="1" i="1" spc="-50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L</a:t>
            </a:r>
            <a:r>
              <a:rPr sz="2800" b="1" i="1" spc="-5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O</a:t>
            </a:r>
            <a:r>
              <a:rPr sz="2800" b="1" i="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GI</a:t>
            </a:r>
            <a:r>
              <a:rPr sz="2800" b="1" i="1" spc="-35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E</a:t>
            </a:r>
            <a:r>
              <a:rPr sz="2800" b="1" i="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</a:t>
            </a:r>
            <a:r>
              <a:rPr sz="2800" b="1" i="1" u="heavy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:</a:t>
            </a:r>
            <a:endParaRPr sz="2800" i="1" dirty="0">
              <a:solidFill>
                <a:srgbClr val="7030A0"/>
              </a:solidFill>
              <a:latin typeface="Calibri"/>
              <a:cs typeface="Calibri"/>
            </a:endParaRPr>
          </a:p>
        </p:txBody>
      </p:sp>
      <p:sp>
        <p:nvSpPr>
          <p:cNvPr id="10" name="object 33">
            <a:extLst>
              <a:ext uri="{FF2B5EF4-FFF2-40B4-BE49-F238E27FC236}">
                <a16:creationId xmlns:a16="http://schemas.microsoft.com/office/drawing/2014/main" id="{F47A9F27-B7C6-4859-80E1-1EF1E1584BC2}"/>
              </a:ext>
            </a:extLst>
          </p:cNvPr>
          <p:cNvSpPr txBox="1"/>
          <p:nvPr/>
        </p:nvSpPr>
        <p:spPr>
          <a:xfrm>
            <a:off x="8064897" y="5262796"/>
            <a:ext cx="2429962" cy="1590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</a:pPr>
            <a:r>
              <a:rPr sz="1600" b="1" i="1" u="sng" spc="-10" dirty="0">
                <a:solidFill>
                  <a:schemeClr val="accent5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SOFTWARE</a:t>
            </a:r>
            <a:r>
              <a:rPr sz="1600" b="1" i="1" u="sng" spc="-30" dirty="0">
                <a:solidFill>
                  <a:schemeClr val="accent5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600" b="1" i="1" u="sng" spc="-10" dirty="0">
                <a:solidFill>
                  <a:schemeClr val="accent5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REQUIREMENTS:</a:t>
            </a:r>
            <a:endParaRPr lang="en-IN" sz="1600" b="1" i="1" u="sng" spc="-10" dirty="0">
              <a:solidFill>
                <a:schemeClr val="accent5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  <a:p>
            <a:pPr marL="12700">
              <a:lnSpc>
                <a:spcPts val="1910"/>
              </a:lnSpc>
              <a:spcBef>
                <a:spcPts val="100"/>
              </a:spcBef>
            </a:pPr>
            <a:endParaRPr sz="1600" i="1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i="1" dirty="0">
                <a:solidFill>
                  <a:schemeClr val="accent6">
                    <a:lumMod val="50000"/>
                  </a:schemeClr>
                </a:solidFill>
              </a:rPr>
              <a:t>Unity/Unreal engine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i="1" dirty="0">
                <a:solidFill>
                  <a:schemeClr val="accent6">
                    <a:lumMod val="50000"/>
                  </a:schemeClr>
                </a:solidFill>
              </a:rPr>
              <a:t>Blender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i="1" dirty="0">
                <a:solidFill>
                  <a:schemeClr val="accent6">
                    <a:lumMod val="50000"/>
                  </a:schemeClr>
                </a:solidFill>
              </a:rPr>
              <a:t>Open CV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i="1" dirty="0">
                <a:solidFill>
                  <a:schemeClr val="accent6">
                    <a:lumMod val="50000"/>
                  </a:schemeClr>
                </a:solidFill>
              </a:rPr>
              <a:t>AWS</a:t>
            </a:r>
          </a:p>
          <a:p>
            <a:endParaRPr sz="1400" i="1" dirty="0">
              <a:latin typeface="Calibri"/>
              <a:cs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A5033A-0638-4544-AAE0-8B29DAE35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371" y="81727"/>
            <a:ext cx="2606804" cy="51048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C4CC463-12DA-40A7-B194-3D9958288C25}"/>
              </a:ext>
            </a:extLst>
          </p:cNvPr>
          <p:cNvSpPr/>
          <p:nvPr/>
        </p:nvSpPr>
        <p:spPr>
          <a:xfrm>
            <a:off x="202688" y="1933070"/>
            <a:ext cx="5115479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26E237-670D-4872-B5B1-FA67EAF5E9C8}"/>
              </a:ext>
            </a:extLst>
          </p:cNvPr>
          <p:cNvSpPr/>
          <p:nvPr/>
        </p:nvSpPr>
        <p:spPr>
          <a:xfrm>
            <a:off x="6027089" y="159998"/>
            <a:ext cx="6106601" cy="393213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7030A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9C5123-07F7-4B00-9C73-2D9648AD1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869" y="70588"/>
            <a:ext cx="4022772" cy="820500"/>
          </a:xfrm>
        </p:spPr>
        <p:txBody>
          <a:bodyPr/>
          <a:lstStyle/>
          <a:p>
            <a:r>
              <a:rPr lang="en-IN" i="1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Prototype: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2EF15F-B027-423C-83CC-ED1DCE41B585}"/>
              </a:ext>
            </a:extLst>
          </p:cNvPr>
          <p:cNvSpPr txBox="1"/>
          <p:nvPr/>
        </p:nvSpPr>
        <p:spPr>
          <a:xfrm>
            <a:off x="6424654" y="220445"/>
            <a:ext cx="570903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u="sng" dirty="0">
                <a:solidFill>
                  <a:srgbClr val="7030A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Features</a:t>
            </a:r>
            <a:r>
              <a:rPr lang="en-IN" sz="1600" b="1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</a:p>
          <a:p>
            <a:endParaRPr lang="en-IN" sz="1600" b="1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Each user in the meet can able to simulate himself as a character in the VR world.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b="1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Vroom has a feature called automotive attendance system which works in a algorithm such that if a person attends the meet more than 70%, he will be marked as present.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b="1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For example, in a one hour meet if a person attends more than 42 minutes, he will be marked as present.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b="1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Host can customise his own environment easily as per his needs.</a:t>
            </a:r>
          </a:p>
          <a:p>
            <a:endParaRPr lang="en-IN" sz="1600" b="1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1600" b="1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877E0D3-8812-4D77-A96B-C18A4005F9C1}"/>
              </a:ext>
            </a:extLst>
          </p:cNvPr>
          <p:cNvSpPr/>
          <p:nvPr/>
        </p:nvSpPr>
        <p:spPr>
          <a:xfrm>
            <a:off x="202688" y="5341683"/>
            <a:ext cx="6162261" cy="14457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19A0B-A9BD-4D83-8CF8-F9E1E38EA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204" y="5484460"/>
            <a:ext cx="5491570" cy="953337"/>
          </a:xfrm>
          <a:noFill/>
          <a:ln>
            <a:noFill/>
          </a:ln>
        </p:spPr>
        <p:txBody>
          <a:bodyPr/>
          <a:lstStyle/>
          <a:p>
            <a:r>
              <a:rPr lang="en-US" sz="2000" b="1" i="1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Highlights</a:t>
            </a:r>
            <a:r>
              <a:rPr lang="en-US" b="1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</a:p>
          <a:p>
            <a:r>
              <a:rPr lang="en-US" b="1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</a:t>
            </a:r>
            <a:r>
              <a:rPr lang="en-US" sz="1800" b="1" i="1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This can be adaptable to others sectors such as healthcare, architecture and Law Enforcement.</a:t>
            </a:r>
          </a:p>
          <a:p>
            <a:endParaRPr lang="en-IN" b="1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96DDFD-DB9E-4067-B2EF-5AFAC5E5585D}"/>
              </a:ext>
            </a:extLst>
          </p:cNvPr>
          <p:cNvSpPr txBox="1"/>
          <p:nvPr/>
        </p:nvSpPr>
        <p:spPr>
          <a:xfrm>
            <a:off x="202688" y="2007782"/>
            <a:ext cx="5571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7030A0"/>
                </a:solidFill>
              </a:rPr>
              <a:t>Initial Prototype Video link : </a:t>
            </a:r>
            <a:r>
              <a:rPr lang="en-IN" b="1" i="1" dirty="0">
                <a:solidFill>
                  <a:srgbClr val="7030A0"/>
                </a:solidFill>
                <a:hlinkClick r:id="rId2"/>
              </a:rPr>
              <a:t>https://youtu.be/Eg1aGtEaFHk</a:t>
            </a:r>
            <a:endParaRPr lang="en-IN" b="1" i="1" dirty="0">
              <a:solidFill>
                <a:srgbClr val="7030A0"/>
              </a:solidFill>
            </a:endParaRPr>
          </a:p>
        </p:txBody>
      </p:sp>
      <p:pic>
        <p:nvPicPr>
          <p:cNvPr id="1026" name="Picture 2" descr="Virtual Mark Zuckerberg showed me Facebook's new VR workplace - CNET">
            <a:extLst>
              <a:ext uri="{FF2B5EF4-FFF2-40B4-BE49-F238E27FC236}">
                <a16:creationId xmlns:a16="http://schemas.microsoft.com/office/drawing/2014/main" id="{05EDA365-B3E6-49CF-A21A-5710AA785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128" y="4305919"/>
            <a:ext cx="4717148" cy="23920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261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099852-D754-4A85-9C39-D9A20041AA68}"/>
              </a:ext>
            </a:extLst>
          </p:cNvPr>
          <p:cNvSpPr/>
          <p:nvPr/>
        </p:nvSpPr>
        <p:spPr>
          <a:xfrm>
            <a:off x="1724526" y="2695074"/>
            <a:ext cx="2455420" cy="39837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219914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APPROACH:</a:t>
            </a:r>
            <a:endParaRPr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81167" y="2148804"/>
            <a:ext cx="4816002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b="1" i="1" u="sng" dirty="0">
                <a:solidFill>
                  <a:srgbClr val="7030A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 CASES:</a:t>
            </a:r>
            <a:endParaRPr sz="2000" b="1" i="1" u="sng" dirty="0">
              <a:solidFill>
                <a:srgbClr val="7030A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231" name="Google Shape;231;p3"/>
          <p:cNvSpPr txBox="1"/>
          <p:nvPr/>
        </p:nvSpPr>
        <p:spPr>
          <a:xfrm>
            <a:off x="7342904" y="4606427"/>
            <a:ext cx="1925779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2000" b="1" i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  <a:sym typeface="Franklin Gothic"/>
              </a:rPr>
              <a:t>DEPENDENCIES:</a:t>
            </a:r>
            <a:endParaRPr sz="2000" b="1" i="1" u="sng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51E0C4-B006-433A-B0D5-7F13BF06EC2F}"/>
              </a:ext>
            </a:extLst>
          </p:cNvPr>
          <p:cNvSpPr/>
          <p:nvPr/>
        </p:nvSpPr>
        <p:spPr>
          <a:xfrm>
            <a:off x="2164490" y="2783331"/>
            <a:ext cx="1470823" cy="601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Vroom App</a:t>
            </a:r>
            <a:endParaRPr lang="en-IN" b="1" i="1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331954-3BEB-4F8A-A889-A4A64A156C92}"/>
              </a:ext>
            </a:extLst>
          </p:cNvPr>
          <p:cNvSpPr/>
          <p:nvPr/>
        </p:nvSpPr>
        <p:spPr>
          <a:xfrm>
            <a:off x="2197791" y="3510429"/>
            <a:ext cx="1437523" cy="601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Input (Image)</a:t>
            </a:r>
            <a:endParaRPr lang="en-IN" b="1" i="1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820AE2-6B10-49DC-9F18-6C76D3349A5D}"/>
              </a:ext>
            </a:extLst>
          </p:cNvPr>
          <p:cNvSpPr/>
          <p:nvPr/>
        </p:nvSpPr>
        <p:spPr>
          <a:xfrm>
            <a:off x="2164490" y="4269748"/>
            <a:ext cx="1539025" cy="601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.VR file</a:t>
            </a:r>
          </a:p>
          <a:p>
            <a:pPr algn="ctr"/>
            <a:r>
              <a:rPr lang="en-US" b="1" i="1" dirty="0">
                <a:solidFill>
                  <a:schemeClr val="tx1"/>
                </a:solidFill>
              </a:rPr>
              <a:t>Rendering</a:t>
            </a:r>
            <a:endParaRPr lang="en-IN" b="1" i="1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6F70813-E93A-404E-8AED-8A8E1F15477D}"/>
              </a:ext>
            </a:extLst>
          </p:cNvPr>
          <p:cNvSpPr/>
          <p:nvPr/>
        </p:nvSpPr>
        <p:spPr>
          <a:xfrm>
            <a:off x="2153171" y="5052526"/>
            <a:ext cx="1539025" cy="601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Generate link</a:t>
            </a:r>
            <a:endParaRPr lang="en-IN" b="1" i="1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365143-1B28-4ACD-9891-5AF6E39F0973}"/>
              </a:ext>
            </a:extLst>
          </p:cNvPr>
          <p:cNvSpPr/>
          <p:nvPr/>
        </p:nvSpPr>
        <p:spPr>
          <a:xfrm>
            <a:off x="2079567" y="5829192"/>
            <a:ext cx="1623218" cy="64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VR </a:t>
            </a:r>
            <a:r>
              <a:rPr lang="en-US" sz="1200" b="1" i="1" dirty="0">
                <a:solidFill>
                  <a:schemeClr val="tx1"/>
                </a:solidFill>
              </a:rPr>
              <a:t>Environment</a:t>
            </a:r>
            <a:endParaRPr lang="en-IN" b="1" i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E4D751-DCF3-42A8-92DF-503698C034BC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724906" y="3084012"/>
            <a:ext cx="1439584" cy="16241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E5C0B3-5D2E-4685-8090-A9D8CDC508D8}"/>
              </a:ext>
            </a:extLst>
          </p:cNvPr>
          <p:cNvCxnSpPr>
            <a:cxnSpLocks/>
            <a:endCxn id="15" idx="6"/>
          </p:cNvCxnSpPr>
          <p:nvPr/>
        </p:nvCxnSpPr>
        <p:spPr>
          <a:xfrm flipH="1">
            <a:off x="3692196" y="4832900"/>
            <a:ext cx="1053603" cy="5203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A21E22-107C-46EF-ABB7-E3257C98A132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755476" y="4705678"/>
            <a:ext cx="1397695" cy="6475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01304D-898C-4D9F-A74E-C0F731AA4492}"/>
              </a:ext>
            </a:extLst>
          </p:cNvPr>
          <p:cNvCxnSpPr>
            <a:cxnSpLocks/>
          </p:cNvCxnSpPr>
          <p:nvPr/>
        </p:nvCxnSpPr>
        <p:spPr>
          <a:xfrm flipH="1">
            <a:off x="3608338" y="4832900"/>
            <a:ext cx="1128450" cy="11436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06E962-DA81-4521-8128-0894642A6629}"/>
              </a:ext>
            </a:extLst>
          </p:cNvPr>
          <p:cNvCxnSpPr>
            <a:cxnSpLocks/>
          </p:cNvCxnSpPr>
          <p:nvPr/>
        </p:nvCxnSpPr>
        <p:spPr>
          <a:xfrm>
            <a:off x="763826" y="4705678"/>
            <a:ext cx="1413347" cy="12658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E3250E6-4982-4EA9-A804-603212F68C07}"/>
              </a:ext>
            </a:extLst>
          </p:cNvPr>
          <p:cNvCxnSpPr>
            <a:cxnSpLocks/>
          </p:cNvCxnSpPr>
          <p:nvPr/>
        </p:nvCxnSpPr>
        <p:spPr>
          <a:xfrm flipV="1">
            <a:off x="734284" y="3767257"/>
            <a:ext cx="1437523" cy="9408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004762B-858D-4279-AC19-BA6BD162D38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06440" y="3384693"/>
            <a:ext cx="10112" cy="1022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1B1BB19-C166-4BEB-BA6C-9E08ECFBC250}"/>
              </a:ext>
            </a:extLst>
          </p:cNvPr>
          <p:cNvCxnSpPr>
            <a:cxnSpLocks/>
          </p:cNvCxnSpPr>
          <p:nvPr/>
        </p:nvCxnSpPr>
        <p:spPr>
          <a:xfrm>
            <a:off x="2891176" y="4106009"/>
            <a:ext cx="17450" cy="157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79AEA7-8830-43D4-B676-C573E1AD69F4}"/>
              </a:ext>
            </a:extLst>
          </p:cNvPr>
          <p:cNvCxnSpPr>
            <a:cxnSpLocks/>
          </p:cNvCxnSpPr>
          <p:nvPr/>
        </p:nvCxnSpPr>
        <p:spPr>
          <a:xfrm flipH="1">
            <a:off x="2912377" y="4864996"/>
            <a:ext cx="12683" cy="1814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41319DA-AB43-4FEA-B7C9-CC8F5F5F8F9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917793" y="5653888"/>
            <a:ext cx="15055" cy="155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A3559E0-B237-4B86-B7E2-20A0E53AF192}"/>
              </a:ext>
            </a:extLst>
          </p:cNvPr>
          <p:cNvSpPr/>
          <p:nvPr/>
        </p:nvSpPr>
        <p:spPr>
          <a:xfrm>
            <a:off x="214501" y="4570428"/>
            <a:ext cx="381480" cy="3159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F456AA-C240-44CC-9506-5B5E79CE8830}"/>
              </a:ext>
            </a:extLst>
          </p:cNvPr>
          <p:cNvCxnSpPr>
            <a:cxnSpLocks/>
          </p:cNvCxnSpPr>
          <p:nvPr/>
        </p:nvCxnSpPr>
        <p:spPr>
          <a:xfrm>
            <a:off x="405241" y="4864402"/>
            <a:ext cx="45" cy="352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287911-8BEF-48EA-8B56-278E1A49D398}"/>
              </a:ext>
            </a:extLst>
          </p:cNvPr>
          <p:cNvCxnSpPr/>
          <p:nvPr/>
        </p:nvCxnSpPr>
        <p:spPr>
          <a:xfrm flipH="1">
            <a:off x="214501" y="5040863"/>
            <a:ext cx="190785" cy="11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8DE702-E379-4F8F-A640-CB6710B29430}"/>
              </a:ext>
            </a:extLst>
          </p:cNvPr>
          <p:cNvCxnSpPr/>
          <p:nvPr/>
        </p:nvCxnSpPr>
        <p:spPr>
          <a:xfrm>
            <a:off x="405286" y="5052526"/>
            <a:ext cx="190695" cy="100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E971EF9-5C5B-4486-A634-1F2C3D2922A9}"/>
              </a:ext>
            </a:extLst>
          </p:cNvPr>
          <p:cNvCxnSpPr/>
          <p:nvPr/>
        </p:nvCxnSpPr>
        <p:spPr>
          <a:xfrm>
            <a:off x="617838" y="9720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F3F499-5C2B-4BE3-9847-92824A51A25A}"/>
              </a:ext>
            </a:extLst>
          </p:cNvPr>
          <p:cNvCxnSpPr/>
          <p:nvPr/>
        </p:nvCxnSpPr>
        <p:spPr>
          <a:xfrm flipH="1">
            <a:off x="214501" y="5239265"/>
            <a:ext cx="190785" cy="113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B6C34A-9BF8-4F73-84B3-7A618C5F981C}"/>
              </a:ext>
            </a:extLst>
          </p:cNvPr>
          <p:cNvCxnSpPr/>
          <p:nvPr/>
        </p:nvCxnSpPr>
        <p:spPr>
          <a:xfrm>
            <a:off x="405286" y="5239265"/>
            <a:ext cx="190695" cy="113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324DC6E-BB80-4231-98B2-15A8F4049191}"/>
              </a:ext>
            </a:extLst>
          </p:cNvPr>
          <p:cNvSpPr txBox="1"/>
          <p:nvPr/>
        </p:nvSpPr>
        <p:spPr>
          <a:xfrm>
            <a:off x="52801" y="4193252"/>
            <a:ext cx="788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HOST</a:t>
            </a:r>
            <a:endParaRPr lang="en-IN" b="1" i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F0CB0D-97BD-4FB4-9B01-B76C556D8CD8}"/>
              </a:ext>
            </a:extLst>
          </p:cNvPr>
          <p:cNvSpPr txBox="1"/>
          <p:nvPr/>
        </p:nvSpPr>
        <p:spPr>
          <a:xfrm>
            <a:off x="4739719" y="4192149"/>
            <a:ext cx="833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USER</a:t>
            </a:r>
            <a:endParaRPr lang="en-IN" b="1" i="1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E36D32A-20E5-49FC-A066-F9BD4543942E}"/>
              </a:ext>
            </a:extLst>
          </p:cNvPr>
          <p:cNvSpPr/>
          <p:nvPr/>
        </p:nvSpPr>
        <p:spPr>
          <a:xfrm>
            <a:off x="4814205" y="4481758"/>
            <a:ext cx="381480" cy="3159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D127EBB-F365-4B20-AB20-5F786DE94B6C}"/>
              </a:ext>
            </a:extLst>
          </p:cNvPr>
          <p:cNvCxnSpPr>
            <a:cxnSpLocks/>
          </p:cNvCxnSpPr>
          <p:nvPr/>
        </p:nvCxnSpPr>
        <p:spPr>
          <a:xfrm>
            <a:off x="5004945" y="4775732"/>
            <a:ext cx="45" cy="352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81D008E-2846-442B-895B-593C821759A0}"/>
              </a:ext>
            </a:extLst>
          </p:cNvPr>
          <p:cNvCxnSpPr/>
          <p:nvPr/>
        </p:nvCxnSpPr>
        <p:spPr>
          <a:xfrm flipH="1">
            <a:off x="4814205" y="4952193"/>
            <a:ext cx="190785" cy="11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3AA5A0B-7599-45E8-859E-B1C93E856F8D}"/>
              </a:ext>
            </a:extLst>
          </p:cNvPr>
          <p:cNvCxnSpPr/>
          <p:nvPr/>
        </p:nvCxnSpPr>
        <p:spPr>
          <a:xfrm>
            <a:off x="5004990" y="4963856"/>
            <a:ext cx="190695" cy="100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60B2FC1-96DC-4ECB-93C1-F3304E8800D6}"/>
              </a:ext>
            </a:extLst>
          </p:cNvPr>
          <p:cNvCxnSpPr/>
          <p:nvPr/>
        </p:nvCxnSpPr>
        <p:spPr>
          <a:xfrm flipH="1">
            <a:off x="4814205" y="5150595"/>
            <a:ext cx="190785" cy="113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976892E-111E-4D98-B540-CC02FE60947D}"/>
              </a:ext>
            </a:extLst>
          </p:cNvPr>
          <p:cNvCxnSpPr/>
          <p:nvPr/>
        </p:nvCxnSpPr>
        <p:spPr>
          <a:xfrm>
            <a:off x="5004990" y="5150595"/>
            <a:ext cx="190695" cy="113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9C0C38-EB19-4EF5-AD80-C3BB1B54ECD8}"/>
              </a:ext>
            </a:extLst>
          </p:cNvPr>
          <p:cNvSpPr/>
          <p:nvPr/>
        </p:nvSpPr>
        <p:spPr>
          <a:xfrm>
            <a:off x="7609183" y="5123037"/>
            <a:ext cx="4286115" cy="119662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0C6092-5185-4939-9583-CE74C5B48788}"/>
              </a:ext>
            </a:extLst>
          </p:cNvPr>
          <p:cNvSpPr txBox="1"/>
          <p:nvPr/>
        </p:nvSpPr>
        <p:spPr>
          <a:xfrm>
            <a:off x="7631967" y="4939677"/>
            <a:ext cx="380455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2000" b="1" i="1" dirty="0">
              <a:solidFill>
                <a:schemeClr val="dk1"/>
              </a:solidFill>
              <a:latin typeface="Calibri" panose="020F0502020204030204" pitchFamily="34" charset="0"/>
              <a:ea typeface="Libre Franklin"/>
              <a:cs typeface="Calibri" panose="020F0502020204030204" pitchFamily="34" charset="0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b="1" i="1" dirty="0">
                <a:solidFill>
                  <a:schemeClr val="dk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Internet Connectivity.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2000" b="1" i="1" dirty="0">
              <a:solidFill>
                <a:schemeClr val="dk1"/>
              </a:solidFill>
              <a:latin typeface="Calibri" panose="020F0502020204030204" pitchFamily="34" charset="0"/>
              <a:ea typeface="Libre Franklin"/>
              <a:cs typeface="Calibri" panose="020F0502020204030204" pitchFamily="34" charset="0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b="1" i="1" dirty="0">
                <a:solidFill>
                  <a:schemeClr val="dk1"/>
                </a:solidFill>
                <a:latin typeface="Calibri" panose="020F0502020204030204" pitchFamily="34" charset="0"/>
                <a:ea typeface="Libre Franklin"/>
                <a:cs typeface="Calibri" panose="020F0502020204030204" pitchFamily="34" charset="0"/>
                <a:sym typeface="Libre Franklin"/>
              </a:rPr>
              <a:t>Device with Gyroscope.</a:t>
            </a:r>
          </a:p>
          <a:p>
            <a:endParaRPr lang="en-IN" sz="20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286D12-55BC-4C92-B2A1-0D147D1AD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976186" y="-158216"/>
            <a:ext cx="2217612" cy="39779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333</Words>
  <Application>Microsoft Office PowerPoint</Application>
  <PresentationFormat>Widescreen</PresentationFormat>
  <Paragraphs>63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Noto Sans Symbols</vt:lpstr>
      <vt:lpstr>Calibri</vt:lpstr>
      <vt:lpstr>Wingdings</vt:lpstr>
      <vt:lpstr>Segoe UI Semibold</vt:lpstr>
      <vt:lpstr>Franklin Gothic</vt:lpstr>
      <vt:lpstr>Arial</vt:lpstr>
      <vt:lpstr>Libre Franklin</vt:lpstr>
      <vt:lpstr>Selawik Semibold</vt:lpstr>
      <vt:lpstr>Theme1</vt:lpstr>
      <vt:lpstr>Basic Details of the Team and Problem Statement</vt:lpstr>
      <vt:lpstr>Idea:</vt:lpstr>
      <vt:lpstr>Prototype:</vt:lpstr>
      <vt:lpstr>APPROACH: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SURYA NARAYANAN C S</cp:lastModifiedBy>
  <cp:revision>18</cp:revision>
  <dcterms:created xsi:type="dcterms:W3CDTF">2022-02-11T07:14:46Z</dcterms:created>
  <dcterms:modified xsi:type="dcterms:W3CDTF">2022-03-24T18:25:58Z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