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10/01/2023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3"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7"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55"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79"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51"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1"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195"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5"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738051596"/>
              </p:ext>
            </p:extLst>
          </p:nvPr>
        </p:nvGraphicFramePr>
        <p:xfrm>
          <a:off x="8991600" y="1038796"/>
          <a:ext cx="3200399" cy="5771356"/>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2285999">
                  <a:extLst>
                    <a:ext uri="{9D8B030D-6E8A-4147-A177-3AD203B41FA5}">
                      <a16:colId xmlns:a16="http://schemas.microsoft.com/office/drawing/2014/main" val="20001"/>
                    </a:ext>
                  </a:extLst>
                </a:gridCol>
              </a:tblGrid>
              <a:tr h="8012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spc="0" normalizeH="0" baseline="0" dirty="0">
                          <a:ln>
                            <a:noFill/>
                          </a:ln>
                          <a:effectLst/>
                          <a:uLnTx/>
                          <a:uFillTx/>
                          <a:latin typeface="+mn-lt"/>
                          <a:ea typeface="+mn-ea"/>
                          <a:cs typeface="+mn-cs"/>
                        </a:rPr>
                        <a:t>Java</a:t>
                      </a:r>
                      <a:endParaRPr kumimoji="0" lang="en-US" sz="1100" b="0" i="0" u="none" strike="noStrike" kern="1200" cap="none" spc="0" normalizeH="0" baseline="0" dirty="0">
                        <a:ln>
                          <a:noFill/>
                        </a:ln>
                        <a:effectLst/>
                        <a:uLnTx/>
                        <a:uFillTx/>
                        <a:latin typeface="+mn-lt"/>
                        <a:ea typeface="+mn-ea"/>
                        <a:cs typeface="+mn-cs"/>
                      </a:endParaRP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 Basics, OOPS, Generics, Collections, </a:t>
                      </a:r>
                      <a:r>
                        <a:rPr kumimoji="0" lang="en-US" sz="11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java8 features </a:t>
                      </a:r>
                      <a:r>
                        <a:rPr lang="en-IN" sz="1100" b="0" dirty="0"/>
                        <a:t>Lambda Exp, Stream API Junit, Mockito, Servlet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448682">
                <a:tc>
                  <a:txBody>
                    <a:bodyPr/>
                    <a:lstStyle/>
                    <a:p>
                      <a:pPr lvl="0">
                        <a:buNone/>
                      </a:pPr>
                      <a:r>
                        <a:rPr kumimoji="0" lang="en-US" sz="1100" b="0" i="0" u="none" strike="noStrike" kern="1200" cap="none" spc="0" normalizeH="0" baseline="0" dirty="0">
                          <a:ln>
                            <a:noFill/>
                          </a:ln>
                          <a:effectLst/>
                          <a:uLnTx/>
                          <a:uFillTx/>
                          <a:latin typeface="Verdana"/>
                          <a:ea typeface="+mn-ea"/>
                          <a:cs typeface="+mn-cs"/>
                        </a:rPr>
                        <a:t>J2EE</a:t>
                      </a:r>
                    </a:p>
                  </a:txBody>
                  <a:tcPr/>
                </a:tc>
                <a:tc>
                  <a:txBody>
                    <a:bodyPr/>
                    <a:lstStyle/>
                    <a:p>
                      <a:pPr marL="0" lvl="1" indent="0" algn="l">
                        <a:buNone/>
                      </a:pPr>
                      <a:r>
                        <a:rPr lang="en-US" sz="1100" u="none" strike="noStrike" kern="1200" cap="none" spc="0" normalizeH="0" baseline="0" dirty="0">
                          <a:ln>
                            <a:noFill/>
                          </a:ln>
                          <a:solidFill>
                            <a:schemeClr val="tx1"/>
                          </a:solidFill>
                          <a:effectLst/>
                          <a:uLnTx/>
                          <a:uFillTx/>
                          <a:latin typeface="+mn-lt"/>
                          <a:ea typeface="+mn-ea"/>
                          <a:cs typeface="+mn-cs"/>
                        </a:rPr>
                        <a:t>JDBC, Servlets, JPA</a:t>
                      </a:r>
                      <a:endParaRPr kumimoji="0" lang="en-US" sz="1100" u="none" strike="noStrike" kern="1200" cap="none" spc="0" normalizeH="0" baseline="0" dirty="0">
                        <a:ln>
                          <a:noFill/>
                        </a:ln>
                        <a:solidFill>
                          <a:schemeClr val="tx1"/>
                        </a:solidFill>
                        <a:effectLst/>
                        <a:uLnTx/>
                        <a:uFillTx/>
                        <a:latin typeface="+mn-lt"/>
                        <a:ea typeface="+mn-ea"/>
                        <a:cs typeface="+mn-cs"/>
                      </a:endParaRPr>
                    </a:p>
                    <a:p>
                      <a:pPr marL="0" lvl="1" indent="0" algn="l">
                        <a:buNone/>
                      </a:pP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448682">
                <a:tc>
                  <a:txBody>
                    <a:bodyPr/>
                    <a:lstStyle/>
                    <a:p>
                      <a:r>
                        <a:rPr kumimoji="0" lang="en-US" sz="1100" b="0" i="0" u="none" strike="noStrike" kern="1200" cap="none" spc="0" normalizeH="0" baseline="0" dirty="0">
                          <a:ln>
                            <a:noFill/>
                          </a:ln>
                          <a:effectLst/>
                          <a:uLnTx/>
                          <a:uFillTx/>
                          <a:latin typeface="Verdana"/>
                          <a:ea typeface="+mn-ea"/>
                          <a:cs typeface="+mn-cs"/>
                        </a:rPr>
                        <a:t>Database</a:t>
                      </a:r>
                    </a:p>
                  </a:txBody>
                  <a:tcPr/>
                </a:tc>
                <a:tc>
                  <a:txBody>
                    <a:bodyPr/>
                    <a:lstStyle/>
                    <a:p>
                      <a:r>
                        <a:rPr kumimoji="0" lang="en-US" sz="1100" b="0" i="0" u="none" strike="noStrike" kern="1200" cap="none" spc="0" normalizeH="0" baseline="0" dirty="0">
                          <a:ln>
                            <a:noFill/>
                          </a:ln>
                          <a:effectLst/>
                          <a:uLnTx/>
                          <a:uFillTx/>
                          <a:latin typeface="Verdana"/>
                          <a:ea typeface="+mn-ea"/>
                          <a:cs typeface="+mn-cs"/>
                        </a:rPr>
                        <a:t>PostgreSQL,</a:t>
                      </a:r>
                      <a:r>
                        <a:rPr lang="en-IN" sz="1100" dirty="0"/>
                        <a:t>MongoDB No Sql Basics, My SQL RDBMS </a:t>
                      </a:r>
                      <a:endParaRPr kumimoji="0" lang="en-US" sz="11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7"/>
                  </a:ext>
                </a:extLst>
              </a:tr>
              <a:tr h="624951">
                <a:tc>
                  <a:txBody>
                    <a:bodyPr/>
                    <a:lstStyle/>
                    <a:p>
                      <a:r>
                        <a:rPr lang="en-IN" sz="1100" b="0" i="0" kern="1200" dirty="0">
                          <a:solidFill>
                            <a:schemeClr val="tx1"/>
                          </a:solidFill>
                          <a:effectLst/>
                          <a:latin typeface="+mn-lt"/>
                          <a:ea typeface="+mn-ea"/>
                          <a:cs typeface="+mn-cs"/>
                        </a:rPr>
                        <a:t>Web Technology</a:t>
                      </a:r>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lang="en-US" sz="1100" u="none" strike="noStrike" kern="1200" cap="none" spc="0" normalizeH="0" baseline="0" dirty="0">
                          <a:ln>
                            <a:noFill/>
                          </a:ln>
                          <a:solidFill>
                            <a:schemeClr val="tx1"/>
                          </a:solidFill>
                          <a:effectLst/>
                          <a:uLnTx/>
                          <a:uFillTx/>
                          <a:latin typeface="+mn-lt"/>
                          <a:ea typeface="+mn-ea"/>
                          <a:cs typeface="+mn-cs"/>
                        </a:rPr>
                        <a:t>HTML5 </a:t>
                      </a:r>
                      <a:r>
                        <a:rPr kumimoji="0" lang="en-US" sz="1100" u="none" strike="noStrike" kern="1200" cap="none" spc="0" normalizeH="0" baseline="0" dirty="0">
                          <a:ln>
                            <a:noFill/>
                          </a:ln>
                          <a:solidFill>
                            <a:schemeClr val="tx1"/>
                          </a:solidFill>
                          <a:effectLst/>
                          <a:uLnTx/>
                          <a:uFillTx/>
                          <a:latin typeface="+mn-lt"/>
                          <a:ea typeface="+mn-ea"/>
                          <a:cs typeface="+mn-cs"/>
                        </a:rPr>
                        <a:t> &amp; CSS and </a:t>
                      </a:r>
                      <a:r>
                        <a:rPr kumimoji="0" lang="en-IN" sz="1100" u="none" strike="noStrike" kern="1200" cap="none" spc="0" normalizeH="0" baseline="0" dirty="0">
                          <a:ln>
                            <a:noFill/>
                          </a:ln>
                          <a:solidFill>
                            <a:schemeClr val="tx1"/>
                          </a:solidFill>
                          <a:effectLst/>
                          <a:uLnTx/>
                          <a:uFillTx/>
                          <a:latin typeface="+mn-lt"/>
                          <a:ea typeface="+mn-ea"/>
                          <a:cs typeface="+mn-cs"/>
                        </a:rPr>
                        <a:t>JavaScript, Typescript, Bootstrap, Angular.</a:t>
                      </a: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801219">
                <a:tc>
                  <a:txBody>
                    <a:bodyPr/>
                    <a:lstStyle/>
                    <a:p>
                      <a:r>
                        <a:rPr kumimoji="0" lang="en-US" sz="1100" b="0" i="0" u="none" strike="noStrike" kern="1200" cap="none" spc="0" normalizeH="0" baseline="0" dirty="0">
                          <a:ln>
                            <a:noFill/>
                          </a:ln>
                          <a:effectLst/>
                          <a:uLnTx/>
                          <a:uFillTx/>
                          <a:latin typeface="Verdana"/>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Code</a:t>
                      </a:r>
                    </a:p>
                    <a:p>
                      <a:pPr marL="0" marR="0" lvl="0" indent="0" algn="l" rtl="0" eaLnBrk="1" fontAlgn="auto" latinLnBrk="0" hangingPunct="1">
                        <a:lnSpc>
                          <a:spcPct val="100000"/>
                        </a:lnSpc>
                        <a:spcBef>
                          <a:spcPts val="0"/>
                        </a:spcBef>
                        <a:spcAft>
                          <a:spcPts val="0"/>
                        </a:spcAft>
                        <a:buClrTx/>
                        <a:buSzTx/>
                        <a:buFontTx/>
                        <a:buNone/>
                      </a:pPr>
                      <a:r>
                        <a:rPr lang="en-US" sz="1100" b="0" i="0" u="none" strike="noStrike" kern="1200" cap="none" spc="0" normalizeH="0" baseline="0" dirty="0">
                          <a:ln>
                            <a:noFill/>
                          </a:ln>
                          <a:effectLst/>
                          <a:uLnTx/>
                          <a:uFillTx/>
                          <a:latin typeface="Verdana"/>
                          <a:ea typeface="+mn-ea"/>
                          <a:cs typeface="+mn-cs"/>
                        </a:rPr>
                        <a:t>SonarQube</a:t>
                      </a:r>
                      <a:r>
                        <a:rPr kumimoji="0" lang="en-US" sz="1100" b="0" i="0" u="none" strike="noStrike" kern="1200" cap="none" spc="0" normalizeH="0" baseline="0" dirty="0">
                          <a:ln>
                            <a:noFill/>
                          </a:ln>
                          <a:effectLst/>
                          <a:uLnTx/>
                          <a:uFillTx/>
                          <a:latin typeface="Verdana"/>
                          <a:ea typeface="+mn-ea"/>
                          <a:cs typeface="+mn-cs"/>
                        </a:rPr>
                        <a:t>, Jenkins</a:t>
                      </a:r>
                      <a:r>
                        <a:rPr lang="en-US" sz="1100" b="0" i="0" u="none" strike="noStrike" kern="1200" cap="none" spc="0" normalizeH="0" baseline="0" dirty="0">
                          <a:ln>
                            <a:noFill/>
                          </a:ln>
                          <a:effectLst/>
                          <a:uLnTx/>
                          <a:uFillTx/>
                          <a:latin typeface="Verdana"/>
                          <a:ea typeface="+mn-ea"/>
                          <a:cs typeface="+mn-cs"/>
                        </a:rPr>
                        <a:t>, Spring Tool </a:t>
                      </a:r>
                      <a:endParaRPr kumimoji="0" lang="en-US" sz="11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9"/>
                  </a:ext>
                </a:extLst>
              </a:tr>
              <a:tr h="1330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effectLst/>
                          <a:uLnTx/>
                          <a:uFillTx/>
                          <a:latin typeface="+mn-lt"/>
                          <a:ea typeface="+mn-ea"/>
                          <a:cs typeface="+mn-cs"/>
                        </a:rPr>
                        <a:t>Spring</a:t>
                      </a: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REST controllers, Implementation of GET, POST, PUT &amp; DELETE, Bean Validation &amp; Exception Handling, Testing Services, Controller &amp; Repository layer </a:t>
                      </a:r>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r h="907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effectLst/>
                          <a:uLnTx/>
                          <a:uFillTx/>
                          <a:latin typeface="+mn-lt"/>
                          <a:ea typeface="+mn-ea"/>
                          <a:cs typeface="+mn-cs"/>
                        </a:rPr>
                        <a:t>Add On skills</a:t>
                      </a: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1100" b="0" i="0" u="none" strike="noStrike" kern="1200" cap="none" spc="0" normalizeH="0" baseline="0" dirty="0">
                          <a:ln>
                            <a:noFill/>
                          </a:ln>
                          <a:effectLst/>
                          <a:uLnTx/>
                          <a:uFillTx/>
                          <a:latin typeface="Arial"/>
                          <a:ea typeface="+mn-ea"/>
                          <a:cs typeface="Arial"/>
                        </a:rPr>
                        <a:t>Problem Solving, Adaptability, Leadership skills,</a:t>
                      </a:r>
                      <a:r>
                        <a:rPr lang="en-US" sz="1100" b="0" i="0" u="none" strike="noStrike" kern="1200" cap="none" spc="0" normalizeH="0" baseline="0" dirty="0">
                          <a:ln>
                            <a:noFill/>
                          </a:ln>
                          <a:effectLst/>
                          <a:uLnTx/>
                          <a:uFillTx/>
                          <a:latin typeface="Arial"/>
                          <a:ea typeface="+mn-ea"/>
                          <a:cs typeface="Arial"/>
                        </a:rPr>
                        <a:t> Communication</a:t>
                      </a:r>
                      <a:r>
                        <a:rPr lang="en-US" sz="1100" b="0" i="0" u="none" strike="noStrike" kern="1200" dirty="0">
                          <a:solidFill>
                            <a:schemeClr val="tx1"/>
                          </a:solidFill>
                          <a:effectLst/>
                          <a:latin typeface="Arial"/>
                          <a:ea typeface="+mn-ea"/>
                          <a:cs typeface="Arial"/>
                        </a:rPr>
                        <a:t> skill, Team management, Time Management</a:t>
                      </a:r>
                      <a:endParaRPr kumimoji="0" lang="en-US" sz="1100" b="0" i="0" u="none" strike="noStrike" kern="1200" cap="none" spc="0" normalizeH="0" baseline="0" dirty="0">
                        <a:ln>
                          <a:noFill/>
                        </a:ln>
                        <a:solidFill>
                          <a:schemeClr val="tx1"/>
                        </a:solidFill>
                        <a:effectLst/>
                        <a:uLnTx/>
                        <a:uFillTx/>
                        <a:latin typeface="Arial"/>
                        <a:ea typeface="+mn-ea"/>
                        <a:cs typeface="Arial"/>
                      </a:endParaRPr>
                    </a:p>
                  </a:txBody>
                  <a:tcPr/>
                </a:tc>
                <a:extLst>
                  <a:ext uri="{0D108BD9-81ED-4DB2-BD59-A6C34878D82A}">
                    <a16:rowId xmlns:a16="http://schemas.microsoft.com/office/drawing/2014/main" val="828075379"/>
                  </a:ext>
                </a:extLst>
              </a:tr>
              <a:tr h="386940">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25753697"/>
                  </a:ext>
                </a:extLst>
              </a:tr>
            </a:tbl>
          </a:graphicData>
        </a:graphic>
      </p:graphicFrame>
      <p:sp>
        <p:nvSpPr>
          <p:cNvPr id="7171" name="Text Placeholder 21"/>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dirty="0">
                <a:ea typeface="Verdana"/>
              </a:rPr>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94580" y="1603742"/>
            <a:ext cx="3863556" cy="307432"/>
          </a:xfrm>
        </p:spPr>
        <p:txBody>
          <a:bodyPr vert="horz" lIns="0" tIns="0" rIns="0" bIns="0" rtlCol="0" anchor="t">
            <a:noAutofit/>
          </a:bodyPr>
          <a:lstStyle/>
          <a:p>
            <a:r>
              <a:rPr lang="nl-NL" altLang="nl-NL" dirty="0">
                <a:solidFill>
                  <a:schemeClr val="accent1">
                    <a:lumMod val="40000"/>
                    <a:lumOff val="60000"/>
                  </a:schemeClr>
                </a:solidFill>
              </a:rPr>
              <a:t>surya.p-s@capgemini.com</a:t>
            </a:r>
          </a:p>
        </p:txBody>
      </p:sp>
      <p:sp>
        <p:nvSpPr>
          <p:cNvPr id="7174" name="Text Placeholder 25"/>
          <p:cNvSpPr>
            <a:spLocks noGrp="1"/>
          </p:cNvSpPr>
          <p:nvPr>
            <p:ph type="body" sz="quarter" idx="48"/>
          </p:nvPr>
        </p:nvSpPr>
        <p:spPr>
          <a:xfrm>
            <a:off x="3354524" y="1840897"/>
            <a:ext cx="2382837" cy="349091"/>
          </a:xfrm>
        </p:spPr>
        <p:txBody>
          <a:bodyPr vert="horz" lIns="0" tIns="0" rIns="0" bIns="0" rtlCol="0" anchor="t">
            <a:noAutofit/>
          </a:bodyPr>
          <a:lstStyle/>
          <a:p>
            <a:pPr eaLnBrk="1" hangingPunct="1"/>
            <a:r>
              <a:rPr lang="nl-NL" altLang="nl-NL" dirty="0"/>
              <a:t>+91 7892243721</a:t>
            </a:r>
            <a:endParaRPr lang="en-US" altLang="nl-NL" dirty="0"/>
          </a:p>
        </p:txBody>
      </p:sp>
      <p:sp>
        <p:nvSpPr>
          <p:cNvPr id="7175" name="Text Placeholder 26"/>
          <p:cNvSpPr>
            <a:spLocks noGrp="1"/>
          </p:cNvSpPr>
          <p:nvPr>
            <p:ph type="body" sz="quarter" idx="50"/>
          </p:nvPr>
        </p:nvSpPr>
        <p:spPr>
          <a:xfrm>
            <a:off x="383258" y="2663720"/>
            <a:ext cx="3579142" cy="4057879"/>
          </a:xfrm>
        </p:spPr>
        <p:txBody>
          <a:bodyPr vert="horz" lIns="0" tIns="0" rIns="0" bIns="0" rtlCol="0" anchor="t">
            <a:noAutofit/>
          </a:bodyPr>
          <a:lstStyle/>
          <a:p>
            <a:r>
              <a:rPr lang="en-IN" sz="1100" b="1" i="0" dirty="0">
                <a:solidFill>
                  <a:srgbClr val="000000"/>
                </a:solidFill>
                <a:effectLst/>
                <a:latin typeface="Verdana" panose="020B0604030504040204" pitchFamily="34" charset="0"/>
              </a:rPr>
              <a:t>   </a:t>
            </a:r>
            <a:r>
              <a:rPr lang="en-IN" sz="1100" b="1" dirty="0">
                <a:solidFill>
                  <a:srgbClr val="000000"/>
                </a:solidFill>
                <a:latin typeface="Verdana" panose="020B0604030504040204" pitchFamily="34" charset="0"/>
              </a:rPr>
              <a:t>Trained on JEE Full Stack with Angular</a:t>
            </a: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Core java, java8 features(stream API , Lambda Expressions, java date time API, Optional class)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Git and GitHub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SQL and RDBMS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Hibernate and Spring Frameworks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HTML, CSS , JavaScript , Typescript</a:t>
            </a:r>
          </a:p>
          <a:p>
            <a:r>
              <a:rPr lang="en-IN" sz="1200" dirty="0">
                <a:latin typeface="Arial" panose="020B0604020202020204" pitchFamily="34" charset="0"/>
                <a:cs typeface="Arial" panose="020B0604020202020204" pitchFamily="34" charset="0"/>
              </a:rPr>
              <a:t>• Hands on experience in creating microservices with Spring boot, Spring Security with JWT, Spring Cloud API Gateway, Eureka server, Hystrix.</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Proficient in creating Single page Web Application in Angular with Authentication with routing.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Completed AWS CP </a:t>
            </a:r>
          </a:p>
          <a:p>
            <a:pPr marL="171450" indent="-171450">
              <a:buFont typeface="Arial" panose="020B0604020202020204" pitchFamily="34" charset="0"/>
              <a:buChar char="•"/>
            </a:pPr>
            <a:r>
              <a:rPr lang="en-IN" sz="1200" dirty="0">
                <a:latin typeface="Arial" panose="020B0604020202020204" pitchFamily="34" charset="0"/>
                <a:cs typeface="Arial" panose="020B0604020202020204" pitchFamily="34" charset="0"/>
              </a:rPr>
              <a:t>Completed JEE Full Stack 2.0 with Angular (duration:3 months) from Capgemini India</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100"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136401"/>
            <a:ext cx="6223000" cy="306387"/>
          </a:xfrm>
        </p:spPr>
        <p:txBody>
          <a:bodyPr vert="horz" lIns="0" tIns="0" rIns="0" bIns="0" rtlCol="0" anchor="t">
            <a:noAutofit/>
          </a:bodyPr>
          <a:lstStyle/>
          <a:p>
            <a:r>
              <a:rPr lang="en-US" altLang="en-IN" dirty="0">
                <a:ea typeface="Verdana"/>
              </a:rPr>
              <a:t>Surya P S</a:t>
            </a:r>
            <a:endParaRPr lang="en-US" altLang="en-IN" dirty="0"/>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56076" y="561475"/>
            <a:ext cx="2552665"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Computer Science  </a:t>
            </a:r>
            <a:r>
              <a:rPr kumimoji="0" lang="en-US" altLang="nl-NL" sz="1000" b="0" i="0" u="none" strike="noStrike" kern="1200" cap="none" spc="0" normalizeH="0" baseline="0" noProof="0" dirty="0">
                <a:ln>
                  <a:noFill/>
                </a:ln>
                <a:effectLst/>
                <a:uLnTx/>
                <a:uFillTx/>
                <a:latin typeface="Verdana"/>
                <a:ea typeface="Verdana"/>
              </a:rPr>
              <a:t>: 2017 - 2021</a:t>
            </a:r>
          </a:p>
        </p:txBody>
      </p:sp>
      <p:sp>
        <p:nvSpPr>
          <p:cNvPr id="6" name="Rectangle 5"/>
          <p:cNvSpPr/>
          <p:nvPr/>
        </p:nvSpPr>
        <p:spPr>
          <a:xfrm>
            <a:off x="9254489" y="86487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70177" y="2505560"/>
            <a:ext cx="3978346" cy="3744378"/>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eaLnBrk="1" hangingPunct="1">
              <a:lnSpc>
                <a:spcPct val="114000"/>
              </a:lnSpc>
            </a:pPr>
            <a:r>
              <a:rPr lang="en-US" altLang="nl-NL" sz="1100" b="1" dirty="0">
                <a:latin typeface="Arial" panose="020B0604020202020204" pitchFamily="34" charset="0"/>
                <a:cs typeface="Arial" panose="020B0604020202020204" pitchFamily="34" charset="0"/>
              </a:rPr>
              <a:t>     Electronic Voting System Application</a:t>
            </a: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altLang="nl-NL" sz="1200" dirty="0">
                <a:latin typeface="Arial"/>
                <a:cs typeface="Arial"/>
              </a:rPr>
              <a:t>Developed</a:t>
            </a:r>
            <a:r>
              <a:rPr lang="en-US" altLang="nl-NL" sz="1100" dirty="0">
                <a:latin typeface="Arial"/>
                <a:cs typeface="Arial"/>
              </a:rPr>
              <a:t> </a:t>
            </a:r>
            <a:r>
              <a:rPr lang="en-US" sz="1200" dirty="0">
                <a:latin typeface="Arial"/>
                <a:cs typeface="Arial"/>
              </a:rPr>
              <a:t>Electronic Voting System application to automate the process of planning and managing the voting system, as well as the actual voting activity.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We Used HTML,CSS, Boostrap and TypeScript for the UI designing and Java &amp; Spring Boot as a middleware and PostgreSQL as backend.</a:t>
            </a:r>
          </a:p>
          <a:p>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Online Railway Reservation</a:t>
            </a:r>
          </a:p>
          <a:p>
            <a:pPr marL="171450" indent="-171450">
              <a:buFont typeface="Arial" panose="020B0604020202020204" pitchFamily="34" charset="0"/>
              <a:buChar char="•"/>
            </a:pPr>
            <a:r>
              <a:rPr lang="en-IN" sz="1200" dirty="0">
                <a:latin typeface="Arial" panose="020B0604020202020204" pitchFamily="34" charset="0"/>
                <a:cs typeface="Arial" panose="020B0604020202020204" pitchFamily="34" charset="0"/>
              </a:rPr>
              <a:t>Completed end to end case study of Online Railway Reservation with microservice architecture java and Spring Boot as (middleware), JWT authentication, Swagger and payment testing using Paytm ,eureka server, MongoDB as database (backend)and Angular for frontend (UI).</a:t>
            </a:r>
            <a:endParaRPr lang="en-US" sz="1200" dirty="0">
              <a:latin typeface="Arial" panose="020B0604020202020204" pitchFamily="34" charset="0"/>
              <a:cs typeface="Arial" panose="020B0604020202020204" pitchFamily="34" charset="0"/>
            </a:endParaRPr>
          </a:p>
          <a:p>
            <a:pPr marL="171450" indent="-171450" eaLnBrk="1" hangingPunct="1">
              <a:lnSpc>
                <a:spcPct val="114000"/>
              </a:lnSpc>
              <a:buFont typeface="Arial" panose="020B0604020202020204" pitchFamily="34" charset="0"/>
              <a:buChar char="•"/>
            </a:pPr>
            <a:endParaRPr lang="en-US" altLang="nl-NL" sz="1100" dirty="0">
              <a:latin typeface="Arial" panose="020B0604020202020204" pitchFamily="34" charset="0"/>
              <a:cs typeface="Arial" panose="020B0604020202020204" pitchFamily="34" charset="0"/>
            </a:endParaRPr>
          </a:p>
          <a:p>
            <a:endParaRPr lang="en-US" sz="1100" b="1" dirty="0"/>
          </a:p>
          <a:p>
            <a:endParaRPr lang="en-US" altLang="nl-NL" dirty="0"/>
          </a:p>
          <a:p>
            <a:endParaRPr lang="en-US" altLang="nl-NL" dirty="0"/>
          </a:p>
        </p:txBody>
      </p:sp>
      <p:pic>
        <p:nvPicPr>
          <p:cNvPr id="9" name="Picture Placeholder 8" descr="A person in a blue shirt&#10;&#10;Description automatically generated with medium confidence">
            <a:extLst>
              <a:ext uri="{FF2B5EF4-FFF2-40B4-BE49-F238E27FC236}">
                <a16:creationId xmlns:a16="http://schemas.microsoft.com/office/drawing/2014/main" id="{6AD00544-EAC1-4274-9558-3BF012D6E200}"/>
              </a:ext>
            </a:extLst>
          </p:cNvPr>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t="13000" b="13000"/>
          <a:stretch>
            <a:fillRect/>
          </a:stretch>
        </p:blipFill>
        <p:spPr>
          <a:xfrm>
            <a:off x="383258" y="287492"/>
            <a:ext cx="1805769"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D49A1-E7CF-4748-AD93-60B1CF8251D9}">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23e0b11b-d854-4e13-b2dc-268ff2d1feba"/>
    <ds:schemaRef ds:uri="http://purl.org/dc/dcmitype/"/>
    <ds:schemaRef ds:uri="http://www.w3.org/XML/1998/namespace"/>
    <ds:schemaRef ds:uri="http://purl.org/dc/terms/"/>
  </ds:schemaRefs>
</ds:datastoreItem>
</file>

<file path=customXml/itemProps2.xml><?xml version="1.0" encoding="utf-8"?>
<ds:datastoreItem xmlns:ds="http://schemas.openxmlformats.org/officeDocument/2006/customXml" ds:itemID="{538D68B9-DE10-4321-909E-B00E3A00F980}">
  <ds:schemaRefs>
    <ds:schemaRef ds:uri="http://schemas.microsoft.com/sharepoint/v3/contenttype/forms"/>
  </ds:schemaRefs>
</ds:datastoreItem>
</file>

<file path=customXml/itemProps3.xml><?xml version="1.0" encoding="utf-8"?>
<ds:datastoreItem xmlns:ds="http://schemas.openxmlformats.org/officeDocument/2006/customXml" ds:itemID="{B6772639-A277-4F03-A750-02A6CF271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601</TotalTime>
  <Words>356</Words>
  <Application>Microsoft Office PowerPoint</Application>
  <PresentationFormat>Widescreen</PresentationFormat>
  <Paragraphs>43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 S, Surya</cp:lastModifiedBy>
  <cp:revision>365</cp:revision>
  <dcterms:created xsi:type="dcterms:W3CDTF">2020-09-22T06:24:00Z</dcterms:created>
  <dcterms:modified xsi:type="dcterms:W3CDTF">2023-01-10T08:13:23Z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