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9" r:id="rId5"/>
    <p:sldId id="270" r:id="rId6"/>
    <p:sldId id="277" r:id="rId7"/>
    <p:sldId id="273" r:id="rId8"/>
    <p:sldId id="271" r:id="rId9"/>
    <p:sldId id="272" r:id="rId10"/>
    <p:sldId id="275" r:id="rId11"/>
    <p:sldId id="274" r:id="rId12"/>
    <p:sldId id="278" r:id="rId13"/>
    <p:sldId id="284" r:id="rId14"/>
    <p:sldId id="283" r:id="rId15"/>
    <p:sldId id="261" r:id="rId16"/>
    <p:sldId id="260" r:id="rId17"/>
    <p:sldId id="267" r:id="rId18"/>
    <p:sldId id="265" r:id="rId19"/>
    <p:sldId id="280" r:id="rId20"/>
    <p:sldId id="281" r:id="rId21"/>
    <p:sldId id="282" r:id="rId22"/>
    <p:sldId id="285" r:id="rId23"/>
    <p:sldId id="286" r:id="rId24"/>
    <p:sldId id="287" r:id="rId25"/>
    <p:sldId id="262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 autoAdjust="0"/>
    <p:restoredTop sz="95687" autoAdjust="0"/>
  </p:normalViewPr>
  <p:slideViewPr>
    <p:cSldViewPr snapToGrid="0">
      <p:cViewPr varScale="1">
        <p:scale>
          <a:sx n="51" d="100"/>
          <a:sy n="51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6A8F1-605C-4830-B53E-CC464DA531C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C4993FA-0D2D-4FEF-87D5-52D9A5A4DE5A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프로젝트 소개</a:t>
          </a:r>
          <a:endParaRPr lang="en-US" sz="2400" dirty="0">
            <a:latin typeface="+mj-ea"/>
            <a:ea typeface="+mj-ea"/>
          </a:endParaRPr>
        </a:p>
      </dgm:t>
    </dgm:pt>
    <dgm:pt modelId="{8FA2B214-CC0A-4CC0-89E7-FE5A033FBEB8}" type="parTrans" cxnId="{51FF6D49-51F0-44FC-82EF-F71E05E4DB0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9F3A2BD6-2D45-4BC5-91AA-AF48C741051F}" type="sibTrans" cxnId="{51FF6D49-51F0-44FC-82EF-F71E05E4DB0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B2D1802C-E7EB-4FFF-A602-38791B5DA59B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사용 기술</a:t>
          </a:r>
          <a:endParaRPr lang="en-US" sz="2400" dirty="0">
            <a:latin typeface="+mj-ea"/>
            <a:ea typeface="+mj-ea"/>
          </a:endParaRPr>
        </a:p>
      </dgm:t>
    </dgm:pt>
    <dgm:pt modelId="{83969474-6B4C-43EF-8C53-6F8302D4EAF8}" type="parTrans" cxnId="{A3F15B60-C33D-402C-922D-78EB3ECF74E7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979C9709-ED6F-4B4F-9851-EF75576DBBE3}" type="sibTrans" cxnId="{A3F15B60-C33D-402C-922D-78EB3ECF74E7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D81DC7BD-C39E-4022-8302-995A2633C47E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구조 소개</a:t>
          </a:r>
          <a:endParaRPr lang="en-US" sz="2400" dirty="0">
            <a:latin typeface="+mj-ea"/>
            <a:ea typeface="+mj-ea"/>
          </a:endParaRPr>
        </a:p>
      </dgm:t>
    </dgm:pt>
    <dgm:pt modelId="{56C866CB-F05E-46F4-9985-0368460156B3}" type="parTrans" cxnId="{1F696194-DDBE-4EFB-A23C-83E2F7EE18CE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E104386A-215D-4190-8825-27D2073EC642}" type="sibTrans" cxnId="{1F696194-DDBE-4EFB-A23C-83E2F7EE18CE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F438AC61-A834-48BB-9A77-2506E9023DBA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기능 소개</a:t>
          </a:r>
          <a:endParaRPr lang="en-US" sz="2400" dirty="0">
            <a:latin typeface="+mj-ea"/>
            <a:ea typeface="+mj-ea"/>
          </a:endParaRPr>
        </a:p>
      </dgm:t>
    </dgm:pt>
    <dgm:pt modelId="{489257FA-0831-441D-A5EB-614B1D1CA4CA}" type="parTrans" cxnId="{150F8D88-0239-49D2-846C-E4AB9B814DA6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A65DE897-573D-45C5-A1C8-31E26F0E3443}" type="sibTrans" cxnId="{150F8D88-0239-49D2-846C-E4AB9B814DA6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9C69A759-18C3-4E30-B178-E6E2921CC534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프로젝트 진행도 </a:t>
          </a:r>
          <a:r>
            <a:rPr lang="en-US" sz="2400" dirty="0">
              <a:latin typeface="+mj-ea"/>
              <a:ea typeface="+mj-ea"/>
            </a:rPr>
            <a:t>&amp; </a:t>
          </a:r>
          <a:r>
            <a:rPr lang="ko-KR" sz="2400" dirty="0">
              <a:latin typeface="+mj-ea"/>
              <a:ea typeface="+mj-ea"/>
            </a:rPr>
            <a:t>개발 상황</a:t>
          </a:r>
          <a:endParaRPr lang="en-US" sz="2400" dirty="0">
            <a:latin typeface="+mj-ea"/>
            <a:ea typeface="+mj-ea"/>
          </a:endParaRPr>
        </a:p>
      </dgm:t>
    </dgm:pt>
    <dgm:pt modelId="{74A8F7A5-9332-44AE-8EF2-8C4592D2DD5C}" type="parTrans" cxnId="{F440874A-DC42-40DF-915A-5BF42A3249E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8982BFAD-8EF5-410E-AEA4-39C865490CF0}" type="sibTrans" cxnId="{F440874A-DC42-40DF-915A-5BF42A3249E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6B9BF212-6443-4869-9CD0-C6FC47BBC527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프로젝트 점검</a:t>
          </a:r>
          <a:endParaRPr lang="en-US" sz="2400" dirty="0">
            <a:latin typeface="+mj-ea"/>
            <a:ea typeface="+mj-ea"/>
          </a:endParaRPr>
        </a:p>
      </dgm:t>
    </dgm:pt>
    <dgm:pt modelId="{41C4A576-F7AE-4F2F-8580-28F571CB8541}" type="parTrans" cxnId="{A70BFAFE-16E7-44C2-A99B-257446DB941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F664A3E2-F983-48C5-B3CD-9975C9BE6860}" type="sibTrans" cxnId="{A70BFAFE-16E7-44C2-A99B-257446DB9413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5CA1FB2D-1428-48EF-9E1C-093F5BD5476E}">
      <dgm:prSet custT="1"/>
      <dgm:spPr/>
      <dgm:t>
        <a:bodyPr/>
        <a:lstStyle/>
        <a:p>
          <a:r>
            <a:rPr lang="ko-KR" sz="2400" dirty="0">
              <a:latin typeface="+mj-ea"/>
              <a:ea typeface="+mj-ea"/>
            </a:rPr>
            <a:t>시연</a:t>
          </a:r>
          <a:endParaRPr lang="en-US" sz="2400" dirty="0">
            <a:latin typeface="+mj-ea"/>
            <a:ea typeface="+mj-ea"/>
          </a:endParaRPr>
        </a:p>
      </dgm:t>
    </dgm:pt>
    <dgm:pt modelId="{0A5EF96D-C8A1-4AD9-A76F-853CC15A01CA}" type="parTrans" cxnId="{026B8462-E598-413C-854D-370A2ACBB8E4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A1F196DE-EED8-4D1F-9AF7-30331F58D37A}" type="sibTrans" cxnId="{026B8462-E598-413C-854D-370A2ACBB8E4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0C43FDBC-5635-244E-8D6A-5EAF7FB9F843}" type="pres">
      <dgm:prSet presAssocID="{BEF6A8F1-605C-4830-B53E-CC464DA531CD}" presName="vert0" presStyleCnt="0">
        <dgm:presLayoutVars>
          <dgm:dir/>
          <dgm:animOne val="branch"/>
          <dgm:animLvl val="lvl"/>
        </dgm:presLayoutVars>
      </dgm:prSet>
      <dgm:spPr/>
    </dgm:pt>
    <dgm:pt modelId="{EE9453CC-E723-ED4C-950E-6EA4188D4A81}" type="pres">
      <dgm:prSet presAssocID="{BC4993FA-0D2D-4FEF-87D5-52D9A5A4DE5A}" presName="thickLine" presStyleLbl="alignNode1" presStyleIdx="0" presStyleCnt="7" custLinFactNeighborX="-216"/>
      <dgm:spPr>
        <a:ln>
          <a:noFill/>
        </a:ln>
      </dgm:spPr>
    </dgm:pt>
    <dgm:pt modelId="{4958C689-7FC7-284A-A3C2-F13B0CDC2F5B}" type="pres">
      <dgm:prSet presAssocID="{BC4993FA-0D2D-4FEF-87D5-52D9A5A4DE5A}" presName="horz1" presStyleCnt="0"/>
      <dgm:spPr/>
    </dgm:pt>
    <dgm:pt modelId="{54158527-95AD-2B40-A561-91305D952A24}" type="pres">
      <dgm:prSet presAssocID="{BC4993FA-0D2D-4FEF-87D5-52D9A5A4DE5A}" presName="tx1" presStyleLbl="revTx" presStyleIdx="0" presStyleCnt="7"/>
      <dgm:spPr/>
    </dgm:pt>
    <dgm:pt modelId="{AC14A87E-E1DE-B148-91E5-627688947924}" type="pres">
      <dgm:prSet presAssocID="{BC4993FA-0D2D-4FEF-87D5-52D9A5A4DE5A}" presName="vert1" presStyleCnt="0"/>
      <dgm:spPr/>
    </dgm:pt>
    <dgm:pt modelId="{9BEC5DCA-7535-6C4D-9B1A-FC284E200FBB}" type="pres">
      <dgm:prSet presAssocID="{B2D1802C-E7EB-4FFF-A602-38791B5DA59B}" presName="thickLine" presStyleLbl="alignNode1" presStyleIdx="1" presStyleCnt="7"/>
      <dgm:spPr>
        <a:ln>
          <a:solidFill>
            <a:schemeClr val="tx2">
              <a:lumMod val="75000"/>
            </a:schemeClr>
          </a:solidFill>
        </a:ln>
      </dgm:spPr>
    </dgm:pt>
    <dgm:pt modelId="{5C42CB21-0793-CD43-9439-3FF1D85C432A}" type="pres">
      <dgm:prSet presAssocID="{B2D1802C-E7EB-4FFF-A602-38791B5DA59B}" presName="horz1" presStyleCnt="0"/>
      <dgm:spPr/>
    </dgm:pt>
    <dgm:pt modelId="{85F52759-9D44-D448-86FB-F0D0D40D08E0}" type="pres">
      <dgm:prSet presAssocID="{B2D1802C-E7EB-4FFF-A602-38791B5DA59B}" presName="tx1" presStyleLbl="revTx" presStyleIdx="1" presStyleCnt="7"/>
      <dgm:spPr/>
    </dgm:pt>
    <dgm:pt modelId="{586FF91E-DE29-D24D-9386-1DA300EAF6AE}" type="pres">
      <dgm:prSet presAssocID="{B2D1802C-E7EB-4FFF-A602-38791B5DA59B}" presName="vert1" presStyleCnt="0"/>
      <dgm:spPr/>
    </dgm:pt>
    <dgm:pt modelId="{01607A40-566C-3840-AB28-3F37AE6396CB}" type="pres">
      <dgm:prSet presAssocID="{D81DC7BD-C39E-4022-8302-995A2633C47E}" presName="thickLine" presStyleLbl="alignNode1" presStyleIdx="2" presStyleCnt="7"/>
      <dgm:spPr>
        <a:ln>
          <a:solidFill>
            <a:schemeClr val="tx2">
              <a:lumMod val="50000"/>
            </a:schemeClr>
          </a:solidFill>
        </a:ln>
      </dgm:spPr>
    </dgm:pt>
    <dgm:pt modelId="{8D65155B-568F-AB4A-88B0-39BFBEC7AABD}" type="pres">
      <dgm:prSet presAssocID="{D81DC7BD-C39E-4022-8302-995A2633C47E}" presName="horz1" presStyleCnt="0"/>
      <dgm:spPr/>
    </dgm:pt>
    <dgm:pt modelId="{08C99BD9-592E-4D4D-8DAC-DE155C21F919}" type="pres">
      <dgm:prSet presAssocID="{D81DC7BD-C39E-4022-8302-995A2633C47E}" presName="tx1" presStyleLbl="revTx" presStyleIdx="2" presStyleCnt="7"/>
      <dgm:spPr/>
    </dgm:pt>
    <dgm:pt modelId="{2BD0179B-B3C1-5445-BDE3-9187C6D89109}" type="pres">
      <dgm:prSet presAssocID="{D81DC7BD-C39E-4022-8302-995A2633C47E}" presName="vert1" presStyleCnt="0"/>
      <dgm:spPr/>
    </dgm:pt>
    <dgm:pt modelId="{8362A74E-3440-E949-B552-D6E5DD43A6E0}" type="pres">
      <dgm:prSet presAssocID="{F438AC61-A834-48BB-9A77-2506E9023DBA}" presName="thickLine" presStyleLbl="alignNode1" presStyleIdx="3" presStyleCnt="7"/>
      <dgm:spPr>
        <a:ln>
          <a:solidFill>
            <a:schemeClr val="tx2">
              <a:lumMod val="50000"/>
            </a:schemeClr>
          </a:solidFill>
        </a:ln>
      </dgm:spPr>
    </dgm:pt>
    <dgm:pt modelId="{66EA1B6D-C406-E64D-A774-AC31E900C6A9}" type="pres">
      <dgm:prSet presAssocID="{F438AC61-A834-48BB-9A77-2506E9023DBA}" presName="horz1" presStyleCnt="0"/>
      <dgm:spPr/>
    </dgm:pt>
    <dgm:pt modelId="{87CC6E7B-EC73-9545-9A45-282E15A665B7}" type="pres">
      <dgm:prSet presAssocID="{F438AC61-A834-48BB-9A77-2506E9023DBA}" presName="tx1" presStyleLbl="revTx" presStyleIdx="3" presStyleCnt="7"/>
      <dgm:spPr/>
    </dgm:pt>
    <dgm:pt modelId="{285128FF-CFDD-CC46-91C7-79222D9D0E93}" type="pres">
      <dgm:prSet presAssocID="{F438AC61-A834-48BB-9A77-2506E9023DBA}" presName="vert1" presStyleCnt="0"/>
      <dgm:spPr/>
    </dgm:pt>
    <dgm:pt modelId="{576C0B1D-2B66-494C-9D3A-B4B1E89D486E}" type="pres">
      <dgm:prSet presAssocID="{9C69A759-18C3-4E30-B178-E6E2921CC534}" presName="thickLine" presStyleLbl="alignNode1" presStyleIdx="4" presStyleCnt="7"/>
      <dgm:spPr>
        <a:ln>
          <a:solidFill>
            <a:schemeClr val="tx2">
              <a:lumMod val="50000"/>
            </a:schemeClr>
          </a:solidFill>
        </a:ln>
      </dgm:spPr>
    </dgm:pt>
    <dgm:pt modelId="{A7A8DD6E-D478-6949-85A2-76EE642762F6}" type="pres">
      <dgm:prSet presAssocID="{9C69A759-18C3-4E30-B178-E6E2921CC534}" presName="horz1" presStyleCnt="0"/>
      <dgm:spPr/>
    </dgm:pt>
    <dgm:pt modelId="{0B655B79-D9CC-B74E-896C-8C5ABFE1231D}" type="pres">
      <dgm:prSet presAssocID="{9C69A759-18C3-4E30-B178-E6E2921CC534}" presName="tx1" presStyleLbl="revTx" presStyleIdx="4" presStyleCnt="7"/>
      <dgm:spPr/>
    </dgm:pt>
    <dgm:pt modelId="{B82F125F-DB08-E94A-897C-1B3E196D6377}" type="pres">
      <dgm:prSet presAssocID="{9C69A759-18C3-4E30-B178-E6E2921CC534}" presName="vert1" presStyleCnt="0"/>
      <dgm:spPr/>
    </dgm:pt>
    <dgm:pt modelId="{D759BEFA-4831-FA44-8608-1EA9E95B8460}" type="pres">
      <dgm:prSet presAssocID="{6B9BF212-6443-4869-9CD0-C6FC47BBC527}" presName="thickLine" presStyleLbl="alignNode1" presStyleIdx="5" presStyleCnt="7"/>
      <dgm:spPr>
        <a:ln>
          <a:solidFill>
            <a:schemeClr val="tx2">
              <a:lumMod val="50000"/>
            </a:schemeClr>
          </a:solidFill>
        </a:ln>
      </dgm:spPr>
    </dgm:pt>
    <dgm:pt modelId="{CF5D6185-4256-0B43-A42F-74D05448D810}" type="pres">
      <dgm:prSet presAssocID="{6B9BF212-6443-4869-9CD0-C6FC47BBC527}" presName="horz1" presStyleCnt="0"/>
      <dgm:spPr/>
    </dgm:pt>
    <dgm:pt modelId="{C094E14C-25E2-CB43-8C79-A457D8B88726}" type="pres">
      <dgm:prSet presAssocID="{6B9BF212-6443-4869-9CD0-C6FC47BBC527}" presName="tx1" presStyleLbl="revTx" presStyleIdx="5" presStyleCnt="7"/>
      <dgm:spPr/>
    </dgm:pt>
    <dgm:pt modelId="{766EBCB9-D4F5-9F4D-A153-68539BCDA12F}" type="pres">
      <dgm:prSet presAssocID="{6B9BF212-6443-4869-9CD0-C6FC47BBC527}" presName="vert1" presStyleCnt="0"/>
      <dgm:spPr/>
    </dgm:pt>
    <dgm:pt modelId="{7F5BF1BD-E5CB-024D-AB9B-4BD6F29271B6}" type="pres">
      <dgm:prSet presAssocID="{5CA1FB2D-1428-48EF-9E1C-093F5BD5476E}" presName="thickLine" presStyleLbl="alignNode1" presStyleIdx="6" presStyleCnt="7"/>
      <dgm:spPr>
        <a:ln>
          <a:solidFill>
            <a:schemeClr val="tx2">
              <a:lumMod val="50000"/>
            </a:schemeClr>
          </a:solidFill>
        </a:ln>
      </dgm:spPr>
    </dgm:pt>
    <dgm:pt modelId="{C94E401E-8290-5244-A4AC-972F9D598153}" type="pres">
      <dgm:prSet presAssocID="{5CA1FB2D-1428-48EF-9E1C-093F5BD5476E}" presName="horz1" presStyleCnt="0"/>
      <dgm:spPr/>
    </dgm:pt>
    <dgm:pt modelId="{F73FA123-AE5D-8548-A126-4A48164701D5}" type="pres">
      <dgm:prSet presAssocID="{5CA1FB2D-1428-48EF-9E1C-093F5BD5476E}" presName="tx1" presStyleLbl="revTx" presStyleIdx="6" presStyleCnt="7"/>
      <dgm:spPr/>
    </dgm:pt>
    <dgm:pt modelId="{8B158D7A-4A09-F641-916C-BEBFC6DB7925}" type="pres">
      <dgm:prSet presAssocID="{5CA1FB2D-1428-48EF-9E1C-093F5BD5476E}" presName="vert1" presStyleCnt="0"/>
      <dgm:spPr/>
    </dgm:pt>
  </dgm:ptLst>
  <dgm:cxnLst>
    <dgm:cxn modelId="{EC4B3514-6F7F-0743-838F-DDD8572DBD58}" type="presOf" srcId="{BC4993FA-0D2D-4FEF-87D5-52D9A5A4DE5A}" destId="{54158527-95AD-2B40-A561-91305D952A24}" srcOrd="0" destOrd="0" presId="urn:microsoft.com/office/officeart/2008/layout/LinedList"/>
    <dgm:cxn modelId="{7DB14A27-3553-EB46-9D6F-72691DDD5745}" type="presOf" srcId="{F438AC61-A834-48BB-9A77-2506E9023DBA}" destId="{87CC6E7B-EC73-9545-9A45-282E15A665B7}" srcOrd="0" destOrd="0" presId="urn:microsoft.com/office/officeart/2008/layout/LinedList"/>
    <dgm:cxn modelId="{A3F15B60-C33D-402C-922D-78EB3ECF74E7}" srcId="{BEF6A8F1-605C-4830-B53E-CC464DA531CD}" destId="{B2D1802C-E7EB-4FFF-A602-38791B5DA59B}" srcOrd="1" destOrd="0" parTransId="{83969474-6B4C-43EF-8C53-6F8302D4EAF8}" sibTransId="{979C9709-ED6F-4B4F-9851-EF75576DBBE3}"/>
    <dgm:cxn modelId="{026B8462-E598-413C-854D-370A2ACBB8E4}" srcId="{BEF6A8F1-605C-4830-B53E-CC464DA531CD}" destId="{5CA1FB2D-1428-48EF-9E1C-093F5BD5476E}" srcOrd="6" destOrd="0" parTransId="{0A5EF96D-C8A1-4AD9-A76F-853CC15A01CA}" sibTransId="{A1F196DE-EED8-4D1F-9AF7-30331F58D37A}"/>
    <dgm:cxn modelId="{51FF6D49-51F0-44FC-82EF-F71E05E4DB03}" srcId="{BEF6A8F1-605C-4830-B53E-CC464DA531CD}" destId="{BC4993FA-0D2D-4FEF-87D5-52D9A5A4DE5A}" srcOrd="0" destOrd="0" parTransId="{8FA2B214-CC0A-4CC0-89E7-FE5A033FBEB8}" sibTransId="{9F3A2BD6-2D45-4BC5-91AA-AF48C741051F}"/>
    <dgm:cxn modelId="{F440874A-DC42-40DF-915A-5BF42A3249E3}" srcId="{BEF6A8F1-605C-4830-B53E-CC464DA531CD}" destId="{9C69A759-18C3-4E30-B178-E6E2921CC534}" srcOrd="4" destOrd="0" parTransId="{74A8F7A5-9332-44AE-8EF2-8C4592D2DD5C}" sibTransId="{8982BFAD-8EF5-410E-AEA4-39C865490CF0}"/>
    <dgm:cxn modelId="{20F30670-2511-9F4E-B893-1805425B35D2}" type="presOf" srcId="{9C69A759-18C3-4E30-B178-E6E2921CC534}" destId="{0B655B79-D9CC-B74E-896C-8C5ABFE1231D}" srcOrd="0" destOrd="0" presId="urn:microsoft.com/office/officeart/2008/layout/LinedList"/>
    <dgm:cxn modelId="{C83C4D59-50F5-7F46-8B42-A59C334D20E8}" type="presOf" srcId="{5CA1FB2D-1428-48EF-9E1C-093F5BD5476E}" destId="{F73FA123-AE5D-8548-A126-4A48164701D5}" srcOrd="0" destOrd="0" presId="urn:microsoft.com/office/officeart/2008/layout/LinedList"/>
    <dgm:cxn modelId="{150F8D88-0239-49D2-846C-E4AB9B814DA6}" srcId="{BEF6A8F1-605C-4830-B53E-CC464DA531CD}" destId="{F438AC61-A834-48BB-9A77-2506E9023DBA}" srcOrd="3" destOrd="0" parTransId="{489257FA-0831-441D-A5EB-614B1D1CA4CA}" sibTransId="{A65DE897-573D-45C5-A1C8-31E26F0E3443}"/>
    <dgm:cxn modelId="{1F696194-DDBE-4EFB-A23C-83E2F7EE18CE}" srcId="{BEF6A8F1-605C-4830-B53E-CC464DA531CD}" destId="{D81DC7BD-C39E-4022-8302-995A2633C47E}" srcOrd="2" destOrd="0" parTransId="{56C866CB-F05E-46F4-9985-0368460156B3}" sibTransId="{E104386A-215D-4190-8825-27D2073EC642}"/>
    <dgm:cxn modelId="{EA5ECEB5-DAB9-4D4D-89C5-28ED67FA4DEC}" type="presOf" srcId="{D81DC7BD-C39E-4022-8302-995A2633C47E}" destId="{08C99BD9-592E-4D4D-8DAC-DE155C21F919}" srcOrd="0" destOrd="0" presId="urn:microsoft.com/office/officeart/2008/layout/LinedList"/>
    <dgm:cxn modelId="{C72E21D6-6E2A-FB40-8BC5-AEB50A247DEF}" type="presOf" srcId="{BEF6A8F1-605C-4830-B53E-CC464DA531CD}" destId="{0C43FDBC-5635-244E-8D6A-5EAF7FB9F843}" srcOrd="0" destOrd="0" presId="urn:microsoft.com/office/officeart/2008/layout/LinedList"/>
    <dgm:cxn modelId="{8CB40EE4-2826-474A-9F70-C91D0781A8E3}" type="presOf" srcId="{B2D1802C-E7EB-4FFF-A602-38791B5DA59B}" destId="{85F52759-9D44-D448-86FB-F0D0D40D08E0}" srcOrd="0" destOrd="0" presId="urn:microsoft.com/office/officeart/2008/layout/LinedList"/>
    <dgm:cxn modelId="{6A08A8F5-AF06-7D48-B5A9-AFB792DEA7BF}" type="presOf" srcId="{6B9BF212-6443-4869-9CD0-C6FC47BBC527}" destId="{C094E14C-25E2-CB43-8C79-A457D8B88726}" srcOrd="0" destOrd="0" presId="urn:microsoft.com/office/officeart/2008/layout/LinedList"/>
    <dgm:cxn modelId="{A70BFAFE-16E7-44C2-A99B-257446DB9413}" srcId="{BEF6A8F1-605C-4830-B53E-CC464DA531CD}" destId="{6B9BF212-6443-4869-9CD0-C6FC47BBC527}" srcOrd="5" destOrd="0" parTransId="{41C4A576-F7AE-4F2F-8580-28F571CB8541}" sibTransId="{F664A3E2-F983-48C5-B3CD-9975C9BE6860}"/>
    <dgm:cxn modelId="{57781D39-601B-1144-A8EC-AFF01AC48171}" type="presParOf" srcId="{0C43FDBC-5635-244E-8D6A-5EAF7FB9F843}" destId="{EE9453CC-E723-ED4C-950E-6EA4188D4A81}" srcOrd="0" destOrd="0" presId="urn:microsoft.com/office/officeart/2008/layout/LinedList"/>
    <dgm:cxn modelId="{87BC7B19-E4EB-A546-8342-F0AD1C317561}" type="presParOf" srcId="{0C43FDBC-5635-244E-8D6A-5EAF7FB9F843}" destId="{4958C689-7FC7-284A-A3C2-F13B0CDC2F5B}" srcOrd="1" destOrd="0" presId="urn:microsoft.com/office/officeart/2008/layout/LinedList"/>
    <dgm:cxn modelId="{D48DC63A-B69F-7947-A3A8-1389EB09B340}" type="presParOf" srcId="{4958C689-7FC7-284A-A3C2-F13B0CDC2F5B}" destId="{54158527-95AD-2B40-A561-91305D952A24}" srcOrd="0" destOrd="0" presId="urn:microsoft.com/office/officeart/2008/layout/LinedList"/>
    <dgm:cxn modelId="{37EA396B-B27C-3D4B-B094-C1B98482450F}" type="presParOf" srcId="{4958C689-7FC7-284A-A3C2-F13B0CDC2F5B}" destId="{AC14A87E-E1DE-B148-91E5-627688947924}" srcOrd="1" destOrd="0" presId="urn:microsoft.com/office/officeart/2008/layout/LinedList"/>
    <dgm:cxn modelId="{0DA0C22D-00CD-DC4B-B71C-0EDEF6C47162}" type="presParOf" srcId="{0C43FDBC-5635-244E-8D6A-5EAF7FB9F843}" destId="{9BEC5DCA-7535-6C4D-9B1A-FC284E200FBB}" srcOrd="2" destOrd="0" presId="urn:microsoft.com/office/officeart/2008/layout/LinedList"/>
    <dgm:cxn modelId="{5971D3AE-3006-354A-B8F9-694958305CD4}" type="presParOf" srcId="{0C43FDBC-5635-244E-8D6A-5EAF7FB9F843}" destId="{5C42CB21-0793-CD43-9439-3FF1D85C432A}" srcOrd="3" destOrd="0" presId="urn:microsoft.com/office/officeart/2008/layout/LinedList"/>
    <dgm:cxn modelId="{D5ECB974-E9B0-1F42-B599-4A2A2C282DB9}" type="presParOf" srcId="{5C42CB21-0793-CD43-9439-3FF1D85C432A}" destId="{85F52759-9D44-D448-86FB-F0D0D40D08E0}" srcOrd="0" destOrd="0" presId="urn:microsoft.com/office/officeart/2008/layout/LinedList"/>
    <dgm:cxn modelId="{3A9E78F8-FE1A-F346-B6FA-E241669F9EF6}" type="presParOf" srcId="{5C42CB21-0793-CD43-9439-3FF1D85C432A}" destId="{586FF91E-DE29-D24D-9386-1DA300EAF6AE}" srcOrd="1" destOrd="0" presId="urn:microsoft.com/office/officeart/2008/layout/LinedList"/>
    <dgm:cxn modelId="{806A1FD3-FD5F-624E-87B4-0B7FF06B8E78}" type="presParOf" srcId="{0C43FDBC-5635-244E-8D6A-5EAF7FB9F843}" destId="{01607A40-566C-3840-AB28-3F37AE6396CB}" srcOrd="4" destOrd="0" presId="urn:microsoft.com/office/officeart/2008/layout/LinedList"/>
    <dgm:cxn modelId="{554529FA-8F6D-B547-849D-8D9172D3F7C3}" type="presParOf" srcId="{0C43FDBC-5635-244E-8D6A-5EAF7FB9F843}" destId="{8D65155B-568F-AB4A-88B0-39BFBEC7AABD}" srcOrd="5" destOrd="0" presId="urn:microsoft.com/office/officeart/2008/layout/LinedList"/>
    <dgm:cxn modelId="{A5ACEF76-BD9C-0848-99DA-C56DC753D8C4}" type="presParOf" srcId="{8D65155B-568F-AB4A-88B0-39BFBEC7AABD}" destId="{08C99BD9-592E-4D4D-8DAC-DE155C21F919}" srcOrd="0" destOrd="0" presId="urn:microsoft.com/office/officeart/2008/layout/LinedList"/>
    <dgm:cxn modelId="{34E3ED98-F6AB-A540-A69D-F0083DC58531}" type="presParOf" srcId="{8D65155B-568F-AB4A-88B0-39BFBEC7AABD}" destId="{2BD0179B-B3C1-5445-BDE3-9187C6D89109}" srcOrd="1" destOrd="0" presId="urn:microsoft.com/office/officeart/2008/layout/LinedList"/>
    <dgm:cxn modelId="{39C9BF76-7026-F643-A85F-63202E826586}" type="presParOf" srcId="{0C43FDBC-5635-244E-8D6A-5EAF7FB9F843}" destId="{8362A74E-3440-E949-B552-D6E5DD43A6E0}" srcOrd="6" destOrd="0" presId="urn:microsoft.com/office/officeart/2008/layout/LinedList"/>
    <dgm:cxn modelId="{FC8123EE-E60E-094F-8635-2DDD414C781B}" type="presParOf" srcId="{0C43FDBC-5635-244E-8D6A-5EAF7FB9F843}" destId="{66EA1B6D-C406-E64D-A774-AC31E900C6A9}" srcOrd="7" destOrd="0" presId="urn:microsoft.com/office/officeart/2008/layout/LinedList"/>
    <dgm:cxn modelId="{8C2E569D-A433-EF46-8236-B5BCDBF6CDCC}" type="presParOf" srcId="{66EA1B6D-C406-E64D-A774-AC31E900C6A9}" destId="{87CC6E7B-EC73-9545-9A45-282E15A665B7}" srcOrd="0" destOrd="0" presId="urn:microsoft.com/office/officeart/2008/layout/LinedList"/>
    <dgm:cxn modelId="{AF6F97D2-F5A7-234C-B1BF-A509C5106022}" type="presParOf" srcId="{66EA1B6D-C406-E64D-A774-AC31E900C6A9}" destId="{285128FF-CFDD-CC46-91C7-79222D9D0E93}" srcOrd="1" destOrd="0" presId="urn:microsoft.com/office/officeart/2008/layout/LinedList"/>
    <dgm:cxn modelId="{9D59E50F-B09B-9847-BE42-42F292BD7F79}" type="presParOf" srcId="{0C43FDBC-5635-244E-8D6A-5EAF7FB9F843}" destId="{576C0B1D-2B66-494C-9D3A-B4B1E89D486E}" srcOrd="8" destOrd="0" presId="urn:microsoft.com/office/officeart/2008/layout/LinedList"/>
    <dgm:cxn modelId="{AAF3233D-2D53-904C-BE29-EDC5CC79F25F}" type="presParOf" srcId="{0C43FDBC-5635-244E-8D6A-5EAF7FB9F843}" destId="{A7A8DD6E-D478-6949-85A2-76EE642762F6}" srcOrd="9" destOrd="0" presId="urn:microsoft.com/office/officeart/2008/layout/LinedList"/>
    <dgm:cxn modelId="{E94A8438-4700-A343-854E-E41EB14281CA}" type="presParOf" srcId="{A7A8DD6E-D478-6949-85A2-76EE642762F6}" destId="{0B655B79-D9CC-B74E-896C-8C5ABFE1231D}" srcOrd="0" destOrd="0" presId="urn:microsoft.com/office/officeart/2008/layout/LinedList"/>
    <dgm:cxn modelId="{18DB5A84-12A7-2643-8894-8AF424FE3D49}" type="presParOf" srcId="{A7A8DD6E-D478-6949-85A2-76EE642762F6}" destId="{B82F125F-DB08-E94A-897C-1B3E196D6377}" srcOrd="1" destOrd="0" presId="urn:microsoft.com/office/officeart/2008/layout/LinedList"/>
    <dgm:cxn modelId="{09F02A75-45CB-CC47-AA6E-F29D74FD72C9}" type="presParOf" srcId="{0C43FDBC-5635-244E-8D6A-5EAF7FB9F843}" destId="{D759BEFA-4831-FA44-8608-1EA9E95B8460}" srcOrd="10" destOrd="0" presId="urn:microsoft.com/office/officeart/2008/layout/LinedList"/>
    <dgm:cxn modelId="{43AD7226-DA54-3345-8090-D41AEAE58747}" type="presParOf" srcId="{0C43FDBC-5635-244E-8D6A-5EAF7FB9F843}" destId="{CF5D6185-4256-0B43-A42F-74D05448D810}" srcOrd="11" destOrd="0" presId="urn:microsoft.com/office/officeart/2008/layout/LinedList"/>
    <dgm:cxn modelId="{CD6C9EF8-743D-4B47-9EE2-6250625FFFA5}" type="presParOf" srcId="{CF5D6185-4256-0B43-A42F-74D05448D810}" destId="{C094E14C-25E2-CB43-8C79-A457D8B88726}" srcOrd="0" destOrd="0" presId="urn:microsoft.com/office/officeart/2008/layout/LinedList"/>
    <dgm:cxn modelId="{508B76ED-C695-3644-A84F-67B91B7D2332}" type="presParOf" srcId="{CF5D6185-4256-0B43-A42F-74D05448D810}" destId="{766EBCB9-D4F5-9F4D-A153-68539BCDA12F}" srcOrd="1" destOrd="0" presId="urn:microsoft.com/office/officeart/2008/layout/LinedList"/>
    <dgm:cxn modelId="{7C8000B5-DD39-1247-A267-5A93C8E4860B}" type="presParOf" srcId="{0C43FDBC-5635-244E-8D6A-5EAF7FB9F843}" destId="{7F5BF1BD-E5CB-024D-AB9B-4BD6F29271B6}" srcOrd="12" destOrd="0" presId="urn:microsoft.com/office/officeart/2008/layout/LinedList"/>
    <dgm:cxn modelId="{4A3745AA-7132-DF40-833B-B57DD11BF657}" type="presParOf" srcId="{0C43FDBC-5635-244E-8D6A-5EAF7FB9F843}" destId="{C94E401E-8290-5244-A4AC-972F9D598153}" srcOrd="13" destOrd="0" presId="urn:microsoft.com/office/officeart/2008/layout/LinedList"/>
    <dgm:cxn modelId="{A36BC569-7602-2445-A513-88E77B945A50}" type="presParOf" srcId="{C94E401E-8290-5244-A4AC-972F9D598153}" destId="{F73FA123-AE5D-8548-A126-4A48164701D5}" srcOrd="0" destOrd="0" presId="urn:microsoft.com/office/officeart/2008/layout/LinedList"/>
    <dgm:cxn modelId="{E9589AD4-F417-AC42-9EA0-C1AACD759D86}" type="presParOf" srcId="{C94E401E-8290-5244-A4AC-972F9D598153}" destId="{8B158D7A-4A09-F641-916C-BEBFC6DB79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453CC-E723-ED4C-950E-6EA4188D4A81}">
      <dsp:nvSpPr>
        <dsp:cNvPr id="0" name=""/>
        <dsp:cNvSpPr/>
      </dsp:nvSpPr>
      <dsp:spPr>
        <a:xfrm>
          <a:off x="0" y="44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8527-95AD-2B40-A561-91305D952A24}">
      <dsp:nvSpPr>
        <dsp:cNvPr id="0" name=""/>
        <dsp:cNvSpPr/>
      </dsp:nvSpPr>
      <dsp:spPr>
        <a:xfrm>
          <a:off x="0" y="44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프로젝트 소개</a:t>
          </a:r>
          <a:endParaRPr lang="en-US" sz="2400" kern="1200" dirty="0">
            <a:latin typeface="+mj-ea"/>
            <a:ea typeface="+mj-ea"/>
          </a:endParaRPr>
        </a:p>
      </dsp:txBody>
      <dsp:txXfrm>
        <a:off x="0" y="449"/>
        <a:ext cx="6864096" cy="526079"/>
      </dsp:txXfrm>
    </dsp:sp>
    <dsp:sp modelId="{9BEC5DCA-7535-6C4D-9B1A-FC284E200FBB}">
      <dsp:nvSpPr>
        <dsp:cNvPr id="0" name=""/>
        <dsp:cNvSpPr/>
      </dsp:nvSpPr>
      <dsp:spPr>
        <a:xfrm>
          <a:off x="0" y="52652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2759-9D44-D448-86FB-F0D0D40D08E0}">
      <dsp:nvSpPr>
        <dsp:cNvPr id="0" name=""/>
        <dsp:cNvSpPr/>
      </dsp:nvSpPr>
      <dsp:spPr>
        <a:xfrm>
          <a:off x="0" y="52652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사용 기술</a:t>
          </a:r>
          <a:endParaRPr lang="en-US" sz="2400" kern="1200" dirty="0">
            <a:latin typeface="+mj-ea"/>
            <a:ea typeface="+mj-ea"/>
          </a:endParaRPr>
        </a:p>
      </dsp:txBody>
      <dsp:txXfrm>
        <a:off x="0" y="526529"/>
        <a:ext cx="6864096" cy="526079"/>
      </dsp:txXfrm>
    </dsp:sp>
    <dsp:sp modelId="{01607A40-566C-3840-AB28-3F37AE6396CB}">
      <dsp:nvSpPr>
        <dsp:cNvPr id="0" name=""/>
        <dsp:cNvSpPr/>
      </dsp:nvSpPr>
      <dsp:spPr>
        <a:xfrm>
          <a:off x="0" y="105260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99BD9-592E-4D4D-8DAC-DE155C21F919}">
      <dsp:nvSpPr>
        <dsp:cNvPr id="0" name=""/>
        <dsp:cNvSpPr/>
      </dsp:nvSpPr>
      <dsp:spPr>
        <a:xfrm>
          <a:off x="0" y="105260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구조 소개</a:t>
          </a:r>
          <a:endParaRPr lang="en-US" sz="2400" kern="1200" dirty="0">
            <a:latin typeface="+mj-ea"/>
            <a:ea typeface="+mj-ea"/>
          </a:endParaRPr>
        </a:p>
      </dsp:txBody>
      <dsp:txXfrm>
        <a:off x="0" y="1052609"/>
        <a:ext cx="6864096" cy="526079"/>
      </dsp:txXfrm>
    </dsp:sp>
    <dsp:sp modelId="{8362A74E-3440-E949-B552-D6E5DD43A6E0}">
      <dsp:nvSpPr>
        <dsp:cNvPr id="0" name=""/>
        <dsp:cNvSpPr/>
      </dsp:nvSpPr>
      <dsp:spPr>
        <a:xfrm>
          <a:off x="0" y="157868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C6E7B-EC73-9545-9A45-282E15A665B7}">
      <dsp:nvSpPr>
        <dsp:cNvPr id="0" name=""/>
        <dsp:cNvSpPr/>
      </dsp:nvSpPr>
      <dsp:spPr>
        <a:xfrm>
          <a:off x="0" y="157868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기능 소개</a:t>
          </a:r>
          <a:endParaRPr lang="en-US" sz="2400" kern="1200" dirty="0">
            <a:latin typeface="+mj-ea"/>
            <a:ea typeface="+mj-ea"/>
          </a:endParaRPr>
        </a:p>
      </dsp:txBody>
      <dsp:txXfrm>
        <a:off x="0" y="1578689"/>
        <a:ext cx="6864096" cy="526079"/>
      </dsp:txXfrm>
    </dsp:sp>
    <dsp:sp modelId="{576C0B1D-2B66-494C-9D3A-B4B1E89D486E}">
      <dsp:nvSpPr>
        <dsp:cNvPr id="0" name=""/>
        <dsp:cNvSpPr/>
      </dsp:nvSpPr>
      <dsp:spPr>
        <a:xfrm>
          <a:off x="0" y="210476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5B79-D9CC-B74E-896C-8C5ABFE1231D}">
      <dsp:nvSpPr>
        <dsp:cNvPr id="0" name=""/>
        <dsp:cNvSpPr/>
      </dsp:nvSpPr>
      <dsp:spPr>
        <a:xfrm>
          <a:off x="0" y="210476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프로젝트 진행도 </a:t>
          </a:r>
          <a:r>
            <a:rPr lang="en-US" sz="2400" kern="1200" dirty="0">
              <a:latin typeface="+mj-ea"/>
              <a:ea typeface="+mj-ea"/>
            </a:rPr>
            <a:t>&amp; </a:t>
          </a:r>
          <a:r>
            <a:rPr lang="ko-KR" sz="2400" kern="1200" dirty="0">
              <a:latin typeface="+mj-ea"/>
              <a:ea typeface="+mj-ea"/>
            </a:rPr>
            <a:t>개발 상황</a:t>
          </a:r>
          <a:endParaRPr lang="en-US" sz="2400" kern="1200" dirty="0">
            <a:latin typeface="+mj-ea"/>
            <a:ea typeface="+mj-ea"/>
          </a:endParaRPr>
        </a:p>
      </dsp:txBody>
      <dsp:txXfrm>
        <a:off x="0" y="2104769"/>
        <a:ext cx="6864096" cy="526079"/>
      </dsp:txXfrm>
    </dsp:sp>
    <dsp:sp modelId="{D759BEFA-4831-FA44-8608-1EA9E95B8460}">
      <dsp:nvSpPr>
        <dsp:cNvPr id="0" name=""/>
        <dsp:cNvSpPr/>
      </dsp:nvSpPr>
      <dsp:spPr>
        <a:xfrm>
          <a:off x="0" y="263084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4E14C-25E2-CB43-8C79-A457D8B88726}">
      <dsp:nvSpPr>
        <dsp:cNvPr id="0" name=""/>
        <dsp:cNvSpPr/>
      </dsp:nvSpPr>
      <dsp:spPr>
        <a:xfrm>
          <a:off x="0" y="263084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프로젝트 점검</a:t>
          </a:r>
          <a:endParaRPr lang="en-US" sz="2400" kern="1200" dirty="0">
            <a:latin typeface="+mj-ea"/>
            <a:ea typeface="+mj-ea"/>
          </a:endParaRPr>
        </a:p>
      </dsp:txBody>
      <dsp:txXfrm>
        <a:off x="0" y="2630849"/>
        <a:ext cx="6864096" cy="526079"/>
      </dsp:txXfrm>
    </dsp:sp>
    <dsp:sp modelId="{7F5BF1BD-E5CB-024D-AB9B-4BD6F29271B6}">
      <dsp:nvSpPr>
        <dsp:cNvPr id="0" name=""/>
        <dsp:cNvSpPr/>
      </dsp:nvSpPr>
      <dsp:spPr>
        <a:xfrm>
          <a:off x="0" y="3156929"/>
          <a:ext cx="68640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FA123-AE5D-8548-A126-4A48164701D5}">
      <dsp:nvSpPr>
        <dsp:cNvPr id="0" name=""/>
        <dsp:cNvSpPr/>
      </dsp:nvSpPr>
      <dsp:spPr>
        <a:xfrm>
          <a:off x="0" y="3156929"/>
          <a:ext cx="6864096" cy="52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+mj-ea"/>
              <a:ea typeface="+mj-ea"/>
            </a:rPr>
            <a:t>시연</a:t>
          </a:r>
          <a:endParaRPr lang="en-US" sz="2400" kern="1200" dirty="0">
            <a:latin typeface="+mj-ea"/>
            <a:ea typeface="+mj-ea"/>
          </a:endParaRPr>
        </a:p>
      </dsp:txBody>
      <dsp:txXfrm>
        <a:off x="0" y="3156929"/>
        <a:ext cx="6864096" cy="526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992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54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769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28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24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41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16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FBF6FDF-A581-4CCF-BA00-051F39BA657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-0-polintechserver-ac2nlkzlq8aw.sel4.cloudtype.app/BoardLi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7260-38A7-047F-D989-51E0785DE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97221"/>
            <a:ext cx="1054608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>
                <a:latin typeface="Arial Black" panose="020B0A04020102020204" pitchFamily="34" charset="0"/>
              </a:rPr>
              <a:t>폴인텍</a:t>
            </a:r>
            <a:r>
              <a:rPr lang="en-US" altLang="ko-KR" sz="6600" dirty="0">
                <a:latin typeface="Arial Black" panose="020B0A04020102020204" pitchFamily="34" charset="0"/>
              </a:rPr>
              <a:t>,</a:t>
            </a:r>
            <a:r>
              <a:rPr lang="ko-KR" altLang="en-US" sz="6600" dirty="0">
                <a:latin typeface="Arial Black" panose="020B0A04020102020204" pitchFamily="34" charset="0"/>
              </a:rPr>
              <a:t> </a:t>
            </a:r>
            <a:r>
              <a:rPr lang="en-US" altLang="ko-KR" sz="6600" dirty="0">
                <a:latin typeface="Arial Black" panose="020B0A04020102020204" pitchFamily="34" charset="0"/>
              </a:rPr>
              <a:t>Fall in Tech</a:t>
            </a:r>
            <a:br>
              <a:rPr lang="en-US" altLang="ko-KR" sz="6600" dirty="0">
                <a:latin typeface="Amasis MT Pro Black" panose="020F0502020204030204" pitchFamily="18" charset="0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학년도 졸업 작품 중간 발표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75442-6282-728E-F813-20B6DFC3D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643" y="5655074"/>
            <a:ext cx="9144000" cy="47387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-AI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융합소프트웨어학과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 문세록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전상우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이유란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송우승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169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62414-0148-6B6B-1A1D-9E5E1BC8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71513"/>
            <a:ext cx="7924800" cy="1143000"/>
          </a:xfrm>
        </p:spPr>
        <p:txBody>
          <a:bodyPr/>
          <a:lstStyle/>
          <a:p>
            <a:r>
              <a:rPr lang="ko-KR" altLang="en-US" dirty="0"/>
              <a:t>프로젝트 주요 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98915E-9149-43C9-94F0-6EAB33B29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04415"/>
              </p:ext>
            </p:extLst>
          </p:nvPr>
        </p:nvGraphicFramePr>
        <p:xfrm>
          <a:off x="1291729" y="1446699"/>
          <a:ext cx="9608542" cy="47614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5180">
                  <a:extLst>
                    <a:ext uri="{9D8B030D-6E8A-4147-A177-3AD203B41FA5}">
                      <a16:colId xmlns:a16="http://schemas.microsoft.com/office/drawing/2014/main" val="3232174624"/>
                    </a:ext>
                  </a:extLst>
                </a:gridCol>
                <a:gridCol w="3686681">
                  <a:extLst>
                    <a:ext uri="{9D8B030D-6E8A-4147-A177-3AD203B41FA5}">
                      <a16:colId xmlns:a16="http://schemas.microsoft.com/office/drawing/2014/main" val="3195393563"/>
                    </a:ext>
                  </a:extLst>
                </a:gridCol>
                <a:gridCol w="3686681">
                  <a:extLst>
                    <a:ext uri="{9D8B030D-6E8A-4147-A177-3AD203B41FA5}">
                      <a16:colId xmlns:a16="http://schemas.microsoft.com/office/drawing/2014/main" val="733457790"/>
                    </a:ext>
                  </a:extLst>
                </a:gridCol>
              </a:tblGrid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 여부 판단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 한 회원이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isCert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값을 체크해 인증 여부 판단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411064042"/>
                  </a:ext>
                </a:extLst>
              </a:tr>
              <a:tr h="45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 프로세스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재학생임을 인증할 수 있는 이미지 서버로 전송 후 관리자가 체크해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isCert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값 업데이트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901582591"/>
                  </a:ext>
                </a:extLst>
              </a:tr>
              <a:tr h="45893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자격증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Q&amp;A,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자유 등 여러 분야의 글을 항목으로 만들어 분류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971439397"/>
                  </a:ext>
                </a:extLst>
              </a:tr>
              <a:tr h="40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댓글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댓글 등록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열람 기능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703382621"/>
                  </a:ext>
                </a:extLst>
              </a:tr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정보 열람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229133708"/>
                  </a:ext>
                </a:extLst>
              </a:tr>
              <a:tr h="40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앱 설정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다크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모드 여부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 설정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589573651"/>
                  </a:ext>
                </a:extLst>
              </a:tr>
              <a:tr h="40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회원에게 앱 알림 전송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511827686"/>
                  </a:ext>
                </a:extLst>
              </a:tr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 열람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소지중인 학생증을 열람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832095086"/>
                  </a:ext>
                </a:extLst>
              </a:tr>
              <a:tr h="45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 발급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학생증용 사진과 정보를 서버에 전송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관리자가 체크 후 모바일 학생증 발급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288386261"/>
                  </a:ext>
                </a:extLst>
              </a:tr>
              <a:tr h="40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 관리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 확인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 확인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신고 처리 등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74218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3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1B88A-8886-2F06-B355-8CDF864A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5EFC69-4C4D-5124-1E73-11FB3491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00379"/>
              </p:ext>
            </p:extLst>
          </p:nvPr>
        </p:nvGraphicFramePr>
        <p:xfrm>
          <a:off x="884641" y="1092276"/>
          <a:ext cx="10422718" cy="51517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71862">
                  <a:extLst>
                    <a:ext uri="{9D8B030D-6E8A-4147-A177-3AD203B41FA5}">
                      <a16:colId xmlns:a16="http://schemas.microsoft.com/office/drawing/2014/main" val="220970104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3951785127"/>
                    </a:ext>
                  </a:extLst>
                </a:gridCol>
                <a:gridCol w="4395020">
                  <a:extLst>
                    <a:ext uri="{9D8B030D-6E8A-4147-A177-3AD203B41FA5}">
                      <a16:colId xmlns:a16="http://schemas.microsoft.com/office/drawing/2014/main" val="3628151375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4284183550"/>
                    </a:ext>
                  </a:extLst>
                </a:gridCol>
                <a:gridCol w="1278456">
                  <a:extLst>
                    <a:ext uri="{9D8B030D-6E8A-4147-A177-3AD203B41FA5}">
                      <a16:colId xmlns:a16="http://schemas.microsoft.com/office/drawing/2014/main" val="1227269654"/>
                    </a:ext>
                  </a:extLst>
                </a:gridCol>
              </a:tblGrid>
              <a:tr h="3290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075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상세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0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진행률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0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07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874120"/>
                  </a:ext>
                </a:extLst>
              </a:tr>
              <a:tr h="329059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유저</a:t>
                      </a:r>
                      <a:b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페이지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데이터베이스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800" u="none" strike="noStrike" dirty="0">
                          <a:effectLst/>
                          <a:latin typeface="+mj-ea"/>
                          <a:ea typeface="+mj-ea"/>
                        </a:rPr>
                        <a:t> MySQL 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데이터베이스 구축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 err="1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445416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800" u="none" strike="noStrike">
                          <a:effectLst/>
                          <a:latin typeface="+mj-ea"/>
                          <a:ea typeface="+mj-ea"/>
                        </a:rPr>
                        <a:t> Google Cloud</a:t>
                      </a:r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에 </a:t>
                      </a:r>
                      <a:r>
                        <a:rPr lang="en" sz="1800" u="none" strike="noStrike">
                          <a:effectLst/>
                          <a:latin typeface="+mj-ea"/>
                          <a:ea typeface="+mj-ea"/>
                        </a:rPr>
                        <a:t>DB </a:t>
                      </a:r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업로드 및 연동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36234"/>
                  </a:ext>
                </a:extLst>
              </a:tr>
              <a:tr h="651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회원 관련 </a:t>
                      </a:r>
                      <a:r>
                        <a:rPr lang="en" sz="18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전상우</a:t>
                      </a:r>
                      <a:b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송우승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60535"/>
                  </a:ext>
                </a:extLst>
              </a:tr>
              <a:tr h="243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게시글  관련 </a:t>
                      </a:r>
                      <a:r>
                        <a:rPr lang="en" sz="18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송우승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27587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재학생 인증용 프로세스 개발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839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클라우드에 서버 업로드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19967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애플리케이션 </a:t>
                      </a:r>
                      <a:r>
                        <a:rPr lang="en" sz="1800" u="none" strike="noStrike">
                          <a:effectLst/>
                          <a:latin typeface="+mj-ea"/>
                          <a:ea typeface="+mj-ea"/>
                        </a:rPr>
                        <a:t>UI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로그인 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50%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74103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u="none" strike="noStrike" dirty="0" err="1">
                          <a:effectLst/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30%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91405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마이페이지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전상우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504535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 게시판 구현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20%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19500"/>
                  </a:ext>
                </a:extLst>
              </a:tr>
              <a:tr h="329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재학생 인증 신청 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835747"/>
                  </a:ext>
                </a:extLst>
              </a:tr>
              <a:tr h="369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학생증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학생증 신청 및 조회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 err="1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582551"/>
                  </a:ext>
                </a:extLst>
              </a:tr>
              <a:tr h="243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추가기능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 이미지 업로드 기능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미정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38965"/>
                  </a:ext>
                </a:extLst>
              </a:tr>
              <a:tr h="243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 회원 등급 기능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57" marR="5657" marT="56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56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0096024-3FC2-115D-396C-B356B726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dirty="0"/>
              <a:t>프로젝트 진행도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DAB8A0-15AC-8EC9-A82C-3C48E087E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97530"/>
              </p:ext>
            </p:extLst>
          </p:nvPr>
        </p:nvGraphicFramePr>
        <p:xfrm>
          <a:off x="737419" y="1548581"/>
          <a:ext cx="10717163" cy="388339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70044">
                  <a:extLst>
                    <a:ext uri="{9D8B030D-6E8A-4147-A177-3AD203B41FA5}">
                      <a16:colId xmlns:a16="http://schemas.microsoft.com/office/drawing/2014/main" val="2061429264"/>
                    </a:ext>
                  </a:extLst>
                </a:gridCol>
                <a:gridCol w="2710227">
                  <a:extLst>
                    <a:ext uri="{9D8B030D-6E8A-4147-A177-3AD203B41FA5}">
                      <a16:colId xmlns:a16="http://schemas.microsoft.com/office/drawing/2014/main" val="3161403185"/>
                    </a:ext>
                  </a:extLst>
                </a:gridCol>
                <a:gridCol w="4129549">
                  <a:extLst>
                    <a:ext uri="{9D8B030D-6E8A-4147-A177-3AD203B41FA5}">
                      <a16:colId xmlns:a16="http://schemas.microsoft.com/office/drawing/2014/main" val="2400989982"/>
                    </a:ext>
                  </a:extLst>
                </a:gridCol>
                <a:gridCol w="1106129">
                  <a:extLst>
                    <a:ext uri="{9D8B030D-6E8A-4147-A177-3AD203B41FA5}">
                      <a16:colId xmlns:a16="http://schemas.microsoft.com/office/drawing/2014/main" val="1058435497"/>
                    </a:ext>
                  </a:extLst>
                </a:gridCol>
                <a:gridCol w="1101214">
                  <a:extLst>
                    <a:ext uri="{9D8B030D-6E8A-4147-A177-3AD203B41FA5}">
                      <a16:colId xmlns:a16="http://schemas.microsoft.com/office/drawing/2014/main" val="3888027747"/>
                    </a:ext>
                  </a:extLst>
                </a:gridCol>
              </a:tblGrid>
              <a:tr h="57567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상세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진행률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86395"/>
                  </a:ext>
                </a:extLst>
              </a:tr>
              <a:tr h="105420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b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페이지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데이터 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회원관리</a:t>
                      </a:r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게시글 관리 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40%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483902"/>
                  </a:ext>
                </a:extLst>
              </a:tr>
              <a:tr h="599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재학생 인증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재학생 인증 처리 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31600"/>
                  </a:ext>
                </a:extLst>
              </a:tr>
              <a:tr h="599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학생증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학생증 발급 페이지 구현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1467"/>
                  </a:ext>
                </a:extLst>
              </a:tr>
              <a:tr h="1054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창구개설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 고객센터 설립</a:t>
                      </a:r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u="none" strike="noStrike" dirty="0">
                          <a:effectLst/>
                          <a:latin typeface="+mj-ea"/>
                          <a:ea typeface="+mj-ea"/>
                        </a:rPr>
                        <a:t>카카오톡 채널 사용</a:t>
                      </a:r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u="none" strike="noStrike" dirty="0">
                          <a:effectLst/>
                          <a:latin typeface="+mj-ea"/>
                          <a:ea typeface="+mj-ea"/>
                        </a:rPr>
                        <a:t>20%</a:t>
                      </a:r>
                      <a:r>
                        <a:rPr lang="en-US" altLang="ko-KR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3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4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데이터베이스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A13F15-2671-F544-24F5-27DB7672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72" y="949580"/>
            <a:ext cx="8875359" cy="56041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059FDD-2F46-7008-7AED-B1213D3DA9A8}"/>
              </a:ext>
            </a:extLst>
          </p:cNvPr>
          <p:cNvSpPr/>
          <p:nvPr/>
        </p:nvSpPr>
        <p:spPr>
          <a:xfrm>
            <a:off x="1992702" y="5487960"/>
            <a:ext cx="3994030" cy="482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접속 정보</a:t>
            </a:r>
          </a:p>
        </p:txBody>
      </p:sp>
    </p:spTree>
    <p:extLst>
      <p:ext uri="{BB962C8B-B14F-4D97-AF65-F5344CB8AC3E}">
        <p14:creationId xmlns:p14="http://schemas.microsoft.com/office/powerpoint/2010/main" val="363686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AE15-C0EB-B519-F204-82E91D2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서버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6182-D5A7-43FA-9CE6-04A85073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10" y="1527048"/>
            <a:ext cx="10855890" cy="459943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j-ea"/>
                <a:ea typeface="+mj-ea"/>
              </a:rPr>
              <a:t>게시글 목록 조회해보기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dirty="0">
              <a:latin typeface="+mj-ea"/>
              <a:ea typeface="+mj-ea"/>
              <a:hlinkClick r:id="rId2"/>
            </a:endParaRPr>
          </a:p>
          <a:p>
            <a:pPr marL="0" indent="0" algn="ctr">
              <a:buNone/>
            </a:pPr>
            <a:r>
              <a:rPr lang="ko-KR" altLang="en-US" dirty="0">
                <a:latin typeface="+mj-ea"/>
                <a:ea typeface="+mj-ea"/>
                <a:hlinkClick r:id="rId2"/>
              </a:rPr>
              <a:t>서버 테스트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250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91" y="1417919"/>
            <a:ext cx="7996123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회원가입 페이지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비밀번호 등을 입력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이메일 박스 클릭 시 선택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	   </a:t>
            </a:r>
            <a:r>
              <a:rPr lang="ko-KR" altLang="en-US" sz="2000" dirty="0">
                <a:latin typeface="+mj-ea"/>
                <a:ea typeface="+mj-ea"/>
              </a:rPr>
              <a:t>이메일 박스 클릭 시 이메일 주소 선택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	   </a:t>
            </a: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BA51B42C-F91A-0720-42CA-D098D032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37" y="2942452"/>
            <a:ext cx="2082907" cy="3295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EBAA0C-35E3-F820-D7D7-E2015E82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8" y="948905"/>
            <a:ext cx="3105477" cy="52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7F90-42C2-6B63-CAFB-FC4C3BB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A5513-DB0E-F5CB-CEE8-90C50046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851" y="1271879"/>
            <a:ext cx="4179258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로그인 페이지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로그인이 되어 있지 않을 경우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로그인에 성공할 경우 </a:t>
            </a:r>
            <a:r>
              <a:rPr lang="ko-KR" altLang="en-US" sz="2000" dirty="0" err="1">
                <a:latin typeface="+mj-ea"/>
                <a:ea typeface="+mj-ea"/>
              </a:rPr>
              <a:t>알림창</a:t>
            </a:r>
            <a:r>
              <a:rPr lang="ko-KR" altLang="en-US" sz="2000" dirty="0">
                <a:latin typeface="+mj-ea"/>
                <a:ea typeface="+mj-ea"/>
              </a:rPr>
              <a:t> 표시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이후 아이디</a:t>
            </a:r>
            <a:r>
              <a:rPr lang="en-US" altLang="ko-KR" sz="2000" dirty="0">
                <a:latin typeface="+mj-ea"/>
                <a:ea typeface="+mj-ea"/>
              </a:rPr>
              <a:t>+</a:t>
            </a:r>
            <a:r>
              <a:rPr lang="ko-KR" altLang="en-US" sz="2000" dirty="0">
                <a:latin typeface="+mj-ea"/>
                <a:ea typeface="+mj-ea"/>
              </a:rPr>
              <a:t>비밀번호 입력 후 로그인 진행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01E1E-5E54-6C65-4CE0-F9FB7B3C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9" y="1028442"/>
            <a:ext cx="3004515" cy="512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B2AFB-1BA5-146B-B09E-087272CF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39" y="1014488"/>
            <a:ext cx="3043547" cy="51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475" y="1181818"/>
            <a:ext cx="7567325" cy="4979281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프로필 이미지 클릭 시 열람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게시판 선택 버튼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선택된 게시판에서 가장 최근에 생성된 글 </a:t>
            </a:r>
            <a:r>
              <a:rPr lang="en-US" altLang="ko-KR" sz="2000" dirty="0">
                <a:latin typeface="+mj-ea"/>
                <a:ea typeface="+mj-ea"/>
              </a:rPr>
              <a:t>5</a:t>
            </a:r>
            <a:r>
              <a:rPr lang="ko-KR" altLang="en-US" sz="2000" dirty="0">
                <a:latin typeface="+mj-ea"/>
                <a:ea typeface="+mj-ea"/>
              </a:rPr>
              <a:t>개를 보여줌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더보기</a:t>
            </a:r>
            <a:r>
              <a:rPr lang="ko-KR" altLang="en-US" sz="2000" dirty="0">
                <a:latin typeface="+mj-ea"/>
                <a:ea typeface="+mj-ea"/>
              </a:rPr>
              <a:t> 클릭 시 해당 게시판 상세로 이동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게시글 제목 클릭 시 게시글 상세로 이동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AC105-1642-EC1E-D92E-1E58C018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2" y="994921"/>
            <a:ext cx="3331446" cy="55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게시판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162" y="1090427"/>
            <a:ext cx="7996123" cy="5155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게시판 상세 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게시판에 작성되어 있는 글 모두 조회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리스트 형식</a:t>
            </a:r>
            <a:r>
              <a:rPr lang="en-US" altLang="ko-KR" sz="2000" dirty="0">
                <a:latin typeface="+mj-ea"/>
                <a:ea typeface="+mj-ea"/>
              </a:rPr>
              <a:t>-</a:t>
            </a: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제목 </a:t>
            </a:r>
            <a:r>
              <a:rPr lang="en-US" altLang="ko-KR" sz="2000" dirty="0">
                <a:latin typeface="+mj-ea"/>
                <a:ea typeface="+mj-ea"/>
              </a:rPr>
              <a:t>[</a:t>
            </a:r>
            <a:r>
              <a:rPr lang="ko-KR" altLang="en-US" sz="2000" dirty="0">
                <a:latin typeface="+mj-ea"/>
                <a:ea typeface="+mj-ea"/>
              </a:rPr>
              <a:t>조회수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작성자</a:t>
            </a:r>
            <a:r>
              <a:rPr lang="en-US" altLang="ko-KR" sz="2000" dirty="0">
                <a:latin typeface="+mj-ea"/>
                <a:ea typeface="+mj-ea"/>
              </a:rPr>
              <a:t>id </a:t>
            </a:r>
            <a:r>
              <a:rPr lang="ko-KR" altLang="en-US" sz="2000" dirty="0">
                <a:latin typeface="+mj-ea"/>
                <a:ea typeface="+mj-ea"/>
              </a:rPr>
              <a:t>조회수 작성일자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리스트 클릭 시 게시글 상세로 이동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게시판 홈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공지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인기글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검색창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글 작성 탭 중 하나 선택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ED6B9-650D-DB95-74A8-3BE5FA2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4" y="871268"/>
            <a:ext cx="3318928" cy="55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게시글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162" y="1090427"/>
            <a:ext cx="7996123" cy="5155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게시글 작성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글 제목과 내용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카테고리를 입력 후 게시글 생성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로그인한 유저의 </a:t>
            </a:r>
            <a:r>
              <a:rPr lang="en-US" altLang="ko-KR" sz="2000" dirty="0">
                <a:latin typeface="+mj-ea"/>
                <a:ea typeface="+mj-ea"/>
              </a:rPr>
              <a:t>id</a:t>
            </a:r>
            <a:r>
              <a:rPr lang="ko-KR" altLang="en-US" sz="2000" dirty="0">
                <a:latin typeface="+mj-ea"/>
                <a:ea typeface="+mj-ea"/>
              </a:rPr>
              <a:t>를 받아 작성자로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F97B4-9950-B9F2-2246-11C9DFCB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0" y="886740"/>
            <a:ext cx="3093632" cy="55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C401-1FD0-69B0-9629-EAAEAF86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071" y="411480"/>
            <a:ext cx="6864096" cy="1162050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4AFBB1-F130-1646-79F2-17FD3211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61274"/>
              </p:ext>
            </p:extLst>
          </p:nvPr>
        </p:nvGraphicFramePr>
        <p:xfrm>
          <a:off x="2501131" y="2005781"/>
          <a:ext cx="6864096" cy="368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선 연결선[R] 7">
            <a:extLst>
              <a:ext uri="{FF2B5EF4-FFF2-40B4-BE49-F238E27FC236}">
                <a16:creationId xmlns:a16="http://schemas.microsoft.com/office/drawing/2014/main" id="{4EEBB8F0-C414-CCD7-ABA2-A856D74E8EC6}"/>
              </a:ext>
            </a:extLst>
          </p:cNvPr>
          <p:cNvSpPr/>
          <p:nvPr/>
        </p:nvSpPr>
        <p:spPr>
          <a:xfrm>
            <a:off x="2496276" y="5691791"/>
            <a:ext cx="686409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0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게시글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371" y="1081801"/>
            <a:ext cx="7236164" cy="5155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게시글 상세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선택한 게시글의 상세 정보를 보여줌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좋아요는</a:t>
            </a:r>
            <a:r>
              <a:rPr lang="ko-KR" altLang="en-US" sz="2000" dirty="0">
                <a:latin typeface="+mj-ea"/>
                <a:ea typeface="+mj-ea"/>
              </a:rPr>
              <a:t> 회원 한 명이 한 게시글 당 한 번씩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수정하기 클릭 시 수정 페이지로 이동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삭제하기 클릭 시 게시글 삭제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622D85-9CF1-A0CD-9F86-B8AB20F8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5" y="1016258"/>
            <a:ext cx="3486720" cy="56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게시글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371" y="1081801"/>
            <a:ext cx="7236164" cy="5155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게시글 상세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선택한 게시글의 상세 정보를 보여줌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좋아요는</a:t>
            </a:r>
            <a:r>
              <a:rPr lang="ko-KR" altLang="en-US" sz="2000" dirty="0">
                <a:latin typeface="+mj-ea"/>
                <a:ea typeface="+mj-ea"/>
              </a:rPr>
              <a:t> 회원 한 명이 한 게시글 당 한 번씩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5A9B5-D827-6B6C-B094-B1C5B725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1" y="928501"/>
            <a:ext cx="3136420" cy="54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8AE1-559A-8AED-1060-6163C9A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관리자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DA5C3-D11D-0188-1DD7-22787064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12" y="1527048"/>
            <a:ext cx="7967969" cy="47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0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3410-48FE-6BD0-CD30-90C302BF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관리자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9B602-E425-7DE3-D035-440A91C5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68" y="1164921"/>
            <a:ext cx="9108684" cy="49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730F-B207-74EE-AD88-06967803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 </a:t>
            </a:r>
            <a:r>
              <a:rPr lang="en-US" altLang="ko-KR" dirty="0"/>
              <a:t>– </a:t>
            </a:r>
            <a:r>
              <a:rPr lang="ko-KR" altLang="en-US" dirty="0"/>
              <a:t>상담 창구 개설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5E319-69FE-BE06-4333-9EE8FB30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63" y="1252728"/>
            <a:ext cx="5576906" cy="4755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48E50-7DD2-37B3-CAEF-4CCDE1B26ACC}"/>
              </a:ext>
            </a:extLst>
          </p:cNvPr>
          <p:cNvSpPr txBox="1"/>
          <p:nvPr/>
        </p:nvSpPr>
        <p:spPr>
          <a:xfrm>
            <a:off x="7465512" y="1515774"/>
            <a:ext cx="4271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카카오톡 채널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ko-KR" altLang="en-US" sz="3200" dirty="0">
                <a:latin typeface="+mj-ea"/>
                <a:ea typeface="+mj-ea"/>
              </a:rPr>
              <a:t>개설 완료</a:t>
            </a:r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220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86A5-2BE3-3650-E834-F667E7D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점검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D72416-AABA-3A12-084A-766BBE0FF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45431"/>
              </p:ext>
            </p:extLst>
          </p:nvPr>
        </p:nvGraphicFramePr>
        <p:xfrm>
          <a:off x="2133600" y="1716605"/>
          <a:ext cx="7778414" cy="35351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51550">
                  <a:extLst>
                    <a:ext uri="{9D8B030D-6E8A-4147-A177-3AD203B41FA5}">
                      <a16:colId xmlns:a16="http://schemas.microsoft.com/office/drawing/2014/main" val="1024939246"/>
                    </a:ext>
                  </a:extLst>
                </a:gridCol>
                <a:gridCol w="6326864">
                  <a:extLst>
                    <a:ext uri="{9D8B030D-6E8A-4147-A177-3AD203B41FA5}">
                      <a16:colId xmlns:a16="http://schemas.microsoft.com/office/drawing/2014/main" val="1106942039"/>
                    </a:ext>
                  </a:extLst>
                </a:gridCol>
              </a:tblGrid>
              <a:tr h="11265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추가 예정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재학생 인증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모바일 학생증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게시글 수정 및 삭제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댓글과 </a:t>
                      </a:r>
                      <a:r>
                        <a:rPr lang="ko-KR" altLang="en-US" sz="1400" u="none" strike="noStrike" dirty="0" err="1">
                          <a:effectLst/>
                          <a:latin typeface="+mj-ea"/>
                          <a:ea typeface="+mj-ea"/>
                        </a:rPr>
                        <a:t>대댓글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작성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이미지 삽입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UI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4522508"/>
                  </a:ext>
                </a:extLst>
              </a:tr>
              <a:tr h="1450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문제점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모듈 간의 잦은 충돌 및 오류 발생으로 인한 개발 속도 지연</a:t>
                      </a:r>
                      <a:endParaRPr lang="en-US" altLang="ko-KR" sz="14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b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u="none" strike="noStrike" dirty="0" err="1">
                          <a:effectLst/>
                          <a:latin typeface="+mj-ea"/>
                          <a:ea typeface="+mj-ea"/>
                        </a:rPr>
                        <a:t>리액트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스택 </a:t>
                      </a:r>
                      <a:r>
                        <a:rPr lang="ko-KR" altLang="en-US" sz="1400" u="none" strike="noStrike" dirty="0" err="1">
                          <a:effectLst/>
                          <a:latin typeface="+mj-ea"/>
                          <a:ea typeface="+mj-ea"/>
                        </a:rPr>
                        <a:t>네비게이터에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대한 이해 부족으로 앱  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구조 설계 미흡</a:t>
                      </a:r>
                      <a:endParaRPr lang="en-US" altLang="ko-KR" sz="140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938597"/>
                  </a:ext>
                </a:extLst>
              </a:tr>
              <a:tr h="9582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해결 방안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u="none" strike="noStrike" dirty="0" err="1">
                          <a:effectLst/>
                          <a:latin typeface="+mj-ea"/>
                          <a:ea typeface="+mj-ea"/>
                        </a:rPr>
                        <a:t>깃허브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연동을 통한 개발 환경 통일화</a:t>
                      </a:r>
                      <a:r>
                        <a:rPr lang="en-US" altLang="ko-KR" sz="14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조원 전체 스택 </a:t>
                      </a:r>
                      <a:r>
                        <a:rPr lang="ko-KR" altLang="en-US" sz="1400" u="none" strike="noStrike" dirty="0" err="1">
                          <a:effectLst/>
                          <a:latin typeface="+mj-ea"/>
                          <a:ea typeface="+mj-ea"/>
                        </a:rPr>
                        <a:t>네비게이터</a:t>
                      </a:r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711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B68D-883E-7F88-5118-953895B2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359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EE56-D488-50C6-3B4E-10C5FB8E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26125"/>
            <a:ext cx="7924800" cy="1143000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4" name="그림 3" descr="스크린샷, 텍스트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015A6A10-333B-096B-C7FA-29E9D94E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3" y="1920014"/>
            <a:ext cx="2389240" cy="241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16165-84F4-D2E2-8F18-BF7B3D52F545}"/>
              </a:ext>
            </a:extLst>
          </p:cNvPr>
          <p:cNvSpPr txBox="1"/>
          <p:nvPr/>
        </p:nvSpPr>
        <p:spPr>
          <a:xfrm>
            <a:off x="2265721" y="4446345"/>
            <a:ext cx="7660558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err="1">
                <a:latin typeface="+mj-ea"/>
                <a:ea typeface="+mj-ea"/>
              </a:rPr>
              <a:t>폴리텍</a:t>
            </a:r>
            <a:r>
              <a:rPr lang="ko-KR" altLang="en-US" sz="2000" dirty="0">
                <a:latin typeface="+mj-ea"/>
                <a:ea typeface="+mj-ea"/>
              </a:rPr>
              <a:t> 인천캠퍼스 재학생만을 위해 제안된 커뮤니티 서비스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+mj-ea"/>
                <a:ea typeface="+mj-ea"/>
              </a:rPr>
              <a:t>재학생들을 위한 학사 일정 제공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+mj-ea"/>
                <a:ea typeface="+mj-ea"/>
              </a:rPr>
              <a:t>모바일 학생증 기능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61F20-8BED-F3ED-1169-5632E913215C}"/>
              </a:ext>
            </a:extLst>
          </p:cNvPr>
          <p:cNvSpPr/>
          <p:nvPr/>
        </p:nvSpPr>
        <p:spPr>
          <a:xfrm>
            <a:off x="2708782" y="1861022"/>
            <a:ext cx="295472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6350">
              <a:bevelT w="0" h="0"/>
              <a:bevelB w="6350" h="6350"/>
            </a:sp3d>
          </a:bodyPr>
          <a:lstStyle/>
          <a:p>
            <a:pPr algn="r"/>
            <a:r>
              <a:rPr lang="en-US" altLang="ko-KR" sz="5400" b="1" dirty="0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  <a:t>“</a:t>
            </a:r>
            <a:r>
              <a:rPr lang="ko-KR" altLang="en-US" sz="5400" b="1" dirty="0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  <a:t>기술에</a:t>
            </a:r>
            <a:br>
              <a:rPr lang="en-US" altLang="ko-KR" sz="5400" b="1" dirty="0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</a:br>
            <a:r>
              <a:rPr lang="ko-KR" altLang="en-US" sz="5400" b="1" dirty="0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  <a:t>빠져들다</a:t>
            </a:r>
          </a:p>
          <a:p>
            <a:pPr algn="r"/>
            <a:r>
              <a:rPr lang="ko-KR" altLang="en-US" sz="5400" b="1" dirty="0" err="1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  <a:t>폴인텍</a:t>
            </a:r>
            <a:r>
              <a:rPr lang="en-US" altLang="ko-KR" sz="5400" b="1" dirty="0">
                <a:ln w="6600">
                  <a:solidFill>
                    <a:srgbClr val="002060"/>
                  </a:solidFill>
                  <a:prstDash val="solid"/>
                </a:ln>
                <a:effectLst>
                  <a:outerShdw blurRad="12700" dist="51059" dir="2940000" sx="101000" sy="101000" algn="tl" rotWithShape="0">
                    <a:srgbClr val="00B0F0"/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6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73E06-1C5C-78CB-0957-853256E4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18649"/>
            <a:ext cx="7924800" cy="1143000"/>
          </a:xfrm>
        </p:spPr>
        <p:txBody>
          <a:bodyPr/>
          <a:lstStyle/>
          <a:p>
            <a:r>
              <a:rPr lang="ko-KR" altLang="en-US" dirty="0"/>
              <a:t>프로젝트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0F79B-72FE-A588-365A-1655238D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161" y="2804181"/>
            <a:ext cx="6759677" cy="22788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우리 캠퍼스만의 새로운 커뮤니티를 만들자</a:t>
            </a:r>
            <a:r>
              <a:rPr lang="en-US" altLang="ko-KR" sz="2400" dirty="0">
                <a:latin typeface="+mj-ea"/>
                <a:ea typeface="+mj-ea"/>
              </a:rPr>
              <a:t>!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번거로운 학생증 발급 절차를 보다 간편하게</a:t>
            </a:r>
            <a:r>
              <a:rPr lang="en-US" altLang="ko-KR" sz="2400" dirty="0">
                <a:latin typeface="+mj-ea"/>
                <a:ea typeface="+mj-ea"/>
              </a:rPr>
              <a:t>!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오류 없이 빠르고 쾌적한 재학생 전용 앱</a:t>
            </a:r>
            <a:r>
              <a:rPr lang="en-US" altLang="ko-KR" sz="2400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66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101E-2441-1F80-EA17-747B395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9221"/>
            <a:ext cx="7924800" cy="1143000"/>
          </a:xfrm>
        </p:spPr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pic>
        <p:nvPicPr>
          <p:cNvPr id="5" name="그림 4" descr="스크린샷, 원, 텍스트, 폰트이(가) 표시된 사진&#10;&#10;자동 생성된 설명">
            <a:extLst>
              <a:ext uri="{FF2B5EF4-FFF2-40B4-BE49-F238E27FC236}">
                <a16:creationId xmlns:a16="http://schemas.microsoft.com/office/drawing/2014/main" id="{AC5BE9CF-644B-B568-2E53-559E99B7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24" y="2746080"/>
            <a:ext cx="2274999" cy="1515185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F016EA11-84C1-24FD-5463-287C15D0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05" y="2908211"/>
            <a:ext cx="1271129" cy="1271129"/>
          </a:xfrm>
          <a:prstGeom prst="rect">
            <a:avLst/>
          </a:prstGeom>
        </p:spPr>
      </p:pic>
      <p:pic>
        <p:nvPicPr>
          <p:cNvPr id="9" name="그림 8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B9090C7D-847A-44F1-E5C1-2BAF964B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33" y="2908211"/>
            <a:ext cx="2274999" cy="1494875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EC81CAAC-FC91-6CAC-1B0F-AE9E8DED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3" y="4789304"/>
            <a:ext cx="11582400" cy="13371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2000" dirty="0"/>
              <a:t>          </a:t>
            </a:r>
            <a:r>
              <a:rPr lang="en-US" altLang="ko-KR" sz="2400" dirty="0"/>
              <a:t>React Native</a:t>
            </a:r>
            <a:r>
              <a:rPr lang="en-US" altLang="ko-KR" sz="2000" dirty="0"/>
              <a:t>	                                       </a:t>
            </a:r>
            <a:r>
              <a:rPr lang="en-US" altLang="ko-KR" sz="2400" dirty="0"/>
              <a:t>JSP	</a:t>
            </a:r>
            <a:r>
              <a:rPr lang="en-US" altLang="ko-KR" sz="2000" dirty="0"/>
              <a:t>		      </a:t>
            </a:r>
            <a:r>
              <a:rPr lang="en-US" altLang="ko-KR" sz="2400" dirty="0"/>
              <a:t>  Node.js / Express.js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애플리케이션 개발</a:t>
            </a:r>
            <a:r>
              <a:rPr lang="en-US" altLang="ko-KR" sz="2000" dirty="0"/>
              <a:t>)                     (</a:t>
            </a:r>
            <a:r>
              <a:rPr lang="ko-KR" altLang="en-US" sz="2000" dirty="0"/>
              <a:t>관리자 페이지 개발</a:t>
            </a:r>
            <a:r>
              <a:rPr lang="en-US" altLang="ko-KR" sz="2000" dirty="0"/>
              <a:t>)</a:t>
            </a:r>
            <a:r>
              <a:rPr lang="ko-KR" altLang="en-US" sz="2000" dirty="0"/>
              <a:t>                               </a:t>
            </a:r>
            <a:r>
              <a:rPr lang="en-US" altLang="ko-KR" sz="2000" dirty="0"/>
              <a:t>(API </a:t>
            </a:r>
            <a:r>
              <a:rPr lang="ko-KR" altLang="en-US" sz="2000" dirty="0"/>
              <a:t>서버 개발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05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101E-2441-1F80-EA17-747B395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44511"/>
            <a:ext cx="7924800" cy="1143000"/>
          </a:xfrm>
        </p:spPr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D3CCEBC2-D3C9-9616-A231-D99AD85D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35" y="3354599"/>
            <a:ext cx="1716176" cy="888255"/>
          </a:xfrm>
          <a:prstGeom prst="rect">
            <a:avLst/>
          </a:prstGeom>
        </p:spPr>
      </p:pic>
      <p:pic>
        <p:nvPicPr>
          <p:cNvPr id="13" name="그림 12" descr="그래픽, 스크린샷, 그래픽 디자인, 로고이(가) 표시된 사진">
            <a:extLst>
              <a:ext uri="{FF2B5EF4-FFF2-40B4-BE49-F238E27FC236}">
                <a16:creationId xmlns:a16="http://schemas.microsoft.com/office/drawing/2014/main" id="{E9B6214D-EB90-F09E-CC94-C44EDE8E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60" y="2893623"/>
            <a:ext cx="1810205" cy="1810205"/>
          </a:xfrm>
          <a:prstGeom prst="rect">
            <a:avLst/>
          </a:prstGeom>
        </p:spPr>
      </p:pic>
      <p:pic>
        <p:nvPicPr>
          <p:cNvPr id="15" name="그림 14" descr="폰트, 로고, 화이트, 그래픽이(가) 표시된 사진&#10;&#10;자동 생성된 설명">
            <a:extLst>
              <a:ext uri="{FF2B5EF4-FFF2-40B4-BE49-F238E27FC236}">
                <a16:creationId xmlns:a16="http://schemas.microsoft.com/office/drawing/2014/main" id="{1B2B4D71-5DC2-6539-7862-40FE0B8D3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12" y="3084840"/>
            <a:ext cx="2009775" cy="1238250"/>
          </a:xfrm>
          <a:prstGeom prst="rect">
            <a:avLst/>
          </a:prstGeom>
        </p:spPr>
      </p:pic>
      <p:sp>
        <p:nvSpPr>
          <p:cNvPr id="3" name="내용 개체 틀 16">
            <a:extLst>
              <a:ext uri="{FF2B5EF4-FFF2-40B4-BE49-F238E27FC236}">
                <a16:creationId xmlns:a16="http://schemas.microsoft.com/office/drawing/2014/main" id="{98E24BDB-72A3-5D94-EA89-024F5582912C}"/>
              </a:ext>
            </a:extLst>
          </p:cNvPr>
          <p:cNvSpPr txBox="1">
            <a:spLocks/>
          </p:cNvSpPr>
          <p:nvPr/>
        </p:nvSpPr>
        <p:spPr bwMode="gray">
          <a:xfrm>
            <a:off x="493000" y="4703828"/>
            <a:ext cx="11582400" cy="133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itchFamily="18" charset="2"/>
              <a:buNone/>
            </a:pPr>
            <a:r>
              <a:rPr lang="en-US" altLang="ko-KR" sz="2000" dirty="0"/>
              <a:t>              </a:t>
            </a:r>
            <a:r>
              <a:rPr lang="en-US" altLang="ko-KR" sz="2400" dirty="0"/>
              <a:t> MySQL</a:t>
            </a:r>
            <a:r>
              <a:rPr lang="en-US" altLang="ko-KR" sz="2000" dirty="0"/>
              <a:t>	                                       </a:t>
            </a:r>
            <a:r>
              <a:rPr lang="en-US" altLang="ko-KR" sz="2400" dirty="0" err="1"/>
              <a:t>CloudType</a:t>
            </a:r>
            <a:r>
              <a:rPr lang="en-US" altLang="ko-KR" sz="2000" dirty="0"/>
              <a:t>			   </a:t>
            </a:r>
            <a:r>
              <a:rPr lang="en-US" altLang="ko-KR" sz="2400" dirty="0"/>
              <a:t>Google Cloud 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US" altLang="ko-KR" sz="2400" dirty="0"/>
              <a:t>       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)                        (API</a:t>
            </a:r>
            <a:r>
              <a:rPr lang="ko-KR" altLang="en-US" sz="2000" dirty="0"/>
              <a:t> 서버 업로드 용 클라우드</a:t>
            </a:r>
            <a:r>
              <a:rPr lang="en-US" altLang="ko-KR" sz="2000" dirty="0"/>
              <a:t>)               (</a:t>
            </a:r>
            <a:r>
              <a:rPr lang="ko-KR" altLang="en-US" sz="2000" dirty="0"/>
              <a:t>데이터베이스 업로드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62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2DBD3-C3B3-87B9-DF51-2B61610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65" y="-113286"/>
            <a:ext cx="9688070" cy="64372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348DC5-84B4-C30B-96AE-7AB975E5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32151"/>
            <a:ext cx="7924800" cy="1143000"/>
          </a:xfrm>
        </p:spPr>
        <p:txBody>
          <a:bodyPr/>
          <a:lstStyle/>
          <a:p>
            <a:r>
              <a:rPr lang="ko-KR" altLang="en-US" dirty="0"/>
              <a:t>프로그램 구조도</a:t>
            </a:r>
          </a:p>
        </p:txBody>
      </p:sp>
    </p:spTree>
    <p:extLst>
      <p:ext uri="{BB962C8B-B14F-4D97-AF65-F5344CB8AC3E}">
        <p14:creationId xmlns:p14="http://schemas.microsoft.com/office/powerpoint/2010/main" val="30076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8853272">
            <a:extLst>
              <a:ext uri="{FF2B5EF4-FFF2-40B4-BE49-F238E27FC236}">
                <a16:creationId xmlns:a16="http://schemas.microsoft.com/office/drawing/2014/main" id="{FD9688FF-A690-94F1-FA51-398A14EB4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89" y="876"/>
            <a:ext cx="6496115" cy="643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60F321-6F4B-5F4F-42A9-0F65F8D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4530"/>
            <a:ext cx="3813580" cy="1325563"/>
          </a:xfrm>
        </p:spPr>
        <p:txBody>
          <a:bodyPr/>
          <a:lstStyle/>
          <a:p>
            <a:r>
              <a:rPr lang="ko-KR" altLang="en-US" dirty="0"/>
              <a:t>메뉴 구조도</a:t>
            </a:r>
          </a:p>
        </p:txBody>
      </p:sp>
    </p:spTree>
    <p:extLst>
      <p:ext uri="{BB962C8B-B14F-4D97-AF65-F5344CB8AC3E}">
        <p14:creationId xmlns:p14="http://schemas.microsoft.com/office/powerpoint/2010/main" val="1941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C302-4840-C334-097E-C94DB30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구조도</a:t>
            </a:r>
          </a:p>
        </p:txBody>
      </p:sp>
      <p:pic>
        <p:nvPicPr>
          <p:cNvPr id="5" name="그림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1ED7133-0569-9030-D9D8-840C41AE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48" y="1000688"/>
            <a:ext cx="9449904" cy="56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29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1058</TotalTime>
  <Words>773</Words>
  <Application>Microsoft Office PowerPoint</Application>
  <PresentationFormat>와이드스크린</PresentationFormat>
  <Paragraphs>207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HY헤드라인M</vt:lpstr>
      <vt:lpstr>맑은 고딕</vt:lpstr>
      <vt:lpstr>Amasis MT Pro Black</vt:lpstr>
      <vt:lpstr>Arial</vt:lpstr>
      <vt:lpstr>Arial Black</vt:lpstr>
      <vt:lpstr>Candara</vt:lpstr>
      <vt:lpstr>Corbel</vt:lpstr>
      <vt:lpstr>Wingdings</vt:lpstr>
      <vt:lpstr>Wingdings 3</vt:lpstr>
      <vt:lpstr>New_Education02</vt:lpstr>
      <vt:lpstr>폴인텍, Fall in Tech 2023학년도 졸업 작품 중간 발표</vt:lpstr>
      <vt:lpstr>목차</vt:lpstr>
      <vt:lpstr>프로젝트 소개</vt:lpstr>
      <vt:lpstr>프로젝트 핵심</vt:lpstr>
      <vt:lpstr>사용 기술</vt:lpstr>
      <vt:lpstr>사용 기술</vt:lpstr>
      <vt:lpstr>프로그램 구조도</vt:lpstr>
      <vt:lpstr>메뉴 구조도</vt:lpstr>
      <vt:lpstr>데이터베이스 구조도</vt:lpstr>
      <vt:lpstr>프로젝트 주요 기능</vt:lpstr>
      <vt:lpstr>프로젝트 진행도</vt:lpstr>
      <vt:lpstr>프로젝트 진행도</vt:lpstr>
      <vt:lpstr>개발 상황 – 데이터베이스</vt:lpstr>
      <vt:lpstr>개발 상황 – 서버 테스트</vt:lpstr>
      <vt:lpstr>개발 상황 – 회원가입 페이지</vt:lpstr>
      <vt:lpstr>개발 상황 – 로그인 페이지</vt:lpstr>
      <vt:lpstr>개발 상황 – 메인 페이지</vt:lpstr>
      <vt:lpstr>개발 상황 – 게시판 상세</vt:lpstr>
      <vt:lpstr>개발 상황 – 게시글 작성</vt:lpstr>
      <vt:lpstr>개발 상황 – 게시글 상세</vt:lpstr>
      <vt:lpstr>개발 상황 – 게시글 수정</vt:lpstr>
      <vt:lpstr>개발 상황 – 관리자 페이지</vt:lpstr>
      <vt:lpstr>개발 상황 – 관리자 페이지</vt:lpstr>
      <vt:lpstr>개발 상황 – 상담 창구 개설</vt:lpstr>
      <vt:lpstr>프로젝트 점검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2023년 졸업작품 중간발표</dc:title>
  <dc:creator>문세록</dc:creator>
  <cp:lastModifiedBy>문세록</cp:lastModifiedBy>
  <cp:revision>123</cp:revision>
  <dcterms:created xsi:type="dcterms:W3CDTF">2023-09-21T01:42:41Z</dcterms:created>
  <dcterms:modified xsi:type="dcterms:W3CDTF">2023-10-11T22:23:56Z</dcterms:modified>
</cp:coreProperties>
</file>