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0" r:id="rId4"/>
    <p:sldId id="264" r:id="rId5"/>
    <p:sldId id="269" r:id="rId6"/>
    <p:sldId id="267" r:id="rId7"/>
    <p:sldId id="270" r:id="rId8"/>
    <p:sldId id="275" r:id="rId9"/>
    <p:sldId id="277" r:id="rId10"/>
    <p:sldId id="276" r:id="rId11"/>
    <p:sldId id="26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D6568-84B3-4760-8A05-07B21C6D5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BE8FD9-0449-42B7-B2F1-32903368400E}">
      <dgm:prSet custT="1"/>
      <dgm:spPr/>
      <dgm:t>
        <a:bodyPr/>
        <a:lstStyle/>
        <a:p>
          <a:r>
            <a:rPr lang="en-US" sz="2800" b="1" dirty="0"/>
            <a:t>About the Authors &amp; Publishers</a:t>
          </a:r>
          <a:endParaRPr lang="en-US" sz="2800" dirty="0"/>
        </a:p>
      </dgm:t>
    </dgm:pt>
    <dgm:pt modelId="{6552476A-FA9D-46A9-A769-1918BBBABBB3}" type="parTrans" cxnId="{0915B23B-BE35-4AE0-8A2C-0183BEFF4652}">
      <dgm:prSet/>
      <dgm:spPr/>
      <dgm:t>
        <a:bodyPr/>
        <a:lstStyle/>
        <a:p>
          <a:endParaRPr lang="en-US"/>
        </a:p>
      </dgm:t>
    </dgm:pt>
    <dgm:pt modelId="{31ACB1D2-C51E-4F10-9F1E-1746B52A86D6}" type="sibTrans" cxnId="{0915B23B-BE35-4AE0-8A2C-0183BEFF4652}">
      <dgm:prSet/>
      <dgm:spPr/>
      <dgm:t>
        <a:bodyPr/>
        <a:lstStyle/>
        <a:p>
          <a:endParaRPr lang="en-US"/>
        </a:p>
      </dgm:t>
    </dgm:pt>
    <dgm:pt modelId="{2AE38BEA-B4A2-4577-B09C-03BC2DCCCCDC}">
      <dgm:prSet custT="1"/>
      <dgm:spPr/>
      <dgm:t>
        <a:bodyPr/>
        <a:lstStyle/>
        <a:p>
          <a:r>
            <a:rPr lang="en-US" sz="2800" b="1" dirty="0"/>
            <a:t>Highlights of the Book</a:t>
          </a:r>
        </a:p>
        <a:p>
          <a:r>
            <a:rPr lang="en-US" sz="2000" dirty="0"/>
            <a:t>   </a:t>
          </a:r>
          <a:r>
            <a:rPr lang="en-US" sz="2200" dirty="0"/>
            <a:t>* 4 components of Influence</a:t>
          </a:r>
        </a:p>
        <a:p>
          <a:r>
            <a:rPr lang="en-US" sz="2200" dirty="0"/>
            <a:t>   * Harness the science of persuasion</a:t>
          </a:r>
        </a:p>
      </dgm:t>
    </dgm:pt>
    <dgm:pt modelId="{EB4F6480-BBBF-4A88-B383-7116E5E2D279}" type="parTrans" cxnId="{71638B5E-F6FB-48B8-9D0A-81E3252E5C2D}">
      <dgm:prSet/>
      <dgm:spPr/>
      <dgm:t>
        <a:bodyPr/>
        <a:lstStyle/>
        <a:p>
          <a:endParaRPr lang="en-US"/>
        </a:p>
      </dgm:t>
    </dgm:pt>
    <dgm:pt modelId="{0D6B8462-4D2D-4048-95E9-8C3C14CEC667}" type="sibTrans" cxnId="{71638B5E-F6FB-48B8-9D0A-81E3252E5C2D}">
      <dgm:prSet/>
      <dgm:spPr/>
      <dgm:t>
        <a:bodyPr/>
        <a:lstStyle/>
        <a:p>
          <a:endParaRPr lang="en-US"/>
        </a:p>
      </dgm:t>
    </dgm:pt>
    <dgm:pt modelId="{D54E44EC-F91C-4D9C-BB93-E27395F59E0A}">
      <dgm:prSet custT="1"/>
      <dgm:spPr/>
      <dgm:t>
        <a:bodyPr/>
        <a:lstStyle/>
        <a:p>
          <a:r>
            <a:rPr lang="en-US" sz="2800" b="1" dirty="0"/>
            <a:t>Conclusion</a:t>
          </a:r>
          <a:endParaRPr lang="en-US" sz="2800" dirty="0"/>
        </a:p>
      </dgm:t>
    </dgm:pt>
    <dgm:pt modelId="{A0880413-B175-477C-A8B5-421574A8C394}" type="parTrans" cxnId="{8A2DE1BF-5866-44D0-8D7C-79F15B398ED9}">
      <dgm:prSet/>
      <dgm:spPr/>
      <dgm:t>
        <a:bodyPr/>
        <a:lstStyle/>
        <a:p>
          <a:endParaRPr lang="en-US"/>
        </a:p>
      </dgm:t>
    </dgm:pt>
    <dgm:pt modelId="{CB57ED78-568D-4041-A2B7-4D19765547F3}" type="sibTrans" cxnId="{8A2DE1BF-5866-44D0-8D7C-79F15B398ED9}">
      <dgm:prSet/>
      <dgm:spPr/>
      <dgm:t>
        <a:bodyPr/>
        <a:lstStyle/>
        <a:p>
          <a:endParaRPr lang="en-US"/>
        </a:p>
      </dgm:t>
    </dgm:pt>
    <dgm:pt modelId="{5A0651F6-5BF9-4971-A1E1-6C1DCA79DB9D}" type="pres">
      <dgm:prSet presAssocID="{611D6568-84B3-4760-8A05-07B21C6D54C4}" presName="root" presStyleCnt="0">
        <dgm:presLayoutVars>
          <dgm:dir/>
          <dgm:resizeHandles val="exact"/>
        </dgm:presLayoutVars>
      </dgm:prSet>
      <dgm:spPr/>
    </dgm:pt>
    <dgm:pt modelId="{EB659058-E894-4BAA-B348-11B49FE4B0CC}" type="pres">
      <dgm:prSet presAssocID="{E8BE8FD9-0449-42B7-B2F1-32903368400E}" presName="compNode" presStyleCnt="0"/>
      <dgm:spPr/>
    </dgm:pt>
    <dgm:pt modelId="{9E16968E-0749-45A0-9E21-9CA5BE8A77F7}" type="pres">
      <dgm:prSet presAssocID="{E8BE8FD9-0449-42B7-B2F1-32903368400E}" presName="bgRect" presStyleLbl="bgShp" presStyleIdx="0" presStyleCnt="3" custScaleY="1048013" custLinFactY="300000" custLinFactNeighborX="-1435" custLinFactNeighborY="379019"/>
      <dgm:spPr/>
    </dgm:pt>
    <dgm:pt modelId="{6802B505-E455-428E-A06E-B813262D4685}" type="pres">
      <dgm:prSet presAssocID="{E8BE8FD9-0449-42B7-B2F1-32903368400E}" presName="iconRect" presStyleLbl="node1" presStyleIdx="0" presStyleCnt="3" custLinFactNeighborX="8409" custLinFactNeighborY="477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B2AB9EB2-D0AA-4C07-85BF-3B9D49C76CEC}" type="pres">
      <dgm:prSet presAssocID="{E8BE8FD9-0449-42B7-B2F1-32903368400E}" presName="spaceRect" presStyleCnt="0"/>
      <dgm:spPr/>
    </dgm:pt>
    <dgm:pt modelId="{44493B24-5C37-4F52-8EC4-AF93DBF60A98}" type="pres">
      <dgm:prSet presAssocID="{E8BE8FD9-0449-42B7-B2F1-32903368400E}" presName="parTx" presStyleLbl="revTx" presStyleIdx="0" presStyleCnt="3" custScaleX="100000" custLinFactY="189622" custLinFactNeighborX="960" custLinFactNeighborY="200000">
        <dgm:presLayoutVars>
          <dgm:chMax val="0"/>
          <dgm:chPref val="0"/>
        </dgm:presLayoutVars>
      </dgm:prSet>
      <dgm:spPr/>
    </dgm:pt>
    <dgm:pt modelId="{F73BF843-83A6-4C26-BB1F-9A1E9BDDECDA}" type="pres">
      <dgm:prSet presAssocID="{31ACB1D2-C51E-4F10-9F1E-1746B52A86D6}" presName="sibTrans" presStyleCnt="0"/>
      <dgm:spPr/>
    </dgm:pt>
    <dgm:pt modelId="{52C7A1E3-8D95-4C49-A679-CACD40352F83}" type="pres">
      <dgm:prSet presAssocID="{2AE38BEA-B4A2-4577-B09C-03BC2DCCCCDC}" presName="compNode" presStyleCnt="0"/>
      <dgm:spPr/>
    </dgm:pt>
    <dgm:pt modelId="{2C7EDC7C-76AD-4096-B0C8-F2E6E3B3D4D5}" type="pres">
      <dgm:prSet presAssocID="{2AE38BEA-B4A2-4577-B09C-03BC2DCCCCDC}" presName="bgRect" presStyleLbl="bgShp" presStyleIdx="1" presStyleCnt="3" custScaleX="100000" custScaleY="2000000" custLinFactY="300000" custLinFactNeighborY="364596"/>
      <dgm:spPr/>
    </dgm:pt>
    <dgm:pt modelId="{9EBBF8A0-0E43-4BDD-9E52-1557F28A055D}" type="pres">
      <dgm:prSet presAssocID="{2AE38BEA-B4A2-4577-B09C-03BC2DCCCCDC}" presName="iconRect" presStyleLbl="node1" presStyleIdx="1" presStyleCnt="3" custLinFactNeighborY="3331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A39D62D-6BF1-4D2B-BB3C-F2FD448A507E}" type="pres">
      <dgm:prSet presAssocID="{2AE38BEA-B4A2-4577-B09C-03BC2DCCCCDC}" presName="spaceRect" presStyleCnt="0"/>
      <dgm:spPr/>
    </dgm:pt>
    <dgm:pt modelId="{B1CC645E-6288-4D03-A4B0-66DE03478BEE}" type="pres">
      <dgm:prSet presAssocID="{2AE38BEA-B4A2-4577-B09C-03BC2DCCCCDC}" presName="parTx" presStyleLbl="revTx" presStyleIdx="1" presStyleCnt="3" custScaleY="50140" custLinFactY="100000" custLinFactNeighborX="868" custLinFactNeighborY="194538">
        <dgm:presLayoutVars>
          <dgm:chMax val="0"/>
          <dgm:chPref val="0"/>
        </dgm:presLayoutVars>
      </dgm:prSet>
      <dgm:spPr/>
    </dgm:pt>
    <dgm:pt modelId="{315DC767-69CD-4E0F-B2D3-E64067551FFE}" type="pres">
      <dgm:prSet presAssocID="{0D6B8462-4D2D-4048-95E9-8C3C14CEC667}" presName="sibTrans" presStyleCnt="0"/>
      <dgm:spPr/>
    </dgm:pt>
    <dgm:pt modelId="{E2540BDE-10C3-436F-98E5-BBC98B950F89}" type="pres">
      <dgm:prSet presAssocID="{D54E44EC-F91C-4D9C-BB93-E27395F59E0A}" presName="compNode" presStyleCnt="0"/>
      <dgm:spPr/>
    </dgm:pt>
    <dgm:pt modelId="{E9EFC96B-EB83-4248-B88A-3E9DB67F1709}" type="pres">
      <dgm:prSet presAssocID="{D54E44EC-F91C-4D9C-BB93-E27395F59E0A}" presName="bgRect" presStyleLbl="bgShp" presStyleIdx="2" presStyleCnt="3" custScaleX="100000" custScaleY="1783141" custLinFactY="123634" custLinFactNeighborY="200000"/>
      <dgm:spPr/>
    </dgm:pt>
    <dgm:pt modelId="{ED190A67-A1C2-4482-9EBD-FC9E62E75C54}" type="pres">
      <dgm:prSet presAssocID="{D54E44EC-F91C-4D9C-BB93-E27395F59E0A}" presName="iconRect" presStyleLbl="node1" presStyleIdx="2" presStyleCnt="3" custLinFactNeighborX="-7008" custLinFactNeighborY="182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8A5094A-DC81-4C53-9FE4-C16585316170}" type="pres">
      <dgm:prSet presAssocID="{D54E44EC-F91C-4D9C-BB93-E27395F59E0A}" presName="spaceRect" presStyleCnt="0"/>
      <dgm:spPr/>
    </dgm:pt>
    <dgm:pt modelId="{A06F9CBC-FDFD-41C3-B3F9-4CD05E39A1F3}" type="pres">
      <dgm:prSet presAssocID="{D54E44EC-F91C-4D9C-BB93-E27395F59E0A}" presName="parTx" presStyleLbl="revTx" presStyleIdx="2" presStyleCnt="3" custLinFactY="44940" custLinFactNeighborX="2322" custLinFactNeighborY="100000">
        <dgm:presLayoutVars>
          <dgm:chMax val="0"/>
          <dgm:chPref val="0"/>
        </dgm:presLayoutVars>
      </dgm:prSet>
      <dgm:spPr/>
    </dgm:pt>
  </dgm:ptLst>
  <dgm:cxnLst>
    <dgm:cxn modelId="{0915B23B-BE35-4AE0-8A2C-0183BEFF4652}" srcId="{611D6568-84B3-4760-8A05-07B21C6D54C4}" destId="{E8BE8FD9-0449-42B7-B2F1-32903368400E}" srcOrd="0" destOrd="0" parTransId="{6552476A-FA9D-46A9-A769-1918BBBABBB3}" sibTransId="{31ACB1D2-C51E-4F10-9F1E-1746B52A86D6}"/>
    <dgm:cxn modelId="{71638B5E-F6FB-48B8-9D0A-81E3252E5C2D}" srcId="{611D6568-84B3-4760-8A05-07B21C6D54C4}" destId="{2AE38BEA-B4A2-4577-B09C-03BC2DCCCCDC}" srcOrd="1" destOrd="0" parTransId="{EB4F6480-BBBF-4A88-B383-7116E5E2D279}" sibTransId="{0D6B8462-4D2D-4048-95E9-8C3C14CEC667}"/>
    <dgm:cxn modelId="{296F077A-7A92-44C9-904B-1A37DF30940C}" type="presOf" srcId="{2AE38BEA-B4A2-4577-B09C-03BC2DCCCCDC}" destId="{B1CC645E-6288-4D03-A4B0-66DE03478BEE}" srcOrd="0" destOrd="0" presId="urn:microsoft.com/office/officeart/2018/2/layout/IconVerticalSolidList"/>
    <dgm:cxn modelId="{CA833481-7BDA-45AB-83E5-53937E305D07}" type="presOf" srcId="{E8BE8FD9-0449-42B7-B2F1-32903368400E}" destId="{44493B24-5C37-4F52-8EC4-AF93DBF60A98}" srcOrd="0" destOrd="0" presId="urn:microsoft.com/office/officeart/2018/2/layout/IconVerticalSolidList"/>
    <dgm:cxn modelId="{F5B64DA7-6A75-42C2-AB2B-5DC86284FD4D}" type="presOf" srcId="{D54E44EC-F91C-4D9C-BB93-E27395F59E0A}" destId="{A06F9CBC-FDFD-41C3-B3F9-4CD05E39A1F3}" srcOrd="0" destOrd="0" presId="urn:microsoft.com/office/officeart/2018/2/layout/IconVerticalSolidList"/>
    <dgm:cxn modelId="{8A2DE1BF-5866-44D0-8D7C-79F15B398ED9}" srcId="{611D6568-84B3-4760-8A05-07B21C6D54C4}" destId="{D54E44EC-F91C-4D9C-BB93-E27395F59E0A}" srcOrd="2" destOrd="0" parTransId="{A0880413-B175-477C-A8B5-421574A8C394}" sibTransId="{CB57ED78-568D-4041-A2B7-4D19765547F3}"/>
    <dgm:cxn modelId="{B6DAE4F8-D775-429B-94CF-11B3D5D74EB6}" type="presOf" srcId="{611D6568-84B3-4760-8A05-07B21C6D54C4}" destId="{5A0651F6-5BF9-4971-A1E1-6C1DCA79DB9D}" srcOrd="0" destOrd="0" presId="urn:microsoft.com/office/officeart/2018/2/layout/IconVerticalSolidList"/>
    <dgm:cxn modelId="{16D9EC51-26AD-469C-B81E-19F22A961A8A}" type="presParOf" srcId="{5A0651F6-5BF9-4971-A1E1-6C1DCA79DB9D}" destId="{EB659058-E894-4BAA-B348-11B49FE4B0CC}" srcOrd="0" destOrd="0" presId="urn:microsoft.com/office/officeart/2018/2/layout/IconVerticalSolidList"/>
    <dgm:cxn modelId="{1DC15A1A-D0C5-4AFD-A0E1-70268DE13BC7}" type="presParOf" srcId="{EB659058-E894-4BAA-B348-11B49FE4B0CC}" destId="{9E16968E-0749-45A0-9E21-9CA5BE8A77F7}" srcOrd="0" destOrd="0" presId="urn:microsoft.com/office/officeart/2018/2/layout/IconVerticalSolidList"/>
    <dgm:cxn modelId="{33AC2AF5-68FC-4FFD-969A-89B7E5E4A824}" type="presParOf" srcId="{EB659058-E894-4BAA-B348-11B49FE4B0CC}" destId="{6802B505-E455-428E-A06E-B813262D4685}" srcOrd="1" destOrd="0" presId="urn:microsoft.com/office/officeart/2018/2/layout/IconVerticalSolidList"/>
    <dgm:cxn modelId="{ADF9D2F1-D538-4251-8FC3-7BD0879C3E74}" type="presParOf" srcId="{EB659058-E894-4BAA-B348-11B49FE4B0CC}" destId="{B2AB9EB2-D0AA-4C07-85BF-3B9D49C76CEC}" srcOrd="2" destOrd="0" presId="urn:microsoft.com/office/officeart/2018/2/layout/IconVerticalSolidList"/>
    <dgm:cxn modelId="{42ACDF87-E4BF-4B0E-9D28-B1520269CA19}" type="presParOf" srcId="{EB659058-E894-4BAA-B348-11B49FE4B0CC}" destId="{44493B24-5C37-4F52-8EC4-AF93DBF60A98}" srcOrd="3" destOrd="0" presId="urn:microsoft.com/office/officeart/2018/2/layout/IconVerticalSolidList"/>
    <dgm:cxn modelId="{3F4AFCB5-8BFB-4F8B-9F04-91D07680BEC9}" type="presParOf" srcId="{5A0651F6-5BF9-4971-A1E1-6C1DCA79DB9D}" destId="{F73BF843-83A6-4C26-BB1F-9A1E9BDDECDA}" srcOrd="1" destOrd="0" presId="urn:microsoft.com/office/officeart/2018/2/layout/IconVerticalSolidList"/>
    <dgm:cxn modelId="{18FC6BAD-5D4D-48F0-9C1C-56BA93DF59A9}" type="presParOf" srcId="{5A0651F6-5BF9-4971-A1E1-6C1DCA79DB9D}" destId="{52C7A1E3-8D95-4C49-A679-CACD40352F83}" srcOrd="2" destOrd="0" presId="urn:microsoft.com/office/officeart/2018/2/layout/IconVerticalSolidList"/>
    <dgm:cxn modelId="{BDB69C3A-55A6-4826-AF3D-C4740A10D568}" type="presParOf" srcId="{52C7A1E3-8D95-4C49-A679-CACD40352F83}" destId="{2C7EDC7C-76AD-4096-B0C8-F2E6E3B3D4D5}" srcOrd="0" destOrd="0" presId="urn:microsoft.com/office/officeart/2018/2/layout/IconVerticalSolidList"/>
    <dgm:cxn modelId="{69A87291-226D-402C-AC2C-32F20A6B2BDF}" type="presParOf" srcId="{52C7A1E3-8D95-4C49-A679-CACD40352F83}" destId="{9EBBF8A0-0E43-4BDD-9E52-1557F28A055D}" srcOrd="1" destOrd="0" presId="urn:microsoft.com/office/officeart/2018/2/layout/IconVerticalSolidList"/>
    <dgm:cxn modelId="{44D803DE-0917-4F34-9017-EBE8C0A5F72A}" type="presParOf" srcId="{52C7A1E3-8D95-4C49-A679-CACD40352F83}" destId="{DA39D62D-6BF1-4D2B-BB3C-F2FD448A507E}" srcOrd="2" destOrd="0" presId="urn:microsoft.com/office/officeart/2018/2/layout/IconVerticalSolidList"/>
    <dgm:cxn modelId="{579D2A76-FEC9-4699-B2F7-9245AF6E55D0}" type="presParOf" srcId="{52C7A1E3-8D95-4C49-A679-CACD40352F83}" destId="{B1CC645E-6288-4D03-A4B0-66DE03478BEE}" srcOrd="3" destOrd="0" presId="urn:microsoft.com/office/officeart/2018/2/layout/IconVerticalSolidList"/>
    <dgm:cxn modelId="{7393B162-9A87-4785-8E56-830DE4404FAD}" type="presParOf" srcId="{5A0651F6-5BF9-4971-A1E1-6C1DCA79DB9D}" destId="{315DC767-69CD-4E0F-B2D3-E64067551FFE}" srcOrd="3" destOrd="0" presId="urn:microsoft.com/office/officeart/2018/2/layout/IconVerticalSolidList"/>
    <dgm:cxn modelId="{E6AFEFBC-05BF-4B3A-8202-25854CB6C53D}" type="presParOf" srcId="{5A0651F6-5BF9-4971-A1E1-6C1DCA79DB9D}" destId="{E2540BDE-10C3-436F-98E5-BBC98B950F89}" srcOrd="4" destOrd="0" presId="urn:microsoft.com/office/officeart/2018/2/layout/IconVerticalSolidList"/>
    <dgm:cxn modelId="{9050C7E9-1C84-4C9F-AE91-8C4605736694}" type="presParOf" srcId="{E2540BDE-10C3-436F-98E5-BBC98B950F89}" destId="{E9EFC96B-EB83-4248-B88A-3E9DB67F1709}" srcOrd="0" destOrd="0" presId="urn:microsoft.com/office/officeart/2018/2/layout/IconVerticalSolidList"/>
    <dgm:cxn modelId="{D2921512-9F81-44D9-A215-7D6F1D03723C}" type="presParOf" srcId="{E2540BDE-10C3-436F-98E5-BBC98B950F89}" destId="{ED190A67-A1C2-4482-9EBD-FC9E62E75C54}" srcOrd="1" destOrd="0" presId="urn:microsoft.com/office/officeart/2018/2/layout/IconVerticalSolidList"/>
    <dgm:cxn modelId="{24762587-CC20-4F76-90D7-05A7B1CB0BF5}" type="presParOf" srcId="{E2540BDE-10C3-436F-98E5-BBC98B950F89}" destId="{28A5094A-DC81-4C53-9FE4-C16585316170}" srcOrd="2" destOrd="0" presId="urn:microsoft.com/office/officeart/2018/2/layout/IconVerticalSolidList"/>
    <dgm:cxn modelId="{52395267-7091-4695-83C9-1279F9C803FD}" type="presParOf" srcId="{E2540BDE-10C3-436F-98E5-BBC98B950F89}" destId="{A06F9CBC-FDFD-41C3-B3F9-4CD05E39A1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6968E-0749-45A0-9E21-9CA5BE8A77F7}">
      <dsp:nvSpPr>
        <dsp:cNvPr id="0" name=""/>
        <dsp:cNvSpPr/>
      </dsp:nvSpPr>
      <dsp:spPr>
        <a:xfrm>
          <a:off x="0" y="438817"/>
          <a:ext cx="6248400" cy="6468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2B505-E455-428E-A06E-B813262D4685}">
      <dsp:nvSpPr>
        <dsp:cNvPr id="0" name=""/>
        <dsp:cNvSpPr/>
      </dsp:nvSpPr>
      <dsp:spPr>
        <a:xfrm>
          <a:off x="430562" y="327525"/>
          <a:ext cx="679599" cy="678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93B24-5C37-4F52-8EC4-AF93DBF60A98}">
      <dsp:nvSpPr>
        <dsp:cNvPr id="0" name=""/>
        <dsp:cNvSpPr/>
      </dsp:nvSpPr>
      <dsp:spPr>
        <a:xfrm>
          <a:off x="1468588" y="625761"/>
          <a:ext cx="4391633" cy="80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5" tIns="8515" rIns="8515" bIns="851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About the Authors &amp; Publishers</a:t>
          </a:r>
          <a:endParaRPr lang="en-US" sz="2800" kern="1200" dirty="0"/>
        </a:p>
      </dsp:txBody>
      <dsp:txXfrm>
        <a:off x="1468588" y="625761"/>
        <a:ext cx="4391633" cy="80457"/>
      </dsp:txXfrm>
    </dsp:sp>
    <dsp:sp modelId="{2C7EDC7C-76AD-4096-B0C8-F2E6E3B3D4D5}">
      <dsp:nvSpPr>
        <dsp:cNvPr id="0" name=""/>
        <dsp:cNvSpPr/>
      </dsp:nvSpPr>
      <dsp:spPr>
        <a:xfrm>
          <a:off x="0" y="2224908"/>
          <a:ext cx="6248400" cy="1234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BF8A0-0E43-4BDD-9E52-1557F28A055D}">
      <dsp:nvSpPr>
        <dsp:cNvPr id="0" name=""/>
        <dsp:cNvSpPr/>
      </dsp:nvSpPr>
      <dsp:spPr>
        <a:xfrm>
          <a:off x="373414" y="2318630"/>
          <a:ext cx="679599" cy="678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C645E-6288-4D03-A4B0-66DE03478BEE}">
      <dsp:nvSpPr>
        <dsp:cNvPr id="0" name=""/>
        <dsp:cNvSpPr/>
      </dsp:nvSpPr>
      <dsp:spPr>
        <a:xfrm>
          <a:off x="1464548" y="2658100"/>
          <a:ext cx="4391633" cy="4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5" tIns="8515" rIns="8515" bIns="851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Highlights of the Book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</a:t>
          </a:r>
          <a:r>
            <a:rPr lang="en-US" sz="2200" kern="1200" dirty="0"/>
            <a:t>* 4 components of Influence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 * Harness the science of persuasion</a:t>
          </a:r>
        </a:p>
      </dsp:txBody>
      <dsp:txXfrm>
        <a:off x="1464548" y="2658100"/>
        <a:ext cx="4391633" cy="40341"/>
      </dsp:txXfrm>
    </dsp:sp>
    <dsp:sp modelId="{E9EFC96B-EB83-4248-B88A-3E9DB67F1709}">
      <dsp:nvSpPr>
        <dsp:cNvPr id="0" name=""/>
        <dsp:cNvSpPr/>
      </dsp:nvSpPr>
      <dsp:spPr>
        <a:xfrm>
          <a:off x="0" y="4103245"/>
          <a:ext cx="6248400" cy="1100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90A67-A1C2-4482-9EBD-FC9E62E75C54}">
      <dsp:nvSpPr>
        <dsp:cNvPr id="0" name=""/>
        <dsp:cNvSpPr/>
      </dsp:nvSpPr>
      <dsp:spPr>
        <a:xfrm>
          <a:off x="325788" y="4238139"/>
          <a:ext cx="679599" cy="678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F9CBC-FDFD-41C3-B3F9-4CD05E39A1F3}">
      <dsp:nvSpPr>
        <dsp:cNvPr id="0" name=""/>
        <dsp:cNvSpPr/>
      </dsp:nvSpPr>
      <dsp:spPr>
        <a:xfrm>
          <a:off x="1528402" y="4539538"/>
          <a:ext cx="4391633" cy="80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5" tIns="8515" rIns="8515" bIns="851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Conclusion</a:t>
          </a:r>
          <a:endParaRPr lang="en-US" sz="2800" kern="1200" dirty="0"/>
        </a:p>
      </dsp:txBody>
      <dsp:txXfrm>
        <a:off x="1528402" y="4539538"/>
        <a:ext cx="4391633" cy="8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F0E4-F2CA-407A-A417-C47F9CBA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469AB-4673-473A-BC9A-1F8D7AE69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02E6-1EF8-4C28-8B59-0F93999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FE43-682F-4FA9-9392-BAA31384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BFAB-F809-4840-A5DB-6C414B5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C0F6-680A-48FA-B62A-C855EFC1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68755-B413-4C5B-A8A0-C96A2FF60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FAF3-53D7-4E4C-A9FD-532DE67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A444-E46C-4EFA-B797-645DB983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4C35-C592-4451-A6EF-AE90FBB0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1CAB5-F49B-4C4D-AD2C-F76F9C162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E6D7D-C6A0-4884-BCD0-46106839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7624-8030-41A4-A172-7357D553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EE3FF-0BA7-4C7E-B4FA-DDD9DFA5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DCD9-2869-4B6A-83E2-42549F8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3FD8-CE3E-4EC2-AC23-78C41769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F404-A9B5-47A4-8DAC-7B7D4ECC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87BC-96AF-42B0-AC10-FB4A29A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DC4D-B27A-4672-BCF7-6F47499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4C9F-DD2E-436B-8A5E-518D7316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CC38-FD56-4012-83E5-BF84AF5A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EA108-19BB-4174-BB2C-E92384C4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13E6-242B-41EC-8081-8B8D963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4C17-F9A7-4BD8-B42E-A92F248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C7201-5284-4F9C-80D2-2E63A4BF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883C-5517-4408-819D-6B596BAB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9563-2480-4F10-B9C2-CADA2B79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1F96-1241-42D8-9AC0-D5E320D4D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F02D-6CED-4180-A2D4-0499F324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EFA71-9DA5-454F-826F-D6ACB41F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FDC0-1C84-4E94-89DF-8C355F9A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2484-89FE-434C-9B2C-7C34CCA9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9C09C-C23E-475B-84AC-578944DE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94EE3-7020-4C17-BE8C-DC7A1615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4B1C5-E83D-4811-9B6A-E8A74645F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4140A-17AC-473E-80A0-DA5903F25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2E606-93C7-4E58-B451-40D5CF52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F242D-6C65-4D39-BE4C-EFBEA091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5CD62-5517-4F4E-A997-997D534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B6E5-F404-4D2A-9D53-28FE4C6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23563-243D-4862-BBF6-56DCC4EC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4A13B-1953-4D94-AD6A-30071BDF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81614-B69D-4DC0-AF04-EC746B8C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2C47E-136C-4CC8-AB90-764A7AD0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420C7-7DEC-43A4-945A-8D845DC5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3A999-3379-4073-B58B-87DF672A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8AC6-3C7D-458B-8058-0BB43F90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FC07-87E2-4A63-9C18-D7E809E7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813ED-FB70-4E21-A319-F8ADEF391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2626-7684-4C3E-933A-56D699C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8A4F7-5842-494C-AB3E-8AF30C2D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6684C-11B4-4339-8207-756D0FAA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E2C9-9969-4434-AC41-A6A4A430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689EC-15D3-464D-BC7B-652BFDC8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D42CA-AEAF-4E92-B0A6-EC05ACB61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16A4-A48B-4F70-BDB5-93A928AD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D051-0F5B-4D34-ACD4-B6F7598D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DB7B-1836-4069-9659-B3EC1463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B99A4-5D2E-4C1D-B9BD-39B08B04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2334-C251-4ECF-8074-D794132D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31E4-8512-460E-9FB7-268BB880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35EF-8D21-480E-940E-6F9F84E979E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E9DD-AB90-4AF3-860B-224A0EDC8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FF50-BCBD-444D-A998-CFD2793B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9F04-A569-4547-B7AC-E05F64F98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5/04/how-emotional-intelligence-became-a-key-leadership-skill" TargetMode="External"/><Relationship Id="rId2" Type="http://schemas.openxmlformats.org/officeDocument/2006/relationships/hyperlink" Target="https://hbr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dreads.com/book/show/34773703-influence-and-persuasion" TargetMode="External"/><Relationship Id="rId5" Type="http://schemas.openxmlformats.org/officeDocument/2006/relationships/hyperlink" Target="https://www.duarte.com/presentation-skills-resources/book-review-influence-persuasion-hbr-emotional-intelligence-series/" TargetMode="External"/><Relationship Id="rId4" Type="http://schemas.openxmlformats.org/officeDocument/2006/relationships/hyperlink" Target="https://www.perlego.com/book/837406/influence-and-persuasion-hbr-emotional-intelligence-series-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F7E2D-9C64-4167-A208-957121A700EF}"/>
              </a:ext>
            </a:extLst>
          </p:cNvPr>
          <p:cNvSpPr txBox="1"/>
          <p:nvPr/>
        </p:nvSpPr>
        <p:spPr>
          <a:xfrm>
            <a:off x="650449" y="4559522"/>
            <a:ext cx="10901471" cy="187175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solidFill>
                  <a:schemeClr val="bg1"/>
                </a:solidFill>
                <a:latin typeface="Calibri "/>
                <a:ea typeface="+mj-ea"/>
                <a:cs typeface="+mj-cs"/>
              </a:rPr>
              <a:t>EMOTIONAL INTELLIGENCE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solidFill>
                  <a:srgbClr val="FFFF00"/>
                </a:solidFill>
                <a:latin typeface="Calibri "/>
                <a:ea typeface="+mj-ea"/>
                <a:cs typeface="+mj-cs"/>
              </a:rPr>
              <a:t>INFLUENCE + PERSUASION</a:t>
            </a: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285154F-9C9E-4532-95E1-8E634FD0A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7" b="15227"/>
          <a:stretch/>
        </p:blipFill>
        <p:spPr>
          <a:xfrm>
            <a:off x="21" y="-55790"/>
            <a:ext cx="12191979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4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7307A-3496-4B14-AF05-8F2ADD0B91F7}"/>
              </a:ext>
            </a:extLst>
          </p:cNvPr>
          <p:cNvSpPr txBox="1"/>
          <p:nvPr/>
        </p:nvSpPr>
        <p:spPr>
          <a:xfrm>
            <a:off x="2754628" y="246602"/>
            <a:ext cx="65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CONCLUSION</a:t>
            </a:r>
          </a:p>
        </p:txBody>
      </p:sp>
      <p:pic>
        <p:nvPicPr>
          <p:cNvPr id="2050" name="Picture 2" descr="Conference concept illustration Free Vector">
            <a:extLst>
              <a:ext uri="{FF2B5EF4-FFF2-40B4-BE49-F238E27FC236}">
                <a16:creationId xmlns:a16="http://schemas.microsoft.com/office/drawing/2014/main" id="{A73B23EC-FFB2-4BDE-9841-9D3CE41A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42" y="967515"/>
            <a:ext cx="5379548" cy="537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72112-7817-4D3D-8A39-73F7A288C08B}"/>
              </a:ext>
            </a:extLst>
          </p:cNvPr>
          <p:cNvSpPr txBox="1"/>
          <p:nvPr/>
        </p:nvSpPr>
        <p:spPr>
          <a:xfrm>
            <a:off x="1181100" y="5600700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INFLUENCE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BB7AE-0494-4EEC-BB64-1E5F5F90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14" y="1219199"/>
            <a:ext cx="3709036" cy="4195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941713-1333-49A1-A44A-CC8116284EAE}"/>
              </a:ext>
            </a:extLst>
          </p:cNvPr>
          <p:cNvSpPr txBox="1"/>
          <p:nvPr/>
        </p:nvSpPr>
        <p:spPr>
          <a:xfrm>
            <a:off x="7687449" y="865256"/>
            <a:ext cx="3009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Limited set of human drives and needs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79E2F-E047-40A4-9F1D-E52763933B90}"/>
              </a:ext>
            </a:extLst>
          </p:cNvPr>
          <p:cNvSpPr txBox="1"/>
          <p:nvPr/>
        </p:nvSpPr>
        <p:spPr>
          <a:xfrm>
            <a:off x="7296150" y="5576377"/>
            <a:ext cx="340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PERSUASION</a:t>
            </a:r>
          </a:p>
        </p:txBody>
      </p:sp>
    </p:spTree>
    <p:extLst>
      <p:ext uri="{BB962C8B-B14F-4D97-AF65-F5344CB8AC3E}">
        <p14:creationId xmlns:p14="http://schemas.microsoft.com/office/powerpoint/2010/main" val="221365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9CDFF-EF25-4E71-A175-14310BC6B6A3}"/>
              </a:ext>
            </a:extLst>
          </p:cNvPr>
          <p:cNvSpPr txBox="1"/>
          <p:nvPr/>
        </p:nvSpPr>
        <p:spPr>
          <a:xfrm>
            <a:off x="781050" y="800100"/>
            <a:ext cx="5191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PREFERRENCES</a:t>
            </a:r>
            <a:endParaRPr lang="en-US" sz="2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82274-22FD-48C1-9ED4-C9E6D8920A90}"/>
              </a:ext>
            </a:extLst>
          </p:cNvPr>
          <p:cNvSpPr txBox="1"/>
          <p:nvPr/>
        </p:nvSpPr>
        <p:spPr>
          <a:xfrm>
            <a:off x="2243137" y="1857374"/>
            <a:ext cx="74580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https://hbr.org/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https://hbr.org/2015/04/how-emotional-intelligence-became-a-key-leadership-skill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https://www.perlego.com/book/837406/influence-and-persuasion-hbr-emotional-intelligence-series-pdf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https://www.duarte.com/presentation-skills-resources/book-review-influence-persuasion-hbr-emotional-intelligence-series/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https://www.goodreads.com/book/show/34773703-influence-and-persuasion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1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Thank you background with lettering in watercolor stain Free Vector">
            <a:extLst>
              <a:ext uri="{FF2B5EF4-FFF2-40B4-BE49-F238E27FC236}">
                <a16:creationId xmlns:a16="http://schemas.microsoft.com/office/drawing/2014/main" id="{CB964F79-A344-4418-A6D3-BC4DE9FE2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042"/>
          <a:stretch/>
        </p:blipFill>
        <p:spPr bwMode="auto"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2" name="Picture 6" descr="Influence and Persuasion (HBR Emotional Intelligence Series): Review,  Harvard Business, Morgan, Nick, Cialdini, Robert B., Hill, Linda A.,  Duarte, Nancy: 9781633693937: Amazon.com: Books">
            <a:extLst>
              <a:ext uri="{FF2B5EF4-FFF2-40B4-BE49-F238E27FC236}">
                <a16:creationId xmlns:a16="http://schemas.microsoft.com/office/drawing/2014/main" id="{F0A091A4-67D3-4EC3-93E1-4CCA4374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52" y="643466"/>
            <a:ext cx="4035953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1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66FFA-CBA0-434D-BBFF-EC6A784B25A0}"/>
              </a:ext>
            </a:extLst>
          </p:cNvPr>
          <p:cNvSpPr txBox="1"/>
          <p:nvPr/>
        </p:nvSpPr>
        <p:spPr>
          <a:xfrm>
            <a:off x="762000" y="559678"/>
            <a:ext cx="3567915" cy="4952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3867C3B-B785-4B24-80B1-E3D9FD82E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608659"/>
              </p:ext>
            </p:extLst>
          </p:nvPr>
        </p:nvGraphicFramePr>
        <p:xfrm>
          <a:off x="5181600" y="377825"/>
          <a:ext cx="6248400" cy="566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74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1287D-430E-4791-A57C-F40EEC9B6FC9}"/>
              </a:ext>
            </a:extLst>
          </p:cNvPr>
          <p:cNvSpPr txBox="1"/>
          <p:nvPr/>
        </p:nvSpPr>
        <p:spPr>
          <a:xfrm>
            <a:off x="906778" y="223520"/>
            <a:ext cx="65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ABOUT THE AUTHORS AND PUBLISHERS</a:t>
            </a:r>
          </a:p>
        </p:txBody>
      </p:sp>
      <p:pic>
        <p:nvPicPr>
          <p:cNvPr id="2050" name="Picture 2" descr="23 Years Later (outsourcing then and now) - blog - Integris Applied">
            <a:extLst>
              <a:ext uri="{FF2B5EF4-FFF2-40B4-BE49-F238E27FC236}">
                <a16:creationId xmlns:a16="http://schemas.microsoft.com/office/drawing/2014/main" id="{3429AF96-918E-45EE-9C6F-B4919AE62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986547"/>
            <a:ext cx="6149565" cy="283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ck Morgan (@DrNickMorgan) | טוויטר">
            <a:extLst>
              <a:ext uri="{FF2B5EF4-FFF2-40B4-BE49-F238E27FC236}">
                <a16:creationId xmlns:a16="http://schemas.microsoft.com/office/drawing/2014/main" id="{A4B5C6D3-8BB2-4CE8-AE38-E0C92F2CE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1" y="3429001"/>
            <a:ext cx="2306965" cy="2233102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3DA5E-B42E-4124-B5FD-B0FD4DED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33" y="3404821"/>
            <a:ext cx="2428573" cy="2257282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70772-AD80-466A-9D92-3362627F1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053" y="3356438"/>
            <a:ext cx="2298794" cy="2257281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6" name="Picture 8" descr="Nancy Duarte - THNK">
            <a:extLst>
              <a:ext uri="{FF2B5EF4-FFF2-40B4-BE49-F238E27FC236}">
                <a16:creationId xmlns:a16="http://schemas.microsoft.com/office/drawing/2014/main" id="{417B84C3-84F0-4EF1-9EE8-35647EE0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794" y="3356438"/>
            <a:ext cx="2446482" cy="2257282"/>
          </a:xfrm>
          <a:prstGeom prst="ellipse">
            <a:avLst/>
          </a:prstGeom>
          <a:ln w="3175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8D1C8-7745-4B60-AD7C-2AF268DD3DAC}"/>
              </a:ext>
            </a:extLst>
          </p:cNvPr>
          <p:cNvSpPr txBox="1"/>
          <p:nvPr/>
        </p:nvSpPr>
        <p:spPr>
          <a:xfrm>
            <a:off x="9550717" y="5858472"/>
            <a:ext cx="1984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Nancy Duarte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4B949-8DC5-426D-BFA8-E03087364B5D}"/>
              </a:ext>
            </a:extLst>
          </p:cNvPr>
          <p:cNvSpPr txBox="1"/>
          <p:nvPr/>
        </p:nvSpPr>
        <p:spPr>
          <a:xfrm>
            <a:off x="539432" y="5812306"/>
            <a:ext cx="212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Nick Morgan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0C9C5-65F9-45D9-9692-33A726CAA742}"/>
              </a:ext>
            </a:extLst>
          </p:cNvPr>
          <p:cNvSpPr txBox="1"/>
          <p:nvPr/>
        </p:nvSpPr>
        <p:spPr>
          <a:xfrm>
            <a:off x="3457575" y="5812306"/>
            <a:ext cx="2124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Robert Cialdini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CA679-4599-49CE-AA30-D2CA501A851D}"/>
              </a:ext>
            </a:extLst>
          </p:cNvPr>
          <p:cNvSpPr txBox="1"/>
          <p:nvPr/>
        </p:nvSpPr>
        <p:spPr>
          <a:xfrm>
            <a:off x="6305549" y="5812306"/>
            <a:ext cx="190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Linda A. Hill</a:t>
            </a:r>
          </a:p>
        </p:txBody>
      </p:sp>
    </p:spTree>
    <p:extLst>
      <p:ext uri="{BB962C8B-B14F-4D97-AF65-F5344CB8AC3E}">
        <p14:creationId xmlns:p14="http://schemas.microsoft.com/office/powerpoint/2010/main" val="338775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117DF-5883-4495-AB89-8F9328D74617}"/>
              </a:ext>
            </a:extLst>
          </p:cNvPr>
          <p:cNvSpPr txBox="1"/>
          <p:nvPr/>
        </p:nvSpPr>
        <p:spPr>
          <a:xfrm>
            <a:off x="638882" y="2184399"/>
            <a:ext cx="3571810" cy="2028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 COMPONENTS OF INFLUENCE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Bloggers on screen illustration collection Free Vector">
            <a:extLst>
              <a:ext uri="{FF2B5EF4-FFF2-40B4-BE49-F238E27FC236}">
                <a16:creationId xmlns:a16="http://schemas.microsoft.com/office/drawing/2014/main" id="{263ED6A8-FA4D-4A10-A506-CC5C75F1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16424"/>
            <a:ext cx="7214616" cy="47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E8FEA-6656-4316-834C-588D7B154091}"/>
              </a:ext>
            </a:extLst>
          </p:cNvPr>
          <p:cNvSpPr txBox="1"/>
          <p:nvPr/>
        </p:nvSpPr>
        <p:spPr>
          <a:xfrm>
            <a:off x="2754628" y="246602"/>
            <a:ext cx="65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HIGHLIGHTS OF THE BOOK</a:t>
            </a:r>
          </a:p>
        </p:txBody>
      </p:sp>
    </p:spTree>
    <p:extLst>
      <p:ext uri="{BB962C8B-B14F-4D97-AF65-F5344CB8AC3E}">
        <p14:creationId xmlns:p14="http://schemas.microsoft.com/office/powerpoint/2010/main" val="195340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Experts concept illustration Free Vector">
            <a:extLst>
              <a:ext uri="{FF2B5EF4-FFF2-40B4-BE49-F238E27FC236}">
                <a16:creationId xmlns:a16="http://schemas.microsoft.com/office/drawing/2014/main" id="{CB885479-F0EF-4214-B123-0DA7941D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2" y="3597834"/>
            <a:ext cx="5644538" cy="37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and drawn people talking illustration Free Vector">
            <a:extLst>
              <a:ext uri="{FF2B5EF4-FFF2-40B4-BE49-F238E27FC236}">
                <a16:creationId xmlns:a16="http://schemas.microsoft.com/office/drawing/2014/main" id="{75D08E32-AE39-48B0-8822-F083B68D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95" y="264786"/>
            <a:ext cx="5252585" cy="34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ipster beard businessman with muscles pop art retro style. Premium Vector">
            <a:extLst>
              <a:ext uri="{FF2B5EF4-FFF2-40B4-BE49-F238E27FC236}">
                <a16:creationId xmlns:a16="http://schemas.microsoft.com/office/drawing/2014/main" id="{2B524DDF-F8C4-49DC-A416-EF5998851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245" y="596543"/>
            <a:ext cx="4495800" cy="31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epressed people holding face masks and hiding emotions Free Vector">
            <a:extLst>
              <a:ext uri="{FF2B5EF4-FFF2-40B4-BE49-F238E27FC236}">
                <a16:creationId xmlns:a16="http://schemas.microsoft.com/office/drawing/2014/main" id="{7B8393C4-63F7-4D2A-8F60-F7749646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95" y="3865066"/>
            <a:ext cx="4943475" cy="29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C072C-011B-4B05-BDBC-C9FB9CF1D9AC}"/>
              </a:ext>
            </a:extLst>
          </p:cNvPr>
          <p:cNvSpPr txBox="1"/>
          <p:nvPr/>
        </p:nvSpPr>
        <p:spPr>
          <a:xfrm>
            <a:off x="1647825" y="114300"/>
            <a:ext cx="340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POSITIONAL POWER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EDA12-7D3C-4264-9FC7-0D102D232D85}"/>
              </a:ext>
            </a:extLst>
          </p:cNvPr>
          <p:cNvSpPr txBox="1"/>
          <p:nvPr/>
        </p:nvSpPr>
        <p:spPr>
          <a:xfrm>
            <a:off x="7743825" y="3429000"/>
            <a:ext cx="313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27FF-29CC-4914-9E07-522414AA942F}"/>
              </a:ext>
            </a:extLst>
          </p:cNvPr>
          <p:cNvSpPr txBox="1"/>
          <p:nvPr/>
        </p:nvSpPr>
        <p:spPr>
          <a:xfrm>
            <a:off x="2066925" y="3890665"/>
            <a:ext cx="26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33DE4-E338-47C3-B488-6CC158D620A6}"/>
              </a:ext>
            </a:extLst>
          </p:cNvPr>
          <p:cNvSpPr txBox="1"/>
          <p:nvPr/>
        </p:nvSpPr>
        <p:spPr>
          <a:xfrm>
            <a:off x="7600632" y="177422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NONVERBAL SIGNALS</a:t>
            </a:r>
          </a:p>
        </p:txBody>
      </p:sp>
    </p:spTree>
    <p:extLst>
      <p:ext uri="{BB962C8B-B14F-4D97-AF65-F5344CB8AC3E}">
        <p14:creationId xmlns:p14="http://schemas.microsoft.com/office/powerpoint/2010/main" val="2900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0405B-158D-42CE-8CB3-85E5808C91AC}"/>
              </a:ext>
            </a:extLst>
          </p:cNvPr>
          <p:cNvSpPr txBox="1"/>
          <p:nvPr/>
        </p:nvSpPr>
        <p:spPr>
          <a:xfrm>
            <a:off x="638882" y="639193"/>
            <a:ext cx="4156638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HARNESS THE SCIENCE OF PERSUASION</a:t>
            </a:r>
          </a:p>
        </p:txBody>
      </p:sp>
      <p:sp>
        <p:nvSpPr>
          <p:cNvPr id="1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Flat diplomacy composition with two representatives speaking at conference Free Vector">
            <a:extLst>
              <a:ext uri="{FF2B5EF4-FFF2-40B4-BE49-F238E27FC236}">
                <a16:creationId xmlns:a16="http://schemas.microsoft.com/office/drawing/2014/main" id="{10A89D81-2ED9-4AFB-A10A-381D27FE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0717" y="380228"/>
            <a:ext cx="7645824" cy="609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4A83D-F611-4B0C-8F83-BCBC4F73A222}"/>
              </a:ext>
            </a:extLst>
          </p:cNvPr>
          <p:cNvSpPr txBox="1"/>
          <p:nvPr/>
        </p:nvSpPr>
        <p:spPr>
          <a:xfrm>
            <a:off x="2754628" y="246602"/>
            <a:ext cx="650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HIGHLIGHTS OF THE BOOK</a:t>
            </a:r>
          </a:p>
        </p:txBody>
      </p:sp>
    </p:spTree>
    <p:extLst>
      <p:ext uri="{BB962C8B-B14F-4D97-AF65-F5344CB8AC3E}">
        <p14:creationId xmlns:p14="http://schemas.microsoft.com/office/powerpoint/2010/main" val="8541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8CB73-4839-4C5A-9DBA-9DE0E22E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 r="92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57795-9B6B-448C-A894-5D37E49CFA8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WHAT IF YOU’RE NOT A BORN PERSUADER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31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iendship concept illustration Free Vector">
            <a:extLst>
              <a:ext uri="{FF2B5EF4-FFF2-40B4-BE49-F238E27FC236}">
                <a16:creationId xmlns:a16="http://schemas.microsoft.com/office/drawing/2014/main" id="{DB1C6622-1DAA-4149-85EF-78159C40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50" y="337185"/>
            <a:ext cx="3198495" cy="31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A04DA-47BE-408B-8A3C-3EEBD5483B23}"/>
              </a:ext>
            </a:extLst>
          </p:cNvPr>
          <p:cNvSpPr txBox="1"/>
          <p:nvPr/>
        </p:nvSpPr>
        <p:spPr>
          <a:xfrm>
            <a:off x="2050081" y="337185"/>
            <a:ext cx="263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Principle of Liking</a:t>
            </a:r>
          </a:p>
        </p:txBody>
      </p:sp>
      <p:pic>
        <p:nvPicPr>
          <p:cNvPr id="1028" name="Picture 4" descr="Two men giving presents each other. friend, gift, party flat illustration. cartoon illustration Free Vector">
            <a:extLst>
              <a:ext uri="{FF2B5EF4-FFF2-40B4-BE49-F238E27FC236}">
                <a16:creationId xmlns:a16="http://schemas.microsoft.com/office/drawing/2014/main" id="{CA2687BC-A45F-4DDE-B0C5-65D5F8E9C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26" y="264160"/>
            <a:ext cx="3695858" cy="304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D977C-9861-47CC-86A6-48F76FEB52E0}"/>
              </a:ext>
            </a:extLst>
          </p:cNvPr>
          <p:cNvSpPr txBox="1"/>
          <p:nvPr/>
        </p:nvSpPr>
        <p:spPr>
          <a:xfrm>
            <a:off x="7544136" y="264160"/>
            <a:ext cx="272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Principle of Reciprocity</a:t>
            </a:r>
          </a:p>
        </p:txBody>
      </p:sp>
      <p:pic>
        <p:nvPicPr>
          <p:cNvPr id="1030" name="Picture 6" descr="Business handshake background in flat style Free Vector">
            <a:extLst>
              <a:ext uri="{FF2B5EF4-FFF2-40B4-BE49-F238E27FC236}">
                <a16:creationId xmlns:a16="http://schemas.microsoft.com/office/drawing/2014/main" id="{62B9A1F9-0937-46B1-977A-34A2F37E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6" y="3952936"/>
            <a:ext cx="3328322" cy="31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E2D22-38E2-4740-A6EE-375F39BCBD1D}"/>
              </a:ext>
            </a:extLst>
          </p:cNvPr>
          <p:cNvSpPr txBox="1"/>
          <p:nvPr/>
        </p:nvSpPr>
        <p:spPr>
          <a:xfrm>
            <a:off x="2248609" y="3429000"/>
            <a:ext cx="274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Principle of Authority</a:t>
            </a:r>
          </a:p>
        </p:txBody>
      </p:sp>
      <p:pic>
        <p:nvPicPr>
          <p:cNvPr id="1032" name="Picture 8" descr="Lack of fresh water abstract concept Free Vector">
            <a:extLst>
              <a:ext uri="{FF2B5EF4-FFF2-40B4-BE49-F238E27FC236}">
                <a16:creationId xmlns:a16="http://schemas.microsoft.com/office/drawing/2014/main" id="{E1C616EC-77E4-47BA-97D0-DC061BB7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97" y="3109985"/>
            <a:ext cx="3839515" cy="383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D6A574-59C6-46DE-BF0E-F4B231E4B3A2}"/>
              </a:ext>
            </a:extLst>
          </p:cNvPr>
          <p:cNvSpPr txBox="1"/>
          <p:nvPr/>
        </p:nvSpPr>
        <p:spPr>
          <a:xfrm>
            <a:off x="7608264" y="3310040"/>
            <a:ext cx="260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Principle of Scarcity</a:t>
            </a:r>
          </a:p>
        </p:txBody>
      </p:sp>
    </p:spTree>
    <p:extLst>
      <p:ext uri="{BB962C8B-B14F-4D97-AF65-F5344CB8AC3E}">
        <p14:creationId xmlns:p14="http://schemas.microsoft.com/office/powerpoint/2010/main" val="316029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151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 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NGOC PHUNG</dc:creator>
  <cp:lastModifiedBy>NGUYEN NGOC PHUNG</cp:lastModifiedBy>
  <cp:revision>8</cp:revision>
  <dcterms:created xsi:type="dcterms:W3CDTF">2021-11-07T02:23:15Z</dcterms:created>
  <dcterms:modified xsi:type="dcterms:W3CDTF">2021-11-09T04:20:49Z</dcterms:modified>
</cp:coreProperties>
</file>