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368" r:id="rId2"/>
    <p:sldId id="450" r:id="rId3"/>
    <p:sldId id="455" r:id="rId4"/>
    <p:sldId id="469" r:id="rId5"/>
    <p:sldId id="467" r:id="rId6"/>
    <p:sldId id="459" r:id="rId7"/>
    <p:sldId id="458" r:id="rId8"/>
    <p:sldId id="461" r:id="rId9"/>
    <p:sldId id="471" r:id="rId10"/>
    <p:sldId id="485" r:id="rId11"/>
    <p:sldId id="484" r:id="rId12"/>
    <p:sldId id="482" r:id="rId13"/>
    <p:sldId id="483" r:id="rId14"/>
    <p:sldId id="466" r:id="rId15"/>
    <p:sldId id="473" r:id="rId16"/>
    <p:sldId id="257" r:id="rId17"/>
    <p:sldId id="370" r:id="rId18"/>
    <p:sldId id="263" r:id="rId19"/>
    <p:sldId id="475" r:id="rId20"/>
    <p:sldId id="476" r:id="rId21"/>
    <p:sldId id="452" r:id="rId22"/>
    <p:sldId id="270" r:id="rId23"/>
    <p:sldId id="477" r:id="rId24"/>
    <p:sldId id="265" r:id="rId25"/>
    <p:sldId id="273" r:id="rId26"/>
    <p:sldId id="478" r:id="rId27"/>
    <p:sldId id="261" r:id="rId28"/>
    <p:sldId id="479" r:id="rId29"/>
    <p:sldId id="480" r:id="rId30"/>
    <p:sldId id="266" r:id="rId31"/>
    <p:sldId id="274" r:id="rId32"/>
    <p:sldId id="280" r:id="rId33"/>
    <p:sldId id="481" r:id="rId34"/>
    <p:sldId id="264" r:id="rId35"/>
    <p:sldId id="277" r:id="rId36"/>
    <p:sldId id="278" r:id="rId37"/>
    <p:sldId id="269" r:id="rId38"/>
    <p:sldId id="460" r:id="rId39"/>
    <p:sldId id="267" r:id="rId40"/>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44ADE1"/>
    <a:srgbClr val="F2F2F2"/>
    <a:srgbClr val="EF5778"/>
    <a:srgbClr val="F9B627"/>
    <a:srgbClr val="F48240"/>
    <a:srgbClr val="50C8DC"/>
    <a:srgbClr val="F58C47"/>
    <a:srgbClr val="4D4563"/>
    <a:srgbClr val="FAB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7" autoAdjust="0"/>
    <p:restoredTop sz="96187" autoAdjust="0"/>
  </p:normalViewPr>
  <p:slideViewPr>
    <p:cSldViewPr snapToGrid="0">
      <p:cViewPr varScale="1">
        <p:scale>
          <a:sx n="86" d="100"/>
          <a:sy n="86" d="100"/>
        </p:scale>
        <p:origin x="130"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65" d="100"/>
          <a:sy n="65" d="100"/>
        </p:scale>
        <p:origin x="2741"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2020/10/16</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一个流程图包括以下几部分。</a:t>
            </a:r>
          </a:p>
          <a:p>
            <a:r>
              <a:rPr lang="en-US" altLang="zh-CN" dirty="0"/>
              <a:t>(1) </a:t>
            </a:r>
            <a:r>
              <a:rPr lang="zh-CN" altLang="en-US" dirty="0"/>
              <a:t>表示相应操作的框；</a:t>
            </a:r>
          </a:p>
          <a:p>
            <a:r>
              <a:rPr lang="en-US" altLang="zh-CN" dirty="0"/>
              <a:t>(2) </a:t>
            </a:r>
            <a:r>
              <a:rPr lang="zh-CN" altLang="en-US" dirty="0"/>
              <a:t>带箭头的流程线；</a:t>
            </a:r>
          </a:p>
          <a:p>
            <a:r>
              <a:rPr lang="en-US" altLang="zh-CN" dirty="0"/>
              <a:t>(3) </a:t>
            </a:r>
            <a:r>
              <a:rPr lang="zh-CN" altLang="en-US" dirty="0"/>
              <a:t>框内外必要的文字说明。</a:t>
            </a:r>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22</a:t>
            </a:fld>
            <a:endParaRPr lang="zh-CN" altLang="en-US"/>
          </a:p>
        </p:txBody>
      </p:sp>
    </p:spTree>
    <p:extLst>
      <p:ext uri="{BB962C8B-B14F-4D97-AF65-F5344CB8AC3E}">
        <p14:creationId xmlns:p14="http://schemas.microsoft.com/office/powerpoint/2010/main" val="590168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92B767-0C86-44FB-A026-BC02F32EEADD}"/>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形状 78" hidden="1">
            <a:extLst>
              <a:ext uri="{FF2B5EF4-FFF2-40B4-BE49-F238E27FC236}">
                <a16:creationId xmlns:a16="http://schemas.microsoft.com/office/drawing/2014/main" id="{1BFA5B7F-1F11-42EE-B10B-268E747F484B}"/>
              </a:ext>
            </a:extLst>
          </p:cNvPr>
          <p:cNvSpPr/>
          <p:nvPr userDrawn="1"/>
        </p:nvSpPr>
        <p:spPr>
          <a:xfrm rot="20962973">
            <a:off x="-952612" y="-337530"/>
            <a:ext cx="5469435" cy="7765861"/>
          </a:xfrm>
          <a:custGeom>
            <a:avLst/>
            <a:gdLst>
              <a:gd name="connsiteX0" fmla="*/ 5469435 w 5469435"/>
              <a:gd name="connsiteY0" fmla="*/ 788410 h 7765861"/>
              <a:gd name="connsiteX1" fmla="*/ 5469435 w 5469435"/>
              <a:gd name="connsiteY1" fmla="*/ 7765861 h 7765861"/>
              <a:gd name="connsiteX2" fmla="*/ 0 w 5469435"/>
              <a:gd name="connsiteY2" fmla="*/ 6740593 h 7765861"/>
              <a:gd name="connsiteX3" fmla="*/ 1263552 w 5469435"/>
              <a:gd name="connsiteY3" fmla="*/ 0 h 7765861"/>
            </a:gdLst>
            <a:ahLst/>
            <a:cxnLst>
              <a:cxn ang="0">
                <a:pos x="connsiteX0" y="connsiteY0"/>
              </a:cxn>
              <a:cxn ang="0">
                <a:pos x="connsiteX1" y="connsiteY1"/>
              </a:cxn>
              <a:cxn ang="0">
                <a:pos x="connsiteX2" y="connsiteY2"/>
              </a:cxn>
              <a:cxn ang="0">
                <a:pos x="connsiteX3" y="connsiteY3"/>
              </a:cxn>
            </a:cxnLst>
            <a:rect l="l" t="t" r="r" b="b"/>
            <a:pathLst>
              <a:path w="5469435" h="7765861">
                <a:moveTo>
                  <a:pt x="5469435" y="788410"/>
                </a:moveTo>
                <a:lnTo>
                  <a:pt x="5469435" y="7765861"/>
                </a:lnTo>
                <a:lnTo>
                  <a:pt x="0" y="6740593"/>
                </a:lnTo>
                <a:lnTo>
                  <a:pt x="126355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B9C56EEB-2C02-4E0A-89C0-156826064E4B}"/>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513587" y="4146542"/>
            <a:ext cx="6916164" cy="558799"/>
          </a:xfrm>
          <a:prstGeom prst="rect">
            <a:avLst/>
          </a:prstGeom>
          <a:noFill/>
        </p:spPr>
        <p:txBody>
          <a:bodyPr anchor="ctr">
            <a:normAutofit/>
          </a:bodyPr>
          <a:lstStyle>
            <a:lvl1pPr marL="0" indent="0" algn="ct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2513587" y="1938000"/>
            <a:ext cx="6916164" cy="2171700"/>
          </a:xfrm>
        </p:spPr>
        <p:txBody>
          <a:bodyPr anchor="b">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3652424" y="979716"/>
            <a:ext cx="4638490"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918666"/>
            <a:ext cx="3955535" cy="296271"/>
          </a:xfrm>
          <a:prstGeom prst="rect">
            <a:avLst/>
          </a:prstGeom>
          <a:noFill/>
          <a:ln>
            <a:noFill/>
          </a:ln>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cxnSp>
        <p:nvCxnSpPr>
          <p:cNvPr id="5" name="直接连接符 4">
            <a:extLst>
              <a:ext uri="{FF2B5EF4-FFF2-40B4-BE49-F238E27FC236}">
                <a16:creationId xmlns:a16="http://schemas.microsoft.com/office/drawing/2014/main" id="{F0AC2953-3F34-446E-A0DF-9AAF9F1EB358}"/>
              </a:ext>
            </a:extLst>
          </p:cNvPr>
          <p:cNvCxnSpPr>
            <a:cxnSpLocks/>
          </p:cNvCxnSpPr>
          <p:nvPr userDrawn="1"/>
        </p:nvCxnSpPr>
        <p:spPr>
          <a:xfrm flipH="1">
            <a:off x="669924"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E12F09A0-FE67-42E4-BE08-ED058C406214}"/>
              </a:ext>
            </a:extLst>
          </p:cNvPr>
          <p:cNvCxnSpPr>
            <a:cxnSpLocks/>
          </p:cNvCxnSpPr>
          <p:nvPr userDrawn="1"/>
        </p:nvCxnSpPr>
        <p:spPr>
          <a:xfrm>
            <a:off x="3825238"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6" name="椭圆 105">
            <a:extLst>
              <a:ext uri="{FF2B5EF4-FFF2-40B4-BE49-F238E27FC236}">
                <a16:creationId xmlns:a16="http://schemas.microsoft.com/office/drawing/2014/main" id="{7BF29121-D36A-460B-AFCF-25BDFFD7B025}"/>
              </a:ext>
            </a:extLst>
          </p:cNvPr>
          <p:cNvSpPr/>
          <p:nvPr userDrawn="1"/>
        </p:nvSpPr>
        <p:spPr>
          <a:xfrm>
            <a:off x="50664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31C3DD92-AA1E-4561-85EA-B0FBBC417E1B}"/>
              </a:ext>
            </a:extLst>
          </p:cNvPr>
          <p:cNvSpPr/>
          <p:nvPr userDrawn="1"/>
        </p:nvSpPr>
        <p:spPr>
          <a:xfrm>
            <a:off x="1135879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4D27EBB3-C72B-4F19-A5E2-A67F738CFDE1}"/>
              </a:ext>
            </a:extLst>
          </p:cNvPr>
          <p:cNvCxnSpPr>
            <a:cxnSpLocks/>
          </p:cNvCxnSpPr>
          <p:nvPr userDrawn="1"/>
        </p:nvCxnSpPr>
        <p:spPr>
          <a:xfrm>
            <a:off x="7721600"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6073D64-36D7-46F0-877A-E0B5DA1DFCF9}"/>
              </a:ext>
            </a:extLst>
          </p:cNvPr>
          <p:cNvCxnSpPr>
            <a:cxnSpLocks/>
          </p:cNvCxnSpPr>
          <p:nvPr userDrawn="1"/>
        </p:nvCxnSpPr>
        <p:spPr>
          <a:xfrm>
            <a:off x="669925"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F786D929-8747-42D0-BEAA-D8631C331618}"/>
              </a:ext>
            </a:extLst>
          </p:cNvPr>
          <p:cNvCxnSpPr>
            <a:cxnSpLocks/>
          </p:cNvCxnSpPr>
          <p:nvPr userDrawn="1"/>
        </p:nvCxnSpPr>
        <p:spPr>
          <a:xfrm>
            <a:off x="11520486"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55E54C3-5D90-4FC1-AC75-11B3DD05BA90}"/>
              </a:ext>
            </a:extLst>
          </p:cNvPr>
          <p:cNvCxnSpPr>
            <a:cxnSpLocks/>
          </p:cNvCxnSpPr>
          <p:nvPr userDrawn="1"/>
        </p:nvCxnSpPr>
        <p:spPr>
          <a:xfrm>
            <a:off x="669925"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A539435-BA97-4FA5-B1D3-F456F97665EE}"/>
              </a:ext>
            </a:extLst>
          </p:cNvPr>
          <p:cNvCxnSpPr/>
          <p:nvPr userDrawn="1"/>
        </p:nvCxnSpPr>
        <p:spPr>
          <a:xfrm>
            <a:off x="11539538"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3643BCF-EF6E-471F-BF6A-356564F53C7A}"/>
              </a:ext>
            </a:extLst>
          </p:cNvPr>
          <p:cNvCxnSpPr>
            <a:cxnSpLocks/>
          </p:cNvCxnSpPr>
          <p:nvPr userDrawn="1"/>
        </p:nvCxnSpPr>
        <p:spPr>
          <a:xfrm>
            <a:off x="10874284"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946E1F-8C37-45C4-8468-CBC0A710EC31}"/>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4ADCFEF-C610-42F4-BF92-A99A8EEA834E}"/>
              </a:ext>
            </a:extLst>
          </p:cNvPr>
          <p:cNvSpPr/>
          <p:nvPr userDrawn="1"/>
        </p:nvSpPr>
        <p:spPr>
          <a:xfrm>
            <a:off x="800100" y="958831"/>
            <a:ext cx="10591800" cy="512445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5189635" y="262570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190751" y="352105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2020/10/16</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2020/10/16</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DAE16DD-EF5E-4129-8B0B-E2C1A22588F3}"/>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4EC8EA1-0D0A-490C-A450-7AF86A9A2B32}"/>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userDrawn="1">
            <p:ph type="ctrTitle" hasCustomPrompt="1"/>
          </p:nvPr>
        </p:nvSpPr>
        <p:spPr>
          <a:xfrm>
            <a:off x="2868666" y="1789647"/>
            <a:ext cx="6664624" cy="1774253"/>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2868666" y="4209888"/>
            <a:ext cx="6664624" cy="310871"/>
          </a:xfrm>
        </p:spPr>
        <p:txBody>
          <a:bodyPr vert="horz" lIns="91440" tIns="45720" rIns="91440" bIns="45720" rtlCol="0">
            <a:normAutofit/>
          </a:bodyPr>
          <a:lstStyle>
            <a:lvl1pPr marL="0" indent="0" algn="ct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2868668" y="3913617"/>
            <a:ext cx="6664624"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cxnSp>
        <p:nvCxnSpPr>
          <p:cNvPr id="8" name="直接连接符 7">
            <a:extLst>
              <a:ext uri="{FF2B5EF4-FFF2-40B4-BE49-F238E27FC236}">
                <a16:creationId xmlns:a16="http://schemas.microsoft.com/office/drawing/2014/main" id="{4E7C2876-CCC5-412A-B3B7-50B0D27B604F}"/>
              </a:ext>
            </a:extLst>
          </p:cNvPr>
          <p:cNvCxnSpPr>
            <a:cxnSpLocks/>
          </p:cNvCxnSpPr>
          <p:nvPr userDrawn="1"/>
        </p:nvCxnSpPr>
        <p:spPr>
          <a:xfrm>
            <a:off x="8366761"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9D26F28-661D-42B8-BF0A-19514DE6A089}"/>
              </a:ext>
            </a:extLst>
          </p:cNvPr>
          <p:cNvCxnSpPr>
            <a:cxnSpLocks/>
          </p:cNvCxnSpPr>
          <p:nvPr userDrawn="1"/>
        </p:nvCxnSpPr>
        <p:spPr>
          <a:xfrm flipH="1">
            <a:off x="669926"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A0574504-6EF1-4B7D-872E-D366F9E5ED73}"/>
              </a:ext>
            </a:extLst>
          </p:cNvPr>
          <p:cNvSpPr/>
          <p:nvPr userDrawn="1"/>
        </p:nvSpPr>
        <p:spPr>
          <a:xfrm flipH="1">
            <a:off x="1135879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6C64998-8F65-46FB-AB0E-0AE241B6FA4E}"/>
              </a:ext>
            </a:extLst>
          </p:cNvPr>
          <p:cNvSpPr/>
          <p:nvPr userDrawn="1"/>
        </p:nvSpPr>
        <p:spPr>
          <a:xfrm flipH="1">
            <a:off x="50664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17D50279-0F8E-4F2C-8CD6-F4C46A278F60}"/>
              </a:ext>
            </a:extLst>
          </p:cNvPr>
          <p:cNvCxnSpPr>
            <a:cxnSpLocks/>
          </p:cNvCxnSpPr>
          <p:nvPr userDrawn="1"/>
        </p:nvCxnSpPr>
        <p:spPr>
          <a:xfrm flipH="1">
            <a:off x="1306285"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132291-9542-4EE7-BAFE-AA30940FAA0E}"/>
              </a:ext>
            </a:extLst>
          </p:cNvPr>
          <p:cNvCxnSpPr>
            <a:cxnSpLocks/>
          </p:cNvCxnSpPr>
          <p:nvPr userDrawn="1"/>
        </p:nvCxnSpPr>
        <p:spPr>
          <a:xfrm flipH="1">
            <a:off x="11522074"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7188254-B360-4F16-B52A-BDD368F2BFAE}"/>
              </a:ext>
            </a:extLst>
          </p:cNvPr>
          <p:cNvCxnSpPr>
            <a:cxnSpLocks/>
          </p:cNvCxnSpPr>
          <p:nvPr userDrawn="1"/>
        </p:nvCxnSpPr>
        <p:spPr>
          <a:xfrm flipH="1">
            <a:off x="671513"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636F7DB-1E2E-4A18-AF28-00BC668B5764}"/>
              </a:ext>
            </a:extLst>
          </p:cNvPr>
          <p:cNvCxnSpPr>
            <a:cxnSpLocks/>
          </p:cNvCxnSpPr>
          <p:nvPr userDrawn="1"/>
        </p:nvCxnSpPr>
        <p:spPr>
          <a:xfrm flipH="1">
            <a:off x="11522074"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B6DFA1B-E85E-4256-ABEB-89415F541A1A}"/>
              </a:ext>
            </a:extLst>
          </p:cNvPr>
          <p:cNvCxnSpPr/>
          <p:nvPr userDrawn="1"/>
        </p:nvCxnSpPr>
        <p:spPr>
          <a:xfrm flipH="1">
            <a:off x="652461"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77D41AC-CF1E-4327-AE55-795110C8B21E}"/>
              </a:ext>
            </a:extLst>
          </p:cNvPr>
          <p:cNvCxnSpPr>
            <a:cxnSpLocks/>
          </p:cNvCxnSpPr>
          <p:nvPr userDrawn="1"/>
        </p:nvCxnSpPr>
        <p:spPr>
          <a:xfrm flipH="1">
            <a:off x="647699"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2020/10/16</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45590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2020/10/16</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4" name="图片 3">
            <a:extLst>
              <a:ext uri="{FF2B5EF4-FFF2-40B4-BE49-F238E27FC236}">
                <a16:creationId xmlns:a16="http://schemas.microsoft.com/office/drawing/2014/main" id="{6D4700C2-7853-4576-87B9-8FAC4C24AE49}"/>
              </a:ext>
            </a:extLst>
          </p:cNvPr>
          <p:cNvPicPr>
            <a:picLocks noChangeAspect="1"/>
          </p:cNvPicPr>
          <p:nvPr userDrawn="1"/>
        </p:nvPicPr>
        <p:blipFill rotWithShape="1">
          <a:blip r:embed="rId9" cstate="print">
            <a:extLst>
              <a:ext uri="{28A0092B-C50C-407E-A947-70E740481C1C}">
                <a14:useLocalDpi xmlns:a14="http://schemas.microsoft.com/office/drawing/2010/main" val="0"/>
              </a:ext>
            </a:extLst>
          </a:blip>
          <a:srcRect l="13611" t="6052" r="17377" b="11925"/>
          <a:stretch/>
        </p:blipFill>
        <p:spPr>
          <a:xfrm>
            <a:off x="10547194" y="0"/>
            <a:ext cx="1198757" cy="822361"/>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4.png"/><Relationship Id="rId2" Type="http://schemas.openxmlformats.org/officeDocument/2006/relationships/tags" Target="../tags/tag10.xml"/><Relationship Id="rId1" Type="http://schemas.openxmlformats.org/officeDocument/2006/relationships/tags" Target="../tags/tag9.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6.jpg"/><Relationship Id="rId5" Type="http://schemas.openxmlformats.org/officeDocument/2006/relationships/slideLayout" Target="../slideLayouts/slideLayout7.xml"/><Relationship Id="rId4" Type="http://schemas.openxmlformats.org/officeDocument/2006/relationships/tags" Target="../tags/tag1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Layout" Target="../slideLayouts/slideLayout7.xml"/><Relationship Id="rId5" Type="http://schemas.openxmlformats.org/officeDocument/2006/relationships/tags" Target="../tags/tag22.xml"/><Relationship Id="rId4" Type="http://schemas.openxmlformats.org/officeDocument/2006/relationships/tags" Target="../tags/tag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7.xml"/><Relationship Id="rId5" Type="http://schemas.openxmlformats.org/officeDocument/2006/relationships/tags" Target="../tags/tag27.xml"/><Relationship Id="rId4"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slideLayout" Target="../slideLayouts/slideLayout7.xml"/><Relationship Id="rId4" Type="http://schemas.openxmlformats.org/officeDocument/2006/relationships/tags" Target="../tags/tag31.xml"/></Relationships>
</file>

<file path=ppt/slides/_rels/slide25.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7.xml"/><Relationship Id="rId5" Type="http://schemas.openxmlformats.org/officeDocument/2006/relationships/tags" Target="../tags/tag36.xml"/><Relationship Id="rId4" Type="http://schemas.openxmlformats.org/officeDocument/2006/relationships/tags" Target="../tags/tag35.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7.xml"/><Relationship Id="rId5" Type="http://schemas.openxmlformats.org/officeDocument/2006/relationships/tags" Target="../tags/tag41.xml"/><Relationship Id="rId4" Type="http://schemas.openxmlformats.org/officeDocument/2006/relationships/tags" Target="../tags/tag40.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0.jpeg"/><Relationship Id="rId5" Type="http://schemas.openxmlformats.org/officeDocument/2006/relationships/image" Target="../media/image28.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slideLayout" Target="../slideLayouts/slideLayout7.xml"/><Relationship Id="rId4" Type="http://schemas.openxmlformats.org/officeDocument/2006/relationships/tags" Target="../tags/tag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34.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tags" Target="../tags/tag65.xml"/><Relationship Id="rId18" Type="http://schemas.openxmlformats.org/officeDocument/2006/relationships/tags" Target="../tags/tag70.xml"/><Relationship Id="rId26" Type="http://schemas.openxmlformats.org/officeDocument/2006/relationships/tags" Target="../tags/tag78.xml"/><Relationship Id="rId3" Type="http://schemas.openxmlformats.org/officeDocument/2006/relationships/tags" Target="../tags/tag55.xml"/><Relationship Id="rId21" Type="http://schemas.openxmlformats.org/officeDocument/2006/relationships/tags" Target="../tags/tag73.xml"/><Relationship Id="rId7" Type="http://schemas.openxmlformats.org/officeDocument/2006/relationships/tags" Target="../tags/tag59.xml"/><Relationship Id="rId12" Type="http://schemas.openxmlformats.org/officeDocument/2006/relationships/tags" Target="../tags/tag64.xml"/><Relationship Id="rId17" Type="http://schemas.openxmlformats.org/officeDocument/2006/relationships/tags" Target="../tags/tag69.xml"/><Relationship Id="rId25" Type="http://schemas.openxmlformats.org/officeDocument/2006/relationships/tags" Target="../tags/tag77.xml"/><Relationship Id="rId2" Type="http://schemas.openxmlformats.org/officeDocument/2006/relationships/tags" Target="../tags/tag54.xml"/><Relationship Id="rId16" Type="http://schemas.openxmlformats.org/officeDocument/2006/relationships/tags" Target="../tags/tag68.xml"/><Relationship Id="rId20" Type="http://schemas.openxmlformats.org/officeDocument/2006/relationships/tags" Target="../tags/tag72.xml"/><Relationship Id="rId29" Type="http://schemas.openxmlformats.org/officeDocument/2006/relationships/tags" Target="../tags/tag81.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tags" Target="../tags/tag63.xml"/><Relationship Id="rId24" Type="http://schemas.openxmlformats.org/officeDocument/2006/relationships/tags" Target="../tags/tag76.xml"/><Relationship Id="rId5" Type="http://schemas.openxmlformats.org/officeDocument/2006/relationships/tags" Target="../tags/tag57.xml"/><Relationship Id="rId15" Type="http://schemas.openxmlformats.org/officeDocument/2006/relationships/tags" Target="../tags/tag67.xml"/><Relationship Id="rId23" Type="http://schemas.openxmlformats.org/officeDocument/2006/relationships/tags" Target="../tags/tag75.xml"/><Relationship Id="rId28" Type="http://schemas.openxmlformats.org/officeDocument/2006/relationships/tags" Target="../tags/tag80.xml"/><Relationship Id="rId10" Type="http://schemas.openxmlformats.org/officeDocument/2006/relationships/tags" Target="../tags/tag62.xml"/><Relationship Id="rId19" Type="http://schemas.openxmlformats.org/officeDocument/2006/relationships/tags" Target="../tags/tag71.xml"/><Relationship Id="rId31" Type="http://schemas.openxmlformats.org/officeDocument/2006/relationships/slideLayout" Target="../slideLayouts/slideLayout7.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tags" Target="../tags/tag66.xml"/><Relationship Id="rId22" Type="http://schemas.openxmlformats.org/officeDocument/2006/relationships/tags" Target="../tags/tag74.xml"/><Relationship Id="rId27" Type="http://schemas.openxmlformats.org/officeDocument/2006/relationships/tags" Target="../tags/tag79.xml"/><Relationship Id="rId30" Type="http://schemas.openxmlformats.org/officeDocument/2006/relationships/tags" Target="../tags/tag8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slideLayout" Target="../slideLayouts/slideLayout7.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s>
</file>

<file path=ppt/slides/_rels/slide37.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slideLayout" Target="../slideLayouts/slideLayout7.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s>
</file>

<file path=ppt/slides/_rels/slide38.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26" Type="http://schemas.openxmlformats.org/officeDocument/2006/relationships/tags" Target="../tags/tag134.xml"/><Relationship Id="rId3" Type="http://schemas.openxmlformats.org/officeDocument/2006/relationships/tags" Target="../tags/tag111.xml"/><Relationship Id="rId21" Type="http://schemas.openxmlformats.org/officeDocument/2006/relationships/tags" Target="../tags/tag129.xml"/><Relationship Id="rId34" Type="http://schemas.openxmlformats.org/officeDocument/2006/relationships/tags" Target="../tags/tag142.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5" Type="http://schemas.openxmlformats.org/officeDocument/2006/relationships/tags" Target="../tags/tag133.xml"/><Relationship Id="rId33" Type="http://schemas.openxmlformats.org/officeDocument/2006/relationships/tags" Target="../tags/tag141.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29" Type="http://schemas.openxmlformats.org/officeDocument/2006/relationships/tags" Target="../tags/tag137.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tags" Target="../tags/tag132.xml"/><Relationship Id="rId32" Type="http://schemas.openxmlformats.org/officeDocument/2006/relationships/tags" Target="../tags/tag140.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tags" Target="../tags/tag131.xml"/><Relationship Id="rId28" Type="http://schemas.openxmlformats.org/officeDocument/2006/relationships/tags" Target="../tags/tag136.xml"/><Relationship Id="rId10" Type="http://schemas.openxmlformats.org/officeDocument/2006/relationships/tags" Target="../tags/tag118.xml"/><Relationship Id="rId19" Type="http://schemas.openxmlformats.org/officeDocument/2006/relationships/tags" Target="../tags/tag127.xml"/><Relationship Id="rId31" Type="http://schemas.openxmlformats.org/officeDocument/2006/relationships/tags" Target="../tags/tag139.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tags" Target="../tags/tag130.xml"/><Relationship Id="rId27" Type="http://schemas.openxmlformats.org/officeDocument/2006/relationships/tags" Target="../tags/tag135.xml"/><Relationship Id="rId30" Type="http://schemas.openxmlformats.org/officeDocument/2006/relationships/tags" Target="../tags/tag138.xml"/><Relationship Id="rId35"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6.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492"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a:spLocks/>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10"/>
          </p:nvPr>
        </p:nvSpPr>
        <p:spPr>
          <a:xfrm>
            <a:off x="3563523" y="1037227"/>
            <a:ext cx="4638490" cy="296271"/>
          </a:xfrm>
        </p:spPr>
        <p:txBody>
          <a:bodyPr/>
          <a:lstStyle/>
          <a:p>
            <a:r>
              <a:rPr lang="en-US" altLang="zh-CN" dirty="0"/>
              <a:t>Welcome</a:t>
            </a:r>
          </a:p>
        </p:txBody>
      </p:sp>
      <p:sp>
        <p:nvSpPr>
          <p:cNvPr id="5" name="副标题 4"/>
          <p:cNvSpPr>
            <a:spLocks noGrp="1"/>
          </p:cNvSpPr>
          <p:nvPr>
            <p:ph type="subTitle" idx="1"/>
          </p:nvPr>
        </p:nvSpPr>
        <p:spPr/>
        <p:txBody>
          <a:bodyPr/>
          <a:lstStyle/>
          <a:p>
            <a:pPr lvl="0"/>
            <a:r>
              <a:rPr lang="zh-CN" altLang="en-US" dirty="0"/>
              <a:t>上海体育学院经济管理学院</a:t>
            </a:r>
            <a:endParaRPr lang="en-US" altLang="zh-CN" dirty="0"/>
          </a:p>
        </p:txBody>
      </p:sp>
      <p:sp>
        <p:nvSpPr>
          <p:cNvPr id="4" name="标题 3"/>
          <p:cNvSpPr>
            <a:spLocks noGrp="1"/>
          </p:cNvSpPr>
          <p:nvPr>
            <p:ph type="ctrTitle"/>
          </p:nvPr>
        </p:nvSpPr>
        <p:spPr>
          <a:xfrm>
            <a:off x="2513587" y="1938000"/>
            <a:ext cx="6916164" cy="639861"/>
          </a:xfrm>
        </p:spPr>
        <p:txBody>
          <a:bodyPr>
            <a:normAutofit/>
          </a:bodyPr>
          <a:lstStyle/>
          <a:p>
            <a:pPr lvl="0"/>
            <a:r>
              <a:rPr lang="zh-CN" altLang="en-US" sz="3600" dirty="0"/>
              <a:t>数据科学与大数据技术专业</a:t>
            </a:r>
          </a:p>
        </p:txBody>
      </p:sp>
      <p:sp>
        <p:nvSpPr>
          <p:cNvPr id="7" name="文本占位符 6"/>
          <p:cNvSpPr>
            <a:spLocks noGrp="1"/>
          </p:cNvSpPr>
          <p:nvPr>
            <p:ph type="body" sz="quarter" idx="11"/>
          </p:nvPr>
        </p:nvSpPr>
        <p:spPr>
          <a:xfrm>
            <a:off x="669925" y="5949704"/>
            <a:ext cx="7135294" cy="296271"/>
          </a:xfrm>
        </p:spPr>
        <p:txBody>
          <a:bodyPr/>
          <a:lstStyle/>
          <a:p>
            <a:r>
              <a:rPr lang="en-US" altLang="en-US" dirty="0"/>
              <a:t>Wu Ying</a:t>
            </a:r>
          </a:p>
        </p:txBody>
      </p:sp>
      <p:grpSp>
        <p:nvGrpSpPr>
          <p:cNvPr id="31" name="组合 30">
            <a:extLst>
              <a:ext uri="{FF2B5EF4-FFF2-40B4-BE49-F238E27FC236}">
                <a16:creationId xmlns:a16="http://schemas.microsoft.com/office/drawing/2014/main" id="{EC2E7FB0-F3CC-40F6-8085-C2DB7BF6CB31}"/>
              </a:ext>
            </a:extLst>
          </p:cNvPr>
          <p:cNvGrpSpPr/>
          <p:nvPr/>
        </p:nvGrpSpPr>
        <p:grpSpPr>
          <a:xfrm>
            <a:off x="2939824" y="3021126"/>
            <a:ext cx="6027629" cy="993769"/>
            <a:chOff x="1759094" y="3027476"/>
            <a:chExt cx="6027629" cy="993769"/>
          </a:xfrm>
        </p:grpSpPr>
        <p:sp>
          <p:nvSpPr>
            <p:cNvPr id="11" name="文本框 10">
              <a:extLst>
                <a:ext uri="{FF2B5EF4-FFF2-40B4-BE49-F238E27FC236}">
                  <a16:creationId xmlns:a16="http://schemas.microsoft.com/office/drawing/2014/main" id="{C0A5D18E-74BC-4CB8-8E0F-6CAA3EA89803}"/>
                </a:ext>
              </a:extLst>
            </p:cNvPr>
            <p:cNvSpPr txBox="1"/>
            <p:nvPr/>
          </p:nvSpPr>
          <p:spPr>
            <a:xfrm>
              <a:off x="1759094"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程</a:t>
              </a:r>
            </a:p>
          </p:txBody>
        </p:sp>
        <p:sp>
          <p:nvSpPr>
            <p:cNvPr id="12" name="文本框 11">
              <a:extLst>
                <a:ext uri="{FF2B5EF4-FFF2-40B4-BE49-F238E27FC236}">
                  <a16:creationId xmlns:a16="http://schemas.microsoft.com/office/drawing/2014/main" id="{14081B7A-91B4-496E-89AD-8429384A3FCB}"/>
                </a:ext>
              </a:extLst>
            </p:cNvPr>
            <p:cNvSpPr txBox="1"/>
            <p:nvPr/>
          </p:nvSpPr>
          <p:spPr>
            <a:xfrm>
              <a:off x="2365315"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序</a:t>
              </a:r>
            </a:p>
          </p:txBody>
        </p:sp>
        <p:sp>
          <p:nvSpPr>
            <p:cNvPr id="13" name="文本框 12">
              <a:extLst>
                <a:ext uri="{FF2B5EF4-FFF2-40B4-BE49-F238E27FC236}">
                  <a16:creationId xmlns:a16="http://schemas.microsoft.com/office/drawing/2014/main" id="{07A416CC-0ABC-4A39-93DC-7A99550B6049}"/>
                </a:ext>
              </a:extLst>
            </p:cNvPr>
            <p:cNvSpPr txBox="1"/>
            <p:nvPr/>
          </p:nvSpPr>
          <p:spPr>
            <a:xfrm>
              <a:off x="2909362" y="3027476"/>
              <a:ext cx="906791"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设</a:t>
              </a:r>
            </a:p>
          </p:txBody>
        </p:sp>
        <p:sp>
          <p:nvSpPr>
            <p:cNvPr id="14" name="文本框 13">
              <a:extLst>
                <a:ext uri="{FF2B5EF4-FFF2-40B4-BE49-F238E27FC236}">
                  <a16:creationId xmlns:a16="http://schemas.microsoft.com/office/drawing/2014/main" id="{0148C730-CD77-4FA5-AD9D-0CA9298D220B}"/>
                </a:ext>
              </a:extLst>
            </p:cNvPr>
            <p:cNvSpPr txBox="1"/>
            <p:nvPr/>
          </p:nvSpPr>
          <p:spPr>
            <a:xfrm>
              <a:off x="3689053" y="3027476"/>
              <a:ext cx="649173"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计</a:t>
              </a:r>
            </a:p>
          </p:txBody>
        </p:sp>
        <p:sp>
          <p:nvSpPr>
            <p:cNvPr id="15" name="文本框 14">
              <a:extLst>
                <a:ext uri="{FF2B5EF4-FFF2-40B4-BE49-F238E27FC236}">
                  <a16:creationId xmlns:a16="http://schemas.microsoft.com/office/drawing/2014/main" id="{687E9653-EBD8-4FDD-970B-E6A3D9C5EC8C}"/>
                </a:ext>
              </a:extLst>
            </p:cNvPr>
            <p:cNvSpPr txBox="1"/>
            <p:nvPr/>
          </p:nvSpPr>
          <p:spPr>
            <a:xfrm>
              <a:off x="428406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基</a:t>
              </a:r>
            </a:p>
          </p:txBody>
        </p:sp>
        <p:sp>
          <p:nvSpPr>
            <p:cNvPr id="16" name="文本框 15">
              <a:extLst>
                <a:ext uri="{FF2B5EF4-FFF2-40B4-BE49-F238E27FC236}">
                  <a16:creationId xmlns:a16="http://schemas.microsoft.com/office/drawing/2014/main" id="{9D79CE1E-FB1B-4A5D-BFC0-4CB89DEBEBFA}"/>
                </a:ext>
              </a:extLst>
            </p:cNvPr>
            <p:cNvSpPr txBox="1"/>
            <p:nvPr/>
          </p:nvSpPr>
          <p:spPr>
            <a:xfrm>
              <a:off x="487907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础</a:t>
              </a:r>
            </a:p>
          </p:txBody>
        </p:sp>
        <p:sp>
          <p:nvSpPr>
            <p:cNvPr id="17" name="文本框 16">
              <a:extLst>
                <a:ext uri="{FF2B5EF4-FFF2-40B4-BE49-F238E27FC236}">
                  <a16:creationId xmlns:a16="http://schemas.microsoft.com/office/drawing/2014/main" id="{2F099920-75EE-4C16-8B1E-247A59583A02}"/>
                </a:ext>
              </a:extLst>
            </p:cNvPr>
            <p:cNvSpPr txBox="1"/>
            <p:nvPr/>
          </p:nvSpPr>
          <p:spPr>
            <a:xfrm>
              <a:off x="5626155" y="3027476"/>
              <a:ext cx="33442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8" name="文本框 17">
              <a:extLst>
                <a:ext uri="{FF2B5EF4-FFF2-40B4-BE49-F238E27FC236}">
                  <a16:creationId xmlns:a16="http://schemas.microsoft.com/office/drawing/2014/main" id="{673870DE-0B71-4CF2-9363-D64763FD2297}"/>
                </a:ext>
              </a:extLst>
            </p:cNvPr>
            <p:cNvSpPr txBox="1"/>
            <p:nvPr/>
          </p:nvSpPr>
          <p:spPr>
            <a:xfrm>
              <a:off x="5849621" y="3027476"/>
              <a:ext cx="583516" cy="993769"/>
            </a:xfrm>
            <a:prstGeom prst="rect">
              <a:avLst/>
            </a:prstGeom>
            <a:noFill/>
            <a:ln w="117475">
              <a:noFill/>
            </a:ln>
          </p:spPr>
          <p:txBody>
            <a:bodyPr wrap="none" rtlCol="0">
              <a:prstTxWarp prst="textPlain">
                <a:avLst/>
              </a:prstTxWarp>
              <a:spAutoFit/>
            </a:bodyPr>
            <a:lstStyle/>
            <a:p>
              <a:r>
                <a:rPr lang="en-US" altLang="zh-CN"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C</a:t>
              </a:r>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6CCDEC98-9092-47C3-9D6D-949E52A1242E}"/>
                </a:ext>
              </a:extLst>
            </p:cNvPr>
            <p:cNvSpPr txBox="1"/>
            <p:nvPr/>
          </p:nvSpPr>
          <p:spPr>
            <a:xfrm>
              <a:off x="6433137"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语</a:t>
              </a:r>
            </a:p>
          </p:txBody>
        </p:sp>
        <p:sp>
          <p:nvSpPr>
            <p:cNvPr id="20" name="文本框 19">
              <a:extLst>
                <a:ext uri="{FF2B5EF4-FFF2-40B4-BE49-F238E27FC236}">
                  <a16:creationId xmlns:a16="http://schemas.microsoft.com/office/drawing/2014/main" id="{6986A407-FAF3-4637-9394-1656D026BEF2}"/>
                </a:ext>
              </a:extLst>
            </p:cNvPr>
            <p:cNvSpPr txBox="1"/>
            <p:nvPr/>
          </p:nvSpPr>
          <p:spPr>
            <a:xfrm>
              <a:off x="7028147" y="302747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grpSp>
      <p:sp>
        <p:nvSpPr>
          <p:cNvPr id="8" name="文本框 7">
            <a:extLst>
              <a:ext uri="{FF2B5EF4-FFF2-40B4-BE49-F238E27FC236}">
                <a16:creationId xmlns:a16="http://schemas.microsoft.com/office/drawing/2014/main" id="{01D9D955-50B4-45F1-B910-C7052AB3F308}"/>
              </a:ext>
            </a:extLst>
          </p:cNvPr>
          <p:cNvSpPr txBox="1"/>
          <p:nvPr/>
        </p:nvSpPr>
        <p:spPr>
          <a:xfrm>
            <a:off x="8320403" y="303382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言</a:t>
            </a:r>
          </a:p>
        </p:txBody>
      </p:sp>
      <p:sp>
        <p:nvSpPr>
          <p:cNvPr id="9" name="文本框 8">
            <a:extLst>
              <a:ext uri="{FF2B5EF4-FFF2-40B4-BE49-F238E27FC236}">
                <a16:creationId xmlns:a16="http://schemas.microsoft.com/office/drawing/2014/main" id="{A97BFA01-0E78-4296-8639-A3AB5F827DAA}"/>
              </a:ext>
            </a:extLst>
          </p:cNvPr>
          <p:cNvSpPr txBox="1"/>
          <p:nvPr/>
        </p:nvSpPr>
        <p:spPr>
          <a:xfrm>
            <a:off x="9012665" y="3033826"/>
            <a:ext cx="38924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0" name="文本框 9">
            <a:extLst>
              <a:ext uri="{FF2B5EF4-FFF2-40B4-BE49-F238E27FC236}">
                <a16:creationId xmlns:a16="http://schemas.microsoft.com/office/drawing/2014/main" id="{82110D22-A59D-4D63-BBE8-D8C9B9CF9E1D}"/>
              </a:ext>
            </a:extLst>
          </p:cNvPr>
          <p:cNvSpPr txBox="1"/>
          <p:nvPr/>
        </p:nvSpPr>
        <p:spPr>
          <a:xfrm>
            <a:off x="9290951" y="3033826"/>
            <a:ext cx="58351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65F82450-299D-4778-86F5-1740658DABA7}"/>
              </a:ext>
            </a:extLst>
          </p:cNvPr>
          <p:cNvSpPr txBox="1"/>
          <p:nvPr/>
        </p:nvSpPr>
        <p:spPr>
          <a:xfrm>
            <a:off x="10469477" y="303382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3976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46FDAEF-893B-4CD3-9082-4226345A66E6}"/>
              </a:ext>
            </a:extLst>
          </p:cNvPr>
          <p:cNvSpPr>
            <a:spLocks noChangeArrowheads="1"/>
          </p:cNvSpPr>
          <p:nvPr/>
        </p:nvSpPr>
        <p:spPr bwMode="auto">
          <a:xfrm>
            <a:off x="1287260" y="606652"/>
            <a:ext cx="920614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ltLang="zh-CN" sz="1800" dirty="0">
                <a:solidFill>
                  <a:srgbClr val="808080"/>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_CRT_SECURE_NO_WARNINGS</a:t>
            </a:r>
            <a:endParaRPr lang="en-US" altLang="zh-CN" sz="1800" dirty="0">
              <a:solidFill>
                <a:srgbClr val="000000"/>
              </a:solidFill>
              <a:latin typeface="新宋体" panose="02010609030101010101" pitchFamily="49" charset="-122"/>
              <a:ea typeface="新宋体" panose="02010609030101010101" pitchFamily="49" charset="-122"/>
            </a:endParaRP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A31515"/>
                </a:solidFill>
                <a:latin typeface="新宋体" panose="02010609030101010101" pitchFamily="49" charset="-122"/>
                <a:ea typeface="新宋体" panose="02010609030101010101" pitchFamily="49" charset="-122"/>
              </a:rPr>
              <a:t>&lt;stdlib.h&gt;</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A31515"/>
                </a:solidFill>
                <a:latin typeface="新宋体" panose="02010609030101010101" pitchFamily="49" charset="-122"/>
                <a:ea typeface="新宋体" panose="02010609030101010101" pitchFamily="49" charset="-122"/>
              </a:rPr>
              <a:t>&lt;time.h&gt;</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stdio.h</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 flag=0;</a:t>
            </a:r>
          </a:p>
          <a:p>
            <a:r>
              <a:rPr lang="en-US" altLang="zh-CN" sz="1800" dirty="0" err="1">
                <a:solidFill>
                  <a:srgbClr val="000000"/>
                </a:solidFill>
                <a:latin typeface="新宋体" panose="02010609030101010101" pitchFamily="49" charset="-122"/>
                <a:ea typeface="新宋体" panose="02010609030101010101" pitchFamily="49" charset="-122"/>
              </a:rPr>
              <a:t>printf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随机数</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err="1">
                <a:solidFill>
                  <a:srgbClr val="000000"/>
                </a:solidFill>
                <a:latin typeface="新宋体" panose="02010609030101010101" pitchFamily="49" charset="-122"/>
                <a:ea typeface="新宋体" panose="02010609030101010101" pitchFamily="49" charset="-122"/>
              </a:rPr>
              <a:t>srand</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0000FF"/>
                </a:solidFill>
                <a:latin typeface="新宋体" panose="02010609030101010101" pitchFamily="49" charset="-122"/>
                <a:ea typeface="新宋体" panose="02010609030101010101" pitchFamily="49" charset="-122"/>
              </a:rPr>
              <a:t>unsigned</a:t>
            </a:r>
            <a:r>
              <a:rPr lang="en-US" altLang="zh-CN" sz="1800" dirty="0">
                <a:solidFill>
                  <a:srgbClr val="000000"/>
                </a:solidFill>
                <a:latin typeface="新宋体" panose="02010609030101010101" pitchFamily="49" charset="-122"/>
                <a:ea typeface="新宋体" panose="02010609030101010101" pitchFamily="49" charset="-122"/>
              </a:rPr>
              <a:t>)time(</a:t>
            </a:r>
            <a:r>
              <a:rPr lang="en-US" altLang="zh-CN" sz="1800" dirty="0">
                <a:solidFill>
                  <a:srgbClr val="6F008A"/>
                </a:solidFill>
                <a:latin typeface="新宋体" panose="02010609030101010101" pitchFamily="49" charset="-122"/>
                <a:ea typeface="新宋体" panose="02010609030101010101" pitchFamily="49" charset="-122"/>
              </a:rPr>
              <a:t>NULL</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a = rand() % 10;  </a:t>
            </a:r>
            <a:r>
              <a:rPr lang="en-US" altLang="zh-CN" sz="1800" dirty="0">
                <a:solidFill>
                  <a:srgbClr val="008000"/>
                </a:solidFill>
                <a:latin typeface="新宋体" panose="02010609030101010101" pitchFamily="49" charset="-122"/>
                <a:ea typeface="新宋体" panose="02010609030101010101" pitchFamily="49" charset="-122"/>
              </a:rPr>
              <a:t>//0-9  1-10?        a = rand() % 27 + 1;</a:t>
            </a:r>
            <a:endParaRPr lang="en-US" altLang="zh-CN" sz="1800" dirty="0">
              <a:solidFill>
                <a:srgbClr val="000000"/>
              </a:solidFill>
              <a:latin typeface="新宋体" panose="02010609030101010101" pitchFamily="49" charset="-122"/>
              <a:ea typeface="新宋体" panose="02010609030101010101" pitchFamily="49" charset="-122"/>
            </a:endParaRPr>
          </a:p>
          <a:p>
            <a:endParaRPr lang="zh-CN" altLang="en-US" sz="1800" dirty="0">
              <a:solidFill>
                <a:srgbClr val="000000"/>
              </a:solidFill>
              <a:latin typeface="新宋体" panose="02010609030101010101" pitchFamily="49" charset="-122"/>
              <a:ea typeface="新宋体" panose="02010609030101010101" pitchFamily="49" charset="-122"/>
            </a:endParaRPr>
          </a:p>
          <a:p>
            <a:r>
              <a:rPr lang="en-US" altLang="zh-CN" sz="1800" dirty="0" err="1">
                <a:solidFill>
                  <a:srgbClr val="000000"/>
                </a:solidFill>
                <a:latin typeface="新宋体" panose="02010609030101010101" pitchFamily="49" charset="-122"/>
                <a:ea typeface="新宋体" panose="02010609030101010101" pitchFamily="49" charset="-122"/>
              </a:rPr>
              <a:t>printf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a:t>
            </a:r>
            <a:r>
              <a:rPr lang="zh-CN" altLang="en-US" sz="1800" dirty="0">
                <a:solidFill>
                  <a:srgbClr val="A31515"/>
                </a:solidFill>
                <a:latin typeface="新宋体" panose="02010609030101010101" pitchFamily="49" charset="-122"/>
                <a:ea typeface="新宋体" panose="02010609030101010101" pitchFamily="49" charset="-122"/>
              </a:rPr>
              <a:t>随机号为</a:t>
            </a:r>
            <a:r>
              <a:rPr lang="en-US" altLang="zh-CN" sz="1800" dirty="0">
                <a:solidFill>
                  <a:srgbClr val="A31515"/>
                </a:solidFill>
                <a:latin typeface="新宋体" panose="02010609030101010101" pitchFamily="49" charset="-122"/>
                <a:ea typeface="新宋体" panose="02010609030101010101" pitchFamily="49" charset="-122"/>
              </a:rPr>
              <a:t>:%d\n"</a:t>
            </a:r>
            <a:r>
              <a:rPr lang="en-US" altLang="zh-CN" sz="1800" dirty="0">
                <a:solidFill>
                  <a:srgbClr val="000000"/>
                </a:solidFill>
                <a:latin typeface="新宋体" panose="02010609030101010101" pitchFamily="49" charset="-122"/>
                <a:ea typeface="新宋体" panose="02010609030101010101" pitchFamily="49" charset="-122"/>
              </a:rPr>
              <a:t>, a);</a:t>
            </a:r>
          </a:p>
          <a:p>
            <a:r>
              <a:rPr lang="en-US" altLang="zh-CN" sz="1800" dirty="0">
                <a:solidFill>
                  <a:srgbClr val="0000FF"/>
                </a:solidFill>
                <a:latin typeface="新宋体" panose="02010609030101010101" pitchFamily="49" charset="-122"/>
                <a:ea typeface="新宋体" panose="02010609030101010101" pitchFamily="49" charset="-122"/>
              </a:rPr>
              <a:t>return</a:t>
            </a:r>
            <a:r>
              <a:rPr lang="en-US" altLang="zh-CN" sz="1800" dirty="0">
                <a:solidFill>
                  <a:srgbClr val="000000"/>
                </a:solidFill>
                <a:latin typeface="新宋体" panose="02010609030101010101" pitchFamily="49" charset="-122"/>
                <a:ea typeface="新宋体" panose="02010609030101010101" pitchFamily="49" charset="-122"/>
              </a:rPr>
              <a:t> 0;</a:t>
            </a:r>
          </a:p>
          <a:p>
            <a:r>
              <a:rPr lang="en-US" altLang="zh-CN" sz="18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2515542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9B2E781-C7F7-491D-853C-89A1F74D19E7}"/>
              </a:ext>
            </a:extLst>
          </p:cNvPr>
          <p:cNvSpPr txBox="1"/>
          <p:nvPr/>
        </p:nvSpPr>
        <p:spPr>
          <a:xfrm>
            <a:off x="765699" y="517410"/>
            <a:ext cx="9727708" cy="5027017"/>
          </a:xfrm>
          <a:prstGeom prst="rect">
            <a:avLst/>
          </a:prstGeom>
          <a:noFill/>
        </p:spPr>
        <p:txBody>
          <a:bodyPr wrap="square">
            <a:spAutoFit/>
          </a:bodyPr>
          <a:lstStyle/>
          <a:p>
            <a:pPr>
              <a:lnSpc>
                <a:spcPct val="150000"/>
              </a:lnSpc>
            </a:pPr>
            <a:r>
              <a:rPr lang="en-US" altLang="zh-CN" dirty="0"/>
              <a:t>10</a:t>
            </a:r>
            <a:r>
              <a:rPr lang="zh-CN" altLang="en-US" dirty="0"/>
              <a:t>行</a:t>
            </a:r>
            <a:r>
              <a:rPr lang="en-US" altLang="zh-CN" dirty="0"/>
              <a:t>Python</a:t>
            </a:r>
            <a:r>
              <a:rPr lang="zh-CN" altLang="en-US" dirty="0"/>
              <a:t>代码，实现计算机视觉中目标检测</a:t>
            </a:r>
          </a:p>
          <a:p>
            <a:pPr>
              <a:lnSpc>
                <a:spcPct val="150000"/>
              </a:lnSpc>
            </a:pPr>
            <a:r>
              <a:rPr lang="en-US" altLang="zh-CN" dirty="0"/>
              <a:t>from </a:t>
            </a:r>
            <a:r>
              <a:rPr lang="en-US" altLang="zh-CN" dirty="0" err="1"/>
              <a:t>imageai.Detection</a:t>
            </a:r>
            <a:r>
              <a:rPr lang="en-US" altLang="zh-CN" dirty="0"/>
              <a:t> import </a:t>
            </a:r>
            <a:r>
              <a:rPr lang="en-US" altLang="zh-CN" b="1" dirty="0" err="1"/>
              <a:t>ObjectDetection</a:t>
            </a:r>
            <a:br>
              <a:rPr lang="en-US" altLang="zh-CN" dirty="0"/>
            </a:br>
            <a:r>
              <a:rPr lang="en-US" altLang="zh-CN" dirty="0"/>
              <a:t>import </a:t>
            </a:r>
            <a:r>
              <a:rPr lang="en-US" altLang="zh-CN" dirty="0" err="1"/>
              <a:t>os</a:t>
            </a:r>
            <a:endParaRPr lang="en-US" altLang="zh-CN" dirty="0"/>
          </a:p>
          <a:p>
            <a:pPr>
              <a:lnSpc>
                <a:spcPct val="150000"/>
              </a:lnSpc>
            </a:pPr>
            <a:r>
              <a:rPr lang="en-US" altLang="zh-CN" dirty="0" err="1"/>
              <a:t>execution_path</a:t>
            </a:r>
            <a:r>
              <a:rPr lang="en-US" altLang="zh-CN" dirty="0"/>
              <a:t> = </a:t>
            </a:r>
            <a:r>
              <a:rPr lang="en-US" altLang="zh-CN" dirty="0" err="1"/>
              <a:t>os.getcwd</a:t>
            </a:r>
            <a:r>
              <a:rPr lang="en-US" altLang="zh-CN" dirty="0"/>
              <a:t>()</a:t>
            </a:r>
          </a:p>
          <a:p>
            <a:pPr>
              <a:lnSpc>
                <a:spcPct val="150000"/>
              </a:lnSpc>
            </a:pPr>
            <a:r>
              <a:rPr lang="en-US" altLang="zh-CN" b="1" dirty="0"/>
              <a:t>detector = </a:t>
            </a:r>
            <a:r>
              <a:rPr lang="en-US" altLang="zh-CN" b="1" dirty="0" err="1"/>
              <a:t>ObjectDetection</a:t>
            </a:r>
            <a:r>
              <a:rPr lang="en-US" altLang="zh-CN" b="1" dirty="0"/>
              <a:t>()</a:t>
            </a:r>
            <a:br>
              <a:rPr lang="en-US" altLang="zh-CN" dirty="0"/>
            </a:br>
            <a:r>
              <a:rPr lang="en-US" altLang="zh-CN" dirty="0" err="1"/>
              <a:t>detector.setModelTypeAsRetinaNet</a:t>
            </a:r>
            <a:r>
              <a:rPr lang="en-US" altLang="zh-CN" dirty="0"/>
              <a:t>()</a:t>
            </a:r>
            <a:br>
              <a:rPr lang="en-US" altLang="zh-CN" dirty="0"/>
            </a:br>
            <a:r>
              <a:rPr lang="en-US" altLang="zh-CN" dirty="0" err="1"/>
              <a:t>detector.setModelPath</a:t>
            </a:r>
            <a:r>
              <a:rPr lang="en-US" altLang="zh-CN" dirty="0"/>
              <a:t>( </a:t>
            </a:r>
            <a:r>
              <a:rPr lang="en-US" altLang="zh-CN" dirty="0" err="1"/>
              <a:t>os.path.join</a:t>
            </a:r>
            <a:r>
              <a:rPr lang="en-US" altLang="zh-CN" dirty="0"/>
              <a:t>(</a:t>
            </a:r>
            <a:r>
              <a:rPr lang="en-US" altLang="zh-CN" dirty="0" err="1"/>
              <a:t>execution_path</a:t>
            </a:r>
            <a:r>
              <a:rPr lang="en-US" altLang="zh-CN" dirty="0"/>
              <a:t> , "resnet50_coco_best_v2.0.1.h5"))</a:t>
            </a:r>
            <a:br>
              <a:rPr lang="en-US" altLang="zh-CN" dirty="0"/>
            </a:br>
            <a:r>
              <a:rPr lang="en-US" altLang="zh-CN" b="1" dirty="0" err="1"/>
              <a:t>detector.loadModel</a:t>
            </a:r>
            <a:r>
              <a:rPr lang="en-US" altLang="zh-CN" b="1" dirty="0"/>
              <a:t>()</a:t>
            </a:r>
            <a:br>
              <a:rPr lang="en-US" altLang="zh-CN" dirty="0"/>
            </a:br>
            <a:r>
              <a:rPr lang="en-US" altLang="zh-CN" dirty="0"/>
              <a:t>detections = </a:t>
            </a:r>
            <a:r>
              <a:rPr lang="en-US" altLang="zh-CN" b="1" dirty="0" err="1"/>
              <a:t>detector.detectObjectsFromImage</a:t>
            </a:r>
            <a:r>
              <a:rPr lang="en-US" altLang="zh-CN" dirty="0"/>
              <a:t>(</a:t>
            </a:r>
            <a:r>
              <a:rPr lang="en-US" altLang="zh-CN" dirty="0" err="1"/>
              <a:t>input_image</a:t>
            </a:r>
            <a:r>
              <a:rPr lang="en-US" altLang="zh-CN" dirty="0"/>
              <a:t>=</a:t>
            </a:r>
            <a:r>
              <a:rPr lang="en-US" altLang="zh-CN" dirty="0" err="1"/>
              <a:t>os.path.join</a:t>
            </a:r>
            <a:r>
              <a:rPr lang="en-US" altLang="zh-CN" dirty="0"/>
              <a:t>(</a:t>
            </a:r>
            <a:r>
              <a:rPr lang="en-US" altLang="zh-CN" dirty="0" err="1"/>
              <a:t>execution_path</a:t>
            </a:r>
            <a:r>
              <a:rPr lang="en-US" altLang="zh-CN" dirty="0"/>
              <a:t> , "image.jpg"), </a:t>
            </a:r>
            <a:r>
              <a:rPr lang="en-US" altLang="zh-CN" dirty="0" err="1"/>
              <a:t>output_image_path</a:t>
            </a:r>
            <a:r>
              <a:rPr lang="en-US" altLang="zh-CN" dirty="0"/>
              <a:t>=</a:t>
            </a:r>
            <a:r>
              <a:rPr lang="en-US" altLang="zh-CN" dirty="0" err="1"/>
              <a:t>os.path.join</a:t>
            </a:r>
            <a:r>
              <a:rPr lang="en-US" altLang="zh-CN" dirty="0"/>
              <a:t>(</a:t>
            </a:r>
            <a:r>
              <a:rPr lang="en-US" altLang="zh-CN" dirty="0" err="1"/>
              <a:t>execution_path</a:t>
            </a:r>
            <a:r>
              <a:rPr lang="en-US" altLang="zh-CN" dirty="0"/>
              <a:t> , "imagenew.jpg"))</a:t>
            </a:r>
          </a:p>
          <a:p>
            <a:pPr>
              <a:lnSpc>
                <a:spcPct val="150000"/>
              </a:lnSpc>
            </a:pPr>
            <a:r>
              <a:rPr lang="en-US" altLang="zh-CN" dirty="0"/>
              <a:t>for </a:t>
            </a:r>
            <a:r>
              <a:rPr lang="en-US" altLang="zh-CN" dirty="0" err="1"/>
              <a:t>eachObject</a:t>
            </a:r>
            <a:r>
              <a:rPr lang="en-US" altLang="zh-CN" dirty="0"/>
              <a:t> in detections:</a:t>
            </a:r>
            <a:br>
              <a:rPr lang="en-US" altLang="zh-CN" dirty="0"/>
            </a:br>
            <a:r>
              <a:rPr lang="en-US" altLang="zh-CN" b="1" dirty="0"/>
              <a:t>print</a:t>
            </a:r>
            <a:r>
              <a:rPr lang="en-US" altLang="zh-CN" dirty="0"/>
              <a:t>(</a:t>
            </a:r>
            <a:r>
              <a:rPr lang="en-US" altLang="zh-CN" dirty="0" err="1"/>
              <a:t>eachObject</a:t>
            </a:r>
            <a:r>
              <a:rPr lang="en-US" altLang="zh-CN" dirty="0"/>
              <a:t>["name"] + " : " + </a:t>
            </a:r>
            <a:r>
              <a:rPr lang="en-US" altLang="zh-CN" dirty="0" err="1"/>
              <a:t>eachObject</a:t>
            </a:r>
            <a:r>
              <a:rPr lang="en-US" altLang="zh-CN" dirty="0"/>
              <a:t>["</a:t>
            </a:r>
            <a:r>
              <a:rPr lang="en-US" altLang="zh-CN" dirty="0" err="1"/>
              <a:t>percentage_probability</a:t>
            </a:r>
            <a:r>
              <a:rPr lang="en-US" altLang="zh-CN" dirty="0"/>
              <a:t>"] )</a:t>
            </a:r>
            <a:endParaRPr lang="zh-CN" altLang="en-US" dirty="0"/>
          </a:p>
        </p:txBody>
      </p:sp>
      <p:sp>
        <p:nvSpPr>
          <p:cNvPr id="7" name="文本框 6">
            <a:extLst>
              <a:ext uri="{FF2B5EF4-FFF2-40B4-BE49-F238E27FC236}">
                <a16:creationId xmlns:a16="http://schemas.microsoft.com/office/drawing/2014/main" id="{F0CDC7FE-A307-46B8-87CA-5C1D072C3245}"/>
              </a:ext>
            </a:extLst>
          </p:cNvPr>
          <p:cNvSpPr txBox="1"/>
          <p:nvPr/>
        </p:nvSpPr>
        <p:spPr>
          <a:xfrm>
            <a:off x="7004482" y="517410"/>
            <a:ext cx="5033640" cy="923330"/>
          </a:xfrm>
          <a:prstGeom prst="rect">
            <a:avLst/>
          </a:prstGeom>
          <a:solidFill>
            <a:srgbClr val="00B0F0">
              <a:alpha val="21176"/>
            </a:srgbClr>
          </a:solidFill>
        </p:spPr>
        <p:txBody>
          <a:bodyPr wrap="square">
            <a:spAutoFit/>
          </a:bodyPr>
          <a:lstStyle/>
          <a:p>
            <a:r>
              <a:rPr lang="zh-CN" altLang="en-US" b="1" dirty="0"/>
              <a:t>分类（</a:t>
            </a:r>
            <a:r>
              <a:rPr lang="en-US" altLang="zh-CN" b="1" dirty="0"/>
              <a:t>Classification</a:t>
            </a:r>
            <a:r>
              <a:rPr lang="zh-CN" altLang="en-US" b="1" dirty="0"/>
              <a:t>）、定位（</a:t>
            </a:r>
            <a:r>
              <a:rPr lang="en-US" altLang="zh-CN" b="1" dirty="0"/>
              <a:t>Location</a:t>
            </a:r>
            <a:r>
              <a:rPr lang="zh-CN" altLang="en-US" b="1" dirty="0"/>
              <a:t>）、检测（</a:t>
            </a:r>
            <a:r>
              <a:rPr lang="en-US" altLang="zh-CN" b="1" dirty="0"/>
              <a:t>Detection</a:t>
            </a:r>
            <a:r>
              <a:rPr lang="zh-CN" altLang="en-US" b="1" dirty="0"/>
              <a:t>）、分割（</a:t>
            </a:r>
            <a:r>
              <a:rPr lang="en-US" altLang="zh-CN" b="1" dirty="0"/>
              <a:t>Segmentation</a:t>
            </a:r>
            <a:r>
              <a:rPr lang="zh-CN" altLang="en-US" b="1" dirty="0"/>
              <a:t>）</a:t>
            </a:r>
            <a:endParaRPr lang="en-US" altLang="zh-CN" b="1" dirty="0"/>
          </a:p>
          <a:p>
            <a:r>
              <a:rPr lang="zh-CN" altLang="en-US" b="1" dirty="0"/>
              <a:t>（</a:t>
            </a:r>
            <a:r>
              <a:rPr lang="zh-CN" altLang="en-US" dirty="0"/>
              <a:t>“每一个像素属于哪个实例或哪一类”）</a:t>
            </a:r>
          </a:p>
        </p:txBody>
      </p:sp>
    </p:spTree>
    <p:extLst>
      <p:ext uri="{BB962C8B-B14F-4D97-AF65-F5344CB8AC3E}">
        <p14:creationId xmlns:p14="http://schemas.microsoft.com/office/powerpoint/2010/main" val="6671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D9650B8-1209-4766-A815-73A7997891EF}"/>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pic>
        <p:nvPicPr>
          <p:cNvPr id="6" name="图片 5">
            <a:extLst>
              <a:ext uri="{FF2B5EF4-FFF2-40B4-BE49-F238E27FC236}">
                <a16:creationId xmlns:a16="http://schemas.microsoft.com/office/drawing/2014/main" id="{E4CD96E8-E844-4071-A23B-C3368E415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4" y="1520044"/>
            <a:ext cx="3756023" cy="2114537"/>
          </a:xfrm>
          <a:prstGeom prst="rect">
            <a:avLst/>
          </a:prstGeom>
        </p:spPr>
      </p:pic>
      <p:pic>
        <p:nvPicPr>
          <p:cNvPr id="8" name="图片 7">
            <a:extLst>
              <a:ext uri="{FF2B5EF4-FFF2-40B4-BE49-F238E27FC236}">
                <a16:creationId xmlns:a16="http://schemas.microsoft.com/office/drawing/2014/main" id="{3D98C915-19F4-4DAD-B5E3-CB6710104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233" y="1488147"/>
            <a:ext cx="6750053" cy="3299088"/>
          </a:xfrm>
          <a:prstGeom prst="rect">
            <a:avLst/>
          </a:prstGeom>
        </p:spPr>
      </p:pic>
    </p:spTree>
    <p:extLst>
      <p:ext uri="{BB962C8B-B14F-4D97-AF65-F5344CB8AC3E}">
        <p14:creationId xmlns:p14="http://schemas.microsoft.com/office/powerpoint/2010/main" val="360782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ED4F740-BC67-479D-8040-7066954919E5}"/>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13</a:t>
            </a:fld>
            <a:endParaRPr lang="zh-CN" altLang="en-US"/>
          </a:p>
        </p:txBody>
      </p:sp>
      <p:sp>
        <p:nvSpPr>
          <p:cNvPr id="6" name="文本框 5">
            <a:extLst>
              <a:ext uri="{FF2B5EF4-FFF2-40B4-BE49-F238E27FC236}">
                <a16:creationId xmlns:a16="http://schemas.microsoft.com/office/drawing/2014/main" id="{441FD89E-B934-4F10-B97D-7133CA599D8C}"/>
              </a:ext>
            </a:extLst>
          </p:cNvPr>
          <p:cNvSpPr txBox="1"/>
          <p:nvPr/>
        </p:nvSpPr>
        <p:spPr>
          <a:xfrm>
            <a:off x="676922" y="840704"/>
            <a:ext cx="6094520" cy="369332"/>
          </a:xfrm>
          <a:prstGeom prst="rect">
            <a:avLst/>
          </a:prstGeom>
          <a:noFill/>
        </p:spPr>
        <p:txBody>
          <a:bodyPr wrap="square">
            <a:spAutoFit/>
          </a:bodyPr>
          <a:lstStyle/>
          <a:p>
            <a:r>
              <a:rPr lang="zh-CN" altLang="en-US" dirty="0">
                <a:effectLst/>
              </a:rPr>
              <a:t>人体姿态识别是</a:t>
            </a:r>
            <a:r>
              <a:rPr lang="en-US" altLang="zh-CN" dirty="0">
                <a:effectLst/>
              </a:rPr>
              <a:t>AI</a:t>
            </a:r>
            <a:r>
              <a:rPr lang="zh-CN" altLang="en-US" dirty="0">
                <a:effectLst/>
              </a:rPr>
              <a:t>技术未来的方向</a:t>
            </a:r>
            <a:endParaRPr lang="zh-CN" altLang="en-US" dirty="0"/>
          </a:p>
        </p:txBody>
      </p:sp>
      <p:pic>
        <p:nvPicPr>
          <p:cNvPr id="8" name="图片 7">
            <a:extLst>
              <a:ext uri="{FF2B5EF4-FFF2-40B4-BE49-F238E27FC236}">
                <a16:creationId xmlns:a16="http://schemas.microsoft.com/office/drawing/2014/main" id="{C04ED173-6F71-4857-8E07-FA009993E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806" y="1286290"/>
            <a:ext cx="10267046" cy="3898269"/>
          </a:xfrm>
          <a:prstGeom prst="rect">
            <a:avLst/>
          </a:prstGeom>
        </p:spPr>
      </p:pic>
      <p:sp>
        <p:nvSpPr>
          <p:cNvPr id="10" name="文本框 9">
            <a:extLst>
              <a:ext uri="{FF2B5EF4-FFF2-40B4-BE49-F238E27FC236}">
                <a16:creationId xmlns:a16="http://schemas.microsoft.com/office/drawing/2014/main" id="{572A1430-564D-429C-A625-3CFAA30A0557}"/>
              </a:ext>
            </a:extLst>
          </p:cNvPr>
          <p:cNvSpPr txBox="1"/>
          <p:nvPr/>
        </p:nvSpPr>
        <p:spPr>
          <a:xfrm>
            <a:off x="739805" y="5260813"/>
            <a:ext cx="9194307" cy="369332"/>
          </a:xfrm>
          <a:prstGeom prst="rect">
            <a:avLst/>
          </a:prstGeom>
          <a:noFill/>
        </p:spPr>
        <p:txBody>
          <a:bodyPr wrap="square">
            <a:spAutoFit/>
          </a:bodyPr>
          <a:lstStyle/>
          <a:p>
            <a:r>
              <a:rPr lang="zh-CN" altLang="en-US" dirty="0"/>
              <a:t>设备镜头前高速运动的人物进行了精准的捕捉，快速识别人体的</a:t>
            </a:r>
            <a:r>
              <a:rPr lang="en-US" altLang="zh-CN" dirty="0"/>
              <a:t>14</a:t>
            </a:r>
            <a:r>
              <a:rPr lang="zh-CN" altLang="en-US" dirty="0"/>
              <a:t>个部位</a:t>
            </a:r>
          </a:p>
        </p:txBody>
      </p:sp>
    </p:spTree>
    <p:extLst>
      <p:ext uri="{BB962C8B-B14F-4D97-AF65-F5344CB8AC3E}">
        <p14:creationId xmlns:p14="http://schemas.microsoft.com/office/powerpoint/2010/main" val="645774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5D813-99D2-4795-A5A0-78BEBFE06A87}"/>
              </a:ext>
            </a:extLst>
          </p:cNvPr>
          <p:cNvSpPr>
            <a:spLocks noGrp="1"/>
          </p:cNvSpPr>
          <p:nvPr>
            <p:ph type="title"/>
          </p:nvPr>
        </p:nvSpPr>
        <p:spPr/>
        <p:txBody>
          <a:bodyPr/>
          <a:lstStyle/>
          <a:p>
            <a:r>
              <a:rPr lang="en-US" altLang="zh-CN" dirty="0"/>
              <a:t>max</a:t>
            </a:r>
            <a:r>
              <a:rPr lang="zh-CN" altLang="en-US" dirty="0"/>
              <a:t>函数：比较两个整数的大小，返回其中的较大值</a:t>
            </a:r>
          </a:p>
        </p:txBody>
      </p:sp>
      <p:grpSp>
        <p:nvGrpSpPr>
          <p:cNvPr id="40" name="组合 39">
            <a:extLst>
              <a:ext uri="{FF2B5EF4-FFF2-40B4-BE49-F238E27FC236}">
                <a16:creationId xmlns:a16="http://schemas.microsoft.com/office/drawing/2014/main" id="{61C7F5F5-BC92-446A-9C68-04EF6295970F}"/>
              </a:ext>
            </a:extLst>
          </p:cNvPr>
          <p:cNvGrpSpPr/>
          <p:nvPr/>
        </p:nvGrpSpPr>
        <p:grpSpPr>
          <a:xfrm>
            <a:off x="1440874" y="2353622"/>
            <a:ext cx="6025329" cy="714252"/>
            <a:chOff x="2407237" y="2410633"/>
            <a:chExt cx="9359903" cy="1109537"/>
          </a:xfrm>
        </p:grpSpPr>
        <p:sp>
          <p:nvSpPr>
            <p:cNvPr id="6" name="íšḻidé">
              <a:extLst>
                <a:ext uri="{FF2B5EF4-FFF2-40B4-BE49-F238E27FC236}">
                  <a16:creationId xmlns:a16="http://schemas.microsoft.com/office/drawing/2014/main" id="{728E1DC3-35EC-4A4C-9E63-AF5FB4FD7F16}"/>
                </a:ext>
              </a:extLst>
            </p:cNvPr>
            <p:cNvSpPr/>
            <p:nvPr/>
          </p:nvSpPr>
          <p:spPr>
            <a:xfrm flipH="1">
              <a:off x="2407237" y="2410633"/>
              <a:ext cx="8382651" cy="1109537"/>
            </a:xfrm>
            <a:prstGeom prst="roundRect">
              <a:avLst>
                <a:gd name="adj" fmla="val 50000"/>
              </a:avLst>
            </a:prstGeom>
            <a:gradFill>
              <a:gsLst>
                <a:gs pos="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7" name="îṩ1íďé">
              <a:extLst>
                <a:ext uri="{FF2B5EF4-FFF2-40B4-BE49-F238E27FC236}">
                  <a16:creationId xmlns:a16="http://schemas.microsoft.com/office/drawing/2014/main" id="{9842A8CE-C839-47D9-B925-69D325493A4A}"/>
                </a:ext>
              </a:extLst>
            </p:cNvPr>
            <p:cNvSpPr txBox="1"/>
            <p:nvPr/>
          </p:nvSpPr>
          <p:spPr>
            <a:xfrm>
              <a:off x="3384489" y="2609982"/>
              <a:ext cx="8382651" cy="621541"/>
            </a:xfrm>
            <a:prstGeom prst="rect">
              <a:avLst/>
            </a:prstGeom>
            <a:noFill/>
          </p:spPr>
          <p:txBody>
            <a:bodyPr wrap="square" rtlCol="0">
              <a:spAutoFit/>
            </a:bodyPr>
            <a:lstStyle/>
            <a:p>
              <a:r>
                <a:rPr lang="zh-CN" altLang="en-US" sz="2000" b="1" dirty="0">
                  <a:gradFill>
                    <a:gsLst>
                      <a:gs pos="0">
                        <a:schemeClr val="accent1">
                          <a:lumMod val="60000"/>
                          <a:lumOff val="40000"/>
                        </a:schemeClr>
                      </a:gs>
                      <a:gs pos="60000">
                        <a:schemeClr val="accent1"/>
                      </a:gs>
                    </a:gsLst>
                    <a:lin ang="2700000" scaled="0"/>
                  </a:gradFill>
                </a:rPr>
                <a:t>可以在任何需要的地方替我们完成此功能</a:t>
              </a:r>
            </a:p>
          </p:txBody>
        </p:sp>
        <p:grpSp>
          <p:nvGrpSpPr>
            <p:cNvPr id="9" name="íşḷíḓè">
              <a:extLst>
                <a:ext uri="{FF2B5EF4-FFF2-40B4-BE49-F238E27FC236}">
                  <a16:creationId xmlns:a16="http://schemas.microsoft.com/office/drawing/2014/main" id="{C024CEB9-2784-417D-BC79-6CDAA79443B5}"/>
                </a:ext>
              </a:extLst>
            </p:cNvPr>
            <p:cNvGrpSpPr/>
            <p:nvPr/>
          </p:nvGrpSpPr>
          <p:grpSpPr>
            <a:xfrm>
              <a:off x="2775524" y="2733600"/>
              <a:ext cx="463604" cy="463602"/>
              <a:chOff x="6844265" y="4734713"/>
              <a:chExt cx="410200" cy="410198"/>
            </a:xfrm>
          </p:grpSpPr>
          <p:sp>
            <p:nvSpPr>
              <p:cNvPr id="32" name="íśľîďé">
                <a:extLst>
                  <a:ext uri="{FF2B5EF4-FFF2-40B4-BE49-F238E27FC236}">
                    <a16:creationId xmlns:a16="http://schemas.microsoft.com/office/drawing/2014/main" id="{1CA7C892-2C1F-4CDD-9872-A1ECD0BB7623}"/>
                  </a:ext>
                </a:extLst>
              </p:cNvPr>
              <p:cNvSpPr/>
              <p:nvPr/>
            </p:nvSpPr>
            <p:spPr>
              <a:xfrm>
                <a:off x="6844265" y="4734713"/>
                <a:ext cx="410200" cy="410198"/>
              </a:xfrm>
              <a:prstGeom prst="ellipse">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508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3" name="íSḻíḍe">
                <a:extLst>
                  <a:ext uri="{FF2B5EF4-FFF2-40B4-BE49-F238E27FC236}">
                    <a16:creationId xmlns:a16="http://schemas.microsoft.com/office/drawing/2014/main" id="{551EF267-8D61-4F46-92BA-9A7C631185AB}"/>
                  </a:ext>
                </a:extLst>
              </p:cNvPr>
              <p:cNvSpPr/>
              <p:nvPr/>
            </p:nvSpPr>
            <p:spPr>
              <a:xfrm>
                <a:off x="6960365" y="4873062"/>
                <a:ext cx="178001" cy="133500"/>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nvGrpSpPr>
          <p:cNvPr id="39" name="组合 38">
            <a:extLst>
              <a:ext uri="{FF2B5EF4-FFF2-40B4-BE49-F238E27FC236}">
                <a16:creationId xmlns:a16="http://schemas.microsoft.com/office/drawing/2014/main" id="{0E79AC1B-A796-48B7-AE4A-3C518144C0BA}"/>
              </a:ext>
            </a:extLst>
          </p:cNvPr>
          <p:cNvGrpSpPr/>
          <p:nvPr/>
        </p:nvGrpSpPr>
        <p:grpSpPr>
          <a:xfrm>
            <a:off x="669924" y="1435212"/>
            <a:ext cx="5881792" cy="644870"/>
            <a:chOff x="669924" y="1112545"/>
            <a:chExt cx="10119964" cy="1109537"/>
          </a:xfrm>
        </p:grpSpPr>
        <p:sp>
          <p:nvSpPr>
            <p:cNvPr id="10" name="ïṣ1îḍê">
              <a:extLst>
                <a:ext uri="{FF2B5EF4-FFF2-40B4-BE49-F238E27FC236}">
                  <a16:creationId xmlns:a16="http://schemas.microsoft.com/office/drawing/2014/main" id="{B233832F-947B-42F4-B07C-F753F56E4C23}"/>
                </a:ext>
              </a:extLst>
            </p:cNvPr>
            <p:cNvSpPr/>
            <p:nvPr/>
          </p:nvSpPr>
          <p:spPr>
            <a:xfrm flipH="1">
              <a:off x="669924" y="1112545"/>
              <a:ext cx="10119964" cy="1109537"/>
            </a:xfrm>
            <a:prstGeom prst="roundRect">
              <a:avLst>
                <a:gd name="adj" fmla="val 50000"/>
              </a:avLst>
            </a:prstGeom>
            <a:gradFill>
              <a:gsLst>
                <a:gs pos="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2" name="íşļïďe">
              <a:extLst>
                <a:ext uri="{FF2B5EF4-FFF2-40B4-BE49-F238E27FC236}">
                  <a16:creationId xmlns:a16="http://schemas.microsoft.com/office/drawing/2014/main" id="{4CFD9A7B-7B86-48EB-8B95-18B0BC923DFE}"/>
                </a:ext>
              </a:extLst>
            </p:cNvPr>
            <p:cNvSpPr txBox="1"/>
            <p:nvPr/>
          </p:nvSpPr>
          <p:spPr>
            <a:xfrm>
              <a:off x="1567061" y="1278378"/>
              <a:ext cx="9193462" cy="688413"/>
            </a:xfrm>
            <a:prstGeom prst="rect">
              <a:avLst/>
            </a:prstGeom>
            <a:noFill/>
          </p:spPr>
          <p:txBody>
            <a:bodyPr wrap="square" rtlCol="0">
              <a:spAutoFit/>
            </a:bodyPr>
            <a:lstStyle/>
            <a:p>
              <a:r>
                <a:rPr lang="en-US" altLang="zh-CN" sz="2000" b="1" dirty="0">
                  <a:gradFill>
                    <a:gsLst>
                      <a:gs pos="0">
                        <a:schemeClr val="accent6">
                          <a:lumMod val="60000"/>
                          <a:lumOff val="40000"/>
                        </a:schemeClr>
                      </a:gs>
                      <a:gs pos="60000">
                        <a:schemeClr val="accent6"/>
                      </a:gs>
                    </a:gsLst>
                    <a:lin ang="2700000" scaled="0"/>
                  </a:gradFill>
                </a:rPr>
                <a:t>max </a:t>
              </a:r>
              <a:r>
                <a:rPr lang="zh-CN" altLang="en-US" sz="2000" b="1" dirty="0">
                  <a:gradFill>
                    <a:gsLst>
                      <a:gs pos="0">
                        <a:schemeClr val="accent6">
                          <a:lumMod val="60000"/>
                          <a:lumOff val="40000"/>
                        </a:schemeClr>
                      </a:gs>
                      <a:gs pos="60000">
                        <a:schemeClr val="accent6"/>
                      </a:gs>
                    </a:gsLst>
                    <a:lin ang="2700000" scaled="0"/>
                  </a:gradFill>
                </a:rPr>
                <a:t>函数实现了比较两个整数大小的算法</a:t>
              </a:r>
            </a:p>
          </p:txBody>
        </p:sp>
        <p:grpSp>
          <p:nvGrpSpPr>
            <p:cNvPr id="13" name="îṧļiḋé">
              <a:extLst>
                <a:ext uri="{FF2B5EF4-FFF2-40B4-BE49-F238E27FC236}">
                  <a16:creationId xmlns:a16="http://schemas.microsoft.com/office/drawing/2014/main" id="{6378F335-8088-4CC4-B8B8-E6FFD6684A8F}"/>
                </a:ext>
              </a:extLst>
            </p:cNvPr>
            <p:cNvGrpSpPr/>
            <p:nvPr/>
          </p:nvGrpSpPr>
          <p:grpSpPr>
            <a:xfrm>
              <a:off x="978608" y="1435512"/>
              <a:ext cx="463604" cy="463602"/>
              <a:chOff x="6844265" y="4734713"/>
              <a:chExt cx="410200" cy="410198"/>
            </a:xfrm>
          </p:grpSpPr>
          <p:sp>
            <p:nvSpPr>
              <p:cNvPr id="30" name="ïsļiḑè">
                <a:extLst>
                  <a:ext uri="{FF2B5EF4-FFF2-40B4-BE49-F238E27FC236}">
                    <a16:creationId xmlns:a16="http://schemas.microsoft.com/office/drawing/2014/main" id="{590ADEF3-49A4-4A2A-A9CB-0C155BDB1254}"/>
                  </a:ext>
                </a:extLst>
              </p:cNvPr>
              <p:cNvSpPr/>
              <p:nvPr/>
            </p:nvSpPr>
            <p:spPr>
              <a:xfrm>
                <a:off x="6844265" y="4734713"/>
                <a:ext cx="410200" cy="410198"/>
              </a:xfrm>
              <a:prstGeom prst="ellipse">
                <a:avLst/>
              </a:prstGeom>
              <a:gradFill>
                <a:gsLst>
                  <a:gs pos="0">
                    <a:schemeClr val="accent6">
                      <a:lumMod val="60000"/>
                      <a:lumOff val="40000"/>
                    </a:schemeClr>
                  </a:gs>
                  <a:gs pos="60000">
                    <a:schemeClr val="accent6"/>
                  </a:gs>
                </a:gsLst>
                <a:lin ang="2700000" scaled="0"/>
              </a:gradFill>
              <a:ln w="57150" cap="rnd">
                <a:noFill/>
                <a:prstDash val="solid"/>
                <a:round/>
              </a:ln>
              <a:effectLst>
                <a:outerShdw blurRad="50800" dist="50800" dir="5400000" algn="ctr" rotWithShape="0">
                  <a:schemeClr val="accent6">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1" name="îṣ1iḓe">
                <a:extLst>
                  <a:ext uri="{FF2B5EF4-FFF2-40B4-BE49-F238E27FC236}">
                    <a16:creationId xmlns:a16="http://schemas.microsoft.com/office/drawing/2014/main" id="{6B47E5BA-3620-4094-8B90-CC8E2B8701FC}"/>
                  </a:ext>
                </a:extLst>
              </p:cNvPr>
              <p:cNvSpPr/>
              <p:nvPr/>
            </p:nvSpPr>
            <p:spPr>
              <a:xfrm>
                <a:off x="6960365" y="4855582"/>
                <a:ext cx="178001" cy="162108"/>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grpSp>
        <p:nvGrpSpPr>
          <p:cNvPr id="42" name="组合 41">
            <a:extLst>
              <a:ext uri="{FF2B5EF4-FFF2-40B4-BE49-F238E27FC236}">
                <a16:creationId xmlns:a16="http://schemas.microsoft.com/office/drawing/2014/main" id="{0332FDA4-548A-4E2D-93A4-E9EB20C57C94}"/>
              </a:ext>
            </a:extLst>
          </p:cNvPr>
          <p:cNvGrpSpPr/>
          <p:nvPr/>
        </p:nvGrpSpPr>
        <p:grpSpPr>
          <a:xfrm>
            <a:off x="2297353" y="3490917"/>
            <a:ext cx="5791823" cy="642263"/>
            <a:chOff x="5881862" y="5006808"/>
            <a:chExt cx="10005623" cy="1109537"/>
          </a:xfrm>
        </p:grpSpPr>
        <p:sp>
          <p:nvSpPr>
            <p:cNvPr id="26" name="ïṣľiḑé">
              <a:extLst>
                <a:ext uri="{FF2B5EF4-FFF2-40B4-BE49-F238E27FC236}">
                  <a16:creationId xmlns:a16="http://schemas.microsoft.com/office/drawing/2014/main" id="{75ED888C-DC2F-4247-91E8-C9ED7033D02C}"/>
                </a:ext>
              </a:extLst>
            </p:cNvPr>
            <p:cNvSpPr/>
            <p:nvPr/>
          </p:nvSpPr>
          <p:spPr>
            <a:xfrm flipH="1">
              <a:off x="5881862" y="5006808"/>
              <a:ext cx="4908027" cy="1109537"/>
            </a:xfrm>
            <a:prstGeom prst="roundRect">
              <a:avLst>
                <a:gd name="adj" fmla="val 50000"/>
              </a:avLst>
            </a:prstGeom>
            <a:gradFill>
              <a:gsLst>
                <a:gs pos="0">
                  <a:schemeClr val="bg1">
                    <a:lumMod val="95000"/>
                  </a:schemeClr>
                </a:gs>
                <a:gs pos="100000">
                  <a:schemeClr val="bg1">
                    <a:lumMod val="95000"/>
                    <a:alpha val="0"/>
                  </a:schemeClr>
                </a:gs>
              </a:gsLst>
              <a:lin ang="10800000" scaled="0"/>
            </a:gra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19" name="íṣ1iḓe">
              <a:extLst>
                <a:ext uri="{FF2B5EF4-FFF2-40B4-BE49-F238E27FC236}">
                  <a16:creationId xmlns:a16="http://schemas.microsoft.com/office/drawing/2014/main" id="{25FD578B-0D96-4031-B55C-FFE872694F60}"/>
                </a:ext>
              </a:extLst>
            </p:cNvPr>
            <p:cNvGrpSpPr/>
            <p:nvPr/>
          </p:nvGrpSpPr>
          <p:grpSpPr>
            <a:xfrm>
              <a:off x="6228151" y="5326547"/>
              <a:ext cx="463604" cy="463602"/>
              <a:chOff x="6844265" y="4734713"/>
              <a:chExt cx="410200" cy="410198"/>
            </a:xfrm>
          </p:grpSpPr>
          <p:sp>
            <p:nvSpPr>
              <p:cNvPr id="24" name="ïšḻîďé">
                <a:extLst>
                  <a:ext uri="{FF2B5EF4-FFF2-40B4-BE49-F238E27FC236}">
                    <a16:creationId xmlns:a16="http://schemas.microsoft.com/office/drawing/2014/main" id="{A2C1D9B6-DEEB-473E-8498-C9EC45155704}"/>
                  </a:ext>
                </a:extLst>
              </p:cNvPr>
              <p:cNvSpPr/>
              <p:nvPr/>
            </p:nvSpPr>
            <p:spPr>
              <a:xfrm>
                <a:off x="6844265" y="4734713"/>
                <a:ext cx="410200" cy="410198"/>
              </a:xfrm>
              <a:prstGeom prst="ellipse">
                <a:avLst/>
              </a:prstGeom>
              <a:solidFill>
                <a:srgbClr val="C00000"/>
              </a:solidFill>
              <a:ln w="57150" cap="rnd">
                <a:noFill/>
                <a:prstDash val="solid"/>
                <a:round/>
              </a:ln>
              <a:effectLst>
                <a:outerShdw blurRad="508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4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5" name="iŝlidè">
                <a:extLst>
                  <a:ext uri="{FF2B5EF4-FFF2-40B4-BE49-F238E27FC236}">
                    <a16:creationId xmlns:a16="http://schemas.microsoft.com/office/drawing/2014/main" id="{1C917317-830B-4EF0-80B6-D7984F1B66F3}"/>
                  </a:ext>
                </a:extLst>
              </p:cNvPr>
              <p:cNvSpPr/>
              <p:nvPr/>
            </p:nvSpPr>
            <p:spPr>
              <a:xfrm>
                <a:off x="6968172" y="4857161"/>
                <a:ext cx="162386" cy="17800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20" name="ïSḷïḍê">
              <a:extLst>
                <a:ext uri="{FF2B5EF4-FFF2-40B4-BE49-F238E27FC236}">
                  <a16:creationId xmlns:a16="http://schemas.microsoft.com/office/drawing/2014/main" id="{45A7E1ED-7CE0-4A39-A1CE-03A0BB2D3DB3}"/>
                </a:ext>
              </a:extLst>
            </p:cNvPr>
            <p:cNvSpPr txBox="1"/>
            <p:nvPr/>
          </p:nvSpPr>
          <p:spPr>
            <a:xfrm>
              <a:off x="6831793" y="5146710"/>
              <a:ext cx="9055692" cy="691206"/>
            </a:xfrm>
            <a:prstGeom prst="rect">
              <a:avLst/>
            </a:prstGeom>
            <a:noFill/>
          </p:spPr>
          <p:txBody>
            <a:bodyPr wrap="square" rtlCol="0">
              <a:spAutoFit/>
            </a:bodyPr>
            <a:lstStyle/>
            <a:p>
              <a:r>
                <a:rPr lang="zh-CN" altLang="en-US" sz="2000" b="1" dirty="0">
                  <a:solidFill>
                    <a:srgbClr val="C00000"/>
                  </a:solidFill>
                </a:rPr>
                <a:t>函数封装了算法，实现了功能的复用</a:t>
              </a:r>
            </a:p>
          </p:txBody>
        </p:sp>
      </p:grpSp>
      <p:sp>
        <p:nvSpPr>
          <p:cNvPr id="21" name="iṣlídé">
            <a:extLst>
              <a:ext uri="{FF2B5EF4-FFF2-40B4-BE49-F238E27FC236}">
                <a16:creationId xmlns:a16="http://schemas.microsoft.com/office/drawing/2014/main" id="{A27F0925-B5DB-40EC-B71B-43B153EDD24F}"/>
              </a:ext>
            </a:extLst>
          </p:cNvPr>
          <p:cNvSpPr/>
          <p:nvPr/>
        </p:nvSpPr>
        <p:spPr>
          <a:xfrm rot="5400000" flipV="1">
            <a:off x="575148" y="1870286"/>
            <a:ext cx="914400" cy="914400"/>
          </a:xfrm>
          <a:prstGeom prst="arc">
            <a:avLst>
              <a:gd name="adj1" fmla="val 16187256"/>
              <a:gd name="adj2" fmla="val 0"/>
            </a:avLst>
          </a:prstGeom>
          <a:ln w="38100" cap="rnd">
            <a:gradFill>
              <a:gsLst>
                <a:gs pos="100000">
                  <a:schemeClr val="bg1">
                    <a:lumMod val="95000"/>
                    <a:alpha val="0"/>
                  </a:schemeClr>
                </a:gs>
                <a:gs pos="20000">
                  <a:schemeClr val="bg1">
                    <a:lumMod val="95000"/>
                  </a:schemeClr>
                </a:gs>
              </a:gsLst>
              <a:lin ang="12000000" scaled="0"/>
            </a:gradFill>
            <a:round/>
            <a:headEnd w="lg" len="lg"/>
            <a:tailEnd type="stealth"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íş1íḓé">
            <a:extLst>
              <a:ext uri="{FF2B5EF4-FFF2-40B4-BE49-F238E27FC236}">
                <a16:creationId xmlns:a16="http://schemas.microsoft.com/office/drawing/2014/main" id="{BC28664C-3911-4915-A364-AB53C027FBFE}"/>
              </a:ext>
            </a:extLst>
          </p:cNvPr>
          <p:cNvSpPr/>
          <p:nvPr/>
        </p:nvSpPr>
        <p:spPr>
          <a:xfrm rot="5400000" flipV="1">
            <a:off x="1404975" y="2913015"/>
            <a:ext cx="914400" cy="914400"/>
          </a:xfrm>
          <a:prstGeom prst="arc">
            <a:avLst>
              <a:gd name="adj1" fmla="val 16187256"/>
              <a:gd name="adj2" fmla="val 0"/>
            </a:avLst>
          </a:prstGeom>
          <a:ln w="38100" cap="rnd">
            <a:gradFill>
              <a:gsLst>
                <a:gs pos="100000">
                  <a:schemeClr val="bg1">
                    <a:lumMod val="95000"/>
                    <a:alpha val="0"/>
                  </a:schemeClr>
                </a:gs>
                <a:gs pos="20000">
                  <a:schemeClr val="bg1">
                    <a:lumMod val="95000"/>
                  </a:schemeClr>
                </a:gs>
              </a:gsLst>
              <a:lin ang="12000000" scaled="0"/>
            </a:gradFill>
            <a:round/>
            <a:headEnd w="lg" len="lg"/>
            <a:tailEnd type="stealth"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箭头: 左弧形 35">
            <a:extLst>
              <a:ext uri="{FF2B5EF4-FFF2-40B4-BE49-F238E27FC236}">
                <a16:creationId xmlns:a16="http://schemas.microsoft.com/office/drawing/2014/main" id="{1A1B27E2-44BD-4C3C-B3D1-AA26C039C2D2}"/>
              </a:ext>
            </a:extLst>
          </p:cNvPr>
          <p:cNvSpPr/>
          <p:nvPr/>
        </p:nvSpPr>
        <p:spPr>
          <a:xfrm>
            <a:off x="1066931" y="2080080"/>
            <a:ext cx="338044" cy="704606"/>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箭头: 左弧形 37">
            <a:extLst>
              <a:ext uri="{FF2B5EF4-FFF2-40B4-BE49-F238E27FC236}">
                <a16:creationId xmlns:a16="http://schemas.microsoft.com/office/drawing/2014/main" id="{BAF17D95-DF3B-4CA8-8C37-1816EDD18CC2}"/>
              </a:ext>
            </a:extLst>
          </p:cNvPr>
          <p:cNvSpPr/>
          <p:nvPr/>
        </p:nvSpPr>
        <p:spPr>
          <a:xfrm>
            <a:off x="1959309" y="3129985"/>
            <a:ext cx="338044" cy="704606"/>
          </a:xfrm>
          <a:prstGeom prst="curved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45" name="图片 44">
            <a:extLst>
              <a:ext uri="{FF2B5EF4-FFF2-40B4-BE49-F238E27FC236}">
                <a16:creationId xmlns:a16="http://schemas.microsoft.com/office/drawing/2014/main" id="{87D5E692-BC83-45F4-A007-EAF4E57185EF}"/>
              </a:ext>
            </a:extLst>
          </p:cNvPr>
          <p:cNvPicPr>
            <a:picLocks noChangeAspect="1"/>
          </p:cNvPicPr>
          <p:nvPr/>
        </p:nvPicPr>
        <p:blipFill>
          <a:blip r:embed="rId3"/>
          <a:stretch>
            <a:fillRect/>
          </a:stretch>
        </p:blipFill>
        <p:spPr>
          <a:xfrm>
            <a:off x="669924" y="4556223"/>
            <a:ext cx="2767642" cy="2048055"/>
          </a:xfrm>
          <a:prstGeom prst="rect">
            <a:avLst/>
          </a:prstGeom>
        </p:spPr>
      </p:pic>
      <p:grpSp>
        <p:nvGrpSpPr>
          <p:cNvPr id="57" name="组合 56">
            <a:extLst>
              <a:ext uri="{FF2B5EF4-FFF2-40B4-BE49-F238E27FC236}">
                <a16:creationId xmlns:a16="http://schemas.microsoft.com/office/drawing/2014/main" id="{F333D55C-6738-4EAA-8098-88E163D6A37B}"/>
              </a:ext>
            </a:extLst>
          </p:cNvPr>
          <p:cNvGrpSpPr/>
          <p:nvPr/>
        </p:nvGrpSpPr>
        <p:grpSpPr>
          <a:xfrm>
            <a:off x="7705418" y="1326428"/>
            <a:ext cx="3815430" cy="3229795"/>
            <a:chOff x="7705058" y="1448737"/>
            <a:chExt cx="3815430" cy="3229795"/>
          </a:xfrm>
        </p:grpSpPr>
        <p:grpSp>
          <p:nvGrpSpPr>
            <p:cNvPr id="48" name="ïşļíḓé">
              <a:extLst>
                <a:ext uri="{FF2B5EF4-FFF2-40B4-BE49-F238E27FC236}">
                  <a16:creationId xmlns:a16="http://schemas.microsoft.com/office/drawing/2014/main" id="{082FF96C-F5C2-4651-BD4B-B66E5B059F93}"/>
                </a:ext>
              </a:extLst>
            </p:cNvPr>
            <p:cNvGrpSpPr/>
            <p:nvPr/>
          </p:nvGrpSpPr>
          <p:grpSpPr>
            <a:xfrm>
              <a:off x="7705058" y="1448737"/>
              <a:ext cx="3815430" cy="3229795"/>
              <a:chOff x="4108450" y="849313"/>
              <a:chExt cx="3978275" cy="4454526"/>
            </a:xfrm>
          </p:grpSpPr>
          <p:sp>
            <p:nvSpPr>
              <p:cNvPr id="49" name="ïṧḻïďe">
                <a:extLst>
                  <a:ext uri="{FF2B5EF4-FFF2-40B4-BE49-F238E27FC236}">
                    <a16:creationId xmlns:a16="http://schemas.microsoft.com/office/drawing/2014/main" id="{AE4084D3-3090-4A69-9C64-8E5CFF650EAB}"/>
                  </a:ext>
                </a:extLst>
              </p:cNvPr>
              <p:cNvSpPr/>
              <p:nvPr/>
            </p:nvSpPr>
            <p:spPr bwMode="auto">
              <a:xfrm>
                <a:off x="4248150" y="928688"/>
                <a:ext cx="3698875" cy="3748088"/>
              </a:xfrm>
              <a:prstGeom prst="rect">
                <a:avLst/>
              </a:prstGeom>
              <a:solidFill>
                <a:schemeClr val="bg1"/>
              </a:solidFill>
              <a:ln w="9525">
                <a:solidFill>
                  <a:schemeClr val="bg1">
                    <a:lumMod val="85000"/>
                  </a:schemeClr>
                </a:solidFill>
                <a:miter lim="800000"/>
                <a:headEnd/>
                <a:tailEnd/>
              </a:ln>
            </p:spPr>
            <p:txBody>
              <a:bodyPr vert="horz" wrap="square" lIns="91440" tIns="45720" rIns="91440" bIns="45720" numCol="1" anchor="t" anchorCtr="0" compatLnSpc="1">
                <a:normAutofit/>
              </a:bodyPr>
              <a:lstStyle/>
              <a:p>
                <a:endParaRPr lang="zh-CN" altLang="en-US"/>
              </a:p>
            </p:txBody>
          </p:sp>
          <p:sp>
            <p:nvSpPr>
              <p:cNvPr id="50" name="iṡḻîḑê">
                <a:extLst>
                  <a:ext uri="{FF2B5EF4-FFF2-40B4-BE49-F238E27FC236}">
                    <a16:creationId xmlns:a16="http://schemas.microsoft.com/office/drawing/2014/main" id="{17E4A0F3-CA84-483F-8736-80091DF34DD7}"/>
                  </a:ext>
                </a:extLst>
              </p:cNvPr>
              <p:cNvSpPr/>
              <p:nvPr/>
            </p:nvSpPr>
            <p:spPr bwMode="auto">
              <a:xfrm>
                <a:off x="4108450" y="849313"/>
                <a:ext cx="3978275" cy="161925"/>
              </a:xfrm>
              <a:custGeom>
                <a:avLst/>
                <a:gdLst>
                  <a:gd name="T0" fmla="*/ 1040 w 1058"/>
                  <a:gd name="T1" fmla="*/ 43 h 43"/>
                  <a:gd name="T2" fmla="*/ 19 w 1058"/>
                  <a:gd name="T3" fmla="*/ 43 h 43"/>
                  <a:gd name="T4" fmla="*/ 0 w 1058"/>
                  <a:gd name="T5" fmla="*/ 24 h 43"/>
                  <a:gd name="T6" fmla="*/ 0 w 1058"/>
                  <a:gd name="T7" fmla="*/ 18 h 43"/>
                  <a:gd name="T8" fmla="*/ 19 w 1058"/>
                  <a:gd name="T9" fmla="*/ 0 h 43"/>
                  <a:gd name="T10" fmla="*/ 1040 w 1058"/>
                  <a:gd name="T11" fmla="*/ 0 h 43"/>
                  <a:gd name="T12" fmla="*/ 1058 w 1058"/>
                  <a:gd name="T13" fmla="*/ 18 h 43"/>
                  <a:gd name="T14" fmla="*/ 1058 w 1058"/>
                  <a:gd name="T15" fmla="*/ 24 h 43"/>
                  <a:gd name="T16" fmla="*/ 1040 w 105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8" h="43">
                    <a:moveTo>
                      <a:pt x="1040" y="43"/>
                    </a:moveTo>
                    <a:cubicBezTo>
                      <a:pt x="19" y="43"/>
                      <a:pt x="19" y="43"/>
                      <a:pt x="19" y="43"/>
                    </a:cubicBezTo>
                    <a:cubicBezTo>
                      <a:pt x="8" y="43"/>
                      <a:pt x="0" y="34"/>
                      <a:pt x="0" y="24"/>
                    </a:cubicBezTo>
                    <a:cubicBezTo>
                      <a:pt x="0" y="18"/>
                      <a:pt x="0" y="18"/>
                      <a:pt x="0" y="18"/>
                    </a:cubicBezTo>
                    <a:cubicBezTo>
                      <a:pt x="0" y="8"/>
                      <a:pt x="8" y="0"/>
                      <a:pt x="19" y="0"/>
                    </a:cubicBezTo>
                    <a:cubicBezTo>
                      <a:pt x="1040" y="0"/>
                      <a:pt x="1040" y="0"/>
                      <a:pt x="1040" y="0"/>
                    </a:cubicBezTo>
                    <a:cubicBezTo>
                      <a:pt x="1050" y="0"/>
                      <a:pt x="1058" y="8"/>
                      <a:pt x="1058" y="18"/>
                    </a:cubicBezTo>
                    <a:cubicBezTo>
                      <a:pt x="1058" y="24"/>
                      <a:pt x="1058" y="24"/>
                      <a:pt x="1058" y="24"/>
                    </a:cubicBezTo>
                    <a:cubicBezTo>
                      <a:pt x="1058" y="34"/>
                      <a:pt x="1050" y="43"/>
                      <a:pt x="1040" y="43"/>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a:p>
            </p:txBody>
          </p:sp>
          <p:sp>
            <p:nvSpPr>
              <p:cNvPr id="51" name="išḻiďe">
                <a:extLst>
                  <a:ext uri="{FF2B5EF4-FFF2-40B4-BE49-F238E27FC236}">
                    <a16:creationId xmlns:a16="http://schemas.microsoft.com/office/drawing/2014/main" id="{1F257AC9-CCC3-4D94-B244-0A4A1F8EBEBD}"/>
                  </a:ext>
                </a:extLst>
              </p:cNvPr>
              <p:cNvSpPr/>
              <p:nvPr/>
            </p:nvSpPr>
            <p:spPr bwMode="auto">
              <a:xfrm>
                <a:off x="4108450" y="4594226"/>
                <a:ext cx="3978275" cy="161925"/>
              </a:xfrm>
              <a:custGeom>
                <a:avLst/>
                <a:gdLst>
                  <a:gd name="T0" fmla="*/ 1040 w 1058"/>
                  <a:gd name="T1" fmla="*/ 43 h 43"/>
                  <a:gd name="T2" fmla="*/ 19 w 1058"/>
                  <a:gd name="T3" fmla="*/ 43 h 43"/>
                  <a:gd name="T4" fmla="*/ 0 w 1058"/>
                  <a:gd name="T5" fmla="*/ 24 h 43"/>
                  <a:gd name="T6" fmla="*/ 0 w 1058"/>
                  <a:gd name="T7" fmla="*/ 19 h 43"/>
                  <a:gd name="T8" fmla="*/ 19 w 1058"/>
                  <a:gd name="T9" fmla="*/ 0 h 43"/>
                  <a:gd name="T10" fmla="*/ 1040 w 1058"/>
                  <a:gd name="T11" fmla="*/ 0 h 43"/>
                  <a:gd name="T12" fmla="*/ 1058 w 1058"/>
                  <a:gd name="T13" fmla="*/ 19 h 43"/>
                  <a:gd name="T14" fmla="*/ 1058 w 1058"/>
                  <a:gd name="T15" fmla="*/ 24 h 43"/>
                  <a:gd name="T16" fmla="*/ 1040 w 1058"/>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8" h="43">
                    <a:moveTo>
                      <a:pt x="1040" y="43"/>
                    </a:moveTo>
                    <a:cubicBezTo>
                      <a:pt x="19" y="43"/>
                      <a:pt x="19" y="43"/>
                      <a:pt x="19" y="43"/>
                    </a:cubicBezTo>
                    <a:cubicBezTo>
                      <a:pt x="8" y="43"/>
                      <a:pt x="0" y="35"/>
                      <a:pt x="0" y="24"/>
                    </a:cubicBezTo>
                    <a:cubicBezTo>
                      <a:pt x="0" y="19"/>
                      <a:pt x="0" y="19"/>
                      <a:pt x="0" y="19"/>
                    </a:cubicBezTo>
                    <a:cubicBezTo>
                      <a:pt x="0" y="8"/>
                      <a:pt x="8" y="0"/>
                      <a:pt x="19" y="0"/>
                    </a:cubicBezTo>
                    <a:cubicBezTo>
                      <a:pt x="1040" y="0"/>
                      <a:pt x="1040" y="0"/>
                      <a:pt x="1040" y="0"/>
                    </a:cubicBezTo>
                    <a:cubicBezTo>
                      <a:pt x="1050" y="0"/>
                      <a:pt x="1058" y="8"/>
                      <a:pt x="1058" y="19"/>
                    </a:cubicBezTo>
                    <a:cubicBezTo>
                      <a:pt x="1058" y="24"/>
                      <a:pt x="1058" y="24"/>
                      <a:pt x="1058" y="24"/>
                    </a:cubicBezTo>
                    <a:cubicBezTo>
                      <a:pt x="1058" y="35"/>
                      <a:pt x="1050" y="43"/>
                      <a:pt x="1040" y="43"/>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a:p>
            </p:txBody>
          </p:sp>
          <p:sp>
            <p:nvSpPr>
              <p:cNvPr id="52" name="ïsḷiďe">
                <a:extLst>
                  <a:ext uri="{FF2B5EF4-FFF2-40B4-BE49-F238E27FC236}">
                    <a16:creationId xmlns:a16="http://schemas.microsoft.com/office/drawing/2014/main" id="{012747FA-5022-429F-9FE4-4E39D9B094EB}"/>
                  </a:ext>
                </a:extLst>
              </p:cNvPr>
              <p:cNvSpPr/>
              <p:nvPr/>
            </p:nvSpPr>
            <p:spPr bwMode="auto">
              <a:xfrm>
                <a:off x="6003925" y="4679951"/>
                <a:ext cx="187325" cy="623888"/>
              </a:xfrm>
              <a:custGeom>
                <a:avLst/>
                <a:gdLst>
                  <a:gd name="T0" fmla="*/ 29 w 50"/>
                  <a:gd name="T1" fmla="*/ 116 h 166"/>
                  <a:gd name="T2" fmla="*/ 29 w 50"/>
                  <a:gd name="T3" fmla="*/ 0 h 166"/>
                  <a:gd name="T4" fmla="*/ 18 w 50"/>
                  <a:gd name="T5" fmla="*/ 0 h 166"/>
                  <a:gd name="T6" fmla="*/ 18 w 50"/>
                  <a:gd name="T7" fmla="*/ 117 h 166"/>
                  <a:gd name="T8" fmla="*/ 0 w 50"/>
                  <a:gd name="T9" fmla="*/ 141 h 166"/>
                  <a:gd name="T10" fmla="*/ 25 w 50"/>
                  <a:gd name="T11" fmla="*/ 166 h 166"/>
                  <a:gd name="T12" fmla="*/ 50 w 50"/>
                  <a:gd name="T13" fmla="*/ 141 h 166"/>
                  <a:gd name="T14" fmla="*/ 29 w 50"/>
                  <a:gd name="T15" fmla="*/ 116 h 166"/>
                  <a:gd name="T16" fmla="*/ 25 w 50"/>
                  <a:gd name="T17" fmla="*/ 155 h 166"/>
                  <a:gd name="T18" fmla="*/ 11 w 50"/>
                  <a:gd name="T19" fmla="*/ 141 h 166"/>
                  <a:gd name="T20" fmla="*/ 25 w 50"/>
                  <a:gd name="T21" fmla="*/ 127 h 166"/>
                  <a:gd name="T22" fmla="*/ 39 w 50"/>
                  <a:gd name="T23" fmla="*/ 141 h 166"/>
                  <a:gd name="T24" fmla="*/ 25 w 50"/>
                  <a:gd name="T25" fmla="*/ 15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66">
                    <a:moveTo>
                      <a:pt x="29" y="116"/>
                    </a:moveTo>
                    <a:cubicBezTo>
                      <a:pt x="29" y="0"/>
                      <a:pt x="29" y="0"/>
                      <a:pt x="29" y="0"/>
                    </a:cubicBezTo>
                    <a:cubicBezTo>
                      <a:pt x="18" y="0"/>
                      <a:pt x="18" y="0"/>
                      <a:pt x="18" y="0"/>
                    </a:cubicBezTo>
                    <a:cubicBezTo>
                      <a:pt x="18" y="117"/>
                      <a:pt x="18" y="117"/>
                      <a:pt x="18" y="117"/>
                    </a:cubicBezTo>
                    <a:cubicBezTo>
                      <a:pt x="8" y="120"/>
                      <a:pt x="0" y="130"/>
                      <a:pt x="0" y="141"/>
                    </a:cubicBezTo>
                    <a:cubicBezTo>
                      <a:pt x="0" y="155"/>
                      <a:pt x="11" y="166"/>
                      <a:pt x="25" y="166"/>
                    </a:cubicBezTo>
                    <a:cubicBezTo>
                      <a:pt x="39" y="166"/>
                      <a:pt x="50" y="155"/>
                      <a:pt x="50" y="141"/>
                    </a:cubicBezTo>
                    <a:cubicBezTo>
                      <a:pt x="50" y="129"/>
                      <a:pt x="41" y="118"/>
                      <a:pt x="29" y="116"/>
                    </a:cubicBezTo>
                    <a:close/>
                    <a:moveTo>
                      <a:pt x="25" y="155"/>
                    </a:moveTo>
                    <a:cubicBezTo>
                      <a:pt x="17" y="155"/>
                      <a:pt x="11" y="149"/>
                      <a:pt x="11" y="141"/>
                    </a:cubicBezTo>
                    <a:cubicBezTo>
                      <a:pt x="11" y="133"/>
                      <a:pt x="17" y="127"/>
                      <a:pt x="25" y="127"/>
                    </a:cubicBezTo>
                    <a:cubicBezTo>
                      <a:pt x="33" y="127"/>
                      <a:pt x="39" y="133"/>
                      <a:pt x="39" y="141"/>
                    </a:cubicBezTo>
                    <a:cubicBezTo>
                      <a:pt x="39" y="149"/>
                      <a:pt x="33" y="155"/>
                      <a:pt x="25" y="155"/>
                    </a:cubicBezTo>
                    <a:close/>
                  </a:path>
                </a:pathLst>
              </a:custGeom>
              <a:solidFill>
                <a:srgbClr val="3C3C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a:p>
            </p:txBody>
          </p:sp>
        </p:grpSp>
        <p:sp>
          <p:nvSpPr>
            <p:cNvPr id="53" name="išlïḋê">
              <a:extLst>
                <a:ext uri="{FF2B5EF4-FFF2-40B4-BE49-F238E27FC236}">
                  <a16:creationId xmlns:a16="http://schemas.microsoft.com/office/drawing/2014/main" id="{7784EBEC-47B1-439E-93C6-FBBE0B787015}"/>
                </a:ext>
              </a:extLst>
            </p:cNvPr>
            <p:cNvSpPr/>
            <p:nvPr/>
          </p:nvSpPr>
          <p:spPr bwMode="auto">
            <a:xfrm>
              <a:off x="8241418" y="1741302"/>
              <a:ext cx="2808832" cy="215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32500" lnSpcReduction="20000"/>
            </a:bodyPr>
            <a:lstStyle>
              <a:lvl1pPr eaLnBrk="0" fontAlgn="base" hangingPunct="0">
                <a:spcBef>
                  <a:spcPct val="0"/>
                </a:spcBef>
                <a:spcAft>
                  <a:spcPct val="0"/>
                </a:spcAft>
                <a:defRPr>
                  <a:solidFill>
                    <a:schemeClr val="tx1"/>
                  </a:solidFill>
                </a:defRPr>
              </a:lvl1pPr>
              <a:lvl2pPr eaLnBrk="0" fontAlgn="base" hangingPunct="0">
                <a:spcBef>
                  <a:spcPct val="0"/>
                </a:spcBef>
                <a:spcAft>
                  <a:spcPct val="0"/>
                </a:spcAft>
                <a:defRPr>
                  <a:solidFill>
                    <a:schemeClr val="tx1"/>
                  </a:solidFill>
                </a:defRPr>
              </a:lvl2pPr>
              <a:lvl3pPr eaLnBrk="0" fontAlgn="base" hangingPunct="0">
                <a:spcBef>
                  <a:spcPct val="0"/>
                </a:spcBef>
                <a:spcAft>
                  <a:spcPct val="0"/>
                </a:spcAft>
                <a:defRPr>
                  <a:solidFill>
                    <a:schemeClr val="tx1"/>
                  </a:solidFill>
                </a:defRPr>
              </a:lvl3pPr>
              <a:lvl4pPr eaLnBrk="0" fontAlgn="base" hangingPunct="0">
                <a:spcBef>
                  <a:spcPct val="0"/>
                </a:spcBef>
                <a:spcAft>
                  <a:spcPct val="0"/>
                </a:spcAft>
                <a:defRPr>
                  <a:solidFill>
                    <a:schemeClr val="tx1"/>
                  </a:solidFill>
                </a:defRPr>
              </a:lvl4pPr>
              <a:lvl5pPr eaLnBrk="0" fontAlgn="base" hangingPunct="0">
                <a:spcBef>
                  <a:spcPct val="0"/>
                </a:spcBef>
                <a:spcAft>
                  <a:spcPct val="0"/>
                </a:spcAft>
                <a:defRPr>
                  <a:solidFill>
                    <a:schemeClr val="tx1"/>
                  </a:solidFill>
                </a:defRPr>
              </a:lvl5pPr>
              <a:lvl6pPr eaLnBrk="0" fontAlgn="base" hangingPunct="0">
                <a:spcBef>
                  <a:spcPct val="0"/>
                </a:spcBef>
                <a:spcAft>
                  <a:spcPct val="0"/>
                </a:spcAft>
                <a:defRPr>
                  <a:solidFill>
                    <a:schemeClr val="tx1"/>
                  </a:solidFill>
                </a:defRPr>
              </a:lvl6pPr>
              <a:lvl7pPr eaLnBrk="0" fontAlgn="base" hangingPunct="0">
                <a:spcBef>
                  <a:spcPct val="0"/>
                </a:spcBef>
                <a:spcAft>
                  <a:spcPct val="0"/>
                </a:spcAft>
                <a:defRPr>
                  <a:solidFill>
                    <a:schemeClr val="tx1"/>
                  </a:solidFill>
                </a:defRPr>
              </a:lvl7pPr>
              <a:lvl8pPr eaLnBrk="0" fontAlgn="base" hangingPunct="0">
                <a:spcBef>
                  <a:spcPct val="0"/>
                </a:spcBef>
                <a:spcAft>
                  <a:spcPct val="0"/>
                </a:spcAft>
                <a:defRPr>
                  <a:solidFill>
                    <a:schemeClr val="tx1"/>
                  </a:solidFill>
                </a:defRPr>
              </a:lvl8pPr>
              <a:lvl9pPr eaLnBrk="0" fontAlgn="base" hangingPunct="0">
                <a:spcBef>
                  <a:spcPct val="0"/>
                </a:spcBef>
                <a:spcAft>
                  <a:spcPct val="0"/>
                </a:spcAft>
                <a:defRPr>
                  <a:solidFill>
                    <a:schemeClr val="tx1"/>
                  </a:solidFill>
                </a:defRPr>
              </a:lvl9pPr>
            </a:lstStyle>
            <a:p>
              <a:pPr marL="0" marR="0" lvl="0" indent="0" algn="ctr" defTabSz="914400" rtl="0" eaLnBrk="0" fontAlgn="base" latinLnBrk="0" hangingPunct="0">
                <a:lnSpc>
                  <a:spcPct val="220000"/>
                </a:lnSpc>
                <a:spcBef>
                  <a:spcPct val="0"/>
                </a:spcBef>
                <a:spcAft>
                  <a:spcPct val="0"/>
                </a:spcAft>
                <a:buClrTx/>
                <a:buSzTx/>
                <a:buFontTx/>
                <a:buNone/>
              </a:pPr>
              <a:r>
                <a:rPr kumimoji="0" lang="zh-CN" altLang="en-US" sz="9600" b="0" i="0" u="none" strike="noStrike" cap="none" normalizeH="0" baseline="0" dirty="0">
                  <a:ln>
                    <a:noFill/>
                  </a:ln>
                  <a:solidFill>
                    <a:schemeClr val="accent1"/>
                  </a:solidFill>
                  <a:effectLst/>
                </a:rPr>
                <a:t>如何比较两个整数的</a:t>
              </a:r>
              <a:r>
                <a:rPr lang="zh-CN" altLang="en-US" sz="9600" dirty="0">
                  <a:solidFill>
                    <a:schemeClr val="accent1"/>
                  </a:solidFill>
                </a:rPr>
                <a:t>大小？</a:t>
              </a:r>
              <a:endParaRPr kumimoji="0" lang="zh-CN" altLang="zh-CN" sz="5400" b="0" i="0" u="none" strike="noStrike" cap="none" normalizeH="0" baseline="0" dirty="0">
                <a:ln>
                  <a:noFill/>
                </a:ln>
                <a:solidFill>
                  <a:schemeClr val="accent1"/>
                </a:solidFill>
                <a:effectLst/>
              </a:endParaRPr>
            </a:p>
          </p:txBody>
        </p:sp>
      </p:grpSp>
    </p:spTree>
    <p:custDataLst>
      <p:tags r:id="rId1"/>
    </p:custDataLst>
    <p:extLst>
      <p:ext uri="{BB962C8B-B14F-4D97-AF65-F5344CB8AC3E}">
        <p14:creationId xmlns:p14="http://schemas.microsoft.com/office/powerpoint/2010/main" val="753718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46083-F048-4282-BE15-3D5033768BED}"/>
              </a:ext>
            </a:extLst>
          </p:cNvPr>
          <p:cNvSpPr>
            <a:spLocks noGrp="1"/>
          </p:cNvSpPr>
          <p:nvPr>
            <p:ph type="title"/>
          </p:nvPr>
        </p:nvSpPr>
        <p:spPr/>
        <p:txBody>
          <a:bodyPr/>
          <a:lstStyle/>
          <a:p>
            <a:r>
              <a:rPr lang="zh-CN" altLang="en-US" dirty="0"/>
              <a:t>如何比较两个十进制整数的大小</a:t>
            </a:r>
          </a:p>
        </p:txBody>
      </p:sp>
      <p:sp>
        <p:nvSpPr>
          <p:cNvPr id="27" name="íSľïḑè">
            <a:extLst>
              <a:ext uri="{FF2B5EF4-FFF2-40B4-BE49-F238E27FC236}">
                <a16:creationId xmlns:a16="http://schemas.microsoft.com/office/drawing/2014/main" id="{4EB0F5A8-557C-43C0-B4DC-A7812E3E3C1C}"/>
              </a:ext>
            </a:extLst>
          </p:cNvPr>
          <p:cNvSpPr/>
          <p:nvPr/>
        </p:nvSpPr>
        <p:spPr>
          <a:xfrm>
            <a:off x="669924" y="1172370"/>
            <a:ext cx="3374390" cy="3958922"/>
          </a:xfrm>
          <a:custGeom>
            <a:avLst/>
            <a:gdLst>
              <a:gd name="connsiteX0" fmla="*/ 1452245 w 3374390"/>
              <a:gd name="connsiteY0" fmla="*/ 635 h 2956599"/>
              <a:gd name="connsiteX1" fmla="*/ 1676400 w 3374390"/>
              <a:gd name="connsiteY1" fmla="*/ 220980 h 2956599"/>
              <a:gd name="connsiteX2" fmla="*/ 1900555 w 3374390"/>
              <a:gd name="connsiteY2" fmla="*/ 635 h 2956599"/>
              <a:gd name="connsiteX3" fmla="*/ 0 w 3374390"/>
              <a:gd name="connsiteY3" fmla="*/ 0 h 2956599"/>
              <a:gd name="connsiteX4" fmla="*/ 3374390 w 3374390"/>
              <a:gd name="connsiteY4" fmla="*/ 0 h 2956599"/>
              <a:gd name="connsiteX5" fmla="*/ 3374390 w 3374390"/>
              <a:gd name="connsiteY5" fmla="*/ 2956599 h 2956599"/>
              <a:gd name="connsiteX6" fmla="*/ 0 w 3374390"/>
              <a:gd name="connsiteY6" fmla="*/ 2956599 h 2956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4390" h="2956599">
                <a:moveTo>
                  <a:pt x="1452245" y="635"/>
                </a:moveTo>
                <a:lnTo>
                  <a:pt x="1676400" y="220980"/>
                </a:lnTo>
                <a:lnTo>
                  <a:pt x="1900555" y="635"/>
                </a:lnTo>
                <a:close/>
                <a:moveTo>
                  <a:pt x="0" y="0"/>
                </a:moveTo>
                <a:lnTo>
                  <a:pt x="3374390" y="0"/>
                </a:lnTo>
                <a:lnTo>
                  <a:pt x="3374390" y="2956599"/>
                </a:lnTo>
                <a:lnTo>
                  <a:pt x="0" y="2956599"/>
                </a:lnTo>
                <a:close/>
              </a:path>
            </a:pathLst>
          </a:custGeom>
          <a:solidFill>
            <a:schemeClr val="accent1"/>
          </a:solidFill>
          <a:ln w="285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Autofit/>
          </a:bodyPr>
          <a:lstStyle/>
          <a:p>
            <a:pPr>
              <a:spcBef>
                <a:spcPct val="0"/>
              </a:spcBef>
            </a:pPr>
            <a:endParaRPr lang="en-US" altLang="zh-CN" sz="2400" b="1" dirty="0"/>
          </a:p>
        </p:txBody>
      </p:sp>
      <p:sp>
        <p:nvSpPr>
          <p:cNvPr id="28" name="íślîḋê">
            <a:extLst>
              <a:ext uri="{FF2B5EF4-FFF2-40B4-BE49-F238E27FC236}">
                <a16:creationId xmlns:a16="http://schemas.microsoft.com/office/drawing/2014/main" id="{5F0A065E-8E24-4FFE-9BFA-7C0F6F7E2202}"/>
              </a:ext>
            </a:extLst>
          </p:cNvPr>
          <p:cNvSpPr/>
          <p:nvPr/>
        </p:nvSpPr>
        <p:spPr>
          <a:xfrm>
            <a:off x="1176143" y="2129023"/>
            <a:ext cx="2169795" cy="394970"/>
          </a:xfrm>
          <a:prstGeom prst="rect">
            <a:avLst/>
          </a:prstGeom>
          <a:no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a:r>
              <a:rPr lang="zh-CN" altLang="en-US" sz="2000" b="1" dirty="0">
                <a:solidFill>
                  <a:schemeClr val="bg1"/>
                </a:solidFill>
              </a:rPr>
              <a:t>条件表达式判断</a:t>
            </a:r>
            <a:endParaRPr lang="en-US" altLang="zh-CN" sz="2000" b="1" dirty="0">
              <a:solidFill>
                <a:schemeClr val="bg1"/>
              </a:solidFill>
            </a:endParaRPr>
          </a:p>
        </p:txBody>
      </p:sp>
      <p:sp>
        <p:nvSpPr>
          <p:cNvPr id="29" name="ïś1iďe">
            <a:extLst>
              <a:ext uri="{FF2B5EF4-FFF2-40B4-BE49-F238E27FC236}">
                <a16:creationId xmlns:a16="http://schemas.microsoft.com/office/drawing/2014/main" id="{6E05685C-FE1A-408F-867E-3B0D556368EF}"/>
              </a:ext>
            </a:extLst>
          </p:cNvPr>
          <p:cNvSpPr/>
          <p:nvPr/>
        </p:nvSpPr>
        <p:spPr bwMode="auto">
          <a:xfrm>
            <a:off x="733266" y="2641108"/>
            <a:ext cx="3374390" cy="2080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defTabSz="914400">
              <a:lnSpc>
                <a:spcPct val="150000"/>
              </a:lnSpc>
              <a:spcBef>
                <a:spcPct val="0"/>
              </a:spcBef>
            </a:pPr>
            <a:r>
              <a:rPr lang="en-US" altLang="zh-CN" sz="1600" dirty="0">
                <a:solidFill>
                  <a:schemeClr val="bg1"/>
                </a:solidFill>
              </a:rPr>
              <a:t>S1:</a:t>
            </a:r>
            <a:r>
              <a:rPr lang="zh-CN" altLang="en-US" sz="1600" dirty="0">
                <a:solidFill>
                  <a:schemeClr val="bg1"/>
                </a:solidFill>
              </a:rPr>
              <a:t>输入</a:t>
            </a:r>
            <a:r>
              <a:rPr lang="en-US" altLang="zh-CN" sz="1600" dirty="0" err="1">
                <a:solidFill>
                  <a:schemeClr val="bg1"/>
                </a:solidFill>
              </a:rPr>
              <a:t>a,b</a:t>
            </a:r>
            <a:r>
              <a:rPr lang="zh-CN" altLang="en-US" sz="1600" dirty="0">
                <a:solidFill>
                  <a:schemeClr val="bg1"/>
                </a:solidFill>
              </a:rPr>
              <a:t>，大者用</a:t>
            </a:r>
            <a:r>
              <a:rPr lang="en-US" altLang="zh-CN" sz="1600" dirty="0">
                <a:solidFill>
                  <a:schemeClr val="bg1"/>
                </a:solidFill>
              </a:rPr>
              <a:t>c</a:t>
            </a:r>
            <a:r>
              <a:rPr lang="zh-CN" altLang="en-US" sz="1600" dirty="0">
                <a:solidFill>
                  <a:schemeClr val="bg1"/>
                </a:solidFill>
              </a:rPr>
              <a:t>表示</a:t>
            </a:r>
            <a:endParaRPr lang="en-US" altLang="zh-CN" sz="1600" dirty="0">
              <a:solidFill>
                <a:schemeClr val="bg1"/>
              </a:solidFill>
            </a:endParaRPr>
          </a:p>
          <a:p>
            <a:pPr defTabSz="914400">
              <a:lnSpc>
                <a:spcPct val="150000"/>
              </a:lnSpc>
              <a:spcBef>
                <a:spcPct val="0"/>
              </a:spcBef>
            </a:pPr>
            <a:r>
              <a:rPr lang="en-US" altLang="zh-CN" sz="1600" dirty="0">
                <a:solidFill>
                  <a:schemeClr val="bg1"/>
                </a:solidFill>
              </a:rPr>
              <a:t>S2:</a:t>
            </a:r>
            <a:r>
              <a:rPr lang="zh-CN" altLang="en-US" sz="1600" dirty="0">
                <a:solidFill>
                  <a:schemeClr val="bg1"/>
                </a:solidFill>
              </a:rPr>
              <a:t>如果</a:t>
            </a:r>
            <a:r>
              <a:rPr lang="en-US" altLang="zh-CN" sz="1600" b="1" dirty="0">
                <a:solidFill>
                  <a:schemeClr val="bg1"/>
                </a:solidFill>
              </a:rPr>
              <a:t>a&gt;b</a:t>
            </a:r>
            <a:r>
              <a:rPr lang="zh-CN" altLang="en-US" sz="1600" dirty="0">
                <a:solidFill>
                  <a:schemeClr val="bg1"/>
                </a:solidFill>
              </a:rPr>
              <a:t>，</a:t>
            </a:r>
            <a:r>
              <a:rPr lang="en-US" altLang="zh-CN" sz="1600" dirty="0">
                <a:solidFill>
                  <a:schemeClr val="bg1"/>
                </a:solidFill>
              </a:rPr>
              <a:t>c</a:t>
            </a:r>
            <a:r>
              <a:rPr lang="zh-CN" altLang="en-US" sz="1600" dirty="0">
                <a:solidFill>
                  <a:schemeClr val="bg1"/>
                </a:solidFill>
              </a:rPr>
              <a:t>取</a:t>
            </a:r>
            <a:r>
              <a:rPr lang="en-US" altLang="zh-CN" sz="1600" dirty="0">
                <a:solidFill>
                  <a:schemeClr val="bg1"/>
                </a:solidFill>
              </a:rPr>
              <a:t>a</a:t>
            </a:r>
            <a:r>
              <a:rPr lang="zh-CN" altLang="en-US" sz="1600" dirty="0">
                <a:solidFill>
                  <a:schemeClr val="bg1"/>
                </a:solidFill>
              </a:rPr>
              <a:t>的值</a:t>
            </a:r>
            <a:endParaRPr lang="en-US" altLang="zh-CN" sz="1600" dirty="0">
              <a:solidFill>
                <a:schemeClr val="bg1"/>
              </a:solidFill>
            </a:endParaRPr>
          </a:p>
          <a:p>
            <a:pPr defTabSz="914400">
              <a:lnSpc>
                <a:spcPct val="150000"/>
              </a:lnSpc>
              <a:spcBef>
                <a:spcPct val="0"/>
              </a:spcBef>
            </a:pPr>
            <a:r>
              <a:rPr lang="en-US" altLang="zh-CN" sz="1600" dirty="0">
                <a:solidFill>
                  <a:schemeClr val="bg1"/>
                </a:solidFill>
              </a:rPr>
              <a:t>      </a:t>
            </a:r>
            <a:r>
              <a:rPr lang="zh-CN" altLang="en-US" sz="1600" dirty="0">
                <a:solidFill>
                  <a:schemeClr val="bg1"/>
                </a:solidFill>
              </a:rPr>
              <a:t>否则，</a:t>
            </a:r>
            <a:r>
              <a:rPr lang="en-US" altLang="zh-CN" sz="1600" dirty="0">
                <a:solidFill>
                  <a:schemeClr val="bg1"/>
                </a:solidFill>
              </a:rPr>
              <a:t>c</a:t>
            </a:r>
            <a:r>
              <a:rPr lang="zh-CN" altLang="en-US" sz="1600" dirty="0">
                <a:solidFill>
                  <a:schemeClr val="bg1"/>
                </a:solidFill>
              </a:rPr>
              <a:t>取</a:t>
            </a:r>
            <a:r>
              <a:rPr lang="en-US" altLang="zh-CN" sz="1600" dirty="0">
                <a:solidFill>
                  <a:schemeClr val="bg1"/>
                </a:solidFill>
              </a:rPr>
              <a:t>b</a:t>
            </a:r>
            <a:r>
              <a:rPr lang="zh-CN" altLang="en-US" sz="1600" dirty="0">
                <a:solidFill>
                  <a:schemeClr val="bg1"/>
                </a:solidFill>
              </a:rPr>
              <a:t>的值</a:t>
            </a:r>
            <a:endParaRPr lang="en-US" altLang="zh-CN" sz="1600" dirty="0">
              <a:solidFill>
                <a:schemeClr val="bg1"/>
              </a:solidFill>
            </a:endParaRPr>
          </a:p>
          <a:p>
            <a:pPr defTabSz="914400">
              <a:lnSpc>
                <a:spcPct val="150000"/>
              </a:lnSpc>
              <a:spcBef>
                <a:spcPct val="0"/>
              </a:spcBef>
            </a:pPr>
            <a:r>
              <a:rPr lang="en-US" altLang="zh-CN" sz="1600" dirty="0">
                <a:solidFill>
                  <a:schemeClr val="bg1"/>
                </a:solidFill>
              </a:rPr>
              <a:t>S3:</a:t>
            </a:r>
            <a:r>
              <a:rPr lang="zh-CN" altLang="en-US" sz="1600" dirty="0">
                <a:solidFill>
                  <a:schemeClr val="bg1"/>
                </a:solidFill>
              </a:rPr>
              <a:t>屏幕输出</a:t>
            </a:r>
            <a:r>
              <a:rPr lang="en-US" altLang="zh-CN" sz="1600" dirty="0">
                <a:solidFill>
                  <a:schemeClr val="bg1"/>
                </a:solidFill>
              </a:rPr>
              <a:t>c</a:t>
            </a:r>
          </a:p>
        </p:txBody>
      </p:sp>
      <p:sp>
        <p:nvSpPr>
          <p:cNvPr id="37" name="iṡ1íḍè">
            <a:extLst>
              <a:ext uri="{FF2B5EF4-FFF2-40B4-BE49-F238E27FC236}">
                <a16:creationId xmlns:a16="http://schemas.microsoft.com/office/drawing/2014/main" id="{4603F6E3-AF70-47A1-9AF0-DD2C53E596D8}"/>
              </a:ext>
            </a:extLst>
          </p:cNvPr>
          <p:cNvSpPr txBox="1"/>
          <p:nvPr/>
        </p:nvSpPr>
        <p:spPr>
          <a:xfrm>
            <a:off x="1852917" y="1425648"/>
            <a:ext cx="816249" cy="769441"/>
          </a:xfrm>
          <a:prstGeom prst="rect">
            <a:avLst/>
          </a:prstGeom>
          <a:noFill/>
        </p:spPr>
        <p:txBody>
          <a:bodyPr wrap="none" rtlCol="0">
            <a:spAutoFit/>
          </a:bodyPr>
          <a:lstStyle/>
          <a:p>
            <a:r>
              <a:rPr lang="en-US" altLang="zh-CN" sz="4400" b="1" i="1" dirty="0">
                <a:solidFill>
                  <a:schemeClr val="bg1"/>
                </a:solidFill>
                <a:effectLst>
                  <a:outerShdw blurRad="50800" dist="50800" dir="5400000" algn="ctr" rotWithShape="0">
                    <a:schemeClr val="accent6">
                      <a:alpha val="20000"/>
                    </a:schemeClr>
                  </a:outerShdw>
                </a:effectLst>
              </a:rPr>
              <a:t>0</a:t>
            </a:r>
            <a:r>
              <a:rPr lang="en-US" altLang="zh-CN" sz="100" b="1" i="1" dirty="0">
                <a:solidFill>
                  <a:schemeClr val="bg1"/>
                </a:solidFill>
                <a:effectLst>
                  <a:outerShdw blurRad="50800" dist="50800" dir="5400000" algn="ctr" rotWithShape="0">
                    <a:schemeClr val="accent6">
                      <a:alpha val="20000"/>
                    </a:schemeClr>
                  </a:outerShdw>
                </a:effectLst>
              </a:rPr>
              <a:t> </a:t>
            </a:r>
            <a:r>
              <a:rPr lang="en-US" altLang="zh-CN" sz="4400" b="1" i="1" dirty="0">
                <a:solidFill>
                  <a:schemeClr val="bg1"/>
                </a:solidFill>
                <a:effectLst>
                  <a:outerShdw blurRad="50800" dist="50800" dir="5400000" algn="ctr" rotWithShape="0">
                    <a:schemeClr val="accent6">
                      <a:alpha val="20000"/>
                    </a:schemeClr>
                  </a:outerShdw>
                </a:effectLst>
              </a:rPr>
              <a:t>1</a:t>
            </a:r>
            <a:endParaRPr lang="zh-CN" altLang="en-US" sz="4400" b="1" i="1" dirty="0">
              <a:solidFill>
                <a:schemeClr val="bg1"/>
              </a:solidFill>
              <a:effectLst>
                <a:outerShdw blurRad="50800" dist="50800" dir="5400000" algn="ctr" rotWithShape="0">
                  <a:schemeClr val="accent6">
                    <a:alpha val="20000"/>
                  </a:schemeClr>
                </a:outerShdw>
              </a:effectLst>
            </a:endParaRPr>
          </a:p>
        </p:txBody>
      </p:sp>
      <p:grpSp>
        <p:nvGrpSpPr>
          <p:cNvPr id="83" name="组合 82">
            <a:extLst>
              <a:ext uri="{FF2B5EF4-FFF2-40B4-BE49-F238E27FC236}">
                <a16:creationId xmlns:a16="http://schemas.microsoft.com/office/drawing/2014/main" id="{B86DFE1F-63A3-49DC-BB8B-60A8DEACF03D}"/>
              </a:ext>
            </a:extLst>
          </p:cNvPr>
          <p:cNvGrpSpPr/>
          <p:nvPr/>
        </p:nvGrpSpPr>
        <p:grpSpPr>
          <a:xfrm>
            <a:off x="4408805" y="1207211"/>
            <a:ext cx="3502592" cy="3924081"/>
            <a:chOff x="4408805" y="1207211"/>
            <a:chExt cx="3502592" cy="3924081"/>
          </a:xfrm>
        </p:grpSpPr>
        <p:sp>
          <p:nvSpPr>
            <p:cNvPr id="6" name="îṧlîďe">
              <a:extLst>
                <a:ext uri="{FF2B5EF4-FFF2-40B4-BE49-F238E27FC236}">
                  <a16:creationId xmlns:a16="http://schemas.microsoft.com/office/drawing/2014/main" id="{FD662315-3ABA-4AF4-B527-0E7D72E20311}"/>
                </a:ext>
              </a:extLst>
            </p:cNvPr>
            <p:cNvSpPr/>
            <p:nvPr/>
          </p:nvSpPr>
          <p:spPr bwMode="auto">
            <a:xfrm>
              <a:off x="4408805" y="1207211"/>
              <a:ext cx="3374390" cy="39240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a:endParaRPr lang="zh-CN" altLang="en-US" dirty="0"/>
            </a:p>
          </p:txBody>
        </p:sp>
        <p:sp>
          <p:nvSpPr>
            <p:cNvPr id="9" name="iṡ1iḓê">
              <a:extLst>
                <a:ext uri="{FF2B5EF4-FFF2-40B4-BE49-F238E27FC236}">
                  <a16:creationId xmlns:a16="http://schemas.microsoft.com/office/drawing/2014/main" id="{95A179DF-63A5-4D16-9C81-23128951979E}"/>
                </a:ext>
              </a:extLst>
            </p:cNvPr>
            <p:cNvSpPr/>
            <p:nvPr/>
          </p:nvSpPr>
          <p:spPr>
            <a:xfrm>
              <a:off x="5010305" y="2122296"/>
              <a:ext cx="2169795" cy="395605"/>
            </a:xfrm>
            <a:prstGeom prst="rect">
              <a:avLst/>
            </a:prstGeom>
            <a:no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algn="ctr"/>
              <a:r>
                <a:rPr lang="zh-CN" altLang="en-US" sz="2000" b="1" dirty="0">
                  <a:solidFill>
                    <a:schemeClr val="tx1"/>
                  </a:solidFill>
                </a:rPr>
                <a:t>比较两数之差</a:t>
              </a:r>
              <a:endParaRPr sz="2000" b="1" dirty="0">
                <a:solidFill>
                  <a:schemeClr val="tx1"/>
                </a:solidFill>
              </a:endParaRPr>
            </a:p>
          </p:txBody>
        </p:sp>
        <p:sp>
          <p:nvSpPr>
            <p:cNvPr id="39" name="îśļïdé">
              <a:extLst>
                <a:ext uri="{FF2B5EF4-FFF2-40B4-BE49-F238E27FC236}">
                  <a16:creationId xmlns:a16="http://schemas.microsoft.com/office/drawing/2014/main" id="{6F4DDFE7-5314-4F93-9ABD-F11DF627B637}"/>
                </a:ext>
              </a:extLst>
            </p:cNvPr>
            <p:cNvSpPr txBox="1"/>
            <p:nvPr/>
          </p:nvSpPr>
          <p:spPr>
            <a:xfrm>
              <a:off x="5687077" y="1424953"/>
              <a:ext cx="816249" cy="769441"/>
            </a:xfrm>
            <a:prstGeom prst="rect">
              <a:avLst/>
            </a:prstGeom>
            <a:noFill/>
            <a:effectLst>
              <a:outerShdw blurRad="50800" dist="50800" dir="5400000" algn="ctr" rotWithShape="0">
                <a:schemeClr val="accent1">
                  <a:alpha val="20000"/>
                </a:schemeClr>
              </a:outerShdw>
            </a:effectLst>
          </p:spPr>
          <p:txBody>
            <a:bodyPr wrap="none" rtlCol="0">
              <a:spAutoFit/>
            </a:bodyPr>
            <a:lstStyle/>
            <a:p>
              <a:r>
                <a:rPr lang="en-US" altLang="zh-CN" sz="4400" b="1" i="1" dirty="0">
                  <a:gradFill>
                    <a:gsLst>
                      <a:gs pos="0">
                        <a:schemeClr val="accent1">
                          <a:lumMod val="60000"/>
                          <a:lumOff val="40000"/>
                        </a:schemeClr>
                      </a:gs>
                      <a:gs pos="60000">
                        <a:schemeClr val="accent1"/>
                      </a:gs>
                    </a:gsLst>
                    <a:lin ang="2700000" scaled="0"/>
                  </a:gradFill>
                </a:rPr>
                <a:t>0</a:t>
              </a:r>
              <a:r>
                <a:rPr lang="en-US" altLang="zh-CN" sz="100" b="1" i="1" dirty="0">
                  <a:gradFill>
                    <a:gsLst>
                      <a:gs pos="0">
                        <a:schemeClr val="accent1">
                          <a:lumMod val="60000"/>
                          <a:lumOff val="40000"/>
                        </a:schemeClr>
                      </a:gs>
                      <a:gs pos="60000">
                        <a:schemeClr val="accent1"/>
                      </a:gs>
                    </a:gsLst>
                    <a:lin ang="2700000" scaled="0"/>
                  </a:gradFill>
                </a:rPr>
                <a:t> </a:t>
              </a:r>
              <a:r>
                <a:rPr lang="en-US" altLang="zh-CN" sz="4400" b="1" i="1" dirty="0">
                  <a:gradFill>
                    <a:gsLst>
                      <a:gs pos="0">
                        <a:schemeClr val="accent1">
                          <a:lumMod val="60000"/>
                          <a:lumOff val="40000"/>
                        </a:schemeClr>
                      </a:gs>
                      <a:gs pos="60000">
                        <a:schemeClr val="accent1"/>
                      </a:gs>
                    </a:gsLst>
                    <a:lin ang="2700000" scaled="0"/>
                  </a:gradFill>
                </a:rPr>
                <a:t>2</a:t>
              </a:r>
              <a:endParaRPr lang="zh-CN" altLang="en-US" sz="4400" b="1" i="1" dirty="0">
                <a:gradFill>
                  <a:gsLst>
                    <a:gs pos="0">
                      <a:schemeClr val="accent1">
                        <a:lumMod val="60000"/>
                        <a:lumOff val="40000"/>
                      </a:schemeClr>
                    </a:gs>
                    <a:gs pos="60000">
                      <a:schemeClr val="accent1"/>
                    </a:gs>
                  </a:gsLst>
                  <a:lin ang="2700000" scaled="0"/>
                </a:gradFill>
              </a:endParaRPr>
            </a:p>
          </p:txBody>
        </p:sp>
        <p:sp>
          <p:nvSpPr>
            <p:cNvPr id="41" name="ïś1iďe">
              <a:extLst>
                <a:ext uri="{FF2B5EF4-FFF2-40B4-BE49-F238E27FC236}">
                  <a16:creationId xmlns:a16="http://schemas.microsoft.com/office/drawing/2014/main" id="{14A596C0-BE8C-4500-AC16-1EEE79B311FD}"/>
                </a:ext>
              </a:extLst>
            </p:cNvPr>
            <p:cNvSpPr/>
            <p:nvPr/>
          </p:nvSpPr>
          <p:spPr bwMode="auto">
            <a:xfrm>
              <a:off x="4456853" y="2696412"/>
              <a:ext cx="3454544" cy="2080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defTabSz="914400">
                <a:lnSpc>
                  <a:spcPct val="150000"/>
                </a:lnSpc>
                <a:spcBef>
                  <a:spcPct val="0"/>
                </a:spcBef>
              </a:pPr>
              <a:r>
                <a:rPr lang="en-US" altLang="zh-CN" sz="1600" dirty="0"/>
                <a:t>S1:</a:t>
              </a:r>
              <a:r>
                <a:rPr lang="zh-CN" altLang="en-US" sz="1600" dirty="0"/>
                <a:t>输入</a:t>
              </a:r>
              <a:r>
                <a:rPr lang="en-US" altLang="zh-CN" sz="1600" dirty="0" err="1"/>
                <a:t>a,b</a:t>
              </a:r>
              <a:r>
                <a:rPr lang="zh-CN" altLang="en-US" sz="1600" dirty="0"/>
                <a:t>，差值用</a:t>
              </a:r>
              <a:r>
                <a:rPr lang="en-US" altLang="zh-CN" sz="1600" dirty="0"/>
                <a:t>c</a:t>
              </a:r>
              <a:r>
                <a:rPr lang="zh-CN" altLang="en-US" sz="1600" dirty="0"/>
                <a:t>表示</a:t>
              </a:r>
              <a:endParaRPr lang="en-US" altLang="zh-CN" sz="1600" dirty="0"/>
            </a:p>
            <a:p>
              <a:pPr defTabSz="914400">
                <a:lnSpc>
                  <a:spcPct val="150000"/>
                </a:lnSpc>
                <a:spcBef>
                  <a:spcPct val="0"/>
                </a:spcBef>
              </a:pPr>
              <a:r>
                <a:rPr lang="en-US" altLang="zh-CN" sz="1600" dirty="0"/>
                <a:t>S2:</a:t>
              </a:r>
              <a:r>
                <a:rPr lang="zh-CN" altLang="en-US" sz="1600" dirty="0"/>
                <a:t>如果</a:t>
              </a:r>
              <a:r>
                <a:rPr lang="en-US" altLang="zh-CN" sz="1600" dirty="0"/>
                <a:t>c&gt;=0</a:t>
              </a:r>
              <a:r>
                <a:rPr lang="zh-CN" altLang="en-US" sz="1600" dirty="0"/>
                <a:t>，输出</a:t>
              </a:r>
              <a:r>
                <a:rPr lang="en-US" altLang="zh-CN" sz="1600" dirty="0"/>
                <a:t>a</a:t>
              </a:r>
            </a:p>
            <a:p>
              <a:pPr defTabSz="914400">
                <a:lnSpc>
                  <a:spcPct val="150000"/>
                </a:lnSpc>
                <a:spcBef>
                  <a:spcPct val="0"/>
                </a:spcBef>
              </a:pPr>
              <a:r>
                <a:rPr lang="en-US" altLang="zh-CN" sz="1600" dirty="0"/>
                <a:t>      </a:t>
              </a:r>
              <a:r>
                <a:rPr lang="zh-CN" altLang="en-US" sz="1600" dirty="0"/>
                <a:t>否则，输出</a:t>
              </a:r>
              <a:r>
                <a:rPr lang="en-US" altLang="zh-CN" sz="1600" dirty="0"/>
                <a:t>b</a:t>
              </a:r>
            </a:p>
          </p:txBody>
        </p:sp>
      </p:grpSp>
      <p:grpSp>
        <p:nvGrpSpPr>
          <p:cNvPr id="85" name="组合 84">
            <a:extLst>
              <a:ext uri="{FF2B5EF4-FFF2-40B4-BE49-F238E27FC236}">
                <a16:creationId xmlns:a16="http://schemas.microsoft.com/office/drawing/2014/main" id="{E298C2EC-B33B-4B17-B112-E53E2CF2BA63}"/>
              </a:ext>
            </a:extLst>
          </p:cNvPr>
          <p:cNvGrpSpPr/>
          <p:nvPr/>
        </p:nvGrpSpPr>
        <p:grpSpPr>
          <a:xfrm>
            <a:off x="7954962" y="1158551"/>
            <a:ext cx="3374390" cy="3984730"/>
            <a:chOff x="7954962" y="1158551"/>
            <a:chExt cx="3374390" cy="3984730"/>
          </a:xfrm>
        </p:grpSpPr>
        <p:sp>
          <p:nvSpPr>
            <p:cNvPr id="8" name="îŝḷïḋe">
              <a:extLst>
                <a:ext uri="{FF2B5EF4-FFF2-40B4-BE49-F238E27FC236}">
                  <a16:creationId xmlns:a16="http://schemas.microsoft.com/office/drawing/2014/main" id="{AD467D48-A31B-4C2B-80CB-2813BDE567AA}"/>
                </a:ext>
              </a:extLst>
            </p:cNvPr>
            <p:cNvSpPr/>
            <p:nvPr/>
          </p:nvSpPr>
          <p:spPr bwMode="auto">
            <a:xfrm>
              <a:off x="7954962" y="1219200"/>
              <a:ext cx="3374390" cy="39240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lvl="0" algn="ctr"/>
              <a:endParaRPr lang="zh-CN" altLang="en-US" dirty="0"/>
            </a:p>
          </p:txBody>
        </p:sp>
        <p:grpSp>
          <p:nvGrpSpPr>
            <p:cNvPr id="84" name="组合 83">
              <a:extLst>
                <a:ext uri="{FF2B5EF4-FFF2-40B4-BE49-F238E27FC236}">
                  <a16:creationId xmlns:a16="http://schemas.microsoft.com/office/drawing/2014/main" id="{E8F67805-5589-4C22-A19B-B918784810ED}"/>
                </a:ext>
              </a:extLst>
            </p:cNvPr>
            <p:cNvGrpSpPr/>
            <p:nvPr/>
          </p:nvGrpSpPr>
          <p:grpSpPr>
            <a:xfrm>
              <a:off x="7954962" y="1158551"/>
              <a:ext cx="3257535" cy="3972741"/>
              <a:chOff x="7954962" y="1158551"/>
              <a:chExt cx="3257535" cy="3972741"/>
            </a:xfrm>
          </p:grpSpPr>
          <p:sp>
            <p:nvSpPr>
              <p:cNvPr id="43" name="iṡ1iḓê">
                <a:extLst>
                  <a:ext uri="{FF2B5EF4-FFF2-40B4-BE49-F238E27FC236}">
                    <a16:creationId xmlns:a16="http://schemas.microsoft.com/office/drawing/2014/main" id="{3B0B626F-1FD4-4216-BA32-EB8605D419CC}"/>
                  </a:ext>
                </a:extLst>
              </p:cNvPr>
              <p:cNvSpPr/>
              <p:nvPr/>
            </p:nvSpPr>
            <p:spPr>
              <a:xfrm>
                <a:off x="8600027" y="1855894"/>
                <a:ext cx="2169795" cy="395605"/>
              </a:xfrm>
              <a:prstGeom prst="rect">
                <a:avLst/>
              </a:prstGeom>
              <a:no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algn="ctr"/>
                <a:r>
                  <a:rPr lang="zh-CN" altLang="en-US" sz="2000" b="1" dirty="0">
                    <a:solidFill>
                      <a:schemeClr val="tx1"/>
                    </a:solidFill>
                  </a:rPr>
                  <a:t>位数比较</a:t>
                </a:r>
                <a:endParaRPr sz="2000" b="1" dirty="0">
                  <a:solidFill>
                    <a:schemeClr val="tx1"/>
                  </a:solidFill>
                </a:endParaRPr>
              </a:p>
            </p:txBody>
          </p:sp>
          <p:sp>
            <p:nvSpPr>
              <p:cNvPr id="45" name="îśļïdé">
                <a:extLst>
                  <a:ext uri="{FF2B5EF4-FFF2-40B4-BE49-F238E27FC236}">
                    <a16:creationId xmlns:a16="http://schemas.microsoft.com/office/drawing/2014/main" id="{EBB328AD-EA65-48C3-A9DB-ECD710F5B482}"/>
                  </a:ext>
                </a:extLst>
              </p:cNvPr>
              <p:cNvSpPr txBox="1"/>
              <p:nvPr/>
            </p:nvSpPr>
            <p:spPr>
              <a:xfrm>
                <a:off x="9276799" y="1158551"/>
                <a:ext cx="816249" cy="769441"/>
              </a:xfrm>
              <a:prstGeom prst="rect">
                <a:avLst/>
              </a:prstGeom>
              <a:noFill/>
              <a:effectLst>
                <a:outerShdw blurRad="50800" dist="50800" dir="5400000" algn="ctr" rotWithShape="0">
                  <a:schemeClr val="accent1">
                    <a:alpha val="20000"/>
                  </a:schemeClr>
                </a:outerShdw>
              </a:effectLst>
            </p:spPr>
            <p:txBody>
              <a:bodyPr wrap="none" rtlCol="0">
                <a:spAutoFit/>
              </a:bodyPr>
              <a:lstStyle/>
              <a:p>
                <a:r>
                  <a:rPr lang="en-US" altLang="zh-CN" sz="4400" b="1" i="1" dirty="0">
                    <a:gradFill>
                      <a:gsLst>
                        <a:gs pos="0">
                          <a:schemeClr val="accent1">
                            <a:lumMod val="60000"/>
                            <a:lumOff val="40000"/>
                          </a:schemeClr>
                        </a:gs>
                        <a:gs pos="60000">
                          <a:schemeClr val="accent1"/>
                        </a:gs>
                      </a:gsLst>
                      <a:lin ang="2700000" scaled="0"/>
                    </a:gradFill>
                  </a:rPr>
                  <a:t>0</a:t>
                </a:r>
                <a:r>
                  <a:rPr lang="en-US" altLang="zh-CN" sz="100" b="1" i="1" dirty="0">
                    <a:gradFill>
                      <a:gsLst>
                        <a:gs pos="0">
                          <a:schemeClr val="accent1">
                            <a:lumMod val="60000"/>
                            <a:lumOff val="40000"/>
                          </a:schemeClr>
                        </a:gs>
                        <a:gs pos="60000">
                          <a:schemeClr val="accent1"/>
                        </a:gs>
                      </a:gsLst>
                      <a:lin ang="2700000" scaled="0"/>
                    </a:gradFill>
                  </a:rPr>
                  <a:t> </a:t>
                </a:r>
                <a:r>
                  <a:rPr lang="en-US" altLang="zh-CN" sz="4400" b="1" i="1" dirty="0">
                    <a:gradFill>
                      <a:gsLst>
                        <a:gs pos="0">
                          <a:schemeClr val="accent1">
                            <a:lumMod val="60000"/>
                            <a:lumOff val="40000"/>
                          </a:schemeClr>
                        </a:gs>
                        <a:gs pos="60000">
                          <a:schemeClr val="accent1"/>
                        </a:gs>
                      </a:gsLst>
                      <a:lin ang="2700000" scaled="0"/>
                    </a:gradFill>
                  </a:rPr>
                  <a:t>3</a:t>
                </a:r>
                <a:endParaRPr lang="zh-CN" altLang="en-US" sz="4400" b="1" i="1" dirty="0">
                  <a:gradFill>
                    <a:gsLst>
                      <a:gs pos="0">
                        <a:schemeClr val="accent1">
                          <a:lumMod val="60000"/>
                          <a:lumOff val="40000"/>
                        </a:schemeClr>
                      </a:gs>
                      <a:gs pos="60000">
                        <a:schemeClr val="accent1"/>
                      </a:gs>
                    </a:gsLst>
                    <a:lin ang="2700000" scaled="0"/>
                  </a:gradFill>
                </a:endParaRPr>
              </a:p>
            </p:txBody>
          </p:sp>
          <p:sp>
            <p:nvSpPr>
              <p:cNvPr id="47" name="ïś1iďe">
                <a:extLst>
                  <a:ext uri="{FF2B5EF4-FFF2-40B4-BE49-F238E27FC236}">
                    <a16:creationId xmlns:a16="http://schemas.microsoft.com/office/drawing/2014/main" id="{708CF976-E348-4989-8EAA-84E74C103FF8}"/>
                  </a:ext>
                </a:extLst>
              </p:cNvPr>
              <p:cNvSpPr/>
              <p:nvPr/>
            </p:nvSpPr>
            <p:spPr bwMode="auto">
              <a:xfrm>
                <a:off x="7954962" y="2209750"/>
                <a:ext cx="3257535" cy="292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defTabSz="914400">
                  <a:lnSpc>
                    <a:spcPct val="150000"/>
                  </a:lnSpc>
                  <a:spcBef>
                    <a:spcPct val="0"/>
                  </a:spcBef>
                </a:pPr>
                <a:r>
                  <a:rPr lang="en-US" altLang="zh-CN" sz="1600" dirty="0"/>
                  <a:t>S1:</a:t>
                </a:r>
                <a:r>
                  <a:rPr lang="zh-CN" altLang="en-US" sz="1600" dirty="0"/>
                  <a:t>输入</a:t>
                </a:r>
                <a:r>
                  <a:rPr lang="en-US" altLang="zh-CN" sz="1600" dirty="0" err="1"/>
                  <a:t>a,b</a:t>
                </a:r>
                <a:r>
                  <a:rPr lang="zh-CN" altLang="en-US" sz="1600" dirty="0"/>
                  <a:t>，大者用</a:t>
                </a:r>
                <a:r>
                  <a:rPr lang="en-US" altLang="zh-CN" sz="1600" dirty="0"/>
                  <a:t>c</a:t>
                </a:r>
                <a:r>
                  <a:rPr lang="zh-CN" altLang="en-US" sz="1600" dirty="0"/>
                  <a:t>表示</a:t>
                </a:r>
                <a:endParaRPr lang="en-US" altLang="zh-CN" sz="1600" dirty="0"/>
              </a:p>
              <a:p>
                <a:pPr defTabSz="914400">
                  <a:lnSpc>
                    <a:spcPct val="150000"/>
                  </a:lnSpc>
                  <a:spcBef>
                    <a:spcPct val="0"/>
                  </a:spcBef>
                </a:pPr>
                <a:r>
                  <a:rPr lang="en-US" altLang="zh-CN" sz="1600" dirty="0"/>
                  <a:t>S2:</a:t>
                </a:r>
                <a:r>
                  <a:rPr lang="zh-CN" altLang="en-US" sz="1600" dirty="0"/>
                  <a:t>判断两个数的位数 </a:t>
                </a:r>
                <a:r>
                  <a:rPr lang="en-US" altLang="zh-CN" sz="1600" dirty="0" err="1"/>
                  <a:t>na</a:t>
                </a:r>
                <a:r>
                  <a:rPr lang="en-US" altLang="zh-CN" sz="1600" dirty="0"/>
                  <a:t> </a:t>
                </a:r>
                <a:r>
                  <a:rPr lang="zh-CN" altLang="en-US" sz="1600" dirty="0"/>
                  <a:t>和 </a:t>
                </a:r>
                <a:r>
                  <a:rPr lang="en-US" altLang="zh-CN" sz="1600" dirty="0" err="1"/>
                  <a:t>nb</a:t>
                </a:r>
                <a:r>
                  <a:rPr lang="zh-CN" altLang="en-US" sz="1600" dirty="0"/>
                  <a:t>，</a:t>
                </a:r>
                <a:r>
                  <a:rPr lang="en-US" altLang="zh-CN" sz="1600" dirty="0"/>
                  <a:t>c</a:t>
                </a:r>
                <a:r>
                  <a:rPr lang="zh-CN" altLang="en-US" sz="1600" dirty="0"/>
                  <a:t>取位数大的那个数</a:t>
                </a:r>
                <a:endParaRPr lang="en-US" altLang="zh-CN" sz="1600" dirty="0"/>
              </a:p>
              <a:p>
                <a:pPr defTabSz="914400">
                  <a:lnSpc>
                    <a:spcPct val="150000"/>
                  </a:lnSpc>
                  <a:spcBef>
                    <a:spcPct val="0"/>
                  </a:spcBef>
                </a:pPr>
                <a:r>
                  <a:rPr lang="en-US" altLang="zh-CN" sz="1600" dirty="0"/>
                  <a:t>     ……       // how</a:t>
                </a:r>
              </a:p>
              <a:p>
                <a:pPr defTabSz="914400">
                  <a:lnSpc>
                    <a:spcPct val="150000"/>
                  </a:lnSpc>
                  <a:spcBef>
                    <a:spcPct val="0"/>
                  </a:spcBef>
                </a:pPr>
                <a:r>
                  <a:rPr lang="en-US" altLang="zh-CN" sz="1600" dirty="0"/>
                  <a:t>S3: </a:t>
                </a:r>
                <a:r>
                  <a:rPr lang="en-US" altLang="zh-CN" sz="1600" dirty="0" err="1"/>
                  <a:t>na</a:t>
                </a:r>
                <a:r>
                  <a:rPr lang="en-US" altLang="zh-CN" sz="1600" dirty="0"/>
                  <a:t>=</a:t>
                </a:r>
                <a:r>
                  <a:rPr lang="en-US" altLang="zh-CN" sz="1600" dirty="0" err="1"/>
                  <a:t>nb</a:t>
                </a:r>
                <a:r>
                  <a:rPr lang="zh-CN" altLang="en-US" sz="1600" dirty="0"/>
                  <a:t>，从最高位看起，相同数位上的数符大的那个数大</a:t>
                </a:r>
                <a:endParaRPr lang="en-US" altLang="zh-CN" sz="1600" dirty="0"/>
              </a:p>
              <a:p>
                <a:pPr defTabSz="914400">
                  <a:lnSpc>
                    <a:spcPct val="150000"/>
                  </a:lnSpc>
                  <a:spcBef>
                    <a:spcPct val="0"/>
                  </a:spcBef>
                </a:pPr>
                <a:r>
                  <a:rPr lang="en-US" altLang="zh-CN" sz="1600" dirty="0"/>
                  <a:t>     ……       // how</a:t>
                </a:r>
              </a:p>
              <a:p>
                <a:pPr defTabSz="914400">
                  <a:lnSpc>
                    <a:spcPct val="150000"/>
                  </a:lnSpc>
                  <a:spcBef>
                    <a:spcPct val="0"/>
                  </a:spcBef>
                </a:pPr>
                <a:endParaRPr lang="en-US" altLang="zh-CN" sz="1600" dirty="0"/>
              </a:p>
            </p:txBody>
          </p:sp>
        </p:grpSp>
      </p:grpSp>
      <p:sp>
        <p:nvSpPr>
          <p:cNvPr id="49" name="文本框 48">
            <a:extLst>
              <a:ext uri="{FF2B5EF4-FFF2-40B4-BE49-F238E27FC236}">
                <a16:creationId xmlns:a16="http://schemas.microsoft.com/office/drawing/2014/main" id="{F0DDAAFA-C187-4900-8E35-33961FEF6C0A}"/>
              </a:ext>
            </a:extLst>
          </p:cNvPr>
          <p:cNvSpPr txBox="1"/>
          <p:nvPr/>
        </p:nvSpPr>
        <p:spPr>
          <a:xfrm>
            <a:off x="1370588" y="5309802"/>
            <a:ext cx="9399234" cy="369332"/>
          </a:xfrm>
          <a:prstGeom prst="rect">
            <a:avLst/>
          </a:prstGeom>
          <a:noFill/>
        </p:spPr>
        <p:txBody>
          <a:bodyPr wrap="square">
            <a:spAutoFit/>
          </a:bodyPr>
          <a:lstStyle/>
          <a:p>
            <a:pPr marL="274320" indent="266700" algn="just"/>
            <a:r>
              <a:rPr lang="zh-CN" altLang="zh-CN" sz="1800" b="1" kern="100" dirty="0">
                <a:effectLst/>
                <a:latin typeface="Calibri" panose="020F0502020204030204" pitchFamily="34" charset="0"/>
                <a:ea typeface="等线" panose="02010600030101010101" pitchFamily="2" charset="-122"/>
                <a:cs typeface="Arial" panose="020B0604020202020204" pitchFamily="34" charset="0"/>
              </a:rPr>
              <a:t>算法是解决问题的思路，有了这个思路，</a:t>
            </a:r>
            <a:r>
              <a:rPr lang="zh-CN" altLang="en-US" b="1" kern="100" dirty="0">
                <a:latin typeface="Calibri" panose="020F0502020204030204" pitchFamily="34" charset="0"/>
                <a:ea typeface="等线" panose="02010600030101010101" pitchFamily="2" charset="-122"/>
                <a:cs typeface="Arial" panose="020B0604020202020204" pitchFamily="34" charset="0"/>
              </a:rPr>
              <a:t>编写代码</a:t>
            </a:r>
            <a:r>
              <a:rPr lang="zh-CN" altLang="zh-CN" sz="1800" b="1" kern="100" dirty="0">
                <a:effectLst/>
                <a:latin typeface="Calibri" panose="020F0502020204030204" pitchFamily="34" charset="0"/>
                <a:ea typeface="等线" panose="02010600030101010101" pitchFamily="2" charset="-122"/>
                <a:cs typeface="Arial" panose="020B0604020202020204" pitchFamily="34" charset="0"/>
              </a:rPr>
              <a:t>遵循该思路去实现即可</a:t>
            </a:r>
            <a:endParaRPr lang="zh-CN" altLang="zh-CN" sz="1800" kern="100" dirty="0">
              <a:effectLst/>
              <a:latin typeface="Calibri" panose="020F0502020204030204" pitchFamily="34" charset="0"/>
              <a:ea typeface="等线" panose="02010600030101010101" pitchFamily="2" charset="-122"/>
              <a:cs typeface="Arial" panose="020B0604020202020204" pitchFamily="34" charset="0"/>
            </a:endParaRPr>
          </a:p>
        </p:txBody>
      </p:sp>
      <p:sp>
        <p:nvSpPr>
          <p:cNvPr id="50" name="矩形 49">
            <a:extLst>
              <a:ext uri="{FF2B5EF4-FFF2-40B4-BE49-F238E27FC236}">
                <a16:creationId xmlns:a16="http://schemas.microsoft.com/office/drawing/2014/main" id="{E5155CA0-A7E0-4B16-AC8A-82789D27BBE0}"/>
              </a:ext>
            </a:extLst>
          </p:cNvPr>
          <p:cNvSpPr/>
          <p:nvPr/>
        </p:nvSpPr>
        <p:spPr>
          <a:xfrm>
            <a:off x="1088239" y="2723228"/>
            <a:ext cx="2054456"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B2DCAB9F-D029-46AD-83DD-32C18C5E96B1}"/>
              </a:ext>
            </a:extLst>
          </p:cNvPr>
          <p:cNvSpPr/>
          <p:nvPr/>
        </p:nvSpPr>
        <p:spPr>
          <a:xfrm>
            <a:off x="4827472" y="2767581"/>
            <a:ext cx="2054456"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29594040-AD8E-4C78-B15A-6A3DABB20422}"/>
              </a:ext>
            </a:extLst>
          </p:cNvPr>
          <p:cNvSpPr/>
          <p:nvPr/>
        </p:nvSpPr>
        <p:spPr>
          <a:xfrm>
            <a:off x="8302552" y="2281848"/>
            <a:ext cx="2054456"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5B58089B-77BA-4A96-8A8C-3584A69CC07B}"/>
              </a:ext>
            </a:extLst>
          </p:cNvPr>
          <p:cNvSpPr/>
          <p:nvPr/>
        </p:nvSpPr>
        <p:spPr>
          <a:xfrm>
            <a:off x="9995756" y="2656817"/>
            <a:ext cx="879390"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FF0D5F58-05CD-4538-8655-8EE071543F68}"/>
              </a:ext>
            </a:extLst>
          </p:cNvPr>
          <p:cNvSpPr/>
          <p:nvPr/>
        </p:nvSpPr>
        <p:spPr>
          <a:xfrm>
            <a:off x="8018304" y="4096031"/>
            <a:ext cx="499585"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FE1B3FED-6694-4BD7-BEA4-3201DBA38C8E}"/>
              </a:ext>
            </a:extLst>
          </p:cNvPr>
          <p:cNvSpPr/>
          <p:nvPr/>
        </p:nvSpPr>
        <p:spPr>
          <a:xfrm>
            <a:off x="8835518" y="4075832"/>
            <a:ext cx="441282"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BCAEA126-1F1F-4A44-87AE-60EC152494CD}"/>
              </a:ext>
            </a:extLst>
          </p:cNvPr>
          <p:cNvSpPr/>
          <p:nvPr/>
        </p:nvSpPr>
        <p:spPr>
          <a:xfrm>
            <a:off x="5814874" y="617635"/>
            <a:ext cx="3915052"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数据（整型、字符串</a:t>
            </a:r>
            <a:r>
              <a:rPr lang="en-US" altLang="zh-CN" dirty="0">
                <a:solidFill>
                  <a:schemeClr val="tx1"/>
                </a:solidFill>
              </a:rPr>
              <a:t>……</a:t>
            </a:r>
            <a:r>
              <a:rPr lang="zh-CN" altLang="en-US" dirty="0">
                <a:solidFill>
                  <a:schemeClr val="tx1"/>
                </a:solidFill>
              </a:rPr>
              <a:t>）</a:t>
            </a:r>
          </a:p>
        </p:txBody>
      </p:sp>
      <p:grpSp>
        <p:nvGrpSpPr>
          <p:cNvPr id="70" name="组合 69">
            <a:extLst>
              <a:ext uri="{FF2B5EF4-FFF2-40B4-BE49-F238E27FC236}">
                <a16:creationId xmlns:a16="http://schemas.microsoft.com/office/drawing/2014/main" id="{7F16B9BD-05B7-4E97-B707-46C08491E584}"/>
              </a:ext>
            </a:extLst>
          </p:cNvPr>
          <p:cNvGrpSpPr/>
          <p:nvPr/>
        </p:nvGrpSpPr>
        <p:grpSpPr>
          <a:xfrm>
            <a:off x="3027285" y="784409"/>
            <a:ext cx="7847861" cy="3311622"/>
            <a:chOff x="3027285" y="784409"/>
            <a:chExt cx="7847861" cy="3311622"/>
          </a:xfrm>
        </p:grpSpPr>
        <p:cxnSp>
          <p:nvCxnSpPr>
            <p:cNvPr id="58" name="直接箭头连接符 57">
              <a:extLst>
                <a:ext uri="{FF2B5EF4-FFF2-40B4-BE49-F238E27FC236}">
                  <a16:creationId xmlns:a16="http://schemas.microsoft.com/office/drawing/2014/main" id="{9F99F54A-D1A8-4052-B519-BB741F348681}"/>
                </a:ext>
              </a:extLst>
            </p:cNvPr>
            <p:cNvCxnSpPr>
              <a:cxnSpLocks/>
              <a:endCxn id="56" idx="1"/>
            </p:cNvCxnSpPr>
            <p:nvPr/>
          </p:nvCxnSpPr>
          <p:spPr>
            <a:xfrm flipV="1">
              <a:off x="3027285" y="784409"/>
              <a:ext cx="2787589" cy="198317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0" name="直接箭头连接符 59">
              <a:extLst>
                <a:ext uri="{FF2B5EF4-FFF2-40B4-BE49-F238E27FC236}">
                  <a16:creationId xmlns:a16="http://schemas.microsoft.com/office/drawing/2014/main" id="{BC841B5A-4BA0-4B2C-A357-DB737FE3F2D2}"/>
                </a:ext>
              </a:extLst>
            </p:cNvPr>
            <p:cNvCxnSpPr>
              <a:cxnSpLocks/>
              <a:stCxn id="51" idx="3"/>
              <a:endCxn id="56" idx="2"/>
            </p:cNvCxnSpPr>
            <p:nvPr/>
          </p:nvCxnSpPr>
          <p:spPr>
            <a:xfrm flipV="1">
              <a:off x="6881928" y="951182"/>
              <a:ext cx="890472" cy="19831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2" name="直接箭头连接符 61">
              <a:extLst>
                <a:ext uri="{FF2B5EF4-FFF2-40B4-BE49-F238E27FC236}">
                  <a16:creationId xmlns:a16="http://schemas.microsoft.com/office/drawing/2014/main" id="{A6F82F9D-F54C-44C0-BE6B-7EE3041F0F22}"/>
                </a:ext>
              </a:extLst>
            </p:cNvPr>
            <p:cNvCxnSpPr>
              <a:cxnSpLocks/>
              <a:endCxn id="56" idx="2"/>
            </p:cNvCxnSpPr>
            <p:nvPr/>
          </p:nvCxnSpPr>
          <p:spPr>
            <a:xfrm flipH="1" flipV="1">
              <a:off x="7772400" y="951182"/>
              <a:ext cx="1568542" cy="133066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直接箭头连接符 64">
              <a:extLst>
                <a:ext uri="{FF2B5EF4-FFF2-40B4-BE49-F238E27FC236}">
                  <a16:creationId xmlns:a16="http://schemas.microsoft.com/office/drawing/2014/main" id="{D2FE0008-1146-4497-9D92-2A399F34FB7B}"/>
                </a:ext>
              </a:extLst>
            </p:cNvPr>
            <p:cNvCxnSpPr>
              <a:cxnSpLocks/>
              <a:stCxn id="53" idx="3"/>
              <a:endCxn id="56" idx="3"/>
            </p:cNvCxnSpPr>
            <p:nvPr/>
          </p:nvCxnSpPr>
          <p:spPr>
            <a:xfrm flipH="1" flipV="1">
              <a:off x="9729926" y="784409"/>
              <a:ext cx="1145220" cy="203918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直接箭头连接符 66">
              <a:extLst>
                <a:ext uri="{FF2B5EF4-FFF2-40B4-BE49-F238E27FC236}">
                  <a16:creationId xmlns:a16="http://schemas.microsoft.com/office/drawing/2014/main" id="{F0A27E50-8C12-452F-8762-5ED6035CBC61}"/>
                </a:ext>
              </a:extLst>
            </p:cNvPr>
            <p:cNvCxnSpPr>
              <a:cxnSpLocks/>
              <a:stCxn id="54" idx="0"/>
              <a:endCxn id="56" idx="2"/>
            </p:cNvCxnSpPr>
            <p:nvPr/>
          </p:nvCxnSpPr>
          <p:spPr>
            <a:xfrm flipH="1" flipV="1">
              <a:off x="7772400" y="951182"/>
              <a:ext cx="495697" cy="31448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直接箭头连接符 68">
              <a:extLst>
                <a:ext uri="{FF2B5EF4-FFF2-40B4-BE49-F238E27FC236}">
                  <a16:creationId xmlns:a16="http://schemas.microsoft.com/office/drawing/2014/main" id="{2988ADDB-0203-4F61-9619-F4721E8C8E72}"/>
                </a:ext>
              </a:extLst>
            </p:cNvPr>
            <p:cNvCxnSpPr>
              <a:cxnSpLocks/>
              <a:stCxn id="55" idx="0"/>
              <a:endCxn id="56" idx="2"/>
            </p:cNvCxnSpPr>
            <p:nvPr/>
          </p:nvCxnSpPr>
          <p:spPr>
            <a:xfrm flipH="1" flipV="1">
              <a:off x="7772400" y="951182"/>
              <a:ext cx="1283759" cy="31246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86" name="矩形 85">
            <a:extLst>
              <a:ext uri="{FF2B5EF4-FFF2-40B4-BE49-F238E27FC236}">
                <a16:creationId xmlns:a16="http://schemas.microsoft.com/office/drawing/2014/main" id="{95B3B76F-114A-4D3C-8531-FD79798F138E}"/>
              </a:ext>
            </a:extLst>
          </p:cNvPr>
          <p:cNvSpPr/>
          <p:nvPr/>
        </p:nvSpPr>
        <p:spPr>
          <a:xfrm>
            <a:off x="1860281" y="5854396"/>
            <a:ext cx="2386200" cy="375828"/>
          </a:xfrm>
          <a:prstGeom prst="rect">
            <a:avLst/>
          </a:prstGeom>
          <a:solidFill>
            <a:srgbClr val="00B0F0">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箭头: 下 86">
            <a:extLst>
              <a:ext uri="{FF2B5EF4-FFF2-40B4-BE49-F238E27FC236}">
                <a16:creationId xmlns:a16="http://schemas.microsoft.com/office/drawing/2014/main" id="{00CCA6D5-5061-42CB-87E9-2969E078527D}"/>
              </a:ext>
            </a:extLst>
          </p:cNvPr>
          <p:cNvSpPr/>
          <p:nvPr/>
        </p:nvSpPr>
        <p:spPr>
          <a:xfrm>
            <a:off x="3041074" y="5672978"/>
            <a:ext cx="202870" cy="161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22529CDB-407D-4CD7-824C-D14468314B40}"/>
              </a:ext>
            </a:extLst>
          </p:cNvPr>
          <p:cNvSpPr txBox="1"/>
          <p:nvPr/>
        </p:nvSpPr>
        <p:spPr>
          <a:xfrm>
            <a:off x="1999509" y="5832651"/>
            <a:ext cx="2286000" cy="369332"/>
          </a:xfrm>
          <a:prstGeom prst="rect">
            <a:avLst/>
          </a:prstGeom>
          <a:noFill/>
        </p:spPr>
        <p:txBody>
          <a:bodyPr wrap="square">
            <a:spAutoFit/>
          </a:bodyPr>
          <a:lstStyle/>
          <a:p>
            <a:r>
              <a:rPr lang="zh-CN" altLang="en-US" sz="1800" b="1" kern="100" dirty="0">
                <a:effectLst/>
                <a:latin typeface="Calibri" panose="020F0502020204030204" pitchFamily="34" charset="0"/>
                <a:ea typeface="等线" panose="02010600030101010101" pitchFamily="2" charset="-122"/>
                <a:cs typeface="Arial" panose="020B0604020202020204" pitchFamily="34" charset="0"/>
              </a:rPr>
              <a:t>对数据操作的步骤</a:t>
            </a:r>
            <a:endParaRPr lang="zh-CN" altLang="zh-CN" sz="1800" kern="100" dirty="0">
              <a:effectLst/>
              <a:latin typeface="Calibri" panose="020F0502020204030204" pitchFamily="34" charset="0"/>
              <a:ea typeface="等线" panose="02010600030101010101" pitchFamily="2" charset="-122"/>
              <a:cs typeface="Arial" panose="020B0604020202020204" pitchFamily="34" charset="0"/>
            </a:endParaRPr>
          </a:p>
        </p:txBody>
      </p:sp>
      <p:sp>
        <p:nvSpPr>
          <p:cNvPr id="91" name="思想气泡: 云 90">
            <a:extLst>
              <a:ext uri="{FF2B5EF4-FFF2-40B4-BE49-F238E27FC236}">
                <a16:creationId xmlns:a16="http://schemas.microsoft.com/office/drawing/2014/main" id="{124BE6A4-0523-4509-A196-B2EC4B3D8B94}"/>
              </a:ext>
            </a:extLst>
          </p:cNvPr>
          <p:cNvSpPr/>
          <p:nvPr/>
        </p:nvSpPr>
        <p:spPr>
          <a:xfrm>
            <a:off x="7780248" y="5840064"/>
            <a:ext cx="3885333" cy="748237"/>
          </a:xfrm>
          <a:prstGeom prst="cloudCallout">
            <a:avLst>
              <a:gd name="adj1" fmla="val -2881"/>
              <a:gd name="adj2" fmla="val 2176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zh-CN" sz="1800" kern="100" dirty="0">
                <a:effectLst/>
                <a:latin typeface="Calibri" panose="020F0502020204030204" pitchFamily="34" charset="0"/>
                <a:ea typeface="等线" panose="02010600030101010101" pitchFamily="2" charset="-122"/>
                <a:cs typeface="Arial" panose="020B0604020202020204" pitchFamily="34" charset="0"/>
              </a:rPr>
              <a:t>抓住程序的灵魂</a:t>
            </a:r>
            <a:r>
              <a:rPr lang="en-US" altLang="zh-CN" sz="1800" kern="100" dirty="0">
                <a:effectLst/>
                <a:latin typeface="Calibri" panose="020F0502020204030204" pitchFamily="34" charset="0"/>
                <a:ea typeface="等线" panose="02010600030101010101" pitchFamily="2" charset="-122"/>
                <a:cs typeface="Arial" panose="020B0604020202020204" pitchFamily="34" charset="0"/>
              </a:rPr>
              <a:t>,</a:t>
            </a:r>
            <a:r>
              <a:rPr lang="zh-CN" altLang="en-US" sz="1800" kern="100" dirty="0">
                <a:effectLst/>
                <a:latin typeface="Calibri" panose="020F0502020204030204" pitchFamily="34" charset="0"/>
                <a:ea typeface="等线" panose="02010600030101010101" pitchFamily="2" charset="-122"/>
                <a:cs typeface="Arial" panose="020B0604020202020204" pitchFamily="34" charset="0"/>
              </a:rPr>
              <a:t>写出</a:t>
            </a:r>
            <a:r>
              <a:rPr lang="zh-CN" altLang="zh-CN" sz="1800" kern="100" dirty="0">
                <a:effectLst/>
                <a:latin typeface="Calibri" panose="020F0502020204030204" pitchFamily="34" charset="0"/>
                <a:ea typeface="等线" panose="02010600030101010101" pitchFamily="2" charset="-122"/>
                <a:cs typeface="Arial" panose="020B0604020202020204" pitchFamily="34" charset="0"/>
              </a:rPr>
              <a:t>优秀的具有生命力的程序</a:t>
            </a:r>
            <a:endParaRPr lang="zh-CN" altLang="en-US" dirty="0"/>
          </a:p>
        </p:txBody>
      </p:sp>
    </p:spTree>
    <p:custDataLst>
      <p:tags r:id="rId1"/>
    </p:custDataLst>
    <p:extLst>
      <p:ext uri="{BB962C8B-B14F-4D97-AF65-F5344CB8AC3E}">
        <p14:creationId xmlns:p14="http://schemas.microsoft.com/office/powerpoint/2010/main" val="331606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barn(inVertical)">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wipe(left)">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down)">
                                      <p:cBhvr>
                                        <p:cTn id="17" dur="20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barn(inVertical)">
                                      <p:cBhvr>
                                        <p:cTn id="22" dur="20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barn(inVertical)">
                                      <p:cBhvr>
                                        <p:cTn id="27" dur="20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arn(inVertical)">
                                      <p:cBhvr>
                                        <p:cTn id="32" dur="20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barn(inVertical)">
                                      <p:cBhvr>
                                        <p:cTn id="37" dur="20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barn(inVertical)">
                                      <p:cBhvr>
                                        <p:cTn id="42" dur="20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barn(inVertical)">
                                      <p:cBhvr>
                                        <p:cTn id="47" dur="20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barn(inVertical)">
                                      <p:cBhvr>
                                        <p:cTn id="52" dur="2000"/>
                                        <p:tgtEl>
                                          <p:spTgt spid="56"/>
                                        </p:tgtEl>
                                      </p:cBhvr>
                                    </p:animEffect>
                                  </p:childTnLst>
                                </p:cTn>
                              </p:par>
                              <p:par>
                                <p:cTn id="53" presetID="22" presetClass="entr" presetSubtype="4"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wipe(down)">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wipe(up)">
                                      <p:cBhvr>
                                        <p:cTn id="60" dur="500"/>
                                        <p:tgtEl>
                                          <p:spTgt spid="8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animEffect transition="in" filter="barn(inVertical)">
                                      <p:cBhvr>
                                        <p:cTn id="65" dur="2000"/>
                                        <p:tgtEl>
                                          <p:spTgt spid="8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wipe(down)">
                                      <p:cBhvr>
                                        <p:cTn id="68" dur="2000"/>
                                        <p:tgtEl>
                                          <p:spTgt spid="88"/>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randombar(horizontal)">
                                      <p:cBhvr>
                                        <p:cTn id="73"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animBg="1"/>
      <p:bldP spid="51" grpId="0" animBg="1"/>
      <p:bldP spid="52" grpId="0" animBg="1"/>
      <p:bldP spid="53" grpId="0" animBg="1"/>
      <p:bldP spid="54" grpId="0" animBg="1"/>
      <p:bldP spid="55" grpId="0" animBg="1"/>
      <p:bldP spid="56" grpId="0" animBg="1"/>
      <p:bldP spid="86" grpId="0" animBg="1"/>
      <p:bldP spid="87" grpId="0" animBg="1"/>
      <p:bldP spid="88" grpId="0"/>
      <p:bldP spid="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DFAAF5-6ECB-4DB5-84D4-EF4B68A6CE5A}"/>
              </a:ext>
            </a:extLst>
          </p:cNvPr>
          <p:cNvPicPr>
            <a:picLocks noChangeAspect="1"/>
          </p:cNvPicPr>
          <p:nvPr/>
        </p:nvPicPr>
        <p:blipFill>
          <a:blip r:embed="rId4"/>
          <a:stretch>
            <a:fillRect/>
          </a:stretch>
        </p:blipFill>
        <p:spPr>
          <a:xfrm>
            <a:off x="1113777" y="4009601"/>
            <a:ext cx="8679932" cy="1958510"/>
          </a:xfrm>
          <a:prstGeom prst="rect">
            <a:avLst/>
          </a:prstGeom>
        </p:spPr>
      </p:pic>
      <p:pic>
        <p:nvPicPr>
          <p:cNvPr id="3" name="图片 2"/>
          <p:cNvPicPr>
            <a:picLocks noChangeAspect="1"/>
          </p:cNvPicPr>
          <p:nvPr/>
        </p:nvPicPr>
        <p:blipFill>
          <a:blip r:embed="rId5" cstate="print">
            <a:duotone>
              <a:schemeClr val="accent3">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232406" y="664336"/>
            <a:ext cx="1863680" cy="2781612"/>
          </a:xfrm>
          <a:prstGeom prst="ellipse">
            <a:avLst/>
          </a:prstGeom>
          <a:blipFill dpi="0" rotWithShape="1">
            <a:blip r:embed="rId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01600">
            <a:solidFill>
              <a:schemeClr val="accent1"/>
            </a:solidFill>
          </a:ln>
        </p:spPr>
      </p:pic>
      <p:sp>
        <p:nvSpPr>
          <p:cNvPr id="25" name="MH_Text_1"/>
          <p:cNvSpPr txBox="1"/>
          <p:nvPr>
            <p:custDataLst>
              <p:tags r:id="rId1"/>
            </p:custDataLst>
          </p:nvPr>
        </p:nvSpPr>
        <p:spPr>
          <a:xfrm>
            <a:off x="4724400" y="1445985"/>
            <a:ext cx="7173685" cy="3269065"/>
          </a:xfrm>
          <a:prstGeom prst="rect">
            <a:avLst/>
          </a:prstGeom>
          <a:noFill/>
        </p:spPr>
        <p:txBody>
          <a:bodyPr>
            <a:normAutofit/>
          </a:bodyPr>
          <a:lstStyle/>
          <a:p>
            <a:pPr>
              <a:lnSpc>
                <a:spcPct val="150000"/>
              </a:lnSpc>
              <a:spcAft>
                <a:spcPts val="600"/>
              </a:spcAft>
              <a:defRPr/>
            </a:pPr>
            <a:r>
              <a:rPr lang="zh-CN" altLang="en-US" dirty="0">
                <a:solidFill>
                  <a:schemeClr val="accent1"/>
                </a:solidFill>
              </a:rPr>
              <a:t>数据结构</a:t>
            </a:r>
            <a:endParaRPr lang="en-US" altLang="zh-CN" dirty="0">
              <a:solidFill>
                <a:schemeClr val="accent1"/>
              </a:solidFill>
            </a:endParaRPr>
          </a:p>
          <a:p>
            <a:pPr>
              <a:lnSpc>
                <a:spcPct val="150000"/>
              </a:lnSpc>
              <a:spcAft>
                <a:spcPts val="600"/>
              </a:spcAft>
              <a:defRPr/>
            </a:pPr>
            <a:r>
              <a:rPr lang="zh-CN" altLang="en-US" dirty="0"/>
              <a:t>       对数据的描述</a:t>
            </a:r>
            <a:r>
              <a:rPr lang="en-US" altLang="zh-CN" dirty="0"/>
              <a:t>,</a:t>
            </a:r>
            <a:r>
              <a:rPr lang="zh-CN" altLang="en-US" dirty="0"/>
              <a:t>在程序中要指定用到哪些数据，以及这些数据的类型和数据的组织形式</a:t>
            </a:r>
            <a:endParaRPr lang="en-US" altLang="zh-CN" dirty="0"/>
          </a:p>
          <a:p>
            <a:pPr>
              <a:lnSpc>
                <a:spcPct val="150000"/>
              </a:lnSpc>
              <a:spcAft>
                <a:spcPts val="600"/>
              </a:spcAft>
              <a:defRPr/>
            </a:pPr>
            <a:endParaRPr lang="en-US" altLang="zh-CN" dirty="0"/>
          </a:p>
          <a:p>
            <a:pPr>
              <a:lnSpc>
                <a:spcPct val="150000"/>
              </a:lnSpc>
              <a:spcAft>
                <a:spcPts val="600"/>
              </a:spcAft>
              <a:defRPr/>
            </a:pPr>
            <a:r>
              <a:rPr lang="zh-CN" altLang="en-US" dirty="0">
                <a:solidFill>
                  <a:schemeClr val="accent1"/>
                </a:solidFill>
              </a:rPr>
              <a:t>算法</a:t>
            </a:r>
            <a:endParaRPr lang="en-US" altLang="zh-CN" dirty="0">
              <a:solidFill>
                <a:schemeClr val="accent1"/>
              </a:solidFill>
            </a:endParaRPr>
          </a:p>
          <a:p>
            <a:pPr>
              <a:lnSpc>
                <a:spcPct val="150000"/>
              </a:lnSpc>
              <a:spcAft>
                <a:spcPts val="600"/>
              </a:spcAft>
              <a:defRPr/>
            </a:pPr>
            <a:r>
              <a:rPr lang="zh-CN" altLang="en-US" dirty="0"/>
              <a:t>      解决问题的思路与步骤</a:t>
            </a:r>
          </a:p>
        </p:txBody>
      </p:sp>
      <p:sp>
        <p:nvSpPr>
          <p:cNvPr id="26" name="MH_SubTitle_1"/>
          <p:cNvSpPr txBox="1"/>
          <p:nvPr>
            <p:custDataLst>
              <p:tags r:id="rId2"/>
            </p:custDataLst>
          </p:nvPr>
        </p:nvSpPr>
        <p:spPr>
          <a:xfrm>
            <a:off x="4724401" y="664336"/>
            <a:ext cx="6265816" cy="635000"/>
          </a:xfrm>
          <a:prstGeom prst="rect">
            <a:avLst/>
          </a:prstGeom>
          <a:noFill/>
        </p:spPr>
        <p:txBody>
          <a:bodyPr anchor="ctr">
            <a:noAutofit/>
          </a:bodyPr>
          <a:lstStyle/>
          <a:p>
            <a:pPr>
              <a:lnSpc>
                <a:spcPct val="120000"/>
              </a:lnSpc>
              <a:spcBef>
                <a:spcPts val="1200"/>
              </a:spcBef>
              <a:spcAft>
                <a:spcPts val="600"/>
              </a:spcAft>
              <a:defRPr/>
            </a:pPr>
            <a:r>
              <a:rPr lang="en-US" altLang="zh-CN" sz="3200" i="1" dirty="0"/>
              <a:t>Algorithms and Data Structures</a:t>
            </a:r>
            <a:endParaRPr lang="zh-CN" altLang="en-US" sz="32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492128" y="3640269"/>
            <a:ext cx="3086365" cy="369332"/>
          </a:xfrm>
          <a:prstGeom prst="rect">
            <a:avLst/>
          </a:prstGeom>
          <a:noFill/>
        </p:spPr>
        <p:txBody>
          <a:bodyPr wrap="square" rtlCol="0">
            <a:spAutoFit/>
          </a:bodyPr>
          <a:lstStyle/>
          <a:p>
            <a:pPr algn="ctr"/>
            <a:r>
              <a:rPr lang="en-US" altLang="zh-CN" b="1" dirty="0"/>
              <a:t>Niklaus E. Wirth</a:t>
            </a:r>
            <a:endParaRPr lang="zh-CN" altLang="en-US" dirty="0"/>
          </a:p>
        </p:txBody>
      </p:sp>
    </p:spTree>
    <p:extLst>
      <p:ext uri="{BB962C8B-B14F-4D97-AF65-F5344CB8AC3E}">
        <p14:creationId xmlns:p14="http://schemas.microsoft.com/office/powerpoint/2010/main" val="74466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No.2</a:t>
            </a:r>
            <a:endParaRPr lang="zh-CN" altLang="en-US" dirty="0"/>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17</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2"/>
            <a:ext cx="5218837" cy="1288553"/>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1983180" y="3292107"/>
              <a:ext cx="3843519" cy="1037457"/>
              <a:chOff x="2014268" y="3292107"/>
              <a:chExt cx="3465618" cy="1037457"/>
            </a:xfrm>
          </p:grpSpPr>
          <p:sp>
            <p:nvSpPr>
              <p:cNvPr id="41" name="ïšļîḍe">
                <a:extLst>
                  <a:ext uri="{FF2B5EF4-FFF2-40B4-BE49-F238E27FC236}">
                    <a16:creationId xmlns:a16="http://schemas.microsoft.com/office/drawing/2014/main" id="{D7EE710E-A646-4680-8C6D-AD003F81A17B}"/>
                  </a:ext>
                </a:extLst>
              </p:cNvPr>
              <p:cNvSpPr txBox="1"/>
              <p:nvPr/>
            </p:nvSpPr>
            <p:spPr>
              <a:xfrm>
                <a:off x="2111856" y="3292107"/>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14268" y="3585076"/>
                <a:ext cx="3465618" cy="744488"/>
              </a:xfrm>
              <a:prstGeom prst="rect">
                <a:avLst/>
              </a:prstGeom>
              <a:noFill/>
            </p:spPr>
            <p:txBody>
              <a:bodyPr wrap="none" rtlCol="0">
                <a:noAutofit/>
              </a:bodyPr>
              <a:lstStyle/>
              <a:p>
                <a:pPr marL="172800" lvl="0" indent="-172800">
                  <a:lnSpc>
                    <a:spcPct val="120000"/>
                  </a:lnSpc>
                  <a:buFont typeface="Arial" pitchFamily="34" charset="0"/>
                  <a:buChar char="•"/>
                  <a:defRPr/>
                </a:pPr>
                <a:r>
                  <a:rPr lang="en-US" altLang="zh-CN" sz="1200" dirty="0">
                    <a:solidFill>
                      <a:schemeClr val="bg1">
                        <a:lumMod val="50000"/>
                      </a:schemeClr>
                    </a:solidFill>
                  </a:rPr>
                  <a:t>C</a:t>
                </a:r>
                <a:r>
                  <a:rPr lang="zh-CN" altLang="en-US" sz="1200" dirty="0">
                    <a:solidFill>
                      <a:schemeClr val="bg1">
                        <a:lumMod val="50000"/>
                      </a:schemeClr>
                    </a:solidFill>
                  </a:rPr>
                  <a:t>程序结构</a:t>
                </a:r>
                <a:endParaRPr lang="en-US" altLang="zh-CN" sz="1200" dirty="0">
                  <a:solidFill>
                    <a:schemeClr val="bg1">
                      <a:lumMod val="50000"/>
                    </a:schemeClr>
                  </a:solidFill>
                </a:endParaRPr>
              </a:p>
              <a:p>
                <a:pPr marL="172800" indent="-172800">
                  <a:lnSpc>
                    <a:spcPct val="120000"/>
                  </a:lnSpc>
                  <a:buFont typeface="Arial" pitchFamily="34" charset="0"/>
                  <a:buChar char="•"/>
                  <a:defRPr/>
                </a:pPr>
                <a:r>
                  <a:rPr lang="en-US" altLang="zh-CN" sz="1200" dirty="0">
                    <a:solidFill>
                      <a:schemeClr val="bg1">
                        <a:lumMod val="50000"/>
                      </a:schemeClr>
                    </a:solidFill>
                  </a:rPr>
                  <a:t>C</a:t>
                </a:r>
                <a:r>
                  <a:rPr lang="zh-CN" altLang="en-US" sz="1200" dirty="0">
                    <a:solidFill>
                      <a:schemeClr val="bg1">
                        <a:lumMod val="50000"/>
                      </a:schemeClr>
                    </a:solidFill>
                  </a:rPr>
                  <a:t>程序运行步骤</a:t>
                </a:r>
                <a:endParaRPr lang="en-US" altLang="zh-CN" sz="1200" dirty="0">
                  <a:solidFill>
                    <a:schemeClr val="bg1">
                      <a:lumMod val="50000"/>
                    </a:schemeClr>
                  </a:solidFill>
                </a:endParaRPr>
              </a:p>
              <a:p>
                <a:pPr marL="172800" lvl="0" indent="-172800">
                  <a:lnSpc>
                    <a:spcPct val="120000"/>
                  </a:lnSpc>
                  <a:buFont typeface="Arial" pitchFamily="34" charset="0"/>
                  <a:buChar char="•"/>
                  <a:defRPr/>
                </a:pPr>
                <a:r>
                  <a:rPr lang="zh-CN" altLang="en-US" sz="1200" dirty="0">
                    <a:solidFill>
                      <a:schemeClr val="bg1">
                        <a:lumMod val="50000"/>
                      </a:schemeClr>
                    </a:solidFill>
                  </a:rPr>
                  <a:t>大家遇到的典型问题</a:t>
                </a: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69923" y="3896256"/>
            <a:ext cx="5218837" cy="1288553"/>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sp>
          <p:nvSpPr>
            <p:cNvPr id="36" name="ïš1iḓê">
              <a:extLst>
                <a:ext uri="{FF2B5EF4-FFF2-40B4-BE49-F238E27FC236}">
                  <a16:creationId xmlns:a16="http://schemas.microsoft.com/office/drawing/2014/main" id="{9B9B19F7-C811-44B3-8588-23BE0CD6FB44}"/>
                </a:ext>
              </a:extLst>
            </p:cNvPr>
            <p:cNvSpPr txBox="1"/>
            <p:nvPr/>
          </p:nvSpPr>
          <p:spPr>
            <a:xfrm>
              <a:off x="2074408" y="4949784"/>
              <a:ext cx="3561322" cy="369332"/>
            </a:xfrm>
            <a:prstGeom prst="rect">
              <a:avLst/>
            </a:prstGeom>
            <a:noFill/>
          </p:spPr>
          <p:txBody>
            <a:bodyPr wrap="square" rtlCol="0">
              <a:spAutoFit/>
            </a:bodyPr>
            <a:lstStyle/>
            <a:p>
              <a:r>
                <a:rPr lang="zh-CN" altLang="en-US" b="1" dirty="0"/>
                <a:t>比较两个整数大小的算法</a:t>
              </a: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358744"/>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小结及作业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49201" y="1601908"/>
                <a:ext cx="3703532" cy="494751"/>
              </a:xfrm>
              <a:prstGeom prst="rect">
                <a:avLst/>
              </a:prstGeom>
              <a:noFill/>
            </p:spPr>
            <p:txBody>
              <a:bodyPr wrap="square" anchor="b" anchorCtr="0">
                <a:spAutoFit/>
              </a:bodyPr>
              <a:lstStyle/>
              <a:p>
                <a:pPr>
                  <a:lnSpc>
                    <a:spcPct val="120000"/>
                  </a:lnSpc>
                </a:pPr>
                <a:r>
                  <a:rPr lang="zh-CN" altLang="en-US" sz="2400" b="1" dirty="0">
                    <a:solidFill>
                      <a:schemeClr val="bg1"/>
                    </a:solidFill>
                  </a:rPr>
                  <a:t>算法</a:t>
                </a:r>
                <a:r>
                  <a:rPr lang="en-US" altLang="zh-CN" sz="2400" b="1" dirty="0">
                    <a:solidFill>
                      <a:schemeClr val="bg1"/>
                    </a:solidFill>
                  </a:rPr>
                  <a:t>——</a:t>
                </a:r>
                <a:r>
                  <a:rPr lang="zh-CN" altLang="en-US" sz="2400" b="1" dirty="0">
                    <a:solidFill>
                      <a:schemeClr val="bg1"/>
                    </a:solidFill>
                  </a:rPr>
                  <a:t>程序的灵魂</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6014415" y="1174753"/>
            <a:ext cx="5240895" cy="1614368"/>
            <a:chOff x="6292676" y="4963861"/>
            <a:chExt cx="5222257" cy="1288553"/>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grpSp>
          <p:nvGrpSpPr>
            <p:cNvPr id="48" name="ïṡľiďé">
              <a:extLst>
                <a:ext uri="{FF2B5EF4-FFF2-40B4-BE49-F238E27FC236}">
                  <a16:creationId xmlns:a16="http://schemas.microsoft.com/office/drawing/2014/main" id="{9FC6FEB8-AEAE-4D90-8224-57CB2C0DE922}"/>
                </a:ext>
              </a:extLst>
            </p:cNvPr>
            <p:cNvGrpSpPr/>
            <p:nvPr/>
          </p:nvGrpSpPr>
          <p:grpSpPr>
            <a:xfrm>
              <a:off x="7756552" y="5053605"/>
              <a:ext cx="3758381" cy="1118693"/>
              <a:chOff x="2141490" y="3282001"/>
              <a:chExt cx="3388850" cy="1118693"/>
            </a:xfrm>
          </p:grpSpPr>
          <p:sp>
            <p:nvSpPr>
              <p:cNvPr id="49" name="iṡļiḑé">
                <a:extLst>
                  <a:ext uri="{FF2B5EF4-FFF2-40B4-BE49-F238E27FC236}">
                    <a16:creationId xmlns:a16="http://schemas.microsoft.com/office/drawing/2014/main" id="{6DC944D4-0C65-436F-B55E-61FDE1C5915B}"/>
                  </a:ext>
                </a:extLst>
              </p:cNvPr>
              <p:cNvSpPr txBox="1"/>
              <p:nvPr/>
            </p:nvSpPr>
            <p:spPr>
              <a:xfrm>
                <a:off x="2141490" y="3282001"/>
                <a:ext cx="3211168" cy="294793"/>
              </a:xfrm>
              <a:prstGeom prst="rect">
                <a:avLst/>
              </a:prstGeom>
              <a:noFill/>
            </p:spPr>
            <p:txBody>
              <a:bodyPr wrap="square" rtlCol="0">
                <a:spAutoFit/>
              </a:bodyPr>
              <a:lstStyle/>
              <a:p>
                <a:r>
                  <a:rPr lang="zh-CN" altLang="en-US" b="1" dirty="0"/>
                  <a:t>算法</a:t>
                </a:r>
              </a:p>
            </p:txBody>
          </p:sp>
          <p:sp>
            <p:nvSpPr>
              <p:cNvPr id="50" name="ís1iḓê">
                <a:extLst>
                  <a:ext uri="{FF2B5EF4-FFF2-40B4-BE49-F238E27FC236}">
                    <a16:creationId xmlns:a16="http://schemas.microsoft.com/office/drawing/2014/main" id="{65F62242-C4BF-4F5B-956A-DDCD802BDD6B}"/>
                  </a:ext>
                </a:extLst>
              </p:cNvPr>
              <p:cNvSpPr txBox="1"/>
              <p:nvPr/>
            </p:nvSpPr>
            <p:spPr>
              <a:xfrm>
                <a:off x="2141490" y="3579609"/>
                <a:ext cx="3388850" cy="821085"/>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简单算法举例</a:t>
                </a:r>
                <a:endParaRPr lang="en-US" altLang="zh-CN" sz="1200" dirty="0">
                  <a:solidFill>
                    <a:schemeClr val="bg1">
                      <a:lumMod val="50000"/>
                    </a:schemeClr>
                  </a:solidFill>
                </a:endParaRPr>
              </a:p>
              <a:p>
                <a:pPr marL="630000" lvl="1" indent="-172800">
                  <a:lnSpc>
                    <a:spcPct val="120000"/>
                  </a:lnSpc>
                  <a:buFont typeface="Arial" pitchFamily="34" charset="0"/>
                  <a:buChar char="•"/>
                  <a:defRPr/>
                </a:pPr>
                <a:r>
                  <a:rPr lang="zh-CN" altLang="en-US" sz="1200" dirty="0">
                    <a:solidFill>
                      <a:schemeClr val="bg1">
                        <a:lumMod val="50000"/>
                      </a:schemeClr>
                    </a:solidFill>
                  </a:rPr>
                  <a:t>数值运算算法</a:t>
                </a:r>
                <a:endParaRPr lang="en-US" altLang="zh-CN" sz="1200" dirty="0">
                  <a:solidFill>
                    <a:schemeClr val="bg1">
                      <a:lumMod val="50000"/>
                    </a:schemeClr>
                  </a:solidFill>
                </a:endParaRPr>
              </a:p>
              <a:p>
                <a:pPr marL="630000" lvl="1" indent="-172800">
                  <a:lnSpc>
                    <a:spcPct val="120000"/>
                  </a:lnSpc>
                  <a:buFont typeface="Arial" pitchFamily="34" charset="0"/>
                  <a:buChar char="•"/>
                  <a:defRPr/>
                </a:pPr>
                <a:r>
                  <a:rPr lang="zh-CN" altLang="en-US" sz="1200" dirty="0">
                    <a:solidFill>
                      <a:schemeClr val="bg1">
                        <a:lumMod val="50000"/>
                      </a:schemeClr>
                    </a:solidFill>
                  </a:rPr>
                  <a:t>非数值运算算法</a:t>
                </a:r>
                <a:endParaRPr lang="en-US" altLang="zh-CN" sz="1200" dirty="0">
                  <a:solidFill>
                    <a:schemeClr val="bg1">
                      <a:lumMod val="50000"/>
                    </a:schemeClr>
                  </a:solidFill>
                </a:endParaRPr>
              </a:p>
              <a:p>
                <a:pPr marL="172800" indent="-172800">
                  <a:lnSpc>
                    <a:spcPct val="120000"/>
                  </a:lnSpc>
                  <a:buFont typeface="Arial" pitchFamily="34" charset="0"/>
                  <a:buChar char="•"/>
                  <a:defRPr/>
                </a:pPr>
                <a:r>
                  <a:rPr lang="zh-CN" altLang="en-US" sz="1200" dirty="0">
                    <a:solidFill>
                      <a:schemeClr val="bg1">
                        <a:lumMod val="50000"/>
                      </a:schemeClr>
                    </a:solidFill>
                  </a:rPr>
                  <a:t>算法描述</a:t>
                </a: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395" y="1173429"/>
            <a:ext cx="609600" cy="609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644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740546" y="1259849"/>
            <a:ext cx="7232374" cy="589584"/>
          </a:xfrm>
        </p:spPr>
        <p:txBody>
          <a:bodyPr>
            <a:norm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a:t>
            </a:r>
            <a:r>
              <a:rPr lang="zh-CN" altLang="en-US" sz="2400" dirty="0">
                <a:solidFill>
                  <a:schemeClr val="accent1"/>
                </a:solidFill>
              </a:rPr>
              <a:t>求</a:t>
            </a:r>
            <a:r>
              <a:rPr lang="en-US" altLang="zh-CN" sz="2400" dirty="0">
                <a:solidFill>
                  <a:schemeClr val="accent1"/>
                </a:solidFill>
              </a:rPr>
              <a:t>1×2×3×4×5</a:t>
            </a:r>
          </a:p>
        </p:txBody>
      </p:sp>
      <p:grpSp>
        <p:nvGrpSpPr>
          <p:cNvPr id="36" name="组合 35">
            <a:extLst>
              <a:ext uri="{FF2B5EF4-FFF2-40B4-BE49-F238E27FC236}">
                <a16:creationId xmlns:a16="http://schemas.microsoft.com/office/drawing/2014/main" id="{70F1E257-C66A-43B5-93CB-1F27BDA8DC42}"/>
              </a:ext>
            </a:extLst>
          </p:cNvPr>
          <p:cNvGrpSpPr/>
          <p:nvPr/>
        </p:nvGrpSpPr>
        <p:grpSpPr>
          <a:xfrm>
            <a:off x="825624" y="2064644"/>
            <a:ext cx="4278449" cy="3061270"/>
            <a:chOff x="3882798" y="1795463"/>
            <a:chExt cx="3865791" cy="4121151"/>
          </a:xfrm>
        </p:grpSpPr>
        <p:sp>
          <p:nvSpPr>
            <p:cNvPr id="37" name="MH_Text_1">
              <a:extLst>
                <a:ext uri="{FF2B5EF4-FFF2-40B4-BE49-F238E27FC236}">
                  <a16:creationId xmlns:a16="http://schemas.microsoft.com/office/drawing/2014/main" id="{756B7B59-AC8D-4466-850B-A7EA397DCDED}"/>
                </a:ext>
              </a:extLst>
            </p:cNvPr>
            <p:cNvSpPr>
              <a:spLocks noChangeAspect="1"/>
            </p:cNvSpPr>
            <p:nvPr>
              <p:custDataLst>
                <p:tags r:id="rId1"/>
              </p:custDataLst>
            </p:nvPr>
          </p:nvSpPr>
          <p:spPr>
            <a:xfrm>
              <a:off x="3882798" y="1916113"/>
              <a:ext cx="3865791"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先求</a:t>
              </a:r>
              <a:r>
                <a:rPr lang="en-US" altLang="zh-CN" sz="1400" dirty="0">
                  <a:solidFill>
                    <a:srgbClr val="454545"/>
                  </a:solidFill>
                </a:rPr>
                <a:t>1</a:t>
              </a:r>
              <a:r>
                <a:rPr lang="zh-CN" altLang="en-US" sz="1400" dirty="0">
                  <a:solidFill>
                    <a:srgbClr val="454545"/>
                  </a:solidFill>
                </a:rPr>
                <a:t>乘以</a:t>
              </a:r>
              <a:r>
                <a:rPr lang="en-US" altLang="zh-CN" sz="1400" dirty="0">
                  <a:solidFill>
                    <a:srgbClr val="454545"/>
                  </a:solidFill>
                </a:rPr>
                <a:t>2</a:t>
              </a:r>
              <a:r>
                <a:rPr lang="zh-CN" altLang="en-US" sz="1400" dirty="0">
                  <a:solidFill>
                    <a:srgbClr val="454545"/>
                  </a:solidFill>
                </a:rPr>
                <a:t>，得到结果</a:t>
              </a:r>
              <a:r>
                <a:rPr lang="en-US" altLang="zh-CN" sz="1400" dirty="0">
                  <a:solidFill>
                    <a:srgbClr val="454545"/>
                  </a:solidFill>
                </a:rPr>
                <a:t>2</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将步骤</a:t>
              </a:r>
              <a:r>
                <a:rPr lang="en-US" altLang="zh-CN" sz="1400" dirty="0">
                  <a:solidFill>
                    <a:srgbClr val="454545"/>
                  </a:solidFill>
                </a:rPr>
                <a:t>1</a:t>
              </a:r>
              <a:r>
                <a:rPr lang="zh-CN" altLang="en-US" sz="1400" dirty="0">
                  <a:solidFill>
                    <a:srgbClr val="454545"/>
                  </a:solidFill>
                </a:rPr>
                <a:t>得到的乘积</a:t>
              </a:r>
              <a:r>
                <a:rPr lang="en-US" altLang="zh-CN" sz="1400" dirty="0">
                  <a:solidFill>
                    <a:srgbClr val="454545"/>
                  </a:solidFill>
                </a:rPr>
                <a:t>2</a:t>
              </a:r>
              <a:r>
                <a:rPr lang="zh-CN" altLang="en-US" sz="1400" dirty="0">
                  <a:solidFill>
                    <a:srgbClr val="454545"/>
                  </a:solidFill>
                </a:rPr>
                <a:t>再乘以</a:t>
              </a:r>
              <a:r>
                <a:rPr lang="en-US" altLang="zh-CN" sz="1400" dirty="0">
                  <a:solidFill>
                    <a:srgbClr val="454545"/>
                  </a:solidFill>
                </a:rPr>
                <a:t>3</a:t>
              </a:r>
              <a:r>
                <a:rPr lang="zh-CN" altLang="en-US" sz="1400" dirty="0">
                  <a:solidFill>
                    <a:srgbClr val="454545"/>
                  </a:solidFill>
                </a:rPr>
                <a:t>，得到结果</a:t>
              </a:r>
              <a:r>
                <a:rPr lang="en-US" altLang="zh-CN" sz="1400" dirty="0">
                  <a:solidFill>
                    <a:srgbClr val="454545"/>
                  </a:solidFill>
                </a:rPr>
                <a:t>6</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将</a:t>
              </a:r>
              <a:r>
                <a:rPr lang="en-US" altLang="zh-CN" sz="1400" dirty="0">
                  <a:solidFill>
                    <a:srgbClr val="454545"/>
                  </a:solidFill>
                </a:rPr>
                <a:t>6</a:t>
              </a:r>
              <a:r>
                <a:rPr lang="zh-CN" altLang="en-US" sz="1400" dirty="0">
                  <a:solidFill>
                    <a:srgbClr val="454545"/>
                  </a:solidFill>
                </a:rPr>
                <a:t>再乘以</a:t>
              </a:r>
              <a:r>
                <a:rPr lang="en-US" altLang="zh-CN" sz="1400" dirty="0">
                  <a:solidFill>
                    <a:srgbClr val="454545"/>
                  </a:solidFill>
                </a:rPr>
                <a:t>4</a:t>
              </a:r>
              <a:r>
                <a:rPr lang="zh-CN" altLang="en-US" sz="1400" dirty="0">
                  <a:solidFill>
                    <a:srgbClr val="454545"/>
                  </a:solidFill>
                </a:rPr>
                <a:t>，得</a:t>
              </a:r>
              <a:r>
                <a:rPr lang="en-US" altLang="zh-CN" sz="1400" dirty="0">
                  <a:solidFill>
                    <a:srgbClr val="454545"/>
                  </a:solidFill>
                </a:rPr>
                <a:t>24</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将</a:t>
              </a:r>
              <a:r>
                <a:rPr lang="en-US" altLang="zh-CN" sz="1400" dirty="0">
                  <a:solidFill>
                    <a:srgbClr val="454545"/>
                  </a:solidFill>
                </a:rPr>
                <a:t>24</a:t>
              </a:r>
              <a:r>
                <a:rPr lang="zh-CN" altLang="en-US" sz="1400" dirty="0">
                  <a:solidFill>
                    <a:srgbClr val="454545"/>
                  </a:solidFill>
                </a:rPr>
                <a:t>再乘以</a:t>
              </a:r>
              <a:r>
                <a:rPr lang="en-US" altLang="zh-CN" sz="1400" dirty="0">
                  <a:solidFill>
                    <a:srgbClr val="454545"/>
                  </a:solidFill>
                </a:rPr>
                <a:t>5</a:t>
              </a:r>
              <a:r>
                <a:rPr lang="zh-CN" altLang="en-US" sz="1400" dirty="0">
                  <a:solidFill>
                    <a:srgbClr val="454545"/>
                  </a:solidFill>
                </a:rPr>
                <a:t>，得</a:t>
              </a:r>
              <a:r>
                <a:rPr lang="en-US" altLang="zh-CN" sz="1400" dirty="0">
                  <a:solidFill>
                    <a:srgbClr val="454545"/>
                  </a:solidFill>
                </a:rPr>
                <a:t>120</a:t>
              </a:r>
              <a:endParaRPr lang="zh-CN" altLang="en-US" sz="1400" dirty="0">
                <a:solidFill>
                  <a:srgbClr val="454545"/>
                </a:solidFill>
              </a:endParaRPr>
            </a:p>
          </p:txBody>
        </p:sp>
        <p:sp>
          <p:nvSpPr>
            <p:cNvPr id="38" name="MH_Other_1">
              <a:extLst>
                <a:ext uri="{FF2B5EF4-FFF2-40B4-BE49-F238E27FC236}">
                  <a16:creationId xmlns:a16="http://schemas.microsoft.com/office/drawing/2014/main" id="{D776A23F-6CBE-4E3D-A1A2-46705E531C23}"/>
                </a:ext>
              </a:extLst>
            </p:cNvPr>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9" name="MH_Other_2">
              <a:extLst>
                <a:ext uri="{FF2B5EF4-FFF2-40B4-BE49-F238E27FC236}">
                  <a16:creationId xmlns:a16="http://schemas.microsoft.com/office/drawing/2014/main" id="{1EDD8801-8F13-4807-B09D-B4EA95D1A0EC}"/>
                </a:ext>
              </a:extLst>
            </p:cNvPr>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40" name="MH_SubTitle_1">
              <a:extLst>
                <a:ext uri="{FF2B5EF4-FFF2-40B4-BE49-F238E27FC236}">
                  <a16:creationId xmlns:a16="http://schemas.microsoft.com/office/drawing/2014/main" id="{A391B0BE-2303-4A29-B5CF-C81478D42DB7}"/>
                </a:ext>
              </a:extLst>
            </p:cNvPr>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pic>
        <p:nvPicPr>
          <p:cNvPr id="13" name="图片 12">
            <a:extLst>
              <a:ext uri="{FF2B5EF4-FFF2-40B4-BE49-F238E27FC236}">
                <a16:creationId xmlns:a16="http://schemas.microsoft.com/office/drawing/2014/main" id="{125C0BE5-753D-4216-9747-E279D304CF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5728" y="3343183"/>
            <a:ext cx="2743200" cy="2527300"/>
          </a:xfrm>
          <a:prstGeom prst="rect">
            <a:avLst/>
          </a:prstGeom>
        </p:spPr>
      </p:pic>
      <p:grpSp>
        <p:nvGrpSpPr>
          <p:cNvPr id="48" name="组合 47">
            <a:extLst>
              <a:ext uri="{FF2B5EF4-FFF2-40B4-BE49-F238E27FC236}">
                <a16:creationId xmlns:a16="http://schemas.microsoft.com/office/drawing/2014/main" id="{08C52610-451C-4BDC-8CCE-998589C5A8A0}"/>
              </a:ext>
            </a:extLst>
          </p:cNvPr>
          <p:cNvGrpSpPr/>
          <p:nvPr/>
        </p:nvGrpSpPr>
        <p:grpSpPr>
          <a:xfrm>
            <a:off x="5644379" y="2122736"/>
            <a:ext cx="4891848" cy="1103481"/>
            <a:chOff x="5644379" y="2122736"/>
            <a:chExt cx="4891848" cy="1103481"/>
          </a:xfrm>
        </p:grpSpPr>
        <p:sp>
          <p:nvSpPr>
            <p:cNvPr id="41" name="文本框 40">
              <a:extLst>
                <a:ext uri="{FF2B5EF4-FFF2-40B4-BE49-F238E27FC236}">
                  <a16:creationId xmlns:a16="http://schemas.microsoft.com/office/drawing/2014/main" id="{E9780A91-9807-4749-A840-131386BDA506}"/>
                </a:ext>
              </a:extLst>
            </p:cNvPr>
            <p:cNvSpPr txBox="1"/>
            <p:nvPr/>
          </p:nvSpPr>
          <p:spPr>
            <a:xfrm>
              <a:off x="5644379" y="2122736"/>
              <a:ext cx="489184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400" dirty="0"/>
                <a:t>若题目改为</a:t>
              </a:r>
              <a:r>
                <a:rPr lang="en-US" altLang="zh-CN" sz="2400" dirty="0"/>
                <a:t>: </a:t>
              </a:r>
              <a:r>
                <a:rPr lang="zh-CN" altLang="en-US" sz="2400" dirty="0"/>
                <a:t>求</a:t>
              </a:r>
              <a:r>
                <a:rPr lang="en-US" altLang="zh-CN" sz="2400" dirty="0"/>
                <a:t>1×3×5×7×9×11</a:t>
              </a:r>
              <a:endParaRPr lang="zh-CN" altLang="en-US" sz="2400" dirty="0"/>
            </a:p>
          </p:txBody>
        </p:sp>
        <p:sp>
          <p:nvSpPr>
            <p:cNvPr id="45" name="文本框 44">
              <a:extLst>
                <a:ext uri="{FF2B5EF4-FFF2-40B4-BE49-F238E27FC236}">
                  <a16:creationId xmlns:a16="http://schemas.microsoft.com/office/drawing/2014/main" id="{F306AE9E-41CF-458C-BF72-5638C2F674A6}"/>
                </a:ext>
              </a:extLst>
            </p:cNvPr>
            <p:cNvSpPr txBox="1"/>
            <p:nvPr/>
          </p:nvSpPr>
          <p:spPr>
            <a:xfrm>
              <a:off x="5644379" y="2764552"/>
              <a:ext cx="489184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400" dirty="0"/>
                <a:t>若题目改为</a:t>
              </a:r>
              <a:r>
                <a:rPr lang="en-US" altLang="zh-CN" sz="2400" dirty="0"/>
                <a:t>: </a:t>
              </a:r>
              <a:r>
                <a:rPr lang="zh-CN" altLang="en-US" sz="2400" dirty="0"/>
                <a:t>求</a:t>
              </a:r>
              <a:r>
                <a:rPr lang="en-US" altLang="zh-CN" sz="2400" dirty="0"/>
                <a:t>2×4×6×8×10×12</a:t>
              </a:r>
              <a:endParaRPr lang="zh-CN" altLang="en-US" sz="2400" dirty="0"/>
            </a:p>
          </p:txBody>
        </p:sp>
      </p:grpSp>
    </p:spTree>
    <p:extLst>
      <p:ext uri="{BB962C8B-B14F-4D97-AF65-F5344CB8AC3E}">
        <p14:creationId xmlns:p14="http://schemas.microsoft.com/office/powerpoint/2010/main" val="197870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8958FA6-480E-43D2-A2D6-0411FB55AEC8}"/>
              </a:ext>
            </a:extLst>
          </p:cNvPr>
          <p:cNvSpPr>
            <a:spLocks noGrp="1"/>
          </p:cNvSpPr>
          <p:nvPr>
            <p:ph type="sldNum" sz="quarter" idx="4294967295"/>
          </p:nvPr>
        </p:nvSpPr>
        <p:spPr>
          <a:xfrm>
            <a:off x="9282113" y="6240463"/>
            <a:ext cx="2909887" cy="206375"/>
          </a:xfrm>
        </p:spPr>
        <p:txBody>
          <a:bodyPr/>
          <a:lstStyle/>
          <a:p>
            <a:fld id="{B058512A-BF6F-43D0-855A-BBBF14572BDB}" type="slidenum">
              <a:rPr lang="zh-CN" altLang="en-US" smtClean="0"/>
              <a:pPr/>
              <a:t>19</a:t>
            </a:fld>
            <a:endParaRPr lang="zh-CN" altLang="en-US"/>
          </a:p>
        </p:txBody>
      </p:sp>
      <p:sp>
        <p:nvSpPr>
          <p:cNvPr id="7" name="文本框 6">
            <a:extLst>
              <a:ext uri="{FF2B5EF4-FFF2-40B4-BE49-F238E27FC236}">
                <a16:creationId xmlns:a16="http://schemas.microsoft.com/office/drawing/2014/main" id="{34666C80-8E96-4960-AA64-C441BE7BD20D}"/>
              </a:ext>
            </a:extLst>
          </p:cNvPr>
          <p:cNvSpPr txBox="1"/>
          <p:nvPr/>
        </p:nvSpPr>
        <p:spPr>
          <a:xfrm>
            <a:off x="1099012" y="569143"/>
            <a:ext cx="489184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400" dirty="0"/>
              <a:t>若题目改为</a:t>
            </a:r>
            <a:r>
              <a:rPr lang="en-US" altLang="zh-CN" sz="2400" dirty="0"/>
              <a:t>: </a:t>
            </a:r>
            <a:r>
              <a:rPr lang="zh-CN" altLang="en-US" sz="2400" dirty="0"/>
              <a:t>求</a:t>
            </a:r>
            <a:r>
              <a:rPr lang="en-US" altLang="zh-CN" sz="2400" dirty="0"/>
              <a:t>1×3×5×7×9×11</a:t>
            </a:r>
            <a:endParaRPr lang="zh-CN" altLang="en-US" sz="2400" dirty="0"/>
          </a:p>
        </p:txBody>
      </p:sp>
      <p:sp>
        <p:nvSpPr>
          <p:cNvPr id="9" name="MH_Text_1">
            <a:extLst>
              <a:ext uri="{FF2B5EF4-FFF2-40B4-BE49-F238E27FC236}">
                <a16:creationId xmlns:a16="http://schemas.microsoft.com/office/drawing/2014/main" id="{CC37E30F-E73E-46CD-8BD5-1AB73341366C}"/>
              </a:ext>
            </a:extLst>
          </p:cNvPr>
          <p:cNvSpPr>
            <a:spLocks noChangeAspect="1"/>
          </p:cNvSpPr>
          <p:nvPr>
            <p:custDataLst>
              <p:tags r:id="rId1"/>
            </p:custDataLst>
          </p:nvPr>
        </p:nvSpPr>
        <p:spPr>
          <a:xfrm>
            <a:off x="1183969" y="1390786"/>
            <a:ext cx="7507270" cy="297164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a:t>
            </a:r>
            <a:endParaRPr lang="zh-CN" altLang="en-US" sz="1400" dirty="0">
              <a:solidFill>
                <a:srgbClr val="454545"/>
              </a:solidFill>
            </a:endParaRPr>
          </a:p>
        </p:txBody>
      </p:sp>
    </p:spTree>
    <p:extLst>
      <p:ext uri="{BB962C8B-B14F-4D97-AF65-F5344CB8AC3E}">
        <p14:creationId xmlns:p14="http://schemas.microsoft.com/office/powerpoint/2010/main" val="6340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3">
            <a:extLst>
              <a:ext uri="{FF2B5EF4-FFF2-40B4-BE49-F238E27FC236}">
                <a16:creationId xmlns:a16="http://schemas.microsoft.com/office/drawing/2014/main" id="{6D385EA6-C849-4F89-9658-DF76383BB96A}"/>
              </a:ext>
            </a:extLst>
          </p:cNvPr>
          <p:cNvSpPr txBox="1">
            <a:spLocks/>
          </p:cNvSpPr>
          <p:nvPr/>
        </p:nvSpPr>
        <p:spPr>
          <a:xfrm>
            <a:off x="2964588" y="7041054"/>
            <a:ext cx="2909888" cy="206381"/>
          </a:xfrm>
          <a:prstGeom prst="rect">
            <a:avLst/>
          </a:prstGeom>
        </p:spPr>
        <p:txBody>
          <a:bodyPr vert="horz" lIns="91440" tIns="45720" rIns="91440" bIns="45720" rtlCol="0" anchor="ctr"/>
          <a:lstStyle>
            <a:defPPr>
              <a:defRPr lang="zh-CN"/>
            </a:defPPr>
            <a:lvl1pPr marL="0" algn="r" defTabSz="914400" rtl="0" eaLnBrk="1" latinLnBrk="0" hangingPunct="1">
              <a:defRPr sz="10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2</a:t>
            </a:fld>
            <a:endParaRPr lang="zh-CN" altLang="en-US" dirty="0"/>
          </a:p>
        </p:txBody>
      </p:sp>
      <p:sp>
        <p:nvSpPr>
          <p:cNvPr id="3" name="Rectangle 1">
            <a:extLst>
              <a:ext uri="{FF2B5EF4-FFF2-40B4-BE49-F238E27FC236}">
                <a16:creationId xmlns:a16="http://schemas.microsoft.com/office/drawing/2014/main" id="{4B4778A1-8F17-47E7-A240-92E6B58A988C}"/>
              </a:ext>
            </a:extLst>
          </p:cNvPr>
          <p:cNvSpPr>
            <a:spLocks noChangeArrowheads="1"/>
          </p:cNvSpPr>
          <p:nvPr/>
        </p:nvSpPr>
        <p:spPr bwMode="auto">
          <a:xfrm>
            <a:off x="5057774" y="35657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  </a:t>
            </a:r>
            <a:r>
              <a:rPr kumimoji="0" lang="zh-CN" altLang="zh-CN" sz="3800" b="0" i="0" u="none" strike="noStrike" cap="none" normalizeH="0" baseline="0">
                <a:ln>
                  <a:noFill/>
                </a:ln>
                <a:solidFill>
                  <a:schemeClr val="tx1"/>
                </a:solidFill>
                <a:effectLst/>
                <a:latin typeface="Arial" panose="020B0604020202020204" pitchFamily="34" charset="0"/>
              </a:rPr>
              <a:t>     </a:t>
            </a:r>
            <a:r>
              <a:rPr kumimoji="0" lang="zh-CN" altLang="zh-CN" sz="1200" b="0" i="0" u="none" strike="noStrike" cap="none" normalizeH="0" baseline="0">
                <a:ln>
                  <a:noFill/>
                </a:ln>
                <a:solidFill>
                  <a:srgbClr val="333333"/>
                </a:solidFill>
                <a:effectLst/>
                <a:latin typeface="Arial" panose="020B0604020202020204" pitchFamily="34" charset="0"/>
                <a:ea typeface="mp-quote"/>
              </a:rPr>
              <a:t>​</a:t>
            </a:r>
            <a:r>
              <a:rPr kumimoji="0" lang="zh-CN" altLang="zh-CN" sz="800" b="0" i="0" u="none" strike="noStrike" cap="none" normalizeH="0" baseline="0">
                <a:ln>
                  <a:noFill/>
                </a:ln>
                <a:solidFill>
                  <a:schemeClr val="tx1"/>
                </a:solidFill>
                <a:effectLst/>
                <a:latin typeface="Arial" panose="020B0604020202020204" pitchFamily="34" charset="0"/>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8194" name="Picture 2">
            <a:extLst>
              <a:ext uri="{FF2B5EF4-FFF2-40B4-BE49-F238E27FC236}">
                <a16:creationId xmlns:a16="http://schemas.microsoft.com/office/drawing/2014/main" id="{D5C565EE-8CA9-4AAA-BE8D-723EC306D2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496" t="16292" r="30402" b="12528"/>
          <a:stretch/>
        </p:blipFill>
        <p:spPr bwMode="auto">
          <a:xfrm>
            <a:off x="1176978" y="0"/>
            <a:ext cx="2059619" cy="197972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a:extLst>
              <a:ext uri="{FF2B5EF4-FFF2-40B4-BE49-F238E27FC236}">
                <a16:creationId xmlns:a16="http://schemas.microsoft.com/office/drawing/2014/main" id="{78359996-10F9-4299-81DA-EC3CF0A2266E}"/>
              </a:ext>
            </a:extLst>
          </p:cNvPr>
          <p:cNvPicPr>
            <a:picLocks noChangeAspect="1"/>
          </p:cNvPicPr>
          <p:nvPr/>
        </p:nvPicPr>
        <p:blipFill>
          <a:blip r:embed="rId4"/>
          <a:stretch>
            <a:fillRect/>
          </a:stretch>
        </p:blipFill>
        <p:spPr>
          <a:xfrm>
            <a:off x="3887087" y="518414"/>
            <a:ext cx="4129449" cy="1674663"/>
          </a:xfrm>
          <a:prstGeom prst="rect">
            <a:avLst/>
          </a:prstGeom>
        </p:spPr>
      </p:pic>
      <p:pic>
        <p:nvPicPr>
          <p:cNvPr id="8196" name="Picture 4">
            <a:extLst>
              <a:ext uri="{FF2B5EF4-FFF2-40B4-BE49-F238E27FC236}">
                <a16:creationId xmlns:a16="http://schemas.microsoft.com/office/drawing/2014/main" id="{EC313437-B9D1-4024-BD1C-971AA935228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8894" y="2534550"/>
            <a:ext cx="1555786" cy="1555786"/>
          </a:xfrm>
          <a:prstGeom prst="rect">
            <a:avLst/>
          </a:prstGeom>
          <a:noFill/>
          <a:extLst>
            <a:ext uri="{909E8E84-426E-40DD-AFC4-6F175D3DCCD1}">
              <a14:hiddenFill xmlns:a14="http://schemas.microsoft.com/office/drawing/2010/main">
                <a:solidFill>
                  <a:srgbClr val="FFFFFF"/>
                </a:solidFill>
              </a14:hiddenFill>
            </a:ext>
          </a:extLst>
        </p:spPr>
      </p:pic>
      <p:sp>
        <p:nvSpPr>
          <p:cNvPr id="54" name="文本框 53">
            <a:extLst>
              <a:ext uri="{FF2B5EF4-FFF2-40B4-BE49-F238E27FC236}">
                <a16:creationId xmlns:a16="http://schemas.microsoft.com/office/drawing/2014/main" id="{B529F4E8-F383-4EBB-91CC-3F4FAE96C5DD}"/>
              </a:ext>
            </a:extLst>
          </p:cNvPr>
          <p:cNvSpPr txBox="1"/>
          <p:nvPr/>
        </p:nvSpPr>
        <p:spPr>
          <a:xfrm>
            <a:off x="3887088" y="3032532"/>
            <a:ext cx="4129448" cy="369332"/>
          </a:xfrm>
          <a:prstGeom prst="rect">
            <a:avLst/>
          </a:prstGeom>
          <a:noFill/>
        </p:spPr>
        <p:txBody>
          <a:bodyPr wrap="square">
            <a:spAutoFit/>
          </a:bodyPr>
          <a:lstStyle/>
          <a:p>
            <a:r>
              <a:rPr lang="zh-CN" altLang="en-US" sz="1800" b="1" dirty="0">
                <a:solidFill>
                  <a:schemeClr val="bg1">
                    <a:lumMod val="50000"/>
                  </a:schemeClr>
                </a:solidFill>
              </a:rPr>
              <a:t>课程</a:t>
            </a:r>
            <a:r>
              <a:rPr lang="en-US" altLang="zh-CN" sz="1800" b="1" dirty="0">
                <a:solidFill>
                  <a:schemeClr val="bg1">
                    <a:lumMod val="50000"/>
                  </a:schemeClr>
                </a:solidFill>
              </a:rPr>
              <a:t>-2020</a:t>
            </a:r>
            <a:r>
              <a:rPr lang="zh-CN" altLang="en-US" sz="1800" b="1" dirty="0">
                <a:solidFill>
                  <a:schemeClr val="bg1">
                    <a:lumMod val="50000"/>
                  </a:schemeClr>
                </a:solidFill>
              </a:rPr>
              <a:t>级数据班计算机</a:t>
            </a:r>
            <a:r>
              <a:rPr lang="en-US" altLang="zh-CN" sz="1800" b="1" dirty="0">
                <a:solidFill>
                  <a:schemeClr val="bg1">
                    <a:lumMod val="50000"/>
                  </a:schemeClr>
                </a:solidFill>
              </a:rPr>
              <a:t>&amp;</a:t>
            </a:r>
            <a:r>
              <a:rPr lang="zh-CN" altLang="en-US" sz="1800" b="1" dirty="0">
                <a:solidFill>
                  <a:schemeClr val="bg1">
                    <a:lumMod val="50000"/>
                  </a:schemeClr>
                </a:solidFill>
              </a:rPr>
              <a:t>程序设计</a:t>
            </a:r>
            <a:endParaRPr lang="zh-CN" altLang="en-US" dirty="0"/>
          </a:p>
        </p:txBody>
      </p:sp>
      <p:pic>
        <p:nvPicPr>
          <p:cNvPr id="8198" name="Picture 6">
            <a:extLst>
              <a:ext uri="{FF2B5EF4-FFF2-40B4-BE49-F238E27FC236}">
                <a16:creationId xmlns:a16="http://schemas.microsoft.com/office/drawing/2014/main" id="{0B6E7B61-1E37-46EC-9A3A-D9C0A590DB8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4647" t="-719" r="32948" b="2547"/>
          <a:stretch/>
        </p:blipFill>
        <p:spPr bwMode="auto">
          <a:xfrm>
            <a:off x="1274200" y="4554245"/>
            <a:ext cx="1690388" cy="1786453"/>
          </a:xfrm>
          <a:prstGeom prst="rect">
            <a:avLst/>
          </a:prstGeom>
          <a:noFill/>
          <a:extLst>
            <a:ext uri="{909E8E84-426E-40DD-AFC4-6F175D3DCCD1}">
              <a14:hiddenFill xmlns:a14="http://schemas.microsoft.com/office/drawing/2010/main">
                <a:solidFill>
                  <a:srgbClr val="FFFFFF"/>
                </a:solidFill>
              </a14:hiddenFill>
            </a:ext>
          </a:extLst>
        </p:spPr>
      </p:pic>
      <p:sp>
        <p:nvSpPr>
          <p:cNvPr id="7171" name="文本框 7170">
            <a:extLst>
              <a:ext uri="{FF2B5EF4-FFF2-40B4-BE49-F238E27FC236}">
                <a16:creationId xmlns:a16="http://schemas.microsoft.com/office/drawing/2014/main" id="{C518B275-A942-4AB8-AF6F-636769B9CA57}"/>
              </a:ext>
            </a:extLst>
          </p:cNvPr>
          <p:cNvSpPr txBox="1"/>
          <p:nvPr/>
        </p:nvSpPr>
        <p:spPr>
          <a:xfrm>
            <a:off x="3887087" y="4228951"/>
            <a:ext cx="3974775" cy="369332"/>
          </a:xfrm>
          <a:prstGeom prst="rect">
            <a:avLst/>
          </a:prstGeom>
          <a:noFill/>
        </p:spPr>
        <p:txBody>
          <a:bodyPr wrap="square">
            <a:spAutoFit/>
          </a:bodyPr>
          <a:lstStyle/>
          <a:p>
            <a:r>
              <a:rPr lang="zh-CN" altLang="en-US" b="1" dirty="0">
                <a:solidFill>
                  <a:schemeClr val="bg1">
                    <a:lumMod val="50000"/>
                  </a:schemeClr>
                </a:solidFill>
              </a:rPr>
              <a:t>课程资料、作业提交</a:t>
            </a:r>
            <a:endParaRPr lang="zh-CN" altLang="en-US" dirty="0"/>
          </a:p>
        </p:txBody>
      </p:sp>
      <p:pic>
        <p:nvPicPr>
          <p:cNvPr id="7175" name="图片 7174">
            <a:extLst>
              <a:ext uri="{FF2B5EF4-FFF2-40B4-BE49-F238E27FC236}">
                <a16:creationId xmlns:a16="http://schemas.microsoft.com/office/drawing/2014/main" id="{E869D40B-E57F-4179-B44B-CFB0B4644B68}"/>
              </a:ext>
            </a:extLst>
          </p:cNvPr>
          <p:cNvPicPr>
            <a:picLocks noChangeAspect="1"/>
          </p:cNvPicPr>
          <p:nvPr/>
        </p:nvPicPr>
        <p:blipFill>
          <a:blip r:embed="rId7"/>
          <a:stretch>
            <a:fillRect/>
          </a:stretch>
        </p:blipFill>
        <p:spPr>
          <a:xfrm>
            <a:off x="3887087" y="4577460"/>
            <a:ext cx="3231160" cy="2080440"/>
          </a:xfrm>
          <a:prstGeom prst="rect">
            <a:avLst/>
          </a:prstGeom>
        </p:spPr>
      </p:pic>
    </p:spTree>
    <p:custDataLst>
      <p:tags r:id="rId1"/>
    </p:custDataLst>
    <p:extLst>
      <p:ext uri="{BB962C8B-B14F-4D97-AF65-F5344CB8AC3E}">
        <p14:creationId xmlns:p14="http://schemas.microsoft.com/office/powerpoint/2010/main" val="931506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C8958FA6-480E-43D2-A2D6-0411FB55AEC8}"/>
              </a:ext>
            </a:extLst>
          </p:cNvPr>
          <p:cNvSpPr>
            <a:spLocks noGrp="1"/>
          </p:cNvSpPr>
          <p:nvPr>
            <p:ph type="sldNum" sz="quarter" idx="4294967295"/>
          </p:nvPr>
        </p:nvSpPr>
        <p:spPr>
          <a:xfrm>
            <a:off x="9282113" y="6240463"/>
            <a:ext cx="2909887" cy="206375"/>
          </a:xfrm>
        </p:spPr>
        <p:txBody>
          <a:bodyPr/>
          <a:lstStyle/>
          <a:p>
            <a:fld id="{B058512A-BF6F-43D0-855A-BBBF14572BDB}" type="slidenum">
              <a:rPr lang="zh-CN" altLang="en-US" smtClean="0"/>
              <a:pPr/>
              <a:t>20</a:t>
            </a:fld>
            <a:endParaRPr lang="zh-CN" altLang="en-US"/>
          </a:p>
        </p:txBody>
      </p:sp>
      <p:sp>
        <p:nvSpPr>
          <p:cNvPr id="7" name="文本框 6">
            <a:extLst>
              <a:ext uri="{FF2B5EF4-FFF2-40B4-BE49-F238E27FC236}">
                <a16:creationId xmlns:a16="http://schemas.microsoft.com/office/drawing/2014/main" id="{34666C80-8E96-4960-AA64-C441BE7BD20D}"/>
              </a:ext>
            </a:extLst>
          </p:cNvPr>
          <p:cNvSpPr txBox="1"/>
          <p:nvPr/>
        </p:nvSpPr>
        <p:spPr>
          <a:xfrm>
            <a:off x="1099012" y="569143"/>
            <a:ext cx="489184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400" dirty="0"/>
              <a:t>若题目改为</a:t>
            </a:r>
            <a:r>
              <a:rPr lang="en-US" altLang="zh-CN" sz="2400" dirty="0"/>
              <a:t>: </a:t>
            </a:r>
            <a:r>
              <a:rPr lang="zh-CN" altLang="en-US" sz="2400" dirty="0"/>
              <a:t>求</a:t>
            </a:r>
            <a:r>
              <a:rPr lang="en-US" altLang="zh-CN" sz="2400" dirty="0"/>
              <a:t>1×3×5×7×9×11</a:t>
            </a:r>
            <a:endParaRPr lang="zh-CN" altLang="en-US" sz="2400" dirty="0"/>
          </a:p>
        </p:txBody>
      </p:sp>
      <p:sp>
        <p:nvSpPr>
          <p:cNvPr id="9" name="MH_Text_1">
            <a:extLst>
              <a:ext uri="{FF2B5EF4-FFF2-40B4-BE49-F238E27FC236}">
                <a16:creationId xmlns:a16="http://schemas.microsoft.com/office/drawing/2014/main" id="{CC37E30F-E73E-46CD-8BD5-1AB73341366C}"/>
              </a:ext>
            </a:extLst>
          </p:cNvPr>
          <p:cNvSpPr>
            <a:spLocks noChangeAspect="1"/>
          </p:cNvSpPr>
          <p:nvPr>
            <p:custDataLst>
              <p:tags r:id="rId1"/>
            </p:custDataLst>
          </p:nvPr>
        </p:nvSpPr>
        <p:spPr>
          <a:xfrm>
            <a:off x="1201724" y="1030808"/>
            <a:ext cx="7507270" cy="297164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r>
              <a:rPr lang="zh-CN" altLang="en-US" sz="1400" dirty="0">
                <a:solidFill>
                  <a:srgbClr val="454545"/>
                </a:solidFill>
              </a:rPr>
              <a:t>表示将</a:t>
            </a:r>
            <a:r>
              <a:rPr lang="en-US" altLang="zh-CN" sz="1400" dirty="0">
                <a:solidFill>
                  <a:srgbClr val="454545"/>
                </a:solidFill>
              </a:rPr>
              <a:t>1</a:t>
            </a:r>
            <a:r>
              <a:rPr lang="zh-CN" altLang="en-US" sz="1400" dirty="0">
                <a:solidFill>
                  <a:srgbClr val="454545"/>
                </a:solidFill>
              </a:rPr>
              <a:t>存放在变量</a:t>
            </a:r>
            <a:r>
              <a:rPr lang="en-US" altLang="zh-CN" sz="1400" dirty="0">
                <a:solidFill>
                  <a:srgbClr val="454545"/>
                </a:solidFill>
              </a:rPr>
              <a:t>p</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 </a:t>
            </a:r>
            <a:r>
              <a:rPr lang="en-US" altLang="zh-CN" sz="1400" dirty="0">
                <a:solidFill>
                  <a:srgbClr val="454545"/>
                </a:solidFill>
              </a:rPr>
              <a:t>3=&gt;</a:t>
            </a:r>
            <a:r>
              <a:rPr lang="en-US" altLang="zh-CN" sz="1400" dirty="0" err="1">
                <a:solidFill>
                  <a:srgbClr val="454545"/>
                </a:solidFill>
              </a:rPr>
              <a:t>i</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3</a:t>
            </a:r>
            <a:r>
              <a:rPr lang="zh-CN" altLang="en-US" sz="1400" dirty="0">
                <a:solidFill>
                  <a:srgbClr val="454545"/>
                </a:solidFill>
              </a:rPr>
              <a:t>存放在变量</a:t>
            </a:r>
            <a:r>
              <a:rPr lang="en-US" altLang="zh-CN" sz="1400" dirty="0" err="1">
                <a:solidFill>
                  <a:srgbClr val="454545"/>
                </a:solidFill>
              </a:rPr>
              <a:t>i</a:t>
            </a:r>
            <a:r>
              <a:rPr lang="zh-CN" altLang="en-US" sz="1400" dirty="0">
                <a:solidFill>
                  <a:srgbClr val="454545"/>
                </a:solidFill>
              </a:rPr>
              <a:t>中</a:t>
            </a:r>
            <a:r>
              <a:rPr lang="en-US" altLang="zh-CN" sz="1400" dirty="0">
                <a:solidFill>
                  <a:srgbClr val="454545"/>
                </a:solidFill>
              </a:rPr>
              <a:t>)</a:t>
            </a: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使 </a:t>
            </a:r>
            <a:r>
              <a:rPr lang="en-US" altLang="zh-CN" sz="1400" dirty="0">
                <a:solidFill>
                  <a:srgbClr val="454545"/>
                </a:solidFill>
              </a:rPr>
              <a:t>p </a:t>
            </a:r>
            <a:r>
              <a:rPr lang="zh-CN" altLang="en-US" sz="1400" dirty="0">
                <a:solidFill>
                  <a:srgbClr val="454545"/>
                </a:solidFill>
              </a:rPr>
              <a:t>与 </a:t>
            </a:r>
            <a:r>
              <a:rPr lang="en-US" altLang="zh-CN" sz="1400" dirty="0" err="1">
                <a:solidFill>
                  <a:srgbClr val="454545"/>
                </a:solidFill>
              </a:rPr>
              <a:t>i</a:t>
            </a:r>
            <a:r>
              <a:rPr lang="en-US" altLang="zh-CN" sz="1400" dirty="0">
                <a:solidFill>
                  <a:srgbClr val="454545"/>
                </a:solidFill>
              </a:rPr>
              <a:t> </a:t>
            </a:r>
            <a:r>
              <a:rPr lang="zh-CN" altLang="en-US" sz="1400" dirty="0">
                <a:solidFill>
                  <a:srgbClr val="454545"/>
                </a:solidFill>
              </a:rPr>
              <a:t>相乘，乘积仍放在变量</a:t>
            </a:r>
            <a:r>
              <a:rPr lang="en-US" altLang="zh-CN" sz="1400" dirty="0">
                <a:solidFill>
                  <a:srgbClr val="454545"/>
                </a:solidFill>
              </a:rPr>
              <a:t>p</a:t>
            </a:r>
            <a:r>
              <a:rPr lang="zh-CN" altLang="en-US" sz="1400" dirty="0">
                <a:solidFill>
                  <a:srgbClr val="454545"/>
                </a:solidFill>
              </a:rPr>
              <a:t>中，可表示为</a:t>
            </a:r>
            <a:r>
              <a:rPr lang="en-US" altLang="zh-CN" sz="1400" dirty="0">
                <a:solidFill>
                  <a:srgbClr val="454545"/>
                </a:solidFill>
              </a:rPr>
              <a:t>: p*</a:t>
            </a:r>
            <a:r>
              <a:rPr lang="en-US" altLang="zh-CN" sz="1400" dirty="0" err="1">
                <a:solidFill>
                  <a:srgbClr val="454545"/>
                </a:solidFill>
              </a:rPr>
              <a:t>i</a:t>
            </a:r>
            <a:r>
              <a:rPr lang="en-US" altLang="zh-CN" sz="1400" dirty="0">
                <a:solidFill>
                  <a:srgbClr val="454545"/>
                </a:solidFill>
              </a:rPr>
              <a:t>=&gt;p</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使</a:t>
            </a:r>
            <a:r>
              <a:rPr lang="en-US" altLang="zh-CN" sz="1400" dirty="0" err="1">
                <a:solidFill>
                  <a:srgbClr val="454545"/>
                </a:solidFill>
              </a:rPr>
              <a:t>i</a:t>
            </a:r>
            <a:r>
              <a:rPr lang="zh-CN" altLang="en-US" sz="1400" dirty="0">
                <a:solidFill>
                  <a:srgbClr val="454545"/>
                </a:solidFill>
              </a:rPr>
              <a:t>的值加</a:t>
            </a:r>
            <a:r>
              <a:rPr lang="en-US" altLang="zh-CN" sz="1400" dirty="0">
                <a:solidFill>
                  <a:srgbClr val="454545"/>
                </a:solidFill>
              </a:rPr>
              <a:t>2</a:t>
            </a:r>
            <a:r>
              <a:rPr lang="zh-CN" altLang="en-US" sz="1400" dirty="0">
                <a:solidFill>
                  <a:srgbClr val="454545"/>
                </a:solidFill>
              </a:rPr>
              <a:t>，即 </a:t>
            </a:r>
            <a:r>
              <a:rPr lang="en-US" altLang="zh-CN" sz="1400" dirty="0">
                <a:solidFill>
                  <a:srgbClr val="454545"/>
                </a:solidFill>
              </a:rPr>
              <a:t>i+2 =&gt; </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如果小于等于</a:t>
            </a:r>
            <a:r>
              <a:rPr lang="en-US" altLang="zh-CN" sz="1400" dirty="0">
                <a:solidFill>
                  <a:srgbClr val="454545"/>
                </a:solidFill>
              </a:rPr>
              <a:t>11</a:t>
            </a:r>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开始执行；</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      </a:t>
            </a:r>
            <a:r>
              <a:rPr lang="zh-CN" altLang="en-US" sz="1400" dirty="0">
                <a:solidFill>
                  <a:srgbClr val="454545"/>
                </a:solidFill>
              </a:rPr>
              <a:t>否则，输出</a:t>
            </a:r>
            <a:r>
              <a:rPr lang="en-US" altLang="zh-CN" sz="1400" dirty="0">
                <a:solidFill>
                  <a:srgbClr val="454545"/>
                </a:solidFill>
              </a:rPr>
              <a:t>p</a:t>
            </a:r>
            <a:r>
              <a:rPr lang="zh-CN" altLang="en-US" sz="1400" dirty="0">
                <a:solidFill>
                  <a:srgbClr val="454545"/>
                </a:solidFill>
              </a:rPr>
              <a:t>值</a:t>
            </a:r>
            <a:endParaRPr lang="en-US" altLang="zh-CN" sz="1400" dirty="0">
              <a:solidFill>
                <a:srgbClr val="454545"/>
              </a:solidFill>
            </a:endParaRPr>
          </a:p>
          <a:p>
            <a:pPr algn="just">
              <a:spcBef>
                <a:spcPts val="600"/>
              </a:spcBef>
              <a:spcAft>
                <a:spcPts val="600"/>
              </a:spcAft>
              <a:defRPr/>
            </a:pPr>
            <a:r>
              <a:rPr lang="zh-CN" altLang="en-US" sz="1400" dirty="0">
                <a:solidFill>
                  <a:srgbClr val="454545"/>
                </a:solidFill>
              </a:rPr>
              <a:t>算法结束</a:t>
            </a:r>
          </a:p>
        </p:txBody>
      </p:sp>
      <p:sp>
        <p:nvSpPr>
          <p:cNvPr id="2" name="文本框 1">
            <a:extLst>
              <a:ext uri="{FF2B5EF4-FFF2-40B4-BE49-F238E27FC236}">
                <a16:creationId xmlns:a16="http://schemas.microsoft.com/office/drawing/2014/main" id="{4F618EB1-C604-4675-B56A-5F75949FBAB0}"/>
              </a:ext>
            </a:extLst>
          </p:cNvPr>
          <p:cNvSpPr txBox="1"/>
          <p:nvPr/>
        </p:nvSpPr>
        <p:spPr>
          <a:xfrm>
            <a:off x="7300152" y="5325243"/>
            <a:ext cx="4891848"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1600" dirty="0"/>
              <a:t>若题目改为</a:t>
            </a:r>
            <a:r>
              <a:rPr lang="en-US" altLang="zh-CN" sz="1600" dirty="0"/>
              <a:t>: </a:t>
            </a:r>
            <a:r>
              <a:rPr lang="zh-CN" altLang="en-US" sz="1600" dirty="0"/>
              <a:t>求</a:t>
            </a:r>
            <a:r>
              <a:rPr lang="en-US" altLang="zh-CN" sz="1600" dirty="0"/>
              <a:t>2×4×6×8×10×12</a:t>
            </a:r>
            <a:endParaRPr lang="zh-CN" altLang="en-US" sz="1600" dirty="0"/>
          </a:p>
        </p:txBody>
      </p:sp>
      <p:sp>
        <p:nvSpPr>
          <p:cNvPr id="3" name="文本框 2">
            <a:extLst>
              <a:ext uri="{FF2B5EF4-FFF2-40B4-BE49-F238E27FC236}">
                <a16:creationId xmlns:a16="http://schemas.microsoft.com/office/drawing/2014/main" id="{3A6B2EAA-894B-4E26-95B0-9C0F2AF9763B}"/>
              </a:ext>
            </a:extLst>
          </p:cNvPr>
          <p:cNvSpPr txBox="1"/>
          <p:nvPr/>
        </p:nvSpPr>
        <p:spPr>
          <a:xfrm>
            <a:off x="7300152" y="5613576"/>
            <a:ext cx="4891848" cy="338554"/>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1600" dirty="0"/>
              <a:t>若题目改为</a:t>
            </a:r>
            <a:r>
              <a:rPr lang="en-US" altLang="zh-CN" sz="1600" dirty="0"/>
              <a:t>: </a:t>
            </a:r>
            <a:r>
              <a:rPr lang="zh-CN" altLang="en-US" sz="1600" dirty="0"/>
              <a:t>求</a:t>
            </a:r>
            <a:r>
              <a:rPr lang="en-US" altLang="zh-CN" sz="1600" dirty="0"/>
              <a:t>1×2×3×4×5</a:t>
            </a:r>
            <a:endParaRPr lang="zh-CN" altLang="en-US" sz="1600" dirty="0"/>
          </a:p>
        </p:txBody>
      </p:sp>
    </p:spTree>
    <p:extLst>
      <p:ext uri="{BB962C8B-B14F-4D97-AF65-F5344CB8AC3E}">
        <p14:creationId xmlns:p14="http://schemas.microsoft.com/office/powerpoint/2010/main" val="3034850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算法描述</a:t>
            </a:r>
            <a:r>
              <a:rPr lang="en-US" altLang="zh-CN" dirty="0"/>
              <a:t>——</a:t>
            </a:r>
            <a:r>
              <a:rPr lang="zh-CN" altLang="en-US" dirty="0"/>
              <a:t>流程图</a:t>
            </a:r>
          </a:p>
        </p:txBody>
      </p:sp>
      <p:sp>
        <p:nvSpPr>
          <p:cNvPr id="3" name="内容占位符 2"/>
          <p:cNvSpPr>
            <a:spLocks noGrp="1"/>
          </p:cNvSpPr>
          <p:nvPr>
            <p:ph idx="1"/>
          </p:nvPr>
        </p:nvSpPr>
        <p:spPr>
          <a:xfrm>
            <a:off x="669924" y="1140615"/>
            <a:ext cx="8316153" cy="1096322"/>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2.6】</a:t>
            </a: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a:solidFill>
                <a:schemeClr val="accent1"/>
              </a:solidFill>
            </a:endParaRPr>
          </a:p>
        </p:txBody>
      </p:sp>
      <p:grpSp>
        <p:nvGrpSpPr>
          <p:cNvPr id="10" name="组合 9"/>
          <p:cNvGrpSpPr/>
          <p:nvPr/>
        </p:nvGrpSpPr>
        <p:grpSpPr>
          <a:xfrm>
            <a:off x="2317246" y="2348852"/>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55" name="MH_Desc_1"/>
          <p:cNvSpPr/>
          <p:nvPr>
            <p:custDataLst>
              <p:tags r:id="rId1"/>
            </p:custDataLst>
          </p:nvPr>
        </p:nvSpPr>
        <p:spPr>
          <a:xfrm>
            <a:off x="789612" y="2498960"/>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spTree>
    <p:extLst>
      <p:ext uri="{BB962C8B-B14F-4D97-AF65-F5344CB8AC3E}">
        <p14:creationId xmlns:p14="http://schemas.microsoft.com/office/powerpoint/2010/main" val="3024683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47060" y="114301"/>
            <a:ext cx="9068540" cy="842378"/>
          </a:xfrm>
        </p:spPr>
        <p:txBody>
          <a:bodyPr/>
          <a:lstStyle/>
          <a:p>
            <a:r>
              <a:rPr lang="zh-CN" altLang="en-US" dirty="0"/>
              <a:t>用流程图表示算法</a:t>
            </a:r>
          </a:p>
        </p:txBody>
      </p:sp>
      <p:sp>
        <p:nvSpPr>
          <p:cNvPr id="4" name="椭圆 3"/>
          <p:cNvSpPr/>
          <p:nvPr/>
        </p:nvSpPr>
        <p:spPr>
          <a:xfrm>
            <a:off x="1912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2384901" y="1652639"/>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3776821" y="1652638"/>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起止框</a:t>
            </a:r>
          </a:p>
        </p:txBody>
      </p:sp>
      <p:sp>
        <p:nvSpPr>
          <p:cNvPr id="7" name="椭圆 6"/>
          <p:cNvSpPr/>
          <p:nvPr/>
        </p:nvSpPr>
        <p:spPr>
          <a:xfrm>
            <a:off x="1912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776821" y="3385868"/>
            <a:ext cx="1823720" cy="461665"/>
          </a:xfrm>
          <a:prstGeom prst="rect">
            <a:avLst/>
          </a:prstGeom>
          <a:noFill/>
        </p:spPr>
        <p:txBody>
          <a:bodyPr wrap="square" rtlCol="0">
            <a:spAutoFit/>
          </a:bodyPr>
          <a:lstStyle/>
          <a:p>
            <a:r>
              <a:rPr lang="zh-CN" altLang="en-US" sz="2400" dirty="0">
                <a:solidFill>
                  <a:schemeClr val="tx1">
                    <a:lumMod val="75000"/>
                    <a:lumOff val="25000"/>
                  </a:schemeClr>
                </a:solidFill>
              </a:rPr>
              <a:t>输入输出框</a:t>
            </a:r>
          </a:p>
        </p:txBody>
      </p:sp>
      <p:sp>
        <p:nvSpPr>
          <p:cNvPr id="10" name="椭圆 9"/>
          <p:cNvSpPr/>
          <p:nvPr/>
        </p:nvSpPr>
        <p:spPr>
          <a:xfrm>
            <a:off x="1912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776821" y="5119098"/>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判断框</a:t>
            </a:r>
          </a:p>
        </p:txBody>
      </p:sp>
      <p:sp>
        <p:nvSpPr>
          <p:cNvPr id="13" name="椭圆 12"/>
          <p:cNvSpPr/>
          <p:nvPr/>
        </p:nvSpPr>
        <p:spPr>
          <a:xfrm>
            <a:off x="6901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765540" y="57993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处理框</a:t>
            </a:r>
          </a:p>
        </p:txBody>
      </p:sp>
      <p:sp>
        <p:nvSpPr>
          <p:cNvPr id="16" name="椭圆 15"/>
          <p:cNvSpPr/>
          <p:nvPr/>
        </p:nvSpPr>
        <p:spPr>
          <a:xfrm>
            <a:off x="6901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765540" y="231316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流程线</a:t>
            </a:r>
          </a:p>
        </p:txBody>
      </p:sp>
      <p:sp>
        <p:nvSpPr>
          <p:cNvPr id="19" name="椭圆 18"/>
          <p:cNvSpPr/>
          <p:nvPr/>
        </p:nvSpPr>
        <p:spPr>
          <a:xfrm>
            <a:off x="6901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765540" y="404639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连接点</a:t>
            </a:r>
          </a:p>
        </p:txBody>
      </p:sp>
      <p:sp>
        <p:nvSpPr>
          <p:cNvPr id="22" name="椭圆 21"/>
          <p:cNvSpPr/>
          <p:nvPr/>
        </p:nvSpPr>
        <p:spPr>
          <a:xfrm>
            <a:off x="6901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765540" y="577962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注释框</a:t>
            </a:r>
          </a:p>
        </p:txBody>
      </p:sp>
      <p:sp>
        <p:nvSpPr>
          <p:cNvPr id="25" name="流程图: 数据 24"/>
          <p:cNvSpPr/>
          <p:nvPr/>
        </p:nvSpPr>
        <p:spPr>
          <a:xfrm>
            <a:off x="2384901" y="3385868"/>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6" name="流程图: 决策 25"/>
          <p:cNvSpPr/>
          <p:nvPr/>
        </p:nvSpPr>
        <p:spPr>
          <a:xfrm>
            <a:off x="2384901" y="5112674"/>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7" name="流程图: 过程 26"/>
          <p:cNvSpPr/>
          <p:nvPr/>
        </p:nvSpPr>
        <p:spPr>
          <a:xfrm>
            <a:off x="7399020" y="579932"/>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cxnSp>
        <p:nvCxnSpPr>
          <p:cNvPr id="29" name="直接箭头连接符 28"/>
          <p:cNvCxnSpPr/>
          <p:nvPr/>
        </p:nvCxnSpPr>
        <p:spPr>
          <a:xfrm>
            <a:off x="7399020" y="2273607"/>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7701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7538561" y="4090884"/>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7302500" y="6010454"/>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7696200" y="5654854"/>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 name="流程图: 可选过程 2">
            <a:extLst>
              <a:ext uri="{FF2B5EF4-FFF2-40B4-BE49-F238E27FC236}">
                <a16:creationId xmlns:a16="http://schemas.microsoft.com/office/drawing/2014/main" id="{4AB4F4CD-940A-4E9C-B82C-B35200F37415}"/>
              </a:ext>
            </a:extLst>
          </p:cNvPr>
          <p:cNvSpPr/>
          <p:nvPr/>
        </p:nvSpPr>
        <p:spPr>
          <a:xfrm>
            <a:off x="128758" y="1119523"/>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sp>
        <p:nvSpPr>
          <p:cNvPr id="8" name="流程图: 可选过程 7">
            <a:extLst>
              <a:ext uri="{FF2B5EF4-FFF2-40B4-BE49-F238E27FC236}">
                <a16:creationId xmlns:a16="http://schemas.microsoft.com/office/drawing/2014/main" id="{1DC56EEB-AC6A-4252-B187-B2BCF66F225B}"/>
              </a:ext>
            </a:extLst>
          </p:cNvPr>
          <p:cNvSpPr/>
          <p:nvPr/>
        </p:nvSpPr>
        <p:spPr>
          <a:xfrm>
            <a:off x="171228" y="177070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cxnSp>
        <p:nvCxnSpPr>
          <p:cNvPr id="33" name="直接箭头连接符 32">
            <a:extLst>
              <a:ext uri="{FF2B5EF4-FFF2-40B4-BE49-F238E27FC236}">
                <a16:creationId xmlns:a16="http://schemas.microsoft.com/office/drawing/2014/main" id="{D0E3D928-45B3-4400-B1E2-F6A9AE873BBA}"/>
              </a:ext>
            </a:extLst>
          </p:cNvPr>
          <p:cNvCxnSpPr/>
          <p:nvPr/>
        </p:nvCxnSpPr>
        <p:spPr>
          <a:xfrm>
            <a:off x="10393259" y="2299435"/>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1" name="流程图: 过程 10">
            <a:extLst>
              <a:ext uri="{FF2B5EF4-FFF2-40B4-BE49-F238E27FC236}">
                <a16:creationId xmlns:a16="http://schemas.microsoft.com/office/drawing/2014/main" id="{8C1F241E-6DE0-41E3-8EC8-BB9D44EF1C25}"/>
              </a:ext>
            </a:extLst>
          </p:cNvPr>
          <p:cNvSpPr/>
          <p:nvPr/>
        </p:nvSpPr>
        <p:spPr>
          <a:xfrm>
            <a:off x="10044409" y="615944"/>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1=&gt;p</a:t>
            </a:r>
            <a:endParaRPr lang="zh-CN" altLang="en-US" dirty="0"/>
          </a:p>
        </p:txBody>
      </p:sp>
      <p:sp>
        <p:nvSpPr>
          <p:cNvPr id="14" name="流程图: 决策 13">
            <a:extLst>
              <a:ext uri="{FF2B5EF4-FFF2-40B4-BE49-F238E27FC236}">
                <a16:creationId xmlns:a16="http://schemas.microsoft.com/office/drawing/2014/main" id="{5A6150E1-BD3F-4276-AD30-4943FB677D83}"/>
              </a:ext>
            </a:extLst>
          </p:cNvPr>
          <p:cNvSpPr/>
          <p:nvPr/>
        </p:nvSpPr>
        <p:spPr>
          <a:xfrm>
            <a:off x="295935" y="5119098"/>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a:t>
            </a:r>
            <a:endParaRPr lang="zh-CN" altLang="en-US" dirty="0"/>
          </a:p>
        </p:txBody>
      </p:sp>
      <p:sp>
        <p:nvSpPr>
          <p:cNvPr id="17" name="文本框 16">
            <a:extLst>
              <a:ext uri="{FF2B5EF4-FFF2-40B4-BE49-F238E27FC236}">
                <a16:creationId xmlns:a16="http://schemas.microsoft.com/office/drawing/2014/main" id="{D4FDFF93-84A3-4F9B-A493-362956037F80}"/>
              </a:ext>
            </a:extLst>
          </p:cNvPr>
          <p:cNvSpPr txBox="1"/>
          <p:nvPr/>
        </p:nvSpPr>
        <p:spPr>
          <a:xfrm>
            <a:off x="11233433" y="3252103"/>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20" name="任意多边形 52">
            <a:extLst>
              <a:ext uri="{FF2B5EF4-FFF2-40B4-BE49-F238E27FC236}">
                <a16:creationId xmlns:a16="http://schemas.microsoft.com/office/drawing/2014/main" id="{7A06B9BC-CEC5-4915-BAEC-A8867BBDBA4B}"/>
              </a:ext>
            </a:extLst>
          </p:cNvPr>
          <p:cNvSpPr/>
          <p:nvPr/>
        </p:nvSpPr>
        <p:spPr>
          <a:xfrm flipV="1">
            <a:off x="10305051" y="1652638"/>
            <a:ext cx="1513701" cy="1967069"/>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3" name="文本框 22">
            <a:extLst>
              <a:ext uri="{FF2B5EF4-FFF2-40B4-BE49-F238E27FC236}">
                <a16:creationId xmlns:a16="http://schemas.microsoft.com/office/drawing/2014/main" id="{EAE69F84-E158-4B2B-AE76-AC724C189704}"/>
              </a:ext>
            </a:extLst>
          </p:cNvPr>
          <p:cNvSpPr txBox="1"/>
          <p:nvPr/>
        </p:nvSpPr>
        <p:spPr>
          <a:xfrm>
            <a:off x="10393259" y="2285430"/>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cxnSp>
        <p:nvCxnSpPr>
          <p:cNvPr id="41" name="直接箭头连接符 40">
            <a:extLst>
              <a:ext uri="{FF2B5EF4-FFF2-40B4-BE49-F238E27FC236}">
                <a16:creationId xmlns:a16="http://schemas.microsoft.com/office/drawing/2014/main" id="{ACA8DF4E-C38F-490A-9830-1B171D32B279}"/>
              </a:ext>
            </a:extLst>
          </p:cNvPr>
          <p:cNvCxnSpPr/>
          <p:nvPr/>
        </p:nvCxnSpPr>
        <p:spPr>
          <a:xfrm>
            <a:off x="10408522" y="299155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3" name="流程图: 数据 42">
            <a:extLst>
              <a:ext uri="{FF2B5EF4-FFF2-40B4-BE49-F238E27FC236}">
                <a16:creationId xmlns:a16="http://schemas.microsoft.com/office/drawing/2014/main" id="{5B81ACB4-484D-450C-B1A9-5DEC5ACE2E5A}"/>
              </a:ext>
            </a:extLst>
          </p:cNvPr>
          <p:cNvSpPr/>
          <p:nvPr/>
        </p:nvSpPr>
        <p:spPr>
          <a:xfrm>
            <a:off x="162777" y="3356952"/>
            <a:ext cx="1397214"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r>
              <a:rPr lang="en-US" altLang="zh-CN" dirty="0"/>
              <a:t>p</a:t>
            </a:r>
            <a:endParaRPr lang="zh-CN" altLang="en-US" dirty="0"/>
          </a:p>
        </p:txBody>
      </p:sp>
    </p:spTree>
    <p:extLst>
      <p:ext uri="{BB962C8B-B14F-4D97-AF65-F5344CB8AC3E}">
        <p14:creationId xmlns:p14="http://schemas.microsoft.com/office/powerpoint/2010/main" val="788335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算法描述</a:t>
            </a:r>
            <a:r>
              <a:rPr lang="en-US" altLang="zh-CN" dirty="0"/>
              <a:t>——</a:t>
            </a:r>
            <a:r>
              <a:rPr lang="zh-CN" altLang="en-US" dirty="0"/>
              <a:t>流程图</a:t>
            </a:r>
          </a:p>
        </p:txBody>
      </p:sp>
      <p:sp>
        <p:nvSpPr>
          <p:cNvPr id="3" name="内容占位符 2"/>
          <p:cNvSpPr>
            <a:spLocks noGrp="1"/>
          </p:cNvSpPr>
          <p:nvPr>
            <p:ph idx="1"/>
          </p:nvPr>
        </p:nvSpPr>
        <p:spPr>
          <a:xfrm>
            <a:off x="669924" y="1140615"/>
            <a:ext cx="8316153" cy="1096322"/>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2.6】</a:t>
            </a: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a:solidFill>
                <a:schemeClr val="accent1"/>
              </a:solidFill>
            </a:endParaRPr>
          </a:p>
        </p:txBody>
      </p:sp>
      <p:grpSp>
        <p:nvGrpSpPr>
          <p:cNvPr id="10" name="组合 9"/>
          <p:cNvGrpSpPr/>
          <p:nvPr/>
        </p:nvGrpSpPr>
        <p:grpSpPr>
          <a:xfrm>
            <a:off x="2317246" y="2348852"/>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54" name="组合 53"/>
          <p:cNvGrpSpPr/>
          <p:nvPr/>
        </p:nvGrpSpPr>
        <p:grpSpPr>
          <a:xfrm>
            <a:off x="8575543" y="509293"/>
            <a:ext cx="2274974" cy="5721570"/>
            <a:chOff x="8575543" y="509293"/>
            <a:chExt cx="2274974" cy="5721570"/>
          </a:xfrm>
        </p:grpSpPr>
        <p:sp>
          <p:nvSpPr>
            <p:cNvPr id="4" name="流程图: 可选过程 3"/>
            <p:cNvSpPr/>
            <p:nvPr/>
          </p:nvSpPr>
          <p:spPr>
            <a:xfrm>
              <a:off x="8677665" y="509293"/>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9336816" y="852891"/>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247202"/>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1=&gt;p</a:t>
              </a:r>
              <a:endParaRPr lang="zh-CN" altLang="en-US" dirty="0"/>
            </a:p>
          </p:txBody>
        </p:sp>
        <p:cxnSp>
          <p:nvCxnSpPr>
            <p:cNvPr id="22" name="直接箭头连接符 21"/>
            <p:cNvCxnSpPr/>
            <p:nvPr/>
          </p:nvCxnSpPr>
          <p:spPr>
            <a:xfrm>
              <a:off x="9336816" y="15825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677665" y="1976898"/>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i</a:t>
              </a:r>
              <a:endParaRPr lang="zh-CN" altLang="en-US" dirty="0"/>
            </a:p>
          </p:txBody>
        </p:sp>
        <p:cxnSp>
          <p:nvCxnSpPr>
            <p:cNvPr id="24" name="直接箭头连接符 23"/>
            <p:cNvCxnSpPr/>
            <p:nvPr/>
          </p:nvCxnSpPr>
          <p:spPr>
            <a:xfrm>
              <a:off x="9336816" y="231228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8677665" y="270659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r>
                <a:rPr lang="en-US" altLang="zh-CN" dirty="0" err="1"/>
                <a:t>i</a:t>
              </a:r>
              <a:r>
                <a:rPr lang="en-US" altLang="zh-CN" dirty="0"/>
                <a:t>=&gt;p</a:t>
              </a:r>
              <a:endParaRPr lang="zh-CN" altLang="en-US" dirty="0"/>
            </a:p>
          </p:txBody>
        </p:sp>
        <p:cxnSp>
          <p:nvCxnSpPr>
            <p:cNvPr id="26" name="直接箭头连接符 25"/>
            <p:cNvCxnSpPr/>
            <p:nvPr/>
          </p:nvCxnSpPr>
          <p:spPr>
            <a:xfrm>
              <a:off x="9336816" y="304198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8677665" y="3436291"/>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9" name="直接箭头连接符 28"/>
            <p:cNvCxnSpPr/>
            <p:nvPr/>
          </p:nvCxnSpPr>
          <p:spPr>
            <a:xfrm>
              <a:off x="9336816" y="377167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336816" y="467902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8677665" y="588726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47" name="文本框 46"/>
            <p:cNvSpPr txBox="1"/>
            <p:nvPr/>
          </p:nvSpPr>
          <p:spPr>
            <a:xfrm>
              <a:off x="9336816" y="4614613"/>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8" name="文本框 47"/>
            <p:cNvSpPr txBox="1"/>
            <p:nvPr/>
          </p:nvSpPr>
          <p:spPr>
            <a:xfrm>
              <a:off x="10265198" y="4054903"/>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cxnSp>
          <p:nvCxnSpPr>
            <p:cNvPr id="51" name="直接箭头连接符 50"/>
            <p:cNvCxnSpPr/>
            <p:nvPr/>
          </p:nvCxnSpPr>
          <p:spPr>
            <a:xfrm>
              <a:off x="9318253" y="549295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0" name="流程图: 数据 49"/>
            <p:cNvSpPr/>
            <p:nvPr/>
          </p:nvSpPr>
          <p:spPr>
            <a:xfrm>
              <a:off x="8678767" y="5065084"/>
              <a:ext cx="1397214"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r>
                <a:rPr lang="en-US" altLang="zh-CN" dirty="0"/>
                <a:t>p</a:t>
              </a:r>
              <a:endParaRPr lang="zh-CN" altLang="en-US" dirty="0"/>
            </a:p>
          </p:txBody>
        </p:sp>
        <p:sp>
          <p:nvSpPr>
            <p:cNvPr id="9" name="流程图: 决策 8"/>
            <p:cNvSpPr/>
            <p:nvPr/>
          </p:nvSpPr>
          <p:spPr>
            <a:xfrm>
              <a:off x="8575543" y="4165988"/>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a:t>
              </a:r>
              <a:endParaRPr lang="zh-CN" altLang="en-US" dirty="0"/>
            </a:p>
          </p:txBody>
        </p:sp>
        <p:sp>
          <p:nvSpPr>
            <p:cNvPr id="53" name="任意多边形 52"/>
            <p:cNvSpPr/>
            <p:nvPr/>
          </p:nvSpPr>
          <p:spPr>
            <a:xfrm flipV="1">
              <a:off x="9336816" y="2455438"/>
              <a:ext cx="1513701" cy="1967069"/>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5" name="MH_Desc_1"/>
          <p:cNvSpPr/>
          <p:nvPr>
            <p:custDataLst>
              <p:tags r:id="rId1"/>
            </p:custDataLst>
          </p:nvPr>
        </p:nvSpPr>
        <p:spPr>
          <a:xfrm>
            <a:off x="789612" y="2498960"/>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spTree>
    <p:extLst>
      <p:ext uri="{BB962C8B-B14F-4D97-AF65-F5344CB8AC3E}">
        <p14:creationId xmlns:p14="http://schemas.microsoft.com/office/powerpoint/2010/main" val="3297408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669924" y="1177485"/>
            <a:ext cx="101727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a:solidFill>
                <a:schemeClr val="accent1"/>
              </a:solidFill>
            </a:endParaRPr>
          </a:p>
        </p:txBody>
      </p:sp>
      <p:grpSp>
        <p:nvGrpSpPr>
          <p:cNvPr id="14" name="组合 13"/>
          <p:cNvGrpSpPr/>
          <p:nvPr/>
        </p:nvGrpSpPr>
        <p:grpSpPr>
          <a:xfrm>
            <a:off x="1032029" y="2507707"/>
            <a:ext cx="4827233" cy="4017379"/>
            <a:chOff x="4030664" y="1795463"/>
            <a:chExt cx="3717925" cy="4121151"/>
          </a:xfrm>
        </p:grpSpPr>
        <p:sp>
          <p:nvSpPr>
            <p:cNvPr id="1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a:t>
              </a:r>
              <a:endParaRPr lang="zh-CN" altLang="en-US" sz="1400" dirty="0">
                <a:solidFill>
                  <a:srgbClr val="454545"/>
                </a:solidFill>
              </a:endParaRP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10" name="矩形 9">
            <a:extLst>
              <a:ext uri="{FF2B5EF4-FFF2-40B4-BE49-F238E27FC236}">
                <a16:creationId xmlns:a16="http://schemas.microsoft.com/office/drawing/2014/main" id="{B8E8FFBE-357F-4EA8-86AD-8018ACC563BF}"/>
              </a:ext>
            </a:extLst>
          </p:cNvPr>
          <p:cNvSpPr/>
          <p:nvPr/>
        </p:nvSpPr>
        <p:spPr>
          <a:xfrm>
            <a:off x="2380984" y="1289022"/>
            <a:ext cx="708445"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2270B89-D9B2-4427-8398-B25EDA402728}"/>
              </a:ext>
            </a:extLst>
          </p:cNvPr>
          <p:cNvSpPr/>
          <p:nvPr/>
        </p:nvSpPr>
        <p:spPr>
          <a:xfrm>
            <a:off x="8523525" y="1289021"/>
            <a:ext cx="708445"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111FEFE-5877-4214-96B1-2E5266B01FF9}"/>
              </a:ext>
            </a:extLst>
          </p:cNvPr>
          <p:cNvSpPr/>
          <p:nvPr/>
        </p:nvSpPr>
        <p:spPr>
          <a:xfrm>
            <a:off x="9528988" y="1289020"/>
            <a:ext cx="708445"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B66BA3E2-98E4-4C6F-92FE-EE919F74896C}"/>
              </a:ext>
            </a:extLst>
          </p:cNvPr>
          <p:cNvSpPr txBox="1"/>
          <p:nvPr/>
        </p:nvSpPr>
        <p:spPr>
          <a:xfrm>
            <a:off x="2266025" y="1624624"/>
            <a:ext cx="2306320"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下标</a:t>
            </a:r>
            <a:r>
              <a:rPr kumimoji="0" lang="en-US" altLang="zh-CN" sz="1400" b="0" i="0" u="none" strike="noStrike" kern="1200" cap="none" spc="0" normalizeH="0" baseline="0" noProof="0" dirty="0" err="1">
                <a:ln>
                  <a:noFill/>
                </a:ln>
                <a:solidFill>
                  <a:srgbClr val="000000"/>
                </a:solidFill>
                <a:effectLst/>
                <a:uLnTx/>
                <a:uFillTx/>
                <a:latin typeface="Arial"/>
                <a:ea typeface="微软雅黑"/>
                <a:cs typeface="+mn-cs"/>
              </a:rPr>
              <a:t>i</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：表示第几个学生</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just" defTabSz="914400" rtl="0" eaLnBrk="1" fontAlgn="auto" latinLnBrk="0" hangingPunct="1">
              <a:lnSpc>
                <a:spcPct val="100000"/>
              </a:lnSpc>
              <a:spcBef>
                <a:spcPts val="600"/>
              </a:spcBef>
              <a:spcAft>
                <a:spcPts val="600"/>
              </a:spcAft>
              <a:buClrTx/>
              <a:buSzTx/>
              <a:buFontTx/>
              <a:buNone/>
              <a:tabLst/>
              <a:defRPr/>
            </a:pPr>
            <a:r>
              <a:rPr lang="en-US" altLang="zh-CN" sz="1400" dirty="0" err="1">
                <a:solidFill>
                  <a:srgbClr val="000000"/>
                </a:solidFill>
                <a:latin typeface="Arial"/>
                <a:ea typeface="微软雅黑"/>
              </a:rPr>
              <a:t>i</a:t>
            </a:r>
            <a:r>
              <a:rPr lang="en-US" altLang="zh-CN" sz="1400" dirty="0">
                <a:solidFill>
                  <a:srgbClr val="000000"/>
                </a:solidFill>
                <a:latin typeface="Arial"/>
                <a:ea typeface="微软雅黑"/>
              </a:rPr>
              <a:t> </a:t>
            </a:r>
            <a:r>
              <a:rPr lang="zh-CN" altLang="en-US" sz="1400" dirty="0">
                <a:solidFill>
                  <a:srgbClr val="000000"/>
                </a:solidFill>
                <a:latin typeface="Arial"/>
                <a:ea typeface="微软雅黑"/>
              </a:rPr>
              <a:t>初值为</a:t>
            </a:r>
            <a:r>
              <a:rPr lang="en-US" altLang="zh-CN" sz="1400" dirty="0">
                <a:solidFill>
                  <a:srgbClr val="000000"/>
                </a:solidFill>
                <a:latin typeface="Arial"/>
                <a:ea typeface="微软雅黑"/>
              </a:rPr>
              <a:t>1</a:t>
            </a:r>
            <a:r>
              <a:rPr lang="zh-CN" altLang="en-US" sz="1400" dirty="0">
                <a:solidFill>
                  <a:srgbClr val="000000"/>
                </a:solidFill>
                <a:latin typeface="Arial"/>
                <a:ea typeface="微软雅黑"/>
              </a:rPr>
              <a:t>，最大为</a:t>
            </a:r>
            <a:r>
              <a:rPr lang="en-US" altLang="zh-CN" sz="1400" dirty="0">
                <a:solidFill>
                  <a:srgbClr val="000000"/>
                </a:solidFill>
                <a:latin typeface="Arial"/>
                <a:ea typeface="微软雅黑"/>
              </a:rPr>
              <a:t>50</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8" name="文本框 17">
            <a:extLst>
              <a:ext uri="{FF2B5EF4-FFF2-40B4-BE49-F238E27FC236}">
                <a16:creationId xmlns:a16="http://schemas.microsoft.com/office/drawing/2014/main" id="{E684CDF4-D9F2-4C35-8C95-1F432152618B}"/>
              </a:ext>
            </a:extLst>
          </p:cNvPr>
          <p:cNvSpPr txBox="1"/>
          <p:nvPr/>
        </p:nvSpPr>
        <p:spPr>
          <a:xfrm>
            <a:off x="9472708" y="1624624"/>
            <a:ext cx="2607816"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g</a:t>
            </a:r>
            <a:r>
              <a:rPr kumimoji="0" lang="en-US" altLang="zh-CN" sz="1400" b="0" i="0" u="none" strike="noStrike" kern="1200" cap="none" spc="0" normalizeH="0" baseline="-25000" noProof="0" dirty="0">
                <a:ln>
                  <a:noFill/>
                </a:ln>
                <a:solidFill>
                  <a:srgbClr val="454545"/>
                </a:solidFill>
                <a:effectLst/>
                <a:uLnTx/>
                <a:uFillTx/>
                <a:latin typeface="Arial"/>
                <a:ea typeface="微软雅黑"/>
                <a:cs typeface="+mn-cs"/>
              </a:rPr>
              <a: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：表示第一个学生的成绩</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just" defTabSz="914400" rtl="0" eaLnBrk="1" fontAlgn="auto" latinLnBrk="0" hangingPunct="1">
              <a:lnSpc>
                <a:spcPct val="100000"/>
              </a:lnSpc>
              <a:spcBef>
                <a:spcPts val="600"/>
              </a:spcBef>
              <a:spcAft>
                <a:spcPts val="600"/>
              </a:spcAft>
              <a:buClrTx/>
              <a:buSzTx/>
              <a:buFontTx/>
              <a:buNone/>
              <a:tabLst/>
              <a:defRPr/>
            </a:pPr>
            <a:r>
              <a:rPr kumimoji="0" lang="en-US" altLang="zh-CN" sz="1400" b="0" i="0" u="none" strike="noStrike" kern="1200" cap="none" spc="0" normalizeH="0" baseline="0" noProof="0" dirty="0" err="1">
                <a:ln>
                  <a:noFill/>
                </a:ln>
                <a:solidFill>
                  <a:srgbClr val="000000"/>
                </a:solidFill>
                <a:effectLst/>
                <a:uLnTx/>
                <a:uFillTx/>
                <a:latin typeface="Arial"/>
                <a:ea typeface="微软雅黑"/>
                <a:cs typeface="+mn-cs"/>
              </a:rPr>
              <a:t>g</a:t>
            </a:r>
            <a:r>
              <a:rPr kumimoji="0" lang="en-US" altLang="zh-CN" sz="1400" b="0" i="0" u="none" strike="noStrike" kern="1200" cap="none" spc="0" normalizeH="0" baseline="-25000" noProof="0" dirty="0" err="1">
                <a:ln>
                  <a:noFill/>
                </a:ln>
                <a:solidFill>
                  <a:srgbClr val="454545"/>
                </a:solidFill>
                <a:effectLst/>
                <a:uLnTx/>
                <a:uFillTx/>
                <a:latin typeface="Arial"/>
                <a:ea typeface="微软雅黑"/>
                <a:cs typeface="+mn-cs"/>
              </a:rPr>
              <a:t>i</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：表示第</a:t>
            </a:r>
            <a:r>
              <a:rPr kumimoji="0" lang="en-US" altLang="zh-CN" sz="1400" b="0" i="0" u="none" strike="noStrike" kern="1200" cap="none" spc="0" normalizeH="0" baseline="0" noProof="0" dirty="0" err="1">
                <a:ln>
                  <a:noFill/>
                </a:ln>
                <a:solidFill>
                  <a:srgbClr val="000000"/>
                </a:solidFill>
                <a:effectLst/>
                <a:uLnTx/>
                <a:uFillTx/>
                <a:latin typeface="Arial"/>
                <a:ea typeface="微软雅黑"/>
                <a:cs typeface="+mn-cs"/>
              </a:rPr>
              <a:t>i</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个学生的成绩</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3" name="文本框 22">
            <a:extLst>
              <a:ext uri="{FF2B5EF4-FFF2-40B4-BE49-F238E27FC236}">
                <a16:creationId xmlns:a16="http://schemas.microsoft.com/office/drawing/2014/main" id="{A0C9A0C7-85B1-4B1B-9E15-3043DB0294CD}"/>
              </a:ext>
            </a:extLst>
          </p:cNvPr>
          <p:cNvSpPr txBox="1"/>
          <p:nvPr/>
        </p:nvSpPr>
        <p:spPr>
          <a:xfrm>
            <a:off x="6970685" y="1624624"/>
            <a:ext cx="2483528" cy="677108"/>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60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n</a:t>
            </a:r>
            <a:r>
              <a:rPr kumimoji="0" lang="en-US" altLang="zh-CN" sz="1400" b="0" i="0" u="none" strike="noStrike" kern="1200" cap="none" spc="0" normalizeH="0" baseline="-25000" noProof="0" dirty="0">
                <a:ln>
                  <a:noFill/>
                </a:ln>
                <a:solidFill>
                  <a:srgbClr val="454545"/>
                </a:solidFill>
                <a:effectLst/>
                <a:uLnTx/>
                <a:uFillTx/>
                <a:latin typeface="Arial"/>
                <a:ea typeface="微软雅黑"/>
                <a:cs typeface="+mn-cs"/>
              </a:rPr>
              <a: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：表示第一个学生的学号</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just" defTabSz="914400" rtl="0" eaLnBrk="1" fontAlgn="auto" latinLnBrk="0" hangingPunct="1">
              <a:lnSpc>
                <a:spcPct val="100000"/>
              </a:lnSpc>
              <a:spcBef>
                <a:spcPts val="600"/>
              </a:spcBef>
              <a:spcAft>
                <a:spcPts val="600"/>
              </a:spcAft>
              <a:buClrTx/>
              <a:buSzTx/>
              <a:buFontTx/>
              <a:buNone/>
              <a:tabLst/>
              <a:defRPr/>
            </a:pPr>
            <a:r>
              <a:rPr kumimoji="0" lang="en-US" altLang="zh-CN" sz="1400" b="0" i="0" u="none" strike="noStrike" kern="1200" cap="none" spc="0" normalizeH="0" baseline="0" noProof="0" dirty="0" err="1">
                <a:ln>
                  <a:noFill/>
                </a:ln>
                <a:solidFill>
                  <a:srgbClr val="000000"/>
                </a:solidFill>
                <a:effectLst/>
                <a:uLnTx/>
                <a:uFillTx/>
                <a:latin typeface="Arial"/>
                <a:ea typeface="微软雅黑"/>
                <a:cs typeface="+mn-cs"/>
              </a:rPr>
              <a:t>n</a:t>
            </a:r>
            <a:r>
              <a:rPr kumimoji="0" lang="en-US" altLang="zh-CN" sz="1400" b="0" i="0" u="none" strike="noStrike" kern="1200" cap="none" spc="0" normalizeH="0" baseline="-25000" noProof="0" dirty="0" err="1">
                <a:ln>
                  <a:noFill/>
                </a:ln>
                <a:solidFill>
                  <a:srgbClr val="454545"/>
                </a:solidFill>
                <a:effectLst/>
                <a:uLnTx/>
                <a:uFillTx/>
                <a:latin typeface="Arial"/>
                <a:ea typeface="微软雅黑"/>
                <a:cs typeface="+mn-cs"/>
              </a:rPr>
              <a:t>i</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：表示第</a:t>
            </a:r>
            <a:r>
              <a:rPr kumimoji="0" lang="en-US" altLang="zh-CN" sz="1400" b="0" i="0" u="none" strike="noStrike" kern="1200" cap="none" spc="0" normalizeH="0" baseline="0" noProof="0" dirty="0" err="1">
                <a:ln>
                  <a:noFill/>
                </a:ln>
                <a:solidFill>
                  <a:srgbClr val="000000"/>
                </a:solidFill>
                <a:effectLst/>
                <a:uLnTx/>
                <a:uFillTx/>
                <a:latin typeface="Arial"/>
                <a:ea typeface="微软雅黑"/>
                <a:cs typeface="+mn-cs"/>
              </a:rPr>
              <a:t>i</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个学生的学号</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64344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1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175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175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1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1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1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p:bldP spid="18"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p>
        </p:txBody>
      </p:sp>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2.7】</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zh-CN" altLang="en-US" sz="2400" dirty="0">
                <a:solidFill>
                  <a:schemeClr val="accent1"/>
                </a:solidFill>
              </a:rPr>
              <a:t>  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a:solidFill>
                <a:schemeClr val="accent1"/>
              </a:solidFill>
            </a:endParaRPr>
          </a:p>
        </p:txBody>
      </p:sp>
      <p:grpSp>
        <p:nvGrpSpPr>
          <p:cNvPr id="10" name="组合 9"/>
          <p:cNvGrpSpPr/>
          <p:nvPr/>
        </p:nvGrpSpPr>
        <p:grpSpPr>
          <a:xfrm>
            <a:off x="3220199" y="2815894"/>
            <a:ext cx="4114799" cy="3061270"/>
            <a:chOff x="4030664" y="1795463"/>
            <a:chExt cx="3717925" cy="4121151"/>
          </a:xfrm>
        </p:grpSpPr>
        <p:sp>
          <p:nvSpPr>
            <p:cNvPr id="11" name="MH_Text_1"/>
            <p:cNvSpPr>
              <a:spLocks noChangeAspect="1"/>
            </p:cNvSpPr>
            <p:nvPr>
              <p:custDataLst>
                <p:tags r:id="rId2"/>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输入</a:t>
              </a:r>
              <a:r>
                <a:rPr lang="en-US" altLang="zh-CN" sz="1400" dirty="0" err="1">
                  <a:solidFill>
                    <a:srgbClr val="454545"/>
                  </a:solidFill>
                </a:rPr>
                <a:t>ni</a:t>
              </a:r>
              <a:r>
                <a:rPr lang="en-US" altLang="zh-CN" sz="1400" dirty="0">
                  <a:solidFill>
                    <a:srgbClr val="454545"/>
                  </a:solidFill>
                </a:rPr>
                <a:t>, </a:t>
              </a:r>
              <a:r>
                <a:rPr lang="en-US" altLang="zh-CN" sz="1400" dirty="0" err="1">
                  <a:solidFill>
                    <a:srgbClr val="454545"/>
                  </a:solidFill>
                </a:rPr>
                <a:t>gi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S3</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，则屏幕输出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p>
          </p:txBody>
        </p:sp>
        <p:sp>
          <p:nvSpPr>
            <p:cNvPr id="1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grpSp>
        <p:nvGrpSpPr>
          <p:cNvPr id="16" name="组合 15"/>
          <p:cNvGrpSpPr/>
          <p:nvPr/>
        </p:nvGrpSpPr>
        <p:grpSpPr>
          <a:xfrm>
            <a:off x="7591917" y="243383"/>
            <a:ext cx="3986394" cy="6253389"/>
            <a:chOff x="7093492" y="365125"/>
            <a:chExt cx="3986394" cy="7924810"/>
          </a:xfrm>
        </p:grpSpPr>
        <p:sp>
          <p:nvSpPr>
            <p:cNvPr id="39" name="任意多边形 38"/>
            <p:cNvSpPr/>
            <p:nvPr/>
          </p:nvSpPr>
          <p:spPr>
            <a:xfrm flipH="1" flipV="1">
              <a:off x="8814564" y="1562211"/>
              <a:ext cx="1264966" cy="197134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流程图: 可选过程 3"/>
            <p:cNvSpPr/>
            <p:nvPr/>
          </p:nvSpPr>
          <p:spPr>
            <a:xfrm>
              <a:off x="9411087" y="36512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10070238" y="708723"/>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411087" y="1103034"/>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a:t>
              </a:r>
              <a:r>
                <a:rPr lang="en-US" altLang="zh-CN" dirty="0" err="1"/>
                <a:t>i</a:t>
              </a:r>
              <a:endParaRPr lang="zh-CN" altLang="en-US" dirty="0"/>
            </a:p>
          </p:txBody>
        </p:sp>
        <p:cxnSp>
          <p:nvCxnSpPr>
            <p:cNvPr id="22" name="直接箭头连接符 21"/>
            <p:cNvCxnSpPr/>
            <p:nvPr/>
          </p:nvCxnSpPr>
          <p:spPr>
            <a:xfrm>
              <a:off x="10070238" y="143842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9411085" y="2576407"/>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4" name="直接箭头连接符 23"/>
            <p:cNvCxnSpPr/>
            <p:nvPr/>
          </p:nvCxnSpPr>
          <p:spPr>
            <a:xfrm>
              <a:off x="10070238" y="333899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9420381" y="417883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1=&gt;i</a:t>
              </a:r>
              <a:endParaRPr lang="zh-CN" altLang="en-US" dirty="0"/>
            </a:p>
          </p:txBody>
        </p:sp>
        <p:cxnSp>
          <p:nvCxnSpPr>
            <p:cNvPr id="26" name="直接箭头连接符 25"/>
            <p:cNvCxnSpPr>
              <a:cxnSpLocks/>
              <a:stCxn id="41" idx="2"/>
            </p:cNvCxnSpPr>
            <p:nvPr/>
          </p:nvCxnSpPr>
          <p:spPr>
            <a:xfrm flipH="1">
              <a:off x="10070237" y="5394538"/>
              <a:ext cx="9144" cy="91475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9411085" y="6309289"/>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9" name="直接箭头连接符 28"/>
            <p:cNvCxnSpPr/>
            <p:nvPr/>
          </p:nvCxnSpPr>
          <p:spPr>
            <a:xfrm>
              <a:off x="10079530" y="6644675"/>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9308963" y="7038986"/>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a:t>
              </a:r>
              <a:endParaRPr lang="zh-CN" altLang="en-US" dirty="0"/>
            </a:p>
          </p:txBody>
        </p:sp>
        <p:cxnSp>
          <p:nvCxnSpPr>
            <p:cNvPr id="30" name="直接箭头连接符 29"/>
            <p:cNvCxnSpPr/>
            <p:nvPr/>
          </p:nvCxnSpPr>
          <p:spPr>
            <a:xfrm>
              <a:off x="10086484" y="755202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9411085" y="7946337"/>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47" name="文本框 46"/>
            <p:cNvSpPr txBox="1"/>
            <p:nvPr/>
          </p:nvSpPr>
          <p:spPr>
            <a:xfrm>
              <a:off x="10070236" y="7487611"/>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8" name="文本框 47"/>
            <p:cNvSpPr txBox="1"/>
            <p:nvPr/>
          </p:nvSpPr>
          <p:spPr>
            <a:xfrm>
              <a:off x="8918849" y="6897104"/>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27" name="流程图: 数据 26"/>
            <p:cNvSpPr/>
            <p:nvPr/>
          </p:nvSpPr>
          <p:spPr>
            <a:xfrm>
              <a:off x="9060587" y="1850818"/>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err="1">
                  <a:solidFill>
                    <a:schemeClr val="bg1"/>
                  </a:solidFill>
                </a:rPr>
                <a:t>n</a:t>
              </a:r>
              <a:r>
                <a:rPr lang="en-US" altLang="zh-CN" sz="1400" baseline="-25000" dirty="0" err="1">
                  <a:solidFill>
                    <a:schemeClr val="bg1"/>
                  </a:solidFill>
                </a:rPr>
                <a:t>i</a:t>
              </a:r>
              <a:r>
                <a:rPr lang="zh-CN" altLang="en-US" dirty="0">
                  <a:solidFill>
                    <a:schemeClr val="bg1"/>
                  </a:solidFill>
                </a:rPr>
                <a:t>、</a:t>
              </a:r>
              <a:r>
                <a:rPr lang="en-US" altLang="zh-CN" dirty="0" err="1">
                  <a:solidFill>
                    <a:schemeClr val="bg1"/>
                  </a:solidFill>
                </a:rPr>
                <a:t>g</a:t>
              </a:r>
              <a:r>
                <a:rPr lang="en-US" altLang="zh-CN" baseline="-25000" dirty="0" err="1">
                  <a:solidFill>
                    <a:schemeClr val="bg1"/>
                  </a:solidFill>
                </a:rPr>
                <a:t>i</a:t>
              </a:r>
              <a:endParaRPr lang="zh-CN" altLang="en-US" baseline="-25000" dirty="0">
                <a:solidFill>
                  <a:schemeClr val="bg1"/>
                </a:solidFill>
              </a:endParaRPr>
            </a:p>
          </p:txBody>
        </p:sp>
        <p:cxnSp>
          <p:nvCxnSpPr>
            <p:cNvPr id="32" name="直接箭头连接符 31"/>
            <p:cNvCxnSpPr/>
            <p:nvPr/>
          </p:nvCxnSpPr>
          <p:spPr>
            <a:xfrm>
              <a:off x="10072348" y="218561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79532" y="288144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9318259" y="3275757"/>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&gt;50</a:t>
              </a:r>
              <a:endParaRPr lang="zh-CN" altLang="en-US" dirty="0"/>
            </a:p>
          </p:txBody>
        </p:sp>
        <p:cxnSp>
          <p:nvCxnSpPr>
            <p:cNvPr id="35" name="直接箭头连接符 34"/>
            <p:cNvCxnSpPr/>
            <p:nvPr/>
          </p:nvCxnSpPr>
          <p:spPr>
            <a:xfrm>
              <a:off x="10079532" y="378879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079532" y="3724382"/>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cxnSp>
          <p:nvCxnSpPr>
            <p:cNvPr id="40" name="直接箭头连接符 39"/>
            <p:cNvCxnSpPr/>
            <p:nvPr/>
          </p:nvCxnSpPr>
          <p:spPr>
            <a:xfrm>
              <a:off x="10079532" y="44871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92638" y="4881498"/>
              <a:ext cx="1773485"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a:t>
              </a:r>
              <a:r>
                <a:rPr lang="en-US" altLang="zh-CN" baseline="-25000" dirty="0" err="1"/>
                <a:t>i</a:t>
              </a:r>
              <a:r>
                <a:rPr lang="zh-CN" altLang="en-US" dirty="0"/>
                <a:t>≥</a:t>
              </a:r>
              <a:r>
                <a:rPr lang="en-US" altLang="zh-CN" dirty="0"/>
                <a:t>80</a:t>
              </a:r>
              <a:endParaRPr lang="zh-CN" altLang="en-US" dirty="0"/>
            </a:p>
          </p:txBody>
        </p:sp>
        <p:sp>
          <p:nvSpPr>
            <p:cNvPr id="5" name="任意多边形 4"/>
            <p:cNvSpPr/>
            <p:nvPr/>
          </p:nvSpPr>
          <p:spPr>
            <a:xfrm>
              <a:off x="8404697" y="5138018"/>
              <a:ext cx="787941" cy="25652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2" name="文本框 41"/>
            <p:cNvSpPr txBox="1"/>
            <p:nvPr/>
          </p:nvSpPr>
          <p:spPr>
            <a:xfrm>
              <a:off x="8710783" y="4751473"/>
              <a:ext cx="492042" cy="408316"/>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3" name="流程图: 数据 42"/>
            <p:cNvSpPr/>
            <p:nvPr/>
          </p:nvSpPr>
          <p:spPr>
            <a:xfrm>
              <a:off x="7298960" y="5397571"/>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输出</a:t>
              </a:r>
              <a:r>
                <a:rPr lang="en-US" altLang="zh-CN" dirty="0" err="1">
                  <a:solidFill>
                    <a:schemeClr val="bg1"/>
                  </a:solidFill>
                </a:rPr>
                <a:t>n</a:t>
              </a:r>
              <a:r>
                <a:rPr lang="en-US" altLang="zh-CN" sz="1400" baseline="-25000" dirty="0" err="1">
                  <a:solidFill>
                    <a:schemeClr val="bg1"/>
                  </a:solidFill>
                </a:rPr>
                <a:t>i</a:t>
              </a:r>
              <a:r>
                <a:rPr lang="zh-CN" altLang="en-US" dirty="0">
                  <a:solidFill>
                    <a:schemeClr val="bg1"/>
                  </a:solidFill>
                </a:rPr>
                <a:t>、</a:t>
              </a:r>
              <a:r>
                <a:rPr lang="en-US" altLang="zh-CN" dirty="0" err="1">
                  <a:solidFill>
                    <a:schemeClr val="bg1"/>
                  </a:solidFill>
                </a:rPr>
                <a:t>g</a:t>
              </a:r>
              <a:r>
                <a:rPr lang="en-US" altLang="zh-CN" baseline="-25000" dirty="0" err="1">
                  <a:solidFill>
                    <a:schemeClr val="bg1"/>
                  </a:solidFill>
                </a:rPr>
                <a:t>i</a:t>
              </a:r>
              <a:endParaRPr lang="zh-CN" altLang="en-US" baseline="-25000" dirty="0">
                <a:solidFill>
                  <a:schemeClr val="bg1"/>
                </a:solidFill>
              </a:endParaRPr>
            </a:p>
          </p:txBody>
        </p:sp>
        <p:sp>
          <p:nvSpPr>
            <p:cNvPr id="14" name="任意多边形 13"/>
            <p:cNvSpPr/>
            <p:nvPr/>
          </p:nvSpPr>
          <p:spPr>
            <a:xfrm>
              <a:off x="8404696" y="5736823"/>
              <a:ext cx="1674835" cy="15891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solidFill>
                  <a:schemeClr val="tx1"/>
                </a:solidFill>
              </a:endParaRPr>
            </a:p>
          </p:txBody>
        </p:sp>
        <p:sp>
          <p:nvSpPr>
            <p:cNvPr id="45" name="文本框 44"/>
            <p:cNvSpPr txBox="1"/>
            <p:nvPr/>
          </p:nvSpPr>
          <p:spPr>
            <a:xfrm>
              <a:off x="8923859" y="3125242"/>
              <a:ext cx="492042" cy="408316"/>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0" name="任意多边形 49"/>
            <p:cNvSpPr/>
            <p:nvPr/>
          </p:nvSpPr>
          <p:spPr>
            <a:xfrm flipH="1" flipV="1">
              <a:off x="7093492" y="4687627"/>
              <a:ext cx="2976743" cy="2617794"/>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1" name="MH_Desc_1"/>
          <p:cNvSpPr/>
          <p:nvPr>
            <p:custDataLst>
              <p:tags r:id="rId1"/>
            </p:custDataLst>
          </p:nvPr>
        </p:nvSpPr>
        <p:spPr>
          <a:xfrm>
            <a:off x="656961" y="2887774"/>
            <a:ext cx="2306320" cy="29893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n</a:t>
            </a:r>
            <a:r>
              <a:rPr lang="zh-CN" altLang="en-US" sz="1400" dirty="0">
                <a:solidFill>
                  <a:schemeClr val="tx1"/>
                </a:solidFill>
              </a:rPr>
              <a:t>：表示学生学号</a:t>
            </a:r>
            <a:endParaRPr lang="en-US" altLang="zh-CN" sz="1400" dirty="0">
              <a:solidFill>
                <a:schemeClr val="tx1"/>
              </a:solidFill>
            </a:endParaRPr>
          </a:p>
          <a:p>
            <a:pPr algn="just">
              <a:spcBef>
                <a:spcPts val="600"/>
              </a:spcBef>
              <a:spcAft>
                <a:spcPts val="600"/>
              </a:spcAft>
              <a:defRPr/>
            </a:pPr>
            <a:r>
              <a:rPr lang="zh-CN" altLang="en-US" sz="1400" dirty="0">
                <a:solidFill>
                  <a:schemeClr val="tx1"/>
                </a:solidFill>
              </a:rPr>
              <a:t>下标</a:t>
            </a:r>
            <a:r>
              <a:rPr lang="en-US" altLang="zh-CN" sz="1400" dirty="0" err="1">
                <a:solidFill>
                  <a:schemeClr val="tx1"/>
                </a:solidFill>
              </a:rPr>
              <a:t>i</a:t>
            </a:r>
            <a:r>
              <a:rPr lang="zh-CN" altLang="en-US" sz="1400" dirty="0">
                <a:solidFill>
                  <a:schemeClr val="tx1"/>
                </a:solidFill>
              </a:rPr>
              <a:t>：表示第几个学生</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n</a:t>
            </a:r>
            <a:r>
              <a:rPr lang="en-US" altLang="zh-CN" sz="1400" baseline="-25000" dirty="0">
                <a:solidFill>
                  <a:srgbClr val="454545"/>
                </a:solidFill>
              </a:rPr>
              <a:t>1</a:t>
            </a:r>
            <a:r>
              <a:rPr lang="zh-CN" altLang="en-US" sz="1400" dirty="0">
                <a:solidFill>
                  <a:schemeClr val="tx1"/>
                </a:solidFill>
              </a:rPr>
              <a:t>：表示第一个学生的学号</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n</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个学生的学号</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zh-CN" altLang="en-US" sz="1400" dirty="0">
                <a:solidFill>
                  <a:schemeClr val="tx1"/>
                </a:solidFill>
              </a:rPr>
              <a:t>：表示学生的成绩</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en-US" altLang="zh-CN" sz="1400" baseline="-25000" dirty="0">
                <a:solidFill>
                  <a:srgbClr val="454545"/>
                </a:solidFill>
              </a:rPr>
              <a:t>1</a:t>
            </a:r>
            <a:r>
              <a:rPr lang="zh-CN" altLang="en-US" sz="1400" dirty="0">
                <a:solidFill>
                  <a:schemeClr val="tx1"/>
                </a:solidFill>
              </a:rPr>
              <a:t>：表示第一个学生的成绩</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g</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个学生的成绩</a:t>
            </a:r>
            <a:endParaRPr lang="en-US" altLang="zh-CN" sz="1400" dirty="0">
              <a:solidFill>
                <a:schemeClr val="tx1"/>
              </a:solidFill>
            </a:endParaRPr>
          </a:p>
        </p:txBody>
      </p:sp>
      <p:sp>
        <p:nvSpPr>
          <p:cNvPr id="17" name="文本框 16">
            <a:extLst>
              <a:ext uri="{FF2B5EF4-FFF2-40B4-BE49-F238E27FC236}">
                <a16:creationId xmlns:a16="http://schemas.microsoft.com/office/drawing/2014/main" id="{6BA1793D-69B6-4BF2-BDD5-FB6163A95D34}"/>
              </a:ext>
            </a:extLst>
          </p:cNvPr>
          <p:cNvSpPr txBox="1"/>
          <p:nvPr/>
        </p:nvSpPr>
        <p:spPr>
          <a:xfrm>
            <a:off x="10524562" y="4206517"/>
            <a:ext cx="492042" cy="32219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Tree>
    <p:extLst>
      <p:ext uri="{BB962C8B-B14F-4D97-AF65-F5344CB8AC3E}">
        <p14:creationId xmlns:p14="http://schemas.microsoft.com/office/powerpoint/2010/main" val="336977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F7FB6-6FD5-474C-A3F1-F3CA8CFF88DC}"/>
              </a:ext>
            </a:extLst>
          </p:cNvPr>
          <p:cNvSpPr>
            <a:spLocks noGrp="1"/>
          </p:cNvSpPr>
          <p:nvPr>
            <p:ph type="title"/>
          </p:nvPr>
        </p:nvSpPr>
        <p:spPr/>
        <p:txBody>
          <a:bodyPr/>
          <a:lstStyle/>
          <a:p>
            <a:r>
              <a:rPr lang="zh-CN" altLang="en-US" dirty="0"/>
              <a:t>成绩管理系统的例子</a:t>
            </a:r>
          </a:p>
        </p:txBody>
      </p:sp>
      <p:sp>
        <p:nvSpPr>
          <p:cNvPr id="5" name="灯片编号占位符 4">
            <a:extLst>
              <a:ext uri="{FF2B5EF4-FFF2-40B4-BE49-F238E27FC236}">
                <a16:creationId xmlns:a16="http://schemas.microsoft.com/office/drawing/2014/main" id="{48E03EB7-5558-49EF-B14E-64438C2C4BC3}"/>
              </a:ext>
            </a:extLst>
          </p:cNvPr>
          <p:cNvSpPr>
            <a:spLocks noGrp="1"/>
          </p:cNvSpPr>
          <p:nvPr>
            <p:ph type="sldNum" sz="quarter" idx="12"/>
          </p:nvPr>
        </p:nvSpPr>
        <p:spPr/>
        <p:txBody>
          <a:bodyPr/>
          <a:lstStyle/>
          <a:p>
            <a:fld id="{B058512A-BF6F-43D0-855A-BBBF14572BDB}" type="slidenum">
              <a:rPr lang="zh-CN" altLang="en-US" smtClean="0"/>
              <a:pPr/>
              <a:t>26</a:t>
            </a:fld>
            <a:endParaRPr lang="zh-CN" altLang="en-US"/>
          </a:p>
        </p:txBody>
      </p:sp>
      <p:pic>
        <p:nvPicPr>
          <p:cNvPr id="7" name="图片 6">
            <a:extLst>
              <a:ext uri="{FF2B5EF4-FFF2-40B4-BE49-F238E27FC236}">
                <a16:creationId xmlns:a16="http://schemas.microsoft.com/office/drawing/2014/main" id="{DEB9AD6F-79A2-4721-9DA9-8EAB66A06251}"/>
              </a:ext>
            </a:extLst>
          </p:cNvPr>
          <p:cNvPicPr>
            <a:picLocks noChangeAspect="1"/>
          </p:cNvPicPr>
          <p:nvPr/>
        </p:nvPicPr>
        <p:blipFill>
          <a:blip r:embed="rId2"/>
          <a:stretch>
            <a:fillRect/>
          </a:stretch>
        </p:blipFill>
        <p:spPr>
          <a:xfrm>
            <a:off x="808283" y="1105249"/>
            <a:ext cx="7723158" cy="4726112"/>
          </a:xfrm>
          <a:prstGeom prst="rect">
            <a:avLst/>
          </a:prstGeom>
        </p:spPr>
      </p:pic>
    </p:spTree>
    <p:extLst>
      <p:ext uri="{BB962C8B-B14F-4D97-AF65-F5344CB8AC3E}">
        <p14:creationId xmlns:p14="http://schemas.microsoft.com/office/powerpoint/2010/main" val="2300193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2"/>
          <p:cNvSpPr>
            <a:spLocks/>
          </p:cNvSpPr>
          <p:nvPr>
            <p:custDataLst>
              <p:tags r:id="rId1"/>
            </p:custDataLst>
          </p:nvPr>
        </p:nvSpPr>
        <p:spPr bwMode="auto">
          <a:xfrm>
            <a:off x="5975112" y="2043532"/>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lnSpc>
                <a:spcPct val="120000"/>
              </a:lnSpc>
              <a:spcBef>
                <a:spcPct val="0"/>
              </a:spcBef>
              <a:buNone/>
              <a:defRPr/>
            </a:pPr>
            <a:r>
              <a:rPr lang="zh-CN" altLang="en-US" sz="2400" dirty="0">
                <a:solidFill>
                  <a:srgbClr val="FFFFFF"/>
                </a:solidFill>
              </a:rPr>
              <a:t>非数值运算算法</a:t>
            </a:r>
          </a:p>
        </p:txBody>
      </p:sp>
      <p:sp>
        <p:nvSpPr>
          <p:cNvPr id="5" name="MH_SubTitle_1"/>
          <p:cNvSpPr>
            <a:spLocks/>
          </p:cNvSpPr>
          <p:nvPr>
            <p:custDataLst>
              <p:tags r:id="rId2"/>
            </p:custDataLst>
          </p:nvPr>
        </p:nvSpPr>
        <p:spPr bwMode="auto">
          <a:xfrm>
            <a:off x="2639775" y="4040607"/>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400" dirty="0">
                <a:solidFill>
                  <a:srgbClr val="FFFFFF"/>
                </a:solidFill>
                <a:latin typeface="+mn-lt"/>
                <a:ea typeface="+mn-ea"/>
              </a:rPr>
              <a:t>数值运算算法</a:t>
            </a:r>
          </a:p>
        </p:txBody>
      </p:sp>
      <p:sp>
        <p:nvSpPr>
          <p:cNvPr id="6" name="MH_Title_1"/>
          <p:cNvSpPr/>
          <p:nvPr>
            <p:custDataLst>
              <p:tags r:id="rId3"/>
            </p:custDataLst>
          </p:nvPr>
        </p:nvSpPr>
        <p:spPr>
          <a:xfrm>
            <a:off x="4849574" y="2167358"/>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dirty="0">
                <a:latin typeface="微软雅黑" panose="020B0503020204020204" pitchFamily="34" charset="-122"/>
                <a:ea typeface="微软雅黑" panose="020B0503020204020204" pitchFamily="34" charset="-122"/>
              </a:rPr>
              <a:t>算法</a:t>
            </a:r>
          </a:p>
        </p:txBody>
      </p:sp>
      <p:sp>
        <p:nvSpPr>
          <p:cNvPr id="7" name="MH_Text_1"/>
          <p:cNvSpPr>
            <a:spLocks noChangeArrowheads="1"/>
          </p:cNvSpPr>
          <p:nvPr>
            <p:custDataLst>
              <p:tags r:id="rId4"/>
            </p:custDataLst>
          </p:nvPr>
        </p:nvSpPr>
        <p:spPr bwMode="auto">
          <a:xfrm>
            <a:off x="1242874" y="1884784"/>
            <a:ext cx="3597175" cy="1320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spcBef>
                <a:spcPts val="600"/>
              </a:spcBef>
              <a:defRPr/>
            </a:pPr>
            <a:r>
              <a:rPr lang="zh-CN" altLang="en-US" sz="1600" dirty="0">
                <a:solidFill>
                  <a:schemeClr val="tx1">
                    <a:lumMod val="65000"/>
                    <a:lumOff val="35000"/>
                  </a:schemeClr>
                </a:solidFill>
                <a:latin typeface="+mn-lt"/>
                <a:ea typeface="+mn-ea"/>
              </a:rPr>
              <a:t>数值运算的目的是求数值解</a:t>
            </a:r>
          </a:p>
          <a:p>
            <a:pPr algn="just">
              <a:lnSpc>
                <a:spcPct val="150000"/>
              </a:lnSpc>
              <a:spcBef>
                <a:spcPts val="600"/>
              </a:spcBef>
              <a:defRPr/>
            </a:pPr>
            <a:r>
              <a:rPr lang="zh-CN" altLang="en-US" sz="1600" dirty="0">
                <a:solidFill>
                  <a:schemeClr val="tx1">
                    <a:lumMod val="65000"/>
                    <a:lumOff val="35000"/>
                  </a:schemeClr>
                </a:solidFill>
                <a:latin typeface="+mn-lt"/>
                <a:ea typeface="+mn-ea"/>
              </a:rPr>
              <a:t>由于数值分析方法的研究比较深入，算法比较成熟。</a:t>
            </a:r>
          </a:p>
        </p:txBody>
      </p:sp>
      <p:sp>
        <p:nvSpPr>
          <p:cNvPr id="8" name="MH_Text_2"/>
          <p:cNvSpPr>
            <a:spLocks noChangeArrowheads="1"/>
          </p:cNvSpPr>
          <p:nvPr>
            <p:custDataLst>
              <p:tags r:id="rId5"/>
            </p:custDataLst>
          </p:nvPr>
        </p:nvSpPr>
        <p:spPr bwMode="auto">
          <a:xfrm>
            <a:off x="7173674" y="2464220"/>
            <a:ext cx="3683716" cy="2116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t">
            <a:noAutofit/>
          </a:bodyPr>
          <a:lstStyle/>
          <a:p>
            <a:pPr algn="just">
              <a:lnSpc>
                <a:spcPct val="150000"/>
              </a:lnSpc>
              <a:spcBef>
                <a:spcPts val="600"/>
              </a:spcBef>
            </a:pPr>
            <a:r>
              <a:rPr lang="zh-CN" altLang="en-US" sz="1600" dirty="0">
                <a:solidFill>
                  <a:schemeClr val="tx1">
                    <a:lumMod val="65000"/>
                    <a:lumOff val="35000"/>
                  </a:schemeClr>
                </a:solidFill>
              </a:rPr>
              <a:t>非数值运算的应用远超数值运算方面的应用。</a:t>
            </a:r>
            <a:endParaRPr lang="en-US" altLang="zh-CN" sz="1600" dirty="0">
              <a:solidFill>
                <a:schemeClr val="tx1">
                  <a:lumMod val="65000"/>
                  <a:lumOff val="35000"/>
                </a:schemeClr>
              </a:solidFill>
            </a:endParaRPr>
          </a:p>
          <a:p>
            <a:pPr algn="just">
              <a:lnSpc>
                <a:spcPct val="150000"/>
              </a:lnSpc>
              <a:spcBef>
                <a:spcPts val="600"/>
              </a:spcBef>
            </a:pPr>
            <a:r>
              <a:rPr lang="zh-CN" altLang="en-US" sz="1600" dirty="0">
                <a:solidFill>
                  <a:schemeClr val="tx1">
                    <a:lumMod val="65000"/>
                    <a:lumOff val="35000"/>
                  </a:schemeClr>
                </a:solidFill>
              </a:rPr>
              <a:t>种类繁多，要求各异，需要使用者参考已有的类似算法，重新设计解决特定问题的专门算法。</a:t>
            </a:r>
          </a:p>
        </p:txBody>
      </p:sp>
    </p:spTree>
    <p:extLst>
      <p:ext uri="{BB962C8B-B14F-4D97-AF65-F5344CB8AC3E}">
        <p14:creationId xmlns:p14="http://schemas.microsoft.com/office/powerpoint/2010/main" val="4143564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D707667E-23EF-4E3F-84D0-BED110541B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8575" y="364022"/>
            <a:ext cx="6551719" cy="3311328"/>
          </a:xfrm>
          <a:prstGeom prst="rect">
            <a:avLst/>
          </a:prstGeom>
          <a:noFill/>
          <a:ln>
            <a:noFill/>
          </a:ln>
        </p:spPr>
      </p:pic>
      <p:sp>
        <p:nvSpPr>
          <p:cNvPr id="7" name="Rectangle 2">
            <a:extLst>
              <a:ext uri="{FF2B5EF4-FFF2-40B4-BE49-F238E27FC236}">
                <a16:creationId xmlns:a16="http://schemas.microsoft.com/office/drawing/2014/main" id="{B44A0F0E-5498-400C-BF45-A0A9FE117761}"/>
              </a:ext>
            </a:extLst>
          </p:cNvPr>
          <p:cNvSpPr>
            <a:spLocks noChangeArrowheads="1"/>
          </p:cNvSpPr>
          <p:nvPr/>
        </p:nvSpPr>
        <p:spPr bwMode="auto">
          <a:xfrm>
            <a:off x="248575" y="9942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3F63AB38-BB6C-407A-BFA3-B8C894E56682}"/>
              </a:ext>
            </a:extLst>
          </p:cNvPr>
          <p:cNvGraphicFramePr>
            <a:graphicFrameLocks noChangeAspect="1"/>
          </p:cNvGraphicFramePr>
          <p:nvPr>
            <p:extLst>
              <p:ext uri="{D42A27DB-BD31-4B8C-83A1-F6EECF244321}">
                <p14:modId xmlns:p14="http://schemas.microsoft.com/office/powerpoint/2010/main" val="2871672204"/>
              </p:ext>
            </p:extLst>
          </p:nvPr>
        </p:nvGraphicFramePr>
        <p:xfrm>
          <a:off x="6677687" y="857250"/>
          <a:ext cx="5265738" cy="5143500"/>
        </p:xfrm>
        <a:graphic>
          <a:graphicData uri="http://schemas.openxmlformats.org/presentationml/2006/ole">
            <mc:AlternateContent xmlns:mc="http://schemas.openxmlformats.org/markup-compatibility/2006">
              <mc:Choice xmlns:v="urn:schemas-microsoft-com:vml" Requires="v">
                <p:oleObj spid="_x0000_s9273" name="Visio" r:id="rId4" imgW="6112453" imgH="5971009" progId="Visio.Drawing.11">
                  <p:embed/>
                </p:oleObj>
              </mc:Choice>
              <mc:Fallback>
                <p:oleObj name="Visio" r:id="rId4" imgW="6112453" imgH="5971009"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7687" y="857250"/>
                        <a:ext cx="5265738" cy="514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图片 8">
            <a:extLst>
              <a:ext uri="{FF2B5EF4-FFF2-40B4-BE49-F238E27FC236}">
                <a16:creationId xmlns:a16="http://schemas.microsoft.com/office/drawing/2014/main" id="{A3CB7BA3-C967-446A-B2B2-FB04A2FC683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091528" y="3773004"/>
            <a:ext cx="2342023" cy="3119377"/>
          </a:xfrm>
          <a:prstGeom prst="rect">
            <a:avLst/>
          </a:prstGeom>
          <a:noFill/>
          <a:ln>
            <a:noFill/>
          </a:ln>
        </p:spPr>
      </p:pic>
    </p:spTree>
    <p:extLst>
      <p:ext uri="{BB962C8B-B14F-4D97-AF65-F5344CB8AC3E}">
        <p14:creationId xmlns:p14="http://schemas.microsoft.com/office/powerpoint/2010/main" val="1365022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简单的算法设计及描述练习</a:t>
            </a:r>
          </a:p>
        </p:txBody>
      </p:sp>
      <p:sp>
        <p:nvSpPr>
          <p:cNvPr id="3" name="内容占位符 2"/>
          <p:cNvSpPr>
            <a:spLocks noGrp="1"/>
          </p:cNvSpPr>
          <p:nvPr>
            <p:ph idx="1"/>
          </p:nvPr>
        </p:nvSpPr>
        <p:spPr>
          <a:xfrm>
            <a:off x="1302866" y="1481289"/>
            <a:ext cx="1034049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a:solidFill>
                <a:schemeClr val="accent1"/>
              </a:solidFill>
            </a:endParaRPr>
          </a:p>
        </p:txBody>
      </p:sp>
      <p:sp>
        <p:nvSpPr>
          <p:cNvPr id="33" name="文本框 32">
            <a:extLst>
              <a:ext uri="{FF2B5EF4-FFF2-40B4-BE49-F238E27FC236}">
                <a16:creationId xmlns:a16="http://schemas.microsoft.com/office/drawing/2014/main" id="{EDDE5C29-EDE6-4A27-9234-AEFED54D495F}"/>
              </a:ext>
            </a:extLst>
          </p:cNvPr>
          <p:cNvSpPr txBox="1"/>
          <p:nvPr/>
        </p:nvSpPr>
        <p:spPr>
          <a:xfrm>
            <a:off x="2674398" y="1916205"/>
            <a:ext cx="6094520" cy="1670329"/>
          </a:xfrm>
          <a:prstGeom prst="rect">
            <a:avLst/>
          </a:prstGeom>
          <a:noFill/>
        </p:spPr>
        <p:txBody>
          <a:bodyPr wrap="square">
            <a:spAutoFit/>
          </a:bodyPr>
          <a:lstStyle>
            <a:defPPr>
              <a:defRPr lang="zh-CN"/>
            </a:defPPr>
            <a:lvl1pPr>
              <a:lnSpc>
                <a:spcPct val="200000"/>
              </a:lnSpc>
            </a:lvl1pPr>
          </a:lstStyle>
          <a:p>
            <a:r>
              <a:rPr lang="zh-CN" altLang="en-US" dirty="0"/>
              <a:t>判断闰年条件</a:t>
            </a:r>
            <a:endParaRPr lang="en-US" altLang="zh-CN" dirty="0"/>
          </a:p>
          <a:p>
            <a:r>
              <a:rPr lang="zh-CN" altLang="en-US" dirty="0"/>
              <a:t>①非整百年数除以</a:t>
            </a:r>
            <a:r>
              <a:rPr lang="en-US" altLang="zh-CN" dirty="0"/>
              <a:t>4</a:t>
            </a:r>
            <a:r>
              <a:rPr lang="zh-CN" altLang="en-US" dirty="0"/>
              <a:t>， 无余为闰有余平；</a:t>
            </a:r>
            <a:endParaRPr lang="en-US" altLang="zh-CN" dirty="0"/>
          </a:p>
          <a:p>
            <a:r>
              <a:rPr lang="zh-CN" altLang="en-US" dirty="0"/>
              <a:t>②整百年数除以</a:t>
            </a:r>
            <a:r>
              <a:rPr lang="en-US" altLang="zh-CN" dirty="0"/>
              <a:t>400</a:t>
            </a:r>
            <a:r>
              <a:rPr lang="zh-CN" altLang="en-US" dirty="0"/>
              <a:t>，无余为闰有余平</a:t>
            </a:r>
          </a:p>
        </p:txBody>
      </p:sp>
    </p:spTree>
    <p:extLst>
      <p:ext uri="{BB962C8B-B14F-4D97-AF65-F5344CB8AC3E}">
        <p14:creationId xmlns:p14="http://schemas.microsoft.com/office/powerpoint/2010/main" val="384837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04A6F28-641A-4982-B9C9-72B4314BD1FE}"/>
              </a:ext>
            </a:extLst>
          </p:cNvPr>
          <p:cNvPicPr>
            <a:picLocks noChangeAspect="1"/>
          </p:cNvPicPr>
          <p:nvPr/>
        </p:nvPicPr>
        <p:blipFill>
          <a:blip r:embed="rId2"/>
          <a:stretch>
            <a:fillRect/>
          </a:stretch>
        </p:blipFill>
        <p:spPr>
          <a:xfrm>
            <a:off x="939484" y="213081"/>
            <a:ext cx="8413209" cy="6431837"/>
          </a:xfrm>
          <a:prstGeom prst="rect">
            <a:avLst/>
          </a:prstGeom>
        </p:spPr>
      </p:pic>
    </p:spTree>
    <p:extLst>
      <p:ext uri="{BB962C8B-B14F-4D97-AF65-F5344CB8AC3E}">
        <p14:creationId xmlns:p14="http://schemas.microsoft.com/office/powerpoint/2010/main" val="2997408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p>
        </p:txBody>
      </p:sp>
      <p:sp>
        <p:nvSpPr>
          <p:cNvPr id="3" name="内容占位符 2"/>
          <p:cNvSpPr>
            <a:spLocks noGrp="1"/>
          </p:cNvSpPr>
          <p:nvPr>
            <p:ph idx="1"/>
          </p:nvPr>
        </p:nvSpPr>
        <p:spPr>
          <a:xfrm>
            <a:off x="1251245" y="1115960"/>
            <a:ext cx="1034049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a:solidFill>
                <a:schemeClr val="accent1"/>
              </a:solidFill>
            </a:endParaRPr>
          </a:p>
        </p:txBody>
      </p:sp>
      <p:grpSp>
        <p:nvGrpSpPr>
          <p:cNvPr id="14" name="组合 13"/>
          <p:cNvGrpSpPr/>
          <p:nvPr/>
        </p:nvGrpSpPr>
        <p:grpSpPr>
          <a:xfrm>
            <a:off x="1357005" y="2000800"/>
            <a:ext cx="7371080" cy="3741240"/>
            <a:chOff x="4030664" y="1795463"/>
            <a:chExt cx="3717925" cy="4121151"/>
          </a:xfrm>
        </p:grpSpPr>
        <p:sp>
          <p:nvSpPr>
            <p:cNvPr id="1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2000=&gt;year</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year</a:t>
              </a:r>
              <a:r>
                <a:rPr lang="zh-CN" altLang="en-US" sz="1400" dirty="0">
                  <a:solidFill>
                    <a:srgbClr val="454545"/>
                  </a:solidFill>
                </a:rPr>
                <a:t>能被</a:t>
              </a:r>
              <a:r>
                <a:rPr lang="en-US" altLang="zh-CN" sz="1400" dirty="0">
                  <a:solidFill>
                    <a:srgbClr val="454545"/>
                  </a:solidFill>
                </a:rPr>
                <a:t>100 </a:t>
              </a:r>
              <a:r>
                <a:rPr lang="zh-CN" altLang="en-US" sz="1400" dirty="0">
                  <a:solidFill>
                    <a:srgbClr val="454545"/>
                  </a:solidFill>
                </a:rPr>
                <a:t>整除，下一步；若</a:t>
              </a:r>
              <a:r>
                <a:rPr lang="en-US" altLang="zh-CN" sz="1400" dirty="0">
                  <a:solidFill>
                    <a:srgbClr val="454545"/>
                  </a:solidFill>
                </a:rPr>
                <a:t>year</a:t>
              </a:r>
              <a:r>
                <a:rPr lang="zh-CN" altLang="en-US" sz="1400" dirty="0">
                  <a:solidFill>
                    <a:srgbClr val="454545"/>
                  </a:solidFill>
                </a:rPr>
                <a:t>不能被</a:t>
              </a:r>
              <a:r>
                <a:rPr lang="en-US" altLang="zh-CN" sz="1400" dirty="0">
                  <a:solidFill>
                    <a:srgbClr val="454545"/>
                  </a:solidFill>
                </a:rPr>
                <a:t>100</a:t>
              </a:r>
              <a:r>
                <a:rPr lang="zh-CN" altLang="en-US" sz="1400" dirty="0">
                  <a:solidFill>
                    <a:srgbClr val="454545"/>
                  </a:solidFill>
                </a:rPr>
                <a:t>整除，转到</a:t>
              </a:r>
              <a:r>
                <a:rPr lang="en-US" altLang="zh-CN" sz="1400" dirty="0">
                  <a:solidFill>
                    <a:srgbClr val="454545"/>
                  </a:solidFill>
                </a:rPr>
                <a:t>s4;</a:t>
              </a:r>
            </a:p>
            <a:p>
              <a:pPr algn="just">
                <a:spcBef>
                  <a:spcPts val="600"/>
                </a:spcBef>
                <a:spcAft>
                  <a:spcPts val="600"/>
                </a:spcAft>
                <a:defRPr/>
              </a:pPr>
              <a:r>
                <a:rPr lang="en-US" altLang="zh-CN" sz="1400" dirty="0">
                  <a:solidFill>
                    <a:srgbClr val="454545"/>
                  </a:solidFill>
                </a:rPr>
                <a:t>S3</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400</a:t>
              </a:r>
              <a:r>
                <a:rPr lang="zh-CN" altLang="en-US" sz="1400" dirty="0">
                  <a:solidFill>
                    <a:srgbClr val="454545"/>
                  </a:solidFill>
                </a:rPr>
                <a:t>整除，输出“是闰年”，转到</a:t>
              </a:r>
              <a:r>
                <a:rPr lang="en-US" altLang="zh-CN" sz="1400" dirty="0">
                  <a:solidFill>
                    <a:srgbClr val="454545"/>
                  </a:solidFill>
                </a:rPr>
                <a:t>S5</a:t>
              </a:r>
              <a:r>
                <a:rPr lang="zh-CN" altLang="en-US" sz="1400" dirty="0">
                  <a:solidFill>
                    <a:srgbClr val="454545"/>
                  </a:solidFill>
                </a:rPr>
                <a:t> 检查下一个年份；若不能被</a:t>
              </a:r>
              <a:r>
                <a:rPr lang="en-US" altLang="zh-CN" sz="1400" dirty="0">
                  <a:solidFill>
                    <a:srgbClr val="454545"/>
                  </a:solidFill>
                </a:rPr>
                <a:t>400</a:t>
              </a:r>
              <a:r>
                <a:rPr lang="zh-CN" altLang="en-US" sz="1400" dirty="0">
                  <a:solidFill>
                    <a:srgbClr val="454545"/>
                  </a:solidFill>
                </a:rPr>
                <a:t>整除，输出</a:t>
              </a:r>
              <a:r>
                <a:rPr lang="en-US" altLang="zh-CN" sz="1400" dirty="0">
                  <a:solidFill>
                    <a:srgbClr val="454545"/>
                  </a:solidFill>
                </a:rPr>
                <a:t> </a:t>
              </a:r>
              <a:r>
                <a:rPr lang="zh-CN" altLang="en-US" sz="1400" dirty="0">
                  <a:solidFill>
                    <a:srgbClr val="454545"/>
                  </a:solidFill>
                </a:rPr>
                <a:t>“不是闰年”</a:t>
              </a:r>
              <a:r>
                <a:rPr lang="en-US" altLang="zh-CN" sz="1400" dirty="0">
                  <a:solidFill>
                    <a:srgbClr val="454545"/>
                  </a:solidFill>
                </a:rPr>
                <a:t>,</a:t>
              </a:r>
              <a:r>
                <a:rPr lang="zh-CN" altLang="en-US" sz="1400" dirty="0">
                  <a:solidFill>
                    <a:srgbClr val="454545"/>
                  </a:solidFill>
                </a:rPr>
                <a:t>转到</a:t>
              </a:r>
              <a:r>
                <a:rPr lang="en-US" altLang="zh-CN" sz="1400" dirty="0">
                  <a:solidFill>
                    <a:srgbClr val="454545"/>
                  </a:solidFill>
                </a:rPr>
                <a:t>S5</a:t>
              </a:r>
              <a:r>
                <a:rPr lang="zh-CN" altLang="en-US" sz="1400" dirty="0">
                  <a:solidFill>
                    <a:srgbClr val="454545"/>
                  </a:solidFill>
                </a:rPr>
                <a:t>，检查下一个年份</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a:t>
              </a:r>
              <a:r>
                <a:rPr lang="zh-CN" altLang="en-US" sz="1400" dirty="0">
                  <a:solidFill>
                    <a:srgbClr val="454545"/>
                  </a:solidFill>
                </a:rPr>
                <a:t>整除</a:t>
              </a:r>
              <a:r>
                <a:rPr lang="en-US" altLang="zh-CN" sz="1400" dirty="0">
                  <a:solidFill>
                    <a:srgbClr val="454545"/>
                  </a:solidFill>
                </a:rPr>
                <a:t>, </a:t>
              </a:r>
              <a:r>
                <a:rPr lang="zh-CN" altLang="en-US" sz="1400" dirty="0">
                  <a:solidFill>
                    <a:srgbClr val="454545"/>
                  </a:solidFill>
                </a:rPr>
                <a:t>输出“是闰年”，转到</a:t>
              </a:r>
              <a:r>
                <a:rPr lang="en-US" altLang="zh-CN" sz="1400" dirty="0">
                  <a:solidFill>
                    <a:srgbClr val="454545"/>
                  </a:solidFill>
                </a:rPr>
                <a:t>S5</a:t>
              </a:r>
              <a:r>
                <a:rPr lang="zh-CN" altLang="en-US" sz="1400" dirty="0">
                  <a:solidFill>
                    <a:srgbClr val="454545"/>
                  </a:solidFill>
                </a:rPr>
                <a:t> 检查下一个年份；若不能被</a:t>
              </a:r>
              <a:r>
                <a:rPr lang="en-US" altLang="zh-CN" sz="1400" dirty="0">
                  <a:solidFill>
                    <a:srgbClr val="454545"/>
                  </a:solidFill>
                </a:rPr>
                <a:t>4</a:t>
              </a:r>
              <a:r>
                <a:rPr lang="zh-CN" altLang="en-US" sz="1400" dirty="0">
                  <a:solidFill>
                    <a:srgbClr val="454545"/>
                  </a:solidFill>
                </a:rPr>
                <a:t>整除，输出</a:t>
              </a:r>
              <a:r>
                <a:rPr lang="en-US" altLang="zh-CN" sz="1400" dirty="0">
                  <a:solidFill>
                    <a:srgbClr val="454545"/>
                  </a:solidFill>
                </a:rPr>
                <a:t> </a:t>
              </a:r>
              <a:r>
                <a:rPr lang="zh-CN" altLang="en-US" sz="1400" dirty="0">
                  <a:solidFill>
                    <a:srgbClr val="454545"/>
                  </a:solidFill>
                </a:rPr>
                <a:t>“不是闰年”</a:t>
              </a:r>
              <a:r>
                <a:rPr lang="en-US" altLang="zh-CN" sz="1400" dirty="0">
                  <a:solidFill>
                    <a:srgbClr val="454545"/>
                  </a:solidFill>
                </a:rPr>
                <a:t>,</a:t>
              </a:r>
              <a:r>
                <a:rPr lang="zh-CN" altLang="en-US" sz="1400" dirty="0">
                  <a:solidFill>
                    <a:srgbClr val="454545"/>
                  </a:solidFill>
                </a:rPr>
                <a:t>转到</a:t>
              </a:r>
              <a:r>
                <a:rPr lang="en-US" altLang="zh-CN" sz="1400" dirty="0">
                  <a:solidFill>
                    <a:srgbClr val="454545"/>
                  </a:solidFill>
                </a:rPr>
                <a:t>S5</a:t>
              </a:r>
              <a:r>
                <a:rPr lang="zh-CN" altLang="en-US" sz="1400" dirty="0">
                  <a:solidFill>
                    <a:srgbClr val="454545"/>
                  </a:solidFill>
                </a:rPr>
                <a:t>，检查下一个年份</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year+1=&gt;year</a:t>
              </a:r>
            </a:p>
            <a:p>
              <a:pPr algn="just">
                <a:spcBef>
                  <a:spcPts val="600"/>
                </a:spcBef>
                <a:spcAft>
                  <a:spcPts val="600"/>
                </a:spcAft>
                <a:defRPr/>
              </a:pPr>
              <a:r>
                <a:rPr lang="en-US" altLang="zh-CN" sz="1400" dirty="0">
                  <a:solidFill>
                    <a:srgbClr val="454545"/>
                  </a:solidFill>
                </a:rPr>
                <a:t>S6: </a:t>
              </a:r>
              <a:r>
                <a:rPr lang="zh-CN" altLang="en-US" sz="1400" dirty="0">
                  <a:solidFill>
                    <a:srgbClr val="454545"/>
                  </a:solidFill>
                </a:rPr>
                <a:t>当</a:t>
              </a:r>
              <a:r>
                <a:rPr lang="en-US" altLang="zh-CN" sz="1400" dirty="0">
                  <a:solidFill>
                    <a:srgbClr val="454545"/>
                  </a:solidFill>
                </a:rPr>
                <a:t>year≤2500</a:t>
              </a:r>
              <a:r>
                <a:rPr lang="zh-CN" altLang="en-US" sz="1400" dirty="0">
                  <a:solidFill>
                    <a:srgbClr val="454545"/>
                  </a:solidFill>
                </a:rPr>
                <a:t>时，转</a:t>
              </a:r>
              <a:r>
                <a:rPr lang="en-US" altLang="zh-CN" sz="1400" dirty="0">
                  <a:solidFill>
                    <a:srgbClr val="454545"/>
                  </a:solidFill>
                </a:rPr>
                <a:t>S2</a:t>
              </a:r>
              <a:r>
                <a:rPr lang="zh-CN" altLang="en-US" sz="1400" dirty="0">
                  <a:solidFill>
                    <a:srgbClr val="454545"/>
                  </a:solidFill>
                </a:rPr>
                <a:t>继续执行，否则算法停止</a:t>
              </a: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Tree>
    <p:extLst>
      <p:ext uri="{BB962C8B-B14F-4D97-AF65-F5344CB8AC3E}">
        <p14:creationId xmlns:p14="http://schemas.microsoft.com/office/powerpoint/2010/main" val="4161355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43321" y="84467"/>
            <a:ext cx="8469313" cy="1056584"/>
          </a:xfrm>
        </p:spPr>
        <p:txBody>
          <a:bodyPr vert="horz" lIns="91440" tIns="45720" rIns="91440" bIns="45720" rtlCol="0">
            <a:noAutofit/>
          </a:bodyPr>
          <a:lstStyle/>
          <a:p>
            <a:pPr marL="0" indent="0">
              <a:lnSpc>
                <a:spcPct val="120000"/>
              </a:lnSpc>
              <a:buNone/>
            </a:pPr>
            <a:r>
              <a:rPr lang="en-US" altLang="zh-CN" sz="2000" dirty="0">
                <a:solidFill>
                  <a:schemeClr val="accent1"/>
                </a:solidFill>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例</a:t>
            </a:r>
            <a:r>
              <a:rPr lang="en-US" altLang="zh-CN" sz="2000" dirty="0">
                <a:solidFill>
                  <a:schemeClr val="accent1"/>
                </a:solidFill>
                <a:latin typeface="微软雅黑" panose="020B0503020204020204" pitchFamily="34" charset="-122"/>
                <a:ea typeface="微软雅黑" panose="020B0503020204020204" pitchFamily="34" charset="-122"/>
              </a:rPr>
              <a:t>2.8】</a:t>
            </a:r>
            <a:r>
              <a:rPr lang="zh-CN" altLang="en-US" sz="2000" dirty="0">
                <a:solidFill>
                  <a:schemeClr val="accent1"/>
                </a:solidFill>
                <a:latin typeface="微软雅黑" panose="020B0503020204020204" pitchFamily="34" charset="-122"/>
                <a:ea typeface="微软雅黑" panose="020B0503020204020204" pitchFamily="34" charset="-122"/>
              </a:rPr>
              <a:t>例</a:t>
            </a:r>
            <a:r>
              <a:rPr lang="en-US" altLang="zh-CN" sz="2000" dirty="0">
                <a:solidFill>
                  <a:schemeClr val="accent1"/>
                </a:solidFill>
                <a:latin typeface="微软雅黑" panose="020B0503020204020204" pitchFamily="34" charset="-122"/>
                <a:ea typeface="微软雅黑" panose="020B0503020204020204" pitchFamily="34" charset="-122"/>
              </a:rPr>
              <a:t>2.3</a:t>
            </a:r>
            <a:r>
              <a:rPr lang="zh-CN" altLang="en-US" sz="2000" dirty="0">
                <a:solidFill>
                  <a:schemeClr val="accent1"/>
                </a:solidFill>
                <a:latin typeface="微软雅黑" panose="020B0503020204020204" pitchFamily="34" charset="-122"/>
                <a:ea typeface="微软雅黑" panose="020B0503020204020204" pitchFamily="34" charset="-122"/>
              </a:rPr>
              <a:t>判定闰年的算法用流程图表示。</a:t>
            </a:r>
            <a:endParaRPr lang="en-US" altLang="zh-CN" sz="2000" dirty="0">
              <a:solidFill>
                <a:schemeClr val="accent1"/>
              </a:solidFill>
              <a:latin typeface="微软雅黑" panose="020B0503020204020204" pitchFamily="34" charset="-122"/>
              <a:ea typeface="微软雅黑" panose="020B0503020204020204" pitchFamily="34" charset="-122"/>
            </a:endParaRPr>
          </a:p>
          <a:p>
            <a:pPr marL="0" indent="0">
              <a:lnSpc>
                <a:spcPct val="120000"/>
              </a:lnSpc>
              <a:buNone/>
            </a:pPr>
            <a:r>
              <a:rPr lang="en-US" altLang="zh-CN" sz="2000" dirty="0">
                <a:solidFill>
                  <a:schemeClr val="accent1"/>
                </a:solidFill>
                <a:latin typeface="微软雅黑" panose="020B0503020204020204" pitchFamily="34" charset="-122"/>
                <a:ea typeface="微软雅黑" panose="020B0503020204020204" pitchFamily="34" charset="-122"/>
              </a:rPr>
              <a:t>  </a:t>
            </a:r>
            <a:r>
              <a:rPr lang="zh-CN" altLang="en-US" sz="2000" dirty="0">
                <a:solidFill>
                  <a:schemeClr val="accent1"/>
                </a:solidFill>
                <a:latin typeface="微软雅黑" panose="020B0503020204020204" pitchFamily="34" charset="-122"/>
                <a:ea typeface="微软雅黑" panose="020B0503020204020204" pitchFamily="34" charset="-122"/>
              </a:rPr>
              <a:t>判定</a:t>
            </a:r>
            <a:r>
              <a:rPr lang="en-US" altLang="zh-CN" sz="2000" dirty="0">
                <a:solidFill>
                  <a:schemeClr val="accent1"/>
                </a:solidFill>
                <a:latin typeface="微软雅黑" panose="020B0503020204020204" pitchFamily="34" charset="-122"/>
                <a:ea typeface="微软雅黑" panose="020B0503020204020204" pitchFamily="34" charset="-122"/>
              </a:rPr>
              <a:t>2000—2500</a:t>
            </a:r>
            <a:r>
              <a:rPr lang="zh-CN" altLang="en-US" sz="2000" dirty="0">
                <a:solidFill>
                  <a:schemeClr val="accent1"/>
                </a:solidFill>
                <a:latin typeface="微软雅黑" panose="020B0503020204020204" pitchFamily="34" charset="-122"/>
                <a:ea typeface="微软雅黑" panose="020B0503020204020204" pitchFamily="34" charset="-122"/>
              </a:rPr>
              <a:t>年中的每一年是否为闰年，将结果输出。</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4" name="流程图: 可选过程 3"/>
          <p:cNvSpPr/>
          <p:nvPr/>
        </p:nvSpPr>
        <p:spPr>
          <a:xfrm>
            <a:off x="9394222" y="243383"/>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开始</a:t>
            </a:r>
          </a:p>
        </p:txBody>
      </p:sp>
      <p:cxnSp>
        <p:nvCxnSpPr>
          <p:cNvPr id="6" name="直接箭头连接符 5"/>
          <p:cNvCxnSpPr>
            <a:cxnSpLocks/>
            <a:stCxn id="4" idx="2"/>
          </p:cNvCxnSpPr>
          <p:nvPr/>
        </p:nvCxnSpPr>
        <p:spPr>
          <a:xfrm>
            <a:off x="10224946" y="514513"/>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394222" y="825660"/>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2000=&gt;year</a:t>
            </a:r>
            <a:endParaRPr lang="zh-CN" altLang="en-US" dirty="0">
              <a:solidFill>
                <a:schemeClr val="tx1"/>
              </a:solidFill>
            </a:endParaRPr>
          </a:p>
        </p:txBody>
      </p:sp>
      <p:cxnSp>
        <p:nvCxnSpPr>
          <p:cNvPr id="22" name="直接箭头连接符 21"/>
          <p:cNvCxnSpPr/>
          <p:nvPr/>
        </p:nvCxnSpPr>
        <p:spPr>
          <a:xfrm>
            <a:off x="10224946" y="109030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07390" y="1419715"/>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Year</a:t>
            </a:r>
            <a:r>
              <a:rPr lang="zh-CN" altLang="en-US" dirty="0">
                <a:solidFill>
                  <a:schemeClr val="tx1"/>
                </a:solidFill>
              </a:rPr>
              <a:t>能被</a:t>
            </a:r>
            <a:r>
              <a:rPr lang="en-US" altLang="zh-CN" dirty="0">
                <a:solidFill>
                  <a:schemeClr val="tx1"/>
                </a:solidFill>
              </a:rPr>
              <a:t>100</a:t>
            </a:r>
            <a:r>
              <a:rPr lang="zh-CN" altLang="en-US" dirty="0">
                <a:solidFill>
                  <a:schemeClr val="tx1"/>
                </a:solidFill>
              </a:rPr>
              <a:t>整除</a:t>
            </a:r>
          </a:p>
        </p:txBody>
      </p:sp>
      <p:sp>
        <p:nvSpPr>
          <p:cNvPr id="42" name="文本框 41"/>
          <p:cNvSpPr txBox="1"/>
          <p:nvPr/>
        </p:nvSpPr>
        <p:spPr>
          <a:xfrm>
            <a:off x="7708698" y="614844"/>
            <a:ext cx="620118" cy="369332"/>
          </a:xfrm>
          <a:prstGeom prst="rect">
            <a:avLst/>
          </a:prstGeom>
          <a:noFill/>
        </p:spPr>
        <p:txBody>
          <a:bodyPr wrap="square" rtlCol="0">
            <a:spAutoFit/>
          </a:bodyPr>
          <a:lstStyle/>
          <a:p>
            <a:r>
              <a:rPr lang="en-US" altLang="zh-CN" dirty="0"/>
              <a:t>Y</a:t>
            </a:r>
            <a:endParaRPr lang="zh-CN" altLang="en-US" dirty="0"/>
          </a:p>
        </p:txBody>
      </p:sp>
      <p:sp>
        <p:nvSpPr>
          <p:cNvPr id="43" name="流程图: 数据 42"/>
          <p:cNvSpPr/>
          <p:nvPr/>
        </p:nvSpPr>
        <p:spPr>
          <a:xfrm>
            <a:off x="3906448" y="1625837"/>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输出</a:t>
            </a:r>
            <a:r>
              <a:rPr lang="en-US" altLang="zh-CN" dirty="0">
                <a:solidFill>
                  <a:schemeClr val="tx1"/>
                </a:solidFill>
              </a:rPr>
              <a:t>year</a:t>
            </a:r>
          </a:p>
          <a:p>
            <a:pPr algn="ctr"/>
            <a:r>
              <a:rPr lang="zh-CN" altLang="en-US" dirty="0">
                <a:solidFill>
                  <a:schemeClr val="tx1"/>
                </a:solidFill>
              </a:rPr>
              <a:t>“是闰年”</a:t>
            </a:r>
            <a:endParaRPr lang="zh-CN" altLang="en-US" baseline="-25000" dirty="0">
              <a:solidFill>
                <a:schemeClr val="tx1"/>
              </a:solidFill>
            </a:endParaRPr>
          </a:p>
        </p:txBody>
      </p:sp>
      <p:sp>
        <p:nvSpPr>
          <p:cNvPr id="45" name="文本框 44"/>
          <p:cNvSpPr txBox="1"/>
          <p:nvPr/>
        </p:nvSpPr>
        <p:spPr>
          <a:xfrm>
            <a:off x="7665891" y="184082"/>
            <a:ext cx="620118" cy="369332"/>
          </a:xfrm>
          <a:prstGeom prst="rect">
            <a:avLst/>
          </a:prstGeom>
          <a:noFill/>
        </p:spPr>
        <p:txBody>
          <a:bodyPr wrap="square" rtlCol="0">
            <a:spAutoFit/>
          </a:bodyPr>
          <a:lstStyle/>
          <a:p>
            <a:r>
              <a:rPr lang="en-US" altLang="zh-CN" dirty="0"/>
              <a:t>N</a:t>
            </a:r>
            <a:endParaRPr lang="zh-CN" altLang="en-US" dirty="0"/>
          </a:p>
        </p:txBody>
      </p:sp>
      <p:sp>
        <p:nvSpPr>
          <p:cNvPr id="55" name="流程图: 数据 54"/>
          <p:cNvSpPr/>
          <p:nvPr/>
        </p:nvSpPr>
        <p:spPr>
          <a:xfrm>
            <a:off x="6337273" y="1646294"/>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zh-CN" altLang="en-US" dirty="0">
                <a:solidFill>
                  <a:schemeClr val="tx1"/>
                </a:solidFill>
              </a:rPr>
              <a:t>输出</a:t>
            </a:r>
            <a:r>
              <a:rPr lang="en-US" altLang="zh-CN" dirty="0">
                <a:solidFill>
                  <a:schemeClr val="tx1"/>
                </a:solidFill>
              </a:rPr>
              <a:t>year</a:t>
            </a:r>
          </a:p>
          <a:p>
            <a:pPr algn="ctr"/>
            <a:r>
              <a:rPr lang="zh-CN" altLang="en-US" dirty="0">
                <a:solidFill>
                  <a:schemeClr val="tx1"/>
                </a:solidFill>
              </a:rPr>
              <a:t>“不是闰年”</a:t>
            </a:r>
          </a:p>
        </p:txBody>
      </p:sp>
      <p:sp>
        <p:nvSpPr>
          <p:cNvPr id="67" name="流程图: 决策 66"/>
          <p:cNvSpPr/>
          <p:nvPr/>
        </p:nvSpPr>
        <p:spPr>
          <a:xfrm>
            <a:off x="6682406" y="5655801"/>
            <a:ext cx="2235112" cy="5563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a:solidFill>
                  <a:schemeClr val="tx1"/>
                </a:solidFill>
              </a:rPr>
              <a:t>Year&gt;2500</a:t>
            </a:r>
            <a:endParaRPr lang="zh-CN" altLang="en-US" dirty="0">
              <a:solidFill>
                <a:schemeClr val="tx1"/>
              </a:solidFill>
            </a:endParaRPr>
          </a:p>
        </p:txBody>
      </p:sp>
      <p:cxnSp>
        <p:nvCxnSpPr>
          <p:cNvPr id="69" name="直接箭头连接符 68"/>
          <p:cNvCxnSpPr/>
          <p:nvPr/>
        </p:nvCxnSpPr>
        <p:spPr>
          <a:xfrm>
            <a:off x="7799962" y="621211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471851" y="6151886"/>
            <a:ext cx="620118" cy="369332"/>
          </a:xfrm>
          <a:prstGeom prst="rect">
            <a:avLst/>
          </a:prstGeom>
          <a:noFill/>
        </p:spPr>
        <p:txBody>
          <a:bodyPr wrap="square" rtlCol="0">
            <a:spAutoFit/>
          </a:bodyPr>
          <a:lstStyle/>
          <a:p>
            <a:r>
              <a:rPr lang="en-US" altLang="zh-CN" dirty="0"/>
              <a:t>Y</a:t>
            </a:r>
            <a:endParaRPr lang="zh-CN" altLang="en-US" dirty="0"/>
          </a:p>
        </p:txBody>
      </p:sp>
      <p:sp>
        <p:nvSpPr>
          <p:cNvPr id="71" name="流程图: 可选过程 70"/>
          <p:cNvSpPr/>
          <p:nvPr/>
        </p:nvSpPr>
        <p:spPr>
          <a:xfrm>
            <a:off x="6969238" y="6520001"/>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结束</a:t>
            </a:r>
          </a:p>
        </p:txBody>
      </p:sp>
      <p:cxnSp>
        <p:nvCxnSpPr>
          <p:cNvPr id="19" name="直接连接符 18"/>
          <p:cNvCxnSpPr>
            <a:cxnSpLocks/>
            <a:stCxn id="67" idx="3"/>
          </p:cNvCxnSpPr>
          <p:nvPr/>
        </p:nvCxnSpPr>
        <p:spPr>
          <a:xfrm>
            <a:off x="8917518" y="5933960"/>
            <a:ext cx="1319144" cy="2387"/>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B92ED24-7813-40C4-B833-0B1697AB9004}"/>
              </a:ext>
            </a:extLst>
          </p:cNvPr>
          <p:cNvSpPr txBox="1"/>
          <p:nvPr/>
        </p:nvSpPr>
        <p:spPr>
          <a:xfrm>
            <a:off x="1038687" y="2721756"/>
            <a:ext cx="6094520" cy="369332"/>
          </a:xfrm>
          <a:prstGeom prst="rect">
            <a:avLst/>
          </a:prstGeom>
          <a:noFill/>
        </p:spPr>
        <p:txBody>
          <a:bodyPr wrap="square">
            <a:spAutoFit/>
          </a:bodyPr>
          <a:lstStyle/>
          <a:p>
            <a:r>
              <a:rPr lang="zh-CN" altLang="en-US" dirty="0"/>
              <a:t>一起画</a:t>
            </a:r>
          </a:p>
        </p:txBody>
      </p:sp>
    </p:spTree>
    <p:extLst>
      <p:ext uri="{BB962C8B-B14F-4D97-AF65-F5344CB8AC3E}">
        <p14:creationId xmlns:p14="http://schemas.microsoft.com/office/powerpoint/2010/main" val="2351883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3367" y="1214438"/>
            <a:ext cx="3934734" cy="712788"/>
          </a:xfrm>
        </p:spPr>
        <p:txBody>
          <a:bodyPr>
            <a:normAutofit fontScale="90000"/>
          </a:bodyPr>
          <a:lstStyle/>
          <a:p>
            <a:r>
              <a:rPr lang="zh-CN" altLang="en-US" dirty="0"/>
              <a:t>用伪代码表示算法</a:t>
            </a:r>
            <a:r>
              <a:rPr lang="en-US" altLang="zh-CN" dirty="0"/>
              <a:t>P31</a:t>
            </a:r>
            <a:endParaRPr lang="zh-CN" altLang="en-US"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伪代码是用介于自然语言和计算机语言之间的文字和符号来描述算法。并无固定严格的语法规则，可以用中英文也可以中英文混用。表达清楚、清晰易读即可</a:t>
            </a:r>
          </a:p>
        </p:txBody>
      </p:sp>
      <p:grpSp>
        <p:nvGrpSpPr>
          <p:cNvPr id="4" name="组合 3"/>
          <p:cNvGrpSpPr/>
          <p:nvPr/>
        </p:nvGrpSpPr>
        <p:grpSpPr>
          <a:xfrm>
            <a:off x="838200" y="1316037"/>
            <a:ext cx="5549900" cy="657226"/>
            <a:chOff x="3275013" y="1898650"/>
            <a:chExt cx="55499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5784849" y="4581640"/>
            <a:ext cx="5568951" cy="611187"/>
            <a:chOff x="3275013" y="5414964"/>
            <a:chExt cx="5568951"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283276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No.2</a:t>
            </a:r>
            <a:endParaRPr lang="zh-CN" altLang="en-US" dirty="0"/>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33</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2"/>
            <a:ext cx="5218837" cy="1288553"/>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1983180" y="3292107"/>
              <a:ext cx="3843519" cy="1037457"/>
              <a:chOff x="2014268" y="3292107"/>
              <a:chExt cx="3465618" cy="1037457"/>
            </a:xfrm>
          </p:grpSpPr>
          <p:sp>
            <p:nvSpPr>
              <p:cNvPr id="41" name="ïšļîḍe">
                <a:extLst>
                  <a:ext uri="{FF2B5EF4-FFF2-40B4-BE49-F238E27FC236}">
                    <a16:creationId xmlns:a16="http://schemas.microsoft.com/office/drawing/2014/main" id="{D7EE710E-A646-4680-8C6D-AD003F81A17B}"/>
                  </a:ext>
                </a:extLst>
              </p:cNvPr>
              <p:cNvSpPr txBox="1"/>
              <p:nvPr/>
            </p:nvSpPr>
            <p:spPr>
              <a:xfrm>
                <a:off x="2111856" y="3292107"/>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14268" y="3585076"/>
                <a:ext cx="3465618" cy="744488"/>
              </a:xfrm>
              <a:prstGeom prst="rect">
                <a:avLst/>
              </a:prstGeom>
              <a:noFill/>
            </p:spPr>
            <p:txBody>
              <a:bodyPr wrap="none" rtlCol="0">
                <a:noAutofit/>
              </a:bodyPr>
              <a:lstStyle/>
              <a:p>
                <a:pPr marL="172800" lvl="0" indent="-172800">
                  <a:lnSpc>
                    <a:spcPct val="120000"/>
                  </a:lnSpc>
                  <a:buFont typeface="Arial" pitchFamily="34" charset="0"/>
                  <a:buChar char="•"/>
                  <a:defRPr/>
                </a:pPr>
                <a:r>
                  <a:rPr lang="en-US" altLang="zh-CN" sz="1200" dirty="0">
                    <a:solidFill>
                      <a:schemeClr val="bg1">
                        <a:lumMod val="50000"/>
                      </a:schemeClr>
                    </a:solidFill>
                  </a:rPr>
                  <a:t>C</a:t>
                </a:r>
                <a:r>
                  <a:rPr lang="zh-CN" altLang="en-US" sz="1200" dirty="0">
                    <a:solidFill>
                      <a:schemeClr val="bg1">
                        <a:lumMod val="50000"/>
                      </a:schemeClr>
                    </a:solidFill>
                  </a:rPr>
                  <a:t>程序结构</a:t>
                </a:r>
                <a:endParaRPr lang="en-US" altLang="zh-CN" sz="1200" dirty="0">
                  <a:solidFill>
                    <a:schemeClr val="bg1">
                      <a:lumMod val="50000"/>
                    </a:schemeClr>
                  </a:solidFill>
                </a:endParaRPr>
              </a:p>
              <a:p>
                <a:pPr marL="172800" indent="-172800">
                  <a:lnSpc>
                    <a:spcPct val="120000"/>
                  </a:lnSpc>
                  <a:buFont typeface="Arial" pitchFamily="34" charset="0"/>
                  <a:buChar char="•"/>
                  <a:defRPr/>
                </a:pPr>
                <a:r>
                  <a:rPr lang="en-US" altLang="zh-CN" sz="1200" dirty="0">
                    <a:solidFill>
                      <a:schemeClr val="bg1">
                        <a:lumMod val="50000"/>
                      </a:schemeClr>
                    </a:solidFill>
                  </a:rPr>
                  <a:t>C</a:t>
                </a:r>
                <a:r>
                  <a:rPr lang="zh-CN" altLang="en-US" sz="1200" dirty="0">
                    <a:solidFill>
                      <a:schemeClr val="bg1">
                        <a:lumMod val="50000"/>
                      </a:schemeClr>
                    </a:solidFill>
                  </a:rPr>
                  <a:t>程序运行步骤</a:t>
                </a:r>
                <a:endParaRPr lang="en-US" altLang="zh-CN" sz="1200" dirty="0">
                  <a:solidFill>
                    <a:schemeClr val="bg1">
                      <a:lumMod val="50000"/>
                    </a:schemeClr>
                  </a:solidFill>
                </a:endParaRPr>
              </a:p>
              <a:p>
                <a:pPr marL="172800" lvl="0" indent="-172800">
                  <a:lnSpc>
                    <a:spcPct val="120000"/>
                  </a:lnSpc>
                  <a:buFont typeface="Arial" pitchFamily="34" charset="0"/>
                  <a:buChar char="•"/>
                  <a:defRPr/>
                </a:pPr>
                <a:r>
                  <a:rPr lang="zh-CN" altLang="en-US" sz="1200" dirty="0">
                    <a:solidFill>
                      <a:schemeClr val="bg1">
                        <a:lumMod val="50000"/>
                      </a:schemeClr>
                    </a:solidFill>
                  </a:rPr>
                  <a:t>大家遇到的典型问题</a:t>
                </a: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69923" y="3896256"/>
            <a:ext cx="5218837" cy="1288553"/>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sp>
          <p:nvSpPr>
            <p:cNvPr id="36" name="ïš1iḓê">
              <a:extLst>
                <a:ext uri="{FF2B5EF4-FFF2-40B4-BE49-F238E27FC236}">
                  <a16:creationId xmlns:a16="http://schemas.microsoft.com/office/drawing/2014/main" id="{9B9B19F7-C811-44B3-8588-23BE0CD6FB44}"/>
                </a:ext>
              </a:extLst>
            </p:cNvPr>
            <p:cNvSpPr txBox="1"/>
            <p:nvPr/>
          </p:nvSpPr>
          <p:spPr>
            <a:xfrm>
              <a:off x="2074408" y="4949784"/>
              <a:ext cx="3561322" cy="369332"/>
            </a:xfrm>
            <a:prstGeom prst="rect">
              <a:avLst/>
            </a:prstGeom>
            <a:noFill/>
          </p:spPr>
          <p:txBody>
            <a:bodyPr wrap="square" rtlCol="0">
              <a:spAutoFit/>
            </a:bodyPr>
            <a:lstStyle/>
            <a:p>
              <a:r>
                <a:rPr lang="zh-CN" altLang="en-US" b="1" dirty="0"/>
                <a:t>比较两个整数大小的算法</a:t>
              </a: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358744"/>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小结及作业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49201" y="1601908"/>
                <a:ext cx="3703532" cy="494751"/>
              </a:xfrm>
              <a:prstGeom prst="rect">
                <a:avLst/>
              </a:prstGeom>
              <a:noFill/>
            </p:spPr>
            <p:txBody>
              <a:bodyPr wrap="square" anchor="b" anchorCtr="0">
                <a:spAutoFit/>
              </a:bodyPr>
              <a:lstStyle/>
              <a:p>
                <a:pPr>
                  <a:lnSpc>
                    <a:spcPct val="120000"/>
                  </a:lnSpc>
                </a:pPr>
                <a:r>
                  <a:rPr lang="zh-CN" altLang="en-US" sz="2400" b="1" dirty="0">
                    <a:solidFill>
                      <a:schemeClr val="bg1"/>
                    </a:solidFill>
                  </a:rPr>
                  <a:t>算法</a:t>
                </a:r>
                <a:r>
                  <a:rPr lang="en-US" altLang="zh-CN" sz="2400" b="1" dirty="0">
                    <a:solidFill>
                      <a:schemeClr val="bg1"/>
                    </a:solidFill>
                  </a:rPr>
                  <a:t>——</a:t>
                </a:r>
                <a:r>
                  <a:rPr lang="zh-CN" altLang="en-US" sz="2400" b="1" dirty="0">
                    <a:solidFill>
                      <a:schemeClr val="bg1"/>
                    </a:solidFill>
                  </a:rPr>
                  <a:t>程序的灵魂</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6014415" y="1174753"/>
            <a:ext cx="5240895" cy="1614368"/>
            <a:chOff x="6292676" y="4963861"/>
            <a:chExt cx="5222257" cy="1288553"/>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grpSp>
          <p:nvGrpSpPr>
            <p:cNvPr id="48" name="ïṡľiďé">
              <a:extLst>
                <a:ext uri="{FF2B5EF4-FFF2-40B4-BE49-F238E27FC236}">
                  <a16:creationId xmlns:a16="http://schemas.microsoft.com/office/drawing/2014/main" id="{9FC6FEB8-AEAE-4D90-8224-57CB2C0DE922}"/>
                </a:ext>
              </a:extLst>
            </p:cNvPr>
            <p:cNvGrpSpPr/>
            <p:nvPr/>
          </p:nvGrpSpPr>
          <p:grpSpPr>
            <a:xfrm>
              <a:off x="7756552" y="5053605"/>
              <a:ext cx="3758381" cy="1118693"/>
              <a:chOff x="2141490" y="3282001"/>
              <a:chExt cx="3388850" cy="1118693"/>
            </a:xfrm>
          </p:grpSpPr>
          <p:sp>
            <p:nvSpPr>
              <p:cNvPr id="49" name="iṡļiḑé">
                <a:extLst>
                  <a:ext uri="{FF2B5EF4-FFF2-40B4-BE49-F238E27FC236}">
                    <a16:creationId xmlns:a16="http://schemas.microsoft.com/office/drawing/2014/main" id="{6DC944D4-0C65-436F-B55E-61FDE1C5915B}"/>
                  </a:ext>
                </a:extLst>
              </p:cNvPr>
              <p:cNvSpPr txBox="1"/>
              <p:nvPr/>
            </p:nvSpPr>
            <p:spPr>
              <a:xfrm>
                <a:off x="2141490" y="3282001"/>
                <a:ext cx="3211168" cy="294793"/>
              </a:xfrm>
              <a:prstGeom prst="rect">
                <a:avLst/>
              </a:prstGeom>
              <a:noFill/>
            </p:spPr>
            <p:txBody>
              <a:bodyPr wrap="square" rtlCol="0">
                <a:spAutoFit/>
              </a:bodyPr>
              <a:lstStyle/>
              <a:p>
                <a:r>
                  <a:rPr lang="zh-CN" altLang="en-US" b="1" dirty="0"/>
                  <a:t>算法</a:t>
                </a:r>
              </a:p>
            </p:txBody>
          </p:sp>
          <p:sp>
            <p:nvSpPr>
              <p:cNvPr id="50" name="ís1iḓê">
                <a:extLst>
                  <a:ext uri="{FF2B5EF4-FFF2-40B4-BE49-F238E27FC236}">
                    <a16:creationId xmlns:a16="http://schemas.microsoft.com/office/drawing/2014/main" id="{65F62242-C4BF-4F5B-956A-DDCD802BDD6B}"/>
                  </a:ext>
                </a:extLst>
              </p:cNvPr>
              <p:cNvSpPr txBox="1"/>
              <p:nvPr/>
            </p:nvSpPr>
            <p:spPr>
              <a:xfrm>
                <a:off x="2141490" y="3579609"/>
                <a:ext cx="3388850" cy="821085"/>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简单算法举例</a:t>
                </a:r>
                <a:endParaRPr lang="en-US" altLang="zh-CN" sz="1200" dirty="0">
                  <a:solidFill>
                    <a:schemeClr val="bg1">
                      <a:lumMod val="50000"/>
                    </a:schemeClr>
                  </a:solidFill>
                </a:endParaRPr>
              </a:p>
              <a:p>
                <a:pPr marL="630000" lvl="1" indent="-172800">
                  <a:lnSpc>
                    <a:spcPct val="120000"/>
                  </a:lnSpc>
                  <a:buFont typeface="Arial" pitchFamily="34" charset="0"/>
                  <a:buChar char="•"/>
                  <a:defRPr/>
                </a:pPr>
                <a:r>
                  <a:rPr lang="zh-CN" altLang="en-US" sz="1200" dirty="0">
                    <a:solidFill>
                      <a:schemeClr val="bg1">
                        <a:lumMod val="50000"/>
                      </a:schemeClr>
                    </a:solidFill>
                  </a:rPr>
                  <a:t>数值运算算法</a:t>
                </a:r>
                <a:endParaRPr lang="en-US" altLang="zh-CN" sz="1200" dirty="0">
                  <a:solidFill>
                    <a:schemeClr val="bg1">
                      <a:lumMod val="50000"/>
                    </a:schemeClr>
                  </a:solidFill>
                </a:endParaRPr>
              </a:p>
              <a:p>
                <a:pPr marL="630000" lvl="1" indent="-172800">
                  <a:lnSpc>
                    <a:spcPct val="120000"/>
                  </a:lnSpc>
                  <a:buFont typeface="Arial" pitchFamily="34" charset="0"/>
                  <a:buChar char="•"/>
                  <a:defRPr/>
                </a:pPr>
                <a:r>
                  <a:rPr lang="zh-CN" altLang="en-US" sz="1200" dirty="0">
                    <a:solidFill>
                      <a:schemeClr val="bg1">
                        <a:lumMod val="50000"/>
                      </a:schemeClr>
                    </a:solidFill>
                  </a:rPr>
                  <a:t>非数值运算算法</a:t>
                </a:r>
                <a:endParaRPr lang="en-US" altLang="zh-CN" sz="1200" dirty="0">
                  <a:solidFill>
                    <a:schemeClr val="bg1">
                      <a:lumMod val="50000"/>
                    </a:schemeClr>
                  </a:solidFill>
                </a:endParaRPr>
              </a:p>
              <a:p>
                <a:pPr marL="172800" indent="-172800">
                  <a:lnSpc>
                    <a:spcPct val="120000"/>
                  </a:lnSpc>
                  <a:buFont typeface="Arial" pitchFamily="34" charset="0"/>
                  <a:buChar char="•"/>
                  <a:defRPr/>
                </a:pPr>
                <a:r>
                  <a:rPr lang="zh-CN" altLang="en-US" sz="1200" dirty="0">
                    <a:solidFill>
                      <a:schemeClr val="bg1">
                        <a:lumMod val="50000"/>
                      </a:schemeClr>
                    </a:solidFill>
                  </a:rPr>
                  <a:t>算法描述</a:t>
                </a: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916" y="2789121"/>
            <a:ext cx="609600" cy="609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4319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算法的特性</a:t>
            </a:r>
          </a:p>
        </p:txBody>
      </p:sp>
      <p:grpSp>
        <p:nvGrpSpPr>
          <p:cNvPr id="4" name="组合 3"/>
          <p:cNvGrpSpPr/>
          <p:nvPr/>
        </p:nvGrpSpPr>
        <p:grpSpPr>
          <a:xfrm>
            <a:off x="1119188" y="1690688"/>
            <a:ext cx="9953624" cy="4579940"/>
            <a:chOff x="2019126" y="1754185"/>
            <a:chExt cx="9953624" cy="4579940"/>
          </a:xfrm>
        </p:grpSpPr>
        <p:sp>
          <p:nvSpPr>
            <p:cNvPr id="5" name="MH_Other_1"/>
            <p:cNvSpPr/>
            <p:nvPr>
              <p:custDataLst>
                <p:tags r:id="rId1"/>
              </p:custDataLst>
            </p:nvPr>
          </p:nvSpPr>
          <p:spPr bwMode="auto">
            <a:xfrm>
              <a:off x="2019126" y="1754185"/>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1</a:t>
              </a:r>
              <a:endParaRPr lang="zh-CN" altLang="en-US" sz="2400" dirty="0">
                <a:solidFill>
                  <a:srgbClr val="FFFFFF"/>
                </a:solidFill>
                <a:latin typeface="+mj-lt"/>
              </a:endParaRPr>
            </a:p>
          </p:txBody>
        </p:sp>
        <p:cxnSp>
          <p:nvCxnSpPr>
            <p:cNvPr id="6" name="MH_Other_2"/>
            <p:cNvCxnSpPr/>
            <p:nvPr>
              <p:custDataLst>
                <p:tags r:id="rId2"/>
              </p:custDataLst>
            </p:nvPr>
          </p:nvCxnSpPr>
          <p:spPr>
            <a:xfrm>
              <a:off x="2665413" y="21971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 name="MH_Other_3"/>
            <p:cNvSpPr/>
            <p:nvPr>
              <p:custDataLst>
                <p:tags r:id="rId3"/>
              </p:custDataLst>
            </p:nvPr>
          </p:nvSpPr>
          <p:spPr bwMode="auto">
            <a:xfrm>
              <a:off x="2725322" y="26990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2</a:t>
              </a:r>
              <a:endParaRPr lang="zh-CN" altLang="en-US" sz="2400" dirty="0">
                <a:solidFill>
                  <a:srgbClr val="FFFFFF"/>
                </a:solidFill>
                <a:latin typeface="+mj-lt"/>
              </a:endParaRPr>
            </a:p>
          </p:txBody>
        </p:sp>
        <p:cxnSp>
          <p:nvCxnSpPr>
            <p:cNvPr id="8" name="MH_Other_4"/>
            <p:cNvCxnSpPr/>
            <p:nvPr>
              <p:custDataLst>
                <p:tags r:id="rId4"/>
              </p:custDataLst>
            </p:nvPr>
          </p:nvCxnSpPr>
          <p:spPr>
            <a:xfrm>
              <a:off x="3373438" y="31321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 name="MH_Other_5"/>
            <p:cNvSpPr/>
            <p:nvPr>
              <p:custDataLst>
                <p:tags r:id="rId5"/>
              </p:custDataLst>
            </p:nvPr>
          </p:nvSpPr>
          <p:spPr bwMode="auto">
            <a:xfrm>
              <a:off x="3432723" y="363806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3</a:t>
              </a:r>
              <a:endParaRPr lang="zh-CN" altLang="en-US" sz="2400" dirty="0">
                <a:solidFill>
                  <a:srgbClr val="FFFFFF"/>
                </a:solidFill>
                <a:latin typeface="+mj-lt"/>
              </a:endParaRPr>
            </a:p>
          </p:txBody>
        </p:sp>
        <p:cxnSp>
          <p:nvCxnSpPr>
            <p:cNvPr id="10" name="MH_Other_6"/>
            <p:cNvCxnSpPr/>
            <p:nvPr>
              <p:custDataLst>
                <p:tags r:id="rId6"/>
              </p:custDataLst>
            </p:nvPr>
          </p:nvCxnSpPr>
          <p:spPr>
            <a:xfrm>
              <a:off x="4079875" y="4081463"/>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 name="MH_Other_7"/>
            <p:cNvSpPr/>
            <p:nvPr>
              <p:custDataLst>
                <p:tags r:id="rId7"/>
              </p:custDataLst>
            </p:nvPr>
          </p:nvSpPr>
          <p:spPr bwMode="auto">
            <a:xfrm>
              <a:off x="4138919" y="4582393"/>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4</a:t>
              </a:r>
              <a:endParaRPr lang="zh-CN" altLang="en-US" sz="2400" dirty="0">
                <a:solidFill>
                  <a:srgbClr val="FFFFFF"/>
                </a:solidFill>
                <a:latin typeface="+mj-lt"/>
              </a:endParaRPr>
            </a:p>
          </p:txBody>
        </p:sp>
        <p:cxnSp>
          <p:nvCxnSpPr>
            <p:cNvPr id="12" name="MH_Other_8"/>
            <p:cNvCxnSpPr/>
            <p:nvPr>
              <p:custDataLst>
                <p:tags r:id="rId8"/>
              </p:custDataLst>
            </p:nvPr>
          </p:nvCxnSpPr>
          <p:spPr>
            <a:xfrm>
              <a:off x="4786313" y="5022850"/>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 name="MH_Other_9"/>
            <p:cNvSpPr/>
            <p:nvPr>
              <p:custDataLst>
                <p:tags r:id="rId9"/>
              </p:custDataLst>
            </p:nvPr>
          </p:nvSpPr>
          <p:spPr bwMode="auto">
            <a:xfrm>
              <a:off x="4846320" y="5526293"/>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5</a:t>
              </a:r>
              <a:endParaRPr lang="zh-CN" altLang="en-US" sz="2400" dirty="0">
                <a:solidFill>
                  <a:srgbClr val="FFFFFF"/>
                </a:solidFill>
                <a:latin typeface="+mj-lt"/>
              </a:endParaRPr>
            </a:p>
          </p:txBody>
        </p:sp>
        <p:cxnSp>
          <p:nvCxnSpPr>
            <p:cNvPr id="14" name="MH_Other_10"/>
            <p:cNvCxnSpPr/>
            <p:nvPr>
              <p:custDataLst>
                <p:tags r:id="rId10"/>
              </p:custDataLst>
            </p:nvPr>
          </p:nvCxnSpPr>
          <p:spPr>
            <a:xfrm>
              <a:off x="5492750" y="59690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11"/>
              </p:custDataLst>
            </p:nvPr>
          </p:nvSpPr>
          <p:spPr bwMode="auto">
            <a:xfrm rot="2140418">
              <a:off x="2120900" y="17795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12"/>
              </p:custDataLst>
            </p:nvPr>
          </p:nvSpPr>
          <p:spPr>
            <a:xfrm>
              <a:off x="2051942" y="1831954"/>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13"/>
            <p:cNvSpPr/>
            <p:nvPr>
              <p:custDataLst>
                <p:tags r:id="rId13"/>
              </p:custDataLst>
            </p:nvPr>
          </p:nvSpPr>
          <p:spPr bwMode="auto">
            <a:xfrm rot="2140418">
              <a:off x="2827338" y="27241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14"/>
              </p:custDataLst>
            </p:nvPr>
          </p:nvSpPr>
          <p:spPr>
            <a:xfrm>
              <a:off x="2784515" y="27592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MH_Other_15"/>
            <p:cNvSpPr/>
            <p:nvPr>
              <p:custDataLst>
                <p:tags r:id="rId15"/>
              </p:custDataLst>
            </p:nvPr>
          </p:nvSpPr>
          <p:spPr bwMode="auto">
            <a:xfrm rot="2140418">
              <a:off x="3535363" y="3662363"/>
              <a:ext cx="469900" cy="431800"/>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 name="MH_Other_16"/>
            <p:cNvSpPr/>
            <p:nvPr>
              <p:custDataLst>
                <p:tags r:id="rId16"/>
              </p:custDataLst>
            </p:nvPr>
          </p:nvSpPr>
          <p:spPr>
            <a:xfrm>
              <a:off x="3465539" y="371583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_17"/>
            <p:cNvSpPr/>
            <p:nvPr>
              <p:custDataLst>
                <p:tags r:id="rId17"/>
              </p:custDataLst>
            </p:nvPr>
          </p:nvSpPr>
          <p:spPr bwMode="auto">
            <a:xfrm rot="2140418">
              <a:off x="4241801" y="4606926"/>
              <a:ext cx="468313"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2" name="MH_Other_18"/>
            <p:cNvSpPr/>
            <p:nvPr>
              <p:custDataLst>
                <p:tags r:id="rId18"/>
              </p:custDataLst>
            </p:nvPr>
          </p:nvSpPr>
          <p:spPr>
            <a:xfrm>
              <a:off x="4198112" y="4642584"/>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MH_Other_19"/>
            <p:cNvSpPr/>
            <p:nvPr>
              <p:custDataLst>
                <p:tags r:id="rId19"/>
              </p:custDataLst>
            </p:nvPr>
          </p:nvSpPr>
          <p:spPr bwMode="auto">
            <a:xfrm rot="2140418">
              <a:off x="4948238" y="55514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MH_Other_20"/>
            <p:cNvSpPr/>
            <p:nvPr>
              <p:custDataLst>
                <p:tags r:id="rId20"/>
              </p:custDataLst>
            </p:nvPr>
          </p:nvSpPr>
          <p:spPr>
            <a:xfrm>
              <a:off x="4879136" y="5604062"/>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21"/>
              </p:custDataLst>
            </p:nvPr>
          </p:nvSpPr>
          <p:spPr bwMode="auto">
            <a:xfrm>
              <a:off x="2665413" y="17970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1">
                      <a:lumMod val="75000"/>
                    </a:schemeClr>
                  </a:solidFill>
                  <a:latin typeface="+mn-lt"/>
                  <a:ea typeface="+mn-ea"/>
                </a:rPr>
                <a:t>有穷性</a:t>
              </a:r>
              <a:r>
                <a:rPr lang="en-US" altLang="zh-CN" b="1" dirty="0">
                  <a:solidFill>
                    <a:schemeClr val="accent1">
                      <a:lumMod val="75000"/>
                    </a:schemeClr>
                  </a:solidFill>
                  <a:latin typeface="+mn-lt"/>
                  <a:ea typeface="+mn-ea"/>
                </a:rPr>
                <a:t> </a:t>
              </a:r>
              <a:endParaRPr lang="zh-CN" altLang="en-US" b="1" dirty="0">
                <a:solidFill>
                  <a:schemeClr val="accent1">
                    <a:lumMod val="75000"/>
                  </a:schemeClr>
                </a:solidFill>
                <a:latin typeface="+mn-lt"/>
                <a:ea typeface="+mn-ea"/>
              </a:endParaRPr>
            </a:p>
          </p:txBody>
        </p:sp>
        <p:sp>
          <p:nvSpPr>
            <p:cNvPr id="26" name="MH_Text_1"/>
            <p:cNvSpPr txBox="1">
              <a:spLocks noChangeArrowheads="1"/>
            </p:cNvSpPr>
            <p:nvPr>
              <p:custDataLst>
                <p:tags r:id="rId22"/>
              </p:custDataLst>
            </p:nvPr>
          </p:nvSpPr>
          <p:spPr bwMode="auto">
            <a:xfrm>
              <a:off x="2665413" y="2189163"/>
              <a:ext cx="46799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30000"/>
                </a:lnSpc>
                <a:spcBef>
                  <a:spcPct val="0"/>
                </a:spcBef>
                <a:buNone/>
                <a:defRPr/>
              </a:pPr>
              <a:r>
                <a:rPr lang="zh-CN" altLang="en-US" sz="1600" dirty="0">
                  <a:solidFill>
                    <a:schemeClr val="tx1">
                      <a:lumMod val="75000"/>
                      <a:lumOff val="25000"/>
                    </a:schemeClr>
                  </a:solidFill>
                  <a:latin typeface="+mn-lt"/>
                  <a:ea typeface="+mn-ea"/>
                </a:rPr>
                <a:t>一个算法应包含有限的操作步骤，而不能是无限的</a:t>
              </a:r>
            </a:p>
          </p:txBody>
        </p:sp>
        <p:sp>
          <p:nvSpPr>
            <p:cNvPr id="27" name="MH_SubTitle_2"/>
            <p:cNvSpPr txBox="1">
              <a:spLocks noChangeArrowheads="1"/>
            </p:cNvSpPr>
            <p:nvPr>
              <p:custDataLst>
                <p:tags r:id="rId23"/>
              </p:custDataLst>
            </p:nvPr>
          </p:nvSpPr>
          <p:spPr bwMode="auto">
            <a:xfrm>
              <a:off x="3373438" y="27320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2">
                      <a:lumMod val="75000"/>
                    </a:schemeClr>
                  </a:solidFill>
                  <a:latin typeface="+mn-lt"/>
                  <a:ea typeface="+mn-ea"/>
                </a:rPr>
                <a:t>确定性</a:t>
              </a:r>
              <a:r>
                <a:rPr lang="en-US" altLang="zh-CN" b="1" dirty="0">
                  <a:solidFill>
                    <a:schemeClr val="accent2">
                      <a:lumMod val="75000"/>
                    </a:schemeClr>
                  </a:solidFill>
                  <a:latin typeface="+mn-lt"/>
                  <a:ea typeface="+mn-ea"/>
                </a:rPr>
                <a:t> </a:t>
              </a:r>
              <a:endParaRPr lang="zh-CN" altLang="en-US" b="1" dirty="0">
                <a:solidFill>
                  <a:schemeClr val="accent2">
                    <a:lumMod val="75000"/>
                  </a:schemeClr>
                </a:solidFill>
                <a:latin typeface="+mn-lt"/>
                <a:ea typeface="+mn-ea"/>
              </a:endParaRPr>
            </a:p>
          </p:txBody>
        </p:sp>
        <p:sp>
          <p:nvSpPr>
            <p:cNvPr id="28" name="MH_Text_2"/>
            <p:cNvSpPr txBox="1"/>
            <p:nvPr>
              <p:custDataLst>
                <p:tags r:id="rId24"/>
              </p:custDataLst>
            </p:nvPr>
          </p:nvSpPr>
          <p:spPr>
            <a:xfrm>
              <a:off x="3373438" y="3128963"/>
              <a:ext cx="6481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defPPr>
                <a:defRPr lang="zh-CN"/>
              </a:defPPr>
              <a:lvl1pPr>
                <a:lnSpc>
                  <a:spcPct val="130000"/>
                </a:lnSpc>
                <a:spcBef>
                  <a:spcPct val="0"/>
                </a:spcBef>
                <a:buFont typeface="Arial" panose="020B0604020202020204" pitchFamily="34" charset="0"/>
                <a:buNone/>
                <a:defRPr sz="1600">
                  <a:solidFill>
                    <a:schemeClr val="tx1">
                      <a:lumMod val="75000"/>
                      <a:lumOff val="25000"/>
                    </a:schemeClr>
                  </a:solidFill>
                </a:defRPr>
              </a:lvl1pPr>
              <a:lvl2pPr marL="742950" indent="-285750">
                <a:spcBef>
                  <a:spcPct val="20000"/>
                </a:spcBef>
                <a:buFont typeface="Arial" panose="020B0604020202020204" pitchFamily="34" charset="0"/>
                <a:buChar char="–"/>
                <a:defRPr sz="2800">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9pPr>
            </a:lstStyle>
            <a:p>
              <a:r>
                <a:rPr lang="zh-CN" altLang="en-US" dirty="0"/>
                <a:t>算法中的每一个步骤都应当是确定的，而不应当是含糊的、模棱两可的</a:t>
              </a:r>
            </a:p>
          </p:txBody>
        </p:sp>
        <p:sp>
          <p:nvSpPr>
            <p:cNvPr id="29" name="MH_SubTitle_3"/>
            <p:cNvSpPr txBox="1">
              <a:spLocks noChangeArrowheads="1"/>
            </p:cNvSpPr>
            <p:nvPr>
              <p:custDataLst>
                <p:tags r:id="rId25"/>
              </p:custDataLst>
            </p:nvPr>
          </p:nvSpPr>
          <p:spPr bwMode="auto">
            <a:xfrm>
              <a:off x="4079875" y="368141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 有零个或多个输入</a:t>
              </a:r>
            </a:p>
          </p:txBody>
        </p:sp>
        <p:sp>
          <p:nvSpPr>
            <p:cNvPr id="30" name="MH_Text_3"/>
            <p:cNvSpPr txBox="1"/>
            <p:nvPr>
              <p:custDataLst>
                <p:tags r:id="rId26"/>
              </p:custDataLst>
            </p:nvPr>
          </p:nvSpPr>
          <p:spPr>
            <a:xfrm>
              <a:off x="4079874" y="4073526"/>
              <a:ext cx="5094605" cy="373063"/>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所谓输入是指在执行算法时需要从外界取得必要的信息</a:t>
              </a:r>
            </a:p>
          </p:txBody>
        </p:sp>
        <p:sp>
          <p:nvSpPr>
            <p:cNvPr id="31" name="MH_SubTitle_4"/>
            <p:cNvSpPr txBox="1">
              <a:spLocks noChangeArrowheads="1"/>
            </p:cNvSpPr>
            <p:nvPr>
              <p:custDataLst>
                <p:tags r:id="rId27"/>
              </p:custDataLst>
            </p:nvPr>
          </p:nvSpPr>
          <p:spPr bwMode="auto">
            <a:xfrm>
              <a:off x="4786313" y="462280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2">
                      <a:lumMod val="75000"/>
                    </a:schemeClr>
                  </a:solidFill>
                  <a:latin typeface="+mn-lt"/>
                  <a:ea typeface="+mn-ea"/>
                </a:rPr>
                <a:t>有一个或多个输出</a:t>
              </a:r>
            </a:p>
          </p:txBody>
        </p:sp>
        <p:sp>
          <p:nvSpPr>
            <p:cNvPr id="32" name="MH_Text_4"/>
            <p:cNvSpPr txBox="1"/>
            <p:nvPr>
              <p:custDataLst>
                <p:tags r:id="rId28"/>
              </p:custDataLst>
            </p:nvPr>
          </p:nvSpPr>
          <p:spPr>
            <a:xfrm>
              <a:off x="4786313" y="5016501"/>
              <a:ext cx="4679950" cy="373063"/>
            </a:xfrm>
            <a:prstGeom prst="rect">
              <a:avLst/>
            </a:prstGeom>
            <a:noFill/>
          </p:spPr>
          <p:txBody>
            <a:bodyPr lIns="0" tIns="0" rIns="0" bIns="0">
              <a:normAutofit/>
            </a:bodyPr>
            <a:lstStyle/>
            <a:p>
              <a:pPr>
                <a:lnSpc>
                  <a:spcPct val="130000"/>
                </a:lnSpc>
                <a:defRPr/>
              </a:pPr>
              <a:r>
                <a:rPr lang="zh-CN" altLang="en-US" sz="1600" dirty="0">
                  <a:solidFill>
                    <a:schemeClr val="tx1">
                      <a:lumMod val="75000"/>
                      <a:lumOff val="25000"/>
                    </a:schemeClr>
                  </a:solidFill>
                </a:rPr>
                <a:t>算法的目的是为了求解，“解” 就是输出</a:t>
              </a:r>
            </a:p>
          </p:txBody>
        </p:sp>
        <p:sp>
          <p:nvSpPr>
            <p:cNvPr id="33" name="MH_SubTitle_5"/>
            <p:cNvSpPr txBox="1">
              <a:spLocks noChangeArrowheads="1"/>
            </p:cNvSpPr>
            <p:nvPr>
              <p:custDataLst>
                <p:tags r:id="rId29"/>
              </p:custDataLst>
            </p:nvPr>
          </p:nvSpPr>
          <p:spPr bwMode="auto">
            <a:xfrm>
              <a:off x="5492750" y="55689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有效性</a:t>
              </a:r>
            </a:p>
          </p:txBody>
        </p:sp>
        <p:sp>
          <p:nvSpPr>
            <p:cNvPr id="34" name="MH_Text_5"/>
            <p:cNvSpPr txBox="1"/>
            <p:nvPr>
              <p:custDataLst>
                <p:tags r:id="rId30"/>
              </p:custDataLst>
            </p:nvPr>
          </p:nvSpPr>
          <p:spPr>
            <a:xfrm>
              <a:off x="5492750" y="5961063"/>
              <a:ext cx="5693410" cy="373062"/>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算法中的每一个步骤都应当能有效地执行，并得到确定的结果</a:t>
              </a:r>
            </a:p>
          </p:txBody>
        </p:sp>
      </p:grpSp>
    </p:spTree>
    <p:extLst>
      <p:ext uri="{BB962C8B-B14F-4D97-AF65-F5344CB8AC3E}">
        <p14:creationId xmlns:p14="http://schemas.microsoft.com/office/powerpoint/2010/main" val="3014420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a:t>
            </a:r>
          </a:p>
        </p:txBody>
      </p:sp>
      <p:sp>
        <p:nvSpPr>
          <p:cNvPr id="6" name="Rectangle 4"/>
          <p:cNvSpPr>
            <a:spLocks noChangeArrowheads="1"/>
          </p:cNvSpPr>
          <p:nvPr/>
        </p:nvSpPr>
        <p:spPr bwMode="auto">
          <a:xfrm>
            <a:off x="2295072" y="2528888"/>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p>
        </p:txBody>
      </p:sp>
      <p:sp>
        <p:nvSpPr>
          <p:cNvPr id="7" name="Rectangle 5"/>
          <p:cNvSpPr>
            <a:spLocks noChangeArrowheads="1"/>
          </p:cNvSpPr>
          <p:nvPr/>
        </p:nvSpPr>
        <p:spPr bwMode="auto">
          <a:xfrm>
            <a:off x="2295072" y="3595688"/>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8" name="Line 6"/>
          <p:cNvSpPr>
            <a:spLocks noChangeShapeType="1"/>
          </p:cNvSpPr>
          <p:nvPr/>
        </p:nvSpPr>
        <p:spPr bwMode="auto">
          <a:xfrm>
            <a:off x="2676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2676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2676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1990272" y="1839233"/>
            <a:ext cx="1371600"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1837872"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a:solidFill>
                  <a:schemeClr val="accent1"/>
                </a:solidFill>
                <a:latin typeface="+mn-ea"/>
                <a:ea typeface="+mn-ea"/>
              </a:rPr>
              <a:t>顺序结构</a:t>
            </a:r>
          </a:p>
        </p:txBody>
      </p:sp>
      <p:sp>
        <p:nvSpPr>
          <p:cNvPr id="14" name="Rectangle 5"/>
          <p:cNvSpPr>
            <a:spLocks noChangeArrowheads="1"/>
          </p:cNvSpPr>
          <p:nvPr/>
        </p:nvSpPr>
        <p:spPr bwMode="auto">
          <a:xfrm>
            <a:off x="4881335" y="3214687"/>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
        <p:nvSpPr>
          <p:cNvPr id="15" name="Rectangle 6"/>
          <p:cNvSpPr>
            <a:spLocks noChangeArrowheads="1"/>
          </p:cNvSpPr>
          <p:nvPr/>
        </p:nvSpPr>
        <p:spPr bwMode="auto">
          <a:xfrm>
            <a:off x="6633935" y="3214687"/>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p>
        </p:txBody>
      </p:sp>
      <p:sp>
        <p:nvSpPr>
          <p:cNvPr id="16" name="AutoShape 7"/>
          <p:cNvSpPr>
            <a:spLocks noChangeArrowheads="1"/>
          </p:cNvSpPr>
          <p:nvPr/>
        </p:nvSpPr>
        <p:spPr bwMode="auto">
          <a:xfrm>
            <a:off x="5871935" y="1995487"/>
            <a:ext cx="609600" cy="914400"/>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17" name="Freeform 8"/>
          <p:cNvSpPr>
            <a:spLocks/>
          </p:cNvSpPr>
          <p:nvPr/>
        </p:nvSpPr>
        <p:spPr bwMode="auto">
          <a:xfrm>
            <a:off x="5262335"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a:spLocks/>
          </p:cNvSpPr>
          <p:nvPr/>
        </p:nvSpPr>
        <p:spPr bwMode="auto">
          <a:xfrm>
            <a:off x="6481535"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6176735"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51861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p>
        </p:txBody>
      </p:sp>
      <p:sp>
        <p:nvSpPr>
          <p:cNvPr id="21" name="Rectangle 12"/>
          <p:cNvSpPr>
            <a:spLocks noChangeArrowheads="1"/>
          </p:cNvSpPr>
          <p:nvPr/>
        </p:nvSpPr>
        <p:spPr bwMode="auto">
          <a:xfrm>
            <a:off x="66339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p>
        </p:txBody>
      </p:sp>
      <p:sp>
        <p:nvSpPr>
          <p:cNvPr id="22" name="Freeform 13"/>
          <p:cNvSpPr>
            <a:spLocks/>
          </p:cNvSpPr>
          <p:nvPr/>
        </p:nvSpPr>
        <p:spPr bwMode="auto">
          <a:xfrm>
            <a:off x="5262335" y="3824288"/>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6100535"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5262335"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选择结构</a:t>
            </a:r>
          </a:p>
        </p:txBody>
      </p:sp>
      <p:sp>
        <p:nvSpPr>
          <p:cNvPr id="26" name="AutoShape 6"/>
          <p:cNvSpPr>
            <a:spLocks noChangeArrowheads="1"/>
          </p:cNvSpPr>
          <p:nvPr/>
        </p:nvSpPr>
        <p:spPr bwMode="auto">
          <a:xfrm>
            <a:off x="9744414" y="2374900"/>
            <a:ext cx="609600" cy="914400"/>
          </a:xfrm>
          <a:prstGeom prst="diamond">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p>
        </p:txBody>
      </p:sp>
      <p:sp>
        <p:nvSpPr>
          <p:cNvPr id="27" name="Line 7"/>
          <p:cNvSpPr>
            <a:spLocks noChangeShapeType="1"/>
          </p:cNvSpPr>
          <p:nvPr/>
        </p:nvSpPr>
        <p:spPr bwMode="auto">
          <a:xfrm>
            <a:off x="10049215"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a:spLocks/>
          </p:cNvSpPr>
          <p:nvPr/>
        </p:nvSpPr>
        <p:spPr bwMode="auto">
          <a:xfrm>
            <a:off x="10354015" y="2832100"/>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10354015" y="2374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p>
        </p:txBody>
      </p:sp>
      <p:sp>
        <p:nvSpPr>
          <p:cNvPr id="30" name="Freeform 10"/>
          <p:cNvSpPr>
            <a:spLocks/>
          </p:cNvSpPr>
          <p:nvPr/>
        </p:nvSpPr>
        <p:spPr bwMode="auto">
          <a:xfrm>
            <a:off x="9211014"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10049215"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9668214" y="3365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p>
        </p:txBody>
      </p:sp>
      <p:sp>
        <p:nvSpPr>
          <p:cNvPr id="33" name="Rectangle 16"/>
          <p:cNvSpPr>
            <a:spLocks noChangeArrowheads="1"/>
          </p:cNvSpPr>
          <p:nvPr/>
        </p:nvSpPr>
        <p:spPr bwMode="auto">
          <a:xfrm>
            <a:off x="9045007"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循环结构</a:t>
            </a:r>
          </a:p>
        </p:txBody>
      </p:sp>
      <p:sp>
        <p:nvSpPr>
          <p:cNvPr id="34" name="Rectangle 9"/>
          <p:cNvSpPr>
            <a:spLocks noChangeArrowheads="1"/>
          </p:cNvSpPr>
          <p:nvPr/>
        </p:nvSpPr>
        <p:spPr bwMode="auto">
          <a:xfrm>
            <a:off x="4735795" y="1839234"/>
            <a:ext cx="2879555" cy="2975653"/>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8466219" y="1877673"/>
            <a:ext cx="2879555" cy="2937214"/>
          </a:xfrm>
          <a:prstGeom prst="rect">
            <a:avLst/>
          </a:prstGeom>
          <a:noFill/>
          <a:ln w="12700">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2617958" y="178809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2605261"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6117775" y="178333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044235" y="476312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9981033" y="1825739"/>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0680474"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9668214" y="3822700"/>
            <a:ext cx="762000" cy="6096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329950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三种基本结构的特点</a:t>
            </a:r>
          </a:p>
        </p:txBody>
      </p:sp>
      <p:sp>
        <p:nvSpPr>
          <p:cNvPr id="4" name="MH_Other_1"/>
          <p:cNvSpPr/>
          <p:nvPr>
            <p:custDataLst>
              <p:tags r:id="rId1"/>
            </p:custDataLst>
          </p:nvPr>
        </p:nvSpPr>
        <p:spPr>
          <a:xfrm>
            <a:off x="3091544" y="1690688"/>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3901169" y="2108200"/>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4710794" y="2068513"/>
            <a:ext cx="4360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3091544" y="2598737"/>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3901169" y="30146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4710794" y="2978150"/>
            <a:ext cx="4360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3091544" y="3509963"/>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3901169" y="3927475"/>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4710794" y="3895725"/>
            <a:ext cx="43608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3091544" y="442595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3901169" y="48434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4710794" y="4811713"/>
            <a:ext cx="43608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nSpc>
                <a:spcPct val="150000"/>
              </a:lnSpc>
              <a:defRPr/>
            </a:pPr>
            <a:r>
              <a:rPr lang="zh-CN" altLang="en-US" sz="2000" dirty="0">
                <a:solidFill>
                  <a:schemeClr val="tx1">
                    <a:lumMod val="65000"/>
                    <a:lumOff val="35000"/>
                  </a:schemeClr>
                </a:solidFill>
                <a:latin typeface="+mn-lt"/>
                <a:ea typeface="+mn-ea"/>
              </a:rPr>
              <a:t>结构内不存在“死循环”</a:t>
            </a:r>
            <a:endParaRPr lang="en-US" altLang="zh-CN" sz="20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063507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9360" y="1527969"/>
            <a:ext cx="9662160" cy="4246880"/>
            <a:chOff x="2751138" y="2444750"/>
            <a:chExt cx="6740526" cy="3182938"/>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a:latin typeface="微软雅黑" panose="020B0503020204020204" pitchFamily="34" charset="-122"/>
                  <a:ea typeface="微软雅黑" panose="020B0503020204020204" pitchFamily="34" charset="-122"/>
                </a:rPr>
                <a:t>算法</a:t>
              </a:r>
              <a:endParaRPr lang="en-US" altLang="zh-CN" sz="3200" dirty="0">
                <a:latin typeface="微软雅黑" panose="020B0503020204020204" pitchFamily="34" charset="-122"/>
                <a:ea typeface="微软雅黑" panose="020B0503020204020204" pitchFamily="34" charset="-122"/>
              </a:endParaRPr>
            </a:p>
            <a:p>
              <a:pPr algn="ctr">
                <a:lnSpc>
                  <a:spcPct val="110000"/>
                </a:lnSpc>
                <a:defRPr/>
              </a:pPr>
              <a:r>
                <a:rPr lang="zh-CN" altLang="en-US" sz="3200" dirty="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伪代码</a:t>
              </a: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4">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结构化</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传统</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自然</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语言</a:t>
              </a: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headEnd/>
              <a:tailEnd/>
            </a:ln>
            <a:extLst>
              <a:ext uri="{909E8E84-426E-40DD-AFC4-6F175D3DCCD1}">
                <a14:hiddenFill xmlns:a14="http://schemas.microsoft.com/office/drawing/2010/main">
                  <a:noFill/>
                </a14:hiddenFill>
              </a:ext>
            </a:extLst>
          </p:spPr>
          <p:txBody>
            <a:bodyPr/>
            <a:lstStyle/>
            <a:p>
              <a:pPr>
                <a:defRPr/>
              </a:pPr>
              <a:endParaRPr lang="zh-CN" altLang="en-US"/>
            </a:p>
          </p:txBody>
        </p:sp>
      </p:grpSp>
    </p:spTree>
    <p:extLst>
      <p:ext uri="{BB962C8B-B14F-4D97-AF65-F5344CB8AC3E}">
        <p14:creationId xmlns:p14="http://schemas.microsoft.com/office/powerpoint/2010/main" val="2386969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程序设计的任务</a:t>
            </a:r>
          </a:p>
        </p:txBody>
      </p:sp>
      <p:sp>
        <p:nvSpPr>
          <p:cNvPr id="4" name="MH_Other_1"/>
          <p:cNvSpPr/>
          <p:nvPr>
            <p:custDataLst>
              <p:tags r:id="rId1"/>
            </p:custDataLst>
          </p:nvPr>
        </p:nvSpPr>
        <p:spPr>
          <a:xfrm flipH="1" flipV="1">
            <a:off x="3080199" y="4697203"/>
            <a:ext cx="2036762" cy="1514475"/>
          </a:xfrm>
          <a:custGeom>
            <a:avLst/>
            <a:gdLst>
              <a:gd name="connsiteX0" fmla="*/ 2036881 w 2036881"/>
              <a:gd name="connsiteY0" fmla="*/ 0 h 1514475"/>
              <a:gd name="connsiteX1" fmla="*/ 662583 w 2036881"/>
              <a:gd name="connsiteY1" fmla="*/ 0 h 1514475"/>
              <a:gd name="connsiteX2" fmla="*/ 0 w 2036881"/>
              <a:gd name="connsiteY2" fmla="*/ 662583 h 1514475"/>
              <a:gd name="connsiteX3" fmla="*/ 0 w 2036881"/>
              <a:gd name="connsiteY3" fmla="*/ 1514475 h 1514475"/>
              <a:gd name="connsiteX4" fmla="*/ 378619 w 2036881"/>
              <a:gd name="connsiteY4" fmla="*/ 1514475 h 1514475"/>
              <a:gd name="connsiteX5" fmla="*/ 378619 w 2036881"/>
              <a:gd name="connsiteY5" fmla="*/ 662583 h 1514475"/>
              <a:gd name="connsiteX6" fmla="*/ 662583 w 2036881"/>
              <a:gd name="connsiteY6" fmla="*/ 378619 h 1514475"/>
              <a:gd name="connsiteX7" fmla="*/ 2036881 w 2036881"/>
              <a:gd name="connsiteY7" fmla="*/ 378619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 name="MH_Other_2"/>
          <p:cNvSpPr/>
          <p:nvPr>
            <p:custDataLst>
              <p:tags r:id="rId2"/>
            </p:custDataLst>
          </p:nvPr>
        </p:nvSpPr>
        <p:spPr>
          <a:xfrm flipH="1">
            <a:off x="5443987" y="4432091"/>
            <a:ext cx="2036763" cy="1514475"/>
          </a:xfrm>
          <a:custGeom>
            <a:avLst/>
            <a:gdLst>
              <a:gd name="connsiteX0" fmla="*/ 2036881 w 2036881"/>
              <a:gd name="connsiteY0" fmla="*/ 0 h 1514475"/>
              <a:gd name="connsiteX1" fmla="*/ 662583 w 2036881"/>
              <a:gd name="connsiteY1" fmla="*/ 0 h 1514475"/>
              <a:gd name="connsiteX2" fmla="*/ 0 w 2036881"/>
              <a:gd name="connsiteY2" fmla="*/ 662583 h 1514475"/>
              <a:gd name="connsiteX3" fmla="*/ 0 w 2036881"/>
              <a:gd name="connsiteY3" fmla="*/ 1514475 h 1514475"/>
              <a:gd name="connsiteX4" fmla="*/ 378619 w 2036881"/>
              <a:gd name="connsiteY4" fmla="*/ 1514475 h 1514475"/>
              <a:gd name="connsiteX5" fmla="*/ 378619 w 2036881"/>
              <a:gd name="connsiteY5" fmla="*/ 662583 h 1514475"/>
              <a:gd name="connsiteX6" fmla="*/ 662583 w 2036881"/>
              <a:gd name="connsiteY6" fmla="*/ 378619 h 1514475"/>
              <a:gd name="connsiteX7" fmla="*/ 2036881 w 2036881"/>
              <a:gd name="connsiteY7" fmla="*/ 378619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 name="MH_Other_3"/>
          <p:cNvSpPr/>
          <p:nvPr>
            <p:custDataLst>
              <p:tags r:id="rId3"/>
            </p:custDataLst>
          </p:nvPr>
        </p:nvSpPr>
        <p:spPr>
          <a:xfrm flipH="1" flipV="1">
            <a:off x="7085462" y="4309853"/>
            <a:ext cx="3190875" cy="1514475"/>
          </a:xfrm>
          <a:custGeom>
            <a:avLst/>
            <a:gdLst>
              <a:gd name="connsiteX0" fmla="*/ 662583 w 3190875"/>
              <a:gd name="connsiteY0" fmla="*/ 0 h 1514475"/>
              <a:gd name="connsiteX1" fmla="*/ 3190875 w 3190875"/>
              <a:gd name="connsiteY1" fmla="*/ 0 h 1514475"/>
              <a:gd name="connsiteX2" fmla="*/ 3190875 w 3190875"/>
              <a:gd name="connsiteY2" fmla="*/ 378619 h 1514475"/>
              <a:gd name="connsiteX3" fmla="*/ 662583 w 3190875"/>
              <a:gd name="connsiteY3" fmla="*/ 378619 h 1514475"/>
              <a:gd name="connsiteX4" fmla="*/ 378619 w 3190875"/>
              <a:gd name="connsiteY4" fmla="*/ 662583 h 1514475"/>
              <a:gd name="connsiteX5" fmla="*/ 378619 w 3190875"/>
              <a:gd name="connsiteY5" fmla="*/ 1514475 h 1514475"/>
              <a:gd name="connsiteX6" fmla="*/ 0 w 3190875"/>
              <a:gd name="connsiteY6" fmla="*/ 1514475 h 1514475"/>
              <a:gd name="connsiteX7" fmla="*/ 0 w 3190875"/>
              <a:gd name="connsiteY7" fmla="*/ 662583 h 1514475"/>
              <a:gd name="connsiteX8" fmla="*/ 662583 w 3190875"/>
              <a:gd name="connsiteY8"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 name="MH_Other_4"/>
          <p:cNvSpPr/>
          <p:nvPr>
            <p:custDataLst>
              <p:tags r:id="rId4"/>
            </p:custDataLst>
          </p:nvPr>
        </p:nvSpPr>
        <p:spPr>
          <a:xfrm flipV="1">
            <a:off x="2380112" y="1511091"/>
            <a:ext cx="3190875" cy="1514475"/>
          </a:xfrm>
          <a:custGeom>
            <a:avLst/>
            <a:gdLst>
              <a:gd name="connsiteX0" fmla="*/ 662583 w 3190875"/>
              <a:gd name="connsiteY0" fmla="*/ 0 h 1514475"/>
              <a:gd name="connsiteX1" fmla="*/ 3190875 w 3190875"/>
              <a:gd name="connsiteY1" fmla="*/ 0 h 1514475"/>
              <a:gd name="connsiteX2" fmla="*/ 3190875 w 3190875"/>
              <a:gd name="connsiteY2" fmla="*/ 378619 h 1514475"/>
              <a:gd name="connsiteX3" fmla="*/ 662583 w 3190875"/>
              <a:gd name="connsiteY3" fmla="*/ 378619 h 1514475"/>
              <a:gd name="connsiteX4" fmla="*/ 378619 w 3190875"/>
              <a:gd name="connsiteY4" fmla="*/ 662583 h 1514475"/>
              <a:gd name="connsiteX5" fmla="*/ 378619 w 3190875"/>
              <a:gd name="connsiteY5" fmla="*/ 1514475 h 1514475"/>
              <a:gd name="connsiteX6" fmla="*/ 0 w 3190875"/>
              <a:gd name="connsiteY6" fmla="*/ 1514475 h 1514475"/>
              <a:gd name="connsiteX7" fmla="*/ 0 w 3190875"/>
              <a:gd name="connsiteY7" fmla="*/ 662583 h 1514475"/>
              <a:gd name="connsiteX8" fmla="*/ 662583 w 3190875"/>
              <a:gd name="connsiteY8"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8" name="MH_Other_5"/>
          <p:cNvSpPr/>
          <p:nvPr>
            <p:custDataLst>
              <p:tags r:id="rId5"/>
            </p:custDataLst>
          </p:nvPr>
        </p:nvSpPr>
        <p:spPr>
          <a:xfrm flipV="1">
            <a:off x="5570987" y="2644566"/>
            <a:ext cx="3190875" cy="1514475"/>
          </a:xfrm>
          <a:custGeom>
            <a:avLst/>
            <a:gdLst>
              <a:gd name="connsiteX0" fmla="*/ 662583 w 3190875"/>
              <a:gd name="connsiteY0" fmla="*/ 0 h 1514475"/>
              <a:gd name="connsiteX1" fmla="*/ 3190875 w 3190875"/>
              <a:gd name="connsiteY1" fmla="*/ 0 h 1514475"/>
              <a:gd name="connsiteX2" fmla="*/ 3190875 w 3190875"/>
              <a:gd name="connsiteY2" fmla="*/ 378619 h 1514475"/>
              <a:gd name="connsiteX3" fmla="*/ 662583 w 3190875"/>
              <a:gd name="connsiteY3" fmla="*/ 378619 h 1514475"/>
              <a:gd name="connsiteX4" fmla="*/ 378619 w 3190875"/>
              <a:gd name="connsiteY4" fmla="*/ 662583 h 1514475"/>
              <a:gd name="connsiteX5" fmla="*/ 378619 w 3190875"/>
              <a:gd name="connsiteY5" fmla="*/ 1514475 h 1514475"/>
              <a:gd name="connsiteX6" fmla="*/ 0 w 3190875"/>
              <a:gd name="connsiteY6" fmla="*/ 1514475 h 1514475"/>
              <a:gd name="connsiteX7" fmla="*/ 0 w 3190875"/>
              <a:gd name="connsiteY7" fmla="*/ 662583 h 1514475"/>
              <a:gd name="connsiteX8" fmla="*/ 662583 w 3190875"/>
              <a:gd name="connsiteY8" fmla="*/ 0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0875" h="1514475">
                <a:moveTo>
                  <a:pt x="662583" y="0"/>
                </a:moveTo>
                <a:lnTo>
                  <a:pt x="3190875" y="0"/>
                </a:lnTo>
                <a:lnTo>
                  <a:pt x="3190875" y="378619"/>
                </a:lnTo>
                <a:lnTo>
                  <a:pt x="662583" y="378619"/>
                </a:lnTo>
                <a:cubicBezTo>
                  <a:pt x="505754" y="378619"/>
                  <a:pt x="378619" y="505754"/>
                  <a:pt x="378619" y="662583"/>
                </a:cubicBezTo>
                <a:lnTo>
                  <a:pt x="378619" y="1514475"/>
                </a:lnTo>
                <a:lnTo>
                  <a:pt x="0" y="1514475"/>
                </a:lnTo>
                <a:lnTo>
                  <a:pt x="0" y="662583"/>
                </a:lnTo>
                <a:cubicBezTo>
                  <a:pt x="0" y="296649"/>
                  <a:pt x="296649" y="0"/>
                  <a:pt x="6625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MH_Other_6"/>
          <p:cNvSpPr/>
          <p:nvPr>
            <p:custDataLst>
              <p:tags r:id="rId6"/>
            </p:custDataLst>
          </p:nvPr>
        </p:nvSpPr>
        <p:spPr>
          <a:xfrm rot="5400000">
            <a:off x="8864256" y="3675647"/>
            <a:ext cx="1309687" cy="1514475"/>
          </a:xfrm>
          <a:custGeom>
            <a:avLst/>
            <a:gdLst>
              <a:gd name="connsiteX0" fmla="*/ 0 w 1309689"/>
              <a:gd name="connsiteY0" fmla="*/ 1514475 h 1514475"/>
              <a:gd name="connsiteX1" fmla="*/ 0 w 1309689"/>
              <a:gd name="connsiteY1" fmla="*/ 662583 h 1514475"/>
              <a:gd name="connsiteX2" fmla="*/ 662583 w 1309689"/>
              <a:gd name="connsiteY2" fmla="*/ 0 h 1514475"/>
              <a:gd name="connsiteX3" fmla="*/ 1309689 w 1309689"/>
              <a:gd name="connsiteY3" fmla="*/ 0 h 1514475"/>
              <a:gd name="connsiteX4" fmla="*/ 1309689 w 1309689"/>
              <a:gd name="connsiteY4" fmla="*/ 378619 h 1514475"/>
              <a:gd name="connsiteX5" fmla="*/ 662583 w 1309689"/>
              <a:gd name="connsiteY5" fmla="*/ 378619 h 1514475"/>
              <a:gd name="connsiteX6" fmla="*/ 378619 w 1309689"/>
              <a:gd name="connsiteY6" fmla="*/ 662583 h 1514475"/>
              <a:gd name="connsiteX7" fmla="*/ 378619 w 1309689"/>
              <a:gd name="connsiteY7" fmla="*/ 1514475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9689" h="1514475">
                <a:moveTo>
                  <a:pt x="0" y="1514475"/>
                </a:moveTo>
                <a:lnTo>
                  <a:pt x="0" y="662583"/>
                </a:lnTo>
                <a:cubicBezTo>
                  <a:pt x="0" y="296649"/>
                  <a:pt x="296649" y="0"/>
                  <a:pt x="662583" y="0"/>
                </a:cubicBezTo>
                <a:lnTo>
                  <a:pt x="1309689" y="0"/>
                </a:lnTo>
                <a:lnTo>
                  <a:pt x="1309689" y="378619"/>
                </a:lnTo>
                <a:lnTo>
                  <a:pt x="662583" y="378619"/>
                </a:lnTo>
                <a:cubicBezTo>
                  <a:pt x="505754" y="378619"/>
                  <a:pt x="378619" y="505754"/>
                  <a:pt x="378619" y="662583"/>
                </a:cubicBezTo>
                <a:lnTo>
                  <a:pt x="378619" y="15144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MH_SubTitle_1"/>
          <p:cNvSpPr/>
          <p:nvPr>
            <p:custDataLst>
              <p:tags r:id="rId7"/>
            </p:custDataLst>
          </p:nvPr>
        </p:nvSpPr>
        <p:spPr>
          <a:xfrm>
            <a:off x="1968949" y="2239752"/>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问题分析</a:t>
            </a:r>
          </a:p>
        </p:txBody>
      </p:sp>
      <p:sp>
        <p:nvSpPr>
          <p:cNvPr id="11" name="MH_SubTitle_2"/>
          <p:cNvSpPr/>
          <p:nvPr>
            <p:custDataLst>
              <p:tags r:id="rId8"/>
            </p:custDataLst>
          </p:nvPr>
        </p:nvSpPr>
        <p:spPr>
          <a:xfrm>
            <a:off x="5156649" y="2249277"/>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设计算法</a:t>
            </a:r>
          </a:p>
        </p:txBody>
      </p:sp>
      <p:sp>
        <p:nvSpPr>
          <p:cNvPr id="12" name="MH_SubTitle_3"/>
          <p:cNvSpPr/>
          <p:nvPr>
            <p:custDataLst>
              <p:tags r:id="rId9"/>
            </p:custDataLst>
          </p:nvPr>
        </p:nvSpPr>
        <p:spPr>
          <a:xfrm>
            <a:off x="9482586" y="3376402"/>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编写程序</a:t>
            </a:r>
          </a:p>
        </p:txBody>
      </p:sp>
      <p:sp>
        <p:nvSpPr>
          <p:cNvPr id="13" name="MH_Other_7"/>
          <p:cNvSpPr/>
          <p:nvPr>
            <p:custDataLst>
              <p:tags r:id="rId10"/>
            </p:custDataLst>
          </p:nvPr>
        </p:nvSpPr>
        <p:spPr>
          <a:xfrm>
            <a:off x="2524575" y="2054016"/>
            <a:ext cx="71437"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4" name="MH_Other_8"/>
          <p:cNvSpPr/>
          <p:nvPr>
            <p:custDataLst>
              <p:tags r:id="rId11"/>
            </p:custDataLst>
          </p:nvPr>
        </p:nvSpPr>
        <p:spPr>
          <a:xfrm>
            <a:off x="4820100" y="2796966"/>
            <a:ext cx="71437"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5" name="MH_Other_9"/>
          <p:cNvSpPr/>
          <p:nvPr>
            <p:custDataLst>
              <p:tags r:id="rId12"/>
            </p:custDataLst>
          </p:nvPr>
        </p:nvSpPr>
        <p:spPr>
          <a:xfrm>
            <a:off x="4972500" y="2796966"/>
            <a:ext cx="71437"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6" name="MH_Other_10"/>
          <p:cNvSpPr/>
          <p:nvPr>
            <p:custDataLst>
              <p:tags r:id="rId13"/>
            </p:custDataLst>
          </p:nvPr>
        </p:nvSpPr>
        <p:spPr>
          <a:xfrm>
            <a:off x="8950775" y="3930441"/>
            <a:ext cx="73025"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7" name="MH_Other_11"/>
          <p:cNvSpPr/>
          <p:nvPr>
            <p:custDataLst>
              <p:tags r:id="rId14"/>
            </p:custDataLst>
          </p:nvPr>
        </p:nvSpPr>
        <p:spPr>
          <a:xfrm>
            <a:off x="9103175" y="3930441"/>
            <a:ext cx="73025"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8" name="MH_Other_12"/>
          <p:cNvSpPr/>
          <p:nvPr>
            <p:custDataLst>
              <p:tags r:id="rId15"/>
            </p:custDataLst>
          </p:nvPr>
        </p:nvSpPr>
        <p:spPr>
          <a:xfrm>
            <a:off x="9255575" y="3930441"/>
            <a:ext cx="73025"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19" name="MH_SubTitle_4"/>
          <p:cNvSpPr/>
          <p:nvPr>
            <p:custDataLst>
              <p:tags r:id="rId16"/>
            </p:custDataLst>
          </p:nvPr>
        </p:nvSpPr>
        <p:spPr>
          <a:xfrm>
            <a:off x="6556826" y="5048040"/>
            <a:ext cx="1420812"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zh-CN" altLang="en-US" b="1" dirty="0">
                <a:solidFill>
                  <a:schemeClr val="accent1"/>
                </a:solidFill>
              </a:rPr>
              <a:t>对源程序进行编辑、编译和连接</a:t>
            </a:r>
          </a:p>
        </p:txBody>
      </p:sp>
      <p:sp>
        <p:nvSpPr>
          <p:cNvPr id="20" name="MH_Other_13"/>
          <p:cNvSpPr/>
          <p:nvPr>
            <p:custDataLst>
              <p:tags r:id="rId17"/>
            </p:custDataLst>
          </p:nvPr>
        </p:nvSpPr>
        <p:spPr>
          <a:xfrm>
            <a:off x="80601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1" name="MH_Other_14"/>
          <p:cNvSpPr/>
          <p:nvPr>
            <p:custDataLst>
              <p:tags r:id="rId18"/>
            </p:custDataLst>
          </p:nvPr>
        </p:nvSpPr>
        <p:spPr>
          <a:xfrm>
            <a:off x="82125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2" name="MH_Other_15"/>
          <p:cNvSpPr/>
          <p:nvPr>
            <p:custDataLst>
              <p:tags r:id="rId19"/>
            </p:custDataLst>
          </p:nvPr>
        </p:nvSpPr>
        <p:spPr>
          <a:xfrm>
            <a:off x="83649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3" name="MH_Other_16"/>
          <p:cNvSpPr/>
          <p:nvPr>
            <p:custDataLst>
              <p:tags r:id="rId20"/>
            </p:custDataLst>
          </p:nvPr>
        </p:nvSpPr>
        <p:spPr>
          <a:xfrm>
            <a:off x="8517386" y="5602077"/>
            <a:ext cx="71438"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4" name="MH_SubTitle_5"/>
          <p:cNvSpPr/>
          <p:nvPr>
            <p:custDataLst>
              <p:tags r:id="rId21"/>
            </p:custDataLst>
          </p:nvPr>
        </p:nvSpPr>
        <p:spPr>
          <a:xfrm>
            <a:off x="4286699" y="4027277"/>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运行程序</a:t>
            </a:r>
            <a:endParaRPr lang="en-US" altLang="zh-CN" b="1" dirty="0">
              <a:solidFill>
                <a:schemeClr val="accent1"/>
              </a:solidFill>
            </a:endParaRPr>
          </a:p>
          <a:p>
            <a:pPr algn="ctr">
              <a:defRPr/>
            </a:pPr>
            <a:r>
              <a:rPr lang="zh-CN" altLang="en-US" b="1" dirty="0">
                <a:solidFill>
                  <a:schemeClr val="accent1"/>
                </a:solidFill>
              </a:rPr>
              <a:t>分析结果</a:t>
            </a:r>
          </a:p>
        </p:txBody>
      </p:sp>
      <p:sp>
        <p:nvSpPr>
          <p:cNvPr id="25" name="MH_Other_17"/>
          <p:cNvSpPr/>
          <p:nvPr>
            <p:custDataLst>
              <p:tags r:id="rId22"/>
            </p:custDataLst>
          </p:nvPr>
        </p:nvSpPr>
        <p:spPr>
          <a:xfrm>
            <a:off x="56138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6" name="MH_Other_18"/>
          <p:cNvSpPr/>
          <p:nvPr>
            <p:custDataLst>
              <p:tags r:id="rId23"/>
            </p:custDataLst>
          </p:nvPr>
        </p:nvSpPr>
        <p:spPr>
          <a:xfrm>
            <a:off x="57662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7" name="MH_Other_19"/>
          <p:cNvSpPr/>
          <p:nvPr>
            <p:custDataLst>
              <p:tags r:id="rId24"/>
            </p:custDataLst>
          </p:nvPr>
        </p:nvSpPr>
        <p:spPr>
          <a:xfrm>
            <a:off x="59186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8" name="MH_Other_20"/>
          <p:cNvSpPr/>
          <p:nvPr>
            <p:custDataLst>
              <p:tags r:id="rId25"/>
            </p:custDataLst>
          </p:nvPr>
        </p:nvSpPr>
        <p:spPr>
          <a:xfrm>
            <a:off x="60710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29" name="MH_Other_21"/>
          <p:cNvSpPr/>
          <p:nvPr>
            <p:custDataLst>
              <p:tags r:id="rId26"/>
            </p:custDataLst>
          </p:nvPr>
        </p:nvSpPr>
        <p:spPr>
          <a:xfrm>
            <a:off x="6223450" y="4582902"/>
            <a:ext cx="71437" cy="71438"/>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0" name="MH_Other_22"/>
          <p:cNvSpPr/>
          <p:nvPr>
            <p:custDataLst>
              <p:tags r:id="rId27"/>
            </p:custDataLst>
          </p:nvPr>
        </p:nvSpPr>
        <p:spPr>
          <a:xfrm rot="16200000" flipH="1" flipV="1">
            <a:off x="1487143" y="4432884"/>
            <a:ext cx="2036762" cy="1514475"/>
          </a:xfrm>
          <a:custGeom>
            <a:avLst/>
            <a:gdLst>
              <a:gd name="connsiteX0" fmla="*/ 2036881 w 2036881"/>
              <a:gd name="connsiteY0" fmla="*/ 0 h 1514475"/>
              <a:gd name="connsiteX1" fmla="*/ 662583 w 2036881"/>
              <a:gd name="connsiteY1" fmla="*/ 0 h 1514475"/>
              <a:gd name="connsiteX2" fmla="*/ 0 w 2036881"/>
              <a:gd name="connsiteY2" fmla="*/ 662583 h 1514475"/>
              <a:gd name="connsiteX3" fmla="*/ 0 w 2036881"/>
              <a:gd name="connsiteY3" fmla="*/ 1514475 h 1514475"/>
              <a:gd name="connsiteX4" fmla="*/ 378619 w 2036881"/>
              <a:gd name="connsiteY4" fmla="*/ 1514475 h 1514475"/>
              <a:gd name="connsiteX5" fmla="*/ 378619 w 2036881"/>
              <a:gd name="connsiteY5" fmla="*/ 662583 h 1514475"/>
              <a:gd name="connsiteX6" fmla="*/ 662583 w 2036881"/>
              <a:gd name="connsiteY6" fmla="*/ 378619 h 1514475"/>
              <a:gd name="connsiteX7" fmla="*/ 2036881 w 2036881"/>
              <a:gd name="connsiteY7" fmla="*/ 378619 h 151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6881" h="1514475">
                <a:moveTo>
                  <a:pt x="2036881" y="0"/>
                </a:moveTo>
                <a:lnTo>
                  <a:pt x="662583" y="0"/>
                </a:lnTo>
                <a:cubicBezTo>
                  <a:pt x="296649" y="0"/>
                  <a:pt x="0" y="296649"/>
                  <a:pt x="0" y="662583"/>
                </a:cubicBezTo>
                <a:lnTo>
                  <a:pt x="0" y="1514475"/>
                </a:lnTo>
                <a:lnTo>
                  <a:pt x="378619" y="1514475"/>
                </a:lnTo>
                <a:lnTo>
                  <a:pt x="378619" y="662583"/>
                </a:lnTo>
                <a:cubicBezTo>
                  <a:pt x="378619" y="505754"/>
                  <a:pt x="505754" y="378619"/>
                  <a:pt x="662583" y="378619"/>
                </a:cubicBezTo>
                <a:lnTo>
                  <a:pt x="2036881" y="37861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MH_SubTitle_6"/>
          <p:cNvSpPr/>
          <p:nvPr>
            <p:custDataLst>
              <p:tags r:id="rId28"/>
            </p:custDataLst>
          </p:nvPr>
        </p:nvSpPr>
        <p:spPr>
          <a:xfrm>
            <a:off x="2484886" y="5436977"/>
            <a:ext cx="1181100" cy="1181100"/>
          </a:xfrm>
          <a:prstGeom prst="roundRect">
            <a:avLst>
              <a:gd name="adj" fmla="val 29792"/>
            </a:avLst>
          </a:prstGeom>
          <a:solidFill>
            <a:srgbClr val="FEFFFF"/>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b="1" dirty="0">
                <a:solidFill>
                  <a:schemeClr val="accent1"/>
                </a:solidFill>
              </a:rPr>
              <a:t>编写程序文档</a:t>
            </a:r>
          </a:p>
        </p:txBody>
      </p:sp>
      <p:sp>
        <p:nvSpPr>
          <p:cNvPr id="32" name="MH_Other_23"/>
          <p:cNvSpPr/>
          <p:nvPr>
            <p:custDataLst>
              <p:tags r:id="rId29"/>
            </p:custDataLst>
          </p:nvPr>
        </p:nvSpPr>
        <p:spPr>
          <a:xfrm>
            <a:off x="37326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3" name="MH_Other_24"/>
          <p:cNvSpPr/>
          <p:nvPr>
            <p:custDataLst>
              <p:tags r:id="rId30"/>
            </p:custDataLst>
          </p:nvPr>
        </p:nvSpPr>
        <p:spPr>
          <a:xfrm>
            <a:off x="38850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4" name="MH_Other_25"/>
          <p:cNvSpPr/>
          <p:nvPr>
            <p:custDataLst>
              <p:tags r:id="rId31"/>
            </p:custDataLst>
          </p:nvPr>
        </p:nvSpPr>
        <p:spPr>
          <a:xfrm>
            <a:off x="40374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5" name="MH_Other_26"/>
          <p:cNvSpPr/>
          <p:nvPr>
            <p:custDataLst>
              <p:tags r:id="rId32"/>
            </p:custDataLst>
          </p:nvPr>
        </p:nvSpPr>
        <p:spPr>
          <a:xfrm>
            <a:off x="41898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6" name="MH_Other_27"/>
          <p:cNvSpPr/>
          <p:nvPr>
            <p:custDataLst>
              <p:tags r:id="rId33"/>
            </p:custDataLst>
          </p:nvPr>
        </p:nvSpPr>
        <p:spPr>
          <a:xfrm>
            <a:off x="43422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7" name="MH_Other_28"/>
          <p:cNvSpPr/>
          <p:nvPr>
            <p:custDataLst>
              <p:tags r:id="rId34"/>
            </p:custDataLst>
          </p:nvPr>
        </p:nvSpPr>
        <p:spPr>
          <a:xfrm>
            <a:off x="4494661" y="6000541"/>
            <a:ext cx="71438" cy="71437"/>
          </a:xfrm>
          <a:prstGeom prst="ellipse">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Tree>
    <p:extLst>
      <p:ext uri="{BB962C8B-B14F-4D97-AF65-F5344CB8AC3E}">
        <p14:creationId xmlns:p14="http://schemas.microsoft.com/office/powerpoint/2010/main" val="2957084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89625" y="1927165"/>
                <a:ext cx="9229077" cy="2511669"/>
              </a:xfrm>
            </p:spPr>
            <p:txBody>
              <a:bodyPr>
                <a:noAutofit/>
              </a:bodyPr>
              <a:lstStyle/>
              <a:p>
                <a:pPr marL="0" indent="0">
                  <a:lnSpc>
                    <a:spcPct val="120000"/>
                  </a:lnSpc>
                  <a:buNone/>
                </a:pPr>
                <a:r>
                  <a:rPr lang="en-US" altLang="zh-CN" dirty="0">
                    <a:solidFill>
                      <a:schemeClr val="accent1"/>
                    </a:solidFill>
                  </a:rPr>
                  <a:t>1</a:t>
                </a:r>
                <a:r>
                  <a:rPr lang="zh-CN" altLang="en-US" dirty="0">
                    <a:solidFill>
                      <a:schemeClr val="accent1"/>
                    </a:solidFill>
                  </a:rPr>
                  <a:t>）</a:t>
                </a:r>
                <a:r>
                  <a:rPr lang="en-US" altLang="zh-CN" dirty="0">
                    <a:solidFill>
                      <a:schemeClr val="accent1"/>
                    </a:solidFill>
                  </a:rPr>
                  <a:t>【P19 </a:t>
                </a:r>
                <a:r>
                  <a:rPr lang="zh-CN" altLang="en-US" dirty="0">
                    <a:solidFill>
                      <a:schemeClr val="accent1"/>
                    </a:solidFill>
                  </a:rPr>
                  <a:t>例</a:t>
                </a:r>
                <a:r>
                  <a:rPr lang="en-US" altLang="zh-CN" dirty="0">
                    <a:solidFill>
                      <a:schemeClr val="accent1"/>
                    </a:solidFill>
                  </a:rPr>
                  <a:t>2.4】</a:t>
                </a:r>
                <a:r>
                  <a:rPr lang="zh-CN" altLang="en-US" dirty="0">
                    <a:solidFill>
                      <a:schemeClr val="accent1"/>
                    </a:solidFill>
                  </a:rPr>
                  <a:t>求 值</a:t>
                </a:r>
                <a14:m>
                  <m:oMath xmlns:m="http://schemas.openxmlformats.org/officeDocument/2006/math">
                    <m:r>
                      <a:rPr lang="zh-CN" altLang="en-US" i="1" dirty="0">
                        <a:solidFill>
                          <a:schemeClr val="accent1"/>
                        </a:solidFill>
                        <a:latin typeface="Cambria Math" panose="02040503050406030204" pitchFamily="18" charset="0"/>
                      </a:rPr>
                      <m:t>：</m:t>
                    </m:r>
                    <m:r>
                      <a:rPr lang="en-US" altLang="zh-CN" smtClean="0">
                        <a:solidFill>
                          <a:schemeClr val="accent1"/>
                        </a:solidFill>
                        <a:latin typeface="Cambria Math" panose="02040503050406030204" pitchFamily="18" charset="0"/>
                      </a:rPr>
                      <m:t>1</m:t>
                    </m:r>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a:solidFill>
                              <a:schemeClr val="accent1"/>
                            </a:solidFill>
                            <a:latin typeface="Cambria Math" panose="02040503050406030204" pitchFamily="18" charset="0"/>
                          </a:rPr>
                          <m:t>1</m:t>
                        </m:r>
                      </m:num>
                      <m:den>
                        <m:r>
                          <a:rPr lang="en-US" altLang="zh-CN">
                            <a:solidFill>
                              <a:schemeClr val="accent1"/>
                            </a:solidFill>
                            <a:latin typeface="Cambria Math" panose="02040503050406030204" pitchFamily="18" charset="0"/>
                          </a:rPr>
                          <m:t>2</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3</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4</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99</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100</m:t>
                        </m:r>
                      </m:den>
                    </m:f>
                  </m:oMath>
                </a14:m>
                <a:endParaRPr lang="en-US" altLang="zh-CN" dirty="0">
                  <a:solidFill>
                    <a:schemeClr val="accent1"/>
                  </a:solidFill>
                </a:endParaRPr>
              </a:p>
              <a:p>
                <a:pPr marL="0" indent="0">
                  <a:lnSpc>
                    <a:spcPct val="120000"/>
                  </a:lnSpc>
                  <a:buNone/>
                </a:pPr>
                <a:r>
                  <a:rPr lang="en-US" altLang="zh-CN" dirty="0">
                    <a:solidFill>
                      <a:schemeClr val="accent1"/>
                    </a:solidFill>
                  </a:rPr>
                  <a:t>2</a:t>
                </a:r>
                <a:r>
                  <a:rPr lang="zh-CN" altLang="en-US" dirty="0">
                    <a:solidFill>
                      <a:schemeClr val="accent1"/>
                    </a:solidFill>
                  </a:rPr>
                  <a:t>）判定</a:t>
                </a:r>
                <a:r>
                  <a:rPr lang="en-US" altLang="zh-CN" dirty="0">
                    <a:solidFill>
                      <a:schemeClr val="accent1"/>
                    </a:solidFill>
                  </a:rPr>
                  <a:t>2000—2500</a:t>
                </a:r>
                <a:r>
                  <a:rPr lang="zh-CN" altLang="en-US" dirty="0">
                    <a:solidFill>
                      <a:schemeClr val="accent1"/>
                    </a:solidFill>
                  </a:rPr>
                  <a:t>年中的每一年是否为闰年</a:t>
                </a:r>
                <a:endParaRPr lang="en-US" altLang="zh-CN" dirty="0">
                  <a:solidFill>
                    <a:schemeClr val="accent1"/>
                  </a:solidFill>
                </a:endParaRPr>
              </a:p>
              <a:p>
                <a:pPr marL="0" indent="0">
                  <a:lnSpc>
                    <a:spcPct val="120000"/>
                  </a:lnSpc>
                  <a:buNone/>
                </a:pPr>
                <a:r>
                  <a:rPr lang="en-US" altLang="zh-CN" dirty="0">
                    <a:solidFill>
                      <a:schemeClr val="accent1"/>
                    </a:solidFill>
                  </a:rPr>
                  <a:t>3</a:t>
                </a:r>
                <a:r>
                  <a:rPr lang="zh-CN" altLang="en-US" dirty="0">
                    <a:solidFill>
                      <a:schemeClr val="accent1"/>
                    </a:solidFill>
                  </a:rPr>
                  <a:t>）输入一个大于等于</a:t>
                </a:r>
                <a:r>
                  <a:rPr lang="en-US" altLang="zh-CN" dirty="0">
                    <a:solidFill>
                      <a:schemeClr val="accent1"/>
                    </a:solidFill>
                  </a:rPr>
                  <a:t>3</a:t>
                </a:r>
                <a:r>
                  <a:rPr lang="zh-CN" altLang="en-US" dirty="0">
                    <a:solidFill>
                      <a:schemeClr val="accent1"/>
                    </a:solidFill>
                  </a:rPr>
                  <a:t>的正整数，判断它是不是素数 </a:t>
                </a:r>
                <a:r>
                  <a:rPr lang="en-US" altLang="zh-CN" dirty="0">
                    <a:solidFill>
                      <a:schemeClr val="accent1"/>
                    </a:solidFill>
                  </a:rPr>
                  <a:t>【P20 </a:t>
                </a:r>
                <a:r>
                  <a:rPr lang="zh-CN" altLang="en-US" dirty="0">
                    <a:solidFill>
                      <a:schemeClr val="accent1"/>
                    </a:solidFill>
                  </a:rPr>
                  <a:t>例</a:t>
                </a:r>
                <a:r>
                  <a:rPr lang="en-US" altLang="zh-CN" dirty="0">
                    <a:solidFill>
                      <a:schemeClr val="accent1"/>
                    </a:solidFill>
                  </a:rPr>
                  <a:t>2.5】</a:t>
                </a:r>
              </a:p>
              <a:p>
                <a:pPr marL="0" indent="0">
                  <a:lnSpc>
                    <a:spcPct val="120000"/>
                  </a:lnSpc>
                  <a:buNone/>
                </a:pPr>
                <a:r>
                  <a:rPr lang="en-US" altLang="zh-CN" dirty="0">
                    <a:solidFill>
                      <a:schemeClr val="accent1"/>
                    </a:solidFill>
                  </a:rPr>
                  <a:t>4</a:t>
                </a:r>
                <a:r>
                  <a:rPr lang="zh-CN" altLang="en-US" dirty="0">
                    <a:solidFill>
                      <a:schemeClr val="accent1"/>
                    </a:solidFill>
                  </a:rPr>
                  <a:t>）</a:t>
                </a:r>
                <a:r>
                  <a:rPr lang="en-US" altLang="zh-CN" dirty="0">
                    <a:solidFill>
                      <a:schemeClr val="accent1"/>
                    </a:solidFill>
                  </a:rPr>
                  <a:t>P35 </a:t>
                </a:r>
                <a:r>
                  <a:rPr lang="zh-CN" altLang="en-US" dirty="0">
                    <a:solidFill>
                      <a:schemeClr val="accent1"/>
                    </a:solidFill>
                  </a:rPr>
                  <a:t>习题</a:t>
                </a:r>
                <a:r>
                  <a:rPr lang="en-US" altLang="zh-CN" dirty="0">
                    <a:solidFill>
                      <a:schemeClr val="accent1"/>
                    </a:solidFill>
                  </a:rPr>
                  <a:t>4</a:t>
                </a:r>
                <a:r>
                  <a:rPr lang="zh-CN" altLang="en-US" dirty="0">
                    <a:solidFill>
                      <a:schemeClr val="accent1"/>
                    </a:solidFill>
                  </a:rPr>
                  <a:t>（</a:t>
                </a:r>
                <a:r>
                  <a:rPr lang="en-US" altLang="zh-CN" dirty="0">
                    <a:solidFill>
                      <a:schemeClr val="accent1"/>
                    </a:solidFill>
                  </a:rPr>
                  <a:t>1</a:t>
                </a:r>
                <a:r>
                  <a:rPr lang="zh-CN" altLang="en-US" dirty="0">
                    <a:solidFill>
                      <a:schemeClr val="accent1"/>
                    </a:solidFill>
                  </a:rPr>
                  <a:t>）（</a:t>
                </a:r>
                <a:r>
                  <a:rPr lang="en-US" altLang="zh-CN" dirty="0">
                    <a:solidFill>
                      <a:schemeClr val="accent1"/>
                    </a:solidFill>
                  </a:rPr>
                  <a:t>4</a:t>
                </a:r>
                <a:r>
                  <a:rPr lang="zh-CN" altLang="en-US" dirty="0">
                    <a:solidFill>
                      <a:schemeClr val="accent1"/>
                    </a:solidFill>
                  </a:rPr>
                  <a:t>）</a:t>
                </a:r>
                <a:endParaRPr lang="en-US" altLang="zh-CN" dirty="0">
                  <a:solidFill>
                    <a:schemeClr val="accent1"/>
                  </a:solidFill>
                </a:endParaRPr>
              </a:p>
              <a:p>
                <a:pPr marL="0" indent="0">
                  <a:lnSpc>
                    <a:spcPct val="120000"/>
                  </a:lnSpc>
                  <a:buNone/>
                </a:pPr>
                <a:endParaRPr lang="en-US" altLang="zh-CN" dirty="0">
                  <a:solidFill>
                    <a:schemeClr val="accent1"/>
                  </a:solidFill>
                </a:endParaRPr>
              </a:p>
              <a:p>
                <a:pPr marL="0" indent="0">
                  <a:lnSpc>
                    <a:spcPct val="120000"/>
                  </a:lnSpc>
                  <a:buNone/>
                </a:pPr>
                <a:endParaRPr lang="en-US" altLang="zh-CN" dirty="0">
                  <a:solidFill>
                    <a:schemeClr val="accent1"/>
                  </a:solidFill>
                </a:endParaRPr>
              </a:p>
              <a:p>
                <a:pPr marL="0" indent="0">
                  <a:lnSpc>
                    <a:spcPct val="120000"/>
                  </a:lnSpc>
                  <a:buNone/>
                </a:pPr>
                <a:endParaRPr lang="en-US" altLang="zh-CN" dirty="0">
                  <a:solidFill>
                    <a:schemeClr val="accent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89625" y="1927165"/>
                <a:ext cx="9229077" cy="2511669"/>
              </a:xfrm>
              <a:blipFill>
                <a:blip r:embed="rId2"/>
                <a:stretch>
                  <a:fillRect l="-594"/>
                </a:stretch>
              </a:blipFill>
            </p:spPr>
            <p:txBody>
              <a:bodyPr/>
              <a:lstStyle/>
              <a:p>
                <a:r>
                  <a:rPr lang="zh-CN" altLang="en-US">
                    <a:noFill/>
                  </a:rPr>
                  <a:t> </a:t>
                </a:r>
              </a:p>
            </p:txBody>
          </p:sp>
        </mc:Fallback>
      </mc:AlternateContent>
      <p:sp>
        <p:nvSpPr>
          <p:cNvPr id="10" name="内容占位符 2">
            <a:extLst>
              <a:ext uri="{FF2B5EF4-FFF2-40B4-BE49-F238E27FC236}">
                <a16:creationId xmlns:a16="http://schemas.microsoft.com/office/drawing/2014/main" id="{AEDA612B-D557-4EB8-8485-C6D587B21FA3}"/>
              </a:ext>
            </a:extLst>
          </p:cNvPr>
          <p:cNvSpPr txBox="1">
            <a:spLocks/>
          </p:cNvSpPr>
          <p:nvPr/>
        </p:nvSpPr>
        <p:spPr>
          <a:xfrm>
            <a:off x="589626" y="1183141"/>
            <a:ext cx="8470765" cy="589584"/>
          </a:xfrm>
          <a:prstGeom prst="rect">
            <a:avLst/>
          </a:prstGeom>
        </p:spPr>
        <p:txBody>
          <a:bodyPr vert="horz" lIns="91440" tIns="45720" rIns="91440" bIns="45720" rtlCol="0">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400" dirty="0">
                <a:solidFill>
                  <a:schemeClr val="accent1"/>
                </a:solidFill>
              </a:rPr>
              <a:t>用流程图、自然语言，表示各题算法</a:t>
            </a:r>
            <a:endParaRPr lang="en-US" altLang="zh-CN" sz="2400" dirty="0">
              <a:solidFill>
                <a:schemeClr val="accent1"/>
              </a:solidFill>
            </a:endParaRPr>
          </a:p>
        </p:txBody>
      </p:sp>
    </p:spTree>
    <p:extLst>
      <p:ext uri="{BB962C8B-B14F-4D97-AF65-F5344CB8AC3E}">
        <p14:creationId xmlns:p14="http://schemas.microsoft.com/office/powerpoint/2010/main" val="752627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şḷíḋe">
            <a:extLst>
              <a:ext uri="{FF2B5EF4-FFF2-40B4-BE49-F238E27FC236}">
                <a16:creationId xmlns:a16="http://schemas.microsoft.com/office/drawing/2014/main" id="{90BD0B37-9EDD-44E3-B4C9-1F994C40B149}"/>
              </a:ext>
            </a:extLst>
          </p:cNvPr>
          <p:cNvSpPr txBox="1"/>
          <p:nvPr/>
        </p:nvSpPr>
        <p:spPr bwMode="auto">
          <a:xfrm>
            <a:off x="601387" y="179015"/>
            <a:ext cx="5248997" cy="136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1600" dirty="0"/>
              <a:t>遇到的比较集中问题：</a:t>
            </a:r>
            <a:endParaRPr lang="en-US" altLang="zh-CN" sz="1600" dirty="0"/>
          </a:p>
          <a:p>
            <a:pPr eaLnBrk="1" hangingPunct="1">
              <a:lnSpc>
                <a:spcPct val="100000"/>
              </a:lnSpc>
              <a:spcBef>
                <a:spcPct val="0"/>
              </a:spcBef>
              <a:buFontTx/>
              <a:buNone/>
            </a:pPr>
            <a:r>
              <a:rPr lang="en-US" altLang="zh-CN" sz="1600" dirty="0"/>
              <a:t>1</a:t>
            </a:r>
            <a:r>
              <a:rPr lang="zh-CN" altLang="en-US" sz="1600" dirty="0"/>
              <a:t>、注释</a:t>
            </a:r>
            <a:endParaRPr lang="en-US" altLang="zh-CN" sz="1600" dirty="0"/>
          </a:p>
          <a:p>
            <a:pPr eaLnBrk="1" hangingPunct="1">
              <a:lnSpc>
                <a:spcPct val="100000"/>
              </a:lnSpc>
              <a:spcBef>
                <a:spcPct val="0"/>
              </a:spcBef>
              <a:buFontTx/>
              <a:buNone/>
            </a:pPr>
            <a:r>
              <a:rPr lang="en-US" altLang="zh-CN" sz="1600" dirty="0"/>
              <a:t>2</a:t>
            </a:r>
            <a:r>
              <a:rPr lang="zh-CN" altLang="en-US" sz="1600" dirty="0"/>
              <a:t>、运行窗口未关闭</a:t>
            </a:r>
            <a:endParaRPr lang="en-US" altLang="zh-CN" sz="1600" dirty="0"/>
          </a:p>
          <a:p>
            <a:pPr eaLnBrk="1" hangingPunct="1">
              <a:lnSpc>
                <a:spcPct val="100000"/>
              </a:lnSpc>
              <a:spcBef>
                <a:spcPct val="0"/>
              </a:spcBef>
              <a:buFontTx/>
              <a:buNone/>
            </a:pPr>
            <a:r>
              <a:rPr lang="en-US" altLang="zh-CN" sz="1600" dirty="0"/>
              <a:t>3</a:t>
            </a:r>
            <a:r>
              <a:rPr lang="zh-CN" altLang="en-US" sz="1600" dirty="0"/>
              <a:t>、资源管理器多个源文件、多个</a:t>
            </a:r>
            <a:r>
              <a:rPr lang="en-US" altLang="zh-CN" sz="1600" dirty="0"/>
              <a:t>main</a:t>
            </a:r>
          </a:p>
        </p:txBody>
      </p:sp>
      <p:pic>
        <p:nvPicPr>
          <p:cNvPr id="5" name="图片 4">
            <a:extLst>
              <a:ext uri="{FF2B5EF4-FFF2-40B4-BE49-F238E27FC236}">
                <a16:creationId xmlns:a16="http://schemas.microsoft.com/office/drawing/2014/main" id="{73D0B417-EA46-4BE8-816E-8AD2132D9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5329" y="4617119"/>
            <a:ext cx="2746443" cy="1777758"/>
          </a:xfrm>
          <a:prstGeom prst="rect">
            <a:avLst/>
          </a:prstGeom>
        </p:spPr>
      </p:pic>
      <p:pic>
        <p:nvPicPr>
          <p:cNvPr id="7" name="图片 6">
            <a:extLst>
              <a:ext uri="{FF2B5EF4-FFF2-40B4-BE49-F238E27FC236}">
                <a16:creationId xmlns:a16="http://schemas.microsoft.com/office/drawing/2014/main" id="{BBFEF5A1-E34B-44ED-90E7-32BF217AB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96" y="1639537"/>
            <a:ext cx="7246473" cy="4870100"/>
          </a:xfrm>
          <a:prstGeom prst="rect">
            <a:avLst/>
          </a:prstGeom>
        </p:spPr>
      </p:pic>
    </p:spTree>
    <p:extLst>
      <p:ext uri="{BB962C8B-B14F-4D97-AF65-F5344CB8AC3E}">
        <p14:creationId xmlns:p14="http://schemas.microsoft.com/office/powerpoint/2010/main" val="196286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158C217-B8D4-4792-A731-08DE82B6F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1600"/>
            <a:ext cx="12223625" cy="6672062"/>
          </a:xfrm>
          <a:prstGeom prst="rect">
            <a:avLst/>
          </a:prstGeom>
        </p:spPr>
      </p:pic>
    </p:spTree>
    <p:extLst>
      <p:ext uri="{BB962C8B-B14F-4D97-AF65-F5344CB8AC3E}">
        <p14:creationId xmlns:p14="http://schemas.microsoft.com/office/powerpoint/2010/main" val="97355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运行</a:t>
            </a:r>
            <a:r>
              <a:rPr lang="en-US" altLang="zh-CN" dirty="0"/>
              <a:t>C</a:t>
            </a:r>
            <a:r>
              <a:rPr lang="zh-CN" altLang="en-US" dirty="0"/>
              <a:t>程序的步骤与方法</a:t>
            </a:r>
          </a:p>
        </p:txBody>
      </p:sp>
      <p:sp>
        <p:nvSpPr>
          <p:cNvPr id="4" name="流程图: 可选过程 3"/>
          <p:cNvSpPr/>
          <p:nvPr/>
        </p:nvSpPr>
        <p:spPr>
          <a:xfrm>
            <a:off x="7701280" y="583248"/>
            <a:ext cx="2032000" cy="360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p>
        </p:txBody>
      </p:sp>
      <p:cxnSp>
        <p:nvCxnSpPr>
          <p:cNvPr id="6" name="直接箭头连接符 5"/>
          <p:cNvCxnSpPr>
            <a:stCxn id="4" idx="2"/>
          </p:cNvCxnSpPr>
          <p:nvPr/>
        </p:nvCxnSpPr>
        <p:spPr>
          <a:xfrm>
            <a:off x="8717280" y="943248"/>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701280" y="1290320"/>
            <a:ext cx="20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编辑</a:t>
            </a:r>
          </a:p>
        </p:txBody>
      </p:sp>
      <p:cxnSp>
        <p:nvCxnSpPr>
          <p:cNvPr id="8" name="直接箭头连接符 7"/>
          <p:cNvCxnSpPr/>
          <p:nvPr/>
        </p:nvCxnSpPr>
        <p:spPr>
          <a:xfrm>
            <a:off x="8717280" y="1650320"/>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701280" y="1997392"/>
            <a:ext cx="20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编译</a:t>
            </a:r>
          </a:p>
        </p:txBody>
      </p:sp>
      <p:cxnSp>
        <p:nvCxnSpPr>
          <p:cNvPr id="10" name="直接箭头连接符 9"/>
          <p:cNvCxnSpPr/>
          <p:nvPr/>
        </p:nvCxnSpPr>
        <p:spPr>
          <a:xfrm>
            <a:off x="8737600" y="2357392"/>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1" name="流程图: 决策 10"/>
          <p:cNvSpPr/>
          <p:nvPr/>
        </p:nvSpPr>
        <p:spPr>
          <a:xfrm>
            <a:off x="7721600" y="2697072"/>
            <a:ext cx="2032000" cy="701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有错？</a:t>
            </a:r>
          </a:p>
        </p:txBody>
      </p:sp>
      <p:cxnSp>
        <p:nvCxnSpPr>
          <p:cNvPr id="12" name="直接箭头连接符 11"/>
          <p:cNvCxnSpPr/>
          <p:nvPr/>
        </p:nvCxnSpPr>
        <p:spPr>
          <a:xfrm>
            <a:off x="8737600" y="3373664"/>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721600" y="3720736"/>
            <a:ext cx="20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连接</a:t>
            </a:r>
          </a:p>
        </p:txBody>
      </p:sp>
      <p:cxnSp>
        <p:nvCxnSpPr>
          <p:cNvPr id="14" name="直接箭头连接符 13"/>
          <p:cNvCxnSpPr/>
          <p:nvPr/>
        </p:nvCxnSpPr>
        <p:spPr>
          <a:xfrm>
            <a:off x="8737600" y="4080736"/>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721600" y="4427808"/>
            <a:ext cx="2032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执行</a:t>
            </a:r>
          </a:p>
        </p:txBody>
      </p:sp>
      <p:cxnSp>
        <p:nvCxnSpPr>
          <p:cNvPr id="16" name="直接箭头连接符 15"/>
          <p:cNvCxnSpPr/>
          <p:nvPr/>
        </p:nvCxnSpPr>
        <p:spPr>
          <a:xfrm>
            <a:off x="8757920" y="4787808"/>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7" name="流程图: 决策 16"/>
          <p:cNvSpPr/>
          <p:nvPr/>
        </p:nvSpPr>
        <p:spPr>
          <a:xfrm>
            <a:off x="7741920" y="5117328"/>
            <a:ext cx="2032000" cy="701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   结果</a:t>
            </a:r>
            <a:endParaRPr lang="en-US" altLang="zh-CN" dirty="0"/>
          </a:p>
          <a:p>
            <a:r>
              <a:rPr lang="zh-CN" altLang="en-US" dirty="0"/>
              <a:t>   正确？</a:t>
            </a:r>
          </a:p>
        </p:txBody>
      </p:sp>
      <p:cxnSp>
        <p:nvCxnSpPr>
          <p:cNvPr id="18" name="直接箭头连接符 17"/>
          <p:cNvCxnSpPr/>
          <p:nvPr/>
        </p:nvCxnSpPr>
        <p:spPr>
          <a:xfrm>
            <a:off x="8757920" y="5818368"/>
            <a:ext cx="0" cy="316592"/>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19" name="流程图: 可选过程 18"/>
          <p:cNvSpPr/>
          <p:nvPr/>
        </p:nvSpPr>
        <p:spPr>
          <a:xfrm>
            <a:off x="7721600" y="6147888"/>
            <a:ext cx="2032000" cy="3600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p>
        </p:txBody>
      </p:sp>
      <p:sp>
        <p:nvSpPr>
          <p:cNvPr id="20" name="文本框 19"/>
          <p:cNvSpPr txBox="1"/>
          <p:nvPr/>
        </p:nvSpPr>
        <p:spPr>
          <a:xfrm>
            <a:off x="8757920" y="3351702"/>
            <a:ext cx="528320" cy="338554"/>
          </a:xfrm>
          <a:prstGeom prst="rect">
            <a:avLst/>
          </a:prstGeom>
          <a:noFill/>
        </p:spPr>
        <p:txBody>
          <a:bodyPr wrap="square" rtlCol="0">
            <a:spAutoFit/>
          </a:bodyPr>
          <a:lstStyle/>
          <a:p>
            <a:r>
              <a:rPr lang="zh-CN" altLang="en-US" sz="1600" dirty="0"/>
              <a:t>无</a:t>
            </a:r>
          </a:p>
        </p:txBody>
      </p:sp>
      <p:sp>
        <p:nvSpPr>
          <p:cNvPr id="21" name="文本框 20"/>
          <p:cNvSpPr txBox="1"/>
          <p:nvPr/>
        </p:nvSpPr>
        <p:spPr>
          <a:xfrm>
            <a:off x="8757920" y="5831296"/>
            <a:ext cx="680720" cy="338554"/>
          </a:xfrm>
          <a:prstGeom prst="rect">
            <a:avLst/>
          </a:prstGeom>
          <a:noFill/>
        </p:spPr>
        <p:txBody>
          <a:bodyPr wrap="square" rtlCol="0">
            <a:spAutoFit/>
          </a:bodyPr>
          <a:lstStyle/>
          <a:p>
            <a:r>
              <a:rPr lang="zh-CN" altLang="en-US" sz="1600" dirty="0"/>
              <a:t>正确</a:t>
            </a:r>
          </a:p>
        </p:txBody>
      </p:sp>
      <p:cxnSp>
        <p:nvCxnSpPr>
          <p:cNvPr id="23" name="直接连接符 22"/>
          <p:cNvCxnSpPr>
            <a:stCxn id="17" idx="1"/>
            <a:endCxn id="17" idx="1"/>
          </p:cNvCxnSpPr>
          <p:nvPr/>
        </p:nvCxnSpPr>
        <p:spPr>
          <a:xfrm>
            <a:off x="7741920" y="546784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7" idx="1"/>
          </p:cNvCxnSpPr>
          <p:nvPr/>
        </p:nvCxnSpPr>
        <p:spPr>
          <a:xfrm flipH="1" flipV="1">
            <a:off x="5608320" y="5466080"/>
            <a:ext cx="2133600" cy="17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608320" y="1076960"/>
            <a:ext cx="0" cy="438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608320" y="1076960"/>
            <a:ext cx="3119120" cy="0"/>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1" idx="1"/>
          </p:cNvCxnSpPr>
          <p:nvPr/>
        </p:nvCxnSpPr>
        <p:spPr>
          <a:xfrm flipH="1" flipV="1">
            <a:off x="5598161" y="3042464"/>
            <a:ext cx="2123439" cy="5128"/>
          </a:xfrm>
          <a:prstGeom prst="straightConnector1">
            <a:avLst/>
          </a:prstGeom>
          <a:ln>
            <a:tailEnd type="stealth" w="lg" len="lg"/>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410960" y="2707329"/>
            <a:ext cx="528320" cy="338554"/>
          </a:xfrm>
          <a:prstGeom prst="rect">
            <a:avLst/>
          </a:prstGeom>
          <a:noFill/>
        </p:spPr>
        <p:txBody>
          <a:bodyPr wrap="square" rtlCol="0">
            <a:spAutoFit/>
          </a:bodyPr>
          <a:lstStyle/>
          <a:p>
            <a:r>
              <a:rPr lang="zh-CN" altLang="en-US" sz="1600" dirty="0"/>
              <a:t>有</a:t>
            </a:r>
          </a:p>
        </p:txBody>
      </p:sp>
      <p:sp>
        <p:nvSpPr>
          <p:cNvPr id="40" name="文本框 39"/>
          <p:cNvSpPr txBox="1"/>
          <p:nvPr/>
        </p:nvSpPr>
        <p:spPr>
          <a:xfrm>
            <a:off x="6360160" y="5129430"/>
            <a:ext cx="1168399" cy="338554"/>
          </a:xfrm>
          <a:prstGeom prst="rect">
            <a:avLst/>
          </a:prstGeom>
          <a:noFill/>
        </p:spPr>
        <p:txBody>
          <a:bodyPr wrap="square" rtlCol="0">
            <a:spAutoFit/>
          </a:bodyPr>
          <a:lstStyle/>
          <a:p>
            <a:r>
              <a:rPr lang="zh-CN" altLang="en-US" sz="1600" dirty="0"/>
              <a:t>不正确</a:t>
            </a:r>
          </a:p>
        </p:txBody>
      </p:sp>
      <p:cxnSp>
        <p:nvCxnSpPr>
          <p:cNvPr id="42" name="直接箭头连接符 41"/>
          <p:cNvCxnSpPr>
            <a:stCxn id="7" idx="3"/>
          </p:cNvCxnSpPr>
          <p:nvPr/>
        </p:nvCxnSpPr>
        <p:spPr>
          <a:xfrm>
            <a:off x="9733280" y="1470320"/>
            <a:ext cx="477519" cy="17364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15" idx="1"/>
          </p:cNvCxnSpPr>
          <p:nvPr/>
        </p:nvCxnSpPr>
        <p:spPr>
          <a:xfrm>
            <a:off x="7167880" y="4307192"/>
            <a:ext cx="553720" cy="300616"/>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5709920" y="3690256"/>
            <a:ext cx="1473200" cy="100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可执行</a:t>
            </a:r>
            <a:endParaRPr lang="en-US" altLang="zh-CN" sz="1600" dirty="0">
              <a:solidFill>
                <a:schemeClr val="tx1"/>
              </a:solidFill>
            </a:endParaRPr>
          </a:p>
          <a:p>
            <a:pPr algn="ctr"/>
            <a:r>
              <a:rPr lang="zh-CN" altLang="en-US" sz="1600" dirty="0">
                <a:solidFill>
                  <a:schemeClr val="tx1"/>
                </a:solidFill>
              </a:rPr>
              <a:t>目标程序</a:t>
            </a:r>
            <a:endParaRPr lang="en-US" altLang="zh-CN" sz="1600" dirty="0">
              <a:solidFill>
                <a:schemeClr val="tx1"/>
              </a:solidFill>
            </a:endParaRPr>
          </a:p>
          <a:p>
            <a:pPr algn="ctr"/>
            <a:r>
              <a:rPr lang="en-US" altLang="zh-CN" sz="1600" dirty="0">
                <a:solidFill>
                  <a:schemeClr val="tx1"/>
                </a:solidFill>
              </a:rPr>
              <a:t>f.exe</a:t>
            </a:r>
            <a:endParaRPr lang="zh-CN" altLang="en-US" sz="1600" dirty="0">
              <a:solidFill>
                <a:schemeClr val="tx1"/>
              </a:solidFill>
            </a:endParaRPr>
          </a:p>
        </p:txBody>
      </p:sp>
      <p:sp>
        <p:nvSpPr>
          <p:cNvPr id="47" name="椭圆 46"/>
          <p:cNvSpPr/>
          <p:nvPr/>
        </p:nvSpPr>
        <p:spPr>
          <a:xfrm>
            <a:off x="10190479" y="1317624"/>
            <a:ext cx="1473200" cy="100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源程序</a:t>
            </a:r>
            <a:endParaRPr lang="en-US" altLang="zh-CN" sz="1600" dirty="0">
              <a:solidFill>
                <a:schemeClr val="tx1"/>
              </a:solidFill>
            </a:endParaRPr>
          </a:p>
          <a:p>
            <a:pPr algn="ctr"/>
            <a:r>
              <a:rPr lang="en-US" altLang="zh-CN" sz="1600" dirty="0" err="1">
                <a:solidFill>
                  <a:schemeClr val="tx1"/>
                </a:solidFill>
              </a:rPr>
              <a:t>f.c</a:t>
            </a:r>
            <a:endParaRPr lang="zh-CN" altLang="en-US" sz="1600" dirty="0">
              <a:solidFill>
                <a:schemeClr val="tx1"/>
              </a:solidFill>
            </a:endParaRPr>
          </a:p>
        </p:txBody>
      </p:sp>
      <p:sp>
        <p:nvSpPr>
          <p:cNvPr id="48" name="椭圆 47"/>
          <p:cNvSpPr/>
          <p:nvPr/>
        </p:nvSpPr>
        <p:spPr>
          <a:xfrm>
            <a:off x="10190479" y="2528296"/>
            <a:ext cx="1473200" cy="100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目标程序</a:t>
            </a:r>
            <a:endParaRPr lang="en-US" altLang="zh-CN" sz="1600" dirty="0">
              <a:solidFill>
                <a:schemeClr val="tx1"/>
              </a:solidFill>
            </a:endParaRPr>
          </a:p>
          <a:p>
            <a:pPr algn="ctr"/>
            <a:r>
              <a:rPr lang="en-US" altLang="zh-CN" sz="1600" dirty="0">
                <a:solidFill>
                  <a:schemeClr val="tx1"/>
                </a:solidFill>
              </a:rPr>
              <a:t>f.obj</a:t>
            </a:r>
            <a:endParaRPr lang="zh-CN" altLang="en-US" sz="1600" dirty="0">
              <a:solidFill>
                <a:schemeClr val="tx1"/>
              </a:solidFill>
            </a:endParaRPr>
          </a:p>
        </p:txBody>
      </p:sp>
      <p:sp>
        <p:nvSpPr>
          <p:cNvPr id="49" name="椭圆 48"/>
          <p:cNvSpPr/>
          <p:nvPr/>
        </p:nvSpPr>
        <p:spPr>
          <a:xfrm>
            <a:off x="10292080" y="3743504"/>
            <a:ext cx="1473200" cy="100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库函数和其他目标程序</a:t>
            </a:r>
          </a:p>
        </p:txBody>
      </p:sp>
      <p:cxnSp>
        <p:nvCxnSpPr>
          <p:cNvPr id="52" name="直接箭头连接符 51"/>
          <p:cNvCxnSpPr>
            <a:stCxn id="13" idx="1"/>
          </p:cNvCxnSpPr>
          <p:nvPr/>
        </p:nvCxnSpPr>
        <p:spPr>
          <a:xfrm flipH="1">
            <a:off x="7132321" y="3900736"/>
            <a:ext cx="589279" cy="15207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endCxn id="9" idx="3"/>
          </p:cNvCxnSpPr>
          <p:nvPr/>
        </p:nvCxnSpPr>
        <p:spPr>
          <a:xfrm flipH="1">
            <a:off x="9733280" y="1991360"/>
            <a:ext cx="457200" cy="186032"/>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9733280" y="2262096"/>
            <a:ext cx="477519" cy="64220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13" idx="3"/>
          </p:cNvCxnSpPr>
          <p:nvPr/>
        </p:nvCxnSpPr>
        <p:spPr>
          <a:xfrm flipH="1">
            <a:off x="9753600" y="3148756"/>
            <a:ext cx="492760" cy="75198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49" idx="2"/>
            <a:endCxn id="13" idx="3"/>
          </p:cNvCxnSpPr>
          <p:nvPr/>
        </p:nvCxnSpPr>
        <p:spPr>
          <a:xfrm flipH="1" flipV="1">
            <a:off x="9753600" y="3900736"/>
            <a:ext cx="538480" cy="344600"/>
          </a:xfrm>
          <a:prstGeom prst="straightConnector1">
            <a:avLst/>
          </a:prstGeom>
          <a:ln>
            <a:solidFill>
              <a:schemeClr val="accent2"/>
            </a:solidFill>
            <a:prstDash val="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96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95CB6-494A-478A-B0D3-9F25EC2E895A}"/>
              </a:ext>
            </a:extLst>
          </p:cNvPr>
          <p:cNvSpPr>
            <a:spLocks noGrp="1"/>
          </p:cNvSpPr>
          <p:nvPr>
            <p:ph type="title"/>
          </p:nvPr>
        </p:nvSpPr>
        <p:spPr/>
        <p:txBody>
          <a:bodyPr/>
          <a:lstStyle/>
          <a:p>
            <a:r>
              <a:rPr lang="zh-CN" altLang="en-US" dirty="0"/>
              <a:t>上节课回顾</a:t>
            </a:r>
          </a:p>
        </p:txBody>
      </p:sp>
      <p:sp>
        <p:nvSpPr>
          <p:cNvPr id="4" name="灯片编号占位符 3">
            <a:extLst>
              <a:ext uri="{FF2B5EF4-FFF2-40B4-BE49-F238E27FC236}">
                <a16:creationId xmlns:a16="http://schemas.microsoft.com/office/drawing/2014/main" id="{60FFAF8E-8EB3-44D0-B18F-7C965D9E60A7}"/>
              </a:ext>
            </a:extLst>
          </p:cNvPr>
          <p:cNvSpPr>
            <a:spLocks noGrp="1"/>
          </p:cNvSpPr>
          <p:nvPr>
            <p:ph type="sldNum" sz="quarter" idx="12"/>
          </p:nvPr>
        </p:nvSpPr>
        <p:spPr>
          <a:xfrm>
            <a:off x="9010094" y="6116176"/>
            <a:ext cx="2909888" cy="206381"/>
          </a:xfrm>
        </p:spPr>
        <p:txBody>
          <a:bodyPr/>
          <a:lstStyle/>
          <a:p>
            <a:fld id="{5DD3DB80-B894-403A-B48E-6FDC1A72010E}" type="slidenum">
              <a:rPr lang="zh-CN" altLang="en-US" smtClean="0"/>
              <a:pPr/>
              <a:t>7</a:t>
            </a:fld>
            <a:endParaRPr lang="zh-CN" altLang="en-US"/>
          </a:p>
        </p:txBody>
      </p:sp>
      <p:grpSp>
        <p:nvGrpSpPr>
          <p:cNvPr id="5" name="#26475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40B5141-07B6-4CCB-9ABB-EB82618197FA}"/>
              </a:ext>
            </a:extLst>
          </p:cNvPr>
          <p:cNvGrpSpPr>
            <a:grpSpLocks noChangeAspect="1"/>
          </p:cNvGrpSpPr>
          <p:nvPr>
            <p:custDataLst>
              <p:tags r:id="rId2"/>
            </p:custDataLst>
          </p:nvPr>
        </p:nvGrpSpPr>
        <p:grpSpPr>
          <a:xfrm>
            <a:off x="1059895" y="1315358"/>
            <a:ext cx="9938853" cy="4400942"/>
            <a:chOff x="660400" y="1439645"/>
            <a:chExt cx="9938853" cy="4400942"/>
          </a:xfrm>
        </p:grpSpPr>
        <p:sp>
          <p:nvSpPr>
            <p:cNvPr id="6" name="íṥḻîdè">
              <a:extLst>
                <a:ext uri="{FF2B5EF4-FFF2-40B4-BE49-F238E27FC236}">
                  <a16:creationId xmlns:a16="http://schemas.microsoft.com/office/drawing/2014/main" id="{91282B32-EDB5-419E-B85B-C0D942717EF8}"/>
                </a:ext>
              </a:extLst>
            </p:cNvPr>
            <p:cNvSpPr/>
            <p:nvPr/>
          </p:nvSpPr>
          <p:spPr>
            <a:xfrm>
              <a:off x="4308474" y="4850955"/>
              <a:ext cx="2178389" cy="152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
                  </a:lnTo>
                  <a:cubicBezTo>
                    <a:pt x="21600" y="1"/>
                    <a:pt x="0" y="0"/>
                    <a:pt x="0" y="0"/>
                  </a:cubicBezTo>
                  <a:close/>
                </a:path>
              </a:pathLst>
            </a:custGeom>
            <a:solidFill>
              <a:schemeClr val="bg1">
                <a:lumMod val="85000"/>
              </a:schemeClr>
            </a:solidFill>
            <a:ln w="12700" cap="flat">
              <a:noFill/>
              <a:miter lim="400000"/>
            </a:ln>
            <a:effectLst/>
          </p:spPr>
          <p:txBody>
            <a:bodyPr wrap="square" lIns="91440" tIns="45720" rIns="91440" bIns="45720" numCol="1" anchor="ctr">
              <a:normAutofit fontScale="47500" lnSpcReduction="20000"/>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7" name="îS1îďé">
              <a:extLst>
                <a:ext uri="{FF2B5EF4-FFF2-40B4-BE49-F238E27FC236}">
                  <a16:creationId xmlns:a16="http://schemas.microsoft.com/office/drawing/2014/main" id="{81FAFC51-6E73-4354-91AA-6E98FCB3AC17}"/>
                </a:ext>
              </a:extLst>
            </p:cNvPr>
            <p:cNvSpPr/>
            <p:nvPr/>
          </p:nvSpPr>
          <p:spPr>
            <a:xfrm>
              <a:off x="1412876" y="4850955"/>
              <a:ext cx="2178389" cy="152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
                  </a:lnTo>
                  <a:cubicBezTo>
                    <a:pt x="21600" y="1"/>
                    <a:pt x="0" y="0"/>
                    <a:pt x="0" y="0"/>
                  </a:cubicBezTo>
                  <a:close/>
                </a:path>
              </a:pathLst>
            </a:custGeom>
            <a:solidFill>
              <a:schemeClr val="bg1">
                <a:lumMod val="85000"/>
              </a:schemeClr>
            </a:solidFill>
            <a:ln w="12700" cap="flat">
              <a:noFill/>
              <a:miter lim="400000"/>
            </a:ln>
            <a:effectLst/>
          </p:spPr>
          <p:txBody>
            <a:bodyPr wrap="square" lIns="91440" tIns="45720" rIns="91440" bIns="45720" numCol="1" anchor="ctr">
              <a:normAutofit fontScale="47500" lnSpcReduction="20000"/>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8" name="îṣḻíďe">
              <a:extLst>
                <a:ext uri="{FF2B5EF4-FFF2-40B4-BE49-F238E27FC236}">
                  <a16:creationId xmlns:a16="http://schemas.microsoft.com/office/drawing/2014/main" id="{3012B821-C5F5-465E-9EAC-67E7185F630D}"/>
                </a:ext>
              </a:extLst>
            </p:cNvPr>
            <p:cNvSpPr/>
            <p:nvPr/>
          </p:nvSpPr>
          <p:spPr>
            <a:xfrm>
              <a:off x="7170736" y="3976022"/>
              <a:ext cx="1466860" cy="1024864"/>
            </a:xfrm>
            <a:custGeom>
              <a:avLst/>
              <a:gdLst/>
              <a:ahLst/>
              <a:cxnLst>
                <a:cxn ang="0">
                  <a:pos x="wd2" y="hd2"/>
                </a:cxn>
                <a:cxn ang="5400000">
                  <a:pos x="wd2" y="hd2"/>
                </a:cxn>
                <a:cxn ang="10800000">
                  <a:pos x="wd2" y="hd2"/>
                </a:cxn>
                <a:cxn ang="16200000">
                  <a:pos x="wd2" y="hd2"/>
                </a:cxn>
              </a:cxnLst>
              <a:rect l="0" t="0" r="r" b="b"/>
              <a:pathLst>
                <a:path w="21600" h="21600" extrusionOk="0">
                  <a:moveTo>
                    <a:pt x="14739" y="10790"/>
                  </a:moveTo>
                  <a:cubicBezTo>
                    <a:pt x="11456" y="15487"/>
                    <a:pt x="6932" y="18387"/>
                    <a:pt x="1923" y="18388"/>
                  </a:cubicBezTo>
                  <a:lnTo>
                    <a:pt x="0" y="18388"/>
                  </a:lnTo>
                  <a:lnTo>
                    <a:pt x="0" y="21600"/>
                  </a:lnTo>
                  <a:lnTo>
                    <a:pt x="1923" y="21600"/>
                  </a:lnTo>
                  <a:cubicBezTo>
                    <a:pt x="11347" y="21599"/>
                    <a:pt x="19275" y="12439"/>
                    <a:pt x="21600" y="0"/>
                  </a:cubicBezTo>
                  <a:lnTo>
                    <a:pt x="19267" y="0"/>
                  </a:lnTo>
                  <a:cubicBezTo>
                    <a:pt x="18391" y="4125"/>
                    <a:pt x="16817" y="7814"/>
                    <a:pt x="14739" y="10790"/>
                  </a:cubicBezTo>
                  <a:close/>
                </a:path>
              </a:pathLst>
            </a:custGeom>
            <a:solidFill>
              <a:schemeClr val="bg1">
                <a:lumMod val="85000"/>
              </a:schemeClr>
            </a:solidFill>
            <a:ln w="12700" cap="flat">
              <a:noFill/>
              <a:miter lim="400000"/>
            </a:ln>
            <a:effectLst/>
          </p:spPr>
          <p:txBody>
            <a:bodyPr wrap="square" lIns="91440" tIns="45720" rIns="91440" bIns="45720" numCol="1" anchor="ctr">
              <a:norm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9" name="íṣ1iḋè">
              <a:extLst>
                <a:ext uri="{FF2B5EF4-FFF2-40B4-BE49-F238E27FC236}">
                  <a16:creationId xmlns:a16="http://schemas.microsoft.com/office/drawing/2014/main" id="{E677E6A1-A89D-47D7-B7CE-E970B735DA91}"/>
                </a:ext>
              </a:extLst>
            </p:cNvPr>
            <p:cNvSpPr/>
            <p:nvPr/>
          </p:nvSpPr>
          <p:spPr>
            <a:xfrm>
              <a:off x="7170736" y="2237710"/>
              <a:ext cx="1466860" cy="1024864"/>
            </a:xfrm>
            <a:custGeom>
              <a:avLst/>
              <a:gdLst/>
              <a:ahLst/>
              <a:cxnLst>
                <a:cxn ang="0">
                  <a:pos x="wd2" y="hd2"/>
                </a:cxn>
                <a:cxn ang="5400000">
                  <a:pos x="wd2" y="hd2"/>
                </a:cxn>
                <a:cxn ang="10800000">
                  <a:pos x="wd2" y="hd2"/>
                </a:cxn>
                <a:cxn ang="16200000">
                  <a:pos x="wd2" y="hd2"/>
                </a:cxn>
              </a:cxnLst>
              <a:rect l="0" t="0" r="r" b="b"/>
              <a:pathLst>
                <a:path w="21600" h="21600" extrusionOk="0">
                  <a:moveTo>
                    <a:pt x="1929" y="3271"/>
                  </a:moveTo>
                  <a:cubicBezTo>
                    <a:pt x="6955" y="3271"/>
                    <a:pt x="11495" y="6225"/>
                    <a:pt x="14789" y="11008"/>
                  </a:cubicBezTo>
                  <a:cubicBezTo>
                    <a:pt x="16809" y="13943"/>
                    <a:pt x="18354" y="17559"/>
                    <a:pt x="19247" y="21600"/>
                  </a:cubicBezTo>
                  <a:lnTo>
                    <a:pt x="21600" y="21600"/>
                  </a:lnTo>
                  <a:cubicBezTo>
                    <a:pt x="19176" y="9135"/>
                    <a:pt x="11288" y="1"/>
                    <a:pt x="1929" y="0"/>
                  </a:cubicBezTo>
                  <a:lnTo>
                    <a:pt x="0" y="0"/>
                  </a:lnTo>
                  <a:lnTo>
                    <a:pt x="0" y="3271"/>
                  </a:lnTo>
                  <a:cubicBezTo>
                    <a:pt x="0" y="3271"/>
                    <a:pt x="1929" y="3271"/>
                    <a:pt x="1929" y="3271"/>
                  </a:cubicBezTo>
                  <a:close/>
                </a:path>
              </a:pathLst>
            </a:custGeom>
            <a:solidFill>
              <a:schemeClr val="bg1">
                <a:lumMod val="85000"/>
              </a:schemeClr>
            </a:solidFill>
            <a:ln w="12700" cap="flat">
              <a:noFill/>
              <a:miter lim="400000"/>
            </a:ln>
            <a:effectLst/>
          </p:spPr>
          <p:txBody>
            <a:bodyPr wrap="square" lIns="91440" tIns="45720" rIns="91440" bIns="45720" numCol="1" anchor="ctr">
              <a:norm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10" name="îśļíḑè">
              <a:extLst>
                <a:ext uri="{FF2B5EF4-FFF2-40B4-BE49-F238E27FC236}">
                  <a16:creationId xmlns:a16="http://schemas.microsoft.com/office/drawing/2014/main" id="{1BEE2689-5209-495B-A70C-C8ABC336DFC6}"/>
                </a:ext>
              </a:extLst>
            </p:cNvPr>
            <p:cNvSpPr/>
            <p:nvPr/>
          </p:nvSpPr>
          <p:spPr>
            <a:xfrm>
              <a:off x="4308474" y="2260156"/>
              <a:ext cx="2178389" cy="1524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bg1">
                <a:lumMod val="85000"/>
              </a:schemeClr>
            </a:solidFill>
            <a:ln w="12700" cap="flat">
              <a:noFill/>
              <a:miter lim="400000"/>
            </a:ln>
            <a:effectLst/>
          </p:spPr>
          <p:txBody>
            <a:bodyPr wrap="square" lIns="91440" tIns="45720" rIns="91440" bIns="45720" numCol="1" anchor="ctr">
              <a:normAutofit fontScale="47500" lnSpcReduction="20000"/>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11" name="îṥḷiḍé">
              <a:extLst>
                <a:ext uri="{FF2B5EF4-FFF2-40B4-BE49-F238E27FC236}">
                  <a16:creationId xmlns:a16="http://schemas.microsoft.com/office/drawing/2014/main" id="{5C237E1E-D0E4-4B99-8885-CE41A1E28A98}"/>
                </a:ext>
              </a:extLst>
            </p:cNvPr>
            <p:cNvSpPr/>
            <p:nvPr/>
          </p:nvSpPr>
          <p:spPr>
            <a:xfrm>
              <a:off x="1412876" y="2260156"/>
              <a:ext cx="2178389" cy="1524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1"/>
                  </a:lnTo>
                  <a:cubicBezTo>
                    <a:pt x="21600" y="1"/>
                    <a:pt x="0" y="0"/>
                    <a:pt x="0" y="0"/>
                  </a:cubicBezTo>
                  <a:close/>
                </a:path>
              </a:pathLst>
            </a:custGeom>
            <a:solidFill>
              <a:schemeClr val="bg1">
                <a:lumMod val="85000"/>
              </a:schemeClr>
            </a:solidFill>
            <a:ln w="12700" cap="flat">
              <a:noFill/>
              <a:miter lim="400000"/>
            </a:ln>
            <a:effectLst/>
          </p:spPr>
          <p:txBody>
            <a:bodyPr wrap="square" lIns="91440" tIns="45720" rIns="91440" bIns="45720" numCol="1" anchor="ctr">
              <a:normAutofit fontScale="47500" lnSpcReduction="20000"/>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12" name="íṣ1ïḋê">
              <a:extLst>
                <a:ext uri="{FF2B5EF4-FFF2-40B4-BE49-F238E27FC236}">
                  <a16:creationId xmlns:a16="http://schemas.microsoft.com/office/drawing/2014/main" id="{97031BFC-916F-4357-98B4-C44A30770EAF}"/>
                </a:ext>
              </a:extLst>
            </p:cNvPr>
            <p:cNvSpPr/>
            <p:nvPr/>
          </p:nvSpPr>
          <p:spPr>
            <a:xfrm>
              <a:off x="660400" y="1909098"/>
              <a:ext cx="854513" cy="854516"/>
            </a:xfrm>
            <a:prstGeom prst="roundRect">
              <a:avLst>
                <a:gd name="adj" fmla="val 10372"/>
              </a:avLst>
            </a:prstGeom>
            <a:solidFill>
              <a:schemeClr val="bg1"/>
            </a:solidFill>
            <a:ln w="3175" cap="flat">
              <a:solidFill>
                <a:schemeClr val="bg1">
                  <a:lumMod val="75000"/>
                </a:schemeClr>
              </a:solidFill>
              <a:miter lim="400000"/>
            </a:ln>
            <a:effectLst/>
          </p:spPr>
          <p:txBody>
            <a:bodyPr wrap="square" lIns="91440" tIns="45720" rIns="91440" bIns="45720" numCol="1" anchor="ctr">
              <a:norm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13" name="ïṥḷíḓè">
              <a:extLst>
                <a:ext uri="{FF2B5EF4-FFF2-40B4-BE49-F238E27FC236}">
                  <a16:creationId xmlns:a16="http://schemas.microsoft.com/office/drawing/2014/main" id="{5E94F97F-5843-477B-829F-477F1389DF9D}"/>
                </a:ext>
              </a:extLst>
            </p:cNvPr>
            <p:cNvSpPr/>
            <p:nvPr/>
          </p:nvSpPr>
          <p:spPr>
            <a:xfrm>
              <a:off x="3527426" y="1909098"/>
              <a:ext cx="854513" cy="854516"/>
            </a:xfrm>
            <a:prstGeom prst="roundRect">
              <a:avLst>
                <a:gd name="adj" fmla="val 10372"/>
              </a:avLst>
            </a:prstGeom>
            <a:solidFill>
              <a:schemeClr val="bg1"/>
            </a:solidFill>
            <a:ln w="3175" cap="flat">
              <a:solidFill>
                <a:schemeClr val="bg1">
                  <a:lumMod val="75000"/>
                </a:schemeClr>
              </a:solidFill>
              <a:miter lim="400000"/>
            </a:ln>
            <a:effectLst/>
          </p:spPr>
          <p:txBody>
            <a:bodyPr wrap="square" lIns="91440" tIns="45720" rIns="91440" bIns="45720" numCol="1" anchor="ctr">
              <a:norm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14" name="ïṡḻïďè">
              <a:extLst>
                <a:ext uri="{FF2B5EF4-FFF2-40B4-BE49-F238E27FC236}">
                  <a16:creationId xmlns:a16="http://schemas.microsoft.com/office/drawing/2014/main" id="{259EB21D-E4B8-4F84-B27B-82600F23E0E4}"/>
                </a:ext>
              </a:extLst>
            </p:cNvPr>
            <p:cNvSpPr/>
            <p:nvPr/>
          </p:nvSpPr>
          <p:spPr>
            <a:xfrm>
              <a:off x="6394451" y="1909098"/>
              <a:ext cx="854513" cy="854516"/>
            </a:xfrm>
            <a:prstGeom prst="roundRect">
              <a:avLst>
                <a:gd name="adj" fmla="val 10372"/>
              </a:avLst>
            </a:prstGeom>
            <a:solidFill>
              <a:schemeClr val="bg1"/>
            </a:solidFill>
            <a:ln w="3175" cap="flat">
              <a:solidFill>
                <a:schemeClr val="bg1">
                  <a:lumMod val="75000"/>
                </a:schemeClr>
              </a:solidFill>
              <a:miter lim="400000"/>
            </a:ln>
            <a:effectLst/>
          </p:spPr>
          <p:txBody>
            <a:bodyPr wrap="square" lIns="91440" tIns="45720" rIns="91440" bIns="45720" numCol="1" anchor="ctr">
              <a:norm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15" name="ï$ľîďê">
              <a:extLst>
                <a:ext uri="{FF2B5EF4-FFF2-40B4-BE49-F238E27FC236}">
                  <a16:creationId xmlns:a16="http://schemas.microsoft.com/office/drawing/2014/main" id="{71493DD9-1AEA-41C4-BF05-2EFE03ADB853}"/>
                </a:ext>
              </a:extLst>
            </p:cNvPr>
            <p:cNvSpPr/>
            <p:nvPr/>
          </p:nvSpPr>
          <p:spPr>
            <a:xfrm>
              <a:off x="8189913" y="3185447"/>
              <a:ext cx="854513" cy="854516"/>
            </a:xfrm>
            <a:prstGeom prst="roundRect">
              <a:avLst>
                <a:gd name="adj" fmla="val 10372"/>
              </a:avLst>
            </a:prstGeom>
            <a:solidFill>
              <a:schemeClr val="bg1"/>
            </a:solidFill>
            <a:ln w="3175" cap="flat">
              <a:solidFill>
                <a:schemeClr val="bg1">
                  <a:lumMod val="75000"/>
                </a:schemeClr>
              </a:solidFill>
              <a:miter lim="400000"/>
            </a:ln>
            <a:effectLst/>
          </p:spPr>
          <p:txBody>
            <a:bodyPr wrap="square" lIns="91440" tIns="45720" rIns="91440" bIns="45720" numCol="1" anchor="ctr">
              <a:norm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16" name="ïśľîḓè">
              <a:extLst>
                <a:ext uri="{FF2B5EF4-FFF2-40B4-BE49-F238E27FC236}">
                  <a16:creationId xmlns:a16="http://schemas.microsoft.com/office/drawing/2014/main" id="{2DB78090-8304-4B8A-8419-5CD54C3F0F36}"/>
                </a:ext>
              </a:extLst>
            </p:cNvPr>
            <p:cNvSpPr/>
            <p:nvPr/>
          </p:nvSpPr>
          <p:spPr>
            <a:xfrm>
              <a:off x="6394451" y="4499897"/>
              <a:ext cx="854513" cy="854516"/>
            </a:xfrm>
            <a:prstGeom prst="roundRect">
              <a:avLst>
                <a:gd name="adj" fmla="val 10372"/>
              </a:avLst>
            </a:prstGeom>
            <a:solidFill>
              <a:schemeClr val="bg1"/>
            </a:solidFill>
            <a:ln w="3175" cap="flat">
              <a:solidFill>
                <a:schemeClr val="bg1">
                  <a:lumMod val="75000"/>
                </a:schemeClr>
              </a:solidFill>
              <a:miter lim="400000"/>
            </a:ln>
            <a:effectLst/>
          </p:spPr>
          <p:txBody>
            <a:bodyPr wrap="square" lIns="91440" tIns="45720" rIns="91440" bIns="45720" numCol="1" anchor="ctr">
              <a:norm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17" name="îṥliďe">
              <a:extLst>
                <a:ext uri="{FF2B5EF4-FFF2-40B4-BE49-F238E27FC236}">
                  <a16:creationId xmlns:a16="http://schemas.microsoft.com/office/drawing/2014/main" id="{8849A0FB-255B-4B29-BDA7-09DCCC935459}"/>
                </a:ext>
              </a:extLst>
            </p:cNvPr>
            <p:cNvSpPr/>
            <p:nvPr/>
          </p:nvSpPr>
          <p:spPr>
            <a:xfrm>
              <a:off x="3527426" y="4499897"/>
              <a:ext cx="854513" cy="854516"/>
            </a:xfrm>
            <a:prstGeom prst="roundRect">
              <a:avLst>
                <a:gd name="adj" fmla="val 10372"/>
              </a:avLst>
            </a:prstGeom>
            <a:solidFill>
              <a:schemeClr val="bg1"/>
            </a:solidFill>
            <a:ln w="3175" cap="flat">
              <a:solidFill>
                <a:schemeClr val="bg1">
                  <a:lumMod val="75000"/>
                </a:schemeClr>
              </a:solidFill>
              <a:miter lim="400000"/>
            </a:ln>
            <a:effectLst/>
          </p:spPr>
          <p:txBody>
            <a:bodyPr wrap="square" lIns="91440" tIns="45720" rIns="91440" bIns="45720" numCol="1" anchor="ctr">
              <a:norm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sp>
          <p:nvSpPr>
            <p:cNvPr id="18" name="iṥľídé">
              <a:extLst>
                <a:ext uri="{FF2B5EF4-FFF2-40B4-BE49-F238E27FC236}">
                  <a16:creationId xmlns:a16="http://schemas.microsoft.com/office/drawing/2014/main" id="{A024311A-2785-4FD2-8ECB-8D92578E70AB}"/>
                </a:ext>
              </a:extLst>
            </p:cNvPr>
            <p:cNvSpPr/>
            <p:nvPr/>
          </p:nvSpPr>
          <p:spPr>
            <a:xfrm>
              <a:off x="660400" y="4499897"/>
              <a:ext cx="854513" cy="854516"/>
            </a:xfrm>
            <a:prstGeom prst="roundRect">
              <a:avLst>
                <a:gd name="adj" fmla="val 10372"/>
              </a:avLst>
            </a:prstGeom>
            <a:solidFill>
              <a:schemeClr val="bg1"/>
            </a:solidFill>
            <a:ln w="3175" cap="flat">
              <a:solidFill>
                <a:schemeClr val="bg1">
                  <a:lumMod val="75000"/>
                </a:schemeClr>
              </a:solidFill>
              <a:miter lim="400000"/>
            </a:ln>
            <a:effectLst/>
          </p:spPr>
          <p:txBody>
            <a:bodyPr wrap="square" lIns="91440" tIns="45720" rIns="91440" bIns="45720" numCol="1" anchor="ctr">
              <a:normAutofit/>
            </a:bodyPr>
            <a:ls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1pPr>
              <a:lvl2pPr marL="0" marR="0" indent="857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2pPr>
              <a:lvl3pPr marL="0" marR="0" indent="1714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3pPr>
              <a:lvl4pPr marL="0" marR="0" indent="2571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4pPr>
              <a:lvl5pPr marL="0" marR="0" indent="3429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5pPr>
              <a:lvl6pPr marL="0" marR="0" indent="42862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6pPr>
              <a:lvl7pPr marL="0" marR="0" indent="51435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7pPr>
              <a:lvl8pPr marL="0" marR="0" indent="600075"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8pPr>
              <a:lvl9pPr marL="0" marR="0" indent="685800" algn="ctr" defTabSz="309563"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defRPr>
              </a:lvl9pPr>
            </a:lstStyle>
            <a:p>
              <a:pPr defTabSz="171450">
                <a:defRPr sz="3000">
                  <a:solidFill>
                    <a:srgbClr val="FFFFFF"/>
                  </a:solidFill>
                  <a:effectLst>
                    <a:outerShdw blurRad="38100" dist="12700" dir="5400000" rotWithShape="0">
                      <a:srgbClr val="000000">
                        <a:alpha val="50000"/>
                      </a:srgbClr>
                    </a:outerShdw>
                  </a:effectLst>
                </a:defRPr>
              </a:pPr>
              <a:endParaRPr sz="1125"/>
            </a:p>
          </p:txBody>
        </p:sp>
        <p:grpSp>
          <p:nvGrpSpPr>
            <p:cNvPr id="19" name="ís1îḋê">
              <a:extLst>
                <a:ext uri="{FF2B5EF4-FFF2-40B4-BE49-F238E27FC236}">
                  <a16:creationId xmlns:a16="http://schemas.microsoft.com/office/drawing/2014/main" id="{329FF917-FE24-4478-BBB1-B674E91B3A9A}"/>
                </a:ext>
              </a:extLst>
            </p:cNvPr>
            <p:cNvGrpSpPr/>
            <p:nvPr/>
          </p:nvGrpSpPr>
          <p:grpSpPr>
            <a:xfrm>
              <a:off x="1604563" y="1439645"/>
              <a:ext cx="1986701" cy="972912"/>
              <a:chOff x="8080866" y="1292939"/>
              <a:chExt cx="3009629" cy="972912"/>
            </a:xfrm>
          </p:grpSpPr>
          <p:sp>
            <p:nvSpPr>
              <p:cNvPr id="46" name="î$ľíḍè">
                <a:extLst>
                  <a:ext uri="{FF2B5EF4-FFF2-40B4-BE49-F238E27FC236}">
                    <a16:creationId xmlns:a16="http://schemas.microsoft.com/office/drawing/2014/main" id="{4E9A126B-220C-4D25-BF8F-206546389E42}"/>
                  </a:ext>
                </a:extLst>
              </p:cNvPr>
              <p:cNvSpPr/>
              <p:nvPr/>
            </p:nvSpPr>
            <p:spPr bwMode="auto">
              <a:xfrm>
                <a:off x="8080866" y="1680535"/>
                <a:ext cx="3009629" cy="585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ts val="1200"/>
                  </a:spcBef>
                  <a:spcAft>
                    <a:spcPts val="600"/>
                  </a:spcAft>
                  <a:defRPr/>
                </a:pPr>
                <a:r>
                  <a:rPr lang="zh-CN" altLang="en-US" sz="1100" dirty="0">
                    <a:latin typeface="微软雅黑" panose="020B0503020204020204" pitchFamily="34" charset="-122"/>
                    <a:ea typeface="微软雅黑" panose="020B0503020204020204" pitchFamily="34" charset="-122"/>
                  </a:rPr>
                  <a:t>一个简单、结构完整的</a:t>
                </a:r>
                <a:r>
                  <a:rPr lang="en-US" altLang="zh-CN" sz="1100" dirty="0">
                    <a:latin typeface="微软雅黑" panose="020B0503020204020204" pitchFamily="34" charset="-122"/>
                    <a:ea typeface="微软雅黑" panose="020B0503020204020204" pitchFamily="34" charset="-122"/>
                  </a:rPr>
                  <a:t>C</a:t>
                </a:r>
                <a:r>
                  <a:rPr lang="zh-CN" altLang="en-US" sz="1100" dirty="0">
                    <a:latin typeface="微软雅黑" panose="020B0503020204020204" pitchFamily="34" charset="-122"/>
                    <a:ea typeface="微软雅黑" panose="020B0503020204020204" pitchFamily="34" charset="-122"/>
                  </a:rPr>
                  <a:t>程序</a:t>
                </a:r>
                <a:endParaRPr lang="en-US" altLang="zh-CN" sz="1100" dirty="0">
                  <a:latin typeface="微软雅黑" panose="020B0503020204020204" pitchFamily="34" charset="-122"/>
                  <a:ea typeface="微软雅黑" panose="020B0503020204020204" pitchFamily="34" charset="-122"/>
                </a:endParaRPr>
              </a:p>
            </p:txBody>
          </p:sp>
          <p:sp>
            <p:nvSpPr>
              <p:cNvPr id="47" name="îşḷíḋe">
                <a:extLst>
                  <a:ext uri="{FF2B5EF4-FFF2-40B4-BE49-F238E27FC236}">
                    <a16:creationId xmlns:a16="http://schemas.microsoft.com/office/drawing/2014/main" id="{3B38DF14-A661-4985-8EB6-C154FB94541B}"/>
                  </a:ext>
                </a:extLst>
              </p:cNvPr>
              <p:cNvSpPr txBox="1"/>
              <p:nvPr/>
            </p:nvSpPr>
            <p:spPr bwMode="auto">
              <a:xfrm>
                <a:off x="8080868" y="1292939"/>
                <a:ext cx="221957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dirty="0"/>
                  <a:t>01.Hello world!</a:t>
                </a:r>
              </a:p>
            </p:txBody>
          </p:sp>
        </p:grpSp>
        <p:grpSp>
          <p:nvGrpSpPr>
            <p:cNvPr id="20" name="iŝľidé">
              <a:extLst>
                <a:ext uri="{FF2B5EF4-FFF2-40B4-BE49-F238E27FC236}">
                  <a16:creationId xmlns:a16="http://schemas.microsoft.com/office/drawing/2014/main" id="{9E926007-FA7B-4437-9D8F-FF757AA2FFE6}"/>
                </a:ext>
              </a:extLst>
            </p:cNvPr>
            <p:cNvGrpSpPr/>
            <p:nvPr/>
          </p:nvGrpSpPr>
          <p:grpSpPr>
            <a:xfrm>
              <a:off x="4471589" y="1439645"/>
              <a:ext cx="1465177" cy="778962"/>
              <a:chOff x="8080868" y="1292939"/>
              <a:chExt cx="2219579" cy="778962"/>
            </a:xfrm>
          </p:grpSpPr>
          <p:sp>
            <p:nvSpPr>
              <p:cNvPr id="44" name="íṣḷidê">
                <a:extLst>
                  <a:ext uri="{FF2B5EF4-FFF2-40B4-BE49-F238E27FC236}">
                    <a16:creationId xmlns:a16="http://schemas.microsoft.com/office/drawing/2014/main" id="{4E9A126B-220C-4D25-BF8F-206546389E42}"/>
                  </a:ext>
                </a:extLst>
              </p:cNvPr>
              <p:cNvSpPr/>
              <p:nvPr/>
            </p:nvSpPr>
            <p:spPr bwMode="auto">
              <a:xfrm>
                <a:off x="8080868" y="1680535"/>
                <a:ext cx="2219579" cy="39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zh-CN" altLang="en-US" sz="1100" dirty="0"/>
                  <a:t>入口</a:t>
                </a:r>
                <a:endParaRPr lang="en-US" altLang="zh-CN" sz="1100" dirty="0"/>
              </a:p>
            </p:txBody>
          </p:sp>
          <p:sp>
            <p:nvSpPr>
              <p:cNvPr id="45" name="íṡḷíḓè">
                <a:extLst>
                  <a:ext uri="{FF2B5EF4-FFF2-40B4-BE49-F238E27FC236}">
                    <a16:creationId xmlns:a16="http://schemas.microsoft.com/office/drawing/2014/main" id="{3B38DF14-A661-4985-8EB6-C154FB94541B}"/>
                  </a:ext>
                </a:extLst>
              </p:cNvPr>
              <p:cNvSpPr txBox="1"/>
              <p:nvPr/>
            </p:nvSpPr>
            <p:spPr bwMode="auto">
              <a:xfrm>
                <a:off x="8080868" y="1292939"/>
                <a:ext cx="221957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a:lnSpc>
                    <a:spcPct val="100000"/>
                  </a:lnSpc>
                  <a:spcBef>
                    <a:spcPct val="0"/>
                  </a:spcBef>
                  <a:buFontTx/>
                  <a:buNone/>
                  <a:defRPr sz="1600"/>
                </a:lvl1pPr>
              </a:lstStyle>
              <a:p>
                <a:r>
                  <a:rPr lang="en-US" altLang="zh-CN" dirty="0"/>
                  <a:t>02.</a:t>
                </a:r>
                <a:r>
                  <a:rPr lang="en-US" altLang="zh-CN" dirty="0">
                    <a:latin typeface="微软雅黑" panose="020B0503020204020204" pitchFamily="34" charset="-122"/>
                    <a:ea typeface="微软雅黑" panose="020B0503020204020204" pitchFamily="34" charset="-122"/>
                  </a:rPr>
                  <a:t> main</a:t>
                </a:r>
                <a:r>
                  <a:rPr lang="zh-CN" altLang="en-US" dirty="0">
                    <a:latin typeface="微软雅黑" panose="020B0503020204020204" pitchFamily="34" charset="-122"/>
                    <a:ea typeface="微软雅黑" panose="020B0503020204020204" pitchFamily="34" charset="-122"/>
                  </a:rPr>
                  <a:t>函数</a:t>
                </a:r>
                <a:endParaRPr lang="en-US" altLang="zh-CN" dirty="0"/>
              </a:p>
            </p:txBody>
          </p:sp>
        </p:grpSp>
        <p:grpSp>
          <p:nvGrpSpPr>
            <p:cNvPr id="21" name="işḻïdè">
              <a:extLst>
                <a:ext uri="{FF2B5EF4-FFF2-40B4-BE49-F238E27FC236}">
                  <a16:creationId xmlns:a16="http://schemas.microsoft.com/office/drawing/2014/main" id="{BC9794A1-081A-485D-9B3E-E1ED971A2CEF}"/>
                </a:ext>
              </a:extLst>
            </p:cNvPr>
            <p:cNvGrpSpPr/>
            <p:nvPr/>
          </p:nvGrpSpPr>
          <p:grpSpPr>
            <a:xfrm>
              <a:off x="7338613" y="1439645"/>
              <a:ext cx="2018450" cy="778962"/>
              <a:chOff x="8080868" y="1292939"/>
              <a:chExt cx="3057726" cy="778962"/>
            </a:xfrm>
          </p:grpSpPr>
          <p:sp>
            <p:nvSpPr>
              <p:cNvPr id="42" name="iŝľîḓè">
                <a:extLst>
                  <a:ext uri="{FF2B5EF4-FFF2-40B4-BE49-F238E27FC236}">
                    <a16:creationId xmlns:a16="http://schemas.microsoft.com/office/drawing/2014/main" id="{4E9A126B-220C-4D25-BF8F-206546389E42}"/>
                  </a:ext>
                </a:extLst>
              </p:cNvPr>
              <p:cNvSpPr/>
              <p:nvPr/>
            </p:nvSpPr>
            <p:spPr bwMode="auto">
              <a:xfrm>
                <a:off x="8080868" y="1680535"/>
                <a:ext cx="3057726" cy="39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ts val="1200"/>
                  </a:spcBef>
                  <a:spcAft>
                    <a:spcPts val="600"/>
                  </a:spcAft>
                  <a:defRPr/>
                </a:pPr>
                <a:r>
                  <a:rPr lang="zh-CN" altLang="en-US" sz="1100" dirty="0">
                    <a:latin typeface="微软雅黑" panose="020B0503020204020204" pitchFamily="34" charset="-122"/>
                    <a:ea typeface="微软雅黑" panose="020B0503020204020204" pitchFamily="34" charset="-122"/>
                  </a:rPr>
                  <a:t>一个参数、两个参数</a:t>
                </a:r>
                <a:endParaRPr lang="en-US" altLang="zh-CN" sz="1100" dirty="0">
                  <a:latin typeface="微软雅黑" panose="020B0503020204020204" pitchFamily="34" charset="-122"/>
                  <a:ea typeface="微软雅黑" panose="020B0503020204020204" pitchFamily="34" charset="-122"/>
                </a:endParaRPr>
              </a:p>
            </p:txBody>
          </p:sp>
          <p:sp>
            <p:nvSpPr>
              <p:cNvPr id="43" name="iṣ1îdé">
                <a:extLst>
                  <a:ext uri="{FF2B5EF4-FFF2-40B4-BE49-F238E27FC236}">
                    <a16:creationId xmlns:a16="http://schemas.microsoft.com/office/drawing/2014/main" id="{3B38DF14-A661-4985-8EB6-C154FB94541B}"/>
                  </a:ext>
                </a:extLst>
              </p:cNvPr>
              <p:cNvSpPr txBox="1"/>
              <p:nvPr/>
            </p:nvSpPr>
            <p:spPr bwMode="auto">
              <a:xfrm>
                <a:off x="8080868" y="1292939"/>
                <a:ext cx="221957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a:lnSpc>
                    <a:spcPct val="100000"/>
                  </a:lnSpc>
                  <a:spcBef>
                    <a:spcPct val="0"/>
                  </a:spcBef>
                  <a:buFontTx/>
                  <a:buNone/>
                  <a:defRPr sz="1600"/>
                </a:lvl1pPr>
              </a:lstStyle>
              <a:p>
                <a:r>
                  <a:rPr lang="en-US" altLang="zh-CN" dirty="0"/>
                  <a:t>03.  </a:t>
                </a:r>
                <a:r>
                  <a:rPr lang="en-US" altLang="zh-CN" dirty="0" err="1"/>
                  <a:t>printf</a:t>
                </a:r>
                <a:r>
                  <a:rPr lang="zh-CN" altLang="en-US" dirty="0">
                    <a:latin typeface="微软雅黑" panose="020B0503020204020204" pitchFamily="34" charset="-122"/>
                    <a:ea typeface="微软雅黑" panose="020B0503020204020204" pitchFamily="34" charset="-122"/>
                  </a:rPr>
                  <a:t>函数</a:t>
                </a:r>
                <a:endParaRPr lang="en-US" altLang="zh-CN" dirty="0"/>
              </a:p>
            </p:txBody>
          </p:sp>
        </p:grpSp>
        <p:grpSp>
          <p:nvGrpSpPr>
            <p:cNvPr id="22" name="iṣļide">
              <a:extLst>
                <a:ext uri="{FF2B5EF4-FFF2-40B4-BE49-F238E27FC236}">
                  <a16:creationId xmlns:a16="http://schemas.microsoft.com/office/drawing/2014/main" id="{7D36EFD7-53B0-44B3-AF4F-1068DFBA0592}"/>
                </a:ext>
              </a:extLst>
            </p:cNvPr>
            <p:cNvGrpSpPr/>
            <p:nvPr/>
          </p:nvGrpSpPr>
          <p:grpSpPr>
            <a:xfrm>
              <a:off x="9134076" y="3223224"/>
              <a:ext cx="1465177" cy="778962"/>
              <a:chOff x="8080868" y="1292939"/>
              <a:chExt cx="2219579" cy="778962"/>
            </a:xfrm>
          </p:grpSpPr>
          <p:sp>
            <p:nvSpPr>
              <p:cNvPr id="40" name="íṥḷiďê">
                <a:extLst>
                  <a:ext uri="{FF2B5EF4-FFF2-40B4-BE49-F238E27FC236}">
                    <a16:creationId xmlns:a16="http://schemas.microsoft.com/office/drawing/2014/main" id="{4E9A126B-220C-4D25-BF8F-206546389E42}"/>
                  </a:ext>
                </a:extLst>
              </p:cNvPr>
              <p:cNvSpPr/>
              <p:nvPr/>
            </p:nvSpPr>
            <p:spPr bwMode="auto">
              <a:xfrm>
                <a:off x="8080868" y="1680535"/>
                <a:ext cx="2219579" cy="39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spcBef>
                    <a:spcPct val="0"/>
                  </a:spcBef>
                </a:pPr>
                <a:r>
                  <a:rPr lang="en-US" altLang="zh-CN" sz="1100" dirty="0"/>
                  <a:t>Supporting </a:t>
                </a:r>
                <a:r>
                  <a:rPr lang="en-US" altLang="zh-CN" sz="1100" dirty="0" err="1"/>
                  <a:t>tex</a:t>
                </a:r>
                <a:r>
                  <a:rPr lang="en-US" altLang="zh-CN" sz="100" dirty="0"/>
                  <a:t> </a:t>
                </a:r>
                <a:r>
                  <a:rPr lang="en-US" altLang="zh-CN" sz="1100" dirty="0"/>
                  <a:t>t here.</a:t>
                </a:r>
              </a:p>
            </p:txBody>
          </p:sp>
          <p:sp>
            <p:nvSpPr>
              <p:cNvPr id="41" name="îṡľiḓè">
                <a:extLst>
                  <a:ext uri="{FF2B5EF4-FFF2-40B4-BE49-F238E27FC236}">
                    <a16:creationId xmlns:a16="http://schemas.microsoft.com/office/drawing/2014/main" id="{3B38DF14-A661-4985-8EB6-C154FB94541B}"/>
                  </a:ext>
                </a:extLst>
              </p:cNvPr>
              <p:cNvSpPr txBox="1"/>
              <p:nvPr/>
            </p:nvSpPr>
            <p:spPr bwMode="auto">
              <a:xfrm>
                <a:off x="8080868" y="1292939"/>
                <a:ext cx="221957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a:lnSpc>
                    <a:spcPct val="100000"/>
                  </a:lnSpc>
                  <a:spcBef>
                    <a:spcPct val="0"/>
                  </a:spcBef>
                  <a:buFontTx/>
                  <a:buNone/>
                  <a:defRPr sz="1600"/>
                </a:lvl1pPr>
              </a:lstStyle>
              <a:p>
                <a:r>
                  <a:rPr lang="en-US" altLang="zh-CN" dirty="0"/>
                  <a:t>04.</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scanf</a:t>
                </a:r>
                <a:r>
                  <a:rPr lang="zh-CN" altLang="en-US" dirty="0">
                    <a:latin typeface="微软雅黑" panose="020B0503020204020204" pitchFamily="34" charset="-122"/>
                    <a:ea typeface="微软雅黑" panose="020B0503020204020204" pitchFamily="34" charset="-122"/>
                  </a:rPr>
                  <a:t>函数</a:t>
                </a:r>
                <a:endParaRPr lang="en-US" altLang="zh-CN" dirty="0">
                  <a:latin typeface="微软雅黑" panose="020B0503020204020204" pitchFamily="34" charset="-122"/>
                  <a:ea typeface="微软雅黑" panose="020B0503020204020204" pitchFamily="34" charset="-122"/>
                </a:endParaRPr>
              </a:p>
            </p:txBody>
          </p:sp>
        </p:grpSp>
        <p:sp>
          <p:nvSpPr>
            <p:cNvPr id="39" name="ïśļiḋê">
              <a:extLst>
                <a:ext uri="{FF2B5EF4-FFF2-40B4-BE49-F238E27FC236}">
                  <a16:creationId xmlns:a16="http://schemas.microsoft.com/office/drawing/2014/main" id="{3B38DF14-A661-4985-8EB6-C154FB94541B}"/>
                </a:ext>
              </a:extLst>
            </p:cNvPr>
            <p:cNvSpPr txBox="1"/>
            <p:nvPr/>
          </p:nvSpPr>
          <p:spPr bwMode="auto">
            <a:xfrm>
              <a:off x="7338614" y="5061625"/>
              <a:ext cx="146517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a:lnSpc>
                  <a:spcPct val="100000"/>
                </a:lnSpc>
                <a:spcBef>
                  <a:spcPct val="0"/>
                </a:spcBef>
                <a:buFontTx/>
                <a:buNone/>
                <a:defRPr sz="1600"/>
              </a:lvl1pPr>
            </a:lstStyle>
            <a:p>
              <a:r>
                <a:rPr lang="en-US" altLang="zh-CN" dirty="0"/>
                <a:t>05. </a:t>
              </a:r>
              <a:r>
                <a:rPr lang="zh-CN" altLang="en-US" dirty="0">
                  <a:latin typeface="微软雅黑" panose="020B0503020204020204" pitchFamily="34" charset="-122"/>
                  <a:ea typeface="微软雅黑" panose="020B0503020204020204" pitchFamily="34" charset="-122"/>
                </a:rPr>
                <a:t>调用函数</a:t>
              </a:r>
              <a:endParaRPr lang="en-US" altLang="zh-CN" dirty="0">
                <a:latin typeface="微软雅黑" panose="020B0503020204020204" pitchFamily="34" charset="-122"/>
                <a:ea typeface="微软雅黑" panose="020B0503020204020204" pitchFamily="34" charset="-122"/>
              </a:endParaRPr>
            </a:p>
          </p:txBody>
        </p:sp>
        <p:grpSp>
          <p:nvGrpSpPr>
            <p:cNvPr id="24" name="îš1íḓe">
              <a:extLst>
                <a:ext uri="{FF2B5EF4-FFF2-40B4-BE49-F238E27FC236}">
                  <a16:creationId xmlns:a16="http://schemas.microsoft.com/office/drawing/2014/main" id="{051A689F-EB54-458A-B8B1-EFF37757171F}"/>
                </a:ext>
              </a:extLst>
            </p:cNvPr>
            <p:cNvGrpSpPr/>
            <p:nvPr/>
          </p:nvGrpSpPr>
          <p:grpSpPr>
            <a:xfrm>
              <a:off x="4471589" y="5061625"/>
              <a:ext cx="1465177" cy="778962"/>
              <a:chOff x="8080868" y="1292939"/>
              <a:chExt cx="2219579" cy="778962"/>
            </a:xfrm>
          </p:grpSpPr>
          <p:sp>
            <p:nvSpPr>
              <p:cNvPr id="36" name="ïş1íḍé">
                <a:extLst>
                  <a:ext uri="{FF2B5EF4-FFF2-40B4-BE49-F238E27FC236}">
                    <a16:creationId xmlns:a16="http://schemas.microsoft.com/office/drawing/2014/main" id="{4E9A126B-220C-4D25-BF8F-206546389E42}"/>
                  </a:ext>
                </a:extLst>
              </p:cNvPr>
              <p:cNvSpPr/>
              <p:nvPr/>
            </p:nvSpPr>
            <p:spPr bwMode="auto">
              <a:xfrm>
                <a:off x="8080868" y="1680535"/>
                <a:ext cx="2219579" cy="39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spcBef>
                    <a:spcPts val="1200"/>
                  </a:spcBef>
                  <a:spcAft>
                    <a:spcPts val="600"/>
                  </a:spcAft>
                  <a:defRPr/>
                </a:pPr>
                <a:r>
                  <a:rPr lang="zh-CN" altLang="en-US" sz="1100" dirty="0">
                    <a:latin typeface="微软雅黑" panose="020B0503020204020204" pitchFamily="34" charset="-122"/>
                    <a:ea typeface="微软雅黑" panose="020B0503020204020204" pitchFamily="34" charset="-122"/>
                  </a:rPr>
                  <a:t>函数的声明和调用、参数的传递</a:t>
                </a:r>
                <a:endParaRPr lang="en-US" altLang="zh-CN" sz="1100" dirty="0">
                  <a:latin typeface="微软雅黑" panose="020B0503020204020204" pitchFamily="34" charset="-122"/>
                  <a:ea typeface="微软雅黑" panose="020B0503020204020204" pitchFamily="34" charset="-122"/>
                </a:endParaRPr>
              </a:p>
            </p:txBody>
          </p:sp>
          <p:sp>
            <p:nvSpPr>
              <p:cNvPr id="37" name="iṣļiďé">
                <a:extLst>
                  <a:ext uri="{FF2B5EF4-FFF2-40B4-BE49-F238E27FC236}">
                    <a16:creationId xmlns:a16="http://schemas.microsoft.com/office/drawing/2014/main" id="{3B38DF14-A661-4985-8EB6-C154FB94541B}"/>
                  </a:ext>
                </a:extLst>
              </p:cNvPr>
              <p:cNvSpPr txBox="1"/>
              <p:nvPr/>
            </p:nvSpPr>
            <p:spPr bwMode="auto">
              <a:xfrm>
                <a:off x="8080868" y="1292939"/>
                <a:ext cx="2219579"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en-US" altLang="zh-CN" sz="1600" dirty="0"/>
                  <a:t>06. </a:t>
                </a:r>
                <a:r>
                  <a:rPr lang="zh-CN" altLang="en-US" sz="1600" dirty="0"/>
                  <a:t>自定义函数</a:t>
                </a:r>
                <a:endParaRPr lang="en-US" altLang="zh-CN" sz="1600" dirty="0"/>
              </a:p>
            </p:txBody>
          </p:sp>
        </p:grpSp>
        <p:sp>
          <p:nvSpPr>
            <p:cNvPr id="35" name="ïşḻiḋe">
              <a:extLst>
                <a:ext uri="{FF2B5EF4-FFF2-40B4-BE49-F238E27FC236}">
                  <a16:creationId xmlns:a16="http://schemas.microsoft.com/office/drawing/2014/main" id="{3B38DF14-A661-4985-8EB6-C154FB94541B}"/>
                </a:ext>
              </a:extLst>
            </p:cNvPr>
            <p:cNvSpPr txBox="1"/>
            <p:nvPr/>
          </p:nvSpPr>
          <p:spPr bwMode="auto">
            <a:xfrm>
              <a:off x="1604563" y="5057857"/>
              <a:ext cx="1686855" cy="543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a:lnSpc>
                  <a:spcPct val="100000"/>
                </a:lnSpc>
                <a:spcBef>
                  <a:spcPct val="0"/>
                </a:spcBef>
                <a:buFontTx/>
                <a:buNone/>
                <a:defRPr sz="1600"/>
              </a:lvl1pPr>
            </a:lstStyle>
            <a:p>
              <a:r>
                <a:rPr lang="en-US" altLang="zh-CN" dirty="0"/>
                <a:t>07. </a:t>
              </a:r>
              <a:r>
                <a:rPr lang="zh-CN" altLang="en-US"/>
                <a:t>为</a:t>
              </a:r>
              <a:r>
                <a:rPr lang="zh-CN" altLang="en-US" sz="1600">
                  <a:latin typeface="微软雅黑" panose="020B0503020204020204" pitchFamily="34" charset="-122"/>
                  <a:ea typeface="微软雅黑" panose="020B0503020204020204" pitchFamily="34" charset="-122"/>
                </a:rPr>
                <a:t>什么</a:t>
              </a:r>
              <a:r>
                <a:rPr lang="zh-CN" altLang="en-US" sz="1600" dirty="0">
                  <a:latin typeface="微软雅黑" panose="020B0503020204020204" pitchFamily="34" charset="-122"/>
                  <a:ea typeface="微软雅黑" panose="020B0503020204020204" pitchFamily="34" charset="-122"/>
                </a:rPr>
                <a:t>要用</a:t>
              </a:r>
              <a:r>
                <a:rPr lang="en-US" altLang="zh-CN" sz="1600" dirty="0">
                  <a:latin typeface="微软雅黑" panose="020B0503020204020204" pitchFamily="34" charset="-122"/>
                  <a:ea typeface="微软雅黑" panose="020B0503020204020204" pitchFamily="34" charset="-122"/>
                </a:rPr>
                <a:t>max</a:t>
              </a:r>
              <a:r>
                <a:rPr lang="zh-CN" altLang="en-US" sz="1600" dirty="0">
                  <a:latin typeface="微软雅黑" panose="020B0503020204020204" pitchFamily="34" charset="-122"/>
                  <a:ea typeface="微软雅黑" panose="020B0503020204020204" pitchFamily="34" charset="-122"/>
                </a:rPr>
                <a:t>函数？</a:t>
              </a:r>
              <a:endParaRPr lang="en-US" altLang="zh-CN" sz="1600" dirty="0"/>
            </a:p>
          </p:txBody>
        </p:sp>
        <p:sp>
          <p:nvSpPr>
            <p:cNvPr id="27" name="i$lïḋe">
              <a:extLst>
                <a:ext uri="{FF2B5EF4-FFF2-40B4-BE49-F238E27FC236}">
                  <a16:creationId xmlns:a16="http://schemas.microsoft.com/office/drawing/2014/main" id="{8E6EBEC5-3B77-415C-93E2-454C24EA3AB4}"/>
                </a:ext>
              </a:extLst>
            </p:cNvPr>
            <p:cNvSpPr/>
            <p:nvPr/>
          </p:nvSpPr>
          <p:spPr>
            <a:xfrm>
              <a:off x="882078" y="2121149"/>
              <a:ext cx="411156" cy="43041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28" name="ïśḻïďe">
              <a:extLst>
                <a:ext uri="{FF2B5EF4-FFF2-40B4-BE49-F238E27FC236}">
                  <a16:creationId xmlns:a16="http://schemas.microsoft.com/office/drawing/2014/main" id="{4C3D1044-5116-4625-99C1-91C6321CB9F0}"/>
                </a:ext>
              </a:extLst>
            </p:cNvPr>
            <p:cNvSpPr/>
            <p:nvPr/>
          </p:nvSpPr>
          <p:spPr>
            <a:xfrm>
              <a:off x="3749103" y="2121149"/>
              <a:ext cx="411156" cy="43041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29" name="îṡḻiḋé">
              <a:extLst>
                <a:ext uri="{FF2B5EF4-FFF2-40B4-BE49-F238E27FC236}">
                  <a16:creationId xmlns:a16="http://schemas.microsoft.com/office/drawing/2014/main" id="{58325BD7-AEDE-4D9A-B698-1C05554B8205}"/>
                </a:ext>
              </a:extLst>
            </p:cNvPr>
            <p:cNvSpPr/>
            <p:nvPr/>
          </p:nvSpPr>
          <p:spPr>
            <a:xfrm>
              <a:off x="6616129" y="2121149"/>
              <a:ext cx="411156" cy="43041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30" name="ísḷiḋè">
              <a:extLst>
                <a:ext uri="{FF2B5EF4-FFF2-40B4-BE49-F238E27FC236}">
                  <a16:creationId xmlns:a16="http://schemas.microsoft.com/office/drawing/2014/main" id="{CEEAD014-5E1E-4FFA-B69C-1E706392DF3F}"/>
                </a:ext>
              </a:extLst>
            </p:cNvPr>
            <p:cNvSpPr/>
            <p:nvPr/>
          </p:nvSpPr>
          <p:spPr>
            <a:xfrm>
              <a:off x="8411591" y="3397498"/>
              <a:ext cx="411156" cy="43041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31" name="ïšḷiḑê">
              <a:extLst>
                <a:ext uri="{FF2B5EF4-FFF2-40B4-BE49-F238E27FC236}">
                  <a16:creationId xmlns:a16="http://schemas.microsoft.com/office/drawing/2014/main" id="{76FEF906-295D-446E-B769-232CAA6D4202}"/>
                </a:ext>
              </a:extLst>
            </p:cNvPr>
            <p:cNvSpPr/>
            <p:nvPr/>
          </p:nvSpPr>
          <p:spPr>
            <a:xfrm>
              <a:off x="6616129" y="4711948"/>
              <a:ext cx="411156" cy="43041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32" name="ïŝḷïďé">
              <a:extLst>
                <a:ext uri="{FF2B5EF4-FFF2-40B4-BE49-F238E27FC236}">
                  <a16:creationId xmlns:a16="http://schemas.microsoft.com/office/drawing/2014/main" id="{D46B5065-E592-4734-AA19-03921B9E9D8A}"/>
                </a:ext>
              </a:extLst>
            </p:cNvPr>
            <p:cNvSpPr/>
            <p:nvPr/>
          </p:nvSpPr>
          <p:spPr>
            <a:xfrm>
              <a:off x="3749103" y="4711948"/>
              <a:ext cx="411156" cy="43041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sp>
          <p:nvSpPr>
            <p:cNvPr id="33" name="i$ḻídè">
              <a:extLst>
                <a:ext uri="{FF2B5EF4-FFF2-40B4-BE49-F238E27FC236}">
                  <a16:creationId xmlns:a16="http://schemas.microsoft.com/office/drawing/2014/main" id="{5AB90367-0577-4B5A-9617-5561F6A375A4}"/>
                </a:ext>
              </a:extLst>
            </p:cNvPr>
            <p:cNvSpPr/>
            <p:nvPr/>
          </p:nvSpPr>
          <p:spPr>
            <a:xfrm>
              <a:off x="882078" y="4711948"/>
              <a:ext cx="411156" cy="430414"/>
            </a:xfrm>
            <a:custGeom>
              <a:avLst/>
              <a:gdLst>
                <a:gd name="T0" fmla="*/ 4199 w 4494"/>
                <a:gd name="T1" fmla="*/ 3838 h 4712"/>
                <a:gd name="T2" fmla="*/ 3932 w 4494"/>
                <a:gd name="T3" fmla="*/ 2881 h 4712"/>
                <a:gd name="T4" fmla="*/ 2447 w 4494"/>
                <a:gd name="T5" fmla="*/ 2438 h 4712"/>
                <a:gd name="T6" fmla="*/ 3263 w 4494"/>
                <a:gd name="T7" fmla="*/ 2440 h 4712"/>
                <a:gd name="T8" fmla="*/ 3263 w 4494"/>
                <a:gd name="T9" fmla="*/ 897 h 4712"/>
                <a:gd name="T10" fmla="*/ 2194 w 4494"/>
                <a:gd name="T11" fmla="*/ 0 h 4712"/>
                <a:gd name="T12" fmla="*/ 460 w 4494"/>
                <a:gd name="T13" fmla="*/ 1619 h 4712"/>
                <a:gd name="T14" fmla="*/ 2047 w 4494"/>
                <a:gd name="T15" fmla="*/ 2438 h 4712"/>
                <a:gd name="T16" fmla="*/ 562 w 4494"/>
                <a:gd name="T17" fmla="*/ 2881 h 4712"/>
                <a:gd name="T18" fmla="*/ 296 w 4494"/>
                <a:gd name="T19" fmla="*/ 3838 h 4712"/>
                <a:gd name="T20" fmla="*/ 0 w 4494"/>
                <a:gd name="T21" fmla="*/ 3971 h 4712"/>
                <a:gd name="T22" fmla="*/ 134 w 4494"/>
                <a:gd name="T23" fmla="*/ 4712 h 4712"/>
                <a:gd name="T24" fmla="*/ 991 w 4494"/>
                <a:gd name="T25" fmla="*/ 4579 h 4712"/>
                <a:gd name="T26" fmla="*/ 858 w 4494"/>
                <a:gd name="T27" fmla="*/ 3838 h 4712"/>
                <a:gd name="T28" fmla="*/ 696 w 4494"/>
                <a:gd name="T29" fmla="*/ 3281 h 4712"/>
                <a:gd name="T30" fmla="*/ 2047 w 4494"/>
                <a:gd name="T31" fmla="*/ 3838 h 4712"/>
                <a:gd name="T32" fmla="*/ 1752 w 4494"/>
                <a:gd name="T33" fmla="*/ 3971 h 4712"/>
                <a:gd name="T34" fmla="*/ 1885 w 4494"/>
                <a:gd name="T35" fmla="*/ 4712 h 4712"/>
                <a:gd name="T36" fmla="*/ 2742 w 4494"/>
                <a:gd name="T37" fmla="*/ 4579 h 4712"/>
                <a:gd name="T38" fmla="*/ 2609 w 4494"/>
                <a:gd name="T39" fmla="*/ 3838 h 4712"/>
                <a:gd name="T40" fmla="*/ 2447 w 4494"/>
                <a:gd name="T41" fmla="*/ 3281 h 4712"/>
                <a:gd name="T42" fmla="*/ 3799 w 4494"/>
                <a:gd name="T43" fmla="*/ 3838 h 4712"/>
                <a:gd name="T44" fmla="*/ 3503 w 4494"/>
                <a:gd name="T45" fmla="*/ 3971 h 4712"/>
                <a:gd name="T46" fmla="*/ 3637 w 4494"/>
                <a:gd name="T47" fmla="*/ 4712 h 4712"/>
                <a:gd name="T48" fmla="*/ 4494 w 4494"/>
                <a:gd name="T49" fmla="*/ 4579 h 4712"/>
                <a:gd name="T50" fmla="*/ 4360 w 4494"/>
                <a:gd name="T51" fmla="*/ 3838 h 4712"/>
                <a:gd name="T52" fmla="*/ 1278 w 4494"/>
                <a:gd name="T53" fmla="*/ 1201 h 4712"/>
                <a:gd name="T54" fmla="*/ 1288 w 4494"/>
                <a:gd name="T55" fmla="*/ 1201 h 4712"/>
                <a:gd name="T56" fmla="*/ 1311 w 4494"/>
                <a:gd name="T57" fmla="*/ 1202 h 4712"/>
                <a:gd name="T58" fmla="*/ 2194 w 4494"/>
                <a:gd name="T59" fmla="*/ 400 h 4712"/>
                <a:gd name="T60" fmla="*/ 2858 w 4494"/>
                <a:gd name="T61" fmla="*/ 1073 h 4712"/>
                <a:gd name="T62" fmla="*/ 2915 w 4494"/>
                <a:gd name="T63" fmla="*/ 1252 h 4712"/>
                <a:gd name="T64" fmla="*/ 3148 w 4494"/>
                <a:gd name="T65" fmla="*/ 1315 h 4712"/>
                <a:gd name="T66" fmla="*/ 3634 w 4494"/>
                <a:gd name="T67" fmla="*/ 1668 h 4712"/>
                <a:gd name="T68" fmla="*/ 2832 w 4494"/>
                <a:gd name="T69" fmla="*/ 2039 h 4712"/>
                <a:gd name="T70" fmla="*/ 1278 w 4494"/>
                <a:gd name="T71" fmla="*/ 2038 h 4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94" h="4712">
                  <a:moveTo>
                    <a:pt x="4360" y="3838"/>
                  </a:moveTo>
                  <a:lnTo>
                    <a:pt x="4199" y="3838"/>
                  </a:lnTo>
                  <a:lnTo>
                    <a:pt x="4199" y="3148"/>
                  </a:lnTo>
                  <a:cubicBezTo>
                    <a:pt x="4199" y="3001"/>
                    <a:pt x="4079" y="2881"/>
                    <a:pt x="3932" y="2881"/>
                  </a:cubicBezTo>
                  <a:lnTo>
                    <a:pt x="2447" y="2881"/>
                  </a:lnTo>
                  <a:lnTo>
                    <a:pt x="2447" y="2438"/>
                  </a:lnTo>
                  <a:cubicBezTo>
                    <a:pt x="2520" y="2438"/>
                    <a:pt x="2675" y="2438"/>
                    <a:pt x="2831" y="2439"/>
                  </a:cubicBezTo>
                  <a:cubicBezTo>
                    <a:pt x="3043" y="2439"/>
                    <a:pt x="3256" y="2440"/>
                    <a:pt x="3263" y="2440"/>
                  </a:cubicBezTo>
                  <a:cubicBezTo>
                    <a:pt x="3688" y="2440"/>
                    <a:pt x="4034" y="2094"/>
                    <a:pt x="4034" y="1668"/>
                  </a:cubicBezTo>
                  <a:cubicBezTo>
                    <a:pt x="4034" y="1243"/>
                    <a:pt x="3688" y="897"/>
                    <a:pt x="3263" y="897"/>
                  </a:cubicBezTo>
                  <a:cubicBezTo>
                    <a:pt x="3257" y="897"/>
                    <a:pt x="3251" y="897"/>
                    <a:pt x="3245" y="897"/>
                  </a:cubicBezTo>
                  <a:cubicBezTo>
                    <a:pt x="3165" y="389"/>
                    <a:pt x="2724" y="0"/>
                    <a:pt x="2194" y="0"/>
                  </a:cubicBezTo>
                  <a:cubicBezTo>
                    <a:pt x="1698" y="0"/>
                    <a:pt x="1276" y="339"/>
                    <a:pt x="1161" y="809"/>
                  </a:cubicBezTo>
                  <a:cubicBezTo>
                    <a:pt x="765" y="866"/>
                    <a:pt x="460" y="1208"/>
                    <a:pt x="460" y="1619"/>
                  </a:cubicBezTo>
                  <a:cubicBezTo>
                    <a:pt x="460" y="2071"/>
                    <a:pt x="827" y="2438"/>
                    <a:pt x="1278" y="2438"/>
                  </a:cubicBezTo>
                  <a:lnTo>
                    <a:pt x="2047" y="2438"/>
                  </a:lnTo>
                  <a:lnTo>
                    <a:pt x="2047" y="2881"/>
                  </a:lnTo>
                  <a:lnTo>
                    <a:pt x="562" y="2881"/>
                  </a:lnTo>
                  <a:cubicBezTo>
                    <a:pt x="415" y="2881"/>
                    <a:pt x="296" y="3001"/>
                    <a:pt x="296" y="3148"/>
                  </a:cubicBezTo>
                  <a:lnTo>
                    <a:pt x="296" y="3838"/>
                  </a:lnTo>
                  <a:lnTo>
                    <a:pt x="134" y="3838"/>
                  </a:lnTo>
                  <a:cubicBezTo>
                    <a:pt x="60" y="3838"/>
                    <a:pt x="0" y="3897"/>
                    <a:pt x="0" y="3971"/>
                  </a:cubicBezTo>
                  <a:lnTo>
                    <a:pt x="0" y="4579"/>
                  </a:lnTo>
                  <a:cubicBezTo>
                    <a:pt x="0" y="4652"/>
                    <a:pt x="60" y="4712"/>
                    <a:pt x="134" y="4712"/>
                  </a:cubicBezTo>
                  <a:lnTo>
                    <a:pt x="858" y="4712"/>
                  </a:lnTo>
                  <a:cubicBezTo>
                    <a:pt x="931" y="4712"/>
                    <a:pt x="991" y="4652"/>
                    <a:pt x="991" y="4579"/>
                  </a:cubicBezTo>
                  <a:lnTo>
                    <a:pt x="991" y="3971"/>
                  </a:lnTo>
                  <a:cubicBezTo>
                    <a:pt x="991" y="3897"/>
                    <a:pt x="931" y="3838"/>
                    <a:pt x="858" y="3838"/>
                  </a:cubicBezTo>
                  <a:lnTo>
                    <a:pt x="696" y="3838"/>
                  </a:lnTo>
                  <a:lnTo>
                    <a:pt x="696" y="3281"/>
                  </a:lnTo>
                  <a:lnTo>
                    <a:pt x="2047" y="3281"/>
                  </a:lnTo>
                  <a:lnTo>
                    <a:pt x="2047" y="3838"/>
                  </a:lnTo>
                  <a:lnTo>
                    <a:pt x="1885" y="3838"/>
                  </a:lnTo>
                  <a:cubicBezTo>
                    <a:pt x="1812" y="3838"/>
                    <a:pt x="1752" y="3897"/>
                    <a:pt x="1752" y="3971"/>
                  </a:cubicBezTo>
                  <a:lnTo>
                    <a:pt x="1752" y="4579"/>
                  </a:lnTo>
                  <a:cubicBezTo>
                    <a:pt x="1752" y="4652"/>
                    <a:pt x="1812" y="4712"/>
                    <a:pt x="1885" y="4712"/>
                  </a:cubicBezTo>
                  <a:lnTo>
                    <a:pt x="2609" y="4712"/>
                  </a:lnTo>
                  <a:cubicBezTo>
                    <a:pt x="2682" y="4712"/>
                    <a:pt x="2742" y="4652"/>
                    <a:pt x="2742" y="4579"/>
                  </a:cubicBezTo>
                  <a:lnTo>
                    <a:pt x="2742" y="3971"/>
                  </a:lnTo>
                  <a:cubicBezTo>
                    <a:pt x="2742" y="3897"/>
                    <a:pt x="2682" y="3838"/>
                    <a:pt x="2609" y="3838"/>
                  </a:cubicBezTo>
                  <a:lnTo>
                    <a:pt x="2447" y="3838"/>
                  </a:lnTo>
                  <a:lnTo>
                    <a:pt x="2447" y="3281"/>
                  </a:lnTo>
                  <a:lnTo>
                    <a:pt x="3799" y="3281"/>
                  </a:lnTo>
                  <a:lnTo>
                    <a:pt x="3799" y="3838"/>
                  </a:lnTo>
                  <a:lnTo>
                    <a:pt x="3637" y="3838"/>
                  </a:lnTo>
                  <a:cubicBezTo>
                    <a:pt x="3563" y="3838"/>
                    <a:pt x="3503" y="3897"/>
                    <a:pt x="3503" y="3971"/>
                  </a:cubicBezTo>
                  <a:lnTo>
                    <a:pt x="3503" y="4579"/>
                  </a:lnTo>
                  <a:cubicBezTo>
                    <a:pt x="3503" y="4652"/>
                    <a:pt x="3563" y="4712"/>
                    <a:pt x="3637" y="4712"/>
                  </a:cubicBezTo>
                  <a:lnTo>
                    <a:pt x="4360" y="4712"/>
                  </a:lnTo>
                  <a:cubicBezTo>
                    <a:pt x="4434" y="4712"/>
                    <a:pt x="4494" y="4652"/>
                    <a:pt x="4494" y="4579"/>
                  </a:cubicBezTo>
                  <a:lnTo>
                    <a:pt x="4494" y="3971"/>
                  </a:lnTo>
                  <a:cubicBezTo>
                    <a:pt x="4494" y="3897"/>
                    <a:pt x="4434" y="3838"/>
                    <a:pt x="4360" y="3838"/>
                  </a:cubicBezTo>
                  <a:close/>
                  <a:moveTo>
                    <a:pt x="860" y="1619"/>
                  </a:moveTo>
                  <a:cubicBezTo>
                    <a:pt x="860" y="1389"/>
                    <a:pt x="1048" y="1201"/>
                    <a:pt x="1278" y="1201"/>
                  </a:cubicBezTo>
                  <a:lnTo>
                    <a:pt x="1283" y="1201"/>
                  </a:lnTo>
                  <a:cubicBezTo>
                    <a:pt x="1284" y="1201"/>
                    <a:pt x="1286" y="1201"/>
                    <a:pt x="1288" y="1201"/>
                  </a:cubicBezTo>
                  <a:cubicBezTo>
                    <a:pt x="1288" y="1201"/>
                    <a:pt x="1289" y="1201"/>
                    <a:pt x="1290" y="1201"/>
                  </a:cubicBezTo>
                  <a:cubicBezTo>
                    <a:pt x="1297" y="1202"/>
                    <a:pt x="1304" y="1202"/>
                    <a:pt x="1311" y="1202"/>
                  </a:cubicBezTo>
                  <a:cubicBezTo>
                    <a:pt x="1408" y="1202"/>
                    <a:pt x="1519" y="1136"/>
                    <a:pt x="1534" y="992"/>
                  </a:cubicBezTo>
                  <a:cubicBezTo>
                    <a:pt x="1571" y="654"/>
                    <a:pt x="1854" y="400"/>
                    <a:pt x="2194" y="400"/>
                  </a:cubicBezTo>
                  <a:cubicBezTo>
                    <a:pt x="2560" y="400"/>
                    <a:pt x="2858" y="698"/>
                    <a:pt x="2858" y="1064"/>
                  </a:cubicBezTo>
                  <a:lnTo>
                    <a:pt x="2858" y="1073"/>
                  </a:lnTo>
                  <a:cubicBezTo>
                    <a:pt x="2858" y="1074"/>
                    <a:pt x="2858" y="1076"/>
                    <a:pt x="2858" y="1078"/>
                  </a:cubicBezTo>
                  <a:cubicBezTo>
                    <a:pt x="2853" y="1144"/>
                    <a:pt x="2873" y="1205"/>
                    <a:pt x="2915" y="1252"/>
                  </a:cubicBezTo>
                  <a:cubicBezTo>
                    <a:pt x="2957" y="1299"/>
                    <a:pt x="3017" y="1325"/>
                    <a:pt x="3080" y="1325"/>
                  </a:cubicBezTo>
                  <a:cubicBezTo>
                    <a:pt x="3103" y="1325"/>
                    <a:pt x="3126" y="1322"/>
                    <a:pt x="3148" y="1315"/>
                  </a:cubicBezTo>
                  <a:cubicBezTo>
                    <a:pt x="3185" y="1303"/>
                    <a:pt x="3224" y="1297"/>
                    <a:pt x="3263" y="1297"/>
                  </a:cubicBezTo>
                  <a:cubicBezTo>
                    <a:pt x="3468" y="1297"/>
                    <a:pt x="3634" y="1463"/>
                    <a:pt x="3634" y="1668"/>
                  </a:cubicBezTo>
                  <a:cubicBezTo>
                    <a:pt x="3634" y="1873"/>
                    <a:pt x="3468" y="2040"/>
                    <a:pt x="3263" y="2040"/>
                  </a:cubicBezTo>
                  <a:cubicBezTo>
                    <a:pt x="3255" y="2040"/>
                    <a:pt x="3043" y="2039"/>
                    <a:pt x="2832" y="2039"/>
                  </a:cubicBezTo>
                  <a:cubicBezTo>
                    <a:pt x="2621" y="2038"/>
                    <a:pt x="2411" y="2038"/>
                    <a:pt x="2405" y="2038"/>
                  </a:cubicBezTo>
                  <a:lnTo>
                    <a:pt x="1278" y="2038"/>
                  </a:lnTo>
                  <a:cubicBezTo>
                    <a:pt x="1048" y="2038"/>
                    <a:pt x="860" y="1850"/>
                    <a:pt x="860" y="1619"/>
                  </a:cubicBezTo>
                  <a:close/>
                </a:path>
              </a:pathLst>
            </a:custGeom>
            <a:solidFill>
              <a:schemeClr val="accent1"/>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pic>
        <p:nvPicPr>
          <p:cNvPr id="8194" name="Picture 2">
            <a:extLst>
              <a:ext uri="{FF2B5EF4-FFF2-40B4-BE49-F238E27FC236}">
                <a16:creationId xmlns:a16="http://schemas.microsoft.com/office/drawing/2014/main" id="{25DA520D-E160-47F1-9D5D-E0C18BBB9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036" y="5215817"/>
            <a:ext cx="609600" cy="6096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8975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39BB7F7F-C706-4CF7-8779-88E8F8E1EDCE}"/>
              </a:ext>
            </a:extLst>
          </p:cNvPr>
          <p:cNvSpPr>
            <a:spLocks noGrp="1"/>
          </p:cNvSpPr>
          <p:nvPr>
            <p:ph type="title"/>
          </p:nvPr>
        </p:nvSpPr>
        <p:spPr/>
        <p:txBody>
          <a:bodyPr/>
          <a:lstStyle/>
          <a:p>
            <a:r>
              <a:rPr lang="zh-CN" altLang="en-US" dirty="0"/>
              <a:t>让我们回顾一下发生了什么</a:t>
            </a:r>
          </a:p>
        </p:txBody>
      </p:sp>
      <p:pic>
        <p:nvPicPr>
          <p:cNvPr id="6" name="图片 5">
            <a:extLst>
              <a:ext uri="{FF2B5EF4-FFF2-40B4-BE49-F238E27FC236}">
                <a16:creationId xmlns:a16="http://schemas.microsoft.com/office/drawing/2014/main" id="{89BA6E15-86A4-4F23-9A23-AE17EF00E3D8}"/>
              </a:ext>
            </a:extLst>
          </p:cNvPr>
          <p:cNvPicPr>
            <a:picLocks noChangeAspect="1"/>
          </p:cNvPicPr>
          <p:nvPr/>
        </p:nvPicPr>
        <p:blipFill>
          <a:blip r:embed="rId2"/>
          <a:stretch>
            <a:fillRect/>
          </a:stretch>
        </p:blipFill>
        <p:spPr>
          <a:xfrm>
            <a:off x="669924" y="1218584"/>
            <a:ext cx="3857625" cy="4038600"/>
          </a:xfrm>
          <a:prstGeom prst="rect">
            <a:avLst/>
          </a:prstGeom>
        </p:spPr>
      </p:pic>
      <p:pic>
        <p:nvPicPr>
          <p:cNvPr id="8" name="图片 7">
            <a:extLst>
              <a:ext uri="{FF2B5EF4-FFF2-40B4-BE49-F238E27FC236}">
                <a16:creationId xmlns:a16="http://schemas.microsoft.com/office/drawing/2014/main" id="{23C5DF17-8DF1-4957-A61F-F47A648EA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4453" y="1832561"/>
            <a:ext cx="3439308" cy="3192878"/>
          </a:xfrm>
          <a:prstGeom prst="rect">
            <a:avLst/>
          </a:prstGeom>
        </p:spPr>
      </p:pic>
      <p:sp>
        <p:nvSpPr>
          <p:cNvPr id="19" name="文本框 18">
            <a:extLst>
              <a:ext uri="{FF2B5EF4-FFF2-40B4-BE49-F238E27FC236}">
                <a16:creationId xmlns:a16="http://schemas.microsoft.com/office/drawing/2014/main" id="{58CCF6E5-9977-41F4-A487-9913ED8A1DC1}"/>
              </a:ext>
            </a:extLst>
          </p:cNvPr>
          <p:cNvSpPr txBox="1"/>
          <p:nvPr/>
        </p:nvSpPr>
        <p:spPr>
          <a:xfrm>
            <a:off x="7664452" y="5182969"/>
            <a:ext cx="3439307" cy="646331"/>
          </a:xfrm>
          <a:prstGeom prst="rect">
            <a:avLst/>
          </a:prstGeom>
          <a:noFill/>
        </p:spPr>
        <p:txBody>
          <a:bodyPr wrap="square" rtlCol="0">
            <a:spAutoFit/>
          </a:bodyPr>
          <a:lstStyle/>
          <a:p>
            <a:r>
              <a:rPr lang="en-US" altLang="zh-CN" dirty="0"/>
              <a:t>max</a:t>
            </a:r>
            <a:r>
              <a:rPr lang="zh-CN" altLang="en-US" dirty="0"/>
              <a:t>函数</a:t>
            </a:r>
            <a:r>
              <a:rPr lang="en-US" altLang="zh-CN" dirty="0"/>
              <a:t>   </a:t>
            </a:r>
            <a:r>
              <a:rPr lang="zh-CN" altLang="en-US" dirty="0"/>
              <a:t>比较两个整数的大小，返回其中的较大值</a:t>
            </a:r>
          </a:p>
        </p:txBody>
      </p:sp>
      <p:sp>
        <p:nvSpPr>
          <p:cNvPr id="45" name="矩形 44">
            <a:extLst>
              <a:ext uri="{FF2B5EF4-FFF2-40B4-BE49-F238E27FC236}">
                <a16:creationId xmlns:a16="http://schemas.microsoft.com/office/drawing/2014/main" id="{D716168E-C3CC-4F8D-9D92-8A6E05B2EAF5}"/>
              </a:ext>
            </a:extLst>
          </p:cNvPr>
          <p:cNvSpPr/>
          <p:nvPr/>
        </p:nvSpPr>
        <p:spPr>
          <a:xfrm>
            <a:off x="1088239" y="2723228"/>
            <a:ext cx="1740023" cy="1260629"/>
          </a:xfrm>
          <a:prstGeom prst="rect">
            <a:avLst/>
          </a:prstGeom>
          <a:solidFill>
            <a:srgbClr val="44ADE1">
              <a:alpha val="4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a:extLst>
              <a:ext uri="{FF2B5EF4-FFF2-40B4-BE49-F238E27FC236}">
                <a16:creationId xmlns:a16="http://schemas.microsoft.com/office/drawing/2014/main" id="{2FA0B74B-3B56-4F02-8A38-72EED25F4D66}"/>
              </a:ext>
            </a:extLst>
          </p:cNvPr>
          <p:cNvGrpSpPr/>
          <p:nvPr/>
        </p:nvGrpSpPr>
        <p:grpSpPr>
          <a:xfrm>
            <a:off x="2889086" y="2783327"/>
            <a:ext cx="4652503" cy="1065725"/>
            <a:chOff x="2751474" y="3930671"/>
            <a:chExt cx="4652503" cy="1065725"/>
          </a:xfrm>
        </p:grpSpPr>
        <p:pic>
          <p:nvPicPr>
            <p:cNvPr id="49" name="图片 48">
              <a:extLst>
                <a:ext uri="{FF2B5EF4-FFF2-40B4-BE49-F238E27FC236}">
                  <a16:creationId xmlns:a16="http://schemas.microsoft.com/office/drawing/2014/main" id="{D2384467-1FC6-4DD9-AA19-D6EC0EAD71F9}"/>
                </a:ext>
              </a:extLst>
            </p:cNvPr>
            <p:cNvPicPr>
              <a:picLocks noChangeAspect="1"/>
            </p:cNvPicPr>
            <p:nvPr/>
          </p:nvPicPr>
          <p:blipFill>
            <a:blip r:embed="rId4"/>
            <a:stretch>
              <a:fillRect/>
            </a:stretch>
          </p:blipFill>
          <p:spPr>
            <a:xfrm>
              <a:off x="2751474" y="4328729"/>
              <a:ext cx="3857625" cy="667667"/>
            </a:xfrm>
            <a:prstGeom prst="rect">
              <a:avLst/>
            </a:prstGeom>
          </p:spPr>
        </p:pic>
        <p:sp>
          <p:nvSpPr>
            <p:cNvPr id="50" name="标注: 线形(带边框和强调线) 49">
              <a:extLst>
                <a:ext uri="{FF2B5EF4-FFF2-40B4-BE49-F238E27FC236}">
                  <a16:creationId xmlns:a16="http://schemas.microsoft.com/office/drawing/2014/main" id="{2B43007E-C179-4C9A-9129-10ACE04F1FAF}"/>
                </a:ext>
              </a:extLst>
            </p:cNvPr>
            <p:cNvSpPr/>
            <p:nvPr/>
          </p:nvSpPr>
          <p:spPr>
            <a:xfrm>
              <a:off x="5438797" y="3930671"/>
              <a:ext cx="1965180" cy="501741"/>
            </a:xfrm>
            <a:prstGeom prst="accentBorderCallout1">
              <a:avLst>
                <a:gd name="adj1" fmla="val 25827"/>
                <a:gd name="adj2" fmla="val -2460"/>
                <a:gd name="adj3" fmla="val 110249"/>
                <a:gd name="adj4" fmla="val -346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6EA14D7C-BCA9-4A6D-BF2C-E6EEC8ADFA40}"/>
                </a:ext>
              </a:extLst>
            </p:cNvPr>
            <p:cNvSpPr txBox="1"/>
            <p:nvPr/>
          </p:nvSpPr>
          <p:spPr>
            <a:xfrm>
              <a:off x="5535389" y="3996875"/>
              <a:ext cx="1673279" cy="369332"/>
            </a:xfrm>
            <a:prstGeom prst="rect">
              <a:avLst/>
            </a:prstGeom>
            <a:noFill/>
          </p:spPr>
          <p:txBody>
            <a:bodyPr wrap="square" rtlCol="0">
              <a:spAutoFit/>
            </a:bodyPr>
            <a:lstStyle/>
            <a:p>
              <a:r>
                <a:rPr lang="zh-CN" altLang="en-US" dirty="0"/>
                <a:t>调用</a:t>
              </a:r>
              <a:r>
                <a:rPr lang="en-US" altLang="zh-CN" dirty="0"/>
                <a:t>max</a:t>
              </a:r>
              <a:r>
                <a:rPr lang="zh-CN" altLang="en-US" dirty="0"/>
                <a:t>函数</a:t>
              </a:r>
            </a:p>
          </p:txBody>
        </p:sp>
      </p:grpSp>
      <p:sp>
        <p:nvSpPr>
          <p:cNvPr id="47" name="箭头: 右 46">
            <a:extLst>
              <a:ext uri="{FF2B5EF4-FFF2-40B4-BE49-F238E27FC236}">
                <a16:creationId xmlns:a16="http://schemas.microsoft.com/office/drawing/2014/main" id="{8CDC2359-B159-4580-A1F5-7737BAB84F34}"/>
              </a:ext>
            </a:extLst>
          </p:cNvPr>
          <p:cNvSpPr/>
          <p:nvPr/>
        </p:nvSpPr>
        <p:spPr>
          <a:xfrm>
            <a:off x="2771819" y="3324348"/>
            <a:ext cx="234534" cy="3817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a:extLst>
              <a:ext uri="{FF2B5EF4-FFF2-40B4-BE49-F238E27FC236}">
                <a16:creationId xmlns:a16="http://schemas.microsoft.com/office/drawing/2014/main" id="{621E5AE7-8CE8-4E39-AA22-1629CF00B6CD}"/>
              </a:ext>
            </a:extLst>
          </p:cNvPr>
          <p:cNvGrpSpPr/>
          <p:nvPr/>
        </p:nvGrpSpPr>
        <p:grpSpPr>
          <a:xfrm>
            <a:off x="1168893" y="1554553"/>
            <a:ext cx="4616133" cy="582723"/>
            <a:chOff x="822664" y="752920"/>
            <a:chExt cx="4616133" cy="582723"/>
          </a:xfrm>
        </p:grpSpPr>
        <p:pic>
          <p:nvPicPr>
            <p:cNvPr id="53" name="图片 52">
              <a:extLst>
                <a:ext uri="{FF2B5EF4-FFF2-40B4-BE49-F238E27FC236}">
                  <a16:creationId xmlns:a16="http://schemas.microsoft.com/office/drawing/2014/main" id="{24F96162-0487-4BB7-9137-2095D8C49550}"/>
                </a:ext>
              </a:extLst>
            </p:cNvPr>
            <p:cNvPicPr>
              <a:picLocks noChangeAspect="1"/>
            </p:cNvPicPr>
            <p:nvPr/>
          </p:nvPicPr>
          <p:blipFill>
            <a:blip r:embed="rId5"/>
            <a:stretch>
              <a:fillRect/>
            </a:stretch>
          </p:blipFill>
          <p:spPr>
            <a:xfrm>
              <a:off x="822664" y="1003791"/>
              <a:ext cx="2778079" cy="331852"/>
            </a:xfrm>
            <a:prstGeom prst="rect">
              <a:avLst/>
            </a:prstGeom>
          </p:spPr>
        </p:pic>
        <p:grpSp>
          <p:nvGrpSpPr>
            <p:cNvPr id="54" name="组合 53">
              <a:extLst>
                <a:ext uri="{FF2B5EF4-FFF2-40B4-BE49-F238E27FC236}">
                  <a16:creationId xmlns:a16="http://schemas.microsoft.com/office/drawing/2014/main" id="{578A7D88-8594-4A56-9B8B-86D89E2AAC38}"/>
                </a:ext>
              </a:extLst>
            </p:cNvPr>
            <p:cNvGrpSpPr/>
            <p:nvPr/>
          </p:nvGrpSpPr>
          <p:grpSpPr>
            <a:xfrm>
              <a:off x="3921778" y="752920"/>
              <a:ext cx="1517019" cy="501741"/>
              <a:chOff x="4351121" y="502050"/>
              <a:chExt cx="1517019" cy="501741"/>
            </a:xfrm>
          </p:grpSpPr>
          <p:sp>
            <p:nvSpPr>
              <p:cNvPr id="55" name="标注: 线形(带边框和强调线) 54">
                <a:extLst>
                  <a:ext uri="{FF2B5EF4-FFF2-40B4-BE49-F238E27FC236}">
                    <a16:creationId xmlns:a16="http://schemas.microsoft.com/office/drawing/2014/main" id="{B6BB6AE3-EB4A-474B-A9CD-FF5F5D17A9B9}"/>
                  </a:ext>
                </a:extLst>
              </p:cNvPr>
              <p:cNvSpPr/>
              <p:nvPr/>
            </p:nvSpPr>
            <p:spPr>
              <a:xfrm>
                <a:off x="4351121" y="502050"/>
                <a:ext cx="1517019" cy="501741"/>
              </a:xfrm>
              <a:prstGeom prst="accentBorderCallout1">
                <a:avLst>
                  <a:gd name="adj1" fmla="val 18750"/>
                  <a:gd name="adj2" fmla="val -8333"/>
                  <a:gd name="adj3" fmla="val 92555"/>
                  <a:gd name="adj4" fmla="val -2337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5EB83024-DA5E-43D7-8C31-20E8AC9A4004}"/>
                  </a:ext>
                </a:extLst>
              </p:cNvPr>
              <p:cNvSpPr txBox="1"/>
              <p:nvPr/>
            </p:nvSpPr>
            <p:spPr>
              <a:xfrm>
                <a:off x="4447713" y="568254"/>
                <a:ext cx="1420427" cy="369332"/>
              </a:xfrm>
              <a:prstGeom prst="rect">
                <a:avLst/>
              </a:prstGeom>
              <a:noFill/>
            </p:spPr>
            <p:txBody>
              <a:bodyPr wrap="square" rtlCol="0">
                <a:spAutoFit/>
              </a:bodyPr>
              <a:lstStyle/>
              <a:p>
                <a:r>
                  <a:rPr lang="zh-CN" altLang="en-US" dirty="0"/>
                  <a:t>函数的声明</a:t>
                </a:r>
              </a:p>
            </p:txBody>
          </p:sp>
        </p:grpSp>
      </p:grpSp>
      <p:grpSp>
        <p:nvGrpSpPr>
          <p:cNvPr id="61" name="组合 60">
            <a:extLst>
              <a:ext uri="{FF2B5EF4-FFF2-40B4-BE49-F238E27FC236}">
                <a16:creationId xmlns:a16="http://schemas.microsoft.com/office/drawing/2014/main" id="{7E5561DA-B5A8-4132-AD7F-E1F716DE3E33}"/>
              </a:ext>
            </a:extLst>
          </p:cNvPr>
          <p:cNvGrpSpPr/>
          <p:nvPr/>
        </p:nvGrpSpPr>
        <p:grpSpPr>
          <a:xfrm>
            <a:off x="7795571" y="935359"/>
            <a:ext cx="3553714" cy="4090080"/>
            <a:chOff x="7795571" y="935359"/>
            <a:chExt cx="3553714" cy="4090080"/>
          </a:xfrm>
        </p:grpSpPr>
        <p:grpSp>
          <p:nvGrpSpPr>
            <p:cNvPr id="57" name="组合 56">
              <a:extLst>
                <a:ext uri="{FF2B5EF4-FFF2-40B4-BE49-F238E27FC236}">
                  <a16:creationId xmlns:a16="http://schemas.microsoft.com/office/drawing/2014/main" id="{17AB53D1-55CB-47C7-AACC-CBB2B92FA7F5}"/>
                </a:ext>
              </a:extLst>
            </p:cNvPr>
            <p:cNvGrpSpPr/>
            <p:nvPr/>
          </p:nvGrpSpPr>
          <p:grpSpPr>
            <a:xfrm>
              <a:off x="9384105" y="935359"/>
              <a:ext cx="1965180" cy="501741"/>
              <a:chOff x="6983512" y="2896137"/>
              <a:chExt cx="1965180" cy="501741"/>
            </a:xfrm>
          </p:grpSpPr>
          <p:sp>
            <p:nvSpPr>
              <p:cNvPr id="58" name="标注: 线形(带边框和强调线) 57">
                <a:extLst>
                  <a:ext uri="{FF2B5EF4-FFF2-40B4-BE49-F238E27FC236}">
                    <a16:creationId xmlns:a16="http://schemas.microsoft.com/office/drawing/2014/main" id="{6FCAF0A4-FC33-41BF-B5FC-984BF4410198}"/>
                  </a:ext>
                </a:extLst>
              </p:cNvPr>
              <p:cNvSpPr/>
              <p:nvPr/>
            </p:nvSpPr>
            <p:spPr>
              <a:xfrm>
                <a:off x="6983512" y="2896137"/>
                <a:ext cx="1965180" cy="501741"/>
              </a:xfrm>
              <a:prstGeom prst="accentBorderCallout1">
                <a:avLst>
                  <a:gd name="adj1" fmla="val 25827"/>
                  <a:gd name="adj2" fmla="val -2460"/>
                  <a:gd name="adj3" fmla="val 119096"/>
                  <a:gd name="adj4" fmla="val -301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87D65CB6-B534-4B4C-89DC-7CDB2D53D49D}"/>
                  </a:ext>
                </a:extLst>
              </p:cNvPr>
              <p:cNvSpPr txBox="1"/>
              <p:nvPr/>
            </p:nvSpPr>
            <p:spPr>
              <a:xfrm>
                <a:off x="7080104" y="2962341"/>
                <a:ext cx="1673279" cy="369332"/>
              </a:xfrm>
              <a:prstGeom prst="rect">
                <a:avLst/>
              </a:prstGeom>
              <a:noFill/>
            </p:spPr>
            <p:txBody>
              <a:bodyPr wrap="square" rtlCol="0">
                <a:spAutoFit/>
              </a:bodyPr>
              <a:lstStyle/>
              <a:p>
                <a:r>
                  <a:rPr lang="zh-CN" altLang="en-US" dirty="0"/>
                  <a:t>函数的定义</a:t>
                </a:r>
              </a:p>
            </p:txBody>
          </p:sp>
        </p:grpSp>
        <p:sp>
          <p:nvSpPr>
            <p:cNvPr id="60" name="矩形 59">
              <a:extLst>
                <a:ext uri="{FF2B5EF4-FFF2-40B4-BE49-F238E27FC236}">
                  <a16:creationId xmlns:a16="http://schemas.microsoft.com/office/drawing/2014/main" id="{A8601DA9-E0F3-45B8-BBFD-E921B2A927B9}"/>
                </a:ext>
              </a:extLst>
            </p:cNvPr>
            <p:cNvSpPr/>
            <p:nvPr/>
          </p:nvSpPr>
          <p:spPr>
            <a:xfrm>
              <a:off x="7795571" y="1554553"/>
              <a:ext cx="3052941" cy="347088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5600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arn(inVertical)">
                                      <p:cBhvr>
                                        <p:cTn id="12" dur="20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left)">
                                      <p:cBhvr>
                                        <p:cTn id="17" dur="3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left)">
                                      <p:cBhvr>
                                        <p:cTn id="22" dur="30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30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up)">
                                      <p:cBhvr>
                                        <p:cTn id="32" dur="3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5" grpId="0" animBg="1"/>
      <p:bldP spid="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D33DC-A2D0-4050-A4A6-B98E8B04C161}"/>
              </a:ext>
            </a:extLst>
          </p:cNvPr>
          <p:cNvSpPr>
            <a:spLocks noGrp="1"/>
          </p:cNvSpPr>
          <p:nvPr>
            <p:ph type="title"/>
          </p:nvPr>
        </p:nvSpPr>
        <p:spPr/>
        <p:txBody>
          <a:bodyPr/>
          <a:lstStyle/>
          <a:p>
            <a:r>
              <a:rPr lang="zh-CN" altLang="en-US" dirty="0"/>
              <a:t>用条件表达式判断，实现方法</a:t>
            </a:r>
          </a:p>
        </p:txBody>
      </p:sp>
      <p:sp>
        <p:nvSpPr>
          <p:cNvPr id="6" name="íşḷíḋè">
            <a:extLst>
              <a:ext uri="{FF2B5EF4-FFF2-40B4-BE49-F238E27FC236}">
                <a16:creationId xmlns:a16="http://schemas.microsoft.com/office/drawing/2014/main" id="{CAC46BE1-51A8-4EA5-BFE6-B0881081E1B8}"/>
              </a:ext>
            </a:extLst>
          </p:cNvPr>
          <p:cNvSpPr/>
          <p:nvPr/>
        </p:nvSpPr>
        <p:spPr>
          <a:xfrm>
            <a:off x="2589591" y="1964186"/>
            <a:ext cx="2938822" cy="3267324"/>
          </a:xfrm>
          <a:prstGeom prst="roundRect">
            <a:avLst>
              <a:gd name="adj" fmla="val 11616"/>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7" name="iṡ1íḍè">
            <a:extLst>
              <a:ext uri="{FF2B5EF4-FFF2-40B4-BE49-F238E27FC236}">
                <a16:creationId xmlns:a16="http://schemas.microsoft.com/office/drawing/2014/main" id="{1E01F2D5-2A12-40BF-9DAF-B0749ED4F5B3}"/>
              </a:ext>
            </a:extLst>
          </p:cNvPr>
          <p:cNvSpPr txBox="1"/>
          <p:nvPr/>
        </p:nvSpPr>
        <p:spPr>
          <a:xfrm>
            <a:off x="4152233" y="1510107"/>
            <a:ext cx="816249" cy="769441"/>
          </a:xfrm>
          <a:prstGeom prst="rect">
            <a:avLst/>
          </a:prstGeom>
          <a:noFill/>
        </p:spPr>
        <p:txBody>
          <a:bodyPr wrap="none" rtlCol="0">
            <a:spAutoFit/>
          </a:bodyPr>
          <a:lstStyle/>
          <a:p>
            <a:r>
              <a:rPr lang="en-US" altLang="zh-CN" sz="4400" b="1" i="1" dirty="0">
                <a:gradFill>
                  <a:gsLst>
                    <a:gs pos="0">
                      <a:schemeClr val="accent6">
                        <a:lumMod val="60000"/>
                        <a:lumOff val="40000"/>
                      </a:schemeClr>
                    </a:gs>
                    <a:gs pos="60000">
                      <a:schemeClr val="accent6"/>
                    </a:gs>
                  </a:gsLst>
                  <a:lin ang="2700000" scaled="0"/>
                </a:gradFill>
                <a:effectLst>
                  <a:outerShdw blurRad="50800" dist="50800" dir="5400000" algn="ctr" rotWithShape="0">
                    <a:schemeClr val="accent6">
                      <a:alpha val="20000"/>
                    </a:schemeClr>
                  </a:outerShdw>
                </a:effectLst>
              </a:rPr>
              <a:t>0</a:t>
            </a:r>
            <a:r>
              <a:rPr lang="en-US" altLang="zh-CN" sz="100" b="1" i="1" dirty="0">
                <a:gradFill>
                  <a:gsLst>
                    <a:gs pos="0">
                      <a:schemeClr val="accent6">
                        <a:lumMod val="60000"/>
                        <a:lumOff val="40000"/>
                      </a:schemeClr>
                    </a:gs>
                    <a:gs pos="60000">
                      <a:schemeClr val="accent6"/>
                    </a:gs>
                  </a:gsLst>
                  <a:lin ang="2700000" scaled="0"/>
                </a:gradFill>
                <a:effectLst>
                  <a:outerShdw blurRad="50800" dist="50800" dir="5400000" algn="ctr" rotWithShape="0">
                    <a:schemeClr val="accent6">
                      <a:alpha val="20000"/>
                    </a:schemeClr>
                  </a:outerShdw>
                </a:effectLst>
              </a:rPr>
              <a:t> </a:t>
            </a:r>
            <a:r>
              <a:rPr lang="en-US" altLang="zh-CN" sz="4400" b="1" i="1" dirty="0">
                <a:gradFill>
                  <a:gsLst>
                    <a:gs pos="0">
                      <a:schemeClr val="accent6">
                        <a:lumMod val="60000"/>
                        <a:lumOff val="40000"/>
                      </a:schemeClr>
                    </a:gs>
                    <a:gs pos="60000">
                      <a:schemeClr val="accent6"/>
                    </a:gs>
                  </a:gsLst>
                  <a:lin ang="2700000" scaled="0"/>
                </a:gradFill>
                <a:effectLst>
                  <a:outerShdw blurRad="50800" dist="50800" dir="5400000" algn="ctr" rotWithShape="0">
                    <a:schemeClr val="accent6">
                      <a:alpha val="20000"/>
                    </a:schemeClr>
                  </a:outerShdw>
                </a:effectLst>
              </a:rPr>
              <a:t>1</a:t>
            </a:r>
            <a:endParaRPr lang="zh-CN" altLang="en-US" sz="4400" b="1" i="1" dirty="0">
              <a:gradFill>
                <a:gsLst>
                  <a:gs pos="0">
                    <a:schemeClr val="accent6">
                      <a:lumMod val="60000"/>
                      <a:lumOff val="40000"/>
                    </a:schemeClr>
                  </a:gs>
                  <a:gs pos="60000">
                    <a:schemeClr val="accent6"/>
                  </a:gs>
                </a:gsLst>
                <a:lin ang="2700000" scaled="0"/>
              </a:gradFill>
              <a:effectLst>
                <a:outerShdw blurRad="50800" dist="50800" dir="5400000" algn="ctr" rotWithShape="0">
                  <a:schemeClr val="accent6">
                    <a:alpha val="20000"/>
                  </a:schemeClr>
                </a:outerShdw>
              </a:effectLst>
            </a:endParaRPr>
          </a:p>
        </p:txBody>
      </p:sp>
      <p:sp>
        <p:nvSpPr>
          <p:cNvPr id="9" name="iSlíḋe">
            <a:extLst>
              <a:ext uri="{FF2B5EF4-FFF2-40B4-BE49-F238E27FC236}">
                <a16:creationId xmlns:a16="http://schemas.microsoft.com/office/drawing/2014/main" id="{93B2D1FC-3346-4AC8-B3E7-96880CC06D1C}"/>
              </a:ext>
            </a:extLst>
          </p:cNvPr>
          <p:cNvSpPr txBox="1"/>
          <p:nvPr/>
        </p:nvSpPr>
        <p:spPr>
          <a:xfrm>
            <a:off x="2438984" y="1429799"/>
            <a:ext cx="1660607" cy="523220"/>
          </a:xfrm>
          <a:prstGeom prst="rect">
            <a:avLst/>
          </a:prstGeom>
          <a:noFill/>
        </p:spPr>
        <p:txBody>
          <a:bodyPr wrap="square" rtlCol="0">
            <a:spAutoFit/>
          </a:bodyPr>
          <a:lstStyle/>
          <a:p>
            <a:r>
              <a:rPr lang="zh-CN" altLang="en-US" sz="1400" b="1" dirty="0">
                <a:solidFill>
                  <a:schemeClr val="tx1">
                    <a:lumMod val="75000"/>
                    <a:lumOff val="25000"/>
                  </a:schemeClr>
                </a:solidFill>
              </a:rPr>
              <a:t>用条件表达式判断，直接实现</a:t>
            </a:r>
            <a:endParaRPr lang="en-US" altLang="zh-CN" sz="1400" b="1" dirty="0">
              <a:solidFill>
                <a:schemeClr val="tx1">
                  <a:lumMod val="75000"/>
                  <a:lumOff val="25000"/>
                </a:schemeClr>
              </a:solidFill>
            </a:endParaRPr>
          </a:p>
        </p:txBody>
      </p:sp>
      <p:sp>
        <p:nvSpPr>
          <p:cNvPr id="10" name="îśľidé">
            <a:extLst>
              <a:ext uri="{FF2B5EF4-FFF2-40B4-BE49-F238E27FC236}">
                <a16:creationId xmlns:a16="http://schemas.microsoft.com/office/drawing/2014/main" id="{DD749DD4-5162-44DF-B4E2-9E341639DE1A}"/>
              </a:ext>
            </a:extLst>
          </p:cNvPr>
          <p:cNvSpPr/>
          <p:nvPr/>
        </p:nvSpPr>
        <p:spPr>
          <a:xfrm>
            <a:off x="5875569" y="1911218"/>
            <a:ext cx="3023766" cy="3320292"/>
          </a:xfrm>
          <a:prstGeom prst="roundRect">
            <a:avLst>
              <a:gd name="adj" fmla="val 11616"/>
            </a:avLst>
          </a:prstGeom>
          <a:solidFill>
            <a:schemeClr val="bg1"/>
          </a:solidFill>
          <a:ln w="12700" cap="rnd">
            <a:noFill/>
            <a:prstDash val="solid"/>
            <a:round/>
            <a:headEnd/>
            <a:tailEnd/>
          </a:ln>
          <a:effectLst>
            <a:outerShdw blurRad="190500" dist="38100" dir="2700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2" name="íṩḷíḋè">
            <a:extLst>
              <a:ext uri="{FF2B5EF4-FFF2-40B4-BE49-F238E27FC236}">
                <a16:creationId xmlns:a16="http://schemas.microsoft.com/office/drawing/2014/main" id="{3F29A505-598C-401E-923E-C6835C4CD505}"/>
              </a:ext>
            </a:extLst>
          </p:cNvPr>
          <p:cNvSpPr txBox="1"/>
          <p:nvPr/>
        </p:nvSpPr>
        <p:spPr>
          <a:xfrm>
            <a:off x="5981174" y="1429799"/>
            <a:ext cx="1660607" cy="523220"/>
          </a:xfrm>
          <a:prstGeom prst="rect">
            <a:avLst/>
          </a:prstGeom>
          <a:noFill/>
        </p:spPr>
        <p:txBody>
          <a:bodyPr wrap="square" rtlCol="0">
            <a:spAutoFit/>
          </a:bodyPr>
          <a:lstStyle/>
          <a:p>
            <a:r>
              <a:rPr lang="zh-CN" altLang="en-US" sz="1400" b="1" dirty="0">
                <a:solidFill>
                  <a:schemeClr val="tx1">
                    <a:lumMod val="75000"/>
                    <a:lumOff val="25000"/>
                  </a:schemeClr>
                </a:solidFill>
              </a:rPr>
              <a:t>用条件表达式判断，函数封装</a:t>
            </a:r>
            <a:endParaRPr lang="en-US" altLang="zh-CN" sz="1400" b="1" dirty="0">
              <a:solidFill>
                <a:schemeClr val="tx1">
                  <a:lumMod val="75000"/>
                  <a:lumOff val="25000"/>
                </a:schemeClr>
              </a:solidFill>
            </a:endParaRPr>
          </a:p>
        </p:txBody>
      </p:sp>
      <p:sp>
        <p:nvSpPr>
          <p:cNvPr id="13" name="îśļïdé">
            <a:extLst>
              <a:ext uri="{FF2B5EF4-FFF2-40B4-BE49-F238E27FC236}">
                <a16:creationId xmlns:a16="http://schemas.microsoft.com/office/drawing/2014/main" id="{93638759-A7CC-480F-B127-88FB9954F17C}"/>
              </a:ext>
            </a:extLst>
          </p:cNvPr>
          <p:cNvSpPr txBox="1"/>
          <p:nvPr/>
        </p:nvSpPr>
        <p:spPr>
          <a:xfrm>
            <a:off x="7767924" y="1452146"/>
            <a:ext cx="816249" cy="769441"/>
          </a:xfrm>
          <a:prstGeom prst="rect">
            <a:avLst/>
          </a:prstGeom>
          <a:noFill/>
          <a:effectLst>
            <a:outerShdw blurRad="50800" dist="50800" dir="5400000" algn="ctr" rotWithShape="0">
              <a:schemeClr val="accent1">
                <a:alpha val="20000"/>
              </a:schemeClr>
            </a:outerShdw>
          </a:effectLst>
        </p:spPr>
        <p:txBody>
          <a:bodyPr wrap="none" rtlCol="0">
            <a:spAutoFit/>
          </a:bodyPr>
          <a:lstStyle/>
          <a:p>
            <a:r>
              <a:rPr lang="en-US" altLang="zh-CN" sz="4400" b="1" i="1" dirty="0">
                <a:gradFill>
                  <a:gsLst>
                    <a:gs pos="0">
                      <a:schemeClr val="accent1">
                        <a:lumMod val="60000"/>
                        <a:lumOff val="40000"/>
                      </a:schemeClr>
                    </a:gs>
                    <a:gs pos="60000">
                      <a:schemeClr val="accent1"/>
                    </a:gs>
                  </a:gsLst>
                  <a:lin ang="2700000" scaled="0"/>
                </a:gradFill>
              </a:rPr>
              <a:t>0</a:t>
            </a:r>
            <a:r>
              <a:rPr lang="en-US" altLang="zh-CN" sz="100" b="1" i="1" dirty="0">
                <a:gradFill>
                  <a:gsLst>
                    <a:gs pos="0">
                      <a:schemeClr val="accent1">
                        <a:lumMod val="60000"/>
                        <a:lumOff val="40000"/>
                      </a:schemeClr>
                    </a:gs>
                    <a:gs pos="60000">
                      <a:schemeClr val="accent1"/>
                    </a:gs>
                  </a:gsLst>
                  <a:lin ang="2700000" scaled="0"/>
                </a:gradFill>
              </a:rPr>
              <a:t> </a:t>
            </a:r>
            <a:r>
              <a:rPr lang="en-US" altLang="zh-CN" sz="4400" b="1" i="1" dirty="0">
                <a:gradFill>
                  <a:gsLst>
                    <a:gs pos="0">
                      <a:schemeClr val="accent1">
                        <a:lumMod val="60000"/>
                        <a:lumOff val="40000"/>
                      </a:schemeClr>
                    </a:gs>
                    <a:gs pos="60000">
                      <a:schemeClr val="accent1"/>
                    </a:gs>
                  </a:gsLst>
                  <a:lin ang="2700000" scaled="0"/>
                </a:gradFill>
              </a:rPr>
              <a:t>2</a:t>
            </a:r>
            <a:endParaRPr lang="zh-CN" altLang="en-US" sz="4400" b="1" i="1" dirty="0">
              <a:gradFill>
                <a:gsLst>
                  <a:gs pos="0">
                    <a:schemeClr val="accent1">
                      <a:lumMod val="60000"/>
                      <a:lumOff val="40000"/>
                    </a:schemeClr>
                  </a:gs>
                  <a:gs pos="60000">
                    <a:schemeClr val="accent1"/>
                  </a:gs>
                </a:gsLst>
                <a:lin ang="2700000" scaled="0"/>
              </a:gradFill>
            </a:endParaRPr>
          </a:p>
        </p:txBody>
      </p:sp>
      <p:sp>
        <p:nvSpPr>
          <p:cNvPr id="18" name="îšḻïḓe">
            <a:extLst>
              <a:ext uri="{FF2B5EF4-FFF2-40B4-BE49-F238E27FC236}">
                <a16:creationId xmlns:a16="http://schemas.microsoft.com/office/drawing/2014/main" id="{40FE3FCF-DF25-4906-9EF7-E0D0BB4A6294}"/>
              </a:ext>
            </a:extLst>
          </p:cNvPr>
          <p:cNvSpPr txBox="1"/>
          <p:nvPr/>
        </p:nvSpPr>
        <p:spPr>
          <a:xfrm>
            <a:off x="3463802" y="5503642"/>
            <a:ext cx="4129222" cy="461665"/>
          </a:xfrm>
          <a:prstGeom prst="rect">
            <a:avLst/>
          </a:prstGeom>
          <a:noFill/>
        </p:spPr>
        <p:txBody>
          <a:bodyPr wrap="square" rtlCol="0">
            <a:spAutoFit/>
          </a:bodyPr>
          <a:lstStyle/>
          <a:p>
            <a:pPr algn="ctr"/>
            <a:r>
              <a:rPr lang="zh-CN" altLang="en-US" sz="2400" b="1" dirty="0"/>
              <a:t>复制 </a:t>
            </a:r>
            <a:r>
              <a:rPr lang="en-US" altLang="zh-CN" sz="2400" b="1" dirty="0"/>
              <a:t>vs </a:t>
            </a:r>
            <a:r>
              <a:rPr lang="zh-CN" altLang="en-US" sz="2400" b="1" dirty="0"/>
              <a:t>复用</a:t>
            </a:r>
            <a:endParaRPr lang="en-US" altLang="zh-CN" sz="2400" b="1" dirty="0"/>
          </a:p>
        </p:txBody>
      </p:sp>
      <p:pic>
        <p:nvPicPr>
          <p:cNvPr id="20" name="图片 19">
            <a:extLst>
              <a:ext uri="{FF2B5EF4-FFF2-40B4-BE49-F238E27FC236}">
                <a16:creationId xmlns:a16="http://schemas.microsoft.com/office/drawing/2014/main" id="{0D3BD344-D3E6-4587-8B36-D4AC183C0430}"/>
              </a:ext>
            </a:extLst>
          </p:cNvPr>
          <p:cNvPicPr>
            <a:picLocks noChangeAspect="1"/>
          </p:cNvPicPr>
          <p:nvPr/>
        </p:nvPicPr>
        <p:blipFill rotWithShape="1">
          <a:blip r:embed="rId3"/>
          <a:srcRect t="28346" b="23560"/>
          <a:stretch/>
        </p:blipFill>
        <p:spPr>
          <a:xfrm>
            <a:off x="2652047" y="2457847"/>
            <a:ext cx="2752662" cy="1942306"/>
          </a:xfrm>
          <a:prstGeom prst="rect">
            <a:avLst/>
          </a:prstGeom>
        </p:spPr>
      </p:pic>
      <p:pic>
        <p:nvPicPr>
          <p:cNvPr id="22" name="图片 21">
            <a:extLst>
              <a:ext uri="{FF2B5EF4-FFF2-40B4-BE49-F238E27FC236}">
                <a16:creationId xmlns:a16="http://schemas.microsoft.com/office/drawing/2014/main" id="{BD35F80F-ECE7-4FC0-AE1E-CFF33B5B08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3333" y="2645015"/>
            <a:ext cx="2786124" cy="2586495"/>
          </a:xfrm>
          <a:prstGeom prst="rect">
            <a:avLst/>
          </a:prstGeom>
        </p:spPr>
      </p:pic>
      <p:pic>
        <p:nvPicPr>
          <p:cNvPr id="24" name="图片 23">
            <a:extLst>
              <a:ext uri="{FF2B5EF4-FFF2-40B4-BE49-F238E27FC236}">
                <a16:creationId xmlns:a16="http://schemas.microsoft.com/office/drawing/2014/main" id="{B79EBBFD-D15A-4EA4-9927-CA635856BFAD}"/>
              </a:ext>
            </a:extLst>
          </p:cNvPr>
          <p:cNvPicPr>
            <a:picLocks noChangeAspect="1"/>
          </p:cNvPicPr>
          <p:nvPr/>
        </p:nvPicPr>
        <p:blipFill>
          <a:blip r:embed="rId5"/>
          <a:stretch>
            <a:fillRect/>
          </a:stretch>
        </p:blipFill>
        <p:spPr>
          <a:xfrm>
            <a:off x="6159987" y="2081315"/>
            <a:ext cx="2274153" cy="393604"/>
          </a:xfrm>
          <a:prstGeom prst="rect">
            <a:avLst/>
          </a:prstGeom>
        </p:spPr>
      </p:pic>
    </p:spTree>
    <p:custDataLst>
      <p:tags r:id="rId1"/>
    </p:custDataLst>
    <p:extLst>
      <p:ext uri="{BB962C8B-B14F-4D97-AF65-F5344CB8AC3E}">
        <p14:creationId xmlns:p14="http://schemas.microsoft.com/office/powerpoint/2010/main" val="9375485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316027"/>
</p:tagLst>
</file>

<file path=ppt/tags/tag10.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SubTitle"/>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3"/>
</p:tagLst>
</file>

<file path=ppt/tags/tag101.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2"/>
</p:tagLst>
</file>

<file path=ppt/tags/tag102.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4"/>
</p:tagLst>
</file>

<file path=ppt/tags/tag103.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5"/>
</p:tagLst>
</file>

<file path=ppt/tags/tag10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6"/>
</p:tagLst>
</file>

<file path=ppt/tags/tag10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7"/>
</p:tagLst>
</file>

<file path=ppt/tags/tag10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8"/>
</p:tagLst>
</file>

<file path=ppt/tags/tag10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9"/>
</p:tagLst>
</file>

<file path=ppt/tags/tag10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ISLIDE.DIAGRAM" val="#459923;"/>
</p:tagLst>
</file>

<file path=ppt/tags/tag11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
</p:tagLst>
</file>

<file path=ppt/tags/tag11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3"/>
</p:tagLst>
</file>

<file path=ppt/tags/tag11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4"/>
</p:tagLst>
</file>

<file path=ppt/tags/tag11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5"/>
</p:tagLst>
</file>

<file path=ppt/tags/tag11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6"/>
</p:tagLst>
</file>

<file path=ppt/tags/tag11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1"/>
</p:tagLst>
</file>

<file path=ppt/tags/tag11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2"/>
</p:tagLst>
</file>

<file path=ppt/tags/tag11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3"/>
</p:tagLst>
</file>

<file path=ppt/tags/tag11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7"/>
</p:tagLst>
</file>

<file path=ppt/tags/tag11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9"/>
</p:tagLst>
</file>

<file path=ppt/tags/tag12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0"/>
</p:tagLst>
</file>

<file path=ppt/tags/tag12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1"/>
</p:tagLst>
</file>

<file path=ppt/tags/tag12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2"/>
</p:tagLst>
</file>

<file path=ppt/tags/tag12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4"/>
</p:tagLst>
</file>

<file path=ppt/tags/tag12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3"/>
</p:tagLst>
</file>

<file path=ppt/tags/tag12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4"/>
</p:tagLst>
</file>

<file path=ppt/tags/tag12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5"/>
</p:tagLst>
</file>

<file path=ppt/tags/tag12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6"/>
</p:tagLst>
</file>

<file path=ppt/tags/tag12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3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7"/>
</p:tagLst>
</file>

<file path=ppt/tags/tag13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8"/>
</p:tagLst>
</file>

<file path=ppt/tags/tag13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19"/>
</p:tagLst>
</file>

<file path=ppt/tags/tag133.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0"/>
</p:tagLst>
</file>

<file path=ppt/tags/tag134.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1"/>
</p:tagLst>
</file>

<file path=ppt/tags/tag135.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2"/>
</p:tagLst>
</file>

<file path=ppt/tags/tag136.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SubTitle"/>
  <p:tag name="MH_ORDER" val="6"/>
</p:tagLst>
</file>

<file path=ppt/tags/tag137.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3"/>
</p:tagLst>
</file>

<file path=ppt/tags/tag138.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4"/>
</p:tagLst>
</file>

<file path=ppt/tags/tag139.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5"/>
</p:tagLst>
</file>

<file path=ppt/tags/tag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40.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6"/>
</p:tagLst>
</file>

<file path=ppt/tags/tag141.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7"/>
</p:tagLst>
</file>

<file path=ppt/tags/tag142.xml><?xml version="1.0" encoding="utf-8"?>
<p:tagLst xmlns:a="http://schemas.openxmlformats.org/drawingml/2006/main" xmlns:r="http://schemas.openxmlformats.org/officeDocument/2006/relationships" xmlns:p="http://schemas.openxmlformats.org/presentationml/2006/main">
  <p:tag name="MH" val="20170804005627"/>
  <p:tag name="MH_LIBRARY" val="GRAPHIC"/>
  <p:tag name="MH_TYPE" val="Other"/>
  <p:tag name="MH_ORDER" val="28"/>
</p:tagLst>
</file>

<file path=ppt/tags/tag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ISLIDE.DIAGRAM" val="#459923;"/>
</p:tagLst>
</file>

<file path=ppt/tags/tag3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SubTitle"/>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ISLIDE.DIAGRAM" val="#264758;"/>
</p:tagLst>
</file>

<file path=ppt/tags/tag40.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4113727"/>
  <p:tag name="MH_LIBRARY" val="GRAPHIC"/>
  <p:tag name="MH_TYPE" val="Text"/>
  <p:tag name="MH_ORDER" val="2"/>
</p:tagLst>
</file>

<file path=ppt/tags/tag4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4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4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ISLIDE.DIAGRAM" val="#264758"/>
</p:tagLst>
</file>

<file path=ppt/tags/tag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52.xml><?xml version="1.0" encoding="utf-8"?>
<p:tagLst xmlns:a="http://schemas.openxmlformats.org/drawingml/2006/main" xmlns:r="http://schemas.openxmlformats.org/officeDocument/2006/relationships" xmlns:p="http://schemas.openxmlformats.org/presentationml/2006/main">
  <p:tag name="ISLIDE.DIAGRAM" val="#459923;"/>
</p:tagLst>
</file>

<file path=ppt/tags/tag5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5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5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5"/>
</p:tagLst>
</file>

<file path=ppt/tags/tag5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6"/>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7"/>
</p:tagLst>
</file>

<file path=ppt/tags/tag6.xml><?xml version="1.0" encoding="utf-8"?>
<p:tagLst xmlns:a="http://schemas.openxmlformats.org/drawingml/2006/main" xmlns:r="http://schemas.openxmlformats.org/officeDocument/2006/relationships" xmlns:p="http://schemas.openxmlformats.org/presentationml/2006/main">
  <p:tag name="ISLIDE.DIAGRAM" val="#484490;"/>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8"/>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9"/>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0"/>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5"/>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6"/>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7"/>
</p:tagLst>
</file>

<file path=ppt/tags/tag7.xml><?xml version="1.0" encoding="utf-8"?>
<p:tagLst xmlns:a="http://schemas.openxmlformats.org/drawingml/2006/main" xmlns:r="http://schemas.openxmlformats.org/officeDocument/2006/relationships" xmlns:p="http://schemas.openxmlformats.org/presentationml/2006/main">
  <p:tag name="ISLIDE.DIAGRAM" val="#482117;"/>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8"/>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9"/>
</p:tagLst>
</file>

<file path=ppt/tags/tag7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0"/>
</p:tagLst>
</file>

<file path=ppt/tags/tag7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7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2"/>
</p:tagLst>
</file>

<file path=ppt/tags/tag7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3"/>
</p:tagLst>
</file>

<file path=ppt/tags/tag7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3"/>
</p:tagLst>
</file>

<file path=ppt/tags/tag7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4"/>
</p:tagLst>
</file>

<file path=ppt/tags/tag8.xml><?xml version="1.0" encoding="utf-8"?>
<p:tagLst xmlns:a="http://schemas.openxmlformats.org/drawingml/2006/main" xmlns:r="http://schemas.openxmlformats.org/officeDocument/2006/relationships" xmlns:p="http://schemas.openxmlformats.org/presentationml/2006/main">
  <p:tag name="ISLIDE.DIAGRAM" val="#332038;"/>
</p:tagLst>
</file>

<file path=ppt/tags/tag8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4"/>
</p:tagLst>
</file>

<file path=ppt/tags/tag8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5"/>
</p:tagLst>
</file>

<file path=ppt/tags/tag8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Text"/>
  <p:tag name="MH_ORDER" val="5"/>
</p:tagLst>
</file>

<file path=ppt/tags/tag8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3"/>
</p:tagLst>
</file>

<file path=ppt/tags/tag87.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4"/>
</p:tagLst>
</file>

<file path=ppt/tags/tag88.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70804105837"/>
  <p:tag name="MH_LIBRARY" val="GRAPHIC"/>
  <p:tag name="MH_TYPE" val="Text"/>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6"/>
</p:tagLst>
</file>

<file path=ppt/tags/tag91.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3"/>
</p:tagLst>
</file>

<file path=ppt/tags/tag92.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7"/>
</p:tagLst>
</file>

<file path=ppt/tags/tag93.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Other"/>
  <p:tag name="MH_ORDER" val="8"/>
</p:tagLst>
</file>

<file path=ppt/tags/tag94.xml><?xml version="1.0" encoding="utf-8"?>
<p:tagLst xmlns:a="http://schemas.openxmlformats.org/drawingml/2006/main" xmlns:r="http://schemas.openxmlformats.org/officeDocument/2006/relationships" xmlns:p="http://schemas.openxmlformats.org/presentationml/2006/main">
  <p:tag name="MH" val="20170804222521"/>
  <p:tag name="MH_LIBRARY" val="GRAPHIC"/>
  <p:tag name="MH_TYPE" val="SubTitle"/>
  <p:tag name="MH_ORDER" val="4"/>
</p:tagLst>
</file>

<file path=ppt/tags/tag95.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Title"/>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4"/>
</p:tagLst>
</file>

<file path=ppt/tags/tag98.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Other"/>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70804155713"/>
  <p:tag name="MH_LIBRARY" val="GRAPHIC"/>
  <p:tag name="MH_TYPE" val="SubTitle"/>
  <p:tag name="MH_ORDER" val="3"/>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4ADE1"/>
      </a:accent1>
      <a:accent2>
        <a:srgbClr val="FFDB65"/>
      </a:accent2>
      <a:accent3>
        <a:srgbClr val="5CEEEE"/>
      </a:accent3>
      <a:accent4>
        <a:srgbClr val="A5A5A5"/>
      </a:accent4>
      <a:accent5>
        <a:srgbClr val="8C8C8C"/>
      </a:accent5>
      <a:accent6>
        <a:srgbClr val="6B6B6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7956</TotalTime>
  <Words>2272</Words>
  <Application>Microsoft Office PowerPoint</Application>
  <PresentationFormat>宽屏</PresentationFormat>
  <Paragraphs>391</Paragraphs>
  <Slides>39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3" baseType="lpstr">
      <vt:lpstr>等线</vt:lpstr>
      <vt:lpstr>黑体</vt:lpstr>
      <vt:lpstr>微软雅黑</vt:lpstr>
      <vt:lpstr>新宋体</vt:lpstr>
      <vt:lpstr>Arial</vt:lpstr>
      <vt:lpstr>Arial Narrow</vt:lpstr>
      <vt:lpstr>Bodoni MT Black</vt:lpstr>
      <vt:lpstr>Calibri</vt:lpstr>
      <vt:lpstr>Cambria Math</vt:lpstr>
      <vt:lpstr>Impact</vt:lpstr>
      <vt:lpstr>Times New Roman</vt:lpstr>
      <vt:lpstr>主题5</vt:lpstr>
      <vt:lpstr>think-cell Slide</vt:lpstr>
      <vt:lpstr>Visio</vt:lpstr>
      <vt:lpstr>数据科学与大数据技术专业</vt:lpstr>
      <vt:lpstr>PowerPoint 演示文稿</vt:lpstr>
      <vt:lpstr>PowerPoint 演示文稿</vt:lpstr>
      <vt:lpstr>PowerPoint 演示文稿</vt:lpstr>
      <vt:lpstr>PowerPoint 演示文稿</vt:lpstr>
      <vt:lpstr>运行C程序的步骤与方法</vt:lpstr>
      <vt:lpstr>上节课回顾</vt:lpstr>
      <vt:lpstr>让我们回顾一下发生了什么</vt:lpstr>
      <vt:lpstr>用条件表达式判断，实现方法</vt:lpstr>
      <vt:lpstr>PowerPoint 演示文稿</vt:lpstr>
      <vt:lpstr>PowerPoint 演示文稿</vt:lpstr>
      <vt:lpstr>PowerPoint 演示文稿</vt:lpstr>
      <vt:lpstr>PowerPoint 演示文稿</vt:lpstr>
      <vt:lpstr>max函数：比较两个整数的大小，返回其中的较大值</vt:lpstr>
      <vt:lpstr>如何比较两个十进制整数的大小</vt:lpstr>
      <vt:lpstr>PowerPoint 演示文稿</vt:lpstr>
      <vt:lpstr>程序设计基础（C语言） No.2</vt:lpstr>
      <vt:lpstr>简单的算法举例</vt:lpstr>
      <vt:lpstr>PowerPoint 演示文稿</vt:lpstr>
      <vt:lpstr>PowerPoint 演示文稿</vt:lpstr>
      <vt:lpstr>算法描述——流程图</vt:lpstr>
      <vt:lpstr>用流程图表示算法</vt:lpstr>
      <vt:lpstr>算法描述——流程图</vt:lpstr>
      <vt:lpstr>简单的算法举例</vt:lpstr>
      <vt:lpstr>算法的流程图表示举例</vt:lpstr>
      <vt:lpstr>成绩管理系统的例子</vt:lpstr>
      <vt:lpstr>PowerPoint 演示文稿</vt:lpstr>
      <vt:lpstr>PowerPoint 演示文稿</vt:lpstr>
      <vt:lpstr>简单的算法设计及描述练习</vt:lpstr>
      <vt:lpstr>简单的算法举例</vt:lpstr>
      <vt:lpstr>PowerPoint 演示文稿</vt:lpstr>
      <vt:lpstr>用伪代码表示算法P31</vt:lpstr>
      <vt:lpstr>程序设计基础（C语言） No.2</vt:lpstr>
      <vt:lpstr>算法的特性</vt:lpstr>
      <vt:lpstr>三种基本结构</vt:lpstr>
      <vt:lpstr>三种基本结构的特点</vt:lpstr>
      <vt:lpstr>PowerPoint 演示文稿</vt:lpstr>
      <vt:lpstr>程序设计的任务</vt:lpstr>
      <vt:lpstr>作业</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 Y</cp:lastModifiedBy>
  <cp:revision>680</cp:revision>
  <cp:lastPrinted>2019-04-18T16:00:00Z</cp:lastPrinted>
  <dcterms:created xsi:type="dcterms:W3CDTF">2019-04-18T16:00:00Z</dcterms:created>
  <dcterms:modified xsi:type="dcterms:W3CDTF">2020-10-16T08:49:47Z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