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4.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5.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6.xml" ContentType="application/vnd.openxmlformats-officedocument.presentationml.notesSlide+xml"/>
  <Override PartName="/ppt/tags/tag20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7.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8.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9.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10.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11.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12.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notesSlides/notesSlide13.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handoutMasterIdLst>
    <p:handoutMasterId r:id="rId71"/>
  </p:handoutMasterIdLst>
  <p:sldIdLst>
    <p:sldId id="368" r:id="rId2"/>
    <p:sldId id="486" r:id="rId3"/>
    <p:sldId id="487" r:id="rId4"/>
    <p:sldId id="488" r:id="rId5"/>
    <p:sldId id="489" r:id="rId6"/>
    <p:sldId id="370" r:id="rId7"/>
    <p:sldId id="286" r:id="rId8"/>
    <p:sldId id="287" r:id="rId9"/>
    <p:sldId id="288" r:id="rId10"/>
    <p:sldId id="289" r:id="rId11"/>
    <p:sldId id="293" r:id="rId12"/>
    <p:sldId id="290" r:id="rId13"/>
    <p:sldId id="291" r:id="rId14"/>
    <p:sldId id="292" r:id="rId15"/>
    <p:sldId id="294" r:id="rId16"/>
    <p:sldId id="265" r:id="rId17"/>
    <p:sldId id="296" r:id="rId18"/>
    <p:sldId id="295"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268" r:id="rId35"/>
    <p:sldId id="313" r:id="rId36"/>
    <p:sldId id="312" r:id="rId37"/>
    <p:sldId id="493" r:id="rId38"/>
    <p:sldId id="491" r:id="rId39"/>
    <p:sldId id="492" r:id="rId40"/>
    <p:sldId id="494" r:id="rId41"/>
    <p:sldId id="315" r:id="rId42"/>
    <p:sldId id="318" r:id="rId43"/>
    <p:sldId id="317" r:id="rId44"/>
    <p:sldId id="319" r:id="rId45"/>
    <p:sldId id="320" r:id="rId46"/>
    <p:sldId id="321" r:id="rId47"/>
    <p:sldId id="322" r:id="rId48"/>
    <p:sldId id="323"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41" r:id="rId66"/>
    <p:sldId id="342" r:id="rId67"/>
    <p:sldId id="343" r:id="rId68"/>
    <p:sldId id="490" r:id="rId69"/>
  </p:sldIdLst>
  <p:sldSz cx="12192000" cy="6858000"/>
  <p:notesSz cx="6858000" cy="9144000"/>
  <p:custDataLst>
    <p:tags r:id="rId7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44ADE1"/>
    <a:srgbClr val="F2F2F2"/>
    <a:srgbClr val="EF5778"/>
    <a:srgbClr val="F9B627"/>
    <a:srgbClr val="F48240"/>
    <a:srgbClr val="50C8DC"/>
    <a:srgbClr val="F58C47"/>
    <a:srgbClr val="4D4563"/>
    <a:srgbClr val="FAB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87" autoAdjust="0"/>
    <p:restoredTop sz="96187" autoAdjust="0"/>
  </p:normalViewPr>
  <p:slideViewPr>
    <p:cSldViewPr snapToGrid="0">
      <p:cViewPr varScale="1">
        <p:scale>
          <a:sx n="86" d="100"/>
          <a:sy n="86" d="100"/>
        </p:scale>
        <p:origin x="130" y="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65" d="100"/>
          <a:sy n="65" d="100"/>
        </p:scale>
        <p:origin x="2741"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470D9-DEB8-48B6-B909-7A1C28DC575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9375FCE-87E8-46F9-BC86-F29014F005E7}">
      <dgm:prSet phldrT="[文本]" custT="1"/>
      <dgm:spPr/>
      <dgm:t>
        <a:bodyPr/>
        <a:lstStyle/>
        <a:p>
          <a:pPr>
            <a:lnSpc>
              <a:spcPct val="100000"/>
            </a:lnSpc>
          </a:pPr>
          <a:r>
            <a:rPr lang="zh-CN" altLang="en-US" sz="1600"/>
            <a:t>数据类型</a:t>
          </a:r>
        </a:p>
      </dgm:t>
    </dgm:pt>
    <dgm:pt modelId="{8CC52FBD-1242-43F0-B5EF-F144C49B322A}" type="parTrans" cxnId="{FA25683D-CFAB-4CE2-948D-A5988CCBA8F3}">
      <dgm:prSet/>
      <dgm:spPr/>
      <dgm:t>
        <a:bodyPr/>
        <a:lstStyle/>
        <a:p>
          <a:pPr>
            <a:lnSpc>
              <a:spcPct val="100000"/>
            </a:lnSpc>
          </a:pPr>
          <a:endParaRPr lang="zh-CN" altLang="en-US"/>
        </a:p>
      </dgm:t>
    </dgm:pt>
    <dgm:pt modelId="{791787EA-4894-4E22-94D2-4A4D45D1BB7B}" type="sibTrans" cxnId="{FA25683D-CFAB-4CE2-948D-A5988CCBA8F3}">
      <dgm:prSet/>
      <dgm:spPr/>
      <dgm:t>
        <a:bodyPr/>
        <a:lstStyle/>
        <a:p>
          <a:pPr>
            <a:lnSpc>
              <a:spcPct val="100000"/>
            </a:lnSpc>
          </a:pPr>
          <a:endParaRPr lang="zh-CN" altLang="en-US"/>
        </a:p>
      </dgm:t>
    </dgm:pt>
    <dgm:pt modelId="{5DB50963-ADBA-4EEA-BB4B-10198EC57587}">
      <dgm:prSet phldrT="[文本]" custT="1"/>
      <dgm:spPr/>
      <dgm:t>
        <a:bodyPr/>
        <a:lstStyle/>
        <a:p>
          <a:pPr>
            <a:lnSpc>
              <a:spcPct val="100000"/>
            </a:lnSpc>
          </a:pPr>
          <a:r>
            <a:rPr lang="zh-CN" altLang="en-US" sz="1600"/>
            <a:t>基本类型</a:t>
          </a:r>
        </a:p>
      </dgm:t>
    </dgm:pt>
    <dgm:pt modelId="{2E201219-69C9-48AC-86CE-A2844A81D197}" type="parTrans" cxnId="{A7C7F12E-E2ED-40B0-A59A-1711F5249BBE}">
      <dgm:prSet/>
      <dgm:spPr/>
      <dgm:t>
        <a:bodyPr/>
        <a:lstStyle/>
        <a:p>
          <a:pPr>
            <a:lnSpc>
              <a:spcPct val="100000"/>
            </a:lnSpc>
          </a:pPr>
          <a:endParaRPr lang="zh-CN" altLang="en-US"/>
        </a:p>
      </dgm:t>
    </dgm:pt>
    <dgm:pt modelId="{4C58A288-6468-4DEF-8430-47CEB20E5521}" type="sibTrans" cxnId="{A7C7F12E-E2ED-40B0-A59A-1711F5249BBE}">
      <dgm:prSet/>
      <dgm:spPr/>
      <dgm:t>
        <a:bodyPr/>
        <a:lstStyle/>
        <a:p>
          <a:pPr>
            <a:lnSpc>
              <a:spcPct val="100000"/>
            </a:lnSpc>
          </a:pPr>
          <a:endParaRPr lang="zh-CN" altLang="en-US"/>
        </a:p>
      </dgm:t>
    </dgm:pt>
    <dgm:pt modelId="{B457BC78-73F3-49C5-90D0-65E5385C9188}">
      <dgm:prSet phldrT="[文本]" custT="1"/>
      <dgm:spPr/>
      <dgm:t>
        <a:bodyPr/>
        <a:lstStyle/>
        <a:p>
          <a:pPr>
            <a:lnSpc>
              <a:spcPct val="100000"/>
            </a:lnSpc>
          </a:pPr>
          <a:r>
            <a:rPr lang="zh-CN" altLang="en-US" sz="1600" dirty="0"/>
            <a:t>整型类型</a:t>
          </a:r>
        </a:p>
      </dgm:t>
    </dgm:pt>
    <dgm:pt modelId="{1D73B758-E67C-4D90-8627-294D58FE98E5}" type="parTrans" cxnId="{31C9ED4F-2342-4AA6-83E4-E2EE8C88C009}">
      <dgm:prSet/>
      <dgm:spPr/>
      <dgm:t>
        <a:bodyPr/>
        <a:lstStyle/>
        <a:p>
          <a:pPr>
            <a:lnSpc>
              <a:spcPct val="100000"/>
            </a:lnSpc>
          </a:pPr>
          <a:endParaRPr lang="zh-CN" altLang="en-US"/>
        </a:p>
      </dgm:t>
    </dgm:pt>
    <dgm:pt modelId="{058DEED6-58AA-400A-9460-BDC12F797ED9}" type="sibTrans" cxnId="{31C9ED4F-2342-4AA6-83E4-E2EE8C88C009}">
      <dgm:prSet/>
      <dgm:spPr/>
      <dgm:t>
        <a:bodyPr/>
        <a:lstStyle/>
        <a:p>
          <a:pPr>
            <a:lnSpc>
              <a:spcPct val="100000"/>
            </a:lnSpc>
          </a:pPr>
          <a:endParaRPr lang="zh-CN" altLang="en-US"/>
        </a:p>
      </dgm:t>
    </dgm:pt>
    <dgm:pt modelId="{5122018B-93D5-421B-A0DF-352A6DA652F5}">
      <dgm:prSet phldrT="[文本]" custT="1"/>
      <dgm:spPr/>
      <dgm:t>
        <a:bodyPr/>
        <a:lstStyle/>
        <a:p>
          <a:pPr>
            <a:lnSpc>
              <a:spcPct val="100000"/>
            </a:lnSpc>
          </a:pPr>
          <a:r>
            <a:rPr lang="zh-CN" altLang="en-US" sz="1600" dirty="0"/>
            <a:t>浮点类型</a:t>
          </a:r>
        </a:p>
      </dgm:t>
    </dgm:pt>
    <dgm:pt modelId="{0ED9C249-09EF-4C50-8FE7-E90D87DEF76C}" type="parTrans" cxnId="{0D4F8D1E-9F67-4A99-AD34-2F1DBD98F136}">
      <dgm:prSet/>
      <dgm:spPr/>
      <dgm:t>
        <a:bodyPr/>
        <a:lstStyle/>
        <a:p>
          <a:pPr>
            <a:lnSpc>
              <a:spcPct val="100000"/>
            </a:lnSpc>
          </a:pPr>
          <a:endParaRPr lang="zh-CN" altLang="en-US"/>
        </a:p>
      </dgm:t>
    </dgm:pt>
    <dgm:pt modelId="{1CE49732-421F-4E16-B0FB-4C7C98AAB433}" type="sibTrans" cxnId="{0D4F8D1E-9F67-4A99-AD34-2F1DBD98F136}">
      <dgm:prSet/>
      <dgm:spPr/>
      <dgm:t>
        <a:bodyPr/>
        <a:lstStyle/>
        <a:p>
          <a:pPr>
            <a:lnSpc>
              <a:spcPct val="100000"/>
            </a:lnSpc>
          </a:pPr>
          <a:endParaRPr lang="zh-CN" altLang="en-US"/>
        </a:p>
      </dgm:t>
    </dgm:pt>
    <dgm:pt modelId="{C3C30BDC-66C1-4F4A-913F-2413224D9BA6}">
      <dgm:prSet phldrT="[文本]" custT="1"/>
      <dgm:spPr/>
      <dgm:t>
        <a:bodyPr/>
        <a:lstStyle/>
        <a:p>
          <a:pPr>
            <a:lnSpc>
              <a:spcPct val="100000"/>
            </a:lnSpc>
          </a:pPr>
          <a:r>
            <a:rPr lang="zh-CN" altLang="en-US" sz="1600"/>
            <a:t>枚举类型 </a:t>
          </a:r>
          <a:r>
            <a:rPr lang="en-US" altLang="zh-CN" sz="1600" err="1"/>
            <a:t>enum</a:t>
          </a:r>
          <a:endParaRPr lang="zh-CN" altLang="en-US" sz="1600"/>
        </a:p>
      </dgm:t>
    </dgm:pt>
    <dgm:pt modelId="{3F3AD70B-766B-44DE-8644-04466979A83C}" type="parTrans" cxnId="{D687EB65-89F6-480E-A74A-C6258F59B74B}">
      <dgm:prSet/>
      <dgm:spPr/>
      <dgm:t>
        <a:bodyPr/>
        <a:lstStyle/>
        <a:p>
          <a:pPr>
            <a:lnSpc>
              <a:spcPct val="100000"/>
            </a:lnSpc>
          </a:pPr>
          <a:endParaRPr lang="zh-CN" altLang="en-US"/>
        </a:p>
      </dgm:t>
    </dgm:pt>
    <dgm:pt modelId="{8E0DFA87-F749-4729-91E8-E500ED5412C5}" type="sibTrans" cxnId="{D687EB65-89F6-480E-A74A-C6258F59B74B}">
      <dgm:prSet/>
      <dgm:spPr/>
      <dgm:t>
        <a:bodyPr/>
        <a:lstStyle/>
        <a:p>
          <a:pPr>
            <a:lnSpc>
              <a:spcPct val="100000"/>
            </a:lnSpc>
          </a:pPr>
          <a:endParaRPr lang="zh-CN" altLang="en-US"/>
        </a:p>
      </dgm:t>
    </dgm:pt>
    <dgm:pt modelId="{53B1837A-449F-489E-B4DB-2D1C59530662}">
      <dgm:prSet phldrT="[文本]" custT="1"/>
      <dgm:spPr/>
      <dgm:t>
        <a:bodyPr/>
        <a:lstStyle/>
        <a:p>
          <a:pPr>
            <a:lnSpc>
              <a:spcPct val="100000"/>
            </a:lnSpc>
          </a:pPr>
          <a:r>
            <a:rPr lang="zh-CN" altLang="en-US" sz="1600"/>
            <a:t>空类型 </a:t>
          </a:r>
          <a:r>
            <a:rPr lang="en-US" altLang="zh-CN" sz="1600"/>
            <a:t>void</a:t>
          </a:r>
          <a:endParaRPr lang="zh-CN" altLang="en-US" sz="1600"/>
        </a:p>
      </dgm:t>
    </dgm:pt>
    <dgm:pt modelId="{F2A02839-BE33-4C02-AD70-C0C7058F8D55}" type="parTrans" cxnId="{70A6FD8A-3B53-4A88-B838-51634E531AB1}">
      <dgm:prSet/>
      <dgm:spPr/>
      <dgm:t>
        <a:bodyPr/>
        <a:lstStyle/>
        <a:p>
          <a:pPr>
            <a:lnSpc>
              <a:spcPct val="100000"/>
            </a:lnSpc>
          </a:pPr>
          <a:endParaRPr lang="zh-CN" altLang="en-US"/>
        </a:p>
      </dgm:t>
    </dgm:pt>
    <dgm:pt modelId="{0C1A3D2B-CC98-4F55-82EF-B77DFCCFE7D8}" type="sibTrans" cxnId="{70A6FD8A-3B53-4A88-B838-51634E531AB1}">
      <dgm:prSet/>
      <dgm:spPr/>
      <dgm:t>
        <a:bodyPr/>
        <a:lstStyle/>
        <a:p>
          <a:pPr>
            <a:lnSpc>
              <a:spcPct val="100000"/>
            </a:lnSpc>
          </a:pPr>
          <a:endParaRPr lang="zh-CN" altLang="en-US"/>
        </a:p>
      </dgm:t>
    </dgm:pt>
    <dgm:pt modelId="{4C1FD013-5041-47BD-BD2E-5A8BE4121636}">
      <dgm:prSet phldrT="[文本]" custT="1"/>
      <dgm:spPr/>
      <dgm:t>
        <a:bodyPr/>
        <a:lstStyle/>
        <a:p>
          <a:pPr>
            <a:lnSpc>
              <a:spcPct val="100000"/>
            </a:lnSpc>
          </a:pPr>
          <a:r>
            <a:rPr lang="zh-CN" altLang="en-US" sz="1600" dirty="0"/>
            <a:t>基本整型 </a:t>
          </a:r>
          <a:r>
            <a:rPr lang="en-US" altLang="zh-CN" sz="1600" dirty="0"/>
            <a:t>int</a:t>
          </a:r>
          <a:endParaRPr lang="zh-CN" altLang="en-US" sz="1600" dirty="0"/>
        </a:p>
      </dgm:t>
    </dgm:pt>
    <dgm:pt modelId="{2E8E954E-31B4-4C00-8CB9-69B5310889E2}" type="parTrans" cxnId="{5907DBFB-E53A-466F-8797-4D7D73D3A057}">
      <dgm:prSet/>
      <dgm:spPr/>
      <dgm:t>
        <a:bodyPr/>
        <a:lstStyle/>
        <a:p>
          <a:pPr>
            <a:lnSpc>
              <a:spcPct val="100000"/>
            </a:lnSpc>
          </a:pPr>
          <a:endParaRPr lang="zh-CN" altLang="en-US"/>
        </a:p>
      </dgm:t>
    </dgm:pt>
    <dgm:pt modelId="{69550963-0B22-40A9-83E8-5074E556227C}" type="sibTrans" cxnId="{5907DBFB-E53A-466F-8797-4D7D73D3A057}">
      <dgm:prSet/>
      <dgm:spPr/>
      <dgm:t>
        <a:bodyPr/>
        <a:lstStyle/>
        <a:p>
          <a:pPr>
            <a:lnSpc>
              <a:spcPct val="100000"/>
            </a:lnSpc>
          </a:pPr>
          <a:endParaRPr lang="zh-CN" altLang="en-US"/>
        </a:p>
      </dgm:t>
    </dgm:pt>
    <dgm:pt modelId="{8CA6752C-945B-4976-84DE-BADF262EA352}">
      <dgm:prSet phldrT="[文本]" custT="1"/>
      <dgm:spPr/>
      <dgm:t>
        <a:bodyPr/>
        <a:lstStyle/>
        <a:p>
          <a:pPr>
            <a:lnSpc>
              <a:spcPct val="100000"/>
            </a:lnSpc>
          </a:pPr>
          <a:r>
            <a:rPr lang="zh-CN" altLang="en-US" sz="1600"/>
            <a:t>短整型 </a:t>
          </a:r>
          <a:r>
            <a:rPr lang="en-US" altLang="zh-CN" sz="1600"/>
            <a:t>short </a:t>
          </a:r>
          <a:r>
            <a:rPr lang="en-US" altLang="zh-CN" sz="1600" err="1"/>
            <a:t>int</a:t>
          </a:r>
          <a:endParaRPr lang="zh-CN" altLang="en-US" sz="1600"/>
        </a:p>
      </dgm:t>
    </dgm:pt>
    <dgm:pt modelId="{5A803252-DCF8-457E-B30A-1313590E56A7}" type="parTrans" cxnId="{C6E47BF2-027E-4093-BBAF-4E63FF9D1580}">
      <dgm:prSet/>
      <dgm:spPr/>
      <dgm:t>
        <a:bodyPr/>
        <a:lstStyle/>
        <a:p>
          <a:pPr>
            <a:lnSpc>
              <a:spcPct val="100000"/>
            </a:lnSpc>
          </a:pPr>
          <a:endParaRPr lang="zh-CN" altLang="en-US"/>
        </a:p>
      </dgm:t>
    </dgm:pt>
    <dgm:pt modelId="{4E4CF83F-19AD-44A5-8D92-4C8852F44B19}" type="sibTrans" cxnId="{C6E47BF2-027E-4093-BBAF-4E63FF9D1580}">
      <dgm:prSet/>
      <dgm:spPr/>
      <dgm:t>
        <a:bodyPr/>
        <a:lstStyle/>
        <a:p>
          <a:pPr>
            <a:lnSpc>
              <a:spcPct val="100000"/>
            </a:lnSpc>
          </a:pPr>
          <a:endParaRPr lang="zh-CN" altLang="en-US"/>
        </a:p>
      </dgm:t>
    </dgm:pt>
    <dgm:pt modelId="{68281CBA-A431-4372-BAB1-F61FEFEB0AA8}">
      <dgm:prSet phldrT="[文本]" custT="1"/>
      <dgm:spPr/>
      <dgm:t>
        <a:bodyPr/>
        <a:lstStyle/>
        <a:p>
          <a:pPr>
            <a:lnSpc>
              <a:spcPct val="100000"/>
            </a:lnSpc>
          </a:pPr>
          <a:r>
            <a:rPr lang="zh-CN" altLang="en-US" sz="1600"/>
            <a:t>长整型 </a:t>
          </a:r>
          <a:r>
            <a:rPr lang="en-US" altLang="zh-CN" sz="1600"/>
            <a:t>long </a:t>
          </a:r>
          <a:r>
            <a:rPr lang="en-US" altLang="zh-CN" sz="1600" err="1"/>
            <a:t>int</a:t>
          </a:r>
          <a:endParaRPr lang="zh-CN" altLang="en-US" sz="1600"/>
        </a:p>
      </dgm:t>
    </dgm:pt>
    <dgm:pt modelId="{9ECCD359-B334-4A6C-A204-E3D4390ECC78}" type="parTrans" cxnId="{48CFEF66-6A3D-4AF6-B07D-55C1548B8B26}">
      <dgm:prSet/>
      <dgm:spPr/>
      <dgm:t>
        <a:bodyPr/>
        <a:lstStyle/>
        <a:p>
          <a:pPr>
            <a:lnSpc>
              <a:spcPct val="100000"/>
            </a:lnSpc>
          </a:pPr>
          <a:endParaRPr lang="zh-CN" altLang="en-US"/>
        </a:p>
      </dgm:t>
    </dgm:pt>
    <dgm:pt modelId="{E0D35119-EC87-495A-8AE4-4BF8EE83FBA0}" type="sibTrans" cxnId="{48CFEF66-6A3D-4AF6-B07D-55C1548B8B26}">
      <dgm:prSet/>
      <dgm:spPr/>
      <dgm:t>
        <a:bodyPr/>
        <a:lstStyle/>
        <a:p>
          <a:pPr>
            <a:lnSpc>
              <a:spcPct val="100000"/>
            </a:lnSpc>
          </a:pPr>
          <a:endParaRPr lang="zh-CN" altLang="en-US"/>
        </a:p>
      </dgm:t>
    </dgm:pt>
    <dgm:pt modelId="{2680979F-E1DF-4BB9-9DEC-39103FBC50B8}">
      <dgm:prSet phldrT="[文本]" custT="1"/>
      <dgm:spPr/>
      <dgm:t>
        <a:bodyPr/>
        <a:lstStyle/>
        <a:p>
          <a:pPr>
            <a:lnSpc>
              <a:spcPct val="100000"/>
            </a:lnSpc>
          </a:pPr>
          <a:r>
            <a:rPr lang="zh-CN" altLang="en-US" sz="1600"/>
            <a:t>*双长整型 </a:t>
          </a:r>
          <a:r>
            <a:rPr lang="en-US" altLang="zh-CN" sz="1600"/>
            <a:t>long </a:t>
          </a:r>
          <a:r>
            <a:rPr lang="en-US" altLang="zh-CN" sz="1600" err="1"/>
            <a:t>long</a:t>
          </a:r>
          <a:r>
            <a:rPr lang="en-US" altLang="zh-CN" sz="1600"/>
            <a:t> </a:t>
          </a:r>
          <a:r>
            <a:rPr lang="en-US" altLang="zh-CN" sz="1600" err="1"/>
            <a:t>int</a:t>
          </a:r>
          <a:endParaRPr lang="zh-CN" altLang="en-US" sz="1600"/>
        </a:p>
      </dgm:t>
    </dgm:pt>
    <dgm:pt modelId="{0D7F8A15-81D3-4E93-AAFB-C33C659B43A3}" type="parTrans" cxnId="{EA30D6A9-728E-420A-A9CE-D8144DA3F01F}">
      <dgm:prSet/>
      <dgm:spPr/>
      <dgm:t>
        <a:bodyPr/>
        <a:lstStyle/>
        <a:p>
          <a:pPr>
            <a:lnSpc>
              <a:spcPct val="100000"/>
            </a:lnSpc>
          </a:pPr>
          <a:endParaRPr lang="zh-CN" altLang="en-US"/>
        </a:p>
      </dgm:t>
    </dgm:pt>
    <dgm:pt modelId="{9139D007-7C52-4EF8-9946-11F4A9706142}" type="sibTrans" cxnId="{EA30D6A9-728E-420A-A9CE-D8144DA3F01F}">
      <dgm:prSet/>
      <dgm:spPr/>
      <dgm:t>
        <a:bodyPr/>
        <a:lstStyle/>
        <a:p>
          <a:pPr>
            <a:lnSpc>
              <a:spcPct val="100000"/>
            </a:lnSpc>
          </a:pPr>
          <a:endParaRPr lang="zh-CN" altLang="en-US"/>
        </a:p>
      </dgm:t>
    </dgm:pt>
    <dgm:pt modelId="{3EC8E833-1439-4167-8F6F-C47DB5B7E218}">
      <dgm:prSet phldrT="[文本]" custT="1"/>
      <dgm:spPr/>
      <dgm:t>
        <a:bodyPr/>
        <a:lstStyle/>
        <a:p>
          <a:pPr>
            <a:lnSpc>
              <a:spcPct val="100000"/>
            </a:lnSpc>
          </a:pPr>
          <a:r>
            <a:rPr lang="zh-CN" altLang="en-US" sz="1600"/>
            <a:t>字符型 </a:t>
          </a:r>
          <a:r>
            <a:rPr lang="en-US" altLang="zh-CN" sz="1600"/>
            <a:t>char</a:t>
          </a:r>
          <a:endParaRPr lang="zh-CN" altLang="en-US" sz="1600"/>
        </a:p>
      </dgm:t>
    </dgm:pt>
    <dgm:pt modelId="{607D6F17-3BDD-4141-891C-6CB998585147}" type="parTrans" cxnId="{886A9A28-CCDE-4888-B69B-127E4B435D7B}">
      <dgm:prSet/>
      <dgm:spPr/>
      <dgm:t>
        <a:bodyPr/>
        <a:lstStyle/>
        <a:p>
          <a:pPr>
            <a:lnSpc>
              <a:spcPct val="100000"/>
            </a:lnSpc>
          </a:pPr>
          <a:endParaRPr lang="zh-CN" altLang="en-US"/>
        </a:p>
      </dgm:t>
    </dgm:pt>
    <dgm:pt modelId="{991E027F-B028-4A81-A939-92DA2C1D5237}" type="sibTrans" cxnId="{886A9A28-CCDE-4888-B69B-127E4B435D7B}">
      <dgm:prSet/>
      <dgm:spPr/>
      <dgm:t>
        <a:bodyPr/>
        <a:lstStyle/>
        <a:p>
          <a:pPr>
            <a:lnSpc>
              <a:spcPct val="100000"/>
            </a:lnSpc>
          </a:pPr>
          <a:endParaRPr lang="zh-CN" altLang="en-US"/>
        </a:p>
      </dgm:t>
    </dgm:pt>
    <dgm:pt modelId="{BB0197D2-FC90-4BA7-88D0-43B2A6E98678}">
      <dgm:prSet phldrT="[文本]" custT="1"/>
      <dgm:spPr/>
      <dgm:t>
        <a:bodyPr/>
        <a:lstStyle/>
        <a:p>
          <a:pPr>
            <a:lnSpc>
              <a:spcPct val="100000"/>
            </a:lnSpc>
          </a:pPr>
          <a:r>
            <a:rPr lang="zh-CN" altLang="en-US" sz="1600"/>
            <a:t>*布尔型 </a:t>
          </a:r>
          <a:r>
            <a:rPr lang="en-US" altLang="zh-CN" sz="1600"/>
            <a:t>bool</a:t>
          </a:r>
          <a:endParaRPr lang="zh-CN" altLang="en-US" sz="1600"/>
        </a:p>
      </dgm:t>
    </dgm:pt>
    <dgm:pt modelId="{36305706-7466-49DC-81EA-13339B051324}" type="parTrans" cxnId="{3C688DB6-4A79-4CF5-81BF-231E836E365A}">
      <dgm:prSet/>
      <dgm:spPr/>
      <dgm:t>
        <a:bodyPr/>
        <a:lstStyle/>
        <a:p>
          <a:pPr>
            <a:lnSpc>
              <a:spcPct val="100000"/>
            </a:lnSpc>
          </a:pPr>
          <a:endParaRPr lang="zh-CN" altLang="en-US"/>
        </a:p>
      </dgm:t>
    </dgm:pt>
    <dgm:pt modelId="{ACCF2257-8929-45B0-8AFB-31D7D65F8B3E}" type="sibTrans" cxnId="{3C688DB6-4A79-4CF5-81BF-231E836E365A}">
      <dgm:prSet/>
      <dgm:spPr/>
      <dgm:t>
        <a:bodyPr/>
        <a:lstStyle/>
        <a:p>
          <a:pPr>
            <a:lnSpc>
              <a:spcPct val="100000"/>
            </a:lnSpc>
          </a:pPr>
          <a:endParaRPr lang="zh-CN" altLang="en-US"/>
        </a:p>
      </dgm:t>
    </dgm:pt>
    <dgm:pt modelId="{066ECC05-0409-4239-8791-28C1571D0967}">
      <dgm:prSet phldrT="[文本]" custT="1"/>
      <dgm:spPr/>
      <dgm:t>
        <a:bodyPr/>
        <a:lstStyle/>
        <a:p>
          <a:pPr>
            <a:lnSpc>
              <a:spcPct val="100000"/>
            </a:lnSpc>
          </a:pPr>
          <a:r>
            <a:rPr lang="zh-CN" altLang="en-US" sz="1600"/>
            <a:t>单精度浮点型 </a:t>
          </a:r>
          <a:r>
            <a:rPr lang="en-US" altLang="zh-CN" sz="1600"/>
            <a:t>float</a:t>
          </a:r>
          <a:endParaRPr lang="zh-CN" altLang="en-US" sz="1600"/>
        </a:p>
      </dgm:t>
    </dgm:pt>
    <dgm:pt modelId="{296066E3-D0E2-4870-A952-866418805749}" type="parTrans" cxnId="{F303BAA7-156B-4522-B171-20928A62AE7A}">
      <dgm:prSet/>
      <dgm:spPr/>
      <dgm:t>
        <a:bodyPr/>
        <a:lstStyle/>
        <a:p>
          <a:pPr>
            <a:lnSpc>
              <a:spcPct val="100000"/>
            </a:lnSpc>
          </a:pPr>
          <a:endParaRPr lang="zh-CN" altLang="en-US"/>
        </a:p>
      </dgm:t>
    </dgm:pt>
    <dgm:pt modelId="{DD30194E-2AF7-4D61-A422-48DD761AF38A}" type="sibTrans" cxnId="{F303BAA7-156B-4522-B171-20928A62AE7A}">
      <dgm:prSet/>
      <dgm:spPr/>
      <dgm:t>
        <a:bodyPr/>
        <a:lstStyle/>
        <a:p>
          <a:pPr>
            <a:lnSpc>
              <a:spcPct val="100000"/>
            </a:lnSpc>
          </a:pPr>
          <a:endParaRPr lang="zh-CN" altLang="en-US"/>
        </a:p>
      </dgm:t>
    </dgm:pt>
    <dgm:pt modelId="{632A2A28-3F37-4276-8BF0-47A9B5B562DB}">
      <dgm:prSet phldrT="[文本]" custT="1"/>
      <dgm:spPr/>
      <dgm:t>
        <a:bodyPr/>
        <a:lstStyle/>
        <a:p>
          <a:pPr>
            <a:lnSpc>
              <a:spcPct val="100000"/>
            </a:lnSpc>
          </a:pPr>
          <a:r>
            <a:rPr lang="zh-CN" altLang="en-US" sz="1600"/>
            <a:t>双精度浮点型 </a:t>
          </a:r>
          <a:r>
            <a:rPr lang="en-US" altLang="zh-CN" sz="1600"/>
            <a:t>double</a:t>
          </a:r>
          <a:endParaRPr lang="zh-CN" altLang="en-US" sz="1600"/>
        </a:p>
      </dgm:t>
    </dgm:pt>
    <dgm:pt modelId="{B6707441-1B7C-4A84-A2D3-A3BD8EBAA7AB}" type="parTrans" cxnId="{D3809BF8-5C0B-4E40-943C-86A7062FC105}">
      <dgm:prSet/>
      <dgm:spPr/>
      <dgm:t>
        <a:bodyPr/>
        <a:lstStyle/>
        <a:p>
          <a:pPr>
            <a:lnSpc>
              <a:spcPct val="100000"/>
            </a:lnSpc>
          </a:pPr>
          <a:endParaRPr lang="zh-CN" altLang="en-US"/>
        </a:p>
      </dgm:t>
    </dgm:pt>
    <dgm:pt modelId="{5B31617B-4C64-4DA4-A5D9-8582E30CE82E}" type="sibTrans" cxnId="{D3809BF8-5C0B-4E40-943C-86A7062FC105}">
      <dgm:prSet/>
      <dgm:spPr/>
      <dgm:t>
        <a:bodyPr/>
        <a:lstStyle/>
        <a:p>
          <a:pPr>
            <a:lnSpc>
              <a:spcPct val="100000"/>
            </a:lnSpc>
          </a:pPr>
          <a:endParaRPr lang="zh-CN" altLang="en-US"/>
        </a:p>
      </dgm:t>
    </dgm:pt>
    <dgm:pt modelId="{3089B8A0-DF5B-4C1B-B067-A45E829E272F}">
      <dgm:prSet phldrT="[文本]" custT="1"/>
      <dgm:spPr/>
      <dgm:t>
        <a:bodyPr/>
        <a:lstStyle/>
        <a:p>
          <a:pPr>
            <a:lnSpc>
              <a:spcPct val="100000"/>
            </a:lnSpc>
          </a:pPr>
          <a:r>
            <a:rPr lang="zh-CN" altLang="en-US" sz="1600" dirty="0"/>
            <a:t>复数浮点型 </a:t>
          </a:r>
          <a:r>
            <a:rPr lang="en-US" altLang="zh-CN" sz="1600" dirty="0" err="1"/>
            <a:t>float_complex,double_complex,long</a:t>
          </a:r>
          <a:r>
            <a:rPr lang="en-US" altLang="zh-CN" sz="1600" dirty="0"/>
            <a:t> long _complex</a:t>
          </a:r>
          <a:endParaRPr lang="zh-CN" altLang="en-US" sz="1600" dirty="0"/>
        </a:p>
      </dgm:t>
    </dgm:pt>
    <dgm:pt modelId="{A188E18E-6E94-48D5-956F-16CE1F0DBD89}" type="parTrans" cxnId="{539E4C00-2FB6-4806-B4D8-35042790663D}">
      <dgm:prSet/>
      <dgm:spPr/>
      <dgm:t>
        <a:bodyPr/>
        <a:lstStyle/>
        <a:p>
          <a:pPr>
            <a:lnSpc>
              <a:spcPct val="100000"/>
            </a:lnSpc>
          </a:pPr>
          <a:endParaRPr lang="zh-CN" altLang="en-US"/>
        </a:p>
      </dgm:t>
    </dgm:pt>
    <dgm:pt modelId="{DC021A1D-26B3-4753-956A-931344116E21}" type="sibTrans" cxnId="{539E4C00-2FB6-4806-B4D8-35042790663D}">
      <dgm:prSet/>
      <dgm:spPr/>
      <dgm:t>
        <a:bodyPr/>
        <a:lstStyle/>
        <a:p>
          <a:pPr>
            <a:lnSpc>
              <a:spcPct val="100000"/>
            </a:lnSpc>
          </a:pPr>
          <a:endParaRPr lang="zh-CN" altLang="en-US"/>
        </a:p>
      </dgm:t>
    </dgm:pt>
    <dgm:pt modelId="{C995926F-8DC2-4BDD-A218-E14619FF6F07}">
      <dgm:prSet phldrT="[文本]" custT="1"/>
      <dgm:spPr/>
      <dgm:t>
        <a:bodyPr/>
        <a:lstStyle/>
        <a:p>
          <a:pPr>
            <a:lnSpc>
              <a:spcPct val="100000"/>
            </a:lnSpc>
          </a:pPr>
          <a:r>
            <a:rPr lang="zh-CN" altLang="en-US" sz="1600"/>
            <a:t>派生类型</a:t>
          </a:r>
        </a:p>
      </dgm:t>
    </dgm:pt>
    <dgm:pt modelId="{6837865B-B9BB-44E5-9CC0-14F2C461E279}" type="parTrans" cxnId="{1B37341D-549A-497A-9036-429B73AD8CFA}">
      <dgm:prSet/>
      <dgm:spPr/>
      <dgm:t>
        <a:bodyPr/>
        <a:lstStyle/>
        <a:p>
          <a:pPr>
            <a:lnSpc>
              <a:spcPct val="100000"/>
            </a:lnSpc>
          </a:pPr>
          <a:endParaRPr lang="zh-CN" altLang="en-US"/>
        </a:p>
      </dgm:t>
    </dgm:pt>
    <dgm:pt modelId="{F9A2285D-D81C-4B1F-8B4B-B8C0F838C757}" type="sibTrans" cxnId="{1B37341D-549A-497A-9036-429B73AD8CFA}">
      <dgm:prSet/>
      <dgm:spPr/>
      <dgm:t>
        <a:bodyPr/>
        <a:lstStyle/>
        <a:p>
          <a:pPr>
            <a:lnSpc>
              <a:spcPct val="100000"/>
            </a:lnSpc>
          </a:pPr>
          <a:endParaRPr lang="zh-CN" altLang="en-US"/>
        </a:p>
      </dgm:t>
    </dgm:pt>
    <dgm:pt modelId="{9B40F874-95D7-44A2-B8D0-E19E7464D8A3}">
      <dgm:prSet phldrT="[文本]" custT="1"/>
      <dgm:spPr/>
      <dgm:t>
        <a:bodyPr/>
        <a:lstStyle/>
        <a:p>
          <a:pPr>
            <a:lnSpc>
              <a:spcPct val="100000"/>
            </a:lnSpc>
          </a:pPr>
          <a:r>
            <a:rPr lang="zh-CN" altLang="en-US" sz="1600"/>
            <a:t>指针类型 *</a:t>
          </a:r>
        </a:p>
      </dgm:t>
    </dgm:pt>
    <dgm:pt modelId="{DC7886F6-FD84-46B8-A22B-65E855C94291}" type="parTrans" cxnId="{1F728356-31F2-4690-86B9-7A5F8E539DE3}">
      <dgm:prSet/>
      <dgm:spPr/>
      <dgm:t>
        <a:bodyPr/>
        <a:lstStyle/>
        <a:p>
          <a:pPr>
            <a:lnSpc>
              <a:spcPct val="100000"/>
            </a:lnSpc>
          </a:pPr>
          <a:endParaRPr lang="zh-CN" altLang="en-US"/>
        </a:p>
      </dgm:t>
    </dgm:pt>
    <dgm:pt modelId="{7F4F2FC1-FA9A-489B-AD46-0F282B641DED}" type="sibTrans" cxnId="{1F728356-31F2-4690-86B9-7A5F8E539DE3}">
      <dgm:prSet/>
      <dgm:spPr/>
      <dgm:t>
        <a:bodyPr/>
        <a:lstStyle/>
        <a:p>
          <a:pPr>
            <a:lnSpc>
              <a:spcPct val="100000"/>
            </a:lnSpc>
          </a:pPr>
          <a:endParaRPr lang="zh-CN" altLang="en-US"/>
        </a:p>
      </dgm:t>
    </dgm:pt>
    <dgm:pt modelId="{91E7E1DB-01D4-402E-B8F5-1DB28498F9D6}">
      <dgm:prSet phldrT="[文本]" custT="1"/>
      <dgm:spPr/>
      <dgm:t>
        <a:bodyPr/>
        <a:lstStyle/>
        <a:p>
          <a:pPr>
            <a:lnSpc>
              <a:spcPct val="100000"/>
            </a:lnSpc>
          </a:pPr>
          <a:r>
            <a:rPr lang="zh-CN" altLang="en-US" sz="1600"/>
            <a:t>数组类型 </a:t>
          </a:r>
          <a:r>
            <a:rPr lang="en-US" altLang="zh-CN" sz="1600"/>
            <a:t>[ ]</a:t>
          </a:r>
          <a:endParaRPr lang="zh-CN" altLang="en-US" sz="1600"/>
        </a:p>
      </dgm:t>
    </dgm:pt>
    <dgm:pt modelId="{10B6C1DE-851B-40D8-A7F5-27C01AA76929}" type="parTrans" cxnId="{C9CB3724-2D10-4A4E-A658-C596B6BEE399}">
      <dgm:prSet/>
      <dgm:spPr/>
      <dgm:t>
        <a:bodyPr/>
        <a:lstStyle/>
        <a:p>
          <a:pPr>
            <a:lnSpc>
              <a:spcPct val="100000"/>
            </a:lnSpc>
          </a:pPr>
          <a:endParaRPr lang="zh-CN" altLang="en-US"/>
        </a:p>
      </dgm:t>
    </dgm:pt>
    <dgm:pt modelId="{62A1E843-69F4-48CC-A160-AEA5FC57E3A3}" type="sibTrans" cxnId="{C9CB3724-2D10-4A4E-A658-C596B6BEE399}">
      <dgm:prSet/>
      <dgm:spPr/>
      <dgm:t>
        <a:bodyPr/>
        <a:lstStyle/>
        <a:p>
          <a:pPr>
            <a:lnSpc>
              <a:spcPct val="100000"/>
            </a:lnSpc>
          </a:pPr>
          <a:endParaRPr lang="zh-CN" altLang="en-US"/>
        </a:p>
      </dgm:t>
    </dgm:pt>
    <dgm:pt modelId="{C5277248-18DE-4645-A7EF-4B30ECE636A1}">
      <dgm:prSet phldrT="[文本]" custT="1"/>
      <dgm:spPr/>
      <dgm:t>
        <a:bodyPr/>
        <a:lstStyle/>
        <a:p>
          <a:pPr>
            <a:lnSpc>
              <a:spcPct val="100000"/>
            </a:lnSpc>
          </a:pPr>
          <a:r>
            <a:rPr lang="zh-CN" altLang="en-US" sz="1600"/>
            <a:t>结构体类型 </a:t>
          </a:r>
          <a:r>
            <a:rPr lang="en-US" altLang="zh-CN" sz="1600"/>
            <a:t>union</a:t>
          </a:r>
          <a:endParaRPr lang="zh-CN" altLang="en-US" sz="1600"/>
        </a:p>
      </dgm:t>
    </dgm:pt>
    <dgm:pt modelId="{4BED6D14-7A7B-4951-B012-06C6A421F7AD}" type="parTrans" cxnId="{43F4EADC-F048-48A2-9058-49E73627EF95}">
      <dgm:prSet/>
      <dgm:spPr/>
      <dgm:t>
        <a:bodyPr/>
        <a:lstStyle/>
        <a:p>
          <a:pPr>
            <a:lnSpc>
              <a:spcPct val="100000"/>
            </a:lnSpc>
          </a:pPr>
          <a:endParaRPr lang="zh-CN" altLang="en-US"/>
        </a:p>
      </dgm:t>
    </dgm:pt>
    <dgm:pt modelId="{28204732-31DB-478F-8EF3-FF470FA271F4}" type="sibTrans" cxnId="{43F4EADC-F048-48A2-9058-49E73627EF95}">
      <dgm:prSet/>
      <dgm:spPr/>
      <dgm:t>
        <a:bodyPr/>
        <a:lstStyle/>
        <a:p>
          <a:pPr>
            <a:lnSpc>
              <a:spcPct val="100000"/>
            </a:lnSpc>
          </a:pPr>
          <a:endParaRPr lang="zh-CN" altLang="en-US"/>
        </a:p>
      </dgm:t>
    </dgm:pt>
    <dgm:pt modelId="{DB4FF6BD-68B4-41B7-855B-CE7EA8C00B2F}">
      <dgm:prSet phldrT="[文本]" custT="1"/>
      <dgm:spPr/>
      <dgm:t>
        <a:bodyPr/>
        <a:lstStyle/>
        <a:p>
          <a:pPr>
            <a:lnSpc>
              <a:spcPct val="100000"/>
            </a:lnSpc>
          </a:pPr>
          <a:r>
            <a:rPr lang="zh-CN" altLang="en-US" sz="1600"/>
            <a:t>函数类型</a:t>
          </a:r>
        </a:p>
      </dgm:t>
    </dgm:pt>
    <dgm:pt modelId="{30CFAA91-4C91-4036-A19C-2291C1F06F05}" type="parTrans" cxnId="{8DAF438B-6684-4424-B807-538D05107571}">
      <dgm:prSet/>
      <dgm:spPr/>
      <dgm:t>
        <a:bodyPr/>
        <a:lstStyle/>
        <a:p>
          <a:pPr>
            <a:lnSpc>
              <a:spcPct val="100000"/>
            </a:lnSpc>
          </a:pPr>
          <a:endParaRPr lang="zh-CN" altLang="en-US"/>
        </a:p>
      </dgm:t>
    </dgm:pt>
    <dgm:pt modelId="{004A55AD-3334-47FD-BDB9-F714652648AE}" type="sibTrans" cxnId="{8DAF438B-6684-4424-B807-538D05107571}">
      <dgm:prSet/>
      <dgm:spPr/>
      <dgm:t>
        <a:bodyPr/>
        <a:lstStyle/>
        <a:p>
          <a:pPr>
            <a:lnSpc>
              <a:spcPct val="100000"/>
            </a:lnSpc>
          </a:pPr>
          <a:endParaRPr lang="zh-CN" altLang="en-US"/>
        </a:p>
      </dgm:t>
    </dgm:pt>
    <dgm:pt modelId="{F6A558C9-00D7-458D-8E2C-A920FC5A844C}" type="pres">
      <dgm:prSet presAssocID="{F8F470D9-DEB8-48B6-B909-7A1C28DC5753}" presName="diagram" presStyleCnt="0">
        <dgm:presLayoutVars>
          <dgm:chPref val="1"/>
          <dgm:dir/>
          <dgm:animOne val="branch"/>
          <dgm:animLvl val="lvl"/>
          <dgm:resizeHandles val="exact"/>
        </dgm:presLayoutVars>
      </dgm:prSet>
      <dgm:spPr/>
    </dgm:pt>
    <dgm:pt modelId="{180D0327-1DEC-4C67-8D0C-7B275D71C3E9}" type="pres">
      <dgm:prSet presAssocID="{99375FCE-87E8-46F9-BC86-F29014F005E7}" presName="root1" presStyleCnt="0"/>
      <dgm:spPr/>
    </dgm:pt>
    <dgm:pt modelId="{DFA2932F-EC5C-46EE-8498-73ACDB91A3CB}" type="pres">
      <dgm:prSet presAssocID="{99375FCE-87E8-46F9-BC86-F29014F005E7}" presName="LevelOneTextNode" presStyleLbl="node0" presStyleIdx="0" presStyleCnt="1" custScaleX="220255">
        <dgm:presLayoutVars>
          <dgm:chPref val="3"/>
        </dgm:presLayoutVars>
      </dgm:prSet>
      <dgm:spPr/>
    </dgm:pt>
    <dgm:pt modelId="{7B041A89-F995-4946-A623-A776C092BCDA}" type="pres">
      <dgm:prSet presAssocID="{99375FCE-87E8-46F9-BC86-F29014F005E7}" presName="level2hierChild" presStyleCnt="0"/>
      <dgm:spPr/>
    </dgm:pt>
    <dgm:pt modelId="{B6990AA8-849C-4CE5-BC6B-BD2DF7474757}" type="pres">
      <dgm:prSet presAssocID="{2E201219-69C9-48AC-86CE-A2844A81D197}" presName="conn2-1" presStyleLbl="parChTrans1D2" presStyleIdx="0" presStyleCnt="4"/>
      <dgm:spPr/>
    </dgm:pt>
    <dgm:pt modelId="{F00EB5F7-3648-42B2-B971-7EF7BCB43185}" type="pres">
      <dgm:prSet presAssocID="{2E201219-69C9-48AC-86CE-A2844A81D197}" presName="connTx" presStyleLbl="parChTrans1D2" presStyleIdx="0" presStyleCnt="4"/>
      <dgm:spPr/>
    </dgm:pt>
    <dgm:pt modelId="{2A1E77C4-4D9A-40AC-8C14-421C2CBFD994}" type="pres">
      <dgm:prSet presAssocID="{5DB50963-ADBA-4EEA-BB4B-10198EC57587}" presName="root2" presStyleCnt="0"/>
      <dgm:spPr/>
    </dgm:pt>
    <dgm:pt modelId="{38FAB092-9F22-419D-B6CE-8D0DD7611935}" type="pres">
      <dgm:prSet presAssocID="{5DB50963-ADBA-4EEA-BB4B-10198EC57587}" presName="LevelTwoTextNode" presStyleLbl="node2" presStyleIdx="0" presStyleCnt="4" custScaleX="293878">
        <dgm:presLayoutVars>
          <dgm:chPref val="3"/>
        </dgm:presLayoutVars>
      </dgm:prSet>
      <dgm:spPr/>
    </dgm:pt>
    <dgm:pt modelId="{56968B1F-40C7-4FAE-979B-254A0D1E4E67}" type="pres">
      <dgm:prSet presAssocID="{5DB50963-ADBA-4EEA-BB4B-10198EC57587}" presName="level3hierChild" presStyleCnt="0"/>
      <dgm:spPr/>
    </dgm:pt>
    <dgm:pt modelId="{036FD041-22EF-449E-BBE1-6BD6C02A909D}" type="pres">
      <dgm:prSet presAssocID="{1D73B758-E67C-4D90-8627-294D58FE98E5}" presName="conn2-1" presStyleLbl="parChTrans1D3" presStyleIdx="0" presStyleCnt="6"/>
      <dgm:spPr/>
    </dgm:pt>
    <dgm:pt modelId="{C071C2F6-2FE9-425E-B94F-A6A1A353B29D}" type="pres">
      <dgm:prSet presAssocID="{1D73B758-E67C-4D90-8627-294D58FE98E5}" presName="connTx" presStyleLbl="parChTrans1D3" presStyleIdx="0" presStyleCnt="6"/>
      <dgm:spPr/>
    </dgm:pt>
    <dgm:pt modelId="{11400933-8A40-45FC-909C-63DA97CB9D88}" type="pres">
      <dgm:prSet presAssocID="{B457BC78-73F3-49C5-90D0-65E5385C9188}" presName="root2" presStyleCnt="0"/>
      <dgm:spPr/>
    </dgm:pt>
    <dgm:pt modelId="{854285C5-6CE1-4F42-B433-C982E7D0EA44}" type="pres">
      <dgm:prSet presAssocID="{B457BC78-73F3-49C5-90D0-65E5385C9188}" presName="LevelTwoTextNode" presStyleLbl="node3" presStyleIdx="0" presStyleCnt="6" custScaleX="293878">
        <dgm:presLayoutVars>
          <dgm:chPref val="3"/>
        </dgm:presLayoutVars>
      </dgm:prSet>
      <dgm:spPr/>
    </dgm:pt>
    <dgm:pt modelId="{03168992-8F13-4B6F-8074-A0E9939A2047}" type="pres">
      <dgm:prSet presAssocID="{B457BC78-73F3-49C5-90D0-65E5385C9188}" presName="level3hierChild" presStyleCnt="0"/>
      <dgm:spPr/>
    </dgm:pt>
    <dgm:pt modelId="{02046280-9146-49E4-B1A6-FC4FC6B0200B}" type="pres">
      <dgm:prSet presAssocID="{2E8E954E-31B4-4C00-8CB9-69B5310889E2}" presName="conn2-1" presStyleLbl="parChTrans1D4" presStyleIdx="0" presStyleCnt="9"/>
      <dgm:spPr/>
    </dgm:pt>
    <dgm:pt modelId="{C9F7D73D-12ED-4D3F-B5F3-75EEAB1FAD80}" type="pres">
      <dgm:prSet presAssocID="{2E8E954E-31B4-4C00-8CB9-69B5310889E2}" presName="connTx" presStyleLbl="parChTrans1D4" presStyleIdx="0" presStyleCnt="9"/>
      <dgm:spPr/>
    </dgm:pt>
    <dgm:pt modelId="{D31E3900-363C-4B41-BEAB-6471D1CC7E48}" type="pres">
      <dgm:prSet presAssocID="{4C1FD013-5041-47BD-BD2E-5A8BE4121636}" presName="root2" presStyleCnt="0"/>
      <dgm:spPr/>
    </dgm:pt>
    <dgm:pt modelId="{D78DF943-E569-439D-AB7C-850E9A5D2338}" type="pres">
      <dgm:prSet presAssocID="{4C1FD013-5041-47BD-BD2E-5A8BE4121636}" presName="LevelTwoTextNode" presStyleLbl="node4" presStyleIdx="0" presStyleCnt="9" custScaleX="1000408">
        <dgm:presLayoutVars>
          <dgm:chPref val="3"/>
        </dgm:presLayoutVars>
      </dgm:prSet>
      <dgm:spPr/>
    </dgm:pt>
    <dgm:pt modelId="{881FCDD0-CB6B-48C8-80B0-FF24365A903F}" type="pres">
      <dgm:prSet presAssocID="{4C1FD013-5041-47BD-BD2E-5A8BE4121636}" presName="level3hierChild" presStyleCnt="0"/>
      <dgm:spPr/>
    </dgm:pt>
    <dgm:pt modelId="{F961828B-9711-4529-BE6C-EC657D441049}" type="pres">
      <dgm:prSet presAssocID="{5A803252-DCF8-457E-B30A-1313590E56A7}" presName="conn2-1" presStyleLbl="parChTrans1D4" presStyleIdx="1" presStyleCnt="9"/>
      <dgm:spPr/>
    </dgm:pt>
    <dgm:pt modelId="{EDD965CC-6C1E-4D70-BD2E-44F5B99DCF26}" type="pres">
      <dgm:prSet presAssocID="{5A803252-DCF8-457E-B30A-1313590E56A7}" presName="connTx" presStyleLbl="parChTrans1D4" presStyleIdx="1" presStyleCnt="9"/>
      <dgm:spPr/>
    </dgm:pt>
    <dgm:pt modelId="{9F16A521-1202-4206-9F19-2AB4743513D6}" type="pres">
      <dgm:prSet presAssocID="{8CA6752C-945B-4976-84DE-BADF262EA352}" presName="root2" presStyleCnt="0"/>
      <dgm:spPr/>
    </dgm:pt>
    <dgm:pt modelId="{9619A577-19A6-42F4-8B44-BDE0EBF204CF}" type="pres">
      <dgm:prSet presAssocID="{8CA6752C-945B-4976-84DE-BADF262EA352}" presName="LevelTwoTextNode" presStyleLbl="node4" presStyleIdx="1" presStyleCnt="9" custScaleX="1000408">
        <dgm:presLayoutVars>
          <dgm:chPref val="3"/>
        </dgm:presLayoutVars>
      </dgm:prSet>
      <dgm:spPr/>
    </dgm:pt>
    <dgm:pt modelId="{07B5BDCC-D90E-420D-848C-464C33A06C9C}" type="pres">
      <dgm:prSet presAssocID="{8CA6752C-945B-4976-84DE-BADF262EA352}" presName="level3hierChild" presStyleCnt="0"/>
      <dgm:spPr/>
    </dgm:pt>
    <dgm:pt modelId="{3A26ECD8-B3DA-46E1-9297-4CB6E2130B90}" type="pres">
      <dgm:prSet presAssocID="{9ECCD359-B334-4A6C-A204-E3D4390ECC78}" presName="conn2-1" presStyleLbl="parChTrans1D4" presStyleIdx="2" presStyleCnt="9"/>
      <dgm:spPr/>
    </dgm:pt>
    <dgm:pt modelId="{BB04014A-3563-4565-B8FD-C6B024A6B5A9}" type="pres">
      <dgm:prSet presAssocID="{9ECCD359-B334-4A6C-A204-E3D4390ECC78}" presName="connTx" presStyleLbl="parChTrans1D4" presStyleIdx="2" presStyleCnt="9"/>
      <dgm:spPr/>
    </dgm:pt>
    <dgm:pt modelId="{5E4A2D5E-60FE-4BB2-8705-96B4A61C2F0D}" type="pres">
      <dgm:prSet presAssocID="{68281CBA-A431-4372-BAB1-F61FEFEB0AA8}" presName="root2" presStyleCnt="0"/>
      <dgm:spPr/>
    </dgm:pt>
    <dgm:pt modelId="{7F4DC484-67B0-46D5-9AE9-EFF875FD0AE2}" type="pres">
      <dgm:prSet presAssocID="{68281CBA-A431-4372-BAB1-F61FEFEB0AA8}" presName="LevelTwoTextNode" presStyleLbl="node4" presStyleIdx="2" presStyleCnt="9" custScaleX="1000408">
        <dgm:presLayoutVars>
          <dgm:chPref val="3"/>
        </dgm:presLayoutVars>
      </dgm:prSet>
      <dgm:spPr/>
    </dgm:pt>
    <dgm:pt modelId="{A3E76AAF-A4A4-4CCB-9F32-3CD03AEA0B9B}" type="pres">
      <dgm:prSet presAssocID="{68281CBA-A431-4372-BAB1-F61FEFEB0AA8}" presName="level3hierChild" presStyleCnt="0"/>
      <dgm:spPr/>
    </dgm:pt>
    <dgm:pt modelId="{19BDF6B5-5FF3-4DFA-8DF2-48C23656276E}" type="pres">
      <dgm:prSet presAssocID="{0D7F8A15-81D3-4E93-AAFB-C33C659B43A3}" presName="conn2-1" presStyleLbl="parChTrans1D4" presStyleIdx="3" presStyleCnt="9"/>
      <dgm:spPr/>
    </dgm:pt>
    <dgm:pt modelId="{323D4CD1-A464-4907-8669-4DB541323E8B}" type="pres">
      <dgm:prSet presAssocID="{0D7F8A15-81D3-4E93-AAFB-C33C659B43A3}" presName="connTx" presStyleLbl="parChTrans1D4" presStyleIdx="3" presStyleCnt="9"/>
      <dgm:spPr/>
    </dgm:pt>
    <dgm:pt modelId="{4C9B66C9-F777-447B-B6CD-92C14548D511}" type="pres">
      <dgm:prSet presAssocID="{2680979F-E1DF-4BB9-9DEC-39103FBC50B8}" presName="root2" presStyleCnt="0"/>
      <dgm:spPr/>
    </dgm:pt>
    <dgm:pt modelId="{233AE611-4B29-4274-B940-B74C7160E699}" type="pres">
      <dgm:prSet presAssocID="{2680979F-E1DF-4BB9-9DEC-39103FBC50B8}" presName="LevelTwoTextNode" presStyleLbl="node4" presStyleIdx="3" presStyleCnt="9" custScaleX="1000408">
        <dgm:presLayoutVars>
          <dgm:chPref val="3"/>
        </dgm:presLayoutVars>
      </dgm:prSet>
      <dgm:spPr/>
    </dgm:pt>
    <dgm:pt modelId="{68F9550D-9D60-4C10-8EEB-0EEB47C27E6F}" type="pres">
      <dgm:prSet presAssocID="{2680979F-E1DF-4BB9-9DEC-39103FBC50B8}" presName="level3hierChild" presStyleCnt="0"/>
      <dgm:spPr/>
    </dgm:pt>
    <dgm:pt modelId="{6715DB1C-EACE-460F-AF6A-4B691519ADB1}" type="pres">
      <dgm:prSet presAssocID="{607D6F17-3BDD-4141-891C-6CB998585147}" presName="conn2-1" presStyleLbl="parChTrans1D4" presStyleIdx="4" presStyleCnt="9"/>
      <dgm:spPr/>
    </dgm:pt>
    <dgm:pt modelId="{015661E4-F6A7-48AE-ADE1-F3F3F8C36413}" type="pres">
      <dgm:prSet presAssocID="{607D6F17-3BDD-4141-891C-6CB998585147}" presName="connTx" presStyleLbl="parChTrans1D4" presStyleIdx="4" presStyleCnt="9"/>
      <dgm:spPr/>
    </dgm:pt>
    <dgm:pt modelId="{0C53C8E3-8A32-4A99-A928-71BBB3BAF791}" type="pres">
      <dgm:prSet presAssocID="{3EC8E833-1439-4167-8F6F-C47DB5B7E218}" presName="root2" presStyleCnt="0"/>
      <dgm:spPr/>
    </dgm:pt>
    <dgm:pt modelId="{BE6ED02F-8E32-48F4-B923-5E808745E6BB}" type="pres">
      <dgm:prSet presAssocID="{3EC8E833-1439-4167-8F6F-C47DB5B7E218}" presName="LevelTwoTextNode" presStyleLbl="node4" presStyleIdx="4" presStyleCnt="9" custScaleX="1000408">
        <dgm:presLayoutVars>
          <dgm:chPref val="3"/>
        </dgm:presLayoutVars>
      </dgm:prSet>
      <dgm:spPr/>
    </dgm:pt>
    <dgm:pt modelId="{9324806B-91AD-481E-8FD5-BDA1B1521C84}" type="pres">
      <dgm:prSet presAssocID="{3EC8E833-1439-4167-8F6F-C47DB5B7E218}" presName="level3hierChild" presStyleCnt="0"/>
      <dgm:spPr/>
    </dgm:pt>
    <dgm:pt modelId="{2BFDF2C8-73F7-432E-A168-B0B6085C1ACB}" type="pres">
      <dgm:prSet presAssocID="{36305706-7466-49DC-81EA-13339B051324}" presName="conn2-1" presStyleLbl="parChTrans1D4" presStyleIdx="5" presStyleCnt="9"/>
      <dgm:spPr/>
    </dgm:pt>
    <dgm:pt modelId="{9D32E738-1DB7-45ED-A8C6-96BCF2BD83A3}" type="pres">
      <dgm:prSet presAssocID="{36305706-7466-49DC-81EA-13339B051324}" presName="connTx" presStyleLbl="parChTrans1D4" presStyleIdx="5" presStyleCnt="9"/>
      <dgm:spPr/>
    </dgm:pt>
    <dgm:pt modelId="{8C4FAE64-64C2-4537-A2D4-934DA0F63541}" type="pres">
      <dgm:prSet presAssocID="{BB0197D2-FC90-4BA7-88D0-43B2A6E98678}" presName="root2" presStyleCnt="0"/>
      <dgm:spPr/>
    </dgm:pt>
    <dgm:pt modelId="{590B3B2F-2D3F-4F51-91CD-AF3BF52E7EE3}" type="pres">
      <dgm:prSet presAssocID="{BB0197D2-FC90-4BA7-88D0-43B2A6E98678}" presName="LevelTwoTextNode" presStyleLbl="node4" presStyleIdx="5" presStyleCnt="9" custScaleX="1000408">
        <dgm:presLayoutVars>
          <dgm:chPref val="3"/>
        </dgm:presLayoutVars>
      </dgm:prSet>
      <dgm:spPr/>
    </dgm:pt>
    <dgm:pt modelId="{0AFBC219-5E23-484D-9A24-8D2F456AA77E}" type="pres">
      <dgm:prSet presAssocID="{BB0197D2-FC90-4BA7-88D0-43B2A6E98678}" presName="level3hierChild" presStyleCnt="0"/>
      <dgm:spPr/>
    </dgm:pt>
    <dgm:pt modelId="{2980161C-82AD-47D5-89D4-75E5093138B9}" type="pres">
      <dgm:prSet presAssocID="{0ED9C249-09EF-4C50-8FE7-E90D87DEF76C}" presName="conn2-1" presStyleLbl="parChTrans1D3" presStyleIdx="1" presStyleCnt="6"/>
      <dgm:spPr/>
    </dgm:pt>
    <dgm:pt modelId="{DB03CC64-5737-495D-BC59-01673B5F712E}" type="pres">
      <dgm:prSet presAssocID="{0ED9C249-09EF-4C50-8FE7-E90D87DEF76C}" presName="connTx" presStyleLbl="parChTrans1D3" presStyleIdx="1" presStyleCnt="6"/>
      <dgm:spPr/>
    </dgm:pt>
    <dgm:pt modelId="{EAA905C4-A1AE-4C62-BB32-A6660D8455F0}" type="pres">
      <dgm:prSet presAssocID="{5122018B-93D5-421B-A0DF-352A6DA652F5}" presName="root2" presStyleCnt="0"/>
      <dgm:spPr/>
    </dgm:pt>
    <dgm:pt modelId="{A9442264-2DB3-453B-95E6-1C246F0AE447}" type="pres">
      <dgm:prSet presAssocID="{5122018B-93D5-421B-A0DF-352A6DA652F5}" presName="LevelTwoTextNode" presStyleLbl="node3" presStyleIdx="1" presStyleCnt="6" custScaleX="293878">
        <dgm:presLayoutVars>
          <dgm:chPref val="3"/>
        </dgm:presLayoutVars>
      </dgm:prSet>
      <dgm:spPr/>
    </dgm:pt>
    <dgm:pt modelId="{F29B821B-DA0C-4B6A-BE72-AB92470E26E6}" type="pres">
      <dgm:prSet presAssocID="{5122018B-93D5-421B-A0DF-352A6DA652F5}" presName="level3hierChild" presStyleCnt="0"/>
      <dgm:spPr/>
    </dgm:pt>
    <dgm:pt modelId="{D07FCBE4-6D44-4C87-904F-7BD3E34C9C4B}" type="pres">
      <dgm:prSet presAssocID="{296066E3-D0E2-4870-A952-866418805749}" presName="conn2-1" presStyleLbl="parChTrans1D4" presStyleIdx="6" presStyleCnt="9"/>
      <dgm:spPr/>
    </dgm:pt>
    <dgm:pt modelId="{AF89E5BA-DC82-41C2-89AC-BC7D51FFAC1E}" type="pres">
      <dgm:prSet presAssocID="{296066E3-D0E2-4870-A952-866418805749}" presName="connTx" presStyleLbl="parChTrans1D4" presStyleIdx="6" presStyleCnt="9"/>
      <dgm:spPr/>
    </dgm:pt>
    <dgm:pt modelId="{0B2C73DB-0025-47D8-B076-B5EE9DF2FCD9}" type="pres">
      <dgm:prSet presAssocID="{066ECC05-0409-4239-8791-28C1571D0967}" presName="root2" presStyleCnt="0"/>
      <dgm:spPr/>
    </dgm:pt>
    <dgm:pt modelId="{EC3D432F-E791-40F3-8D38-BE92D698791A}" type="pres">
      <dgm:prSet presAssocID="{066ECC05-0409-4239-8791-28C1571D0967}" presName="LevelTwoTextNode" presStyleLbl="node4" presStyleIdx="6" presStyleCnt="9" custScaleX="1000408">
        <dgm:presLayoutVars>
          <dgm:chPref val="3"/>
        </dgm:presLayoutVars>
      </dgm:prSet>
      <dgm:spPr/>
    </dgm:pt>
    <dgm:pt modelId="{E5A57E31-D679-49DF-9F0A-40BF9EA4B79F}" type="pres">
      <dgm:prSet presAssocID="{066ECC05-0409-4239-8791-28C1571D0967}" presName="level3hierChild" presStyleCnt="0"/>
      <dgm:spPr/>
    </dgm:pt>
    <dgm:pt modelId="{752BDD05-619D-443C-8317-13FCBD676B18}" type="pres">
      <dgm:prSet presAssocID="{B6707441-1B7C-4A84-A2D3-A3BD8EBAA7AB}" presName="conn2-1" presStyleLbl="parChTrans1D4" presStyleIdx="7" presStyleCnt="9"/>
      <dgm:spPr/>
    </dgm:pt>
    <dgm:pt modelId="{5808996C-4D3E-4A93-85C7-18FA141397F0}" type="pres">
      <dgm:prSet presAssocID="{B6707441-1B7C-4A84-A2D3-A3BD8EBAA7AB}" presName="connTx" presStyleLbl="parChTrans1D4" presStyleIdx="7" presStyleCnt="9"/>
      <dgm:spPr/>
    </dgm:pt>
    <dgm:pt modelId="{97BB70F2-8831-403E-9651-F173ECF7B3B8}" type="pres">
      <dgm:prSet presAssocID="{632A2A28-3F37-4276-8BF0-47A9B5B562DB}" presName="root2" presStyleCnt="0"/>
      <dgm:spPr/>
    </dgm:pt>
    <dgm:pt modelId="{55BE17C1-C35C-44D5-99B8-12695C045DE8}" type="pres">
      <dgm:prSet presAssocID="{632A2A28-3F37-4276-8BF0-47A9B5B562DB}" presName="LevelTwoTextNode" presStyleLbl="node4" presStyleIdx="7" presStyleCnt="9" custScaleX="1000408">
        <dgm:presLayoutVars>
          <dgm:chPref val="3"/>
        </dgm:presLayoutVars>
      </dgm:prSet>
      <dgm:spPr/>
    </dgm:pt>
    <dgm:pt modelId="{605F6038-2FC5-405B-8406-7B424A7D24FB}" type="pres">
      <dgm:prSet presAssocID="{632A2A28-3F37-4276-8BF0-47A9B5B562DB}" presName="level3hierChild" presStyleCnt="0"/>
      <dgm:spPr/>
    </dgm:pt>
    <dgm:pt modelId="{06234FE8-0B7A-4EF1-9D52-9E3EC069D30A}" type="pres">
      <dgm:prSet presAssocID="{A188E18E-6E94-48D5-956F-16CE1F0DBD89}" presName="conn2-1" presStyleLbl="parChTrans1D4" presStyleIdx="8" presStyleCnt="9"/>
      <dgm:spPr/>
    </dgm:pt>
    <dgm:pt modelId="{99F4FF02-D0A7-4BEF-B956-CBFF56ADEC8C}" type="pres">
      <dgm:prSet presAssocID="{A188E18E-6E94-48D5-956F-16CE1F0DBD89}" presName="connTx" presStyleLbl="parChTrans1D4" presStyleIdx="8" presStyleCnt="9"/>
      <dgm:spPr/>
    </dgm:pt>
    <dgm:pt modelId="{09EB7CCE-C7A3-4CEF-AC08-F725A9728410}" type="pres">
      <dgm:prSet presAssocID="{3089B8A0-DF5B-4C1B-B067-A45E829E272F}" presName="root2" presStyleCnt="0"/>
      <dgm:spPr/>
    </dgm:pt>
    <dgm:pt modelId="{D7FA73BB-04C4-4DA6-B84F-5B75FEEB81B2}" type="pres">
      <dgm:prSet presAssocID="{3089B8A0-DF5B-4C1B-B067-A45E829E272F}" presName="LevelTwoTextNode" presStyleLbl="node4" presStyleIdx="8" presStyleCnt="9" custScaleX="1000408" custScaleY="246375">
        <dgm:presLayoutVars>
          <dgm:chPref val="3"/>
        </dgm:presLayoutVars>
      </dgm:prSet>
      <dgm:spPr/>
    </dgm:pt>
    <dgm:pt modelId="{4AF01A91-1F12-4A70-AC82-1C6BE2B35A52}" type="pres">
      <dgm:prSet presAssocID="{3089B8A0-DF5B-4C1B-B067-A45E829E272F}" presName="level3hierChild" presStyleCnt="0"/>
      <dgm:spPr/>
    </dgm:pt>
    <dgm:pt modelId="{A66E6107-62CA-42DF-9914-7C3640C89870}" type="pres">
      <dgm:prSet presAssocID="{3F3AD70B-766B-44DE-8644-04466979A83C}" presName="conn2-1" presStyleLbl="parChTrans1D2" presStyleIdx="1" presStyleCnt="4"/>
      <dgm:spPr/>
    </dgm:pt>
    <dgm:pt modelId="{2A6A95C3-6417-48EF-AC2B-B4D9FDBB4B62}" type="pres">
      <dgm:prSet presAssocID="{3F3AD70B-766B-44DE-8644-04466979A83C}" presName="connTx" presStyleLbl="parChTrans1D2" presStyleIdx="1" presStyleCnt="4"/>
      <dgm:spPr/>
    </dgm:pt>
    <dgm:pt modelId="{0B979174-7AF1-4A7B-908B-AACDF8443161}" type="pres">
      <dgm:prSet presAssocID="{C3C30BDC-66C1-4F4A-913F-2413224D9BA6}" presName="root2" presStyleCnt="0"/>
      <dgm:spPr/>
    </dgm:pt>
    <dgm:pt modelId="{DE73F6A3-8DDD-470D-B6F0-7738A08F809A}" type="pres">
      <dgm:prSet presAssocID="{C3C30BDC-66C1-4F4A-913F-2413224D9BA6}" presName="LevelTwoTextNode" presStyleLbl="node2" presStyleIdx="1" presStyleCnt="4" custScaleX="293878">
        <dgm:presLayoutVars>
          <dgm:chPref val="3"/>
        </dgm:presLayoutVars>
      </dgm:prSet>
      <dgm:spPr/>
    </dgm:pt>
    <dgm:pt modelId="{919546ED-5B9F-47FF-A20A-2852636DECED}" type="pres">
      <dgm:prSet presAssocID="{C3C30BDC-66C1-4F4A-913F-2413224D9BA6}" presName="level3hierChild" presStyleCnt="0"/>
      <dgm:spPr/>
    </dgm:pt>
    <dgm:pt modelId="{6BDEA67C-C9C2-4CBE-9A70-FAEF124DC6C7}" type="pres">
      <dgm:prSet presAssocID="{F2A02839-BE33-4C02-AD70-C0C7058F8D55}" presName="conn2-1" presStyleLbl="parChTrans1D2" presStyleIdx="2" presStyleCnt="4"/>
      <dgm:spPr/>
    </dgm:pt>
    <dgm:pt modelId="{383904A1-765E-4040-8D00-A1EF680C12F4}" type="pres">
      <dgm:prSet presAssocID="{F2A02839-BE33-4C02-AD70-C0C7058F8D55}" presName="connTx" presStyleLbl="parChTrans1D2" presStyleIdx="2" presStyleCnt="4"/>
      <dgm:spPr/>
    </dgm:pt>
    <dgm:pt modelId="{15BD0BB1-A8FC-4F31-A2C3-DD15197DEE5D}" type="pres">
      <dgm:prSet presAssocID="{53B1837A-449F-489E-B4DB-2D1C59530662}" presName="root2" presStyleCnt="0"/>
      <dgm:spPr/>
    </dgm:pt>
    <dgm:pt modelId="{71CDB5A4-2C52-4804-BDB5-8A65A8A88575}" type="pres">
      <dgm:prSet presAssocID="{53B1837A-449F-489E-B4DB-2D1C59530662}" presName="LevelTwoTextNode" presStyleLbl="node2" presStyleIdx="2" presStyleCnt="4" custScaleX="293878">
        <dgm:presLayoutVars>
          <dgm:chPref val="3"/>
        </dgm:presLayoutVars>
      </dgm:prSet>
      <dgm:spPr/>
    </dgm:pt>
    <dgm:pt modelId="{D1CE7444-006B-49B2-886C-2CA15B71136C}" type="pres">
      <dgm:prSet presAssocID="{53B1837A-449F-489E-B4DB-2D1C59530662}" presName="level3hierChild" presStyleCnt="0"/>
      <dgm:spPr/>
    </dgm:pt>
    <dgm:pt modelId="{13543686-6086-43A7-A710-E304DD3B5C9A}" type="pres">
      <dgm:prSet presAssocID="{6837865B-B9BB-44E5-9CC0-14F2C461E279}" presName="conn2-1" presStyleLbl="parChTrans1D2" presStyleIdx="3" presStyleCnt="4"/>
      <dgm:spPr/>
    </dgm:pt>
    <dgm:pt modelId="{AACC371D-5071-4E29-BEFD-A11A0F4DF657}" type="pres">
      <dgm:prSet presAssocID="{6837865B-B9BB-44E5-9CC0-14F2C461E279}" presName="connTx" presStyleLbl="parChTrans1D2" presStyleIdx="3" presStyleCnt="4"/>
      <dgm:spPr/>
    </dgm:pt>
    <dgm:pt modelId="{5075D3BF-715B-49BC-B366-4293AFD2D4C3}" type="pres">
      <dgm:prSet presAssocID="{C995926F-8DC2-4BDD-A218-E14619FF6F07}" presName="root2" presStyleCnt="0"/>
      <dgm:spPr/>
    </dgm:pt>
    <dgm:pt modelId="{07122852-5630-47F3-9F83-2DA84748F58D}" type="pres">
      <dgm:prSet presAssocID="{C995926F-8DC2-4BDD-A218-E14619FF6F07}" presName="LevelTwoTextNode" presStyleLbl="node2" presStyleIdx="3" presStyleCnt="4" custScaleX="293878">
        <dgm:presLayoutVars>
          <dgm:chPref val="3"/>
        </dgm:presLayoutVars>
      </dgm:prSet>
      <dgm:spPr/>
    </dgm:pt>
    <dgm:pt modelId="{575E1562-B001-4B2D-9FE0-90F15E8556FB}" type="pres">
      <dgm:prSet presAssocID="{C995926F-8DC2-4BDD-A218-E14619FF6F07}" presName="level3hierChild" presStyleCnt="0"/>
      <dgm:spPr/>
    </dgm:pt>
    <dgm:pt modelId="{187D4ECE-0ECB-4B66-A3B7-2E0F1126BBA5}" type="pres">
      <dgm:prSet presAssocID="{DC7886F6-FD84-46B8-A22B-65E855C94291}" presName="conn2-1" presStyleLbl="parChTrans1D3" presStyleIdx="2" presStyleCnt="6"/>
      <dgm:spPr/>
    </dgm:pt>
    <dgm:pt modelId="{09FBFE28-C0AE-4B5A-8149-19AD3E30E823}" type="pres">
      <dgm:prSet presAssocID="{DC7886F6-FD84-46B8-A22B-65E855C94291}" presName="connTx" presStyleLbl="parChTrans1D3" presStyleIdx="2" presStyleCnt="6"/>
      <dgm:spPr/>
    </dgm:pt>
    <dgm:pt modelId="{BFA849C0-C3E6-489B-BD8E-E0AEFE480E95}" type="pres">
      <dgm:prSet presAssocID="{9B40F874-95D7-44A2-B8D0-E19E7464D8A3}" presName="root2" presStyleCnt="0"/>
      <dgm:spPr/>
    </dgm:pt>
    <dgm:pt modelId="{B22F0157-FC23-420A-82AA-CCFA30A3806A}" type="pres">
      <dgm:prSet presAssocID="{9B40F874-95D7-44A2-B8D0-E19E7464D8A3}" presName="LevelTwoTextNode" presStyleLbl="node3" presStyleIdx="2" presStyleCnt="6" custScaleX="293878">
        <dgm:presLayoutVars>
          <dgm:chPref val="3"/>
        </dgm:presLayoutVars>
      </dgm:prSet>
      <dgm:spPr/>
    </dgm:pt>
    <dgm:pt modelId="{884D1557-4F7F-4042-9118-8D3E4A0D30A4}" type="pres">
      <dgm:prSet presAssocID="{9B40F874-95D7-44A2-B8D0-E19E7464D8A3}" presName="level3hierChild" presStyleCnt="0"/>
      <dgm:spPr/>
    </dgm:pt>
    <dgm:pt modelId="{3E63B4C8-18E5-4D35-B91D-741452CBD1CE}" type="pres">
      <dgm:prSet presAssocID="{10B6C1DE-851B-40D8-A7F5-27C01AA76929}" presName="conn2-1" presStyleLbl="parChTrans1D3" presStyleIdx="3" presStyleCnt="6"/>
      <dgm:spPr/>
    </dgm:pt>
    <dgm:pt modelId="{65D727EF-3014-41E6-BDF4-843B5A38D64A}" type="pres">
      <dgm:prSet presAssocID="{10B6C1DE-851B-40D8-A7F5-27C01AA76929}" presName="connTx" presStyleLbl="parChTrans1D3" presStyleIdx="3" presStyleCnt="6"/>
      <dgm:spPr/>
    </dgm:pt>
    <dgm:pt modelId="{340D1965-81A0-4F51-8423-400B13CD76A2}" type="pres">
      <dgm:prSet presAssocID="{91E7E1DB-01D4-402E-B8F5-1DB28498F9D6}" presName="root2" presStyleCnt="0"/>
      <dgm:spPr/>
    </dgm:pt>
    <dgm:pt modelId="{CC06FC97-57E2-4C8E-97D2-AB4BB305498F}" type="pres">
      <dgm:prSet presAssocID="{91E7E1DB-01D4-402E-B8F5-1DB28498F9D6}" presName="LevelTwoTextNode" presStyleLbl="node3" presStyleIdx="3" presStyleCnt="6" custScaleX="293878">
        <dgm:presLayoutVars>
          <dgm:chPref val="3"/>
        </dgm:presLayoutVars>
      </dgm:prSet>
      <dgm:spPr/>
    </dgm:pt>
    <dgm:pt modelId="{A25A50C7-5AA6-4FA1-86A1-01C7821AC824}" type="pres">
      <dgm:prSet presAssocID="{91E7E1DB-01D4-402E-B8F5-1DB28498F9D6}" presName="level3hierChild" presStyleCnt="0"/>
      <dgm:spPr/>
    </dgm:pt>
    <dgm:pt modelId="{C4D781F4-6FF3-4EC1-B429-1C37C84379F4}" type="pres">
      <dgm:prSet presAssocID="{4BED6D14-7A7B-4951-B012-06C6A421F7AD}" presName="conn2-1" presStyleLbl="parChTrans1D3" presStyleIdx="4" presStyleCnt="6"/>
      <dgm:spPr/>
    </dgm:pt>
    <dgm:pt modelId="{ED620C46-8D45-4205-93A8-B99D366F1AC6}" type="pres">
      <dgm:prSet presAssocID="{4BED6D14-7A7B-4951-B012-06C6A421F7AD}" presName="connTx" presStyleLbl="parChTrans1D3" presStyleIdx="4" presStyleCnt="6"/>
      <dgm:spPr/>
    </dgm:pt>
    <dgm:pt modelId="{AB009490-965B-497A-9B11-EF26499EAFE5}" type="pres">
      <dgm:prSet presAssocID="{C5277248-18DE-4645-A7EF-4B30ECE636A1}" presName="root2" presStyleCnt="0"/>
      <dgm:spPr/>
    </dgm:pt>
    <dgm:pt modelId="{6F6F0635-C4B0-484E-BD17-54C1D208D7BA}" type="pres">
      <dgm:prSet presAssocID="{C5277248-18DE-4645-A7EF-4B30ECE636A1}" presName="LevelTwoTextNode" presStyleLbl="node3" presStyleIdx="4" presStyleCnt="6" custScaleX="293878">
        <dgm:presLayoutVars>
          <dgm:chPref val="3"/>
        </dgm:presLayoutVars>
      </dgm:prSet>
      <dgm:spPr/>
    </dgm:pt>
    <dgm:pt modelId="{E50F0D94-8DB6-4B4D-B863-56775C11F46B}" type="pres">
      <dgm:prSet presAssocID="{C5277248-18DE-4645-A7EF-4B30ECE636A1}" presName="level3hierChild" presStyleCnt="0"/>
      <dgm:spPr/>
    </dgm:pt>
    <dgm:pt modelId="{FD858F46-B97C-4FA7-9DF3-AABA7D549D7C}" type="pres">
      <dgm:prSet presAssocID="{30CFAA91-4C91-4036-A19C-2291C1F06F05}" presName="conn2-1" presStyleLbl="parChTrans1D3" presStyleIdx="5" presStyleCnt="6"/>
      <dgm:spPr/>
    </dgm:pt>
    <dgm:pt modelId="{EA4A8B15-009A-43BF-A50C-5BD6554DB9A9}" type="pres">
      <dgm:prSet presAssocID="{30CFAA91-4C91-4036-A19C-2291C1F06F05}" presName="connTx" presStyleLbl="parChTrans1D3" presStyleIdx="5" presStyleCnt="6"/>
      <dgm:spPr/>
    </dgm:pt>
    <dgm:pt modelId="{BBF6A84C-7244-4644-8C6F-561D94BD9CC0}" type="pres">
      <dgm:prSet presAssocID="{DB4FF6BD-68B4-41B7-855B-CE7EA8C00B2F}" presName="root2" presStyleCnt="0"/>
      <dgm:spPr/>
    </dgm:pt>
    <dgm:pt modelId="{3FD0CACF-FBFA-48E1-BCB3-B02BD668D2B5}" type="pres">
      <dgm:prSet presAssocID="{DB4FF6BD-68B4-41B7-855B-CE7EA8C00B2F}" presName="LevelTwoTextNode" presStyleLbl="node3" presStyleIdx="5" presStyleCnt="6" custScaleX="293878">
        <dgm:presLayoutVars>
          <dgm:chPref val="3"/>
        </dgm:presLayoutVars>
      </dgm:prSet>
      <dgm:spPr/>
    </dgm:pt>
    <dgm:pt modelId="{FAC0C840-2395-44A2-BFE9-0DD0DB5D9344}" type="pres">
      <dgm:prSet presAssocID="{DB4FF6BD-68B4-41B7-855B-CE7EA8C00B2F}" presName="level3hierChild" presStyleCnt="0"/>
      <dgm:spPr/>
    </dgm:pt>
  </dgm:ptLst>
  <dgm:cxnLst>
    <dgm:cxn modelId="{539E4C00-2FB6-4806-B4D8-35042790663D}" srcId="{5122018B-93D5-421B-A0DF-352A6DA652F5}" destId="{3089B8A0-DF5B-4C1B-B067-A45E829E272F}" srcOrd="2" destOrd="0" parTransId="{A188E18E-6E94-48D5-956F-16CE1F0DBD89}" sibTransId="{DC021A1D-26B3-4753-956A-931344116E21}"/>
    <dgm:cxn modelId="{C87A9D0A-6315-4DBD-917D-A3000BDC9795}" type="presOf" srcId="{B6707441-1B7C-4A84-A2D3-A3BD8EBAA7AB}" destId="{752BDD05-619D-443C-8317-13FCBD676B18}" srcOrd="0" destOrd="0" presId="urn:microsoft.com/office/officeart/2005/8/layout/hierarchy2"/>
    <dgm:cxn modelId="{4E4C030B-650A-4353-8E20-C7BEAD3D4DA6}" type="presOf" srcId="{1D73B758-E67C-4D90-8627-294D58FE98E5}" destId="{C071C2F6-2FE9-425E-B94F-A6A1A353B29D}" srcOrd="1" destOrd="0" presId="urn:microsoft.com/office/officeart/2005/8/layout/hierarchy2"/>
    <dgm:cxn modelId="{28D0E00D-096C-4E65-8EAC-5F0B92276A52}" type="presOf" srcId="{9ECCD359-B334-4A6C-A204-E3D4390ECC78}" destId="{3A26ECD8-B3DA-46E1-9297-4CB6E2130B90}" srcOrd="0" destOrd="0" presId="urn:microsoft.com/office/officeart/2005/8/layout/hierarchy2"/>
    <dgm:cxn modelId="{1188790F-D843-4B1F-A40B-3C7E49A25B10}" type="presOf" srcId="{6837865B-B9BB-44E5-9CC0-14F2C461E279}" destId="{13543686-6086-43A7-A710-E304DD3B5C9A}" srcOrd="0" destOrd="0" presId="urn:microsoft.com/office/officeart/2005/8/layout/hierarchy2"/>
    <dgm:cxn modelId="{18A28C16-B9BF-4E9A-90D2-8C03C6D68214}" type="presOf" srcId="{8CA6752C-945B-4976-84DE-BADF262EA352}" destId="{9619A577-19A6-42F4-8B44-BDE0EBF204CF}" srcOrd="0" destOrd="0" presId="urn:microsoft.com/office/officeart/2005/8/layout/hierarchy2"/>
    <dgm:cxn modelId="{7F1F2D19-6B0A-4F5B-8E9A-4DD60FB5BF34}" type="presOf" srcId="{0D7F8A15-81D3-4E93-AAFB-C33C659B43A3}" destId="{323D4CD1-A464-4907-8669-4DB541323E8B}" srcOrd="1" destOrd="0" presId="urn:microsoft.com/office/officeart/2005/8/layout/hierarchy2"/>
    <dgm:cxn modelId="{1B37341D-549A-497A-9036-429B73AD8CFA}" srcId="{99375FCE-87E8-46F9-BC86-F29014F005E7}" destId="{C995926F-8DC2-4BDD-A218-E14619FF6F07}" srcOrd="3" destOrd="0" parTransId="{6837865B-B9BB-44E5-9CC0-14F2C461E279}" sibTransId="{F9A2285D-D81C-4B1F-8B4B-B8C0F838C757}"/>
    <dgm:cxn modelId="{41187E1D-BF19-4E3D-A208-2B53071F3D20}" type="presOf" srcId="{36305706-7466-49DC-81EA-13339B051324}" destId="{2BFDF2C8-73F7-432E-A168-B0B6085C1ACB}" srcOrd="0" destOrd="0" presId="urn:microsoft.com/office/officeart/2005/8/layout/hierarchy2"/>
    <dgm:cxn modelId="{0D4F8D1E-9F67-4A99-AD34-2F1DBD98F136}" srcId="{5DB50963-ADBA-4EEA-BB4B-10198EC57587}" destId="{5122018B-93D5-421B-A0DF-352A6DA652F5}" srcOrd="1" destOrd="0" parTransId="{0ED9C249-09EF-4C50-8FE7-E90D87DEF76C}" sibTransId="{1CE49732-421F-4E16-B0FB-4C7C98AAB433}"/>
    <dgm:cxn modelId="{E480D61F-01E1-4B5B-A020-A0AFDCAE1B21}" type="presOf" srcId="{632A2A28-3F37-4276-8BF0-47A9B5B562DB}" destId="{55BE17C1-C35C-44D5-99B8-12695C045DE8}" srcOrd="0" destOrd="0" presId="urn:microsoft.com/office/officeart/2005/8/layout/hierarchy2"/>
    <dgm:cxn modelId="{C9CB3724-2D10-4A4E-A658-C596B6BEE399}" srcId="{C995926F-8DC2-4BDD-A218-E14619FF6F07}" destId="{91E7E1DB-01D4-402E-B8F5-1DB28498F9D6}" srcOrd="1" destOrd="0" parTransId="{10B6C1DE-851B-40D8-A7F5-27C01AA76929}" sibTransId="{62A1E843-69F4-48CC-A160-AEA5FC57E3A3}"/>
    <dgm:cxn modelId="{42315927-F3C1-489F-9B61-794E96356E6D}" type="presOf" srcId="{2E8E954E-31B4-4C00-8CB9-69B5310889E2}" destId="{02046280-9146-49E4-B1A6-FC4FC6B0200B}" srcOrd="0" destOrd="0" presId="urn:microsoft.com/office/officeart/2005/8/layout/hierarchy2"/>
    <dgm:cxn modelId="{777E6028-451B-4298-9446-4E7D6A2292CC}" type="presOf" srcId="{2E8E954E-31B4-4C00-8CB9-69B5310889E2}" destId="{C9F7D73D-12ED-4D3F-B5F3-75EEAB1FAD80}" srcOrd="1" destOrd="0" presId="urn:microsoft.com/office/officeart/2005/8/layout/hierarchy2"/>
    <dgm:cxn modelId="{886A9A28-CCDE-4888-B69B-127E4B435D7B}" srcId="{B457BC78-73F3-49C5-90D0-65E5385C9188}" destId="{3EC8E833-1439-4167-8F6F-C47DB5B7E218}" srcOrd="4" destOrd="0" parTransId="{607D6F17-3BDD-4141-891C-6CB998585147}" sibTransId="{991E027F-B028-4A81-A939-92DA2C1D5237}"/>
    <dgm:cxn modelId="{94B30C29-8C14-4E56-AC1D-A16ECE632931}" type="presOf" srcId="{A188E18E-6E94-48D5-956F-16CE1F0DBD89}" destId="{99F4FF02-D0A7-4BEF-B956-CBFF56ADEC8C}" srcOrd="1" destOrd="0" presId="urn:microsoft.com/office/officeart/2005/8/layout/hierarchy2"/>
    <dgm:cxn modelId="{A7C7F12E-E2ED-40B0-A59A-1711F5249BBE}" srcId="{99375FCE-87E8-46F9-BC86-F29014F005E7}" destId="{5DB50963-ADBA-4EEA-BB4B-10198EC57587}" srcOrd="0" destOrd="0" parTransId="{2E201219-69C9-48AC-86CE-A2844A81D197}" sibTransId="{4C58A288-6468-4DEF-8430-47CEB20E5521}"/>
    <dgm:cxn modelId="{5FD10C34-CB06-466E-9788-CDFB9CDC3F3E}" type="presOf" srcId="{5122018B-93D5-421B-A0DF-352A6DA652F5}" destId="{A9442264-2DB3-453B-95E6-1C246F0AE447}" srcOrd="0" destOrd="0" presId="urn:microsoft.com/office/officeart/2005/8/layout/hierarchy2"/>
    <dgm:cxn modelId="{EEE7AA34-451A-4662-AF03-B4F95C5D0D97}" type="presOf" srcId="{F2A02839-BE33-4C02-AD70-C0C7058F8D55}" destId="{6BDEA67C-C9C2-4CBE-9A70-FAEF124DC6C7}" srcOrd="0" destOrd="0" presId="urn:microsoft.com/office/officeart/2005/8/layout/hierarchy2"/>
    <dgm:cxn modelId="{99660E38-AE88-484C-BE72-D03818F96393}" type="presOf" srcId="{4BED6D14-7A7B-4951-B012-06C6A421F7AD}" destId="{C4D781F4-6FF3-4EC1-B429-1C37C84379F4}" srcOrd="0" destOrd="0" presId="urn:microsoft.com/office/officeart/2005/8/layout/hierarchy2"/>
    <dgm:cxn modelId="{081D3F3A-FE06-4421-A0A3-B3C5EC056739}" type="presOf" srcId="{9ECCD359-B334-4A6C-A204-E3D4390ECC78}" destId="{BB04014A-3563-4565-B8FD-C6B024A6B5A9}" srcOrd="1" destOrd="0" presId="urn:microsoft.com/office/officeart/2005/8/layout/hierarchy2"/>
    <dgm:cxn modelId="{31CD613C-4845-4933-A728-526D9E2EF9CE}" type="presOf" srcId="{9B40F874-95D7-44A2-B8D0-E19E7464D8A3}" destId="{B22F0157-FC23-420A-82AA-CCFA30A3806A}" srcOrd="0" destOrd="0" presId="urn:microsoft.com/office/officeart/2005/8/layout/hierarchy2"/>
    <dgm:cxn modelId="{FA25683D-CFAB-4CE2-948D-A5988CCBA8F3}" srcId="{F8F470D9-DEB8-48B6-B909-7A1C28DC5753}" destId="{99375FCE-87E8-46F9-BC86-F29014F005E7}" srcOrd="0" destOrd="0" parTransId="{8CC52FBD-1242-43F0-B5EF-F144C49B322A}" sibTransId="{791787EA-4894-4E22-94D2-4A4D45D1BB7B}"/>
    <dgm:cxn modelId="{93B0013F-F813-4A75-9973-3D7067C25F6D}" type="presOf" srcId="{5A803252-DCF8-457E-B30A-1313590E56A7}" destId="{EDD965CC-6C1E-4D70-BD2E-44F5B99DCF26}" srcOrd="1" destOrd="0" presId="urn:microsoft.com/office/officeart/2005/8/layout/hierarchy2"/>
    <dgm:cxn modelId="{D687EB65-89F6-480E-A74A-C6258F59B74B}" srcId="{99375FCE-87E8-46F9-BC86-F29014F005E7}" destId="{C3C30BDC-66C1-4F4A-913F-2413224D9BA6}" srcOrd="1" destOrd="0" parTransId="{3F3AD70B-766B-44DE-8644-04466979A83C}" sibTransId="{8E0DFA87-F749-4729-91E8-E500ED5412C5}"/>
    <dgm:cxn modelId="{8770F245-44AF-4E3D-A38B-1A00A1A757D9}" type="presOf" srcId="{3089B8A0-DF5B-4C1B-B067-A45E829E272F}" destId="{D7FA73BB-04C4-4DA6-B84F-5B75FEEB81B2}" srcOrd="0" destOrd="0" presId="urn:microsoft.com/office/officeart/2005/8/layout/hierarchy2"/>
    <dgm:cxn modelId="{48CFEF66-6A3D-4AF6-B07D-55C1548B8B26}" srcId="{B457BC78-73F3-49C5-90D0-65E5385C9188}" destId="{68281CBA-A431-4372-BAB1-F61FEFEB0AA8}" srcOrd="2" destOrd="0" parTransId="{9ECCD359-B334-4A6C-A204-E3D4390ECC78}" sibTransId="{E0D35119-EC87-495A-8AE4-4BF8EE83FBA0}"/>
    <dgm:cxn modelId="{F9B4196B-ABFF-4409-89E2-E021927A53D0}" type="presOf" srcId="{5DB50963-ADBA-4EEA-BB4B-10198EC57587}" destId="{38FAB092-9F22-419D-B6CE-8D0DD7611935}" srcOrd="0" destOrd="0" presId="urn:microsoft.com/office/officeart/2005/8/layout/hierarchy2"/>
    <dgm:cxn modelId="{31C9ED4F-2342-4AA6-83E4-E2EE8C88C009}" srcId="{5DB50963-ADBA-4EEA-BB4B-10198EC57587}" destId="{B457BC78-73F3-49C5-90D0-65E5385C9188}" srcOrd="0" destOrd="0" parTransId="{1D73B758-E67C-4D90-8627-294D58FE98E5}" sibTransId="{058DEED6-58AA-400A-9460-BDC12F797ED9}"/>
    <dgm:cxn modelId="{D11A2574-5CAA-4C60-9FD8-B00B366171F5}" type="presOf" srcId="{DB4FF6BD-68B4-41B7-855B-CE7EA8C00B2F}" destId="{3FD0CACF-FBFA-48E1-BCB3-B02BD668D2B5}" srcOrd="0" destOrd="0" presId="urn:microsoft.com/office/officeart/2005/8/layout/hierarchy2"/>
    <dgm:cxn modelId="{1F728356-31F2-4690-86B9-7A5F8E539DE3}" srcId="{C995926F-8DC2-4BDD-A218-E14619FF6F07}" destId="{9B40F874-95D7-44A2-B8D0-E19E7464D8A3}" srcOrd="0" destOrd="0" parTransId="{DC7886F6-FD84-46B8-A22B-65E855C94291}" sibTransId="{7F4F2FC1-FA9A-489B-AD46-0F282B641DED}"/>
    <dgm:cxn modelId="{46C2F456-93BD-459F-A16C-D8F491B71CC5}" type="presOf" srcId="{68281CBA-A431-4372-BAB1-F61FEFEB0AA8}" destId="{7F4DC484-67B0-46D5-9AE9-EFF875FD0AE2}" srcOrd="0" destOrd="0" presId="urn:microsoft.com/office/officeart/2005/8/layout/hierarchy2"/>
    <dgm:cxn modelId="{E6534478-4D7A-437A-B9EB-3128966029BD}" type="presOf" srcId="{10B6C1DE-851B-40D8-A7F5-27C01AA76929}" destId="{65D727EF-3014-41E6-BDF4-843B5A38D64A}" srcOrd="1" destOrd="0" presId="urn:microsoft.com/office/officeart/2005/8/layout/hierarchy2"/>
    <dgm:cxn modelId="{C288B658-A780-4968-9A21-CA57DAB236D3}" type="presOf" srcId="{C5277248-18DE-4645-A7EF-4B30ECE636A1}" destId="{6F6F0635-C4B0-484E-BD17-54C1D208D7BA}" srcOrd="0" destOrd="0" presId="urn:microsoft.com/office/officeart/2005/8/layout/hierarchy2"/>
    <dgm:cxn modelId="{B611867B-92D1-440A-85ED-4A2488FC35A5}" type="presOf" srcId="{2680979F-E1DF-4BB9-9DEC-39103FBC50B8}" destId="{233AE611-4B29-4274-B940-B74C7160E699}" srcOrd="0" destOrd="0" presId="urn:microsoft.com/office/officeart/2005/8/layout/hierarchy2"/>
    <dgm:cxn modelId="{28018C84-BB95-4E25-B637-E0B105F1EF07}" type="presOf" srcId="{30CFAA91-4C91-4036-A19C-2291C1F06F05}" destId="{FD858F46-B97C-4FA7-9DF3-AABA7D549D7C}" srcOrd="0" destOrd="0" presId="urn:microsoft.com/office/officeart/2005/8/layout/hierarchy2"/>
    <dgm:cxn modelId="{46C9D889-D9D4-47DB-918A-2AF15ADCCA9E}" type="presOf" srcId="{B457BC78-73F3-49C5-90D0-65E5385C9188}" destId="{854285C5-6CE1-4F42-B433-C982E7D0EA44}" srcOrd="0" destOrd="0" presId="urn:microsoft.com/office/officeart/2005/8/layout/hierarchy2"/>
    <dgm:cxn modelId="{70A6FD8A-3B53-4A88-B838-51634E531AB1}" srcId="{99375FCE-87E8-46F9-BC86-F29014F005E7}" destId="{53B1837A-449F-489E-B4DB-2D1C59530662}" srcOrd="2" destOrd="0" parTransId="{F2A02839-BE33-4C02-AD70-C0C7058F8D55}" sibTransId="{0C1A3D2B-CC98-4F55-82EF-B77DFCCFE7D8}"/>
    <dgm:cxn modelId="{8DAF438B-6684-4424-B807-538D05107571}" srcId="{C995926F-8DC2-4BDD-A218-E14619FF6F07}" destId="{DB4FF6BD-68B4-41B7-855B-CE7EA8C00B2F}" srcOrd="3" destOrd="0" parTransId="{30CFAA91-4C91-4036-A19C-2291C1F06F05}" sibTransId="{004A55AD-3334-47FD-BDB9-F714652648AE}"/>
    <dgm:cxn modelId="{19FC1C8C-3873-498A-9893-F61B9B999884}" type="presOf" srcId="{0D7F8A15-81D3-4E93-AAFB-C33C659B43A3}" destId="{19BDF6B5-5FF3-4DFA-8DF2-48C23656276E}" srcOrd="0" destOrd="0" presId="urn:microsoft.com/office/officeart/2005/8/layout/hierarchy2"/>
    <dgm:cxn modelId="{B0925592-07A6-47AE-956B-34EBF4405DE0}" type="presOf" srcId="{3F3AD70B-766B-44DE-8644-04466979A83C}" destId="{A66E6107-62CA-42DF-9914-7C3640C89870}" srcOrd="0" destOrd="0" presId="urn:microsoft.com/office/officeart/2005/8/layout/hierarchy2"/>
    <dgm:cxn modelId="{6A8DE193-3987-463A-A879-3A8D3847D58E}" type="presOf" srcId="{10B6C1DE-851B-40D8-A7F5-27C01AA76929}" destId="{3E63B4C8-18E5-4D35-B91D-741452CBD1CE}" srcOrd="0" destOrd="0" presId="urn:microsoft.com/office/officeart/2005/8/layout/hierarchy2"/>
    <dgm:cxn modelId="{AA19F894-DF94-4E2A-974F-30D3A5DDB67A}" type="presOf" srcId="{0ED9C249-09EF-4C50-8FE7-E90D87DEF76C}" destId="{DB03CC64-5737-495D-BC59-01673B5F712E}" srcOrd="1" destOrd="0" presId="urn:microsoft.com/office/officeart/2005/8/layout/hierarchy2"/>
    <dgm:cxn modelId="{2D9CDE97-4B3E-461E-8505-159E14C30B40}" type="presOf" srcId="{607D6F17-3BDD-4141-891C-6CB998585147}" destId="{015661E4-F6A7-48AE-ADE1-F3F3F8C36413}" srcOrd="1" destOrd="0" presId="urn:microsoft.com/office/officeart/2005/8/layout/hierarchy2"/>
    <dgm:cxn modelId="{38B75998-763B-4844-88D1-FA2CA3499A36}" type="presOf" srcId="{3EC8E833-1439-4167-8F6F-C47DB5B7E218}" destId="{BE6ED02F-8E32-48F4-B923-5E808745E6BB}" srcOrd="0" destOrd="0" presId="urn:microsoft.com/office/officeart/2005/8/layout/hierarchy2"/>
    <dgm:cxn modelId="{D0F29899-69A6-4AF8-906E-7E007CB7B987}" type="presOf" srcId="{2E201219-69C9-48AC-86CE-A2844A81D197}" destId="{B6990AA8-849C-4CE5-BC6B-BD2DF7474757}" srcOrd="0" destOrd="0" presId="urn:microsoft.com/office/officeart/2005/8/layout/hierarchy2"/>
    <dgm:cxn modelId="{617D419B-B022-40E9-B2F1-114E2927D80D}" type="presOf" srcId="{F2A02839-BE33-4C02-AD70-C0C7058F8D55}" destId="{383904A1-765E-4040-8D00-A1EF680C12F4}" srcOrd="1" destOrd="0" presId="urn:microsoft.com/office/officeart/2005/8/layout/hierarchy2"/>
    <dgm:cxn modelId="{F303BAA7-156B-4522-B171-20928A62AE7A}" srcId="{5122018B-93D5-421B-A0DF-352A6DA652F5}" destId="{066ECC05-0409-4239-8791-28C1571D0967}" srcOrd="0" destOrd="0" parTransId="{296066E3-D0E2-4870-A952-866418805749}" sibTransId="{DD30194E-2AF7-4D61-A422-48DD761AF38A}"/>
    <dgm:cxn modelId="{EA30D6A9-728E-420A-A9CE-D8144DA3F01F}" srcId="{B457BC78-73F3-49C5-90D0-65E5385C9188}" destId="{2680979F-E1DF-4BB9-9DEC-39103FBC50B8}" srcOrd="3" destOrd="0" parTransId="{0D7F8A15-81D3-4E93-AAFB-C33C659B43A3}" sibTransId="{9139D007-7C52-4EF8-9946-11F4A9706142}"/>
    <dgm:cxn modelId="{9F6FB0AC-133D-4B64-944D-7D99C4BC8903}" type="presOf" srcId="{91E7E1DB-01D4-402E-B8F5-1DB28498F9D6}" destId="{CC06FC97-57E2-4C8E-97D2-AB4BB305498F}" srcOrd="0" destOrd="0" presId="urn:microsoft.com/office/officeart/2005/8/layout/hierarchy2"/>
    <dgm:cxn modelId="{D4FEDAB3-F7E9-4070-9512-50C031920680}" type="presOf" srcId="{A188E18E-6E94-48D5-956F-16CE1F0DBD89}" destId="{06234FE8-0B7A-4EF1-9D52-9E3EC069D30A}" srcOrd="0" destOrd="0" presId="urn:microsoft.com/office/officeart/2005/8/layout/hierarchy2"/>
    <dgm:cxn modelId="{D2333FB5-71BC-4282-B80A-3463C6C9C4F8}" type="presOf" srcId="{0ED9C249-09EF-4C50-8FE7-E90D87DEF76C}" destId="{2980161C-82AD-47D5-89D4-75E5093138B9}" srcOrd="0" destOrd="0" presId="urn:microsoft.com/office/officeart/2005/8/layout/hierarchy2"/>
    <dgm:cxn modelId="{3C688DB6-4A79-4CF5-81BF-231E836E365A}" srcId="{B457BC78-73F3-49C5-90D0-65E5385C9188}" destId="{BB0197D2-FC90-4BA7-88D0-43B2A6E98678}" srcOrd="5" destOrd="0" parTransId="{36305706-7466-49DC-81EA-13339B051324}" sibTransId="{ACCF2257-8929-45B0-8AFB-31D7D65F8B3E}"/>
    <dgm:cxn modelId="{5D5855B8-9920-4AF0-890B-6DFA011988AA}" type="presOf" srcId="{4BED6D14-7A7B-4951-B012-06C6A421F7AD}" destId="{ED620C46-8D45-4205-93A8-B99D366F1AC6}" srcOrd="1" destOrd="0" presId="urn:microsoft.com/office/officeart/2005/8/layout/hierarchy2"/>
    <dgm:cxn modelId="{441370BF-35D4-4A90-9A8E-21CF93F7444E}" type="presOf" srcId="{4C1FD013-5041-47BD-BD2E-5A8BE4121636}" destId="{D78DF943-E569-439D-AB7C-850E9A5D2338}" srcOrd="0" destOrd="0" presId="urn:microsoft.com/office/officeart/2005/8/layout/hierarchy2"/>
    <dgm:cxn modelId="{A5833CC1-B256-43B5-818B-4B66242243A1}" type="presOf" srcId="{296066E3-D0E2-4870-A952-866418805749}" destId="{D07FCBE4-6D44-4C87-904F-7BD3E34C9C4B}" srcOrd="0" destOrd="0" presId="urn:microsoft.com/office/officeart/2005/8/layout/hierarchy2"/>
    <dgm:cxn modelId="{843CAFC5-A424-41AA-AEB7-41D0BD468A04}" type="presOf" srcId="{066ECC05-0409-4239-8791-28C1571D0967}" destId="{EC3D432F-E791-40F3-8D38-BE92D698791A}" srcOrd="0" destOrd="0" presId="urn:microsoft.com/office/officeart/2005/8/layout/hierarchy2"/>
    <dgm:cxn modelId="{8823C3C6-16B3-4039-B61F-C0BEC2DB9945}" type="presOf" srcId="{36305706-7466-49DC-81EA-13339B051324}" destId="{9D32E738-1DB7-45ED-A8C6-96BCF2BD83A3}" srcOrd="1" destOrd="0" presId="urn:microsoft.com/office/officeart/2005/8/layout/hierarchy2"/>
    <dgm:cxn modelId="{172E68CE-1C33-4DD7-8B99-5C1D81CDDC8C}" type="presOf" srcId="{30CFAA91-4C91-4036-A19C-2291C1F06F05}" destId="{EA4A8B15-009A-43BF-A50C-5BD6554DB9A9}" srcOrd="1" destOrd="0" presId="urn:microsoft.com/office/officeart/2005/8/layout/hierarchy2"/>
    <dgm:cxn modelId="{E3C61DD1-F33E-467F-BFD3-E4E04694BC00}" type="presOf" srcId="{B6707441-1B7C-4A84-A2D3-A3BD8EBAA7AB}" destId="{5808996C-4D3E-4A93-85C7-18FA141397F0}" srcOrd="1" destOrd="0" presId="urn:microsoft.com/office/officeart/2005/8/layout/hierarchy2"/>
    <dgm:cxn modelId="{AFF018D2-FB61-435D-981C-4A994CE47EE5}" type="presOf" srcId="{BB0197D2-FC90-4BA7-88D0-43B2A6E98678}" destId="{590B3B2F-2D3F-4F51-91CD-AF3BF52E7EE3}" srcOrd="0" destOrd="0" presId="urn:microsoft.com/office/officeart/2005/8/layout/hierarchy2"/>
    <dgm:cxn modelId="{6DA9B7D8-2309-4CB6-9D8F-AD73A2C352B3}" type="presOf" srcId="{607D6F17-3BDD-4141-891C-6CB998585147}" destId="{6715DB1C-EACE-460F-AF6A-4B691519ADB1}" srcOrd="0" destOrd="0" presId="urn:microsoft.com/office/officeart/2005/8/layout/hierarchy2"/>
    <dgm:cxn modelId="{96062FDA-D664-4F10-B08E-838E58237A34}" type="presOf" srcId="{6837865B-B9BB-44E5-9CC0-14F2C461E279}" destId="{AACC371D-5071-4E29-BEFD-A11A0F4DF657}" srcOrd="1" destOrd="0" presId="urn:microsoft.com/office/officeart/2005/8/layout/hierarchy2"/>
    <dgm:cxn modelId="{43F4EADC-F048-48A2-9058-49E73627EF95}" srcId="{C995926F-8DC2-4BDD-A218-E14619FF6F07}" destId="{C5277248-18DE-4645-A7EF-4B30ECE636A1}" srcOrd="2" destOrd="0" parTransId="{4BED6D14-7A7B-4951-B012-06C6A421F7AD}" sibTransId="{28204732-31DB-478F-8EF3-FF470FA271F4}"/>
    <dgm:cxn modelId="{FCB8F0E0-EE3C-4507-AC64-C18250C66DC9}" type="presOf" srcId="{99375FCE-87E8-46F9-BC86-F29014F005E7}" destId="{DFA2932F-EC5C-46EE-8498-73ACDB91A3CB}" srcOrd="0" destOrd="0" presId="urn:microsoft.com/office/officeart/2005/8/layout/hierarchy2"/>
    <dgm:cxn modelId="{8F8EA1E1-8501-4701-B970-87C6F2A6C6A1}" type="presOf" srcId="{1D73B758-E67C-4D90-8627-294D58FE98E5}" destId="{036FD041-22EF-449E-BBE1-6BD6C02A909D}" srcOrd="0" destOrd="0" presId="urn:microsoft.com/office/officeart/2005/8/layout/hierarchy2"/>
    <dgm:cxn modelId="{54A031E2-3F73-46B2-AECD-4A3DA75F618F}" type="presOf" srcId="{F8F470D9-DEB8-48B6-B909-7A1C28DC5753}" destId="{F6A558C9-00D7-458D-8E2C-A920FC5A844C}" srcOrd="0" destOrd="0" presId="urn:microsoft.com/office/officeart/2005/8/layout/hierarchy2"/>
    <dgm:cxn modelId="{3D32D5E4-1AD6-4B5B-8A35-4D561BEB7140}" type="presOf" srcId="{296066E3-D0E2-4870-A952-866418805749}" destId="{AF89E5BA-DC82-41C2-89AC-BC7D51FFAC1E}" srcOrd="1" destOrd="0" presId="urn:microsoft.com/office/officeart/2005/8/layout/hierarchy2"/>
    <dgm:cxn modelId="{9EFC94E9-105E-4B7A-90E6-E64E7C1D0CF1}" type="presOf" srcId="{5A803252-DCF8-457E-B30A-1313590E56A7}" destId="{F961828B-9711-4529-BE6C-EC657D441049}" srcOrd="0" destOrd="0" presId="urn:microsoft.com/office/officeart/2005/8/layout/hierarchy2"/>
    <dgm:cxn modelId="{F2AE67EA-D39B-4FF5-A4D6-44315A15C504}" type="presOf" srcId="{3F3AD70B-766B-44DE-8644-04466979A83C}" destId="{2A6A95C3-6417-48EF-AC2B-B4D9FDBB4B62}" srcOrd="1" destOrd="0" presId="urn:microsoft.com/office/officeart/2005/8/layout/hierarchy2"/>
    <dgm:cxn modelId="{5577A4EE-0406-4AFA-846C-A2AED75ED584}" type="presOf" srcId="{C995926F-8DC2-4BDD-A218-E14619FF6F07}" destId="{07122852-5630-47F3-9F83-2DA84748F58D}" srcOrd="0" destOrd="0" presId="urn:microsoft.com/office/officeart/2005/8/layout/hierarchy2"/>
    <dgm:cxn modelId="{F8CAF9F0-C6F4-4079-B779-B0870BC009FE}" type="presOf" srcId="{53B1837A-449F-489E-B4DB-2D1C59530662}" destId="{71CDB5A4-2C52-4804-BDB5-8A65A8A88575}" srcOrd="0" destOrd="0" presId="urn:microsoft.com/office/officeart/2005/8/layout/hierarchy2"/>
    <dgm:cxn modelId="{C6E47BF2-027E-4093-BBAF-4E63FF9D1580}" srcId="{B457BC78-73F3-49C5-90D0-65E5385C9188}" destId="{8CA6752C-945B-4976-84DE-BADF262EA352}" srcOrd="1" destOrd="0" parTransId="{5A803252-DCF8-457E-B30A-1313590E56A7}" sibTransId="{4E4CF83F-19AD-44A5-8D92-4C8852F44B19}"/>
    <dgm:cxn modelId="{ECD6FEF3-11DE-4D28-B319-106F2E8E0E15}" type="presOf" srcId="{DC7886F6-FD84-46B8-A22B-65E855C94291}" destId="{187D4ECE-0ECB-4B66-A3B7-2E0F1126BBA5}" srcOrd="0" destOrd="0" presId="urn:microsoft.com/office/officeart/2005/8/layout/hierarchy2"/>
    <dgm:cxn modelId="{FF4EFCF5-0C50-444D-ACDF-A6A18B5381F6}" type="presOf" srcId="{2E201219-69C9-48AC-86CE-A2844A81D197}" destId="{F00EB5F7-3648-42B2-B971-7EF7BCB43185}" srcOrd="1" destOrd="0" presId="urn:microsoft.com/office/officeart/2005/8/layout/hierarchy2"/>
    <dgm:cxn modelId="{0CFE8AF6-8F49-45EE-94F0-342E12099C97}" type="presOf" srcId="{DC7886F6-FD84-46B8-A22B-65E855C94291}" destId="{09FBFE28-C0AE-4B5A-8149-19AD3E30E823}" srcOrd="1" destOrd="0" presId="urn:microsoft.com/office/officeart/2005/8/layout/hierarchy2"/>
    <dgm:cxn modelId="{D3809BF8-5C0B-4E40-943C-86A7062FC105}" srcId="{5122018B-93D5-421B-A0DF-352A6DA652F5}" destId="{632A2A28-3F37-4276-8BF0-47A9B5B562DB}" srcOrd="1" destOrd="0" parTransId="{B6707441-1B7C-4A84-A2D3-A3BD8EBAA7AB}" sibTransId="{5B31617B-4C64-4DA4-A5D9-8582E30CE82E}"/>
    <dgm:cxn modelId="{5907DBFB-E53A-466F-8797-4D7D73D3A057}" srcId="{B457BC78-73F3-49C5-90D0-65E5385C9188}" destId="{4C1FD013-5041-47BD-BD2E-5A8BE4121636}" srcOrd="0" destOrd="0" parTransId="{2E8E954E-31B4-4C00-8CB9-69B5310889E2}" sibTransId="{69550963-0B22-40A9-83E8-5074E556227C}"/>
    <dgm:cxn modelId="{543D59FE-19EA-4F4C-819F-EA158747F88F}" type="presOf" srcId="{C3C30BDC-66C1-4F4A-913F-2413224D9BA6}" destId="{DE73F6A3-8DDD-470D-B6F0-7738A08F809A}" srcOrd="0" destOrd="0" presId="urn:microsoft.com/office/officeart/2005/8/layout/hierarchy2"/>
    <dgm:cxn modelId="{E8B74C23-8FA2-4724-AA66-D96F77C850BF}" type="presParOf" srcId="{F6A558C9-00D7-458D-8E2C-A920FC5A844C}" destId="{180D0327-1DEC-4C67-8D0C-7B275D71C3E9}" srcOrd="0" destOrd="0" presId="urn:microsoft.com/office/officeart/2005/8/layout/hierarchy2"/>
    <dgm:cxn modelId="{127A82B0-EAF8-4E1B-87D5-BC0E7857A38C}" type="presParOf" srcId="{180D0327-1DEC-4C67-8D0C-7B275D71C3E9}" destId="{DFA2932F-EC5C-46EE-8498-73ACDB91A3CB}" srcOrd="0" destOrd="0" presId="urn:microsoft.com/office/officeart/2005/8/layout/hierarchy2"/>
    <dgm:cxn modelId="{DAB386C4-B856-4988-9105-60B501C9AC6B}" type="presParOf" srcId="{180D0327-1DEC-4C67-8D0C-7B275D71C3E9}" destId="{7B041A89-F995-4946-A623-A776C092BCDA}" srcOrd="1" destOrd="0" presId="urn:microsoft.com/office/officeart/2005/8/layout/hierarchy2"/>
    <dgm:cxn modelId="{5A872C8F-E165-430E-A95A-0BB265083EE4}" type="presParOf" srcId="{7B041A89-F995-4946-A623-A776C092BCDA}" destId="{B6990AA8-849C-4CE5-BC6B-BD2DF7474757}" srcOrd="0" destOrd="0" presId="urn:microsoft.com/office/officeart/2005/8/layout/hierarchy2"/>
    <dgm:cxn modelId="{8405C775-13D6-4F3F-AA0A-F54FDE168EB1}" type="presParOf" srcId="{B6990AA8-849C-4CE5-BC6B-BD2DF7474757}" destId="{F00EB5F7-3648-42B2-B971-7EF7BCB43185}" srcOrd="0" destOrd="0" presId="urn:microsoft.com/office/officeart/2005/8/layout/hierarchy2"/>
    <dgm:cxn modelId="{33E54646-876C-4C38-9FF5-C8566FC8DDCA}" type="presParOf" srcId="{7B041A89-F995-4946-A623-A776C092BCDA}" destId="{2A1E77C4-4D9A-40AC-8C14-421C2CBFD994}" srcOrd="1" destOrd="0" presId="urn:microsoft.com/office/officeart/2005/8/layout/hierarchy2"/>
    <dgm:cxn modelId="{AC823134-2B42-44D6-A1F3-84043D04A210}" type="presParOf" srcId="{2A1E77C4-4D9A-40AC-8C14-421C2CBFD994}" destId="{38FAB092-9F22-419D-B6CE-8D0DD7611935}" srcOrd="0" destOrd="0" presId="urn:microsoft.com/office/officeart/2005/8/layout/hierarchy2"/>
    <dgm:cxn modelId="{D28B498F-4CF3-4D91-8FDE-B0C3F83A5D89}" type="presParOf" srcId="{2A1E77C4-4D9A-40AC-8C14-421C2CBFD994}" destId="{56968B1F-40C7-4FAE-979B-254A0D1E4E67}" srcOrd="1" destOrd="0" presId="urn:microsoft.com/office/officeart/2005/8/layout/hierarchy2"/>
    <dgm:cxn modelId="{20BCA6B1-DC64-4A1A-A1F0-FD9F9E551069}" type="presParOf" srcId="{56968B1F-40C7-4FAE-979B-254A0D1E4E67}" destId="{036FD041-22EF-449E-BBE1-6BD6C02A909D}" srcOrd="0" destOrd="0" presId="urn:microsoft.com/office/officeart/2005/8/layout/hierarchy2"/>
    <dgm:cxn modelId="{51B96654-E00D-4DB7-B124-11939CBB78E5}" type="presParOf" srcId="{036FD041-22EF-449E-BBE1-6BD6C02A909D}" destId="{C071C2F6-2FE9-425E-B94F-A6A1A353B29D}" srcOrd="0" destOrd="0" presId="urn:microsoft.com/office/officeart/2005/8/layout/hierarchy2"/>
    <dgm:cxn modelId="{6D0A5DD5-773B-4542-A511-BCCFD43A117A}" type="presParOf" srcId="{56968B1F-40C7-4FAE-979B-254A0D1E4E67}" destId="{11400933-8A40-45FC-909C-63DA97CB9D88}" srcOrd="1" destOrd="0" presId="urn:microsoft.com/office/officeart/2005/8/layout/hierarchy2"/>
    <dgm:cxn modelId="{A31F7813-9CD5-4FB7-B346-FFEAF4FC3FC7}" type="presParOf" srcId="{11400933-8A40-45FC-909C-63DA97CB9D88}" destId="{854285C5-6CE1-4F42-B433-C982E7D0EA44}" srcOrd="0" destOrd="0" presId="urn:microsoft.com/office/officeart/2005/8/layout/hierarchy2"/>
    <dgm:cxn modelId="{6CA3FEBF-AD02-41FE-838C-68A73A19D7BB}" type="presParOf" srcId="{11400933-8A40-45FC-909C-63DA97CB9D88}" destId="{03168992-8F13-4B6F-8074-A0E9939A2047}" srcOrd="1" destOrd="0" presId="urn:microsoft.com/office/officeart/2005/8/layout/hierarchy2"/>
    <dgm:cxn modelId="{2A3359E5-9EDD-41ED-829D-BB047A7C18BC}" type="presParOf" srcId="{03168992-8F13-4B6F-8074-A0E9939A2047}" destId="{02046280-9146-49E4-B1A6-FC4FC6B0200B}" srcOrd="0" destOrd="0" presId="urn:microsoft.com/office/officeart/2005/8/layout/hierarchy2"/>
    <dgm:cxn modelId="{7D140FA9-1773-48E1-8DE5-894A4BC3D5B0}" type="presParOf" srcId="{02046280-9146-49E4-B1A6-FC4FC6B0200B}" destId="{C9F7D73D-12ED-4D3F-B5F3-75EEAB1FAD80}" srcOrd="0" destOrd="0" presId="urn:microsoft.com/office/officeart/2005/8/layout/hierarchy2"/>
    <dgm:cxn modelId="{35E65CD2-26BD-4A63-8037-176577990A81}" type="presParOf" srcId="{03168992-8F13-4B6F-8074-A0E9939A2047}" destId="{D31E3900-363C-4B41-BEAB-6471D1CC7E48}" srcOrd="1" destOrd="0" presId="urn:microsoft.com/office/officeart/2005/8/layout/hierarchy2"/>
    <dgm:cxn modelId="{C40F0FB2-26F4-454A-9BA0-DBEA06B8084D}" type="presParOf" srcId="{D31E3900-363C-4B41-BEAB-6471D1CC7E48}" destId="{D78DF943-E569-439D-AB7C-850E9A5D2338}" srcOrd="0" destOrd="0" presId="urn:microsoft.com/office/officeart/2005/8/layout/hierarchy2"/>
    <dgm:cxn modelId="{F31238AE-D9F7-46B8-ABB2-F5BCDD35BCA0}" type="presParOf" srcId="{D31E3900-363C-4B41-BEAB-6471D1CC7E48}" destId="{881FCDD0-CB6B-48C8-80B0-FF24365A903F}" srcOrd="1" destOrd="0" presId="urn:microsoft.com/office/officeart/2005/8/layout/hierarchy2"/>
    <dgm:cxn modelId="{3B1F8E76-D026-4667-A1F0-1B6151E4FF81}" type="presParOf" srcId="{03168992-8F13-4B6F-8074-A0E9939A2047}" destId="{F961828B-9711-4529-BE6C-EC657D441049}" srcOrd="2" destOrd="0" presId="urn:microsoft.com/office/officeart/2005/8/layout/hierarchy2"/>
    <dgm:cxn modelId="{16881333-4479-4BD5-ACBA-47B6C86D544B}" type="presParOf" srcId="{F961828B-9711-4529-BE6C-EC657D441049}" destId="{EDD965CC-6C1E-4D70-BD2E-44F5B99DCF26}" srcOrd="0" destOrd="0" presId="urn:microsoft.com/office/officeart/2005/8/layout/hierarchy2"/>
    <dgm:cxn modelId="{28A306AC-5673-4CC8-9E64-253479DD8EDA}" type="presParOf" srcId="{03168992-8F13-4B6F-8074-A0E9939A2047}" destId="{9F16A521-1202-4206-9F19-2AB4743513D6}" srcOrd="3" destOrd="0" presId="urn:microsoft.com/office/officeart/2005/8/layout/hierarchy2"/>
    <dgm:cxn modelId="{DAA9A3F2-C871-4854-9115-B88A34A69938}" type="presParOf" srcId="{9F16A521-1202-4206-9F19-2AB4743513D6}" destId="{9619A577-19A6-42F4-8B44-BDE0EBF204CF}" srcOrd="0" destOrd="0" presId="urn:microsoft.com/office/officeart/2005/8/layout/hierarchy2"/>
    <dgm:cxn modelId="{90E67FCC-7835-4596-B095-433FA96DED3A}" type="presParOf" srcId="{9F16A521-1202-4206-9F19-2AB4743513D6}" destId="{07B5BDCC-D90E-420D-848C-464C33A06C9C}" srcOrd="1" destOrd="0" presId="urn:microsoft.com/office/officeart/2005/8/layout/hierarchy2"/>
    <dgm:cxn modelId="{6199011C-1CC8-40C0-8295-C047690604D9}" type="presParOf" srcId="{03168992-8F13-4B6F-8074-A0E9939A2047}" destId="{3A26ECD8-B3DA-46E1-9297-4CB6E2130B90}" srcOrd="4" destOrd="0" presId="urn:microsoft.com/office/officeart/2005/8/layout/hierarchy2"/>
    <dgm:cxn modelId="{F6102A7B-D545-4149-85F8-856A795956E3}" type="presParOf" srcId="{3A26ECD8-B3DA-46E1-9297-4CB6E2130B90}" destId="{BB04014A-3563-4565-B8FD-C6B024A6B5A9}" srcOrd="0" destOrd="0" presId="urn:microsoft.com/office/officeart/2005/8/layout/hierarchy2"/>
    <dgm:cxn modelId="{59E1A5DE-AC45-4F8B-B1DE-3A093500A5AE}" type="presParOf" srcId="{03168992-8F13-4B6F-8074-A0E9939A2047}" destId="{5E4A2D5E-60FE-4BB2-8705-96B4A61C2F0D}" srcOrd="5" destOrd="0" presId="urn:microsoft.com/office/officeart/2005/8/layout/hierarchy2"/>
    <dgm:cxn modelId="{68396553-61B0-483D-ABAD-91DDE7CB2DF3}" type="presParOf" srcId="{5E4A2D5E-60FE-4BB2-8705-96B4A61C2F0D}" destId="{7F4DC484-67B0-46D5-9AE9-EFF875FD0AE2}" srcOrd="0" destOrd="0" presId="urn:microsoft.com/office/officeart/2005/8/layout/hierarchy2"/>
    <dgm:cxn modelId="{DC975A32-F280-4DAC-AEB8-53A55A119C33}" type="presParOf" srcId="{5E4A2D5E-60FE-4BB2-8705-96B4A61C2F0D}" destId="{A3E76AAF-A4A4-4CCB-9F32-3CD03AEA0B9B}" srcOrd="1" destOrd="0" presId="urn:microsoft.com/office/officeart/2005/8/layout/hierarchy2"/>
    <dgm:cxn modelId="{6574A072-E916-4DAF-AA1C-326FC8DE1DBE}" type="presParOf" srcId="{03168992-8F13-4B6F-8074-A0E9939A2047}" destId="{19BDF6B5-5FF3-4DFA-8DF2-48C23656276E}" srcOrd="6" destOrd="0" presId="urn:microsoft.com/office/officeart/2005/8/layout/hierarchy2"/>
    <dgm:cxn modelId="{D864A22A-D4AB-485D-A840-CD1C37E558ED}" type="presParOf" srcId="{19BDF6B5-5FF3-4DFA-8DF2-48C23656276E}" destId="{323D4CD1-A464-4907-8669-4DB541323E8B}" srcOrd="0" destOrd="0" presId="urn:microsoft.com/office/officeart/2005/8/layout/hierarchy2"/>
    <dgm:cxn modelId="{AC9E71B6-C25F-4E69-A48D-FBD5865189E4}" type="presParOf" srcId="{03168992-8F13-4B6F-8074-A0E9939A2047}" destId="{4C9B66C9-F777-447B-B6CD-92C14548D511}" srcOrd="7" destOrd="0" presId="urn:microsoft.com/office/officeart/2005/8/layout/hierarchy2"/>
    <dgm:cxn modelId="{470EC21F-5B86-4D34-BB61-535E63E935C8}" type="presParOf" srcId="{4C9B66C9-F777-447B-B6CD-92C14548D511}" destId="{233AE611-4B29-4274-B940-B74C7160E699}" srcOrd="0" destOrd="0" presId="urn:microsoft.com/office/officeart/2005/8/layout/hierarchy2"/>
    <dgm:cxn modelId="{98D27696-8D46-4FE6-93EC-F8AA6F138A2E}" type="presParOf" srcId="{4C9B66C9-F777-447B-B6CD-92C14548D511}" destId="{68F9550D-9D60-4C10-8EEB-0EEB47C27E6F}" srcOrd="1" destOrd="0" presId="urn:microsoft.com/office/officeart/2005/8/layout/hierarchy2"/>
    <dgm:cxn modelId="{CCB33B00-3041-4E03-9287-1D218FF913B3}" type="presParOf" srcId="{03168992-8F13-4B6F-8074-A0E9939A2047}" destId="{6715DB1C-EACE-460F-AF6A-4B691519ADB1}" srcOrd="8" destOrd="0" presId="urn:microsoft.com/office/officeart/2005/8/layout/hierarchy2"/>
    <dgm:cxn modelId="{0B0C2490-B897-4DC1-8279-421A2C531BDC}" type="presParOf" srcId="{6715DB1C-EACE-460F-AF6A-4B691519ADB1}" destId="{015661E4-F6A7-48AE-ADE1-F3F3F8C36413}" srcOrd="0" destOrd="0" presId="urn:microsoft.com/office/officeart/2005/8/layout/hierarchy2"/>
    <dgm:cxn modelId="{2B0E2B82-E1ED-46ED-B193-39772F1ED2F6}" type="presParOf" srcId="{03168992-8F13-4B6F-8074-A0E9939A2047}" destId="{0C53C8E3-8A32-4A99-A928-71BBB3BAF791}" srcOrd="9" destOrd="0" presId="urn:microsoft.com/office/officeart/2005/8/layout/hierarchy2"/>
    <dgm:cxn modelId="{41EC7FC1-9085-4C7A-80BB-4D6BAEDD87F0}" type="presParOf" srcId="{0C53C8E3-8A32-4A99-A928-71BBB3BAF791}" destId="{BE6ED02F-8E32-48F4-B923-5E808745E6BB}" srcOrd="0" destOrd="0" presId="urn:microsoft.com/office/officeart/2005/8/layout/hierarchy2"/>
    <dgm:cxn modelId="{BD17BBDF-349D-4A83-8F58-4E2AA7C369BF}" type="presParOf" srcId="{0C53C8E3-8A32-4A99-A928-71BBB3BAF791}" destId="{9324806B-91AD-481E-8FD5-BDA1B1521C84}" srcOrd="1" destOrd="0" presId="urn:microsoft.com/office/officeart/2005/8/layout/hierarchy2"/>
    <dgm:cxn modelId="{53375002-CDD5-4FE5-BE87-B0730C93D3B8}" type="presParOf" srcId="{03168992-8F13-4B6F-8074-A0E9939A2047}" destId="{2BFDF2C8-73F7-432E-A168-B0B6085C1ACB}" srcOrd="10" destOrd="0" presId="urn:microsoft.com/office/officeart/2005/8/layout/hierarchy2"/>
    <dgm:cxn modelId="{C6DF0D53-2312-4D80-B4F0-CD957FA50FD7}" type="presParOf" srcId="{2BFDF2C8-73F7-432E-A168-B0B6085C1ACB}" destId="{9D32E738-1DB7-45ED-A8C6-96BCF2BD83A3}" srcOrd="0" destOrd="0" presId="urn:microsoft.com/office/officeart/2005/8/layout/hierarchy2"/>
    <dgm:cxn modelId="{39112E41-586A-4A08-9D18-D0326D2BA85F}" type="presParOf" srcId="{03168992-8F13-4B6F-8074-A0E9939A2047}" destId="{8C4FAE64-64C2-4537-A2D4-934DA0F63541}" srcOrd="11" destOrd="0" presId="urn:microsoft.com/office/officeart/2005/8/layout/hierarchy2"/>
    <dgm:cxn modelId="{1171A4D4-9BB6-4E2F-AB1D-50256498A31E}" type="presParOf" srcId="{8C4FAE64-64C2-4537-A2D4-934DA0F63541}" destId="{590B3B2F-2D3F-4F51-91CD-AF3BF52E7EE3}" srcOrd="0" destOrd="0" presId="urn:microsoft.com/office/officeart/2005/8/layout/hierarchy2"/>
    <dgm:cxn modelId="{43A8EA95-87C5-4B9C-A656-A8A020D0684C}" type="presParOf" srcId="{8C4FAE64-64C2-4537-A2D4-934DA0F63541}" destId="{0AFBC219-5E23-484D-9A24-8D2F456AA77E}" srcOrd="1" destOrd="0" presId="urn:microsoft.com/office/officeart/2005/8/layout/hierarchy2"/>
    <dgm:cxn modelId="{000EE1C5-6704-4279-BB86-ECDD3E48B65D}" type="presParOf" srcId="{56968B1F-40C7-4FAE-979B-254A0D1E4E67}" destId="{2980161C-82AD-47D5-89D4-75E5093138B9}" srcOrd="2" destOrd="0" presId="urn:microsoft.com/office/officeart/2005/8/layout/hierarchy2"/>
    <dgm:cxn modelId="{E1CE2A88-1C78-4E11-BA4C-3DEC28FCF5B9}" type="presParOf" srcId="{2980161C-82AD-47D5-89D4-75E5093138B9}" destId="{DB03CC64-5737-495D-BC59-01673B5F712E}" srcOrd="0" destOrd="0" presId="urn:microsoft.com/office/officeart/2005/8/layout/hierarchy2"/>
    <dgm:cxn modelId="{2C0A426A-CAB5-49A6-AECA-C216AB54C462}" type="presParOf" srcId="{56968B1F-40C7-4FAE-979B-254A0D1E4E67}" destId="{EAA905C4-A1AE-4C62-BB32-A6660D8455F0}" srcOrd="3" destOrd="0" presId="urn:microsoft.com/office/officeart/2005/8/layout/hierarchy2"/>
    <dgm:cxn modelId="{26827C85-8991-44B5-A37D-517EA3236F78}" type="presParOf" srcId="{EAA905C4-A1AE-4C62-BB32-A6660D8455F0}" destId="{A9442264-2DB3-453B-95E6-1C246F0AE447}" srcOrd="0" destOrd="0" presId="urn:microsoft.com/office/officeart/2005/8/layout/hierarchy2"/>
    <dgm:cxn modelId="{06BF5D47-5BF1-40AA-A13D-6F19A423332E}" type="presParOf" srcId="{EAA905C4-A1AE-4C62-BB32-A6660D8455F0}" destId="{F29B821B-DA0C-4B6A-BE72-AB92470E26E6}" srcOrd="1" destOrd="0" presId="urn:microsoft.com/office/officeart/2005/8/layout/hierarchy2"/>
    <dgm:cxn modelId="{B3F8A0F5-A093-4854-826E-CDE6C0D2F9D0}" type="presParOf" srcId="{F29B821B-DA0C-4B6A-BE72-AB92470E26E6}" destId="{D07FCBE4-6D44-4C87-904F-7BD3E34C9C4B}" srcOrd="0" destOrd="0" presId="urn:microsoft.com/office/officeart/2005/8/layout/hierarchy2"/>
    <dgm:cxn modelId="{7EE33378-F1B7-4AF9-AA73-1B96A216AE0F}" type="presParOf" srcId="{D07FCBE4-6D44-4C87-904F-7BD3E34C9C4B}" destId="{AF89E5BA-DC82-41C2-89AC-BC7D51FFAC1E}" srcOrd="0" destOrd="0" presId="urn:microsoft.com/office/officeart/2005/8/layout/hierarchy2"/>
    <dgm:cxn modelId="{609A689C-F3AF-4010-8A2A-77F31A70A213}" type="presParOf" srcId="{F29B821B-DA0C-4B6A-BE72-AB92470E26E6}" destId="{0B2C73DB-0025-47D8-B076-B5EE9DF2FCD9}" srcOrd="1" destOrd="0" presId="urn:microsoft.com/office/officeart/2005/8/layout/hierarchy2"/>
    <dgm:cxn modelId="{E2ABB598-6AEC-41B0-B2C1-75DB696C82E5}" type="presParOf" srcId="{0B2C73DB-0025-47D8-B076-B5EE9DF2FCD9}" destId="{EC3D432F-E791-40F3-8D38-BE92D698791A}" srcOrd="0" destOrd="0" presId="urn:microsoft.com/office/officeart/2005/8/layout/hierarchy2"/>
    <dgm:cxn modelId="{23FBEF22-A75F-4989-B882-536674E6712E}" type="presParOf" srcId="{0B2C73DB-0025-47D8-B076-B5EE9DF2FCD9}" destId="{E5A57E31-D679-49DF-9F0A-40BF9EA4B79F}" srcOrd="1" destOrd="0" presId="urn:microsoft.com/office/officeart/2005/8/layout/hierarchy2"/>
    <dgm:cxn modelId="{358395A3-CFD1-4B09-88C0-58E65A1A0717}" type="presParOf" srcId="{F29B821B-DA0C-4B6A-BE72-AB92470E26E6}" destId="{752BDD05-619D-443C-8317-13FCBD676B18}" srcOrd="2" destOrd="0" presId="urn:microsoft.com/office/officeart/2005/8/layout/hierarchy2"/>
    <dgm:cxn modelId="{FB657471-4E5B-449D-A291-7E538D5F692A}" type="presParOf" srcId="{752BDD05-619D-443C-8317-13FCBD676B18}" destId="{5808996C-4D3E-4A93-85C7-18FA141397F0}" srcOrd="0" destOrd="0" presId="urn:microsoft.com/office/officeart/2005/8/layout/hierarchy2"/>
    <dgm:cxn modelId="{08E77B20-67A4-43D0-86B8-34C576C13B67}" type="presParOf" srcId="{F29B821B-DA0C-4B6A-BE72-AB92470E26E6}" destId="{97BB70F2-8831-403E-9651-F173ECF7B3B8}" srcOrd="3" destOrd="0" presId="urn:microsoft.com/office/officeart/2005/8/layout/hierarchy2"/>
    <dgm:cxn modelId="{D9778177-0AC8-4FA1-885D-B2CA2D6D5FBA}" type="presParOf" srcId="{97BB70F2-8831-403E-9651-F173ECF7B3B8}" destId="{55BE17C1-C35C-44D5-99B8-12695C045DE8}" srcOrd="0" destOrd="0" presId="urn:microsoft.com/office/officeart/2005/8/layout/hierarchy2"/>
    <dgm:cxn modelId="{6F58A208-92EE-49FE-B1F7-FB634EA89E39}" type="presParOf" srcId="{97BB70F2-8831-403E-9651-F173ECF7B3B8}" destId="{605F6038-2FC5-405B-8406-7B424A7D24FB}" srcOrd="1" destOrd="0" presId="urn:microsoft.com/office/officeart/2005/8/layout/hierarchy2"/>
    <dgm:cxn modelId="{9DDDD225-3EFF-4FFC-95A4-38E9CAE3F1E3}" type="presParOf" srcId="{F29B821B-DA0C-4B6A-BE72-AB92470E26E6}" destId="{06234FE8-0B7A-4EF1-9D52-9E3EC069D30A}" srcOrd="4" destOrd="0" presId="urn:microsoft.com/office/officeart/2005/8/layout/hierarchy2"/>
    <dgm:cxn modelId="{69FF52C6-FA24-4CAA-B852-0A996B8752DC}" type="presParOf" srcId="{06234FE8-0B7A-4EF1-9D52-9E3EC069D30A}" destId="{99F4FF02-D0A7-4BEF-B956-CBFF56ADEC8C}" srcOrd="0" destOrd="0" presId="urn:microsoft.com/office/officeart/2005/8/layout/hierarchy2"/>
    <dgm:cxn modelId="{D7BB7A09-9D8C-41A2-86E5-9936A94FD7C2}" type="presParOf" srcId="{F29B821B-DA0C-4B6A-BE72-AB92470E26E6}" destId="{09EB7CCE-C7A3-4CEF-AC08-F725A9728410}" srcOrd="5" destOrd="0" presId="urn:microsoft.com/office/officeart/2005/8/layout/hierarchy2"/>
    <dgm:cxn modelId="{F3B6F725-8B0B-40A2-852D-6FFED8C3B3DE}" type="presParOf" srcId="{09EB7CCE-C7A3-4CEF-AC08-F725A9728410}" destId="{D7FA73BB-04C4-4DA6-B84F-5B75FEEB81B2}" srcOrd="0" destOrd="0" presId="urn:microsoft.com/office/officeart/2005/8/layout/hierarchy2"/>
    <dgm:cxn modelId="{63054D09-D482-4C2E-B262-C5EA803E4EB7}" type="presParOf" srcId="{09EB7CCE-C7A3-4CEF-AC08-F725A9728410}" destId="{4AF01A91-1F12-4A70-AC82-1C6BE2B35A52}" srcOrd="1" destOrd="0" presId="urn:microsoft.com/office/officeart/2005/8/layout/hierarchy2"/>
    <dgm:cxn modelId="{E4D024D4-1675-4586-A0D8-2CA8AB587025}" type="presParOf" srcId="{7B041A89-F995-4946-A623-A776C092BCDA}" destId="{A66E6107-62CA-42DF-9914-7C3640C89870}" srcOrd="2" destOrd="0" presId="urn:microsoft.com/office/officeart/2005/8/layout/hierarchy2"/>
    <dgm:cxn modelId="{C2C77C14-A22E-4382-A9E3-0BF57E48017F}" type="presParOf" srcId="{A66E6107-62CA-42DF-9914-7C3640C89870}" destId="{2A6A95C3-6417-48EF-AC2B-B4D9FDBB4B62}" srcOrd="0" destOrd="0" presId="urn:microsoft.com/office/officeart/2005/8/layout/hierarchy2"/>
    <dgm:cxn modelId="{E15BA374-64E5-415E-B7C8-F5C10AD78F87}" type="presParOf" srcId="{7B041A89-F995-4946-A623-A776C092BCDA}" destId="{0B979174-7AF1-4A7B-908B-AACDF8443161}" srcOrd="3" destOrd="0" presId="urn:microsoft.com/office/officeart/2005/8/layout/hierarchy2"/>
    <dgm:cxn modelId="{8491C8B0-8A20-42C7-A939-0C543EB065E4}" type="presParOf" srcId="{0B979174-7AF1-4A7B-908B-AACDF8443161}" destId="{DE73F6A3-8DDD-470D-B6F0-7738A08F809A}" srcOrd="0" destOrd="0" presId="urn:microsoft.com/office/officeart/2005/8/layout/hierarchy2"/>
    <dgm:cxn modelId="{FA538F59-1B56-4921-99C1-64BF0080F860}" type="presParOf" srcId="{0B979174-7AF1-4A7B-908B-AACDF8443161}" destId="{919546ED-5B9F-47FF-A20A-2852636DECED}" srcOrd="1" destOrd="0" presId="urn:microsoft.com/office/officeart/2005/8/layout/hierarchy2"/>
    <dgm:cxn modelId="{EFDE9208-C910-48FB-B409-8FBCB0754A36}" type="presParOf" srcId="{7B041A89-F995-4946-A623-A776C092BCDA}" destId="{6BDEA67C-C9C2-4CBE-9A70-FAEF124DC6C7}" srcOrd="4" destOrd="0" presId="urn:microsoft.com/office/officeart/2005/8/layout/hierarchy2"/>
    <dgm:cxn modelId="{AE91D15F-E061-4A32-8731-D4A2EF0FCC6C}" type="presParOf" srcId="{6BDEA67C-C9C2-4CBE-9A70-FAEF124DC6C7}" destId="{383904A1-765E-4040-8D00-A1EF680C12F4}" srcOrd="0" destOrd="0" presId="urn:microsoft.com/office/officeart/2005/8/layout/hierarchy2"/>
    <dgm:cxn modelId="{BA725BFE-6B13-417C-BC1A-D1ACDE7B7A88}" type="presParOf" srcId="{7B041A89-F995-4946-A623-A776C092BCDA}" destId="{15BD0BB1-A8FC-4F31-A2C3-DD15197DEE5D}" srcOrd="5" destOrd="0" presId="urn:microsoft.com/office/officeart/2005/8/layout/hierarchy2"/>
    <dgm:cxn modelId="{54A4865C-DC7C-4999-A135-AE0B0E27D333}" type="presParOf" srcId="{15BD0BB1-A8FC-4F31-A2C3-DD15197DEE5D}" destId="{71CDB5A4-2C52-4804-BDB5-8A65A8A88575}" srcOrd="0" destOrd="0" presId="urn:microsoft.com/office/officeart/2005/8/layout/hierarchy2"/>
    <dgm:cxn modelId="{06F11CD0-6F14-43C7-8294-0EBF77C316E0}" type="presParOf" srcId="{15BD0BB1-A8FC-4F31-A2C3-DD15197DEE5D}" destId="{D1CE7444-006B-49B2-886C-2CA15B71136C}" srcOrd="1" destOrd="0" presId="urn:microsoft.com/office/officeart/2005/8/layout/hierarchy2"/>
    <dgm:cxn modelId="{A2E356BA-25BA-4B06-8668-030359786EAC}" type="presParOf" srcId="{7B041A89-F995-4946-A623-A776C092BCDA}" destId="{13543686-6086-43A7-A710-E304DD3B5C9A}" srcOrd="6" destOrd="0" presId="urn:microsoft.com/office/officeart/2005/8/layout/hierarchy2"/>
    <dgm:cxn modelId="{9ECE53CF-8C13-4ACD-AF62-CEA6DB2B0A70}" type="presParOf" srcId="{13543686-6086-43A7-A710-E304DD3B5C9A}" destId="{AACC371D-5071-4E29-BEFD-A11A0F4DF657}" srcOrd="0" destOrd="0" presId="urn:microsoft.com/office/officeart/2005/8/layout/hierarchy2"/>
    <dgm:cxn modelId="{A697E6C2-7328-4D97-9842-48E0BBB11959}" type="presParOf" srcId="{7B041A89-F995-4946-A623-A776C092BCDA}" destId="{5075D3BF-715B-49BC-B366-4293AFD2D4C3}" srcOrd="7" destOrd="0" presId="urn:microsoft.com/office/officeart/2005/8/layout/hierarchy2"/>
    <dgm:cxn modelId="{42044F66-D65B-4156-AC0B-6D3C0419B495}" type="presParOf" srcId="{5075D3BF-715B-49BC-B366-4293AFD2D4C3}" destId="{07122852-5630-47F3-9F83-2DA84748F58D}" srcOrd="0" destOrd="0" presId="urn:microsoft.com/office/officeart/2005/8/layout/hierarchy2"/>
    <dgm:cxn modelId="{4179E9E7-6BCC-4870-B45F-9AFCE2CF6780}" type="presParOf" srcId="{5075D3BF-715B-49BC-B366-4293AFD2D4C3}" destId="{575E1562-B001-4B2D-9FE0-90F15E8556FB}" srcOrd="1" destOrd="0" presId="urn:microsoft.com/office/officeart/2005/8/layout/hierarchy2"/>
    <dgm:cxn modelId="{FA3D7794-04FC-4CA5-AC53-1E0B11FF26F5}" type="presParOf" srcId="{575E1562-B001-4B2D-9FE0-90F15E8556FB}" destId="{187D4ECE-0ECB-4B66-A3B7-2E0F1126BBA5}" srcOrd="0" destOrd="0" presId="urn:microsoft.com/office/officeart/2005/8/layout/hierarchy2"/>
    <dgm:cxn modelId="{08D17C9A-0686-466F-9B91-5AF63A12F3B1}" type="presParOf" srcId="{187D4ECE-0ECB-4B66-A3B7-2E0F1126BBA5}" destId="{09FBFE28-C0AE-4B5A-8149-19AD3E30E823}" srcOrd="0" destOrd="0" presId="urn:microsoft.com/office/officeart/2005/8/layout/hierarchy2"/>
    <dgm:cxn modelId="{2C7D1823-0B0D-4BC7-A76B-FC055B042591}" type="presParOf" srcId="{575E1562-B001-4B2D-9FE0-90F15E8556FB}" destId="{BFA849C0-C3E6-489B-BD8E-E0AEFE480E95}" srcOrd="1" destOrd="0" presId="urn:microsoft.com/office/officeart/2005/8/layout/hierarchy2"/>
    <dgm:cxn modelId="{E35B3320-5EBC-4FF4-92E1-9FD02B7FBC35}" type="presParOf" srcId="{BFA849C0-C3E6-489B-BD8E-E0AEFE480E95}" destId="{B22F0157-FC23-420A-82AA-CCFA30A3806A}" srcOrd="0" destOrd="0" presId="urn:microsoft.com/office/officeart/2005/8/layout/hierarchy2"/>
    <dgm:cxn modelId="{76F3ABBC-98D7-4AAD-82D8-58D74EF239AE}" type="presParOf" srcId="{BFA849C0-C3E6-489B-BD8E-E0AEFE480E95}" destId="{884D1557-4F7F-4042-9118-8D3E4A0D30A4}" srcOrd="1" destOrd="0" presId="urn:microsoft.com/office/officeart/2005/8/layout/hierarchy2"/>
    <dgm:cxn modelId="{159C4651-1BFB-4A4C-95E0-7078D85A4D57}" type="presParOf" srcId="{575E1562-B001-4B2D-9FE0-90F15E8556FB}" destId="{3E63B4C8-18E5-4D35-B91D-741452CBD1CE}" srcOrd="2" destOrd="0" presId="urn:microsoft.com/office/officeart/2005/8/layout/hierarchy2"/>
    <dgm:cxn modelId="{057B4755-DC7B-4C89-8C5B-A6925279FA46}" type="presParOf" srcId="{3E63B4C8-18E5-4D35-B91D-741452CBD1CE}" destId="{65D727EF-3014-41E6-BDF4-843B5A38D64A}" srcOrd="0" destOrd="0" presId="urn:microsoft.com/office/officeart/2005/8/layout/hierarchy2"/>
    <dgm:cxn modelId="{90027565-6F6B-4024-9858-4A46B1C0E3D7}" type="presParOf" srcId="{575E1562-B001-4B2D-9FE0-90F15E8556FB}" destId="{340D1965-81A0-4F51-8423-400B13CD76A2}" srcOrd="3" destOrd="0" presId="urn:microsoft.com/office/officeart/2005/8/layout/hierarchy2"/>
    <dgm:cxn modelId="{B98C5879-017F-4CC1-BFF3-CE3479D78C58}" type="presParOf" srcId="{340D1965-81A0-4F51-8423-400B13CD76A2}" destId="{CC06FC97-57E2-4C8E-97D2-AB4BB305498F}" srcOrd="0" destOrd="0" presId="urn:microsoft.com/office/officeart/2005/8/layout/hierarchy2"/>
    <dgm:cxn modelId="{4974F660-E9FF-4CF9-97BA-3FE8499EA480}" type="presParOf" srcId="{340D1965-81A0-4F51-8423-400B13CD76A2}" destId="{A25A50C7-5AA6-4FA1-86A1-01C7821AC824}" srcOrd="1" destOrd="0" presId="urn:microsoft.com/office/officeart/2005/8/layout/hierarchy2"/>
    <dgm:cxn modelId="{8391CA51-4AB7-4B42-85A4-B23E8D231437}" type="presParOf" srcId="{575E1562-B001-4B2D-9FE0-90F15E8556FB}" destId="{C4D781F4-6FF3-4EC1-B429-1C37C84379F4}" srcOrd="4" destOrd="0" presId="urn:microsoft.com/office/officeart/2005/8/layout/hierarchy2"/>
    <dgm:cxn modelId="{861184C4-001E-44DD-A9FB-45FDA9239D1A}" type="presParOf" srcId="{C4D781F4-6FF3-4EC1-B429-1C37C84379F4}" destId="{ED620C46-8D45-4205-93A8-B99D366F1AC6}" srcOrd="0" destOrd="0" presId="urn:microsoft.com/office/officeart/2005/8/layout/hierarchy2"/>
    <dgm:cxn modelId="{37C6F4CA-40D5-41D7-B1AA-D9926FE4961C}" type="presParOf" srcId="{575E1562-B001-4B2D-9FE0-90F15E8556FB}" destId="{AB009490-965B-497A-9B11-EF26499EAFE5}" srcOrd="5" destOrd="0" presId="urn:microsoft.com/office/officeart/2005/8/layout/hierarchy2"/>
    <dgm:cxn modelId="{C117A540-8C08-4C22-9FD4-4A990791128C}" type="presParOf" srcId="{AB009490-965B-497A-9B11-EF26499EAFE5}" destId="{6F6F0635-C4B0-484E-BD17-54C1D208D7BA}" srcOrd="0" destOrd="0" presId="urn:microsoft.com/office/officeart/2005/8/layout/hierarchy2"/>
    <dgm:cxn modelId="{BBD850D5-2808-48F0-92F3-8EB5A27168DC}" type="presParOf" srcId="{AB009490-965B-497A-9B11-EF26499EAFE5}" destId="{E50F0D94-8DB6-4B4D-B863-56775C11F46B}" srcOrd="1" destOrd="0" presId="urn:microsoft.com/office/officeart/2005/8/layout/hierarchy2"/>
    <dgm:cxn modelId="{1CBF7C9A-5801-4A6B-94E9-F9E788310EA4}" type="presParOf" srcId="{575E1562-B001-4B2D-9FE0-90F15E8556FB}" destId="{FD858F46-B97C-4FA7-9DF3-AABA7D549D7C}" srcOrd="6" destOrd="0" presId="urn:microsoft.com/office/officeart/2005/8/layout/hierarchy2"/>
    <dgm:cxn modelId="{51EA8C86-1364-4559-AB71-AF523FB0DCF5}" type="presParOf" srcId="{FD858F46-B97C-4FA7-9DF3-AABA7D549D7C}" destId="{EA4A8B15-009A-43BF-A50C-5BD6554DB9A9}" srcOrd="0" destOrd="0" presId="urn:microsoft.com/office/officeart/2005/8/layout/hierarchy2"/>
    <dgm:cxn modelId="{93A5D871-C941-440D-8F02-CE8330B678EA}" type="presParOf" srcId="{575E1562-B001-4B2D-9FE0-90F15E8556FB}" destId="{BBF6A84C-7244-4644-8C6F-561D94BD9CC0}" srcOrd="7" destOrd="0" presId="urn:microsoft.com/office/officeart/2005/8/layout/hierarchy2"/>
    <dgm:cxn modelId="{91F7EF01-827B-4AEC-A23F-E6AA893CAB27}" type="presParOf" srcId="{BBF6A84C-7244-4644-8C6F-561D94BD9CC0}" destId="{3FD0CACF-FBFA-48E1-BCB3-B02BD668D2B5}" srcOrd="0" destOrd="0" presId="urn:microsoft.com/office/officeart/2005/8/layout/hierarchy2"/>
    <dgm:cxn modelId="{D31D0405-76FC-4870-AC6C-E54F7E3CD97A}" type="presParOf" srcId="{BBF6A84C-7244-4644-8C6F-561D94BD9CC0}" destId="{FAC0C840-2395-44A2-BFE9-0DD0DB5D934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6E967685-68EA-41DC-8E4C-7F46962BE53C}">
      <dgm:prSet phldrT="[文本]" custT="1"/>
      <dgm:spPr/>
      <dgm:t>
        <a:bodyPr/>
        <a:lstStyle/>
        <a:p>
          <a:r>
            <a:rPr lang="en-US" altLang="zh-CN" sz="2000" b="0">
              <a:latin typeface="+mn-ea"/>
              <a:ea typeface="+mn-ea"/>
            </a:rPr>
            <a:t>C</a:t>
          </a:r>
          <a:r>
            <a:rPr lang="zh-CN" altLang="en-US" sz="2000" b="0">
              <a:latin typeface="+mn-ea"/>
              <a:ea typeface="+mn-ea"/>
            </a:rPr>
            <a:t>程序</a:t>
          </a:r>
        </a:p>
      </dgm:t>
    </dgm:pt>
    <dgm:pt modelId="{1307D1B2-59E4-4C00-ABE0-F2653EF32CC5}" type="parTrans" cxnId="{AD95D83D-86BE-4EB6-B187-FF631C2AF1A3}">
      <dgm:prSet/>
      <dgm:spPr/>
      <dgm:t>
        <a:bodyPr/>
        <a:lstStyle/>
        <a:p>
          <a:endParaRPr lang="zh-CN" altLang="en-US"/>
        </a:p>
      </dgm:t>
    </dgm:pt>
    <dgm:pt modelId="{8A2858A8-2B63-42AD-99DE-1F8C20A84CD1}" type="sibTrans" cxnId="{AD95D83D-86BE-4EB6-B187-FF631C2AF1A3}">
      <dgm:prSet/>
      <dgm:spPr/>
      <dgm:t>
        <a:bodyPr/>
        <a:lstStyle/>
        <a:p>
          <a:endParaRPr lang="zh-CN" altLang="en-US"/>
        </a:p>
      </dgm:t>
    </dgm:pt>
    <dgm:pt modelId="{BA048FED-C3D0-4108-A17B-64594C2C0405}">
      <dgm:prSet phldrT="[文本]" custT="1"/>
      <dgm:spPr/>
      <dgm:t>
        <a:bodyPr/>
        <a:lstStyle/>
        <a:p>
          <a:r>
            <a:rPr lang="zh-CN" altLang="en-US" sz="2000" b="0">
              <a:latin typeface="+mn-ea"/>
              <a:ea typeface="+mn-ea"/>
            </a:rPr>
            <a:t>源程序文件</a:t>
          </a:r>
          <a:r>
            <a:rPr lang="en-US" altLang="zh-CN" sz="2000" b="0">
              <a:latin typeface="+mn-ea"/>
              <a:ea typeface="+mn-ea"/>
            </a:rPr>
            <a:t>1</a:t>
          </a:r>
          <a:endParaRPr lang="zh-CN" altLang="en-US" sz="2000" b="0">
            <a:latin typeface="+mn-ea"/>
            <a:ea typeface="+mn-ea"/>
          </a:endParaRPr>
        </a:p>
      </dgm:t>
    </dgm:pt>
    <dgm:pt modelId="{9312D5FC-F4C7-4237-B35D-BC038A91E396}" type="parTrans" cxnId="{46F78374-53DB-45A9-8663-322400AAC71D}">
      <dgm:prSet/>
      <dgm:spPr/>
      <dgm:t>
        <a:bodyPr/>
        <a:lstStyle/>
        <a:p>
          <a:endParaRPr lang="zh-CN" altLang="en-US"/>
        </a:p>
      </dgm:t>
    </dgm:pt>
    <dgm:pt modelId="{BA5EDE3C-5323-4AE8-9F2D-F06858651487}" type="sibTrans" cxnId="{46F78374-53DB-45A9-8663-322400AAC71D}">
      <dgm:prSet/>
      <dgm:spPr/>
      <dgm:t>
        <a:bodyPr/>
        <a:lstStyle/>
        <a:p>
          <a:endParaRPr lang="zh-CN" altLang="en-US"/>
        </a:p>
      </dgm:t>
    </dgm:pt>
    <dgm:pt modelId="{452DFCCA-1E13-475F-807E-AE42C496A822}">
      <dgm:prSet phldrT="[文本]" custT="1"/>
      <dgm:spPr/>
      <dgm:t>
        <a:bodyPr/>
        <a:lstStyle/>
        <a:p>
          <a:r>
            <a:rPr lang="zh-CN" altLang="en-US" sz="2000" b="0">
              <a:latin typeface="+mn-ea"/>
              <a:ea typeface="+mn-ea"/>
            </a:rPr>
            <a:t>源程序文件</a:t>
          </a:r>
          <a:r>
            <a:rPr lang="en-US" altLang="zh-CN" sz="2000" b="0">
              <a:latin typeface="+mn-ea"/>
              <a:ea typeface="+mn-ea"/>
            </a:rPr>
            <a:t>2</a:t>
          </a:r>
          <a:endParaRPr lang="zh-CN" altLang="en-US" sz="2000" b="0">
            <a:latin typeface="+mn-ea"/>
            <a:ea typeface="+mn-ea"/>
          </a:endParaRPr>
        </a:p>
      </dgm:t>
    </dgm:pt>
    <dgm:pt modelId="{9D11C630-8C57-4F8C-94D7-36C2D55D8824}" type="parTrans" cxnId="{699BB9A2-212F-4B4C-B447-0F2EE67A4E9D}">
      <dgm:prSet/>
      <dgm:spPr/>
      <dgm:t>
        <a:bodyPr/>
        <a:lstStyle/>
        <a:p>
          <a:endParaRPr lang="zh-CN" altLang="en-US"/>
        </a:p>
      </dgm:t>
    </dgm:pt>
    <dgm:pt modelId="{7CB8FABF-09CC-4802-B0BF-CA14548F3CE3}" type="sibTrans" cxnId="{699BB9A2-212F-4B4C-B447-0F2EE67A4E9D}">
      <dgm:prSet/>
      <dgm:spPr/>
      <dgm:t>
        <a:bodyPr/>
        <a:lstStyle/>
        <a:p>
          <a:endParaRPr lang="zh-CN" altLang="en-US"/>
        </a:p>
      </dgm:t>
    </dgm:pt>
    <dgm:pt modelId="{3983342C-6778-4F4C-8DF5-DB2070592288}">
      <dgm:prSet phldrT="[文本]" custT="1"/>
      <dgm:spPr/>
      <dgm:t>
        <a:bodyPr/>
        <a:lstStyle/>
        <a:p>
          <a:r>
            <a:rPr lang="zh-CN" altLang="en-US" sz="2000" b="0">
              <a:latin typeface="+mn-ea"/>
              <a:ea typeface="+mn-ea"/>
            </a:rPr>
            <a:t>源程序文件</a:t>
          </a:r>
          <a:r>
            <a:rPr lang="en-US" altLang="zh-CN" sz="2000" b="0">
              <a:latin typeface="+mn-ea"/>
              <a:ea typeface="+mn-ea"/>
            </a:rPr>
            <a:t>n</a:t>
          </a:r>
          <a:endParaRPr lang="zh-CN" altLang="en-US" sz="2000" b="0">
            <a:latin typeface="+mn-ea"/>
            <a:ea typeface="+mn-ea"/>
          </a:endParaRPr>
        </a:p>
      </dgm:t>
    </dgm:pt>
    <dgm:pt modelId="{50288EF0-4649-47C5-BD00-43BFDBF95E88}" type="parTrans" cxnId="{4F96B09D-20F8-4035-92F5-C44C0B3D3C09}">
      <dgm:prSet/>
      <dgm:spPr/>
      <dgm:t>
        <a:bodyPr/>
        <a:lstStyle/>
        <a:p>
          <a:endParaRPr lang="zh-CN" altLang="en-US"/>
        </a:p>
      </dgm:t>
    </dgm:pt>
    <dgm:pt modelId="{8ABFF883-539F-4F93-9CF8-79FECCBD359D}" type="sibTrans" cxnId="{4F96B09D-20F8-4035-92F5-C44C0B3D3C09}">
      <dgm:prSet/>
      <dgm:spPr/>
      <dgm:t>
        <a:bodyPr/>
        <a:lstStyle/>
        <a:p>
          <a:endParaRPr lang="zh-CN" altLang="en-US"/>
        </a:p>
      </dgm:t>
    </dgm:pt>
    <dgm:pt modelId="{4E011EFF-37F6-4971-9769-2EB04E4D699D}">
      <dgm:prSet phldrT="[文本]" custT="1"/>
      <dgm:spPr/>
      <dgm:t>
        <a:bodyPr/>
        <a:lstStyle/>
        <a:p>
          <a:r>
            <a:rPr lang="zh-CN" altLang="en-US" sz="2000" b="0">
              <a:latin typeface="+mn-ea"/>
              <a:ea typeface="+mn-ea"/>
            </a:rPr>
            <a:t>预处理指令</a:t>
          </a:r>
        </a:p>
      </dgm:t>
    </dgm:pt>
    <dgm:pt modelId="{FB39061F-59C0-446B-B663-7D32C9DAB30C}" type="parTrans" cxnId="{BE13FB25-F626-43D4-9B5D-9B7A77EC96EA}">
      <dgm:prSet/>
      <dgm:spPr/>
      <dgm:t>
        <a:bodyPr/>
        <a:lstStyle/>
        <a:p>
          <a:endParaRPr lang="zh-CN" altLang="en-US"/>
        </a:p>
      </dgm:t>
    </dgm:pt>
    <dgm:pt modelId="{41AB781D-B308-4DAC-83E3-082FEA1CD474}" type="sibTrans" cxnId="{BE13FB25-F626-43D4-9B5D-9B7A77EC96EA}">
      <dgm:prSet/>
      <dgm:spPr/>
      <dgm:t>
        <a:bodyPr/>
        <a:lstStyle/>
        <a:p>
          <a:endParaRPr lang="zh-CN" altLang="en-US"/>
        </a:p>
      </dgm:t>
    </dgm:pt>
    <dgm:pt modelId="{259CEFE1-3644-41B5-BE28-AE0FCA1FDA4D}">
      <dgm:prSet phldrT="[文本]" custT="1"/>
      <dgm:spPr/>
      <dgm:t>
        <a:bodyPr/>
        <a:lstStyle/>
        <a:p>
          <a:r>
            <a:rPr lang="zh-CN" altLang="en-US" sz="2000" b="0">
              <a:latin typeface="+mn-ea"/>
              <a:ea typeface="+mn-ea"/>
            </a:rPr>
            <a:t>数据声明</a:t>
          </a:r>
        </a:p>
      </dgm:t>
    </dgm:pt>
    <dgm:pt modelId="{AD4652B8-E730-430B-8A33-E6084CD961D0}" type="parTrans" cxnId="{4F11AAB2-4156-47E7-8BD5-DC0F45996F44}">
      <dgm:prSet/>
      <dgm:spPr/>
      <dgm:t>
        <a:bodyPr/>
        <a:lstStyle/>
        <a:p>
          <a:endParaRPr lang="zh-CN" altLang="en-US"/>
        </a:p>
      </dgm:t>
    </dgm:pt>
    <dgm:pt modelId="{37871F2C-9243-4B7C-9121-745D7C7A5C3B}" type="sibTrans" cxnId="{4F11AAB2-4156-47E7-8BD5-DC0F45996F44}">
      <dgm:prSet/>
      <dgm:spPr/>
      <dgm:t>
        <a:bodyPr/>
        <a:lstStyle/>
        <a:p>
          <a:endParaRPr lang="zh-CN" altLang="en-US"/>
        </a:p>
      </dgm:t>
    </dgm:pt>
    <dgm:pt modelId="{8C81D322-F425-44FB-B58B-AFEAF0A319EE}">
      <dgm:prSet phldrT="[文本]" custT="1"/>
      <dgm:spPr/>
      <dgm:t>
        <a:bodyPr/>
        <a:lstStyle/>
        <a:p>
          <a:r>
            <a:rPr lang="zh-CN" altLang="en-US" sz="2000" b="0">
              <a:latin typeface="+mn-ea"/>
              <a:ea typeface="+mn-ea"/>
            </a:rPr>
            <a:t>函数</a:t>
          </a:r>
          <a:r>
            <a:rPr lang="en-US" altLang="zh-CN" sz="2000" b="0">
              <a:latin typeface="+mn-ea"/>
              <a:ea typeface="+mn-ea"/>
            </a:rPr>
            <a:t>1</a:t>
          </a:r>
          <a:endParaRPr lang="zh-CN" altLang="en-US" sz="2000" b="0">
            <a:latin typeface="+mn-ea"/>
            <a:ea typeface="+mn-ea"/>
          </a:endParaRPr>
        </a:p>
      </dgm:t>
    </dgm:pt>
    <dgm:pt modelId="{4093B970-ADB2-47B0-B3CA-48998BAD647C}" type="parTrans" cxnId="{F792F3FC-3AB0-498C-BF15-4C9616F7B8CC}">
      <dgm:prSet/>
      <dgm:spPr/>
      <dgm:t>
        <a:bodyPr/>
        <a:lstStyle/>
        <a:p>
          <a:endParaRPr lang="zh-CN" altLang="en-US"/>
        </a:p>
      </dgm:t>
    </dgm:pt>
    <dgm:pt modelId="{77684A93-7A59-4AB7-A9CA-DEDC7D539B17}" type="sibTrans" cxnId="{F792F3FC-3AB0-498C-BF15-4C9616F7B8CC}">
      <dgm:prSet/>
      <dgm:spPr/>
      <dgm:t>
        <a:bodyPr/>
        <a:lstStyle/>
        <a:p>
          <a:endParaRPr lang="zh-CN" altLang="en-US"/>
        </a:p>
      </dgm:t>
    </dgm:pt>
    <dgm:pt modelId="{E6B7E06B-30B5-4B49-92EA-B8F70621A9BD}">
      <dgm:prSet phldrT="[文本]" custT="1"/>
      <dgm:spPr/>
      <dgm:t>
        <a:bodyPr/>
        <a:lstStyle/>
        <a:p>
          <a:r>
            <a:rPr lang="zh-CN" altLang="en-US" sz="2000" b="0">
              <a:latin typeface="+mn-ea"/>
              <a:ea typeface="+mn-ea"/>
            </a:rPr>
            <a:t>函数</a:t>
          </a:r>
          <a:r>
            <a:rPr lang="en-US" altLang="zh-CN" sz="2000" b="0">
              <a:latin typeface="+mn-ea"/>
              <a:ea typeface="+mn-ea"/>
            </a:rPr>
            <a:t>n</a:t>
          </a:r>
          <a:endParaRPr lang="zh-CN" altLang="en-US" sz="2000" b="0">
            <a:latin typeface="+mn-ea"/>
            <a:ea typeface="+mn-ea"/>
          </a:endParaRPr>
        </a:p>
      </dgm:t>
    </dgm:pt>
    <dgm:pt modelId="{619DA1F0-4A24-4567-9996-A63EBD061BBC}" type="parTrans" cxnId="{E9051801-46CE-42B3-B4C5-F203E151D3EE}">
      <dgm:prSet/>
      <dgm:spPr/>
      <dgm:t>
        <a:bodyPr/>
        <a:lstStyle/>
        <a:p>
          <a:endParaRPr lang="zh-CN" altLang="en-US"/>
        </a:p>
      </dgm:t>
    </dgm:pt>
    <dgm:pt modelId="{698EDEFB-EF3D-4BE1-818B-C787DB86172A}" type="sibTrans" cxnId="{E9051801-46CE-42B3-B4C5-F203E151D3EE}">
      <dgm:prSet/>
      <dgm:spPr/>
      <dgm:t>
        <a:bodyPr/>
        <a:lstStyle/>
        <a:p>
          <a:endParaRPr lang="zh-CN" altLang="en-US"/>
        </a:p>
      </dgm:t>
    </dgm:pt>
    <dgm:pt modelId="{4AF1D475-F249-4F53-96D4-2A3E4F7F6160}">
      <dgm:prSet phldrT="[文本]" custT="1"/>
      <dgm:spPr/>
      <dgm:t>
        <a:bodyPr/>
        <a:lstStyle/>
        <a:p>
          <a:r>
            <a:rPr lang="zh-CN" altLang="en-US" sz="2000" b="0">
              <a:latin typeface="+mn-ea"/>
              <a:ea typeface="+mn-ea"/>
            </a:rPr>
            <a:t>函数首部</a:t>
          </a:r>
        </a:p>
      </dgm:t>
    </dgm:pt>
    <dgm:pt modelId="{9B49984C-675B-4F95-941E-C971AB1B5E71}" type="parTrans" cxnId="{23FFD609-47B4-49F4-B0DF-3CBCBB91D39E}">
      <dgm:prSet/>
      <dgm:spPr/>
      <dgm:t>
        <a:bodyPr/>
        <a:lstStyle/>
        <a:p>
          <a:endParaRPr lang="zh-CN" altLang="en-US"/>
        </a:p>
      </dgm:t>
    </dgm:pt>
    <dgm:pt modelId="{DAF8F9A2-C27D-40CD-B547-2C2557B167C3}" type="sibTrans" cxnId="{23FFD609-47B4-49F4-B0DF-3CBCBB91D39E}">
      <dgm:prSet/>
      <dgm:spPr/>
      <dgm:t>
        <a:bodyPr/>
        <a:lstStyle/>
        <a:p>
          <a:endParaRPr lang="zh-CN" altLang="en-US"/>
        </a:p>
      </dgm:t>
    </dgm:pt>
    <dgm:pt modelId="{982288AE-89BB-4C3E-86B4-B2C63F4509D4}">
      <dgm:prSet phldrT="[文本]" custT="1"/>
      <dgm:spPr/>
      <dgm:t>
        <a:bodyPr/>
        <a:lstStyle/>
        <a:p>
          <a:r>
            <a:rPr lang="zh-CN" altLang="en-US" sz="2000" b="0">
              <a:latin typeface="+mn-ea"/>
              <a:ea typeface="+mn-ea"/>
            </a:rPr>
            <a:t>函数体</a:t>
          </a:r>
        </a:p>
      </dgm:t>
    </dgm:pt>
    <dgm:pt modelId="{7B0AA2FD-B728-495D-B7D8-70DC7FF38FC1}" type="parTrans" cxnId="{86954ACA-BA31-42BE-B2E1-3B7F1FD16197}">
      <dgm:prSet/>
      <dgm:spPr/>
      <dgm:t>
        <a:bodyPr/>
        <a:lstStyle/>
        <a:p>
          <a:endParaRPr lang="zh-CN" altLang="en-US"/>
        </a:p>
      </dgm:t>
    </dgm:pt>
    <dgm:pt modelId="{22C3F974-DB8C-4DC3-87DF-603CCD5F2940}" type="sibTrans" cxnId="{86954ACA-BA31-42BE-B2E1-3B7F1FD16197}">
      <dgm:prSet/>
      <dgm:spPr/>
      <dgm:t>
        <a:bodyPr/>
        <a:lstStyle/>
        <a:p>
          <a:endParaRPr lang="zh-CN" altLang="en-US"/>
        </a:p>
      </dgm:t>
    </dgm:pt>
    <dgm:pt modelId="{5F48CFC0-D53A-4344-A3E7-13ACE1FCF0D1}">
      <dgm:prSet phldrT="[文本]" custT="1"/>
      <dgm:spPr/>
      <dgm:t>
        <a:bodyPr/>
        <a:lstStyle/>
        <a:p>
          <a:r>
            <a:rPr lang="zh-CN" altLang="en-US" sz="2000" b="0">
              <a:latin typeface="+mn-ea"/>
              <a:ea typeface="+mn-ea"/>
            </a:rPr>
            <a:t>数据声明</a:t>
          </a:r>
        </a:p>
      </dgm:t>
    </dgm:pt>
    <dgm:pt modelId="{5EF12C9D-3173-448F-B030-24DDA8A31D90}" type="parTrans" cxnId="{A738A25A-6A40-4BB4-92EE-5327B6A802A6}">
      <dgm:prSet/>
      <dgm:spPr/>
      <dgm:t>
        <a:bodyPr/>
        <a:lstStyle/>
        <a:p>
          <a:endParaRPr lang="zh-CN" altLang="en-US"/>
        </a:p>
      </dgm:t>
    </dgm:pt>
    <dgm:pt modelId="{FCB76B3E-4220-4AD7-95E5-3877C4B8AE36}" type="sibTrans" cxnId="{A738A25A-6A40-4BB4-92EE-5327B6A802A6}">
      <dgm:prSet/>
      <dgm:spPr/>
      <dgm:t>
        <a:bodyPr/>
        <a:lstStyle/>
        <a:p>
          <a:endParaRPr lang="zh-CN" altLang="en-US"/>
        </a:p>
      </dgm:t>
    </dgm:pt>
    <dgm:pt modelId="{BF0C69B3-B861-452B-AA57-C7F194A4312C}">
      <dgm:prSet phldrT="[文本]" custT="1"/>
      <dgm:spPr/>
      <dgm:t>
        <a:bodyPr/>
        <a:lstStyle/>
        <a:p>
          <a:r>
            <a:rPr lang="zh-CN" altLang="en-US" sz="2000" b="0">
              <a:latin typeface="+mn-ea"/>
              <a:ea typeface="+mn-ea"/>
            </a:rPr>
            <a:t>执行语句</a:t>
          </a:r>
        </a:p>
      </dgm:t>
    </dgm:pt>
    <dgm:pt modelId="{4663788F-AD0D-41E7-B511-D88A2E3AF314}" type="parTrans" cxnId="{6451FB0C-1D1C-4139-A34F-40CEEF0B4CAA}">
      <dgm:prSet/>
      <dgm:spPr/>
      <dgm:t>
        <a:bodyPr/>
        <a:lstStyle/>
        <a:p>
          <a:endParaRPr lang="zh-CN" altLang="en-US"/>
        </a:p>
      </dgm:t>
    </dgm:pt>
    <dgm:pt modelId="{E4DFB605-4598-49ED-8622-9E30490E6F50}" type="sibTrans" cxnId="{6451FB0C-1D1C-4139-A34F-40CEEF0B4CAA}">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a:latin typeface="+mn-ea"/>
              <a:ea typeface="+mn-ea"/>
            </a:rPr>
            <a:t>……</a:t>
          </a:r>
          <a:endParaRPr lang="zh-CN" altLang="en-US" sz="2000" b="0">
            <a:latin typeface="+mn-ea"/>
            <a:ea typeface="+mn-ea"/>
          </a:endParaRPr>
        </a:p>
      </dgm:t>
    </dgm:pt>
    <dgm:pt modelId="{034B0EDC-C16F-484F-97DE-238DC88961B9}" type="parTrans" cxnId="{D8228088-9363-4EEF-AC02-6B84E0B339C3}">
      <dgm:prSet/>
      <dgm:spPr/>
      <dgm:t>
        <a:bodyPr/>
        <a:lstStyle/>
        <a:p>
          <a:endParaRPr lang="zh-CN" altLang="en-US"/>
        </a:p>
      </dgm:t>
    </dgm:pt>
    <dgm:pt modelId="{1027869C-19B6-4E86-972B-63B69E2D6FFE}" type="sibTrans" cxnId="{D8228088-9363-4EEF-AC02-6B84E0B339C3}">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a:latin typeface="+mn-ea"/>
              <a:ea typeface="+mn-ea"/>
            </a:rPr>
            <a:t>……</a:t>
          </a:r>
          <a:endParaRPr lang="zh-CN" altLang="en-US" sz="2000" b="0">
            <a:latin typeface="+mn-ea"/>
            <a:ea typeface="+mn-ea"/>
          </a:endParaRPr>
        </a:p>
      </dgm:t>
    </dgm:pt>
    <dgm:pt modelId="{8D169B7C-38FA-4D87-867A-06FEE587530A}" type="parTrans" cxnId="{E88EF2A0-BF7E-4053-82CD-6B30974E2CFC}">
      <dgm:prSet/>
      <dgm:spPr/>
      <dgm:t>
        <a:bodyPr/>
        <a:lstStyle/>
        <a:p>
          <a:endParaRPr lang="zh-CN" altLang="en-US"/>
        </a:p>
      </dgm:t>
    </dgm:pt>
    <dgm:pt modelId="{2D441AF7-DBA4-40E1-BC46-688A2543CB0C}" type="sibTrans" cxnId="{E88EF2A0-BF7E-4053-82CD-6B30974E2CFC}">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7">
        <dgm:presLayoutVars>
          <dgm:chPref val="3"/>
        </dgm:presLayoutVars>
      </dgm:prSet>
      <dgm:spPr/>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7">
        <dgm:presLayoutVars>
          <dgm:chPref val="3"/>
        </dgm:presLayoutVars>
      </dgm:prSet>
      <dgm:spPr/>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7">
        <dgm:presLayoutVars>
          <dgm:chPref val="3"/>
        </dgm:presLayoutVars>
      </dgm:prSet>
      <dgm:spPr/>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7">
        <dgm:presLayoutVars>
          <dgm:chPref val="3"/>
        </dgm:presLayoutVars>
      </dgm:prSet>
      <dgm:spPr/>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7">
        <dgm:presLayoutVars>
          <dgm:chPref val="3"/>
        </dgm:presLayoutVars>
      </dgm:prSet>
      <dgm:spPr/>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7">
        <dgm:presLayoutVars>
          <dgm:chPref val="3"/>
        </dgm:presLayoutVars>
      </dgm:prSet>
      <dgm:spPr/>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7">
        <dgm:presLayoutVars>
          <dgm:chPref val="3"/>
        </dgm:presLayoutVars>
      </dgm:prSet>
      <dgm:spPr/>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7">
        <dgm:presLayoutVars>
          <dgm:chPref val="3"/>
        </dgm:presLayoutVars>
      </dgm:prSet>
      <dgm:spPr/>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7">
        <dgm:presLayoutVars>
          <dgm:chPref val="3"/>
        </dgm:presLayoutVars>
      </dgm:prSet>
      <dgm:spPr/>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7">
        <dgm:presLayoutVars>
          <dgm:chPref val="3"/>
        </dgm:presLayoutVars>
      </dgm:prSet>
      <dgm:spPr/>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7">
        <dgm:presLayoutVars>
          <dgm:chPref val="3"/>
        </dgm:presLayoutVars>
      </dgm:prSet>
      <dgm:spPr/>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7">
        <dgm:presLayoutVars>
          <dgm:chPref val="3"/>
        </dgm:presLayoutVars>
      </dgm:prSet>
      <dgm:spPr/>
    </dgm:pt>
    <dgm:pt modelId="{301EAC65-84AF-431E-868C-0F586F0E37B5}" type="pres">
      <dgm:prSet presAssocID="{3983342C-6778-4F4C-8DF5-DB2070592288}" presName="hierChild3" presStyleCnt="0"/>
      <dgm:spPr/>
    </dgm:pt>
  </dgm:ptLst>
  <dgm:cxnLst>
    <dgm:cxn modelId="{E9051801-46CE-42B3-B4C5-F203E151D3EE}" srcId="{452DFCCA-1E13-475F-807E-AE42C496A822}" destId="{E6B7E06B-30B5-4B49-92EA-B8F70621A9BD}" srcOrd="4" destOrd="0" parTransId="{619DA1F0-4A24-4567-9996-A63EBD061BBC}" sibTransId="{698EDEFB-EF3D-4BE1-818B-C787DB86172A}"/>
    <dgm:cxn modelId="{D4C8E002-AD5C-40D9-8A7A-61442D01028C}" type="presOf" srcId="{AD4652B8-E730-430B-8A33-E6084CD961D0}" destId="{DD943899-CD4F-4A6A-8E7F-11349FC93D4B}" srcOrd="0" destOrd="0" presId="urn:microsoft.com/office/officeart/2005/8/layout/hierarchy1"/>
    <dgm:cxn modelId="{0A503F04-2836-48C7-8087-3FB658BC1C74}" type="presOf" srcId="{8D169B7C-38FA-4D87-867A-06FEE587530A}" destId="{213C3E8F-868B-486F-97C2-5624E5B1B440}"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23FFD609-47B4-49F4-B0DF-3CBCBB91D39E}" srcId="{8C81D322-F425-44FB-B58B-AFEAF0A319EE}" destId="{4AF1D475-F249-4F53-96D4-2A3E4F7F6160}" srcOrd="0" destOrd="0" parTransId="{9B49984C-675B-4F95-941E-C971AB1B5E71}" sibTransId="{DAF8F9A2-C27D-40CD-B547-2C2557B167C3}"/>
    <dgm:cxn modelId="{6451FB0C-1D1C-4139-A34F-40CEEF0B4CAA}" srcId="{982288AE-89BB-4C3E-86B4-B2C63F4509D4}" destId="{BF0C69B3-B861-452B-AA57-C7F194A4312C}" srcOrd="1" destOrd="0" parTransId="{4663788F-AD0D-41E7-B511-D88A2E3AF314}" sibTransId="{E4DFB605-4598-49ED-8622-9E30490E6F50}"/>
    <dgm:cxn modelId="{8F4E4C10-085D-4DCE-B538-5B1B0E3DDE84}" type="presOf" srcId="{5EF12C9D-3173-448F-B030-24DDA8A31D90}" destId="{DE53E483-DA6E-420F-956A-6703D7E3A085}"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4D24921E-1373-49F6-A843-63396D28F2A2}" type="presOf" srcId="{452DFCCA-1E13-475F-807E-AE42C496A822}" destId="{60DAD33C-85AD-4DD2-9B7C-0C86F67B1B5B}" srcOrd="0" destOrd="0" presId="urn:microsoft.com/office/officeart/2005/8/layout/hierarchy1"/>
    <dgm:cxn modelId="{9B454821-6223-48CE-BAC9-4D00CE36D367}" type="presOf" srcId="{982288AE-89BB-4C3E-86B4-B2C63F4509D4}" destId="{8CCBD36D-573A-464D-AB6B-F238D9EF7509}" srcOrd="0" destOrd="0" presId="urn:microsoft.com/office/officeart/2005/8/layout/hierarchy1"/>
    <dgm:cxn modelId="{8C8D1025-1961-4B4C-A03D-8BA0E0BB9216}" type="presOf" srcId="{BA048FED-C3D0-4108-A17B-64594C2C0405}" destId="{F66962D9-0A87-4346-A9F9-284051CF8E21}"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97612B28-0A64-4B35-858B-611ECE864BEC}" type="presOf" srcId="{9312D5FC-F4C7-4237-B35D-BC038A91E396}" destId="{B5CD1A1E-7672-4226-B079-4CF1DECD6C38}" srcOrd="0" destOrd="0" presId="urn:microsoft.com/office/officeart/2005/8/layout/hierarchy1"/>
    <dgm:cxn modelId="{67382A38-D96E-43F2-BDDE-011D3C323B84}" type="presOf" srcId="{3983342C-6778-4F4C-8DF5-DB2070592288}" destId="{5D43757A-561B-455C-A396-806BA02E8279}" srcOrd="0" destOrd="0" presId="urn:microsoft.com/office/officeart/2005/8/layout/hierarchy1"/>
    <dgm:cxn modelId="{AD95D83D-86BE-4EB6-B187-FF631C2AF1A3}" srcId="{EADFEEB6-165C-4E70-895A-6C5EB5FEE2B9}" destId="{6E967685-68EA-41DC-8E4C-7F46962BE53C}" srcOrd="0" destOrd="0" parTransId="{1307D1B2-59E4-4C00-ABE0-F2653EF32CC5}" sibTransId="{8A2858A8-2B63-42AD-99DE-1F8C20A84CD1}"/>
    <dgm:cxn modelId="{46F78374-53DB-45A9-8663-322400AAC71D}" srcId="{6E967685-68EA-41DC-8E4C-7F46962BE53C}" destId="{BA048FED-C3D0-4108-A17B-64594C2C0405}" srcOrd="0" destOrd="0" parTransId="{9312D5FC-F4C7-4237-B35D-BC038A91E396}" sibTransId="{BA5EDE3C-5323-4AE8-9F2D-F06858651487}"/>
    <dgm:cxn modelId="{DB76987A-A0F7-4D96-8400-61DA47681883}" type="presOf" srcId="{50288EF0-4649-47C5-BD00-43BFDBF95E88}" destId="{88778ADB-A854-4126-A6F5-CE10FB9FF245}"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8B90C05A-2041-4CCA-A29E-97C280F231EC}" type="presOf" srcId="{9D11C630-8C57-4F8C-94D7-36C2D55D8824}" destId="{14338D9C-E55D-4F15-BEBA-E99360731CF5}" srcOrd="0" destOrd="0" presId="urn:microsoft.com/office/officeart/2005/8/layout/hierarchy1"/>
    <dgm:cxn modelId="{D8228088-9363-4EEF-AC02-6B84E0B339C3}" srcId="{6E967685-68EA-41DC-8E4C-7F46962BE53C}" destId="{0414D89D-AEF8-440F-B8CE-C9B4316886CB}" srcOrd="2" destOrd="0" parTransId="{034B0EDC-C16F-484F-97DE-238DC88961B9}" sibTransId="{1027869C-19B6-4E86-972B-63B69E2D6FFE}"/>
    <dgm:cxn modelId="{A389E088-23C3-4D99-A706-12A3B79B2EFE}" type="presOf" srcId="{FB39061F-59C0-446B-B663-7D32C9DAB30C}" destId="{D69DF1B7-E819-4C57-BB8C-7791BE2191BF}" srcOrd="0" destOrd="0" presId="urn:microsoft.com/office/officeart/2005/8/layout/hierarchy1"/>
    <dgm:cxn modelId="{4AFE488F-00D1-41AD-A773-1ECB85FF654C}" type="presOf" srcId="{C60803FD-929F-4DAC-95A5-6962AD80A453}" destId="{0E59D94F-553B-417E-BE7C-3C58FA423651}" srcOrd="0" destOrd="0" presId="urn:microsoft.com/office/officeart/2005/8/layout/hierarchy1"/>
    <dgm:cxn modelId="{0A1D868F-DF51-499F-9961-08332D1DAFE1}" type="presOf" srcId="{4E011EFF-37F6-4971-9769-2EB04E4D699D}" destId="{95AF3699-A0DA-47F0-8F0D-3DE031834FEC}"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C73FF59A-22EC-482A-B98F-3B30641C0850}" type="presOf" srcId="{034B0EDC-C16F-484F-97DE-238DC88961B9}" destId="{15C3BF6C-AE0D-4680-ABA0-6E0D541D1577}" srcOrd="0" destOrd="0" presId="urn:microsoft.com/office/officeart/2005/8/layout/hierarchy1"/>
    <dgm:cxn modelId="{4F96B09D-20F8-4035-92F5-C44C0B3D3C09}" srcId="{6E967685-68EA-41DC-8E4C-7F46962BE53C}" destId="{3983342C-6778-4F4C-8DF5-DB2070592288}" srcOrd="3" destOrd="0" parTransId="{50288EF0-4649-47C5-BD00-43BFDBF95E88}" sibTransId="{8ABFF883-539F-4F93-9CF8-79FECCBD359D}"/>
    <dgm:cxn modelId="{E88EF2A0-BF7E-4053-82CD-6B30974E2CFC}" srcId="{452DFCCA-1E13-475F-807E-AE42C496A822}" destId="{C60803FD-929F-4DAC-95A5-6962AD80A453}" srcOrd="3" destOrd="0" parTransId="{8D169B7C-38FA-4D87-867A-06FEE587530A}" sibTransId="{2D441AF7-DBA4-40E1-BC46-688A2543CB0C}"/>
    <dgm:cxn modelId="{699BB9A2-212F-4B4C-B447-0F2EE67A4E9D}" srcId="{6E967685-68EA-41DC-8E4C-7F46962BE53C}" destId="{452DFCCA-1E13-475F-807E-AE42C496A822}" srcOrd="1" destOrd="0" parTransId="{9D11C630-8C57-4F8C-94D7-36C2D55D8824}" sibTransId="{7CB8FABF-09CC-4802-B0BF-CA14548F3CE3}"/>
    <dgm:cxn modelId="{54B0C7A9-2FBA-4B40-9CE3-C0C8B9CE022A}" type="presOf" srcId="{0414D89D-AEF8-440F-B8CE-C9B4316886CB}" destId="{00391075-BE06-4C0E-A052-60B49255D618}" srcOrd="0" destOrd="0" presId="urn:microsoft.com/office/officeart/2005/8/layout/hierarchy1"/>
    <dgm:cxn modelId="{4F11AAB2-4156-47E7-8BD5-DC0F45996F44}" srcId="{452DFCCA-1E13-475F-807E-AE42C496A822}" destId="{259CEFE1-3644-41B5-BE28-AE0FCA1FDA4D}" srcOrd="1" destOrd="0" parTransId="{AD4652B8-E730-430B-8A33-E6084CD961D0}" sibTransId="{37871F2C-9243-4B7C-9121-745D7C7A5C3B}"/>
    <dgm:cxn modelId="{639BD2C2-1077-44FE-B350-F8A856BBC67F}" type="presOf" srcId="{8C81D322-F425-44FB-B58B-AFEAF0A319EE}" destId="{F2E19DCD-49C4-4721-819D-444EC49D177B}"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9130CACA-EFA1-4B25-A610-D7246F1F21BD}" type="presOf" srcId="{9B49984C-675B-4F95-941E-C971AB1B5E71}" destId="{A41E6159-4B5F-4AB2-A2A4-75F8D4BB8CA3}" srcOrd="0" destOrd="0" presId="urn:microsoft.com/office/officeart/2005/8/layout/hierarchy1"/>
    <dgm:cxn modelId="{6E724ED4-31F6-4797-A519-EE36A7C9C7B6}" type="presOf" srcId="{EADFEEB6-165C-4E70-895A-6C5EB5FEE2B9}" destId="{EAAA9751-3721-40E0-B8B3-579138293000}" srcOrd="0" destOrd="0" presId="urn:microsoft.com/office/officeart/2005/8/layout/hierarchy1"/>
    <dgm:cxn modelId="{C8D90CD8-A4C4-4082-8EE6-E97884584AB9}" type="presOf" srcId="{7B0AA2FD-B728-495D-B7D8-70DC7FF38FC1}" destId="{4D9D4F76-AACD-4919-B590-C1111B484AF7}" srcOrd="0" destOrd="0" presId="urn:microsoft.com/office/officeart/2005/8/layout/hierarchy1"/>
    <dgm:cxn modelId="{6D0A06DA-ADBB-425D-A9FD-FC6587F26C67}" type="presOf" srcId="{5F48CFC0-D53A-4344-A3E7-13ACE1FCF0D1}" destId="{B6F06E70-3A19-4D11-939A-0EE45858207B}" srcOrd="0" destOrd="0" presId="urn:microsoft.com/office/officeart/2005/8/layout/hierarchy1"/>
    <dgm:cxn modelId="{D78413DC-5FD1-46B3-B1F9-ACDE7CD63B70}" type="presOf" srcId="{4093B970-ADB2-47B0-B3CA-48998BAD647C}" destId="{251E9983-E675-4BA5-8E2C-10EF69A8989D}" srcOrd="0" destOrd="0" presId="urn:microsoft.com/office/officeart/2005/8/layout/hierarchy1"/>
    <dgm:cxn modelId="{EDA8E8DF-ABA6-4F7D-B99E-3F3032D3931F}" type="presOf" srcId="{E6B7E06B-30B5-4B49-92EA-B8F70621A9BD}" destId="{0A87B4D3-6CF2-47A1-AA5D-C4B5D705C3C5}" srcOrd="0" destOrd="0" presId="urn:microsoft.com/office/officeart/2005/8/layout/hierarchy1"/>
    <dgm:cxn modelId="{64E5CDE8-55BB-4A90-A1D3-CEDDB7DB51EA}" type="presOf" srcId="{4AF1D475-F249-4F53-96D4-2A3E4F7F6160}" destId="{78389421-6BC1-4742-8335-6F0DE14C5BD6}" srcOrd="0" destOrd="0" presId="urn:microsoft.com/office/officeart/2005/8/layout/hierarchy1"/>
    <dgm:cxn modelId="{2EA358EB-6E66-4F39-BE14-54D1040E28F6}" type="presOf" srcId="{259CEFE1-3644-41B5-BE28-AE0FCA1FDA4D}" destId="{E36818F4-7E25-45F2-8E79-9DC9A1CFA7AA}"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2932F-EC5C-46EE-8498-73ACDB91A3CB}">
      <dsp:nvSpPr>
        <dsp:cNvPr id="0" name=""/>
        <dsp:cNvSpPr/>
      </dsp:nvSpPr>
      <dsp:spPr>
        <a:xfrm>
          <a:off x="14336" y="2623716"/>
          <a:ext cx="1226778"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数据类型</a:t>
          </a:r>
        </a:p>
      </dsp:txBody>
      <dsp:txXfrm>
        <a:off x="22493" y="2631873"/>
        <a:ext cx="1210464" cy="262176"/>
      </dsp:txXfrm>
    </dsp:sp>
    <dsp:sp modelId="{B6990AA8-849C-4CE5-BC6B-BD2DF7474757}">
      <dsp:nvSpPr>
        <dsp:cNvPr id="0" name=""/>
        <dsp:cNvSpPr/>
      </dsp:nvSpPr>
      <dsp:spPr>
        <a:xfrm rot="17121028">
          <a:off x="931708" y="2351452"/>
          <a:ext cx="841606" cy="11436"/>
        </a:xfrm>
        <a:custGeom>
          <a:avLst/>
          <a:gdLst/>
          <a:ahLst/>
          <a:cxnLst/>
          <a:rect l="0" t="0" r="0" b="0"/>
          <a:pathLst>
            <a:path>
              <a:moveTo>
                <a:pt x="0" y="5718"/>
              </a:moveTo>
              <a:lnTo>
                <a:pt x="841606"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331471" y="2336130"/>
        <a:ext cx="42080" cy="42080"/>
      </dsp:txXfrm>
    </dsp:sp>
    <dsp:sp modelId="{38FAB092-9F22-419D-B6CE-8D0DD7611935}">
      <dsp:nvSpPr>
        <dsp:cNvPr id="0" name=""/>
        <dsp:cNvSpPr/>
      </dsp:nvSpPr>
      <dsp:spPr>
        <a:xfrm>
          <a:off x="1463907" y="1812134"/>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基本类型</a:t>
          </a:r>
        </a:p>
      </dsp:txBody>
      <dsp:txXfrm>
        <a:off x="1472064" y="1820291"/>
        <a:ext cx="1620530" cy="262176"/>
      </dsp:txXfrm>
    </dsp:sp>
    <dsp:sp modelId="{036FD041-22EF-449E-BBE1-6BD6C02A909D}">
      <dsp:nvSpPr>
        <dsp:cNvPr id="0" name=""/>
        <dsp:cNvSpPr/>
      </dsp:nvSpPr>
      <dsp:spPr>
        <a:xfrm rot="17109364">
          <a:off x="2786076" y="1534409"/>
          <a:ext cx="852144" cy="11436"/>
        </a:xfrm>
        <a:custGeom>
          <a:avLst/>
          <a:gdLst/>
          <a:ahLst/>
          <a:cxnLst/>
          <a:rect l="0" t="0" r="0" b="0"/>
          <a:pathLst>
            <a:path>
              <a:moveTo>
                <a:pt x="0" y="5718"/>
              </a:moveTo>
              <a:lnTo>
                <a:pt x="8521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190844" y="1518824"/>
        <a:ext cx="42607" cy="42607"/>
      </dsp:txXfrm>
    </dsp:sp>
    <dsp:sp modelId="{854285C5-6CE1-4F42-B433-C982E7D0EA44}">
      <dsp:nvSpPr>
        <dsp:cNvPr id="0" name=""/>
        <dsp:cNvSpPr/>
      </dsp:nvSpPr>
      <dsp:spPr>
        <a:xfrm>
          <a:off x="3323544" y="989630"/>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t>整型类型</a:t>
          </a:r>
        </a:p>
      </dsp:txBody>
      <dsp:txXfrm>
        <a:off x="3331701" y="997787"/>
        <a:ext cx="1620530" cy="262176"/>
      </dsp:txXfrm>
    </dsp:sp>
    <dsp:sp modelId="{02046280-9146-49E4-B1A6-FC4FC6B0200B}">
      <dsp:nvSpPr>
        <dsp:cNvPr id="0" name=""/>
        <dsp:cNvSpPr/>
      </dsp:nvSpPr>
      <dsp:spPr>
        <a:xfrm rot="17132988">
          <a:off x="4656245" y="72282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51008" y="707768"/>
        <a:ext cx="41553" cy="41553"/>
      </dsp:txXfrm>
    </dsp:sp>
    <dsp:sp modelId="{D78DF943-E569-439D-AB7C-850E9A5D2338}">
      <dsp:nvSpPr>
        <dsp:cNvPr id="0" name=""/>
        <dsp:cNvSpPr/>
      </dsp:nvSpPr>
      <dsp:spPr>
        <a:xfrm>
          <a:off x="5183181" y="18897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t>基本整型 </a:t>
          </a:r>
          <a:r>
            <a:rPr lang="en-US" altLang="zh-CN" sz="1600" kern="1200" dirty="0"/>
            <a:t>int</a:t>
          </a:r>
          <a:endParaRPr lang="zh-CN" altLang="en-US" sz="1600" kern="1200" dirty="0"/>
        </a:p>
      </dsp:txBody>
      <dsp:txXfrm>
        <a:off x="5191338" y="197127"/>
        <a:ext cx="5555768" cy="262176"/>
      </dsp:txXfrm>
    </dsp:sp>
    <dsp:sp modelId="{F961828B-9711-4529-BE6C-EC657D441049}">
      <dsp:nvSpPr>
        <dsp:cNvPr id="0" name=""/>
        <dsp:cNvSpPr/>
      </dsp:nvSpPr>
      <dsp:spPr>
        <a:xfrm rot="17692822">
          <a:off x="4807013" y="882959"/>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58546" y="875439"/>
        <a:ext cx="26477" cy="26477"/>
      </dsp:txXfrm>
    </dsp:sp>
    <dsp:sp modelId="{9619A577-19A6-42F4-8B44-BDE0EBF204CF}">
      <dsp:nvSpPr>
        <dsp:cNvPr id="0" name=""/>
        <dsp:cNvSpPr/>
      </dsp:nvSpPr>
      <dsp:spPr>
        <a:xfrm>
          <a:off x="5183181" y="50923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短整型 </a:t>
          </a:r>
          <a:r>
            <a:rPr lang="en-US" altLang="zh-CN" sz="1600" kern="1200"/>
            <a:t>short </a:t>
          </a:r>
          <a:r>
            <a:rPr lang="en-US" altLang="zh-CN" sz="1600" kern="1200" err="1"/>
            <a:t>int</a:t>
          </a:r>
          <a:endParaRPr lang="zh-CN" altLang="en-US" sz="1600" kern="1200"/>
        </a:p>
      </dsp:txBody>
      <dsp:txXfrm>
        <a:off x="5191338" y="517391"/>
        <a:ext cx="5555768" cy="262176"/>
      </dsp:txXfrm>
    </dsp:sp>
    <dsp:sp modelId="{3A26ECD8-B3DA-46E1-9297-4CB6E2130B90}">
      <dsp:nvSpPr>
        <dsp:cNvPr id="0" name=""/>
        <dsp:cNvSpPr/>
      </dsp:nvSpPr>
      <dsp:spPr>
        <a:xfrm rot="19457599">
          <a:off x="4934600" y="1043091"/>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64926" y="1041950"/>
        <a:ext cx="13718" cy="13718"/>
      </dsp:txXfrm>
    </dsp:sp>
    <dsp:sp modelId="{7F4DC484-67B0-46D5-9AE9-EFF875FD0AE2}">
      <dsp:nvSpPr>
        <dsp:cNvPr id="0" name=""/>
        <dsp:cNvSpPr/>
      </dsp:nvSpPr>
      <dsp:spPr>
        <a:xfrm>
          <a:off x="5183181" y="82949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长整型 </a:t>
          </a:r>
          <a:r>
            <a:rPr lang="en-US" altLang="zh-CN" sz="1600" kern="1200"/>
            <a:t>long </a:t>
          </a:r>
          <a:r>
            <a:rPr lang="en-US" altLang="zh-CN" sz="1600" kern="1200" err="1"/>
            <a:t>int</a:t>
          </a:r>
          <a:endParaRPr lang="zh-CN" altLang="en-US" sz="1600" kern="1200"/>
        </a:p>
      </dsp:txBody>
      <dsp:txXfrm>
        <a:off x="5191338" y="837655"/>
        <a:ext cx="5555768" cy="262176"/>
      </dsp:txXfrm>
    </dsp:sp>
    <dsp:sp modelId="{19BDF6B5-5FF3-4DFA-8DF2-48C23656276E}">
      <dsp:nvSpPr>
        <dsp:cNvPr id="0" name=""/>
        <dsp:cNvSpPr/>
      </dsp:nvSpPr>
      <dsp:spPr>
        <a:xfrm rot="2142401">
          <a:off x="4934600" y="1203223"/>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64926" y="1202082"/>
        <a:ext cx="13718" cy="13718"/>
      </dsp:txXfrm>
    </dsp:sp>
    <dsp:sp modelId="{233AE611-4B29-4274-B940-B74C7160E699}">
      <dsp:nvSpPr>
        <dsp:cNvPr id="0" name=""/>
        <dsp:cNvSpPr/>
      </dsp:nvSpPr>
      <dsp:spPr>
        <a:xfrm>
          <a:off x="5183181" y="114976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*双长整型 </a:t>
          </a:r>
          <a:r>
            <a:rPr lang="en-US" altLang="zh-CN" sz="1600" kern="1200"/>
            <a:t>long </a:t>
          </a:r>
          <a:r>
            <a:rPr lang="en-US" altLang="zh-CN" sz="1600" kern="1200" err="1"/>
            <a:t>long</a:t>
          </a:r>
          <a:r>
            <a:rPr lang="en-US" altLang="zh-CN" sz="1600" kern="1200"/>
            <a:t> </a:t>
          </a:r>
          <a:r>
            <a:rPr lang="en-US" altLang="zh-CN" sz="1600" kern="1200" err="1"/>
            <a:t>int</a:t>
          </a:r>
          <a:endParaRPr lang="zh-CN" altLang="en-US" sz="1600" kern="1200"/>
        </a:p>
      </dsp:txBody>
      <dsp:txXfrm>
        <a:off x="5191338" y="1157919"/>
        <a:ext cx="5555768" cy="262176"/>
      </dsp:txXfrm>
    </dsp:sp>
    <dsp:sp modelId="{6715DB1C-EACE-460F-AF6A-4B691519ADB1}">
      <dsp:nvSpPr>
        <dsp:cNvPr id="0" name=""/>
        <dsp:cNvSpPr/>
      </dsp:nvSpPr>
      <dsp:spPr>
        <a:xfrm rot="3907178">
          <a:off x="4807013" y="1363355"/>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58546" y="1355835"/>
        <a:ext cx="26477" cy="26477"/>
      </dsp:txXfrm>
    </dsp:sp>
    <dsp:sp modelId="{BE6ED02F-8E32-48F4-B923-5E808745E6BB}">
      <dsp:nvSpPr>
        <dsp:cNvPr id="0" name=""/>
        <dsp:cNvSpPr/>
      </dsp:nvSpPr>
      <dsp:spPr>
        <a:xfrm>
          <a:off x="5183181" y="1470026"/>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字符型 </a:t>
          </a:r>
          <a:r>
            <a:rPr lang="en-US" altLang="zh-CN" sz="1600" kern="1200"/>
            <a:t>char</a:t>
          </a:r>
          <a:endParaRPr lang="zh-CN" altLang="en-US" sz="1600" kern="1200"/>
        </a:p>
      </dsp:txBody>
      <dsp:txXfrm>
        <a:off x="5191338" y="1478183"/>
        <a:ext cx="5555768" cy="262176"/>
      </dsp:txXfrm>
    </dsp:sp>
    <dsp:sp modelId="{2BFDF2C8-73F7-432E-A168-B0B6085C1ACB}">
      <dsp:nvSpPr>
        <dsp:cNvPr id="0" name=""/>
        <dsp:cNvSpPr/>
      </dsp:nvSpPr>
      <dsp:spPr>
        <a:xfrm rot="4467012">
          <a:off x="4656245" y="152348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51008" y="1508428"/>
        <a:ext cx="41553" cy="41553"/>
      </dsp:txXfrm>
    </dsp:sp>
    <dsp:sp modelId="{590B3B2F-2D3F-4F51-91CD-AF3BF52E7EE3}">
      <dsp:nvSpPr>
        <dsp:cNvPr id="0" name=""/>
        <dsp:cNvSpPr/>
      </dsp:nvSpPr>
      <dsp:spPr>
        <a:xfrm>
          <a:off x="5183181" y="179029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*布尔型 </a:t>
          </a:r>
          <a:r>
            <a:rPr lang="en-US" altLang="zh-CN" sz="1600" kern="1200"/>
            <a:t>bool</a:t>
          </a:r>
          <a:endParaRPr lang="zh-CN" altLang="en-US" sz="1600" kern="1200"/>
        </a:p>
      </dsp:txBody>
      <dsp:txXfrm>
        <a:off x="5191338" y="1798447"/>
        <a:ext cx="5555768" cy="262176"/>
      </dsp:txXfrm>
    </dsp:sp>
    <dsp:sp modelId="{2980161C-82AD-47D5-89D4-75E5093138B9}">
      <dsp:nvSpPr>
        <dsp:cNvPr id="0" name=""/>
        <dsp:cNvSpPr/>
      </dsp:nvSpPr>
      <dsp:spPr>
        <a:xfrm rot="4490636">
          <a:off x="2786076" y="2356913"/>
          <a:ext cx="852144" cy="11436"/>
        </a:xfrm>
        <a:custGeom>
          <a:avLst/>
          <a:gdLst/>
          <a:ahLst/>
          <a:cxnLst/>
          <a:rect l="0" t="0" r="0" b="0"/>
          <a:pathLst>
            <a:path>
              <a:moveTo>
                <a:pt x="0" y="5718"/>
              </a:moveTo>
              <a:lnTo>
                <a:pt x="8521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190844" y="2341328"/>
        <a:ext cx="42607" cy="42607"/>
      </dsp:txXfrm>
    </dsp:sp>
    <dsp:sp modelId="{A9442264-2DB3-453B-95E6-1C246F0AE447}">
      <dsp:nvSpPr>
        <dsp:cNvPr id="0" name=""/>
        <dsp:cNvSpPr/>
      </dsp:nvSpPr>
      <dsp:spPr>
        <a:xfrm>
          <a:off x="3323544" y="263463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t>浮点类型</a:t>
          </a:r>
        </a:p>
      </dsp:txBody>
      <dsp:txXfrm>
        <a:off x="3331701" y="2642795"/>
        <a:ext cx="1620530" cy="262176"/>
      </dsp:txXfrm>
    </dsp:sp>
    <dsp:sp modelId="{D07FCBE4-6D44-4C87-904F-7BD3E34C9C4B}">
      <dsp:nvSpPr>
        <dsp:cNvPr id="0" name=""/>
        <dsp:cNvSpPr/>
      </dsp:nvSpPr>
      <dsp:spPr>
        <a:xfrm rot="17581844">
          <a:off x="4787048" y="2506123"/>
          <a:ext cx="569474" cy="11436"/>
        </a:xfrm>
        <a:custGeom>
          <a:avLst/>
          <a:gdLst/>
          <a:ahLst/>
          <a:cxnLst/>
          <a:rect l="0" t="0" r="0" b="0"/>
          <a:pathLst>
            <a:path>
              <a:moveTo>
                <a:pt x="0" y="5718"/>
              </a:moveTo>
              <a:lnTo>
                <a:pt x="56947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57548" y="2497605"/>
        <a:ext cx="28473" cy="28473"/>
      </dsp:txXfrm>
    </dsp:sp>
    <dsp:sp modelId="{EC3D432F-E791-40F3-8D38-BE92D698791A}">
      <dsp:nvSpPr>
        <dsp:cNvPr id="0" name=""/>
        <dsp:cNvSpPr/>
      </dsp:nvSpPr>
      <dsp:spPr>
        <a:xfrm>
          <a:off x="5183181" y="211055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单精度浮点型 </a:t>
          </a:r>
          <a:r>
            <a:rPr lang="en-US" altLang="zh-CN" sz="1600" kern="1200"/>
            <a:t>float</a:t>
          </a:r>
          <a:endParaRPr lang="zh-CN" altLang="en-US" sz="1600" kern="1200"/>
        </a:p>
      </dsp:txBody>
      <dsp:txXfrm>
        <a:off x="5191338" y="2118711"/>
        <a:ext cx="5555768" cy="262176"/>
      </dsp:txXfrm>
    </dsp:sp>
    <dsp:sp modelId="{752BDD05-619D-443C-8317-13FCBD676B18}">
      <dsp:nvSpPr>
        <dsp:cNvPr id="0" name=""/>
        <dsp:cNvSpPr/>
      </dsp:nvSpPr>
      <dsp:spPr>
        <a:xfrm rot="19052782">
          <a:off x="4920806" y="2666255"/>
          <a:ext cx="301958" cy="11436"/>
        </a:xfrm>
        <a:custGeom>
          <a:avLst/>
          <a:gdLst/>
          <a:ahLst/>
          <a:cxnLst/>
          <a:rect l="0" t="0" r="0" b="0"/>
          <a:pathLst>
            <a:path>
              <a:moveTo>
                <a:pt x="0" y="5718"/>
              </a:moveTo>
              <a:lnTo>
                <a:pt x="301958"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64236" y="2664425"/>
        <a:ext cx="15097" cy="15097"/>
      </dsp:txXfrm>
    </dsp:sp>
    <dsp:sp modelId="{55BE17C1-C35C-44D5-99B8-12695C045DE8}">
      <dsp:nvSpPr>
        <dsp:cNvPr id="0" name=""/>
        <dsp:cNvSpPr/>
      </dsp:nvSpPr>
      <dsp:spPr>
        <a:xfrm>
          <a:off x="5183181" y="243081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双精度浮点型 </a:t>
          </a:r>
          <a:r>
            <a:rPr lang="en-US" altLang="zh-CN" sz="1600" kern="1200"/>
            <a:t>double</a:t>
          </a:r>
          <a:endParaRPr lang="zh-CN" altLang="en-US" sz="1600" kern="1200"/>
        </a:p>
      </dsp:txBody>
      <dsp:txXfrm>
        <a:off x="5191338" y="2438975"/>
        <a:ext cx="5555768" cy="262176"/>
      </dsp:txXfrm>
    </dsp:sp>
    <dsp:sp modelId="{06234FE8-0B7A-4EF1-9D52-9E3EC069D30A}">
      <dsp:nvSpPr>
        <dsp:cNvPr id="0" name=""/>
        <dsp:cNvSpPr/>
      </dsp:nvSpPr>
      <dsp:spPr>
        <a:xfrm rot="3310531">
          <a:off x="4876717" y="2928297"/>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5062032" y="2924262"/>
        <a:ext cx="19506" cy="19506"/>
      </dsp:txXfrm>
    </dsp:sp>
    <dsp:sp modelId="{D7FA73BB-04C4-4DA6-B84F-5B75FEEB81B2}">
      <dsp:nvSpPr>
        <dsp:cNvPr id="0" name=""/>
        <dsp:cNvSpPr/>
      </dsp:nvSpPr>
      <dsp:spPr>
        <a:xfrm>
          <a:off x="5183181" y="2751082"/>
          <a:ext cx="5572082" cy="6861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t>复数浮点型 </a:t>
          </a:r>
          <a:r>
            <a:rPr lang="en-US" altLang="zh-CN" sz="1600" kern="1200" dirty="0" err="1"/>
            <a:t>float_complex,double_complex,long</a:t>
          </a:r>
          <a:r>
            <a:rPr lang="en-US" altLang="zh-CN" sz="1600" kern="1200" dirty="0"/>
            <a:t> long _complex</a:t>
          </a:r>
          <a:endParaRPr lang="zh-CN" altLang="en-US" sz="1600" kern="1200" dirty="0"/>
        </a:p>
      </dsp:txBody>
      <dsp:txXfrm>
        <a:off x="5203277" y="2771178"/>
        <a:ext cx="5531890" cy="645938"/>
      </dsp:txXfrm>
    </dsp:sp>
    <dsp:sp modelId="{A66E6107-62CA-42DF-9914-7C3640C89870}">
      <dsp:nvSpPr>
        <dsp:cNvPr id="0" name=""/>
        <dsp:cNvSpPr/>
      </dsp:nvSpPr>
      <dsp:spPr>
        <a:xfrm rot="17663539">
          <a:off x="1082775" y="2511584"/>
          <a:ext cx="539471" cy="11436"/>
        </a:xfrm>
        <a:custGeom>
          <a:avLst/>
          <a:gdLst/>
          <a:ahLst/>
          <a:cxnLst/>
          <a:rect l="0" t="0" r="0" b="0"/>
          <a:pathLst>
            <a:path>
              <a:moveTo>
                <a:pt x="0" y="5718"/>
              </a:moveTo>
              <a:lnTo>
                <a:pt x="539471"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339024" y="2503816"/>
        <a:ext cx="26973" cy="26973"/>
      </dsp:txXfrm>
    </dsp:sp>
    <dsp:sp modelId="{DE73F6A3-8DDD-470D-B6F0-7738A08F809A}">
      <dsp:nvSpPr>
        <dsp:cNvPr id="0" name=""/>
        <dsp:cNvSpPr/>
      </dsp:nvSpPr>
      <dsp:spPr>
        <a:xfrm>
          <a:off x="1463907" y="213239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枚举类型 </a:t>
          </a:r>
          <a:r>
            <a:rPr lang="en-US" altLang="zh-CN" sz="1600" kern="1200" err="1"/>
            <a:t>enum</a:t>
          </a:r>
          <a:endParaRPr lang="zh-CN" altLang="en-US" sz="1600" kern="1200"/>
        </a:p>
      </dsp:txBody>
      <dsp:txXfrm>
        <a:off x="1472064" y="2140555"/>
        <a:ext cx="1620530" cy="262176"/>
      </dsp:txXfrm>
    </dsp:sp>
    <dsp:sp modelId="{6BDEA67C-C9C2-4CBE-9A70-FAEF124DC6C7}">
      <dsp:nvSpPr>
        <dsp:cNvPr id="0" name=""/>
        <dsp:cNvSpPr/>
      </dsp:nvSpPr>
      <dsp:spPr>
        <a:xfrm rot="19349034">
          <a:off x="1212069" y="2671716"/>
          <a:ext cx="280884" cy="11436"/>
        </a:xfrm>
        <a:custGeom>
          <a:avLst/>
          <a:gdLst/>
          <a:ahLst/>
          <a:cxnLst/>
          <a:rect l="0" t="0" r="0" b="0"/>
          <a:pathLst>
            <a:path>
              <a:moveTo>
                <a:pt x="0" y="5718"/>
              </a:moveTo>
              <a:lnTo>
                <a:pt x="2808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345489" y="2670413"/>
        <a:ext cx="14044" cy="14044"/>
      </dsp:txXfrm>
    </dsp:sp>
    <dsp:sp modelId="{71CDB5A4-2C52-4804-BDB5-8A65A8A88575}">
      <dsp:nvSpPr>
        <dsp:cNvPr id="0" name=""/>
        <dsp:cNvSpPr/>
      </dsp:nvSpPr>
      <dsp:spPr>
        <a:xfrm>
          <a:off x="1463907" y="245266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空类型 </a:t>
          </a:r>
          <a:r>
            <a:rPr lang="en-US" altLang="zh-CN" sz="1600" kern="1200"/>
            <a:t>void</a:t>
          </a:r>
          <a:endParaRPr lang="zh-CN" altLang="en-US" sz="1600" kern="1200"/>
        </a:p>
      </dsp:txBody>
      <dsp:txXfrm>
        <a:off x="1472064" y="2460819"/>
        <a:ext cx="1620530" cy="262176"/>
      </dsp:txXfrm>
    </dsp:sp>
    <dsp:sp modelId="{13543686-6086-43A7-A710-E304DD3B5C9A}">
      <dsp:nvSpPr>
        <dsp:cNvPr id="0" name=""/>
        <dsp:cNvSpPr/>
      </dsp:nvSpPr>
      <dsp:spPr>
        <a:xfrm rot="4478972">
          <a:off x="931708" y="3163035"/>
          <a:ext cx="841606" cy="11436"/>
        </a:xfrm>
        <a:custGeom>
          <a:avLst/>
          <a:gdLst/>
          <a:ahLst/>
          <a:cxnLst/>
          <a:rect l="0" t="0" r="0" b="0"/>
          <a:pathLst>
            <a:path>
              <a:moveTo>
                <a:pt x="0" y="5718"/>
              </a:moveTo>
              <a:lnTo>
                <a:pt x="841606"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1331471" y="3147713"/>
        <a:ext cx="42080" cy="42080"/>
      </dsp:txXfrm>
    </dsp:sp>
    <dsp:sp modelId="{07122852-5630-47F3-9F83-2DA84748F58D}">
      <dsp:nvSpPr>
        <dsp:cNvPr id="0" name=""/>
        <dsp:cNvSpPr/>
      </dsp:nvSpPr>
      <dsp:spPr>
        <a:xfrm>
          <a:off x="1463907" y="3435299"/>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派生类型</a:t>
          </a:r>
        </a:p>
      </dsp:txBody>
      <dsp:txXfrm>
        <a:off x="1472064" y="3443456"/>
        <a:ext cx="1620530" cy="262176"/>
      </dsp:txXfrm>
    </dsp:sp>
    <dsp:sp modelId="{187D4ECE-0ECB-4B66-A3B7-2E0F1126BBA5}">
      <dsp:nvSpPr>
        <dsp:cNvPr id="0" name=""/>
        <dsp:cNvSpPr/>
      </dsp:nvSpPr>
      <dsp:spPr>
        <a:xfrm rot="17692822">
          <a:off x="2947376" y="3328628"/>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198909" y="3321107"/>
        <a:ext cx="26477" cy="26477"/>
      </dsp:txXfrm>
    </dsp:sp>
    <dsp:sp modelId="{B22F0157-FC23-420A-82AA-CCFA30A3806A}">
      <dsp:nvSpPr>
        <dsp:cNvPr id="0" name=""/>
        <dsp:cNvSpPr/>
      </dsp:nvSpPr>
      <dsp:spPr>
        <a:xfrm>
          <a:off x="3323544" y="2954903"/>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指针类型 *</a:t>
          </a:r>
        </a:p>
      </dsp:txBody>
      <dsp:txXfrm>
        <a:off x="3331701" y="2963060"/>
        <a:ext cx="1620530" cy="262176"/>
      </dsp:txXfrm>
    </dsp:sp>
    <dsp:sp modelId="{3E63B4C8-18E5-4D35-B91D-741452CBD1CE}">
      <dsp:nvSpPr>
        <dsp:cNvPr id="0" name=""/>
        <dsp:cNvSpPr/>
      </dsp:nvSpPr>
      <dsp:spPr>
        <a:xfrm rot="19457599">
          <a:off x="3074963" y="3488760"/>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205289" y="3487619"/>
        <a:ext cx="13718" cy="13718"/>
      </dsp:txXfrm>
    </dsp:sp>
    <dsp:sp modelId="{CC06FC97-57E2-4C8E-97D2-AB4BB305498F}">
      <dsp:nvSpPr>
        <dsp:cNvPr id="0" name=""/>
        <dsp:cNvSpPr/>
      </dsp:nvSpPr>
      <dsp:spPr>
        <a:xfrm>
          <a:off x="3323544" y="3275167"/>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数组类型 </a:t>
          </a:r>
          <a:r>
            <a:rPr lang="en-US" altLang="zh-CN" sz="1600" kern="1200"/>
            <a:t>[ ]</a:t>
          </a:r>
          <a:endParaRPr lang="zh-CN" altLang="en-US" sz="1600" kern="1200"/>
        </a:p>
      </dsp:txBody>
      <dsp:txXfrm>
        <a:off x="3331701" y="3283324"/>
        <a:ext cx="1620530" cy="262176"/>
      </dsp:txXfrm>
    </dsp:sp>
    <dsp:sp modelId="{C4D781F4-6FF3-4EC1-B429-1C37C84379F4}">
      <dsp:nvSpPr>
        <dsp:cNvPr id="0" name=""/>
        <dsp:cNvSpPr/>
      </dsp:nvSpPr>
      <dsp:spPr>
        <a:xfrm rot="2142401">
          <a:off x="3074963" y="3648892"/>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205289" y="3647751"/>
        <a:ext cx="13718" cy="13718"/>
      </dsp:txXfrm>
    </dsp:sp>
    <dsp:sp modelId="{6F6F0635-C4B0-484E-BD17-54C1D208D7BA}">
      <dsp:nvSpPr>
        <dsp:cNvPr id="0" name=""/>
        <dsp:cNvSpPr/>
      </dsp:nvSpPr>
      <dsp:spPr>
        <a:xfrm>
          <a:off x="3323544" y="3595431"/>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结构体类型 </a:t>
          </a:r>
          <a:r>
            <a:rPr lang="en-US" altLang="zh-CN" sz="1600" kern="1200"/>
            <a:t>union</a:t>
          </a:r>
          <a:endParaRPr lang="zh-CN" altLang="en-US" sz="1600" kern="1200"/>
        </a:p>
      </dsp:txBody>
      <dsp:txXfrm>
        <a:off x="3331701" y="3603588"/>
        <a:ext cx="1620530" cy="262176"/>
      </dsp:txXfrm>
    </dsp:sp>
    <dsp:sp modelId="{FD858F46-B97C-4FA7-9DF3-AABA7D549D7C}">
      <dsp:nvSpPr>
        <dsp:cNvPr id="0" name=""/>
        <dsp:cNvSpPr/>
      </dsp:nvSpPr>
      <dsp:spPr>
        <a:xfrm rot="3907178">
          <a:off x="2947376" y="3809024"/>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zh-CN" altLang="en-US" sz="500" kern="1200"/>
        </a:p>
      </dsp:txBody>
      <dsp:txXfrm>
        <a:off x="3198909" y="3801503"/>
        <a:ext cx="26477" cy="26477"/>
      </dsp:txXfrm>
    </dsp:sp>
    <dsp:sp modelId="{3FD0CACF-FBFA-48E1-BCB3-B02BD668D2B5}">
      <dsp:nvSpPr>
        <dsp:cNvPr id="0" name=""/>
        <dsp:cNvSpPr/>
      </dsp:nvSpPr>
      <dsp:spPr>
        <a:xfrm>
          <a:off x="3323544" y="3915695"/>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zh-CN" altLang="en-US" sz="1600" kern="1200"/>
            <a:t>函数类型</a:t>
          </a:r>
        </a:p>
      </dsp:txBody>
      <dsp:txXfrm>
        <a:off x="3331701" y="3923852"/>
        <a:ext cx="1620530" cy="262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78ADB-A854-4126-A6F5-CE10FB9FF245}">
      <dsp:nvSpPr>
        <dsp:cNvPr id="0" name=""/>
        <dsp:cNvSpPr/>
      </dsp:nvSpPr>
      <dsp:spPr>
        <a:xfrm>
          <a:off x="5786661" y="732615"/>
          <a:ext cx="2886884" cy="275183"/>
        </a:xfrm>
        <a:custGeom>
          <a:avLst/>
          <a:gdLst/>
          <a:ahLst/>
          <a:cxnLst/>
          <a:rect l="0" t="0" r="0" b="0"/>
          <a:pathLst>
            <a:path>
              <a:moveTo>
                <a:pt x="0" y="0"/>
              </a:moveTo>
              <a:lnTo>
                <a:pt x="0" y="187529"/>
              </a:lnTo>
              <a:lnTo>
                <a:pt x="2886884" y="187529"/>
              </a:lnTo>
              <a:lnTo>
                <a:pt x="2886884"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C3BF6C-AE0D-4680-ABA0-6E0D541D1577}">
      <dsp:nvSpPr>
        <dsp:cNvPr id="0" name=""/>
        <dsp:cNvSpPr/>
      </dsp:nvSpPr>
      <dsp:spPr>
        <a:xfrm>
          <a:off x="5786661" y="732615"/>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19C4149-678E-495D-B43A-1E9BCE0060B1}">
      <dsp:nvSpPr>
        <dsp:cNvPr id="0" name=""/>
        <dsp:cNvSpPr/>
      </dsp:nvSpPr>
      <dsp:spPr>
        <a:xfrm>
          <a:off x="4823836" y="1737729"/>
          <a:ext cx="3848914" cy="275183"/>
        </a:xfrm>
        <a:custGeom>
          <a:avLst/>
          <a:gdLst/>
          <a:ahLst/>
          <a:cxnLst/>
          <a:rect l="0" t="0" r="0" b="0"/>
          <a:pathLst>
            <a:path>
              <a:moveTo>
                <a:pt x="0" y="0"/>
              </a:moveTo>
              <a:lnTo>
                <a:pt x="0" y="187529"/>
              </a:lnTo>
              <a:lnTo>
                <a:pt x="3848914" y="187529"/>
              </a:lnTo>
              <a:lnTo>
                <a:pt x="3848914"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13C3E8F-868B-486F-97C2-5624E5B1B440}">
      <dsp:nvSpPr>
        <dsp:cNvPr id="0" name=""/>
        <dsp:cNvSpPr/>
      </dsp:nvSpPr>
      <dsp:spPr>
        <a:xfrm>
          <a:off x="4823836" y="1737729"/>
          <a:ext cx="1924059" cy="275183"/>
        </a:xfrm>
        <a:custGeom>
          <a:avLst/>
          <a:gdLst/>
          <a:ahLst/>
          <a:cxnLst/>
          <a:rect l="0" t="0" r="0" b="0"/>
          <a:pathLst>
            <a:path>
              <a:moveTo>
                <a:pt x="0" y="0"/>
              </a:moveTo>
              <a:lnTo>
                <a:pt x="0" y="187529"/>
              </a:lnTo>
              <a:lnTo>
                <a:pt x="1924059" y="187529"/>
              </a:lnTo>
              <a:lnTo>
                <a:pt x="192405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FD2C8E3-110C-4B28-A767-271717D906F1}">
      <dsp:nvSpPr>
        <dsp:cNvPr id="0" name=""/>
        <dsp:cNvSpPr/>
      </dsp:nvSpPr>
      <dsp:spPr>
        <a:xfrm>
          <a:off x="5785071" y="3747958"/>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E53E483-DA6E-420F-956A-6703D7E3A085}">
      <dsp:nvSpPr>
        <dsp:cNvPr id="0" name=""/>
        <dsp:cNvSpPr/>
      </dsp:nvSpPr>
      <dsp:spPr>
        <a:xfrm>
          <a:off x="4823041" y="3747958"/>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D9D4F76-AACD-4919-B590-C1111B484AF7}">
      <dsp:nvSpPr>
        <dsp:cNvPr id="0" name=""/>
        <dsp:cNvSpPr/>
      </dsp:nvSpPr>
      <dsp:spPr>
        <a:xfrm>
          <a:off x="4823041" y="2742844"/>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41E6159-4B5F-4AB2-A2A4-75F8D4BB8CA3}">
      <dsp:nvSpPr>
        <dsp:cNvPr id="0" name=""/>
        <dsp:cNvSpPr/>
      </dsp:nvSpPr>
      <dsp:spPr>
        <a:xfrm>
          <a:off x="3861011" y="2742844"/>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51E9983-E675-4BA5-8E2C-10EF69A8989D}">
      <dsp:nvSpPr>
        <dsp:cNvPr id="0" name=""/>
        <dsp:cNvSpPr/>
      </dsp:nvSpPr>
      <dsp:spPr>
        <a:xfrm>
          <a:off x="4777321" y="1737729"/>
          <a:ext cx="91440" cy="275183"/>
        </a:xfrm>
        <a:custGeom>
          <a:avLst/>
          <a:gdLst/>
          <a:ahLst/>
          <a:cxnLst/>
          <a:rect l="0" t="0" r="0" b="0"/>
          <a:pathLst>
            <a:path>
              <a:moveTo>
                <a:pt x="46514" y="0"/>
              </a:moveTo>
              <a:lnTo>
                <a:pt x="46514" y="187529"/>
              </a:lnTo>
              <a:lnTo>
                <a:pt x="45720" y="187529"/>
              </a:lnTo>
              <a:lnTo>
                <a:pt x="4572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943899-CD4F-4A6A-8E7F-11349FC93D4B}">
      <dsp:nvSpPr>
        <dsp:cNvPr id="0" name=""/>
        <dsp:cNvSpPr/>
      </dsp:nvSpPr>
      <dsp:spPr>
        <a:xfrm>
          <a:off x="2898981" y="1737729"/>
          <a:ext cx="1924854" cy="275183"/>
        </a:xfrm>
        <a:custGeom>
          <a:avLst/>
          <a:gdLst/>
          <a:ahLst/>
          <a:cxnLst/>
          <a:rect l="0" t="0" r="0" b="0"/>
          <a:pathLst>
            <a:path>
              <a:moveTo>
                <a:pt x="1924854" y="0"/>
              </a:moveTo>
              <a:lnTo>
                <a:pt x="192485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9DF1B7-E819-4C57-BB8C-7791BE2191BF}">
      <dsp:nvSpPr>
        <dsp:cNvPr id="0" name=""/>
        <dsp:cNvSpPr/>
      </dsp:nvSpPr>
      <dsp:spPr>
        <a:xfrm>
          <a:off x="974921" y="1737729"/>
          <a:ext cx="3848914" cy="275183"/>
        </a:xfrm>
        <a:custGeom>
          <a:avLst/>
          <a:gdLst/>
          <a:ahLst/>
          <a:cxnLst/>
          <a:rect l="0" t="0" r="0" b="0"/>
          <a:pathLst>
            <a:path>
              <a:moveTo>
                <a:pt x="3848914" y="0"/>
              </a:moveTo>
              <a:lnTo>
                <a:pt x="384891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4338D9C-E55D-4F15-BEBA-E99360731CF5}">
      <dsp:nvSpPr>
        <dsp:cNvPr id="0" name=""/>
        <dsp:cNvSpPr/>
      </dsp:nvSpPr>
      <dsp:spPr>
        <a:xfrm>
          <a:off x="4823836" y="732615"/>
          <a:ext cx="962824" cy="275183"/>
        </a:xfrm>
        <a:custGeom>
          <a:avLst/>
          <a:gdLst/>
          <a:ahLst/>
          <a:cxnLst/>
          <a:rect l="0" t="0" r="0" b="0"/>
          <a:pathLst>
            <a:path>
              <a:moveTo>
                <a:pt x="962824" y="0"/>
              </a:moveTo>
              <a:lnTo>
                <a:pt x="96282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CD1A1E-7672-4226-B079-4CF1DECD6C38}">
      <dsp:nvSpPr>
        <dsp:cNvPr id="0" name=""/>
        <dsp:cNvSpPr/>
      </dsp:nvSpPr>
      <dsp:spPr>
        <a:xfrm>
          <a:off x="2899776" y="732615"/>
          <a:ext cx="2886884" cy="275183"/>
        </a:xfrm>
        <a:custGeom>
          <a:avLst/>
          <a:gdLst/>
          <a:ahLst/>
          <a:cxnLst/>
          <a:rect l="0" t="0" r="0" b="0"/>
          <a:pathLst>
            <a:path>
              <a:moveTo>
                <a:pt x="2886884" y="0"/>
              </a:moveTo>
              <a:lnTo>
                <a:pt x="288688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9DC1173-F9D6-45CE-91A9-282F47E20978}">
      <dsp:nvSpPr>
        <dsp:cNvPr id="0" name=""/>
        <dsp:cNvSpPr/>
      </dsp:nvSpPr>
      <dsp:spPr>
        <a:xfrm>
          <a:off x="4929763" y="2684"/>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5E05F1-0610-4ACB-9957-90074DF8C235}">
      <dsp:nvSpPr>
        <dsp:cNvPr id="0" name=""/>
        <dsp:cNvSpPr/>
      </dsp:nvSpPr>
      <dsp:spPr>
        <a:xfrm>
          <a:off x="5034895" y="102560"/>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C</a:t>
          </a:r>
          <a:r>
            <a:rPr lang="zh-CN" altLang="en-US" sz="2000" b="0" kern="1200">
              <a:latin typeface="+mn-ea"/>
              <a:ea typeface="+mn-ea"/>
            </a:rPr>
            <a:t>程序</a:t>
          </a:r>
        </a:p>
      </dsp:txBody>
      <dsp:txXfrm>
        <a:off x="5056274" y="123939"/>
        <a:ext cx="1671037" cy="687172"/>
      </dsp:txXfrm>
    </dsp:sp>
    <dsp:sp modelId="{647B0E99-EE12-4CC8-BE68-F7CFD9E72EEA}">
      <dsp:nvSpPr>
        <dsp:cNvPr id="0" name=""/>
        <dsp:cNvSpPr/>
      </dsp:nvSpPr>
      <dsp:spPr>
        <a:xfrm>
          <a:off x="204287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66962D9-0A87-4346-A9F9-284051CF8E21}">
      <dsp:nvSpPr>
        <dsp:cNvPr id="0" name=""/>
        <dsp:cNvSpPr/>
      </dsp:nvSpPr>
      <dsp:spPr>
        <a:xfrm>
          <a:off x="2148011"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1</a:t>
          </a:r>
          <a:endParaRPr lang="zh-CN" altLang="en-US" sz="2000" b="0" kern="1200">
            <a:latin typeface="+mn-ea"/>
            <a:ea typeface="+mn-ea"/>
          </a:endParaRPr>
        </a:p>
      </dsp:txBody>
      <dsp:txXfrm>
        <a:off x="2169390" y="1129053"/>
        <a:ext cx="1671037" cy="687172"/>
      </dsp:txXfrm>
    </dsp:sp>
    <dsp:sp modelId="{83B640D3-B474-4475-82D1-4545B987FDDF}">
      <dsp:nvSpPr>
        <dsp:cNvPr id="0" name=""/>
        <dsp:cNvSpPr/>
      </dsp:nvSpPr>
      <dsp:spPr>
        <a:xfrm>
          <a:off x="396693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0DAD33C-85AD-4DD2-9B7C-0C86F67B1B5B}">
      <dsp:nvSpPr>
        <dsp:cNvPr id="0" name=""/>
        <dsp:cNvSpPr/>
      </dsp:nvSpPr>
      <dsp:spPr>
        <a:xfrm>
          <a:off x="407207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2</a:t>
          </a:r>
          <a:endParaRPr lang="zh-CN" altLang="en-US" sz="2000" b="0" kern="1200">
            <a:latin typeface="+mn-ea"/>
            <a:ea typeface="+mn-ea"/>
          </a:endParaRPr>
        </a:p>
      </dsp:txBody>
      <dsp:txXfrm>
        <a:off x="4093449" y="1129053"/>
        <a:ext cx="1671037" cy="687172"/>
      </dsp:txXfrm>
    </dsp:sp>
    <dsp:sp modelId="{AF17E07E-D3DC-4840-8B72-EF3A3B867DD5}">
      <dsp:nvSpPr>
        <dsp:cNvPr id="0" name=""/>
        <dsp:cNvSpPr/>
      </dsp:nvSpPr>
      <dsp:spPr>
        <a:xfrm>
          <a:off x="11802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5AF3699-A0DA-47F0-8F0D-3DE031834FEC}">
      <dsp:nvSpPr>
        <dsp:cNvPr id="0" name=""/>
        <dsp:cNvSpPr/>
      </dsp:nvSpPr>
      <dsp:spPr>
        <a:xfrm>
          <a:off x="22315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预处理指令</a:t>
          </a:r>
        </a:p>
      </dsp:txBody>
      <dsp:txXfrm>
        <a:off x="244535" y="2134167"/>
        <a:ext cx="1671037" cy="687172"/>
      </dsp:txXfrm>
    </dsp:sp>
    <dsp:sp modelId="{E8A11E01-3ABE-4EC0-99B3-F6B8C278F082}">
      <dsp:nvSpPr>
        <dsp:cNvPr id="0" name=""/>
        <dsp:cNvSpPr/>
      </dsp:nvSpPr>
      <dsp:spPr>
        <a:xfrm>
          <a:off x="204208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36818F4-7E25-45F2-8E79-9DC9A1CFA7AA}">
      <dsp:nvSpPr>
        <dsp:cNvPr id="0" name=""/>
        <dsp:cNvSpPr/>
      </dsp:nvSpPr>
      <dsp:spPr>
        <a:xfrm>
          <a:off x="214721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数据声明</a:t>
          </a:r>
        </a:p>
      </dsp:txBody>
      <dsp:txXfrm>
        <a:off x="2168595" y="2134167"/>
        <a:ext cx="1671037" cy="687172"/>
      </dsp:txXfrm>
    </dsp:sp>
    <dsp:sp modelId="{4457C76A-29D9-49DD-BE0D-91C789861EDF}">
      <dsp:nvSpPr>
        <dsp:cNvPr id="0" name=""/>
        <dsp:cNvSpPr/>
      </dsp:nvSpPr>
      <dsp:spPr>
        <a:xfrm>
          <a:off x="396614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2E19DCD-49C4-4721-819D-444EC49D177B}">
      <dsp:nvSpPr>
        <dsp:cNvPr id="0" name=""/>
        <dsp:cNvSpPr/>
      </dsp:nvSpPr>
      <dsp:spPr>
        <a:xfrm>
          <a:off x="407127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a:t>
          </a:r>
          <a:r>
            <a:rPr lang="en-US" altLang="zh-CN" sz="2000" b="0" kern="1200">
              <a:latin typeface="+mn-ea"/>
              <a:ea typeface="+mn-ea"/>
            </a:rPr>
            <a:t>1</a:t>
          </a:r>
          <a:endParaRPr lang="zh-CN" altLang="en-US" sz="2000" b="0" kern="1200">
            <a:latin typeface="+mn-ea"/>
            <a:ea typeface="+mn-ea"/>
          </a:endParaRPr>
        </a:p>
      </dsp:txBody>
      <dsp:txXfrm>
        <a:off x="4092655" y="2134167"/>
        <a:ext cx="1671037" cy="687172"/>
      </dsp:txXfrm>
    </dsp:sp>
    <dsp:sp modelId="{E0AF7409-867C-4958-89B8-2EC3276204DC}">
      <dsp:nvSpPr>
        <dsp:cNvPr id="0" name=""/>
        <dsp:cNvSpPr/>
      </dsp:nvSpPr>
      <dsp:spPr>
        <a:xfrm>
          <a:off x="300411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8389421-6BC1-4742-8335-6F0DE14C5BD6}">
      <dsp:nvSpPr>
        <dsp:cNvPr id="0" name=""/>
        <dsp:cNvSpPr/>
      </dsp:nvSpPr>
      <dsp:spPr>
        <a:xfrm>
          <a:off x="310924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函数首部</a:t>
          </a:r>
        </a:p>
      </dsp:txBody>
      <dsp:txXfrm>
        <a:off x="3130625" y="3139282"/>
        <a:ext cx="1671037" cy="687172"/>
      </dsp:txXfrm>
    </dsp:sp>
    <dsp:sp modelId="{64DCEE1D-5101-44B7-9EC1-331F83C45215}">
      <dsp:nvSpPr>
        <dsp:cNvPr id="0" name=""/>
        <dsp:cNvSpPr/>
      </dsp:nvSpPr>
      <dsp:spPr>
        <a:xfrm>
          <a:off x="492817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CBD36D-573A-464D-AB6B-F238D9EF7509}">
      <dsp:nvSpPr>
        <dsp:cNvPr id="0" name=""/>
        <dsp:cNvSpPr/>
      </dsp:nvSpPr>
      <dsp:spPr>
        <a:xfrm>
          <a:off x="503330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函数体</a:t>
          </a:r>
        </a:p>
      </dsp:txBody>
      <dsp:txXfrm>
        <a:off x="5054685" y="3139282"/>
        <a:ext cx="1671037" cy="687172"/>
      </dsp:txXfrm>
    </dsp:sp>
    <dsp:sp modelId="{32D7E085-498A-45C8-A608-CAFEE3B369EF}">
      <dsp:nvSpPr>
        <dsp:cNvPr id="0" name=""/>
        <dsp:cNvSpPr/>
      </dsp:nvSpPr>
      <dsp:spPr>
        <a:xfrm>
          <a:off x="396614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6F06E70-3A19-4D11-939A-0EE45858207B}">
      <dsp:nvSpPr>
        <dsp:cNvPr id="0" name=""/>
        <dsp:cNvSpPr/>
      </dsp:nvSpPr>
      <dsp:spPr>
        <a:xfrm>
          <a:off x="407127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数据声明</a:t>
          </a:r>
        </a:p>
      </dsp:txBody>
      <dsp:txXfrm>
        <a:off x="4092655" y="4144396"/>
        <a:ext cx="1671037" cy="687172"/>
      </dsp:txXfrm>
    </dsp:sp>
    <dsp:sp modelId="{571055EC-442A-4526-B69B-AC97B4BD4B9A}">
      <dsp:nvSpPr>
        <dsp:cNvPr id="0" name=""/>
        <dsp:cNvSpPr/>
      </dsp:nvSpPr>
      <dsp:spPr>
        <a:xfrm>
          <a:off x="589020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386DCC5-E831-4952-BA70-3D39A3E702ED}">
      <dsp:nvSpPr>
        <dsp:cNvPr id="0" name=""/>
        <dsp:cNvSpPr/>
      </dsp:nvSpPr>
      <dsp:spPr>
        <a:xfrm>
          <a:off x="599533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执行语句</a:t>
          </a:r>
        </a:p>
      </dsp:txBody>
      <dsp:txXfrm>
        <a:off x="6016715" y="4144396"/>
        <a:ext cx="1671037" cy="687172"/>
      </dsp:txXfrm>
    </dsp:sp>
    <dsp:sp modelId="{9CDEA476-34CB-4C83-A1B5-C8707A78CB8D}">
      <dsp:nvSpPr>
        <dsp:cNvPr id="0" name=""/>
        <dsp:cNvSpPr/>
      </dsp:nvSpPr>
      <dsp:spPr>
        <a:xfrm>
          <a:off x="5890203" y="2012913"/>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E59D94F-553B-417E-BE7C-3C58FA423651}">
      <dsp:nvSpPr>
        <dsp:cNvPr id="0" name=""/>
        <dsp:cNvSpPr/>
      </dsp:nvSpPr>
      <dsp:spPr>
        <a:xfrm>
          <a:off x="5995336" y="2112788"/>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a:t>
          </a:r>
          <a:endParaRPr lang="zh-CN" altLang="en-US" sz="2000" b="0" kern="1200">
            <a:latin typeface="+mn-ea"/>
            <a:ea typeface="+mn-ea"/>
          </a:endParaRPr>
        </a:p>
      </dsp:txBody>
      <dsp:txXfrm>
        <a:off x="6008393" y="2125845"/>
        <a:ext cx="1689271" cy="419696"/>
      </dsp:txXfrm>
    </dsp:sp>
    <dsp:sp modelId="{02826921-D0CA-4328-A441-1B64D77BDD63}">
      <dsp:nvSpPr>
        <dsp:cNvPr id="0" name=""/>
        <dsp:cNvSpPr/>
      </dsp:nvSpPr>
      <dsp:spPr>
        <a:xfrm>
          <a:off x="781585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A87B4D3-6CF2-47A1-AA5D-C4B5D705C3C5}">
      <dsp:nvSpPr>
        <dsp:cNvPr id="0" name=""/>
        <dsp:cNvSpPr/>
      </dsp:nvSpPr>
      <dsp:spPr>
        <a:xfrm>
          <a:off x="7920985"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a:t>
          </a:r>
          <a:r>
            <a:rPr lang="en-US" altLang="zh-CN" sz="2000" b="0" kern="1200">
              <a:latin typeface="+mn-ea"/>
              <a:ea typeface="+mn-ea"/>
            </a:rPr>
            <a:t>n</a:t>
          </a:r>
          <a:endParaRPr lang="zh-CN" altLang="en-US" sz="2000" b="0" kern="1200">
            <a:latin typeface="+mn-ea"/>
            <a:ea typeface="+mn-ea"/>
          </a:endParaRPr>
        </a:p>
      </dsp:txBody>
      <dsp:txXfrm>
        <a:off x="7942364" y="2134167"/>
        <a:ext cx="1671037" cy="687172"/>
      </dsp:txXfrm>
    </dsp:sp>
    <dsp:sp modelId="{34BC9333-174D-4F08-8B37-A39E77606FC0}">
      <dsp:nvSpPr>
        <dsp:cNvPr id="0" name=""/>
        <dsp:cNvSpPr/>
      </dsp:nvSpPr>
      <dsp:spPr>
        <a:xfrm>
          <a:off x="5890998" y="1007798"/>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0391075-BE06-4C0E-A052-60B49255D618}">
      <dsp:nvSpPr>
        <dsp:cNvPr id="0" name=""/>
        <dsp:cNvSpPr/>
      </dsp:nvSpPr>
      <dsp:spPr>
        <a:xfrm>
          <a:off x="5996130" y="1107674"/>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a:t>
          </a:r>
          <a:endParaRPr lang="zh-CN" altLang="en-US" sz="2000" b="0" kern="1200">
            <a:latin typeface="+mn-ea"/>
            <a:ea typeface="+mn-ea"/>
          </a:endParaRPr>
        </a:p>
      </dsp:txBody>
      <dsp:txXfrm>
        <a:off x="6009187" y="1120731"/>
        <a:ext cx="1689271" cy="419696"/>
      </dsp:txXfrm>
    </dsp:sp>
    <dsp:sp modelId="{C8BEF6F1-CD53-4365-BEC9-622098B5F8F2}">
      <dsp:nvSpPr>
        <dsp:cNvPr id="0" name=""/>
        <dsp:cNvSpPr/>
      </dsp:nvSpPr>
      <dsp:spPr>
        <a:xfrm>
          <a:off x="781664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D43757A-561B-455C-A396-806BA02E8279}">
      <dsp:nvSpPr>
        <dsp:cNvPr id="0" name=""/>
        <dsp:cNvSpPr/>
      </dsp:nvSpPr>
      <dsp:spPr>
        <a:xfrm>
          <a:off x="792178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n</a:t>
          </a:r>
          <a:endParaRPr lang="zh-CN" altLang="en-US" sz="2000" b="0" kern="1200">
            <a:latin typeface="+mn-ea"/>
            <a:ea typeface="+mn-ea"/>
          </a:endParaRPr>
        </a:p>
      </dsp:txBody>
      <dsp:txXfrm>
        <a:off x="7943159" y="1129053"/>
        <a:ext cx="1671037" cy="6871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2020/10/19</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a:t>
            </a:fld>
            <a:endParaRPr lang="zh-CN" altLang="en-US"/>
          </a:p>
        </p:txBody>
      </p:sp>
    </p:spTree>
    <p:extLst>
      <p:ext uri="{BB962C8B-B14F-4D97-AF65-F5344CB8AC3E}">
        <p14:creationId xmlns:p14="http://schemas.microsoft.com/office/powerpoint/2010/main" val="404745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45</a:t>
            </a:fld>
            <a:endParaRPr lang="zh-CN" altLang="en-US"/>
          </a:p>
        </p:txBody>
      </p:sp>
    </p:spTree>
    <p:extLst>
      <p:ext uri="{BB962C8B-B14F-4D97-AF65-F5344CB8AC3E}">
        <p14:creationId xmlns:p14="http://schemas.microsoft.com/office/powerpoint/2010/main" val="1121298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46</a:t>
            </a:fld>
            <a:endParaRPr lang="zh-CN" altLang="en-US"/>
          </a:p>
        </p:txBody>
      </p:sp>
    </p:spTree>
    <p:extLst>
      <p:ext uri="{BB962C8B-B14F-4D97-AF65-F5344CB8AC3E}">
        <p14:creationId xmlns:p14="http://schemas.microsoft.com/office/powerpoint/2010/main" val="716103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47</a:t>
            </a:fld>
            <a:endParaRPr lang="zh-CN" altLang="en-US"/>
          </a:p>
        </p:txBody>
      </p:sp>
    </p:spTree>
    <p:extLst>
      <p:ext uri="{BB962C8B-B14F-4D97-AF65-F5344CB8AC3E}">
        <p14:creationId xmlns:p14="http://schemas.microsoft.com/office/powerpoint/2010/main" val="427607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pPr/>
              <a:t>58</a:t>
            </a:fld>
            <a:endParaRPr lang="zh-CN" altLang="en-US">
              <a:latin typeface="Calibri" panose="020F0502020204030204" pitchFamily="34" charset="0"/>
            </a:endParaRPr>
          </a:p>
        </p:txBody>
      </p:sp>
    </p:spTree>
    <p:extLst>
      <p:ext uri="{BB962C8B-B14F-4D97-AF65-F5344CB8AC3E}">
        <p14:creationId xmlns:p14="http://schemas.microsoft.com/office/powerpoint/2010/main" val="89340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指数形式</a:t>
            </a:r>
            <a:r>
              <a:rPr lang="zh-CN" altLang="en-US"/>
              <a:t>：由于在计算机输入或输出时无法表示上角或下角，故规定以字母</a:t>
            </a:r>
            <a:r>
              <a:rPr lang="en-US" altLang="zh-CN"/>
              <a:t>e</a:t>
            </a:r>
            <a:r>
              <a:rPr lang="zh-CN" altLang="en-US"/>
              <a:t>或</a:t>
            </a:r>
            <a:r>
              <a:rPr lang="en-US" altLang="zh-CN"/>
              <a:t>E</a:t>
            </a:r>
            <a:r>
              <a:rPr lang="zh-CN" altLang="en-US"/>
              <a:t>代表以</a:t>
            </a:r>
            <a:r>
              <a:rPr lang="en-US" altLang="zh-CN"/>
              <a:t>10</a:t>
            </a:r>
            <a:r>
              <a:rPr lang="zh-CN" altLang="en-US"/>
              <a:t>为底的指数。但应注意</a:t>
            </a:r>
            <a:r>
              <a:rPr lang="en-US" altLang="zh-CN"/>
              <a:t>: e</a:t>
            </a:r>
            <a:r>
              <a:rPr lang="zh-CN" altLang="en-US"/>
              <a:t>或</a:t>
            </a:r>
            <a:r>
              <a:rPr lang="en-US" altLang="zh-CN"/>
              <a:t>E</a:t>
            </a:r>
            <a:r>
              <a:rPr lang="zh-CN" altLang="en-US"/>
              <a:t>之前必须有数字，且</a:t>
            </a:r>
            <a:r>
              <a:rPr lang="en-US" altLang="zh-CN"/>
              <a:t>e</a:t>
            </a:r>
            <a:r>
              <a:rPr lang="zh-CN" altLang="en-US"/>
              <a:t>或</a:t>
            </a:r>
            <a:r>
              <a:rPr lang="en-US" altLang="zh-CN"/>
              <a:t>E</a:t>
            </a:r>
            <a:r>
              <a:rPr lang="zh-CN" altLang="en-US"/>
              <a:t>后面必须为整数。如不能写成</a:t>
            </a:r>
            <a:r>
              <a:rPr lang="en-US" altLang="zh-CN"/>
              <a:t>e4</a:t>
            </a:r>
            <a:r>
              <a:rPr lang="zh-CN" altLang="en-US"/>
              <a:t>，</a:t>
            </a:r>
            <a:r>
              <a:rPr lang="en-US" altLang="zh-CN"/>
              <a:t>12e2.5</a:t>
            </a:r>
            <a:r>
              <a:rPr lang="zh-CN" altLang="en-US"/>
              <a:t>。</a:t>
            </a:r>
            <a:endParaRPr lang="en-US" altLang="zh-CN"/>
          </a:p>
          <a:p>
            <a:r>
              <a:rPr lang="zh-CN" altLang="en-US" b="1"/>
              <a:t>普通字符</a:t>
            </a:r>
            <a:r>
              <a:rPr lang="zh-CN" altLang="en-US"/>
              <a:t>：用单撇号括起来的一个字符。</a:t>
            </a:r>
            <a:endParaRPr lang="en-US" altLang="zh-CN"/>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t>转义字符</a:t>
            </a:r>
            <a:r>
              <a:rPr lang="zh-CN" altLang="en-US"/>
              <a:t>：</a:t>
            </a:r>
            <a:r>
              <a:rPr lang="en-US" altLang="zh-CN"/>
              <a:t>C</a:t>
            </a:r>
            <a:r>
              <a:rPr lang="zh-CN" altLang="en-US"/>
              <a:t>语言还允许用一种特殊形式的字符常量，就是以字符“</a:t>
            </a:r>
            <a:r>
              <a:rPr lang="en-US" altLang="zh-CN"/>
              <a:t>\”</a:t>
            </a:r>
            <a:r>
              <a:rPr lang="zh-CN" altLang="en-US"/>
              <a:t>开头的字符序列。这是一种在屏幕上无法显示的“控制字符”。</a:t>
            </a:r>
            <a:endParaRPr lang="en-US" altLang="zh-CN"/>
          </a:p>
          <a:p>
            <a:r>
              <a:rPr lang="zh-CN" altLang="en-US" b="1"/>
              <a:t>字符串常量</a:t>
            </a:r>
            <a:r>
              <a:rPr lang="zh-CN" altLang="en-US"/>
              <a:t>：用双引号把若干个字符括起来，字符串常量是双引号中的全部字符</a:t>
            </a:r>
            <a:r>
              <a:rPr lang="en-US" altLang="zh-CN"/>
              <a:t>(</a:t>
            </a:r>
            <a:r>
              <a:rPr lang="zh-CN" altLang="en-US"/>
              <a:t>但不包括双引号本身</a:t>
            </a:r>
            <a:r>
              <a:rPr lang="en-US" altLang="zh-CN"/>
              <a:t>)</a:t>
            </a:r>
            <a:r>
              <a:rPr lang="zh-CN" altLang="en-US"/>
              <a:t>。</a:t>
            </a:r>
            <a:endParaRPr lang="en-US" altLang="zh-CN"/>
          </a:p>
          <a:p>
            <a:r>
              <a:rPr lang="zh-CN" altLang="en-US" b="1"/>
              <a:t>符号常量</a:t>
            </a:r>
            <a:r>
              <a:rPr lang="zh-CN" altLang="en-US"/>
              <a:t>：</a:t>
            </a:r>
            <a:r>
              <a:rPr lang="zh-CN" altLang="en-US" sz="1200">
                <a:latin typeface="+mn-lt"/>
                <a:ea typeface="+mn-ea"/>
              </a:rPr>
              <a:t>用</a:t>
            </a:r>
            <a:r>
              <a:rPr lang="en-US" altLang="zh-CN" sz="1200">
                <a:latin typeface="+mn-lt"/>
                <a:ea typeface="+mn-ea"/>
              </a:rPr>
              <a:t>#define</a:t>
            </a:r>
            <a:r>
              <a:rPr lang="zh-CN" altLang="en-US" sz="1200">
                <a:latin typeface="+mn-lt"/>
                <a:ea typeface="+mn-ea"/>
              </a:rPr>
              <a:t>指令，指定用一个符号名称代表一个常量。</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val="63598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误差与溢出</a:t>
            </a:r>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4346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val="191253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val="350960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9A31313-2701-46A5-8D55-ACC63E43B94A}" type="slidenum">
              <a:rPr lang="zh-CN" altLang="en-US" smtClean="0">
                <a:latin typeface="Calibri" panose="020F0502020204030204" pitchFamily="34" charset="0"/>
              </a:rPr>
              <a:pPr/>
              <a:t>35</a:t>
            </a:fld>
            <a:endParaRPr lang="zh-CN" altLang="en-US">
              <a:latin typeface="Calibri" panose="020F0502020204030204" pitchFamily="34" charset="0"/>
            </a:endParaRPr>
          </a:p>
        </p:txBody>
      </p:sp>
    </p:spTree>
    <p:extLst>
      <p:ext uri="{BB962C8B-B14F-4D97-AF65-F5344CB8AC3E}">
        <p14:creationId xmlns:p14="http://schemas.microsoft.com/office/powerpoint/2010/main" val="3562975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42</a:t>
            </a:fld>
            <a:endParaRPr lang="zh-CN" altLang="en-US"/>
          </a:p>
        </p:txBody>
      </p:sp>
    </p:spTree>
    <p:extLst>
      <p:ext uri="{BB962C8B-B14F-4D97-AF65-F5344CB8AC3E}">
        <p14:creationId xmlns:p14="http://schemas.microsoft.com/office/powerpoint/2010/main" val="379876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43</a:t>
            </a:fld>
            <a:endParaRPr lang="zh-CN" altLang="en-US"/>
          </a:p>
        </p:txBody>
      </p:sp>
    </p:spTree>
    <p:extLst>
      <p:ext uri="{BB962C8B-B14F-4D97-AF65-F5344CB8AC3E}">
        <p14:creationId xmlns:p14="http://schemas.microsoft.com/office/powerpoint/2010/main" val="161636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44</a:t>
            </a:fld>
            <a:endParaRPr lang="zh-CN" altLang="en-US"/>
          </a:p>
        </p:txBody>
      </p:sp>
    </p:spTree>
    <p:extLst>
      <p:ext uri="{BB962C8B-B14F-4D97-AF65-F5344CB8AC3E}">
        <p14:creationId xmlns:p14="http://schemas.microsoft.com/office/powerpoint/2010/main" val="2574388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92B767-0C86-44FB-A026-BC02F32EEADD}"/>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形状 78" hidden="1">
            <a:extLst>
              <a:ext uri="{FF2B5EF4-FFF2-40B4-BE49-F238E27FC236}">
                <a16:creationId xmlns:a16="http://schemas.microsoft.com/office/drawing/2014/main" id="{1BFA5B7F-1F11-42EE-B10B-268E747F484B}"/>
              </a:ext>
            </a:extLst>
          </p:cNvPr>
          <p:cNvSpPr/>
          <p:nvPr userDrawn="1"/>
        </p:nvSpPr>
        <p:spPr>
          <a:xfrm rot="20962973">
            <a:off x="-952612" y="-337530"/>
            <a:ext cx="5469435" cy="7765861"/>
          </a:xfrm>
          <a:custGeom>
            <a:avLst/>
            <a:gdLst>
              <a:gd name="connsiteX0" fmla="*/ 5469435 w 5469435"/>
              <a:gd name="connsiteY0" fmla="*/ 788410 h 7765861"/>
              <a:gd name="connsiteX1" fmla="*/ 5469435 w 5469435"/>
              <a:gd name="connsiteY1" fmla="*/ 7765861 h 7765861"/>
              <a:gd name="connsiteX2" fmla="*/ 0 w 5469435"/>
              <a:gd name="connsiteY2" fmla="*/ 6740593 h 7765861"/>
              <a:gd name="connsiteX3" fmla="*/ 1263552 w 5469435"/>
              <a:gd name="connsiteY3" fmla="*/ 0 h 7765861"/>
            </a:gdLst>
            <a:ahLst/>
            <a:cxnLst>
              <a:cxn ang="0">
                <a:pos x="connsiteX0" y="connsiteY0"/>
              </a:cxn>
              <a:cxn ang="0">
                <a:pos x="connsiteX1" y="connsiteY1"/>
              </a:cxn>
              <a:cxn ang="0">
                <a:pos x="connsiteX2" y="connsiteY2"/>
              </a:cxn>
              <a:cxn ang="0">
                <a:pos x="connsiteX3" y="connsiteY3"/>
              </a:cxn>
            </a:cxnLst>
            <a:rect l="l" t="t" r="r" b="b"/>
            <a:pathLst>
              <a:path w="5469435" h="7765861">
                <a:moveTo>
                  <a:pt x="5469435" y="788410"/>
                </a:moveTo>
                <a:lnTo>
                  <a:pt x="5469435" y="7765861"/>
                </a:lnTo>
                <a:lnTo>
                  <a:pt x="0" y="6740593"/>
                </a:lnTo>
                <a:lnTo>
                  <a:pt x="126355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B9C56EEB-2C02-4E0A-89C0-156826064E4B}"/>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513587" y="4146542"/>
            <a:ext cx="6916164" cy="558799"/>
          </a:xfrm>
          <a:prstGeom prst="rect">
            <a:avLst/>
          </a:prstGeom>
          <a:noFill/>
        </p:spPr>
        <p:txBody>
          <a:bodyPr anchor="ctr">
            <a:normAutofit/>
          </a:bodyPr>
          <a:lstStyle>
            <a:lvl1pPr marL="0" indent="0" algn="ctr">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2513587" y="1938000"/>
            <a:ext cx="6916164" cy="2171700"/>
          </a:xfrm>
        </p:spPr>
        <p:txBody>
          <a:bodyPr anchor="b">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3652424" y="979716"/>
            <a:ext cx="4638490"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918666"/>
            <a:ext cx="3955535" cy="296271"/>
          </a:xfrm>
          <a:prstGeom prst="rect">
            <a:avLst/>
          </a:prstGeom>
          <a:noFill/>
          <a:ln>
            <a:noFill/>
          </a:ln>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cxnSp>
        <p:nvCxnSpPr>
          <p:cNvPr id="5" name="直接连接符 4">
            <a:extLst>
              <a:ext uri="{FF2B5EF4-FFF2-40B4-BE49-F238E27FC236}">
                <a16:creationId xmlns:a16="http://schemas.microsoft.com/office/drawing/2014/main" id="{F0AC2953-3F34-446E-A0DF-9AAF9F1EB358}"/>
              </a:ext>
            </a:extLst>
          </p:cNvPr>
          <p:cNvCxnSpPr>
            <a:cxnSpLocks/>
          </p:cNvCxnSpPr>
          <p:nvPr userDrawn="1"/>
        </p:nvCxnSpPr>
        <p:spPr>
          <a:xfrm flipH="1">
            <a:off x="669924" y="1143000"/>
            <a:ext cx="3155314"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E12F09A0-FE67-42E4-BE08-ED058C406214}"/>
              </a:ext>
            </a:extLst>
          </p:cNvPr>
          <p:cNvCxnSpPr>
            <a:cxnSpLocks/>
          </p:cNvCxnSpPr>
          <p:nvPr userDrawn="1"/>
        </p:nvCxnSpPr>
        <p:spPr>
          <a:xfrm>
            <a:off x="3825238" y="6121869"/>
            <a:ext cx="7696835"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6" name="椭圆 105">
            <a:extLst>
              <a:ext uri="{FF2B5EF4-FFF2-40B4-BE49-F238E27FC236}">
                <a16:creationId xmlns:a16="http://schemas.microsoft.com/office/drawing/2014/main" id="{7BF29121-D36A-460B-AFCF-25BDFFD7B025}"/>
              </a:ext>
            </a:extLst>
          </p:cNvPr>
          <p:cNvSpPr/>
          <p:nvPr userDrawn="1"/>
        </p:nvSpPr>
        <p:spPr>
          <a:xfrm>
            <a:off x="506641" y="979716"/>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31C3DD92-AA1E-4561-85EA-B0FBBC417E1B}"/>
              </a:ext>
            </a:extLst>
          </p:cNvPr>
          <p:cNvSpPr/>
          <p:nvPr userDrawn="1"/>
        </p:nvSpPr>
        <p:spPr>
          <a:xfrm>
            <a:off x="11358791" y="5958585"/>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4D27EBB3-C72B-4F19-A5E2-A67F738CFDE1}"/>
              </a:ext>
            </a:extLst>
          </p:cNvPr>
          <p:cNvCxnSpPr>
            <a:cxnSpLocks/>
          </p:cNvCxnSpPr>
          <p:nvPr userDrawn="1"/>
        </p:nvCxnSpPr>
        <p:spPr>
          <a:xfrm>
            <a:off x="7721600" y="1143000"/>
            <a:ext cx="31641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6073D64-36D7-46F0-877A-E0B5DA1DFCF9}"/>
              </a:ext>
            </a:extLst>
          </p:cNvPr>
          <p:cNvCxnSpPr>
            <a:cxnSpLocks/>
          </p:cNvCxnSpPr>
          <p:nvPr userDrawn="1"/>
        </p:nvCxnSpPr>
        <p:spPr>
          <a:xfrm>
            <a:off x="669925" y="1143000"/>
            <a:ext cx="0" cy="9615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F786D929-8747-42D0-BEAA-D8631C331618}"/>
              </a:ext>
            </a:extLst>
          </p:cNvPr>
          <p:cNvCxnSpPr>
            <a:cxnSpLocks/>
          </p:cNvCxnSpPr>
          <p:nvPr userDrawn="1"/>
        </p:nvCxnSpPr>
        <p:spPr>
          <a:xfrm>
            <a:off x="11520486" y="4146542"/>
            <a:ext cx="0" cy="199073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55E54C3-5D90-4FC1-AC75-11B3DD05BA90}"/>
              </a:ext>
            </a:extLst>
          </p:cNvPr>
          <p:cNvCxnSpPr>
            <a:cxnSpLocks/>
          </p:cNvCxnSpPr>
          <p:nvPr userDrawn="1"/>
        </p:nvCxnSpPr>
        <p:spPr>
          <a:xfrm>
            <a:off x="669925" y="3106057"/>
            <a:ext cx="0" cy="140788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A539435-BA97-4FA5-B1D3-F456F97665EE}"/>
              </a:ext>
            </a:extLst>
          </p:cNvPr>
          <p:cNvCxnSpPr/>
          <p:nvPr userDrawn="1"/>
        </p:nvCxnSpPr>
        <p:spPr>
          <a:xfrm>
            <a:off x="11539538" y="1906061"/>
            <a:ext cx="0" cy="10858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3643BCF-EF6E-471F-BF6A-356564F53C7A}"/>
              </a:ext>
            </a:extLst>
          </p:cNvPr>
          <p:cNvCxnSpPr>
            <a:cxnSpLocks/>
          </p:cNvCxnSpPr>
          <p:nvPr userDrawn="1"/>
        </p:nvCxnSpPr>
        <p:spPr>
          <a:xfrm>
            <a:off x="10874284" y="1137285"/>
            <a:ext cx="670016" cy="7819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946E1F-8C37-45C4-8468-CBC0A710EC31}"/>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D4ADCFEF-C610-42F4-BF92-A99A8EEA834E}"/>
              </a:ext>
            </a:extLst>
          </p:cNvPr>
          <p:cNvSpPr/>
          <p:nvPr userDrawn="1"/>
        </p:nvSpPr>
        <p:spPr>
          <a:xfrm>
            <a:off x="800100" y="958831"/>
            <a:ext cx="10591800" cy="512445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5189635" y="2625706"/>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190751" y="352105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2020/10/19</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2020/10/19</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DAE16DD-EF5E-4129-8B0B-E2C1A22588F3}"/>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4EC8EA1-0D0A-490C-A450-7AF86A9A2B32}"/>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userDrawn="1">
            <p:ph type="ctrTitle" hasCustomPrompt="1"/>
          </p:nvPr>
        </p:nvSpPr>
        <p:spPr>
          <a:xfrm>
            <a:off x="2868666" y="1789647"/>
            <a:ext cx="6664624" cy="1774253"/>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2868666" y="4209888"/>
            <a:ext cx="6664624" cy="310871"/>
          </a:xfrm>
        </p:spPr>
        <p:txBody>
          <a:bodyPr vert="horz" lIns="91440" tIns="45720" rIns="91440" bIns="45720" rtlCol="0">
            <a:normAutofit/>
          </a:bodyPr>
          <a:lstStyle>
            <a:lvl1pPr marL="0" indent="0" algn="ct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2868668" y="3913617"/>
            <a:ext cx="6664624"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cxnSp>
        <p:nvCxnSpPr>
          <p:cNvPr id="8" name="直接连接符 7">
            <a:extLst>
              <a:ext uri="{FF2B5EF4-FFF2-40B4-BE49-F238E27FC236}">
                <a16:creationId xmlns:a16="http://schemas.microsoft.com/office/drawing/2014/main" id="{4E7C2876-CCC5-412A-B3B7-50B0D27B604F}"/>
              </a:ext>
            </a:extLst>
          </p:cNvPr>
          <p:cNvCxnSpPr>
            <a:cxnSpLocks/>
          </p:cNvCxnSpPr>
          <p:nvPr userDrawn="1"/>
        </p:nvCxnSpPr>
        <p:spPr>
          <a:xfrm>
            <a:off x="8366761" y="1143000"/>
            <a:ext cx="3155314"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9D26F28-661D-42B8-BF0A-19514DE6A089}"/>
              </a:ext>
            </a:extLst>
          </p:cNvPr>
          <p:cNvCxnSpPr>
            <a:cxnSpLocks/>
          </p:cNvCxnSpPr>
          <p:nvPr userDrawn="1"/>
        </p:nvCxnSpPr>
        <p:spPr>
          <a:xfrm flipH="1">
            <a:off x="669926" y="6121869"/>
            <a:ext cx="7696835"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A0574504-6EF1-4B7D-872E-D366F9E5ED73}"/>
              </a:ext>
            </a:extLst>
          </p:cNvPr>
          <p:cNvSpPr/>
          <p:nvPr userDrawn="1"/>
        </p:nvSpPr>
        <p:spPr>
          <a:xfrm flipH="1">
            <a:off x="11358791" y="979716"/>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6C64998-8F65-46FB-AB0E-0AE241B6FA4E}"/>
              </a:ext>
            </a:extLst>
          </p:cNvPr>
          <p:cNvSpPr/>
          <p:nvPr userDrawn="1"/>
        </p:nvSpPr>
        <p:spPr>
          <a:xfrm flipH="1">
            <a:off x="506641" y="5958585"/>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17D50279-0F8E-4F2C-8CD6-F4C46A278F60}"/>
              </a:ext>
            </a:extLst>
          </p:cNvPr>
          <p:cNvCxnSpPr>
            <a:cxnSpLocks/>
          </p:cNvCxnSpPr>
          <p:nvPr userDrawn="1"/>
        </p:nvCxnSpPr>
        <p:spPr>
          <a:xfrm flipH="1">
            <a:off x="1306285" y="1143000"/>
            <a:ext cx="31641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5132291-9542-4EE7-BAFE-AA30940FAA0E}"/>
              </a:ext>
            </a:extLst>
          </p:cNvPr>
          <p:cNvCxnSpPr>
            <a:cxnSpLocks/>
          </p:cNvCxnSpPr>
          <p:nvPr userDrawn="1"/>
        </p:nvCxnSpPr>
        <p:spPr>
          <a:xfrm flipH="1">
            <a:off x="11522074" y="1143000"/>
            <a:ext cx="0" cy="9615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7188254-B360-4F16-B52A-BDD368F2BFAE}"/>
              </a:ext>
            </a:extLst>
          </p:cNvPr>
          <p:cNvCxnSpPr>
            <a:cxnSpLocks/>
          </p:cNvCxnSpPr>
          <p:nvPr userDrawn="1"/>
        </p:nvCxnSpPr>
        <p:spPr>
          <a:xfrm flipH="1">
            <a:off x="671513" y="4146542"/>
            <a:ext cx="0" cy="199073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636F7DB-1E2E-4A18-AF28-00BC668B5764}"/>
              </a:ext>
            </a:extLst>
          </p:cNvPr>
          <p:cNvCxnSpPr>
            <a:cxnSpLocks/>
          </p:cNvCxnSpPr>
          <p:nvPr userDrawn="1"/>
        </p:nvCxnSpPr>
        <p:spPr>
          <a:xfrm flipH="1">
            <a:off x="11522074" y="3106057"/>
            <a:ext cx="0" cy="140788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B6DFA1B-E85E-4256-ABEB-89415F541A1A}"/>
              </a:ext>
            </a:extLst>
          </p:cNvPr>
          <p:cNvCxnSpPr/>
          <p:nvPr userDrawn="1"/>
        </p:nvCxnSpPr>
        <p:spPr>
          <a:xfrm flipH="1">
            <a:off x="652461" y="1906061"/>
            <a:ext cx="0" cy="10858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77D41AC-CF1E-4327-AE55-795110C8B21E}"/>
              </a:ext>
            </a:extLst>
          </p:cNvPr>
          <p:cNvCxnSpPr>
            <a:cxnSpLocks/>
          </p:cNvCxnSpPr>
          <p:nvPr userDrawn="1"/>
        </p:nvCxnSpPr>
        <p:spPr>
          <a:xfrm flipH="1">
            <a:off x="647699" y="1137285"/>
            <a:ext cx="670016" cy="7819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2020/10/19</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45590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2020/10/19</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15884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2020/10/19</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pic>
        <p:nvPicPr>
          <p:cNvPr id="4" name="图片 3">
            <a:extLst>
              <a:ext uri="{FF2B5EF4-FFF2-40B4-BE49-F238E27FC236}">
                <a16:creationId xmlns:a16="http://schemas.microsoft.com/office/drawing/2014/main" id="{6D4700C2-7853-4576-87B9-8FAC4C24AE49}"/>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3611" t="6052" r="17377" b="11925"/>
          <a:stretch/>
        </p:blipFill>
        <p:spPr>
          <a:xfrm>
            <a:off x="10547194" y="0"/>
            <a:ext cx="1198757" cy="822361"/>
          </a:xfrm>
          <a:prstGeom prst="rect">
            <a:avLst/>
          </a:prstGeom>
        </p:spPr>
      </p:pic>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 id="2147483671" r:id="rId8"/>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notesSlide" Target="../notesSlides/notesSlide2.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slideLayout" Target="../slideLayouts/slideLayout7.xml"/><Relationship Id="rId2" Type="http://schemas.openxmlformats.org/officeDocument/2006/relationships/tags" Target="../tags/tag83.xml"/><Relationship Id="rId16" Type="http://schemas.openxmlformats.org/officeDocument/2006/relationships/tags" Target="../tags/tag97.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19" Type="http://schemas.openxmlformats.org/officeDocument/2006/relationships/image" Target="../media/image9.png"/><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13.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slideLayout" Target="../slideLayouts/slideLayout7.xml"/><Relationship Id="rId4" Type="http://schemas.openxmlformats.org/officeDocument/2006/relationships/tags" Target="../tags/tag102.xml"/></Relationships>
</file>

<file path=ppt/slides/_rels/slide14.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slideLayout" Target="../slideLayouts/slideLayout5.xml"/><Relationship Id="rId5" Type="http://schemas.openxmlformats.org/officeDocument/2006/relationships/tags" Target="../tags/tag107.xml"/><Relationship Id="rId4" Type="http://schemas.openxmlformats.org/officeDocument/2006/relationships/tags" Target="../tags/tag10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microsoft.com/office/2007/relationships/hdphoto" Target="../media/hdphoto2.wdp"/><Relationship Id="rId5" Type="http://schemas.openxmlformats.org/officeDocument/2006/relationships/image" Target="../media/image14.png"/><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tags" Target="../tags/tag139.xml"/><Relationship Id="rId39" Type="http://schemas.openxmlformats.org/officeDocument/2006/relationships/tags" Target="../tags/tag152.xml"/><Relationship Id="rId21" Type="http://schemas.openxmlformats.org/officeDocument/2006/relationships/tags" Target="../tags/tag134.xml"/><Relationship Id="rId34" Type="http://schemas.openxmlformats.org/officeDocument/2006/relationships/tags" Target="../tags/tag147.xml"/><Relationship Id="rId42" Type="http://schemas.openxmlformats.org/officeDocument/2006/relationships/tags" Target="../tags/tag155.xml"/><Relationship Id="rId47" Type="http://schemas.openxmlformats.org/officeDocument/2006/relationships/tags" Target="../tags/tag160.xml"/><Relationship Id="rId50" Type="http://schemas.openxmlformats.org/officeDocument/2006/relationships/tags" Target="../tags/tag163.xml"/><Relationship Id="rId55" Type="http://schemas.openxmlformats.org/officeDocument/2006/relationships/tags" Target="../tags/tag168.xml"/><Relationship Id="rId63" Type="http://schemas.openxmlformats.org/officeDocument/2006/relationships/tags" Target="../tags/tag176.xml"/><Relationship Id="rId7" Type="http://schemas.openxmlformats.org/officeDocument/2006/relationships/tags" Target="../tags/tag120.xml"/><Relationship Id="rId2" Type="http://schemas.openxmlformats.org/officeDocument/2006/relationships/tags" Target="../tags/tag115.xml"/><Relationship Id="rId16" Type="http://schemas.openxmlformats.org/officeDocument/2006/relationships/tags" Target="../tags/tag129.xml"/><Relationship Id="rId29" Type="http://schemas.openxmlformats.org/officeDocument/2006/relationships/tags" Target="../tags/tag142.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32" Type="http://schemas.openxmlformats.org/officeDocument/2006/relationships/tags" Target="../tags/tag145.xml"/><Relationship Id="rId37" Type="http://schemas.openxmlformats.org/officeDocument/2006/relationships/tags" Target="../tags/tag150.xml"/><Relationship Id="rId40" Type="http://schemas.openxmlformats.org/officeDocument/2006/relationships/tags" Target="../tags/tag153.xml"/><Relationship Id="rId45" Type="http://schemas.openxmlformats.org/officeDocument/2006/relationships/tags" Target="../tags/tag158.xml"/><Relationship Id="rId53" Type="http://schemas.openxmlformats.org/officeDocument/2006/relationships/tags" Target="../tags/tag166.xml"/><Relationship Id="rId58" Type="http://schemas.openxmlformats.org/officeDocument/2006/relationships/tags" Target="../tags/tag171.xml"/><Relationship Id="rId66" Type="http://schemas.openxmlformats.org/officeDocument/2006/relationships/slideLayout" Target="../slideLayouts/slideLayout5.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tags" Target="../tags/tag141.xml"/><Relationship Id="rId36" Type="http://schemas.openxmlformats.org/officeDocument/2006/relationships/tags" Target="../tags/tag149.xml"/><Relationship Id="rId49" Type="http://schemas.openxmlformats.org/officeDocument/2006/relationships/tags" Target="../tags/tag162.xml"/><Relationship Id="rId57" Type="http://schemas.openxmlformats.org/officeDocument/2006/relationships/tags" Target="../tags/tag170.xml"/><Relationship Id="rId61" Type="http://schemas.openxmlformats.org/officeDocument/2006/relationships/tags" Target="../tags/tag174.xml"/><Relationship Id="rId10" Type="http://schemas.openxmlformats.org/officeDocument/2006/relationships/tags" Target="../tags/tag123.xml"/><Relationship Id="rId19" Type="http://schemas.openxmlformats.org/officeDocument/2006/relationships/tags" Target="../tags/tag132.xml"/><Relationship Id="rId31" Type="http://schemas.openxmlformats.org/officeDocument/2006/relationships/tags" Target="../tags/tag144.xml"/><Relationship Id="rId44" Type="http://schemas.openxmlformats.org/officeDocument/2006/relationships/tags" Target="../tags/tag157.xml"/><Relationship Id="rId52" Type="http://schemas.openxmlformats.org/officeDocument/2006/relationships/tags" Target="../tags/tag165.xml"/><Relationship Id="rId60" Type="http://schemas.openxmlformats.org/officeDocument/2006/relationships/tags" Target="../tags/tag173.xml"/><Relationship Id="rId65" Type="http://schemas.openxmlformats.org/officeDocument/2006/relationships/tags" Target="../tags/tag178.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tags" Target="../tags/tag143.xml"/><Relationship Id="rId35" Type="http://schemas.openxmlformats.org/officeDocument/2006/relationships/tags" Target="../tags/tag148.xml"/><Relationship Id="rId43" Type="http://schemas.openxmlformats.org/officeDocument/2006/relationships/tags" Target="../tags/tag156.xml"/><Relationship Id="rId48" Type="http://schemas.openxmlformats.org/officeDocument/2006/relationships/tags" Target="../tags/tag161.xml"/><Relationship Id="rId56" Type="http://schemas.openxmlformats.org/officeDocument/2006/relationships/tags" Target="../tags/tag169.xml"/><Relationship Id="rId64" Type="http://schemas.openxmlformats.org/officeDocument/2006/relationships/tags" Target="../tags/tag177.xml"/><Relationship Id="rId8" Type="http://schemas.openxmlformats.org/officeDocument/2006/relationships/tags" Target="../tags/tag121.xml"/><Relationship Id="rId51" Type="http://schemas.openxmlformats.org/officeDocument/2006/relationships/tags" Target="../tags/tag164.xml"/><Relationship Id="rId3" Type="http://schemas.openxmlformats.org/officeDocument/2006/relationships/tags" Target="../tags/tag116.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33" Type="http://schemas.openxmlformats.org/officeDocument/2006/relationships/tags" Target="../tags/tag146.xml"/><Relationship Id="rId38" Type="http://schemas.openxmlformats.org/officeDocument/2006/relationships/tags" Target="../tags/tag151.xml"/><Relationship Id="rId46" Type="http://schemas.openxmlformats.org/officeDocument/2006/relationships/tags" Target="../tags/tag159.xml"/><Relationship Id="rId59" Type="http://schemas.openxmlformats.org/officeDocument/2006/relationships/tags" Target="../tags/tag172.xml"/><Relationship Id="rId67" Type="http://schemas.openxmlformats.org/officeDocument/2006/relationships/notesSlide" Target="../notesSlides/notesSlide4.xml"/><Relationship Id="rId20" Type="http://schemas.openxmlformats.org/officeDocument/2006/relationships/tags" Target="../tags/tag133.xml"/><Relationship Id="rId41" Type="http://schemas.openxmlformats.org/officeDocument/2006/relationships/tags" Target="../tags/tag154.xml"/><Relationship Id="rId54" Type="http://schemas.openxmlformats.org/officeDocument/2006/relationships/tags" Target="../tags/tag167.xml"/><Relationship Id="rId62" Type="http://schemas.openxmlformats.org/officeDocument/2006/relationships/tags" Target="../tags/tag175.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slideLayout" Target="../slideLayouts/slideLayout7.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tags" Target="../tags/tag181.xml"/><Relationship Id="rId7" Type="http://schemas.openxmlformats.org/officeDocument/2006/relationships/slideLayout" Target="../slideLayouts/slideLayout7.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s>
</file>

<file path=ppt/slides/_rels/slide32.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3" Type="http://schemas.openxmlformats.org/officeDocument/2006/relationships/tags" Target="../tags/tag187.xml"/><Relationship Id="rId7" Type="http://schemas.openxmlformats.org/officeDocument/2006/relationships/tags" Target="../tags/tag191.xml"/><Relationship Id="rId12" Type="http://schemas.openxmlformats.org/officeDocument/2006/relationships/tags" Target="../tags/tag196.xml"/><Relationship Id="rId2" Type="http://schemas.openxmlformats.org/officeDocument/2006/relationships/tags" Target="../tags/tag186.xml"/><Relationship Id="rId16" Type="http://schemas.openxmlformats.org/officeDocument/2006/relationships/slideLayout" Target="../slideLayouts/slideLayout7.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5" Type="http://schemas.openxmlformats.org/officeDocument/2006/relationships/tags" Target="../tags/tag189.xml"/><Relationship Id="rId15" Type="http://schemas.openxmlformats.org/officeDocument/2006/relationships/tags" Target="../tags/tag199.xml"/><Relationship Id="rId10" Type="http://schemas.openxmlformats.org/officeDocument/2006/relationships/tags" Target="../tags/tag194.xml"/><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202.xml"/><Relationship Id="rId7" Type="http://schemas.openxmlformats.org/officeDocument/2006/relationships/slideLayout" Target="../slideLayouts/slideLayout4.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7.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20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9" Type="http://schemas.openxmlformats.org/officeDocument/2006/relationships/notesSlide" Target="../notesSlides/notesSlide7.xml"/></Relationships>
</file>

<file path=ppt/slides/_rels/slide43.xml.rels><?xml version="1.0" encoding="UTF-8" standalone="yes"?>
<Relationships xmlns="http://schemas.openxmlformats.org/package/2006/relationships"><Relationship Id="rId8" Type="http://schemas.openxmlformats.org/officeDocument/2006/relationships/tags" Target="../tags/tag221.xml"/><Relationship Id="rId3" Type="http://schemas.openxmlformats.org/officeDocument/2006/relationships/tags" Target="../tags/tag216.xml"/><Relationship Id="rId7" Type="http://schemas.openxmlformats.org/officeDocument/2006/relationships/tags" Target="../tags/tag220.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notesSlide" Target="../notesSlides/notesSlide8.xml"/><Relationship Id="rId5" Type="http://schemas.openxmlformats.org/officeDocument/2006/relationships/tags" Target="../tags/tag218.xml"/><Relationship Id="rId10" Type="http://schemas.openxmlformats.org/officeDocument/2006/relationships/slideLayout" Target="../slideLayouts/slideLayout4.xml"/><Relationship Id="rId4" Type="http://schemas.openxmlformats.org/officeDocument/2006/relationships/tags" Target="../tags/tag217.xml"/><Relationship Id="rId9" Type="http://schemas.openxmlformats.org/officeDocument/2006/relationships/tags" Target="../tags/tag222.xml"/></Relationships>
</file>

<file path=ppt/slides/_rels/slide44.xml.rels><?xml version="1.0" encoding="UTF-8" standalone="yes"?>
<Relationships xmlns="http://schemas.openxmlformats.org/package/2006/relationships"><Relationship Id="rId8" Type="http://schemas.openxmlformats.org/officeDocument/2006/relationships/tags" Target="../tags/tag230.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notesSlide" Target="../notesSlides/notesSlide9.xml"/><Relationship Id="rId5" Type="http://schemas.openxmlformats.org/officeDocument/2006/relationships/tags" Target="../tags/tag227.xml"/><Relationship Id="rId10" Type="http://schemas.openxmlformats.org/officeDocument/2006/relationships/slideLayout" Target="../slideLayouts/slideLayout4.xml"/><Relationship Id="rId4" Type="http://schemas.openxmlformats.org/officeDocument/2006/relationships/tags" Target="../tags/tag226.xml"/><Relationship Id="rId9" Type="http://schemas.openxmlformats.org/officeDocument/2006/relationships/tags" Target="../tags/tag231.xml"/></Relationships>
</file>

<file path=ppt/slides/_rels/slide45.xml.rels><?xml version="1.0" encoding="UTF-8" standalone="yes"?>
<Relationships xmlns="http://schemas.openxmlformats.org/package/2006/relationships"><Relationship Id="rId8" Type="http://schemas.openxmlformats.org/officeDocument/2006/relationships/tags" Target="../tags/tag239.xml"/><Relationship Id="rId3" Type="http://schemas.openxmlformats.org/officeDocument/2006/relationships/tags" Target="../tags/tag234.xml"/><Relationship Id="rId7" Type="http://schemas.openxmlformats.org/officeDocument/2006/relationships/tags" Target="../tags/tag238.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notesSlide" Target="../notesSlides/notesSlide10.xml"/><Relationship Id="rId5" Type="http://schemas.openxmlformats.org/officeDocument/2006/relationships/tags" Target="../tags/tag236.xml"/><Relationship Id="rId10" Type="http://schemas.openxmlformats.org/officeDocument/2006/relationships/slideLayout" Target="../slideLayouts/slideLayout4.xml"/><Relationship Id="rId4" Type="http://schemas.openxmlformats.org/officeDocument/2006/relationships/tags" Target="../tags/tag235.xml"/><Relationship Id="rId9" Type="http://schemas.openxmlformats.org/officeDocument/2006/relationships/tags" Target="../tags/tag240.xml"/></Relationships>
</file>

<file path=ppt/slides/_rels/slide46.xml.rels><?xml version="1.0" encoding="UTF-8" standalone="yes"?>
<Relationships xmlns="http://schemas.openxmlformats.org/package/2006/relationships"><Relationship Id="rId8" Type="http://schemas.openxmlformats.org/officeDocument/2006/relationships/tags" Target="../tags/tag248.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11" Type="http://schemas.openxmlformats.org/officeDocument/2006/relationships/notesSlide" Target="../notesSlides/notesSlide11.xml"/><Relationship Id="rId5" Type="http://schemas.openxmlformats.org/officeDocument/2006/relationships/tags" Target="../tags/tag245.xml"/><Relationship Id="rId10" Type="http://schemas.openxmlformats.org/officeDocument/2006/relationships/slideLayout" Target="../slideLayouts/slideLayout4.xml"/><Relationship Id="rId4" Type="http://schemas.openxmlformats.org/officeDocument/2006/relationships/tags" Target="../tags/tag244.xml"/><Relationship Id="rId9" Type="http://schemas.openxmlformats.org/officeDocument/2006/relationships/tags" Target="../tags/tag249.xml"/></Relationships>
</file>

<file path=ppt/slides/_rels/slide47.xml.rels><?xml version="1.0" encoding="UTF-8" standalone="yes"?>
<Relationships xmlns="http://schemas.openxmlformats.org/package/2006/relationships"><Relationship Id="rId8" Type="http://schemas.openxmlformats.org/officeDocument/2006/relationships/tags" Target="../tags/tag257.xml"/><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notesSlide" Target="../notesSlides/notesSlide12.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11" Type="http://schemas.openxmlformats.org/officeDocument/2006/relationships/slideLayout" Target="../slideLayouts/slideLayout4.xml"/><Relationship Id="rId5" Type="http://schemas.openxmlformats.org/officeDocument/2006/relationships/tags" Target="../tags/tag254.xml"/><Relationship Id="rId10" Type="http://schemas.openxmlformats.org/officeDocument/2006/relationships/tags" Target="../tags/tag259.xml"/><Relationship Id="rId4" Type="http://schemas.openxmlformats.org/officeDocument/2006/relationships/tags" Target="../tags/tag253.xml"/><Relationship Id="rId9" Type="http://schemas.openxmlformats.org/officeDocument/2006/relationships/tags" Target="../tags/tag258.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61.xml"/><Relationship Id="rId1" Type="http://schemas.openxmlformats.org/officeDocument/2006/relationships/tags" Target="../tags/tag260.xml"/></Relationships>
</file>

<file path=ppt/slides/_rels/slide5.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34" Type="http://schemas.openxmlformats.org/officeDocument/2006/relationships/tags" Target="../tags/tag62.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33" Type="http://schemas.openxmlformats.org/officeDocument/2006/relationships/tags" Target="../tags/tag61.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tags" Target="../tags/tag5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32" Type="http://schemas.openxmlformats.org/officeDocument/2006/relationships/tags" Target="../tags/tag60.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31" Type="http://schemas.openxmlformats.org/officeDocument/2006/relationships/tags" Target="../tags/tag59.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tags" Target="../tags/tag58.xml"/><Relationship Id="rId35"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slideLayout" Target="../slideLayouts/slideLayout5.xml"/><Relationship Id="rId5" Type="http://schemas.openxmlformats.org/officeDocument/2006/relationships/tags" Target="../tags/tag266.xml"/><Relationship Id="rId4" Type="http://schemas.openxmlformats.org/officeDocument/2006/relationships/tags" Target="../tags/tag265.xml"/></Relationships>
</file>

<file path=ppt/slides/_rels/slide51.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slideLayout" Target="../slideLayouts/slideLayout5.xml"/><Relationship Id="rId5" Type="http://schemas.openxmlformats.org/officeDocument/2006/relationships/tags" Target="../tags/tag271.xml"/><Relationship Id="rId4" Type="http://schemas.openxmlformats.org/officeDocument/2006/relationships/tags" Target="../tags/tag270.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73.xml"/><Relationship Id="rId1" Type="http://schemas.openxmlformats.org/officeDocument/2006/relationships/tags" Target="../tags/tag27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75.xml"/><Relationship Id="rId1" Type="http://schemas.openxmlformats.org/officeDocument/2006/relationships/tags" Target="../tags/tag274.xml"/></Relationships>
</file>

<file path=ppt/slides/_rels/slide54.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Layout" Target="../slideLayouts/slideLayout5.xml"/><Relationship Id="rId5" Type="http://schemas.openxmlformats.org/officeDocument/2006/relationships/tags" Target="../tags/tag280.xml"/><Relationship Id="rId4" Type="http://schemas.openxmlformats.org/officeDocument/2006/relationships/tags" Target="../tags/tag279.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82.xml"/><Relationship Id="rId1" Type="http://schemas.openxmlformats.org/officeDocument/2006/relationships/tags" Target="../tags/tag281.xml"/><Relationship Id="rId5" Type="http://schemas.openxmlformats.org/officeDocument/2006/relationships/image" Target="../media/image25.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0.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8" Type="http://schemas.openxmlformats.org/officeDocument/2006/relationships/tags" Target="../tags/tag290.xml"/><Relationship Id="rId13" Type="http://schemas.openxmlformats.org/officeDocument/2006/relationships/tags" Target="../tags/tag295.xml"/><Relationship Id="rId18" Type="http://schemas.openxmlformats.org/officeDocument/2006/relationships/image" Target="../media/image27.png"/><Relationship Id="rId3" Type="http://schemas.openxmlformats.org/officeDocument/2006/relationships/tags" Target="../tags/tag285.xml"/><Relationship Id="rId7" Type="http://schemas.openxmlformats.org/officeDocument/2006/relationships/tags" Target="../tags/tag289.xml"/><Relationship Id="rId12" Type="http://schemas.openxmlformats.org/officeDocument/2006/relationships/tags" Target="../tags/tag294.xml"/><Relationship Id="rId17" Type="http://schemas.openxmlformats.org/officeDocument/2006/relationships/notesSlide" Target="../notesSlides/notesSlide13.xml"/><Relationship Id="rId2" Type="http://schemas.openxmlformats.org/officeDocument/2006/relationships/tags" Target="../tags/tag284.xml"/><Relationship Id="rId16" Type="http://schemas.openxmlformats.org/officeDocument/2006/relationships/slideLayout" Target="../slideLayouts/slideLayout7.xml"/><Relationship Id="rId1" Type="http://schemas.openxmlformats.org/officeDocument/2006/relationships/tags" Target="../tags/tag283.xml"/><Relationship Id="rId6" Type="http://schemas.openxmlformats.org/officeDocument/2006/relationships/tags" Target="../tags/tag288.xml"/><Relationship Id="rId11" Type="http://schemas.openxmlformats.org/officeDocument/2006/relationships/tags" Target="../tags/tag293.xml"/><Relationship Id="rId5" Type="http://schemas.openxmlformats.org/officeDocument/2006/relationships/tags" Target="../tags/tag287.xml"/><Relationship Id="rId15" Type="http://schemas.openxmlformats.org/officeDocument/2006/relationships/tags" Target="../tags/tag297.xml"/><Relationship Id="rId10" Type="http://schemas.openxmlformats.org/officeDocument/2006/relationships/tags" Target="../tags/tag292.xml"/><Relationship Id="rId4" Type="http://schemas.openxmlformats.org/officeDocument/2006/relationships/tags" Target="../tags/tag286.xml"/><Relationship Id="rId9" Type="http://schemas.openxmlformats.org/officeDocument/2006/relationships/tags" Target="../tags/tag291.xml"/><Relationship Id="rId14" Type="http://schemas.openxmlformats.org/officeDocument/2006/relationships/tags" Target="../tags/tag29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6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9.xml"/></Relationships>
</file>

<file path=ppt/slides/_rels/slide61.xml.rels><?xml version="1.0" encoding="UTF-8" standalone="yes"?>
<Relationships xmlns="http://schemas.openxmlformats.org/package/2006/relationships"><Relationship Id="rId3" Type="http://schemas.openxmlformats.org/officeDocument/2006/relationships/tags" Target="../tags/tag302.xml"/><Relationship Id="rId7" Type="http://schemas.openxmlformats.org/officeDocument/2006/relationships/image" Target="../media/image29.png"/><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image" Target="../media/image28.png"/><Relationship Id="rId5" Type="http://schemas.openxmlformats.org/officeDocument/2006/relationships/image" Target="../media/image23.png"/><Relationship Id="rId4"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4.xml"/></Relationships>
</file>

<file path=ppt/slides/_rels/slide64.xml.rels><?xml version="1.0" encoding="UTF-8" standalone="yes"?>
<Relationships xmlns="http://schemas.openxmlformats.org/package/2006/relationships"><Relationship Id="rId3" Type="http://schemas.openxmlformats.org/officeDocument/2006/relationships/tags" Target="../tags/tag307.xml"/><Relationship Id="rId7" Type="http://schemas.openxmlformats.org/officeDocument/2006/relationships/slideLayout" Target="../slideLayouts/slideLayout4.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311.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tags" Target="../tags/tag31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slideLayout" Target="../slideLayouts/slideLayout7.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42"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a:spLocks/>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10"/>
          </p:nvPr>
        </p:nvSpPr>
        <p:spPr>
          <a:xfrm>
            <a:off x="3563523" y="1037227"/>
            <a:ext cx="4638490" cy="296271"/>
          </a:xfrm>
        </p:spPr>
        <p:txBody>
          <a:bodyPr/>
          <a:lstStyle/>
          <a:p>
            <a:r>
              <a:rPr lang="en-US" altLang="zh-CN" dirty="0"/>
              <a:t>Welcome</a:t>
            </a:r>
          </a:p>
        </p:txBody>
      </p:sp>
      <p:sp>
        <p:nvSpPr>
          <p:cNvPr id="5" name="副标题 4"/>
          <p:cNvSpPr>
            <a:spLocks noGrp="1"/>
          </p:cNvSpPr>
          <p:nvPr>
            <p:ph type="subTitle" idx="1"/>
          </p:nvPr>
        </p:nvSpPr>
        <p:spPr/>
        <p:txBody>
          <a:bodyPr/>
          <a:lstStyle/>
          <a:p>
            <a:pPr lvl="0"/>
            <a:r>
              <a:rPr lang="zh-CN" altLang="en-US" dirty="0"/>
              <a:t>上海体育学院经济管理学院</a:t>
            </a:r>
            <a:endParaRPr lang="en-US" altLang="zh-CN" dirty="0"/>
          </a:p>
        </p:txBody>
      </p:sp>
      <p:sp>
        <p:nvSpPr>
          <p:cNvPr id="4" name="标题 3"/>
          <p:cNvSpPr>
            <a:spLocks noGrp="1"/>
          </p:cNvSpPr>
          <p:nvPr>
            <p:ph type="ctrTitle"/>
          </p:nvPr>
        </p:nvSpPr>
        <p:spPr>
          <a:xfrm>
            <a:off x="2513587" y="1938000"/>
            <a:ext cx="6916164" cy="639861"/>
          </a:xfrm>
        </p:spPr>
        <p:txBody>
          <a:bodyPr>
            <a:normAutofit/>
          </a:bodyPr>
          <a:lstStyle/>
          <a:p>
            <a:pPr lvl="0"/>
            <a:r>
              <a:rPr lang="zh-CN" altLang="en-US" sz="3600" dirty="0"/>
              <a:t>数据科学与大数据技术专业</a:t>
            </a:r>
          </a:p>
        </p:txBody>
      </p:sp>
      <p:sp>
        <p:nvSpPr>
          <p:cNvPr id="7" name="文本占位符 6"/>
          <p:cNvSpPr>
            <a:spLocks noGrp="1"/>
          </p:cNvSpPr>
          <p:nvPr>
            <p:ph type="body" sz="quarter" idx="11"/>
          </p:nvPr>
        </p:nvSpPr>
        <p:spPr>
          <a:xfrm>
            <a:off x="669925" y="5949704"/>
            <a:ext cx="7135294" cy="296271"/>
          </a:xfrm>
        </p:spPr>
        <p:txBody>
          <a:bodyPr/>
          <a:lstStyle/>
          <a:p>
            <a:r>
              <a:rPr lang="en-US" altLang="en-US" dirty="0"/>
              <a:t>Wu Ying</a:t>
            </a:r>
          </a:p>
        </p:txBody>
      </p:sp>
      <p:grpSp>
        <p:nvGrpSpPr>
          <p:cNvPr id="31" name="组合 30">
            <a:extLst>
              <a:ext uri="{FF2B5EF4-FFF2-40B4-BE49-F238E27FC236}">
                <a16:creationId xmlns:a16="http://schemas.microsoft.com/office/drawing/2014/main" id="{EC2E7FB0-F3CC-40F6-8085-C2DB7BF6CB31}"/>
              </a:ext>
            </a:extLst>
          </p:cNvPr>
          <p:cNvGrpSpPr/>
          <p:nvPr/>
        </p:nvGrpSpPr>
        <p:grpSpPr>
          <a:xfrm>
            <a:off x="2939824" y="3021126"/>
            <a:ext cx="6027629" cy="993769"/>
            <a:chOff x="1759094" y="3027476"/>
            <a:chExt cx="6027629" cy="993769"/>
          </a:xfrm>
        </p:grpSpPr>
        <p:sp>
          <p:nvSpPr>
            <p:cNvPr id="11" name="文本框 10">
              <a:extLst>
                <a:ext uri="{FF2B5EF4-FFF2-40B4-BE49-F238E27FC236}">
                  <a16:creationId xmlns:a16="http://schemas.microsoft.com/office/drawing/2014/main" id="{C0A5D18E-74BC-4CB8-8E0F-6CAA3EA89803}"/>
                </a:ext>
              </a:extLst>
            </p:cNvPr>
            <p:cNvSpPr txBox="1"/>
            <p:nvPr/>
          </p:nvSpPr>
          <p:spPr>
            <a:xfrm>
              <a:off x="1759094"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程</a:t>
              </a:r>
            </a:p>
          </p:txBody>
        </p:sp>
        <p:sp>
          <p:nvSpPr>
            <p:cNvPr id="12" name="文本框 11">
              <a:extLst>
                <a:ext uri="{FF2B5EF4-FFF2-40B4-BE49-F238E27FC236}">
                  <a16:creationId xmlns:a16="http://schemas.microsoft.com/office/drawing/2014/main" id="{14081B7A-91B4-496E-89AD-8429384A3FCB}"/>
                </a:ext>
              </a:extLst>
            </p:cNvPr>
            <p:cNvSpPr txBox="1"/>
            <p:nvPr/>
          </p:nvSpPr>
          <p:spPr>
            <a:xfrm>
              <a:off x="2365315"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序</a:t>
              </a:r>
            </a:p>
          </p:txBody>
        </p:sp>
        <p:sp>
          <p:nvSpPr>
            <p:cNvPr id="13" name="文本框 12">
              <a:extLst>
                <a:ext uri="{FF2B5EF4-FFF2-40B4-BE49-F238E27FC236}">
                  <a16:creationId xmlns:a16="http://schemas.microsoft.com/office/drawing/2014/main" id="{07A416CC-0ABC-4A39-93DC-7A99550B6049}"/>
                </a:ext>
              </a:extLst>
            </p:cNvPr>
            <p:cNvSpPr txBox="1"/>
            <p:nvPr/>
          </p:nvSpPr>
          <p:spPr>
            <a:xfrm>
              <a:off x="2909362" y="3027476"/>
              <a:ext cx="906791"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设</a:t>
              </a:r>
            </a:p>
          </p:txBody>
        </p:sp>
        <p:sp>
          <p:nvSpPr>
            <p:cNvPr id="14" name="文本框 13">
              <a:extLst>
                <a:ext uri="{FF2B5EF4-FFF2-40B4-BE49-F238E27FC236}">
                  <a16:creationId xmlns:a16="http://schemas.microsoft.com/office/drawing/2014/main" id="{0148C730-CD77-4FA5-AD9D-0CA9298D220B}"/>
                </a:ext>
              </a:extLst>
            </p:cNvPr>
            <p:cNvSpPr txBox="1"/>
            <p:nvPr/>
          </p:nvSpPr>
          <p:spPr>
            <a:xfrm>
              <a:off x="3689053" y="3027476"/>
              <a:ext cx="649173"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计</a:t>
              </a:r>
            </a:p>
          </p:txBody>
        </p:sp>
        <p:sp>
          <p:nvSpPr>
            <p:cNvPr id="15" name="文本框 14">
              <a:extLst>
                <a:ext uri="{FF2B5EF4-FFF2-40B4-BE49-F238E27FC236}">
                  <a16:creationId xmlns:a16="http://schemas.microsoft.com/office/drawing/2014/main" id="{687E9653-EBD8-4FDD-970B-E6A3D9C5EC8C}"/>
                </a:ext>
              </a:extLst>
            </p:cNvPr>
            <p:cNvSpPr txBox="1"/>
            <p:nvPr/>
          </p:nvSpPr>
          <p:spPr>
            <a:xfrm>
              <a:off x="4284063"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基</a:t>
              </a:r>
            </a:p>
          </p:txBody>
        </p:sp>
        <p:sp>
          <p:nvSpPr>
            <p:cNvPr id="16" name="文本框 15">
              <a:extLst>
                <a:ext uri="{FF2B5EF4-FFF2-40B4-BE49-F238E27FC236}">
                  <a16:creationId xmlns:a16="http://schemas.microsoft.com/office/drawing/2014/main" id="{9D79CE1E-FB1B-4A5D-BFC0-4CB89DEBEBFA}"/>
                </a:ext>
              </a:extLst>
            </p:cNvPr>
            <p:cNvSpPr txBox="1"/>
            <p:nvPr/>
          </p:nvSpPr>
          <p:spPr>
            <a:xfrm>
              <a:off x="4879073"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础</a:t>
              </a:r>
            </a:p>
          </p:txBody>
        </p:sp>
        <p:sp>
          <p:nvSpPr>
            <p:cNvPr id="17" name="文本框 16">
              <a:extLst>
                <a:ext uri="{FF2B5EF4-FFF2-40B4-BE49-F238E27FC236}">
                  <a16:creationId xmlns:a16="http://schemas.microsoft.com/office/drawing/2014/main" id="{2F099920-75EE-4C16-8B1E-247A59583A02}"/>
                </a:ext>
              </a:extLst>
            </p:cNvPr>
            <p:cNvSpPr txBox="1"/>
            <p:nvPr/>
          </p:nvSpPr>
          <p:spPr>
            <a:xfrm>
              <a:off x="5626155" y="3027476"/>
              <a:ext cx="334422"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a:t>
              </a:r>
            </a:p>
          </p:txBody>
        </p:sp>
        <p:sp>
          <p:nvSpPr>
            <p:cNvPr id="18" name="文本框 17">
              <a:extLst>
                <a:ext uri="{FF2B5EF4-FFF2-40B4-BE49-F238E27FC236}">
                  <a16:creationId xmlns:a16="http://schemas.microsoft.com/office/drawing/2014/main" id="{673870DE-0B71-4CF2-9363-D64763FD2297}"/>
                </a:ext>
              </a:extLst>
            </p:cNvPr>
            <p:cNvSpPr txBox="1"/>
            <p:nvPr/>
          </p:nvSpPr>
          <p:spPr>
            <a:xfrm>
              <a:off x="5849621" y="3027476"/>
              <a:ext cx="583516" cy="993769"/>
            </a:xfrm>
            <a:prstGeom prst="rect">
              <a:avLst/>
            </a:prstGeom>
            <a:noFill/>
            <a:ln w="117475">
              <a:noFill/>
            </a:ln>
          </p:spPr>
          <p:txBody>
            <a:bodyPr wrap="none" rtlCol="0">
              <a:prstTxWarp prst="textPlain">
                <a:avLst/>
              </a:prstTxWarp>
              <a:spAutoFit/>
            </a:bodyPr>
            <a:lstStyle/>
            <a:p>
              <a:r>
                <a:rPr lang="en-US" altLang="zh-CN"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C</a:t>
              </a:r>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6CCDEC98-9092-47C3-9D6D-949E52A1242E}"/>
                </a:ext>
              </a:extLst>
            </p:cNvPr>
            <p:cNvSpPr txBox="1"/>
            <p:nvPr/>
          </p:nvSpPr>
          <p:spPr>
            <a:xfrm>
              <a:off x="6433137"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语</a:t>
              </a:r>
            </a:p>
          </p:txBody>
        </p:sp>
        <p:sp>
          <p:nvSpPr>
            <p:cNvPr id="20" name="文本框 19">
              <a:extLst>
                <a:ext uri="{FF2B5EF4-FFF2-40B4-BE49-F238E27FC236}">
                  <a16:creationId xmlns:a16="http://schemas.microsoft.com/office/drawing/2014/main" id="{6986A407-FAF3-4637-9394-1656D026BEF2}"/>
                </a:ext>
              </a:extLst>
            </p:cNvPr>
            <p:cNvSpPr txBox="1"/>
            <p:nvPr/>
          </p:nvSpPr>
          <p:spPr>
            <a:xfrm>
              <a:off x="7028147" y="3027476"/>
              <a:ext cx="75857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grpSp>
      <p:sp>
        <p:nvSpPr>
          <p:cNvPr id="8" name="文本框 7">
            <a:extLst>
              <a:ext uri="{FF2B5EF4-FFF2-40B4-BE49-F238E27FC236}">
                <a16:creationId xmlns:a16="http://schemas.microsoft.com/office/drawing/2014/main" id="{01D9D955-50B4-45F1-B910-C7052AB3F308}"/>
              </a:ext>
            </a:extLst>
          </p:cNvPr>
          <p:cNvSpPr txBox="1"/>
          <p:nvPr/>
        </p:nvSpPr>
        <p:spPr>
          <a:xfrm>
            <a:off x="8320403" y="303382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言</a:t>
            </a:r>
          </a:p>
        </p:txBody>
      </p:sp>
      <p:sp>
        <p:nvSpPr>
          <p:cNvPr id="9" name="文本框 8">
            <a:extLst>
              <a:ext uri="{FF2B5EF4-FFF2-40B4-BE49-F238E27FC236}">
                <a16:creationId xmlns:a16="http://schemas.microsoft.com/office/drawing/2014/main" id="{A97BFA01-0E78-4296-8639-A3AB5F827DAA}"/>
              </a:ext>
            </a:extLst>
          </p:cNvPr>
          <p:cNvSpPr txBox="1"/>
          <p:nvPr/>
        </p:nvSpPr>
        <p:spPr>
          <a:xfrm>
            <a:off x="9012665" y="3033826"/>
            <a:ext cx="389242"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a:t>
            </a:r>
          </a:p>
        </p:txBody>
      </p:sp>
      <p:sp>
        <p:nvSpPr>
          <p:cNvPr id="10" name="文本框 9">
            <a:extLst>
              <a:ext uri="{FF2B5EF4-FFF2-40B4-BE49-F238E27FC236}">
                <a16:creationId xmlns:a16="http://schemas.microsoft.com/office/drawing/2014/main" id="{82110D22-A59D-4D63-BBE8-D8C9B9CF9E1D}"/>
              </a:ext>
            </a:extLst>
          </p:cNvPr>
          <p:cNvSpPr txBox="1"/>
          <p:nvPr/>
        </p:nvSpPr>
        <p:spPr>
          <a:xfrm>
            <a:off x="9290951" y="3033826"/>
            <a:ext cx="58351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65F82450-299D-4778-86F5-1740658DABA7}"/>
              </a:ext>
            </a:extLst>
          </p:cNvPr>
          <p:cNvSpPr txBox="1"/>
          <p:nvPr/>
        </p:nvSpPr>
        <p:spPr>
          <a:xfrm>
            <a:off x="10469477" y="3033826"/>
            <a:ext cx="75857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3976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常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MH_SubTitle_1"/>
          <p:cNvSpPr txBox="1"/>
          <p:nvPr>
            <p:custDataLst>
              <p:tags r:id="rId2"/>
            </p:custDataLst>
          </p:nvPr>
        </p:nvSpPr>
        <p:spPr>
          <a:xfrm>
            <a:off x="2267221" y="2064055"/>
            <a:ext cx="2041525" cy="338137"/>
          </a:xfrm>
          <a:prstGeom prst="rect">
            <a:avLst/>
          </a:prstGeom>
          <a:noFill/>
        </p:spPr>
        <p:txBody>
          <a:bodyPr lIns="0" tIns="0" rIns="0" bIns="0" anchor="ctr">
            <a:normAutofit/>
          </a:bodyPr>
          <a:lstStyle/>
          <a:p>
            <a:pPr>
              <a:defRPr/>
            </a:pPr>
            <a:r>
              <a:rPr lang="zh-CN" altLang="en-US" sz="2000"/>
              <a:t>整型常量</a:t>
            </a:r>
          </a:p>
        </p:txBody>
      </p:sp>
      <p:sp>
        <p:nvSpPr>
          <p:cNvPr id="6" name="MH_Other_1"/>
          <p:cNvSpPr txBox="1">
            <a:spLocks noChangeArrowheads="1"/>
          </p:cNvSpPr>
          <p:nvPr>
            <p:custDataLst>
              <p:tags r:id="rId3"/>
            </p:custDataLst>
          </p:nvPr>
        </p:nvSpPr>
        <p:spPr bwMode="auto">
          <a:xfrm>
            <a:off x="3829088" y="2089455"/>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a:latin typeface="+mn-lt"/>
                <a:ea typeface="+mn-ea"/>
              </a:rPr>
              <a:t>.………………………………………… 1000,12345,0, -345</a:t>
            </a:r>
            <a:endParaRPr lang="zh-CN" altLang="en-US" sz="1600" dirty="0">
              <a:latin typeface="+mn-lt"/>
              <a:ea typeface="+mn-ea"/>
            </a:endParaRPr>
          </a:p>
        </p:txBody>
      </p:sp>
      <p:sp>
        <p:nvSpPr>
          <p:cNvPr id="7" name="MH_Other_2"/>
          <p:cNvSpPr txBox="1">
            <a:spLocks noChangeArrowheads="1"/>
          </p:cNvSpPr>
          <p:nvPr>
            <p:custDataLst>
              <p:tags r:id="rId4"/>
            </p:custDataLst>
          </p:nvPr>
        </p:nvSpPr>
        <p:spPr bwMode="auto">
          <a:xfrm>
            <a:off x="1887808" y="2449817"/>
            <a:ext cx="468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2</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8" name="MH_SubTitle_2"/>
          <p:cNvSpPr txBox="1"/>
          <p:nvPr>
            <p:custDataLst>
              <p:tags r:id="rId5"/>
            </p:custDataLst>
          </p:nvPr>
        </p:nvSpPr>
        <p:spPr>
          <a:xfrm>
            <a:off x="2430734" y="2784780"/>
            <a:ext cx="2041525" cy="338137"/>
          </a:xfrm>
          <a:prstGeom prst="rect">
            <a:avLst/>
          </a:prstGeom>
          <a:noFill/>
        </p:spPr>
        <p:txBody>
          <a:bodyPr lIns="0" tIns="0" rIns="0" bIns="0" anchor="ctr">
            <a:normAutofit/>
          </a:bodyPr>
          <a:lstStyle/>
          <a:p>
            <a:pPr>
              <a:defRPr/>
            </a:pPr>
            <a:r>
              <a:rPr lang="zh-CN" altLang="en-US" sz="2000"/>
              <a:t>实型常量</a:t>
            </a:r>
          </a:p>
        </p:txBody>
      </p:sp>
      <p:sp>
        <p:nvSpPr>
          <p:cNvPr id="9" name="MH_Other_3"/>
          <p:cNvSpPr txBox="1">
            <a:spLocks noChangeArrowheads="1"/>
          </p:cNvSpPr>
          <p:nvPr>
            <p:custDataLst>
              <p:tags r:id="rId6"/>
            </p:custDataLst>
          </p:nvPr>
        </p:nvSpPr>
        <p:spPr bwMode="auto">
          <a:xfrm>
            <a:off x="3994186" y="2810180"/>
            <a:ext cx="799954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a:latin typeface="+mn-lt"/>
                <a:ea typeface="+mn-ea"/>
              </a:rPr>
              <a:t>.………………………………………… </a:t>
            </a:r>
            <a:r>
              <a:rPr lang="zh-CN" altLang="en-US" sz="1600" b="1" dirty="0">
                <a:latin typeface="+mn-lt"/>
                <a:ea typeface="+mn-ea"/>
              </a:rPr>
              <a:t>小数形式</a:t>
            </a:r>
            <a:r>
              <a:rPr lang="en-US" altLang="zh-CN" sz="1600" dirty="0">
                <a:latin typeface="+mn-lt"/>
                <a:ea typeface="+mn-ea"/>
              </a:rPr>
              <a:t>123.456</a:t>
            </a:r>
            <a:r>
              <a:rPr lang="zh-CN" altLang="en-US" sz="1600" dirty="0">
                <a:latin typeface="+mn-lt"/>
                <a:ea typeface="+mn-ea"/>
              </a:rPr>
              <a:t>；</a:t>
            </a:r>
            <a:r>
              <a:rPr lang="zh-CN" altLang="en-US" sz="1600" b="1" dirty="0">
                <a:latin typeface="+mn-lt"/>
                <a:ea typeface="+mn-ea"/>
              </a:rPr>
              <a:t>指数形式</a:t>
            </a:r>
            <a:r>
              <a:rPr lang="en-US" altLang="zh-CN" sz="1600" dirty="0">
                <a:latin typeface="+mn-lt"/>
                <a:ea typeface="+mn-ea"/>
              </a:rPr>
              <a:t>12.34e3,-34.8E-23</a:t>
            </a:r>
            <a:endParaRPr lang="zh-CN" altLang="en-US" sz="1600" dirty="0">
              <a:latin typeface="+mn-lt"/>
              <a:ea typeface="+mn-ea"/>
            </a:endParaRPr>
          </a:p>
        </p:txBody>
      </p:sp>
      <p:sp>
        <p:nvSpPr>
          <p:cNvPr id="10" name="MH_Other_4"/>
          <p:cNvSpPr txBox="1">
            <a:spLocks noChangeArrowheads="1"/>
          </p:cNvSpPr>
          <p:nvPr>
            <p:custDataLst>
              <p:tags r:id="rId7"/>
            </p:custDataLst>
          </p:nvPr>
        </p:nvSpPr>
        <p:spPr bwMode="auto">
          <a:xfrm>
            <a:off x="2048146" y="3157842"/>
            <a:ext cx="46831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3</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1" name="MH_SubTitle_3"/>
          <p:cNvSpPr txBox="1"/>
          <p:nvPr>
            <p:custDataLst>
              <p:tags r:id="rId8"/>
            </p:custDataLst>
          </p:nvPr>
        </p:nvSpPr>
        <p:spPr>
          <a:xfrm>
            <a:off x="2595834" y="3503916"/>
            <a:ext cx="2041525" cy="338138"/>
          </a:xfrm>
          <a:prstGeom prst="rect">
            <a:avLst/>
          </a:prstGeom>
          <a:noFill/>
        </p:spPr>
        <p:txBody>
          <a:bodyPr lIns="0" tIns="0" rIns="0" bIns="0" anchor="ctr">
            <a:normAutofit/>
          </a:bodyPr>
          <a:lstStyle/>
          <a:p>
            <a:pPr>
              <a:defRPr/>
            </a:pPr>
            <a:r>
              <a:rPr lang="zh-CN" altLang="en-US" sz="2000"/>
              <a:t>字符常量</a:t>
            </a:r>
          </a:p>
        </p:txBody>
      </p:sp>
      <p:sp>
        <p:nvSpPr>
          <p:cNvPr id="12" name="MH_Other_5"/>
          <p:cNvSpPr txBox="1">
            <a:spLocks noChangeArrowheads="1"/>
          </p:cNvSpPr>
          <p:nvPr>
            <p:custDataLst>
              <p:tags r:id="rId9"/>
            </p:custDataLst>
          </p:nvPr>
        </p:nvSpPr>
        <p:spPr bwMode="auto">
          <a:xfrm>
            <a:off x="4157698" y="3529316"/>
            <a:ext cx="783603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a:latin typeface="+mn-lt"/>
                <a:ea typeface="+mn-ea"/>
              </a:rPr>
              <a:t>.………………………………………… </a:t>
            </a:r>
            <a:r>
              <a:rPr lang="zh-CN" altLang="en-US" sz="1600" b="1" dirty="0">
                <a:latin typeface="+mn-lt"/>
                <a:ea typeface="+mn-ea"/>
              </a:rPr>
              <a:t>普通字符</a:t>
            </a:r>
            <a:r>
              <a:rPr lang="en-US" altLang="zh-CN" sz="1600" dirty="0">
                <a:latin typeface="+mn-lt"/>
                <a:ea typeface="+mn-ea"/>
              </a:rPr>
              <a:t>’</a:t>
            </a:r>
            <a:r>
              <a:rPr lang="en-US" altLang="zh-CN" sz="1600" dirty="0" err="1">
                <a:latin typeface="+mn-lt"/>
                <a:ea typeface="+mn-ea"/>
              </a:rPr>
              <a:t>a’,’Z</a:t>
            </a:r>
            <a:r>
              <a:rPr lang="en-US" altLang="zh-CN" sz="1600" dirty="0">
                <a:latin typeface="+mn-lt"/>
                <a:ea typeface="+mn-ea"/>
              </a:rPr>
              <a:t>’,’#’</a:t>
            </a:r>
            <a:r>
              <a:rPr lang="zh-CN" altLang="en-US" sz="1600" dirty="0">
                <a:latin typeface="+mn-lt"/>
                <a:ea typeface="+mn-ea"/>
              </a:rPr>
              <a:t>；</a:t>
            </a:r>
            <a:r>
              <a:rPr lang="zh-CN" altLang="en-US" sz="1600" b="1" dirty="0">
                <a:latin typeface="+mn-lt"/>
                <a:ea typeface="+mn-ea"/>
              </a:rPr>
              <a:t>转义字符</a:t>
            </a:r>
            <a:r>
              <a:rPr lang="en-US" altLang="zh-CN" sz="1600" dirty="0">
                <a:latin typeface="+mn-lt"/>
                <a:ea typeface="+mn-ea"/>
              </a:rPr>
              <a:t>’\n’,’\012’,’\h1B’</a:t>
            </a:r>
            <a:endParaRPr lang="zh-CN" altLang="en-US" sz="1600" dirty="0">
              <a:latin typeface="+mn-lt"/>
              <a:ea typeface="+mn-ea"/>
            </a:endParaRPr>
          </a:p>
        </p:txBody>
      </p:sp>
      <p:sp>
        <p:nvSpPr>
          <p:cNvPr id="13" name="MH_Other_6"/>
          <p:cNvSpPr txBox="1">
            <a:spLocks noChangeArrowheads="1"/>
          </p:cNvSpPr>
          <p:nvPr>
            <p:custDataLst>
              <p:tags r:id="rId10"/>
            </p:custDataLst>
          </p:nvPr>
        </p:nvSpPr>
        <p:spPr bwMode="auto">
          <a:xfrm>
            <a:off x="2206896" y="3864279"/>
            <a:ext cx="46831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4</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4" name="MH_SubTitle_4"/>
          <p:cNvSpPr txBox="1"/>
          <p:nvPr>
            <p:custDataLst>
              <p:tags r:id="rId11"/>
            </p:custDataLst>
          </p:nvPr>
        </p:nvSpPr>
        <p:spPr>
          <a:xfrm>
            <a:off x="2759346" y="4223055"/>
            <a:ext cx="2041525" cy="338137"/>
          </a:xfrm>
          <a:prstGeom prst="rect">
            <a:avLst/>
          </a:prstGeom>
          <a:noFill/>
        </p:spPr>
        <p:txBody>
          <a:bodyPr lIns="0" tIns="0" rIns="0" bIns="0" anchor="ctr">
            <a:normAutofit/>
          </a:bodyPr>
          <a:lstStyle/>
          <a:p>
            <a:pPr>
              <a:defRPr/>
            </a:pPr>
            <a:r>
              <a:rPr lang="zh-CN" altLang="en-US" sz="2000"/>
              <a:t>字符串常量</a:t>
            </a:r>
          </a:p>
        </p:txBody>
      </p:sp>
      <p:sp>
        <p:nvSpPr>
          <p:cNvPr id="15" name="MH_Other_7"/>
          <p:cNvSpPr txBox="1">
            <a:spLocks noChangeArrowheads="1"/>
          </p:cNvSpPr>
          <p:nvPr>
            <p:custDataLst>
              <p:tags r:id="rId12"/>
            </p:custDataLst>
          </p:nvPr>
        </p:nvSpPr>
        <p:spPr bwMode="auto">
          <a:xfrm>
            <a:off x="4321213" y="4248455"/>
            <a:ext cx="583047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“123”,”boy”</a:t>
            </a:r>
            <a:endParaRPr lang="zh-CN" altLang="en-US" sz="1600">
              <a:latin typeface="+mn-lt"/>
              <a:ea typeface="+mn-ea"/>
            </a:endParaRPr>
          </a:p>
        </p:txBody>
      </p:sp>
      <p:sp>
        <p:nvSpPr>
          <p:cNvPr id="16" name="MH_Other_8"/>
          <p:cNvSpPr txBox="1">
            <a:spLocks noChangeArrowheads="1"/>
          </p:cNvSpPr>
          <p:nvPr>
            <p:custDataLst>
              <p:tags r:id="rId13"/>
            </p:custDataLst>
          </p:nvPr>
        </p:nvSpPr>
        <p:spPr bwMode="auto">
          <a:xfrm>
            <a:off x="2367233" y="4572304"/>
            <a:ext cx="46831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5</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7" name="MH_SubTitle_5"/>
          <p:cNvSpPr txBox="1"/>
          <p:nvPr>
            <p:custDataLst>
              <p:tags r:id="rId14"/>
            </p:custDataLst>
          </p:nvPr>
        </p:nvSpPr>
        <p:spPr>
          <a:xfrm>
            <a:off x="2924446" y="4942191"/>
            <a:ext cx="2041525" cy="338138"/>
          </a:xfrm>
          <a:prstGeom prst="rect">
            <a:avLst/>
          </a:prstGeom>
          <a:noFill/>
        </p:spPr>
        <p:txBody>
          <a:bodyPr lIns="0" tIns="0" rIns="0" bIns="0" anchor="ctr">
            <a:normAutofit/>
          </a:bodyPr>
          <a:lstStyle/>
          <a:p>
            <a:pPr>
              <a:defRPr/>
            </a:pPr>
            <a:r>
              <a:rPr lang="zh-CN" altLang="en-US" sz="2000" dirty="0"/>
              <a:t>符号常量</a:t>
            </a:r>
          </a:p>
        </p:txBody>
      </p:sp>
      <p:sp>
        <p:nvSpPr>
          <p:cNvPr id="18" name="MH_Other_9"/>
          <p:cNvSpPr txBox="1">
            <a:spLocks noChangeArrowheads="1"/>
          </p:cNvSpPr>
          <p:nvPr>
            <p:custDataLst>
              <p:tags r:id="rId15"/>
            </p:custDataLst>
          </p:nvPr>
        </p:nvSpPr>
        <p:spPr bwMode="auto">
          <a:xfrm>
            <a:off x="4486313" y="4967591"/>
            <a:ext cx="7258844"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dirty="0">
                <a:latin typeface="+mn-lt"/>
                <a:ea typeface="+mn-ea"/>
              </a:rPr>
              <a:t>.…………………………………………#define PI 3.1416    //</a:t>
            </a:r>
            <a:r>
              <a:rPr lang="zh-CN" altLang="en-US" sz="1600" dirty="0">
                <a:latin typeface="+mn-lt"/>
                <a:ea typeface="+mn-ea"/>
              </a:rPr>
              <a:t>注意行末没有分号</a:t>
            </a:r>
          </a:p>
        </p:txBody>
      </p:sp>
      <p:sp>
        <p:nvSpPr>
          <p:cNvPr id="19" name="MH_Other_10"/>
          <p:cNvSpPr txBox="1">
            <a:spLocks noChangeArrowheads="1"/>
          </p:cNvSpPr>
          <p:nvPr>
            <p:custDataLst>
              <p:tags r:id="rId16"/>
            </p:custDataLst>
          </p:nvPr>
        </p:nvSpPr>
        <p:spPr bwMode="auto">
          <a:xfrm>
            <a:off x="1729059" y="1741792"/>
            <a:ext cx="4667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1</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pic>
        <p:nvPicPr>
          <p:cNvPr id="3" name="图片 2">
            <a:extLst>
              <a:ext uri="{FF2B5EF4-FFF2-40B4-BE49-F238E27FC236}">
                <a16:creationId xmlns:a16="http://schemas.microsoft.com/office/drawing/2014/main" id="{CFAE5D97-5E5D-4B78-A821-FAB6F3C7838D}"/>
              </a:ext>
            </a:extLst>
          </p:cNvPr>
          <p:cNvPicPr>
            <a:picLocks noChangeAspect="1"/>
          </p:cNvPicPr>
          <p:nvPr/>
        </p:nvPicPr>
        <p:blipFill>
          <a:blip r:embed="rId19"/>
          <a:stretch>
            <a:fillRect/>
          </a:stretch>
        </p:blipFill>
        <p:spPr>
          <a:xfrm>
            <a:off x="608422" y="5426436"/>
            <a:ext cx="6578915" cy="805369"/>
          </a:xfrm>
          <a:prstGeom prst="rect">
            <a:avLst/>
          </a:prstGeom>
        </p:spPr>
      </p:pic>
    </p:spTree>
    <p:extLst>
      <p:ext uri="{BB962C8B-B14F-4D97-AF65-F5344CB8AC3E}">
        <p14:creationId xmlns:p14="http://schemas.microsoft.com/office/powerpoint/2010/main" val="399792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94335"/>
            <a:ext cx="1752600" cy="360432"/>
          </a:xfrm>
        </p:spPr>
        <p:txBody>
          <a:bodyPr>
            <a:normAutofit fontScale="90000"/>
          </a:bodyPr>
          <a:lstStyle/>
          <a:p>
            <a:r>
              <a:rPr lang="zh-CN" altLang="en-US" sz="2800"/>
              <a:t>转义字符</a:t>
            </a:r>
          </a:p>
        </p:txBody>
      </p:sp>
      <p:grpSp>
        <p:nvGrpSpPr>
          <p:cNvPr id="6" name="组合 5"/>
          <p:cNvGrpSpPr/>
          <p:nvPr/>
        </p:nvGrpSpPr>
        <p:grpSpPr>
          <a:xfrm>
            <a:off x="2451652" y="494335"/>
            <a:ext cx="8763000" cy="6255026"/>
            <a:chOff x="1633331" y="947531"/>
            <a:chExt cx="8763000" cy="7007086"/>
          </a:xfrm>
        </p:grpSpPr>
        <p:pic>
          <p:nvPicPr>
            <p:cNvPr id="4" name="Picture 6"/>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3331" y="947531"/>
              <a:ext cx="8763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3331" y="4754217"/>
              <a:ext cx="8763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8006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文本框 4"/>
          <p:cNvSpPr txBox="1"/>
          <p:nvPr/>
        </p:nvSpPr>
        <p:spPr>
          <a:xfrm>
            <a:off x="1929250" y="2227634"/>
            <a:ext cx="6449438" cy="2308324"/>
          </a:xfrm>
          <a:prstGeom prst="rect">
            <a:avLst/>
          </a:prstGeom>
          <a:noFill/>
        </p:spPr>
        <p:txBody>
          <a:bodyPr wrap="square" rtlCol="0">
            <a:spAutoFit/>
          </a:bodyPr>
          <a:lstStyle/>
          <a:p>
            <a:pPr>
              <a:lnSpc>
                <a:spcPct val="200000"/>
              </a:lnSpc>
            </a:pPr>
            <a:r>
              <a:rPr lang="zh-CN" altLang="en-US"/>
              <a:t>变量代表一个有名字的、具有特定属性的一个存储单元。</a:t>
            </a:r>
            <a:endParaRPr lang="en-US" altLang="zh-CN"/>
          </a:p>
          <a:p>
            <a:pPr>
              <a:lnSpc>
                <a:spcPct val="200000"/>
              </a:lnSpc>
            </a:pPr>
            <a:r>
              <a:rPr lang="zh-CN" altLang="en-US"/>
              <a:t>变量用来存放数据，也就是存放变量的值。</a:t>
            </a:r>
            <a:endParaRPr lang="en-US" altLang="zh-CN"/>
          </a:p>
          <a:p>
            <a:pPr>
              <a:lnSpc>
                <a:spcPct val="200000"/>
              </a:lnSpc>
            </a:pPr>
            <a:r>
              <a:rPr lang="zh-CN" altLang="en-US"/>
              <a:t>在程序运行期间，变量的值是可以改变的。</a:t>
            </a:r>
          </a:p>
          <a:p>
            <a:pPr>
              <a:lnSpc>
                <a:spcPct val="200000"/>
              </a:lnSpc>
            </a:pPr>
            <a:r>
              <a:rPr lang="zh-CN" altLang="en-US"/>
              <a:t>变量必须先定义，后使用。</a:t>
            </a:r>
          </a:p>
        </p:txBody>
      </p:sp>
      <p:grpSp>
        <p:nvGrpSpPr>
          <p:cNvPr id="15" name="组合 14"/>
          <p:cNvGrpSpPr/>
          <p:nvPr/>
        </p:nvGrpSpPr>
        <p:grpSpPr>
          <a:xfrm>
            <a:off x="7927197" y="2227634"/>
            <a:ext cx="3048776" cy="2308324"/>
            <a:chOff x="8235310" y="2227634"/>
            <a:chExt cx="3048776" cy="2308324"/>
          </a:xfrm>
        </p:grpSpPr>
        <p:sp>
          <p:nvSpPr>
            <p:cNvPr id="6" name="文本框 5"/>
            <p:cNvSpPr txBox="1"/>
            <p:nvPr/>
          </p:nvSpPr>
          <p:spPr>
            <a:xfrm>
              <a:off x="8686801" y="2928026"/>
              <a:ext cx="408561" cy="461665"/>
            </a:xfrm>
            <a:prstGeom prst="rect">
              <a:avLst/>
            </a:prstGeom>
            <a:noFill/>
          </p:spPr>
          <p:txBody>
            <a:bodyPr wrap="square" rtlCol="0">
              <a:spAutoFit/>
            </a:bodyPr>
            <a:lstStyle/>
            <a:p>
              <a:pPr algn="ctr"/>
              <a:r>
                <a:rPr lang="en-US" altLang="zh-CN" sz="2400" b="1">
                  <a:solidFill>
                    <a:srgbClr val="FF0000"/>
                  </a:solidFill>
                </a:rPr>
                <a:t>a</a:t>
              </a:r>
              <a:endParaRPr lang="zh-CN" altLang="en-US" sz="2400" b="1">
                <a:solidFill>
                  <a:srgbClr val="FF0000"/>
                </a:solidFill>
              </a:endParaRPr>
            </a:p>
          </p:txBody>
        </p:sp>
        <p:sp>
          <p:nvSpPr>
            <p:cNvPr id="7" name="矩形 6"/>
            <p:cNvSpPr/>
            <p:nvPr/>
          </p:nvSpPr>
          <p:spPr>
            <a:xfrm>
              <a:off x="8686801" y="3297358"/>
              <a:ext cx="408562" cy="457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3</a:t>
              </a:r>
              <a:endParaRPr lang="zh-CN" altLang="en-US"/>
            </a:p>
          </p:txBody>
        </p:sp>
        <p:sp>
          <p:nvSpPr>
            <p:cNvPr id="8" name="线形标注 2(无边框) 7"/>
            <p:cNvSpPr/>
            <p:nvPr/>
          </p:nvSpPr>
          <p:spPr>
            <a:xfrm>
              <a:off x="9747115" y="2767520"/>
              <a:ext cx="1536971" cy="321012"/>
            </a:xfrm>
            <a:prstGeom prst="callout2">
              <a:avLst>
                <a:gd name="adj1" fmla="val 18750"/>
                <a:gd name="adj2" fmla="val -8333"/>
                <a:gd name="adj3" fmla="val 18750"/>
                <a:gd name="adj4" fmla="val -16667"/>
                <a:gd name="adj5" fmla="val 131077"/>
                <a:gd name="adj6" fmla="val -50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变量名</a:t>
              </a:r>
            </a:p>
          </p:txBody>
        </p:sp>
        <p:sp>
          <p:nvSpPr>
            <p:cNvPr id="9" name="线形标注 2(无边框) 8"/>
            <p:cNvSpPr/>
            <p:nvPr/>
          </p:nvSpPr>
          <p:spPr>
            <a:xfrm>
              <a:off x="9747114" y="3229185"/>
              <a:ext cx="1536971" cy="321012"/>
            </a:xfrm>
            <a:prstGeom prst="callout2">
              <a:avLst>
                <a:gd name="adj1" fmla="val 18750"/>
                <a:gd name="adj2" fmla="val -8333"/>
                <a:gd name="adj3" fmla="val 18750"/>
                <a:gd name="adj4" fmla="val -16667"/>
                <a:gd name="adj5" fmla="val 85227"/>
                <a:gd name="adj6" fmla="val -50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变量值</a:t>
              </a:r>
            </a:p>
          </p:txBody>
        </p:sp>
        <p:sp>
          <p:nvSpPr>
            <p:cNvPr id="10" name="线形标注 2(无边框) 9"/>
            <p:cNvSpPr/>
            <p:nvPr/>
          </p:nvSpPr>
          <p:spPr>
            <a:xfrm>
              <a:off x="9747114" y="3690850"/>
              <a:ext cx="1536971" cy="321012"/>
            </a:xfrm>
            <a:prstGeom prst="callout2">
              <a:avLst>
                <a:gd name="adj1" fmla="val 18750"/>
                <a:gd name="adj2" fmla="val -8333"/>
                <a:gd name="adj3" fmla="val 18750"/>
                <a:gd name="adj4" fmla="val -16667"/>
                <a:gd name="adj5" fmla="val -20833"/>
                <a:gd name="adj6" fmla="val -42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存储单元</a:t>
              </a:r>
            </a:p>
          </p:txBody>
        </p:sp>
        <p:cxnSp>
          <p:nvCxnSpPr>
            <p:cNvPr id="12" name="直接连接符 11"/>
            <p:cNvCxnSpPr/>
            <p:nvPr/>
          </p:nvCxnSpPr>
          <p:spPr>
            <a:xfrm>
              <a:off x="8235310" y="2227634"/>
              <a:ext cx="0" cy="230832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394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73425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常 变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1" name="MH_PageTitle"/>
          <p:cNvSpPr>
            <a:spLocks noChangeArrowheads="1"/>
          </p:cNvSpPr>
          <p:nvPr>
            <p:custDataLst>
              <p:tags r:id="rId2"/>
            </p:custDataLst>
          </p:nvPr>
        </p:nvSpPr>
        <p:spPr bwMode="auto">
          <a:xfrm>
            <a:off x="1247080" y="1396085"/>
            <a:ext cx="2667759" cy="277917"/>
          </a:xfrm>
          <a:prstGeom prst="rect">
            <a:avLst/>
          </a:prstGeom>
          <a:solidFill>
            <a:schemeClr val="tx1">
              <a:lumMod val="50000"/>
              <a:lumOff val="50000"/>
            </a:schemeClr>
          </a:solidFill>
          <a:ln>
            <a:noFill/>
          </a:ln>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en-US" altLang="zh-CN" sz="2000" b="1" err="1">
                <a:solidFill>
                  <a:srgbClr val="FFFFFF"/>
                </a:solidFill>
                <a:latin typeface="+mn-ea"/>
                <a:ea typeface="+mn-ea"/>
              </a:rPr>
              <a:t>Const</a:t>
            </a:r>
            <a:r>
              <a:rPr lang="en-US" altLang="zh-CN" sz="2000" b="1">
                <a:solidFill>
                  <a:srgbClr val="FFFFFF"/>
                </a:solidFill>
                <a:latin typeface="+mn-ea"/>
                <a:ea typeface="+mn-ea"/>
              </a:rPr>
              <a:t> </a:t>
            </a:r>
            <a:r>
              <a:rPr lang="en-US" altLang="zh-CN" sz="2000" b="1" err="1">
                <a:solidFill>
                  <a:srgbClr val="FFFFFF"/>
                </a:solidFill>
                <a:latin typeface="+mn-ea"/>
                <a:ea typeface="+mn-ea"/>
              </a:rPr>
              <a:t>int</a:t>
            </a:r>
            <a:r>
              <a:rPr lang="en-US" altLang="zh-CN" sz="2000" b="1">
                <a:solidFill>
                  <a:srgbClr val="FFFFFF"/>
                </a:solidFill>
                <a:latin typeface="+mn-ea"/>
                <a:ea typeface="+mn-ea"/>
              </a:rPr>
              <a:t> a=3</a:t>
            </a:r>
            <a:endParaRPr lang="zh-CN" altLang="en-US" sz="2000" b="1">
              <a:solidFill>
                <a:srgbClr val="FFFFFF"/>
              </a:solidFill>
              <a:latin typeface="+mn-ea"/>
              <a:ea typeface="+mn-ea"/>
            </a:endParaRPr>
          </a:p>
        </p:txBody>
      </p:sp>
      <p:sp>
        <p:nvSpPr>
          <p:cNvPr id="13" name="MH_Text_1"/>
          <p:cNvSpPr/>
          <p:nvPr>
            <p:custDataLst>
              <p:tags r:id="rId3"/>
            </p:custDataLst>
          </p:nvPr>
        </p:nvSpPr>
        <p:spPr>
          <a:xfrm>
            <a:off x="1247080" y="2444112"/>
            <a:ext cx="9516998" cy="3159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sz="1600" dirty="0">
                <a:solidFill>
                  <a:schemeClr val="tx1"/>
                </a:solidFill>
              </a:rPr>
              <a:t>常变量与常量的异同是</a:t>
            </a:r>
            <a:r>
              <a:rPr lang="en-US" altLang="zh-CN" sz="1600" dirty="0">
                <a:solidFill>
                  <a:schemeClr val="tx1"/>
                </a:solidFill>
              </a:rPr>
              <a:t>: </a:t>
            </a:r>
            <a:r>
              <a:rPr lang="zh-CN" altLang="en-US" sz="1600" dirty="0">
                <a:solidFill>
                  <a:schemeClr val="tx1"/>
                </a:solidFill>
              </a:rPr>
              <a:t>常变量具有变量的基本属性</a:t>
            </a:r>
            <a:r>
              <a:rPr lang="en-US" altLang="zh-CN" sz="1600" dirty="0">
                <a:solidFill>
                  <a:schemeClr val="tx1"/>
                </a:solidFill>
              </a:rPr>
              <a:t>: </a:t>
            </a:r>
            <a:r>
              <a:rPr lang="zh-CN" altLang="en-US" sz="1600" dirty="0">
                <a:solidFill>
                  <a:schemeClr val="tx1"/>
                </a:solidFill>
                <a:highlight>
                  <a:srgbClr val="FFFF00"/>
                </a:highlight>
              </a:rPr>
              <a:t>有类型，占存储单元，只是不允许改变其值</a:t>
            </a:r>
            <a:r>
              <a:rPr lang="zh-CN" altLang="en-US" sz="1600" dirty="0">
                <a:solidFill>
                  <a:schemeClr val="tx1"/>
                </a:solidFill>
              </a:rPr>
              <a:t>。可以说，常变量是有名字的不变量，而常量是没有名字的不变量。有名字就便于在程序中被引用。</a:t>
            </a:r>
            <a:endParaRPr lang="en-US" altLang="zh-CN" sz="1600" dirty="0">
              <a:solidFill>
                <a:schemeClr val="tx1"/>
              </a:solidFill>
            </a:endParaRPr>
          </a:p>
          <a:p>
            <a:pPr algn="just">
              <a:lnSpc>
                <a:spcPct val="120000"/>
              </a:lnSpc>
              <a:spcAft>
                <a:spcPts val="600"/>
              </a:spcAft>
              <a:defRPr/>
            </a:pPr>
            <a:r>
              <a:rPr lang="en-US" altLang="zh-CN" sz="1600" dirty="0">
                <a:solidFill>
                  <a:schemeClr val="tx1"/>
                </a:solidFill>
              </a:rPr>
              <a:t>#define Pi 3.1415926	</a:t>
            </a:r>
            <a:r>
              <a:rPr lang="en-US" altLang="zh-CN" sz="1600" dirty="0">
                <a:solidFill>
                  <a:srgbClr val="008000"/>
                </a:solidFill>
              </a:rPr>
              <a:t>//</a:t>
            </a:r>
            <a:r>
              <a:rPr lang="zh-CN" altLang="en-US" sz="1600" dirty="0">
                <a:solidFill>
                  <a:srgbClr val="008000"/>
                </a:solidFill>
              </a:rPr>
              <a:t>定义符号常量</a:t>
            </a:r>
          </a:p>
          <a:p>
            <a:pPr algn="just">
              <a:lnSpc>
                <a:spcPct val="120000"/>
              </a:lnSpc>
              <a:spcAft>
                <a:spcPts val="600"/>
              </a:spcAft>
              <a:defRPr/>
            </a:pPr>
            <a:r>
              <a:rPr lang="en-US" altLang="zh-CN" sz="1600" dirty="0">
                <a:solidFill>
                  <a:schemeClr val="tx1"/>
                </a:solidFill>
              </a:rPr>
              <a:t>const float pi=3.1415926;	</a:t>
            </a:r>
            <a:r>
              <a:rPr lang="en-US" altLang="zh-CN" sz="1600" dirty="0">
                <a:solidFill>
                  <a:srgbClr val="008000"/>
                </a:solidFill>
              </a:rPr>
              <a:t>//</a:t>
            </a:r>
            <a:r>
              <a:rPr lang="zh-CN" altLang="en-US" sz="1600" dirty="0">
                <a:solidFill>
                  <a:srgbClr val="008000"/>
                </a:solidFill>
              </a:rPr>
              <a:t>定义常变量</a:t>
            </a:r>
          </a:p>
          <a:p>
            <a:pPr algn="just">
              <a:lnSpc>
                <a:spcPct val="120000"/>
              </a:lnSpc>
              <a:spcAft>
                <a:spcPts val="600"/>
              </a:spcAft>
              <a:defRPr/>
            </a:pPr>
            <a:r>
              <a:rPr lang="zh-CN" altLang="en-US" sz="1600" dirty="0">
                <a:solidFill>
                  <a:schemeClr val="tx1"/>
                </a:solidFill>
              </a:rPr>
              <a:t>符号常量</a:t>
            </a:r>
            <a:r>
              <a:rPr lang="en-US" altLang="zh-CN" sz="1600" dirty="0">
                <a:solidFill>
                  <a:schemeClr val="tx1"/>
                </a:solidFill>
              </a:rPr>
              <a:t>Pi</a:t>
            </a:r>
            <a:r>
              <a:rPr lang="zh-CN" altLang="en-US" sz="1600" dirty="0">
                <a:solidFill>
                  <a:schemeClr val="tx1"/>
                </a:solidFill>
              </a:rPr>
              <a:t>和常变量</a:t>
            </a:r>
            <a:r>
              <a:rPr lang="en-US" altLang="zh-CN" sz="1600" dirty="0">
                <a:solidFill>
                  <a:schemeClr val="tx1"/>
                </a:solidFill>
              </a:rPr>
              <a:t>pi</a:t>
            </a:r>
            <a:r>
              <a:rPr lang="zh-CN" altLang="en-US" sz="1600" dirty="0">
                <a:solidFill>
                  <a:schemeClr val="tx1"/>
                </a:solidFill>
              </a:rPr>
              <a:t>都代表</a:t>
            </a:r>
            <a:r>
              <a:rPr lang="en-US" altLang="zh-CN" sz="1600" dirty="0">
                <a:solidFill>
                  <a:schemeClr val="tx1"/>
                </a:solidFill>
              </a:rPr>
              <a:t>3.1415926</a:t>
            </a:r>
            <a:r>
              <a:rPr lang="zh-CN" altLang="en-US" sz="1600" dirty="0">
                <a:solidFill>
                  <a:schemeClr val="tx1"/>
                </a:solidFill>
              </a:rPr>
              <a:t>，在程序中都能使用。但二者性质不同</a:t>
            </a:r>
            <a:r>
              <a:rPr lang="en-US" altLang="zh-CN" sz="1600" dirty="0">
                <a:solidFill>
                  <a:schemeClr val="tx1"/>
                </a:solidFill>
              </a:rPr>
              <a:t>: </a:t>
            </a:r>
            <a:r>
              <a:rPr lang="zh-CN" altLang="en-US" sz="1600" dirty="0">
                <a:solidFill>
                  <a:schemeClr val="tx1"/>
                </a:solidFill>
              </a:rPr>
              <a:t>定义符号常量用</a:t>
            </a:r>
            <a:r>
              <a:rPr lang="en-US" altLang="zh-CN" sz="1600" dirty="0">
                <a:solidFill>
                  <a:schemeClr val="tx1"/>
                </a:solidFill>
              </a:rPr>
              <a:t>#define</a:t>
            </a:r>
            <a:r>
              <a:rPr lang="zh-CN" altLang="en-US" sz="1600" dirty="0">
                <a:solidFill>
                  <a:schemeClr val="tx1"/>
                </a:solidFill>
              </a:rPr>
              <a:t>指令，它是预编译指令，它只是用符号常量代表一个字符串，在预编译时仅进行字符替换，在预编译后，符号常量就不存在了</a:t>
            </a:r>
            <a:r>
              <a:rPr lang="en-US" altLang="zh-CN" sz="1600" dirty="0">
                <a:solidFill>
                  <a:schemeClr val="tx1"/>
                </a:solidFill>
              </a:rPr>
              <a:t>(</a:t>
            </a:r>
            <a:r>
              <a:rPr lang="zh-CN" altLang="en-US" sz="1600" dirty="0">
                <a:solidFill>
                  <a:schemeClr val="tx1"/>
                </a:solidFill>
              </a:rPr>
              <a:t>全置换成</a:t>
            </a:r>
            <a:r>
              <a:rPr lang="en-US" altLang="zh-CN" sz="1600" dirty="0">
                <a:solidFill>
                  <a:schemeClr val="tx1"/>
                </a:solidFill>
              </a:rPr>
              <a:t>3.1415926</a:t>
            </a:r>
            <a:r>
              <a:rPr lang="zh-CN" altLang="en-US" sz="1600" dirty="0">
                <a:solidFill>
                  <a:schemeClr val="tx1"/>
                </a:solidFill>
              </a:rPr>
              <a:t>了</a:t>
            </a:r>
            <a:r>
              <a:rPr lang="en-US" altLang="zh-CN" sz="1600" dirty="0">
                <a:solidFill>
                  <a:schemeClr val="tx1"/>
                </a:solidFill>
              </a:rPr>
              <a:t>)</a:t>
            </a:r>
            <a:r>
              <a:rPr lang="zh-CN" altLang="en-US" sz="1600" dirty="0">
                <a:solidFill>
                  <a:schemeClr val="tx1"/>
                </a:solidFill>
              </a:rPr>
              <a:t>，对符号常量的名字是不分配存储单元的。而常变量要占用存储单元，有变量值，只是该值不改变而已。从使用的角度看，常变量具有符号常量的优点，而且使用更方便。有了常变量以后，可以不必多用符号常量。</a:t>
            </a:r>
          </a:p>
        </p:txBody>
      </p:sp>
      <p:sp>
        <p:nvSpPr>
          <p:cNvPr id="14" name="MH_Other_59"/>
          <p:cNvSpPr/>
          <p:nvPr>
            <p:custDataLst>
              <p:tags r:id="rId4"/>
            </p:custDataLst>
          </p:nvPr>
        </p:nvSpPr>
        <p:spPr>
          <a:xfrm>
            <a:off x="1247080" y="1914456"/>
            <a:ext cx="9560239" cy="307975"/>
          </a:xfrm>
          <a:prstGeom prst="rect">
            <a:avLst/>
          </a:prstGeom>
        </p:spPr>
        <p:txBody>
          <a:bodyPr lIns="0" tIns="0" rIns="0" bIns="0" anchor="ctr">
            <a:normAutofit/>
          </a:bodyPr>
          <a:lstStyle/>
          <a:p>
            <a:pPr>
              <a:defRPr/>
            </a:pPr>
            <a:r>
              <a:rPr lang="zh-CN" altLang="en-US" sz="1600" spc="100" dirty="0">
                <a:solidFill>
                  <a:schemeClr val="accent1"/>
                </a:solidFill>
                <a:latin typeface="微软雅黑" panose="020B0503020204020204" pitchFamily="34" charset="-122"/>
                <a:ea typeface="微软雅黑" panose="020B0503020204020204" pitchFamily="34" charset="-122"/>
              </a:rPr>
              <a:t>定义</a:t>
            </a:r>
            <a:r>
              <a:rPr lang="en-US" altLang="zh-CN" sz="1600" spc="100" dirty="0">
                <a:solidFill>
                  <a:schemeClr val="accent1"/>
                </a:solidFill>
                <a:latin typeface="微软雅黑" panose="020B0503020204020204" pitchFamily="34" charset="-122"/>
                <a:ea typeface="微软雅黑" panose="020B0503020204020204" pitchFamily="34" charset="-122"/>
              </a:rPr>
              <a:t>a</a:t>
            </a:r>
            <a:r>
              <a:rPr lang="zh-CN" altLang="en-US" sz="1600" spc="100" dirty="0">
                <a:solidFill>
                  <a:schemeClr val="accent1"/>
                </a:solidFill>
                <a:latin typeface="微软雅黑" panose="020B0503020204020204" pitchFamily="34" charset="-122"/>
                <a:ea typeface="微软雅黑" panose="020B0503020204020204" pitchFamily="34" charset="-122"/>
              </a:rPr>
              <a:t>为一个整型变量，指定其值为</a:t>
            </a:r>
            <a:r>
              <a:rPr lang="en-US" altLang="zh-CN" sz="1600" spc="100" dirty="0">
                <a:solidFill>
                  <a:schemeClr val="accent1"/>
                </a:solidFill>
                <a:latin typeface="微软雅黑" panose="020B0503020204020204" pitchFamily="34" charset="-122"/>
                <a:ea typeface="微软雅黑" panose="020B0503020204020204" pitchFamily="34" charset="-122"/>
              </a:rPr>
              <a:t>3</a:t>
            </a:r>
            <a:r>
              <a:rPr lang="zh-CN" altLang="en-US" sz="1600" spc="100" dirty="0">
                <a:solidFill>
                  <a:schemeClr val="accent1"/>
                </a:solidFill>
                <a:latin typeface="微软雅黑" panose="020B0503020204020204" pitchFamily="34" charset="-122"/>
                <a:ea typeface="微软雅黑" panose="020B0503020204020204" pitchFamily="34" charset="-122"/>
              </a:rPr>
              <a:t>，而且在变量存在期间其值不能改变</a:t>
            </a:r>
          </a:p>
        </p:txBody>
      </p:sp>
      <p:sp>
        <p:nvSpPr>
          <p:cNvPr id="16" name="矩形 15"/>
          <p:cNvSpPr/>
          <p:nvPr/>
        </p:nvSpPr>
        <p:spPr>
          <a:xfrm>
            <a:off x="1247081" y="5714587"/>
            <a:ext cx="951699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说明</a:t>
            </a:r>
            <a:r>
              <a:rPr lang="en-US" altLang="zh-CN"/>
              <a:t>: </a:t>
            </a:r>
            <a:r>
              <a:rPr lang="zh-CN" altLang="en-US"/>
              <a:t>有些编译系统还未实现</a:t>
            </a:r>
            <a:r>
              <a:rPr lang="en-US" altLang="zh-CN"/>
              <a:t>C 99</a:t>
            </a:r>
            <a:r>
              <a:rPr lang="zh-CN" altLang="en-US"/>
              <a:t>的功能，因此不能使用常变量。</a:t>
            </a:r>
          </a:p>
        </p:txBody>
      </p:sp>
    </p:spTree>
    <p:extLst>
      <p:ext uri="{BB962C8B-B14F-4D97-AF65-F5344CB8AC3E}">
        <p14:creationId xmlns:p14="http://schemas.microsoft.com/office/powerpoint/2010/main" val="229954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直接连接符 64"/>
          <p:cNvCxnSpPr/>
          <p:nvPr/>
        </p:nvCxnSpPr>
        <p:spPr>
          <a:xfrm>
            <a:off x="7619084" y="2207756"/>
            <a:ext cx="0" cy="25431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MH_Title_1"/>
          <p:cNvSpPr/>
          <p:nvPr>
            <p:custDataLst>
              <p:tags r:id="rId2"/>
            </p:custDataLst>
          </p:nvPr>
        </p:nvSpPr>
        <p:spPr>
          <a:xfrm>
            <a:off x="1038358" y="118851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标 识 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6449438" cy="2224327"/>
          </a:xfrm>
          <a:prstGeom prst="rect">
            <a:avLst/>
          </a:prstGeom>
          <a:noFill/>
        </p:spPr>
        <p:txBody>
          <a:bodyPr wrap="square" rtlCol="0">
            <a:spAutoFit/>
          </a:bodyPr>
          <a:lstStyle/>
          <a:p>
            <a:pPr>
              <a:lnSpc>
                <a:spcPct val="200000"/>
              </a:lnSpc>
            </a:pPr>
            <a:r>
              <a:rPr lang="zh-CN" altLang="en-US" dirty="0"/>
              <a:t>标识符就是一个对象的名字。用于标识变量、符号常量、函数、数组、类型等</a:t>
            </a:r>
          </a:p>
          <a:p>
            <a:pPr>
              <a:lnSpc>
                <a:spcPct val="200000"/>
              </a:lnSpc>
            </a:pPr>
            <a:r>
              <a:rPr lang="zh-CN" altLang="en-US" dirty="0"/>
              <a:t>标识符只能由字母、数字和下划线</a:t>
            </a:r>
            <a:r>
              <a:rPr lang="en-US" altLang="zh-CN" dirty="0"/>
              <a:t>3</a:t>
            </a:r>
            <a:r>
              <a:rPr lang="zh-CN" altLang="en-US" dirty="0"/>
              <a:t>种字符组成</a:t>
            </a:r>
            <a:endParaRPr lang="en-US" altLang="zh-CN" dirty="0"/>
          </a:p>
          <a:p>
            <a:pPr>
              <a:lnSpc>
                <a:spcPct val="200000"/>
              </a:lnSpc>
            </a:pPr>
            <a:r>
              <a:rPr lang="zh-CN" altLang="en-US" dirty="0"/>
              <a:t>且第</a:t>
            </a:r>
            <a:r>
              <a:rPr lang="en-US" altLang="zh-CN" dirty="0"/>
              <a:t>1</a:t>
            </a:r>
            <a:r>
              <a:rPr lang="zh-CN" altLang="en-US" dirty="0"/>
              <a:t>个字符必须为字母或下划线</a:t>
            </a:r>
          </a:p>
        </p:txBody>
      </p:sp>
      <p:sp>
        <p:nvSpPr>
          <p:cNvPr id="68" name="MH_Other_1"/>
          <p:cNvSpPr/>
          <p:nvPr>
            <p:custDataLst>
              <p:tags r:id="rId3"/>
            </p:custDataLst>
          </p:nvPr>
        </p:nvSpPr>
        <p:spPr>
          <a:xfrm>
            <a:off x="7987404" y="220775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69" name="MH_SubTitle_1"/>
          <p:cNvSpPr/>
          <p:nvPr>
            <p:custDataLst>
              <p:tags r:id="rId4"/>
            </p:custDataLst>
          </p:nvPr>
        </p:nvSpPr>
        <p:spPr>
          <a:xfrm>
            <a:off x="8762104" y="220775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fontScale="92500" lnSpcReduction="10000"/>
          </a:bodyPr>
          <a:lstStyle/>
          <a:p>
            <a:pPr marL="285750" indent="-285750">
              <a:lnSpc>
                <a:spcPct val="130000"/>
              </a:lnSpc>
              <a:buFont typeface="Arial" panose="020B0604020202020204" pitchFamily="34" charset="0"/>
              <a:buChar char="•"/>
              <a:defRPr/>
            </a:pPr>
            <a:r>
              <a:rPr lang="zh-CN" altLang="en-US">
                <a:solidFill>
                  <a:srgbClr val="1C1C1C"/>
                </a:solidFill>
              </a:rPr>
              <a:t>变量名中区分大小写字母</a:t>
            </a:r>
          </a:p>
          <a:p>
            <a:pPr marL="285750" indent="-285750">
              <a:lnSpc>
                <a:spcPct val="130000"/>
              </a:lnSpc>
              <a:buFont typeface="Arial" panose="020B0604020202020204" pitchFamily="34" charset="0"/>
              <a:buChar char="•"/>
              <a:defRPr/>
            </a:pPr>
            <a:r>
              <a:rPr lang="zh-CN" altLang="en-US">
                <a:solidFill>
                  <a:srgbClr val="1C1C1C"/>
                </a:solidFill>
              </a:rPr>
              <a:t>不能使用关键字作为变量名</a:t>
            </a:r>
            <a:endParaRPr lang="en-US" altLang="zh-CN">
              <a:solidFill>
                <a:srgbClr val="1C1C1C"/>
              </a:solidFill>
            </a:endParaRPr>
          </a:p>
          <a:p>
            <a:pPr marL="285750" indent="-285750">
              <a:lnSpc>
                <a:spcPct val="130000"/>
              </a:lnSpc>
              <a:buFont typeface="Arial" panose="020B0604020202020204" pitchFamily="34" charset="0"/>
              <a:buChar char="•"/>
              <a:defRPr/>
            </a:pPr>
            <a:r>
              <a:rPr lang="zh-CN" altLang="en-US">
                <a:solidFill>
                  <a:srgbClr val="1C1C1C"/>
                </a:solidFill>
              </a:rPr>
              <a:t>变量的名字应该尽量反映变量在程序中的作用与含义</a:t>
            </a:r>
          </a:p>
          <a:p>
            <a:pPr>
              <a:lnSpc>
                <a:spcPct val="130000"/>
              </a:lnSpc>
              <a:defRPr/>
            </a:pPr>
            <a:endParaRPr lang="zh-CN" altLang="en-US">
              <a:solidFill>
                <a:srgbClr val="1C1C1C"/>
              </a:solidFill>
            </a:endParaRPr>
          </a:p>
        </p:txBody>
      </p:sp>
      <p:sp>
        <p:nvSpPr>
          <p:cNvPr id="70" name="MH_Other_2"/>
          <p:cNvSpPr/>
          <p:nvPr>
            <p:custDataLst>
              <p:tags r:id="rId5"/>
            </p:custDataLst>
          </p:nvPr>
        </p:nvSpPr>
        <p:spPr>
          <a:xfrm rot="16200000">
            <a:off x="10949471" y="436526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文本框 8">
            <a:extLst>
              <a:ext uri="{FF2B5EF4-FFF2-40B4-BE49-F238E27FC236}">
                <a16:creationId xmlns:a16="http://schemas.microsoft.com/office/drawing/2014/main" id="{C6B605F6-361F-4246-9D06-B282312051E5}"/>
              </a:ext>
            </a:extLst>
          </p:cNvPr>
          <p:cNvSpPr txBox="1"/>
          <p:nvPr/>
        </p:nvSpPr>
        <p:spPr>
          <a:xfrm>
            <a:off x="1038358" y="4766933"/>
            <a:ext cx="6096000" cy="1668405"/>
          </a:xfrm>
          <a:prstGeom prst="rect">
            <a:avLst/>
          </a:prstGeom>
          <a:noFill/>
        </p:spPr>
        <p:txBody>
          <a:bodyPr wrap="square">
            <a:spAutoFit/>
          </a:bodyPr>
          <a:lstStyle/>
          <a:p>
            <a:pPr>
              <a:lnSpc>
                <a:spcPct val="200000"/>
              </a:lnSpc>
            </a:pPr>
            <a:r>
              <a:rPr lang="zh-CN" altLang="en-US" dirty="0"/>
              <a:t>以下不可为</a:t>
            </a:r>
            <a:r>
              <a:rPr lang="en-US" altLang="zh-CN" dirty="0"/>
              <a:t>C</a:t>
            </a:r>
            <a:r>
              <a:rPr lang="zh-CN" altLang="en-US" dirty="0"/>
              <a:t>语言标识符的是？</a:t>
            </a:r>
            <a:endParaRPr lang="en-US" altLang="zh-CN" dirty="0"/>
          </a:p>
          <a:p>
            <a:pPr>
              <a:lnSpc>
                <a:spcPct val="200000"/>
              </a:lnSpc>
            </a:pPr>
            <a:r>
              <a:rPr lang="en-US" altLang="zh-CN" dirty="0"/>
              <a:t>abc123          no.1      _123_ </a:t>
            </a:r>
          </a:p>
          <a:p>
            <a:pPr>
              <a:lnSpc>
                <a:spcPct val="200000"/>
              </a:lnSpc>
            </a:pPr>
            <a:r>
              <a:rPr lang="en-US" altLang="zh-CN" dirty="0"/>
              <a:t>  _buy_2      2_buy      ?_buy</a:t>
            </a:r>
            <a:endParaRPr lang="zh-CN" altLang="en-US" dirty="0"/>
          </a:p>
        </p:txBody>
      </p:sp>
    </p:spTree>
    <p:custDataLst>
      <p:tags r:id="rId1"/>
    </p:custDataLst>
    <p:extLst>
      <p:ext uri="{BB962C8B-B14F-4D97-AF65-F5344CB8AC3E}">
        <p14:creationId xmlns:p14="http://schemas.microsoft.com/office/powerpoint/2010/main" val="372789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607" y="109671"/>
            <a:ext cx="2769704" cy="887204"/>
          </a:xfrm>
        </p:spPr>
        <p:txBody>
          <a:bodyPr>
            <a:normAutofit fontScale="90000"/>
          </a:bodyPr>
          <a:lstStyle/>
          <a:p>
            <a:pPr>
              <a:lnSpc>
                <a:spcPct val="120000"/>
              </a:lnSpc>
            </a:pPr>
            <a:r>
              <a:rPr lang="en-US" altLang="zh-CN" sz="2800" dirty="0"/>
              <a:t>C</a:t>
            </a:r>
            <a:r>
              <a:rPr lang="zh-CN" altLang="en-US" sz="2800" dirty="0"/>
              <a:t>语言中的关键字</a:t>
            </a:r>
          </a:p>
        </p:txBody>
      </p:sp>
      <p:graphicFrame>
        <p:nvGraphicFramePr>
          <p:cNvPr id="7" name="表格 6"/>
          <p:cNvGraphicFramePr>
            <a:graphicFrameLocks noGrp="1"/>
          </p:cNvGraphicFramePr>
          <p:nvPr/>
        </p:nvGraphicFramePr>
        <p:xfrm>
          <a:off x="1674743" y="1679710"/>
          <a:ext cx="8935280" cy="3841608"/>
        </p:xfrm>
        <a:graphic>
          <a:graphicData uri="http://schemas.openxmlformats.org/drawingml/2006/table">
            <a:tbl>
              <a:tblPr>
                <a:tableStyleId>{073A0DAA-6AF3-43AB-8588-CEC1D06C72B9}</a:tableStyleId>
              </a:tblPr>
              <a:tblGrid>
                <a:gridCol w="2233820">
                  <a:extLst>
                    <a:ext uri="{9D8B030D-6E8A-4147-A177-3AD203B41FA5}">
                      <a16:colId xmlns:a16="http://schemas.microsoft.com/office/drawing/2014/main" val="1166991910"/>
                    </a:ext>
                  </a:extLst>
                </a:gridCol>
                <a:gridCol w="2233820">
                  <a:extLst>
                    <a:ext uri="{9D8B030D-6E8A-4147-A177-3AD203B41FA5}">
                      <a16:colId xmlns:a16="http://schemas.microsoft.com/office/drawing/2014/main" val="2813130590"/>
                    </a:ext>
                  </a:extLst>
                </a:gridCol>
                <a:gridCol w="2233820">
                  <a:extLst>
                    <a:ext uri="{9D8B030D-6E8A-4147-A177-3AD203B41FA5}">
                      <a16:colId xmlns:a16="http://schemas.microsoft.com/office/drawing/2014/main" val="256894029"/>
                    </a:ext>
                  </a:extLst>
                </a:gridCol>
                <a:gridCol w="2233820">
                  <a:extLst>
                    <a:ext uri="{9D8B030D-6E8A-4147-A177-3AD203B41FA5}">
                      <a16:colId xmlns:a16="http://schemas.microsoft.com/office/drawing/2014/main" val="1714364357"/>
                    </a:ext>
                  </a:extLst>
                </a:gridCol>
              </a:tblGrid>
              <a:tr h="480201">
                <a:tc>
                  <a:txBody>
                    <a:bodyPr/>
                    <a:lstStyle/>
                    <a:p>
                      <a:pPr algn="just">
                        <a:spcAft>
                          <a:spcPts val="0"/>
                        </a:spcAft>
                      </a:pPr>
                      <a:r>
                        <a:rPr lang="en-US" sz="2000" kern="100">
                          <a:solidFill>
                            <a:schemeClr val="accent1"/>
                          </a:solidFill>
                          <a:effectLst/>
                          <a:latin typeface="+mn-ea"/>
                          <a:ea typeface="+mn-ea"/>
                        </a:rPr>
                        <a:t>Auto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break</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case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char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601046954"/>
                  </a:ext>
                </a:extLst>
              </a:tr>
              <a:tr h="480201">
                <a:tc>
                  <a:txBody>
                    <a:bodyPr/>
                    <a:lstStyle/>
                    <a:p>
                      <a:pPr algn="just">
                        <a:spcAft>
                          <a:spcPts val="0"/>
                        </a:spcAft>
                      </a:pPr>
                      <a:r>
                        <a:rPr lang="en-US" sz="2000" kern="100">
                          <a:solidFill>
                            <a:schemeClr val="accent1"/>
                          </a:solidFill>
                          <a:effectLst/>
                          <a:latin typeface="+mn-ea"/>
                          <a:ea typeface="+mn-ea"/>
                        </a:rPr>
                        <a:t>const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continue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default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764697598"/>
                  </a:ext>
                </a:extLst>
              </a:tr>
              <a:tr h="480201">
                <a:tc>
                  <a:txBody>
                    <a:bodyPr/>
                    <a:lstStyle/>
                    <a:p>
                      <a:pPr algn="just">
                        <a:spcAft>
                          <a:spcPts val="0"/>
                        </a:spcAft>
                      </a:pPr>
                      <a:r>
                        <a:rPr lang="en-US" sz="2000" kern="100">
                          <a:solidFill>
                            <a:schemeClr val="accent1"/>
                          </a:solidFill>
                          <a:effectLst/>
                          <a:latin typeface="+mn-ea"/>
                          <a:ea typeface="+mn-ea"/>
                        </a:rPr>
                        <a:t>double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else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enum</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extern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58470112"/>
                  </a:ext>
                </a:extLst>
              </a:tr>
              <a:tr h="480201">
                <a:tc>
                  <a:txBody>
                    <a:bodyPr/>
                    <a:lstStyle/>
                    <a:p>
                      <a:pPr algn="just">
                        <a:spcAft>
                          <a:spcPts val="0"/>
                        </a:spcAft>
                      </a:pPr>
                      <a:r>
                        <a:rPr lang="en-US" sz="2000" kern="100">
                          <a:solidFill>
                            <a:schemeClr val="accent1"/>
                          </a:solidFill>
                          <a:effectLst/>
                          <a:latin typeface="+mn-ea"/>
                          <a:ea typeface="+mn-ea"/>
                        </a:rPr>
                        <a:t>float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for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goto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if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60609956"/>
                  </a:ext>
                </a:extLst>
              </a:tr>
              <a:tr h="480201">
                <a:tc>
                  <a:txBody>
                    <a:bodyPr/>
                    <a:lstStyle/>
                    <a:p>
                      <a:pPr algn="just">
                        <a:spcAft>
                          <a:spcPts val="0"/>
                        </a:spcAft>
                      </a:pPr>
                      <a:r>
                        <a:rPr lang="en-US" sz="2000" kern="100">
                          <a:solidFill>
                            <a:schemeClr val="accent1"/>
                          </a:solidFill>
                          <a:effectLst/>
                          <a:latin typeface="+mn-ea"/>
                          <a:ea typeface="+mn-ea"/>
                        </a:rPr>
                        <a:t>int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long</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register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return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413643017"/>
                  </a:ext>
                </a:extLst>
              </a:tr>
              <a:tr h="480201">
                <a:tc>
                  <a:txBody>
                    <a:bodyPr/>
                    <a:lstStyle/>
                    <a:p>
                      <a:pPr algn="just">
                        <a:spcAft>
                          <a:spcPts val="0"/>
                        </a:spcAft>
                      </a:pPr>
                      <a:r>
                        <a:rPr lang="en-US" sz="2000" kern="100">
                          <a:solidFill>
                            <a:schemeClr val="accent1"/>
                          </a:solidFill>
                          <a:effectLst/>
                          <a:latin typeface="+mn-ea"/>
                          <a:ea typeface="+mn-ea"/>
                        </a:rPr>
                        <a:t>short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sizeof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static</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76555313"/>
                  </a:ext>
                </a:extLst>
              </a:tr>
              <a:tr h="480201">
                <a:tc>
                  <a:txBody>
                    <a:bodyPr/>
                    <a:lstStyle/>
                    <a:p>
                      <a:pPr algn="just">
                        <a:spcAft>
                          <a:spcPts val="0"/>
                        </a:spcAft>
                      </a:pPr>
                      <a:r>
                        <a:rPr lang="en-US" sz="2000" kern="100">
                          <a:solidFill>
                            <a:schemeClr val="accent1"/>
                          </a:solidFill>
                          <a:effectLst/>
                          <a:latin typeface="+mn-ea"/>
                          <a:ea typeface="+mn-ea"/>
                        </a:rPr>
                        <a:t>struct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switch</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typedef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union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634962525"/>
                  </a:ext>
                </a:extLst>
              </a:tr>
              <a:tr h="480201">
                <a:tc>
                  <a:txBody>
                    <a:bodyPr/>
                    <a:lstStyle/>
                    <a:p>
                      <a:pPr algn="just">
                        <a:spcAft>
                          <a:spcPts val="0"/>
                        </a:spcAft>
                      </a:pPr>
                      <a:r>
                        <a:rPr lang="en-US" sz="2000" kern="100">
                          <a:solidFill>
                            <a:schemeClr val="accent1"/>
                          </a:solidFill>
                          <a:effectLst/>
                          <a:latin typeface="+mn-ea"/>
                          <a:ea typeface="+mn-ea"/>
                        </a:rPr>
                        <a:t>unsigned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void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volatile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while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217517111"/>
                  </a:ext>
                </a:extLst>
              </a:tr>
            </a:tbl>
          </a:graphicData>
        </a:graphic>
      </p:graphicFrame>
    </p:spTree>
    <p:extLst>
      <p:ext uri="{BB962C8B-B14F-4D97-AF65-F5344CB8AC3E}">
        <p14:creationId xmlns:p14="http://schemas.microsoft.com/office/powerpoint/2010/main" val="289334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数据类型</a:t>
            </a:r>
          </a:p>
        </p:txBody>
      </p:sp>
      <p:sp>
        <p:nvSpPr>
          <p:cNvPr id="3" name="内容占位符 2"/>
          <p:cNvSpPr>
            <a:spLocks noGrp="1"/>
          </p:cNvSpPr>
          <p:nvPr>
            <p:ph idx="1"/>
          </p:nvPr>
        </p:nvSpPr>
        <p:spPr>
          <a:xfrm>
            <a:off x="669924" y="1129566"/>
            <a:ext cx="10344150" cy="743621"/>
          </a:xfrm>
        </p:spPr>
        <p:txBody>
          <a:bodyPr>
            <a:noAutofit/>
          </a:bodyPr>
          <a:lstStyle/>
          <a:p>
            <a:pPr marL="0" indent="0">
              <a:lnSpc>
                <a:spcPct val="120000"/>
              </a:lnSpc>
              <a:buNone/>
            </a:pPr>
            <a:r>
              <a:rPr lang="zh-CN" altLang="en-US" sz="2000" dirty="0">
                <a:solidFill>
                  <a:schemeClr val="tx1">
                    <a:lumMod val="65000"/>
                    <a:lumOff val="35000"/>
                  </a:schemeClr>
                </a:solidFill>
              </a:rPr>
              <a:t>所谓类型，就是对数据分配存储单元的安排，包括存储单元的长度</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占多少字节</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以及数据的存储形式。不同的类型分配不同的长度和存储形式。</a:t>
            </a:r>
            <a:endParaRPr lang="en-US" altLang="zh-CN" sz="2000" dirty="0">
              <a:solidFill>
                <a:schemeClr val="tx1">
                  <a:lumMod val="65000"/>
                  <a:lumOff val="35000"/>
                </a:schemeClr>
              </a:solidFill>
            </a:endParaRPr>
          </a:p>
        </p:txBody>
      </p:sp>
      <p:graphicFrame>
        <p:nvGraphicFramePr>
          <p:cNvPr id="4" name="图示 3"/>
          <p:cNvGraphicFramePr/>
          <p:nvPr>
            <p:extLst>
              <p:ext uri="{D42A27DB-BD31-4B8C-83A1-F6EECF244321}">
                <p14:modId xmlns:p14="http://schemas.microsoft.com/office/powerpoint/2010/main" val="2213540665"/>
              </p:ext>
            </p:extLst>
          </p:nvPr>
        </p:nvGraphicFramePr>
        <p:xfrm>
          <a:off x="669924" y="1742725"/>
          <a:ext cx="10769601" cy="438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444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计算机中带符号整型数的表示：补码</a:t>
            </a:r>
          </a:p>
        </p:txBody>
      </p:sp>
      <p:graphicFrame>
        <p:nvGraphicFramePr>
          <p:cNvPr id="4" name="表格 3"/>
          <p:cNvGraphicFramePr>
            <a:graphicFrameLocks noGrp="1"/>
          </p:cNvGraphicFramePr>
          <p:nvPr/>
        </p:nvGraphicFramePr>
        <p:xfrm>
          <a:off x="1634435" y="216084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extLst>
                  <a:ext uri="{0D108BD9-81ED-4DB2-BD59-A6C34878D82A}">
                    <a16:rowId xmlns:a16="http://schemas.microsoft.com/office/drawing/2014/main" val="98612937"/>
                  </a:ext>
                </a:extLst>
              </a:tr>
            </a:tbl>
          </a:graphicData>
        </a:graphic>
      </p:graphicFrame>
      <p:sp>
        <p:nvSpPr>
          <p:cNvPr id="5" name="文本框 4"/>
          <p:cNvSpPr txBox="1"/>
          <p:nvPr/>
        </p:nvSpPr>
        <p:spPr>
          <a:xfrm>
            <a:off x="1525105" y="1645766"/>
            <a:ext cx="8617226" cy="369332"/>
          </a:xfrm>
          <a:prstGeom prst="rect">
            <a:avLst/>
          </a:prstGeom>
          <a:noFill/>
        </p:spPr>
        <p:txBody>
          <a:bodyPr wrap="square" rtlCol="0">
            <a:spAutoFit/>
          </a:bodyPr>
          <a:lstStyle/>
          <a:p>
            <a:r>
              <a:rPr lang="zh-CN" altLang="en-US"/>
              <a:t>正整数的补码就是此数的二进制形式，</a:t>
            </a:r>
            <a:r>
              <a:rPr lang="en-US" altLang="zh-CN"/>
              <a:t>5</a:t>
            </a:r>
            <a:r>
              <a:rPr lang="zh-CN" altLang="en-US"/>
              <a:t>的补码：</a:t>
            </a:r>
          </a:p>
        </p:txBody>
      </p:sp>
      <p:sp>
        <p:nvSpPr>
          <p:cNvPr id="6" name="文本框 5"/>
          <p:cNvSpPr txBox="1"/>
          <p:nvPr/>
        </p:nvSpPr>
        <p:spPr>
          <a:xfrm>
            <a:off x="1525104" y="2877494"/>
            <a:ext cx="9537147" cy="646331"/>
          </a:xfrm>
          <a:prstGeom prst="rect">
            <a:avLst/>
          </a:prstGeom>
          <a:noFill/>
        </p:spPr>
        <p:txBody>
          <a:bodyPr wrap="square" rtlCol="0">
            <a:spAutoFit/>
          </a:bodyPr>
          <a:lstStyle/>
          <a:p>
            <a:r>
              <a:rPr lang="zh-CN" altLang="en-US"/>
              <a:t>负整数的补码是①将此数绝对值的二进制形式；②除最高位符号位外其他数取反；③加</a:t>
            </a:r>
            <a:r>
              <a:rPr lang="en-US" altLang="zh-CN"/>
              <a:t>1</a:t>
            </a:r>
            <a:r>
              <a:rPr lang="zh-CN" altLang="en-US"/>
              <a:t>。</a:t>
            </a:r>
            <a:endParaRPr lang="en-US" altLang="zh-CN"/>
          </a:p>
          <a:p>
            <a:r>
              <a:rPr lang="en-US" altLang="zh-CN"/>
              <a:t>-5</a:t>
            </a:r>
            <a:r>
              <a:rPr lang="zh-CN" altLang="en-US"/>
              <a:t>的补码：</a:t>
            </a:r>
          </a:p>
        </p:txBody>
      </p:sp>
      <p:graphicFrame>
        <p:nvGraphicFramePr>
          <p:cNvPr id="7" name="表格 6"/>
          <p:cNvGraphicFramePr>
            <a:graphicFrameLocks noGrp="1"/>
          </p:cNvGraphicFramePr>
          <p:nvPr/>
        </p:nvGraphicFramePr>
        <p:xfrm>
          <a:off x="1634434" y="3604438"/>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extLst>
                  <a:ext uri="{0D108BD9-81ED-4DB2-BD59-A6C34878D82A}">
                    <a16:rowId xmlns:a16="http://schemas.microsoft.com/office/drawing/2014/main" val="98612937"/>
                  </a:ext>
                </a:extLst>
              </a:tr>
            </a:tbl>
          </a:graphicData>
        </a:graphic>
      </p:graphicFrame>
      <p:graphicFrame>
        <p:nvGraphicFramePr>
          <p:cNvPr id="8" name="表格 7"/>
          <p:cNvGraphicFramePr>
            <a:graphicFrameLocks noGrp="1"/>
          </p:cNvGraphicFramePr>
          <p:nvPr/>
        </p:nvGraphicFramePr>
        <p:xfrm>
          <a:off x="1634434" y="4395734"/>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extLst>
                  <a:ext uri="{0D108BD9-81ED-4DB2-BD59-A6C34878D82A}">
                    <a16:rowId xmlns:a16="http://schemas.microsoft.com/office/drawing/2014/main" val="98612937"/>
                  </a:ext>
                </a:extLst>
              </a:tr>
            </a:tbl>
          </a:graphicData>
        </a:graphic>
      </p:graphicFrame>
      <p:graphicFrame>
        <p:nvGraphicFramePr>
          <p:cNvPr id="9" name="表格 8"/>
          <p:cNvGraphicFramePr>
            <a:graphicFrameLocks noGrp="1"/>
          </p:cNvGraphicFramePr>
          <p:nvPr/>
        </p:nvGraphicFramePr>
        <p:xfrm>
          <a:off x="1634434" y="518703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24624319"/>
                    </a:ext>
                  </a:extLst>
                </a:gridCol>
                <a:gridCol w="508000">
                  <a:extLst>
                    <a:ext uri="{9D8B030D-6E8A-4147-A177-3AD203B41FA5}">
                      <a16:colId xmlns:a16="http://schemas.microsoft.com/office/drawing/2014/main" val="2261346643"/>
                    </a:ext>
                  </a:extLst>
                </a:gridCol>
                <a:gridCol w="508000">
                  <a:extLst>
                    <a:ext uri="{9D8B030D-6E8A-4147-A177-3AD203B41FA5}">
                      <a16:colId xmlns:a16="http://schemas.microsoft.com/office/drawing/2014/main" val="3815325983"/>
                    </a:ext>
                  </a:extLst>
                </a:gridCol>
                <a:gridCol w="508000">
                  <a:extLst>
                    <a:ext uri="{9D8B030D-6E8A-4147-A177-3AD203B41FA5}">
                      <a16:colId xmlns:a16="http://schemas.microsoft.com/office/drawing/2014/main" val="598163510"/>
                    </a:ext>
                  </a:extLst>
                </a:gridCol>
                <a:gridCol w="508000">
                  <a:extLst>
                    <a:ext uri="{9D8B030D-6E8A-4147-A177-3AD203B41FA5}">
                      <a16:colId xmlns:a16="http://schemas.microsoft.com/office/drawing/2014/main" val="2266021610"/>
                    </a:ext>
                  </a:extLst>
                </a:gridCol>
                <a:gridCol w="508000">
                  <a:extLst>
                    <a:ext uri="{9D8B030D-6E8A-4147-A177-3AD203B41FA5}">
                      <a16:colId xmlns:a16="http://schemas.microsoft.com/office/drawing/2014/main" val="4103658521"/>
                    </a:ext>
                  </a:extLst>
                </a:gridCol>
                <a:gridCol w="508000">
                  <a:extLst>
                    <a:ext uri="{9D8B030D-6E8A-4147-A177-3AD203B41FA5}">
                      <a16:colId xmlns:a16="http://schemas.microsoft.com/office/drawing/2014/main" val="4074240248"/>
                    </a:ext>
                  </a:extLst>
                </a:gridCol>
                <a:gridCol w="508000">
                  <a:extLst>
                    <a:ext uri="{9D8B030D-6E8A-4147-A177-3AD203B41FA5}">
                      <a16:colId xmlns:a16="http://schemas.microsoft.com/office/drawing/2014/main" val="3697389497"/>
                    </a:ext>
                  </a:extLst>
                </a:gridCol>
                <a:gridCol w="508000">
                  <a:extLst>
                    <a:ext uri="{9D8B030D-6E8A-4147-A177-3AD203B41FA5}">
                      <a16:colId xmlns:a16="http://schemas.microsoft.com/office/drawing/2014/main" val="2708776348"/>
                    </a:ext>
                  </a:extLst>
                </a:gridCol>
                <a:gridCol w="508000">
                  <a:extLst>
                    <a:ext uri="{9D8B030D-6E8A-4147-A177-3AD203B41FA5}">
                      <a16:colId xmlns:a16="http://schemas.microsoft.com/office/drawing/2014/main" val="1202612134"/>
                    </a:ext>
                  </a:extLst>
                </a:gridCol>
                <a:gridCol w="508000">
                  <a:extLst>
                    <a:ext uri="{9D8B030D-6E8A-4147-A177-3AD203B41FA5}">
                      <a16:colId xmlns:a16="http://schemas.microsoft.com/office/drawing/2014/main" val="1318054597"/>
                    </a:ext>
                  </a:extLst>
                </a:gridCol>
                <a:gridCol w="508000">
                  <a:extLst>
                    <a:ext uri="{9D8B030D-6E8A-4147-A177-3AD203B41FA5}">
                      <a16:colId xmlns:a16="http://schemas.microsoft.com/office/drawing/2014/main" val="4033450748"/>
                    </a:ext>
                  </a:extLst>
                </a:gridCol>
                <a:gridCol w="508000">
                  <a:extLst>
                    <a:ext uri="{9D8B030D-6E8A-4147-A177-3AD203B41FA5}">
                      <a16:colId xmlns:a16="http://schemas.microsoft.com/office/drawing/2014/main" val="2644798999"/>
                    </a:ext>
                  </a:extLst>
                </a:gridCol>
                <a:gridCol w="508000">
                  <a:extLst>
                    <a:ext uri="{9D8B030D-6E8A-4147-A177-3AD203B41FA5}">
                      <a16:colId xmlns:a16="http://schemas.microsoft.com/office/drawing/2014/main" val="4052903049"/>
                    </a:ext>
                  </a:extLst>
                </a:gridCol>
                <a:gridCol w="508000">
                  <a:extLst>
                    <a:ext uri="{9D8B030D-6E8A-4147-A177-3AD203B41FA5}">
                      <a16:colId xmlns:a16="http://schemas.microsoft.com/office/drawing/2014/main" val="2605602486"/>
                    </a:ext>
                  </a:extLst>
                </a:gridCol>
                <a:gridCol w="508000">
                  <a:extLst>
                    <a:ext uri="{9D8B030D-6E8A-4147-A177-3AD203B41FA5}">
                      <a16:colId xmlns:a16="http://schemas.microsoft.com/office/drawing/2014/main" val="4005818484"/>
                    </a:ext>
                  </a:extLst>
                </a:gridCol>
              </a:tblGrid>
              <a:tr h="370840">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extLst>
                  <a:ext uri="{0D108BD9-81ED-4DB2-BD59-A6C34878D82A}">
                    <a16:rowId xmlns:a16="http://schemas.microsoft.com/office/drawing/2014/main" val="98612937"/>
                  </a:ext>
                </a:extLst>
              </a:tr>
            </a:tbl>
          </a:graphicData>
        </a:graphic>
      </p:graphicFrame>
    </p:spTree>
    <p:extLst>
      <p:ext uri="{BB962C8B-B14F-4D97-AF65-F5344CB8AC3E}">
        <p14:creationId xmlns:p14="http://schemas.microsoft.com/office/powerpoint/2010/main" val="279556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334" y="257505"/>
            <a:ext cx="10515600" cy="737882"/>
          </a:xfrm>
        </p:spPr>
        <p:txBody>
          <a:bodyPr/>
          <a:lstStyle/>
          <a:p>
            <a:r>
              <a:rPr lang="zh-CN" altLang="en-US" dirty="0"/>
              <a:t>整型数据</a:t>
            </a:r>
          </a:p>
        </p:txBody>
      </p:sp>
      <p:graphicFrame>
        <p:nvGraphicFramePr>
          <p:cNvPr id="4" name="表格 3"/>
          <p:cNvGraphicFramePr>
            <a:graphicFrameLocks noGrp="1"/>
          </p:cNvGraphicFramePr>
          <p:nvPr>
            <p:extLst>
              <p:ext uri="{D42A27DB-BD31-4B8C-83A1-F6EECF244321}">
                <p14:modId xmlns:p14="http://schemas.microsoft.com/office/powerpoint/2010/main" val="3360502252"/>
              </p:ext>
            </p:extLst>
          </p:nvPr>
        </p:nvGraphicFramePr>
        <p:xfrm>
          <a:off x="629478" y="1174047"/>
          <a:ext cx="10999304" cy="3996495"/>
        </p:xfrm>
        <a:graphic>
          <a:graphicData uri="http://schemas.openxmlformats.org/drawingml/2006/table">
            <a:tbl>
              <a:tblPr firstRow="1">
                <a:tableStyleId>{5C22544A-7EE6-4342-B048-85BDC9FD1C3A}</a:tableStyleId>
              </a:tblPr>
              <a:tblGrid>
                <a:gridCol w="2312504">
                  <a:extLst>
                    <a:ext uri="{9D8B030D-6E8A-4147-A177-3AD203B41FA5}">
                      <a16:colId xmlns:a16="http://schemas.microsoft.com/office/drawing/2014/main" val="2895769726"/>
                    </a:ext>
                  </a:extLst>
                </a:gridCol>
                <a:gridCol w="2037522">
                  <a:extLst>
                    <a:ext uri="{9D8B030D-6E8A-4147-A177-3AD203B41FA5}">
                      <a16:colId xmlns:a16="http://schemas.microsoft.com/office/drawing/2014/main" val="4208210293"/>
                    </a:ext>
                  </a:extLst>
                </a:gridCol>
                <a:gridCol w="815009">
                  <a:extLst>
                    <a:ext uri="{9D8B030D-6E8A-4147-A177-3AD203B41FA5}">
                      <a16:colId xmlns:a16="http://schemas.microsoft.com/office/drawing/2014/main" val="451109453"/>
                    </a:ext>
                  </a:extLst>
                </a:gridCol>
                <a:gridCol w="5834269">
                  <a:extLst>
                    <a:ext uri="{9D8B030D-6E8A-4147-A177-3AD203B41FA5}">
                      <a16:colId xmlns:a16="http://schemas.microsoft.com/office/drawing/2014/main" val="3125793378"/>
                    </a:ext>
                  </a:extLst>
                </a:gridCol>
              </a:tblGrid>
              <a:tr h="786855">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缺省形式的</a:t>
                      </a:r>
                      <a:endParaRPr lang="en-US" altLang="zh-CN" sz="1600" kern="100">
                        <a:effectLst/>
                        <a:latin typeface="+mn-ea"/>
                        <a:ea typeface="+mn-ea"/>
                      </a:endParaRPr>
                    </a:p>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a:effectLst/>
                          <a:latin typeface="+mn-ea"/>
                          <a:ea typeface="+mn-ea"/>
                          <a:cs typeface="Times New Roman" panose="02020603050405020304" pitchFamily="18" charset="0"/>
                        </a:rPr>
                        <a:t>取值范围</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112799532"/>
                  </a:ext>
                </a:extLst>
              </a:tr>
              <a:tr h="372380">
                <a:tc>
                  <a:txBody>
                    <a:bodyPr/>
                    <a:lstStyle/>
                    <a:p>
                      <a:pPr algn="l">
                        <a:lnSpc>
                          <a:spcPct val="100000"/>
                        </a:lnSpc>
                        <a:spcAft>
                          <a:spcPts val="0"/>
                        </a:spcAft>
                      </a:pPr>
                      <a:r>
                        <a:rPr lang="en-US" sz="1600" kern="100">
                          <a:effectLst/>
                          <a:latin typeface="+mn-ea"/>
                          <a:ea typeface="+mn-ea"/>
                        </a:rPr>
                        <a:t>[signed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err="1">
                          <a:effectLst/>
                          <a:latin typeface="+mn-ea"/>
                          <a:ea typeface="+mn-ea"/>
                        </a:rPr>
                        <a:t>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4</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-2147483648~2147483647</a:t>
                      </a:r>
                      <a:r>
                        <a:rPr lang="zh-CN" altLang="en-US" sz="1600" kern="100" dirty="0">
                          <a:effectLst/>
                          <a:latin typeface="+mn-ea"/>
                          <a:ea typeface="+mn-ea"/>
                          <a:cs typeface="Times New Roman" panose="02020603050405020304" pitchFamily="18" charset="0"/>
                        </a:rPr>
                        <a:t>（</a:t>
                      </a:r>
                      <a:r>
                        <a:rPr lang="en-US" altLang="zh-CN" sz="1600" kern="100" dirty="0">
                          <a:effectLst/>
                          <a:latin typeface="+mn-ea"/>
                          <a:ea typeface="+mn-ea"/>
                          <a:cs typeface="Times New Roman" panose="02020603050405020304" pitchFamily="18" charset="0"/>
                        </a:rPr>
                        <a:t>-2</a:t>
                      </a:r>
                      <a:r>
                        <a:rPr lang="en-US" altLang="zh-CN" sz="1600" kern="100" baseline="30000" dirty="0">
                          <a:effectLst/>
                          <a:latin typeface="+mn-ea"/>
                          <a:ea typeface="+mn-ea"/>
                          <a:cs typeface="Times New Roman" panose="02020603050405020304" pitchFamily="18" charset="0"/>
                        </a:rPr>
                        <a:t>31</a:t>
                      </a:r>
                      <a:r>
                        <a:rPr lang="en-US" altLang="zh-CN" sz="1600" kern="100" dirty="0">
                          <a:effectLst/>
                          <a:latin typeface="+mn-ea"/>
                          <a:ea typeface="+mn-ea"/>
                          <a:cs typeface="Times New Roman" panose="02020603050405020304" pitchFamily="18" charset="0"/>
                        </a:rPr>
                        <a:t>~2</a:t>
                      </a:r>
                      <a:r>
                        <a:rPr lang="en-US" altLang="zh-CN" sz="1600" kern="100" baseline="30000" dirty="0">
                          <a:solidFill>
                            <a:schemeClr val="dk1"/>
                          </a:solidFill>
                          <a:effectLst/>
                          <a:latin typeface="+mn-ea"/>
                          <a:ea typeface="+mn-ea"/>
                          <a:cs typeface="Times New Roman" panose="02020603050405020304" pitchFamily="18" charset="0"/>
                        </a:rPr>
                        <a:t>31</a:t>
                      </a:r>
                      <a:r>
                        <a:rPr lang="en-US" altLang="zh-CN" sz="1600" kern="100" dirty="0">
                          <a:effectLst/>
                          <a:latin typeface="+mn-ea"/>
                          <a:ea typeface="+mn-ea"/>
                          <a:cs typeface="Times New Roman" panose="02020603050405020304" pitchFamily="18" charset="0"/>
                        </a:rPr>
                        <a:t>-1</a:t>
                      </a:r>
                      <a:r>
                        <a:rPr lang="zh-CN" altLang="en-US" sz="1600" kern="100" dirty="0">
                          <a:effectLst/>
                          <a:latin typeface="+mn-ea"/>
                          <a:ea typeface="+mn-ea"/>
                          <a:cs typeface="Times New Roman" panose="02020603050405020304" pitchFamily="18" charset="0"/>
                        </a:rPr>
                        <a:t>）</a:t>
                      </a:r>
                      <a:endParaRPr lang="zh-CN" sz="16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305162859"/>
                  </a:ext>
                </a:extLst>
              </a:tr>
              <a:tr h="372380">
                <a:tc>
                  <a:txBody>
                    <a:bodyPr/>
                    <a:lstStyle/>
                    <a:p>
                      <a:pPr algn="l">
                        <a:lnSpc>
                          <a:spcPct val="100000"/>
                        </a:lnSpc>
                        <a:spcAft>
                          <a:spcPts val="0"/>
                        </a:spcAft>
                      </a:pPr>
                      <a:r>
                        <a:rPr lang="en-US" sz="1600" kern="100">
                          <a:effectLst/>
                          <a:latin typeface="+mn-ea"/>
                          <a:ea typeface="+mn-ea"/>
                        </a:rPr>
                        <a:t>unsigned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0~4294967295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32</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91419951"/>
                  </a:ext>
                </a:extLst>
              </a:tr>
              <a:tr h="372380">
                <a:tc>
                  <a:txBody>
                    <a:bodyPr/>
                    <a:lstStyle/>
                    <a:p>
                      <a:pPr algn="l">
                        <a:lnSpc>
                          <a:spcPct val="100000"/>
                        </a:lnSpc>
                        <a:spcAft>
                          <a:spcPts val="0"/>
                        </a:spcAft>
                      </a:pPr>
                      <a:r>
                        <a:rPr lang="en-US" sz="1600" kern="100">
                          <a:effectLst/>
                          <a:latin typeface="+mn-ea"/>
                          <a:ea typeface="+mn-ea"/>
                        </a:rPr>
                        <a:t>[signed]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2</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-32768~32767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192538708"/>
                  </a:ext>
                </a:extLst>
              </a:tr>
              <a:tr h="372380">
                <a:tc>
                  <a:txBody>
                    <a:bodyPr/>
                    <a:lstStyle/>
                    <a:p>
                      <a:pPr algn="l">
                        <a:lnSpc>
                          <a:spcPct val="100000"/>
                        </a:lnSpc>
                        <a:spcAft>
                          <a:spcPts val="0"/>
                        </a:spcAft>
                      </a:pPr>
                      <a:r>
                        <a:rPr lang="en-US" sz="1600" kern="100">
                          <a:effectLst/>
                          <a:latin typeface="+mn-ea"/>
                          <a:ea typeface="+mn-ea"/>
                        </a:rPr>
                        <a:t>unsigned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0~65535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16</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834662125"/>
                  </a:ext>
                </a:extLst>
              </a:tr>
              <a:tr h="372380">
                <a:tc>
                  <a:txBody>
                    <a:bodyPr/>
                    <a:lstStyle/>
                    <a:p>
                      <a:pPr algn="l">
                        <a:lnSpc>
                          <a:spcPct val="100000"/>
                        </a:lnSpc>
                        <a:spcAft>
                          <a:spcPts val="0"/>
                        </a:spcAft>
                      </a:pPr>
                      <a:r>
                        <a:rPr lang="en-US" sz="1600" kern="100">
                          <a:effectLst/>
                          <a:latin typeface="+mn-ea"/>
                          <a:ea typeface="+mn-ea"/>
                        </a:rPr>
                        <a:t>[signed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4</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-2147483648~2147483647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36184398"/>
                  </a:ext>
                </a:extLst>
              </a:tr>
              <a:tr h="372380">
                <a:tc>
                  <a:txBody>
                    <a:bodyPr/>
                    <a:lstStyle/>
                    <a:p>
                      <a:pPr algn="l">
                        <a:lnSpc>
                          <a:spcPct val="100000"/>
                        </a:lnSpc>
                        <a:spcAft>
                          <a:spcPts val="0"/>
                        </a:spcAft>
                      </a:pPr>
                      <a:r>
                        <a:rPr lang="en-US" sz="1600" kern="100">
                          <a:effectLst/>
                          <a:latin typeface="+mn-ea"/>
                          <a:ea typeface="+mn-ea"/>
                        </a:rPr>
                        <a:t>unsigned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0~4294967295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32</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alt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35001428"/>
                  </a:ext>
                </a:extLst>
              </a:tr>
              <a:tr h="372380">
                <a:tc>
                  <a:txBody>
                    <a:bodyPr/>
                    <a:lstStyle/>
                    <a:p>
                      <a:pPr algn="l">
                        <a:lnSpc>
                          <a:spcPct val="100000"/>
                        </a:lnSpc>
                        <a:spcAft>
                          <a:spcPts val="0"/>
                        </a:spcAft>
                      </a:pPr>
                      <a:r>
                        <a:rPr lang="en-US" sz="1600" kern="100">
                          <a:effectLst/>
                          <a:latin typeface="+mn-ea"/>
                          <a:ea typeface="+mn-ea"/>
                        </a:rPr>
                        <a:t>[signed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8</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-9223372036854775808~9223372036854775807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616070313"/>
                  </a:ext>
                </a:extLst>
              </a:tr>
              <a:tr h="372380">
                <a:tc>
                  <a:txBody>
                    <a:bodyPr/>
                    <a:lstStyle/>
                    <a:p>
                      <a:pPr algn="l">
                        <a:lnSpc>
                          <a:spcPct val="100000"/>
                        </a:lnSpc>
                        <a:spcAft>
                          <a:spcPts val="0"/>
                        </a:spcAft>
                      </a:pPr>
                      <a:r>
                        <a:rPr lang="en-US" sz="1600" kern="100">
                          <a:effectLst/>
                          <a:latin typeface="+mn-ea"/>
                          <a:ea typeface="+mn-ea"/>
                        </a:rPr>
                        <a:t>unsigned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dirty="0">
                          <a:effectLst/>
                          <a:latin typeface="+mn-ea"/>
                          <a:ea typeface="+mn-ea"/>
                        </a:rPr>
                        <a:t>unsigned long </a:t>
                      </a:r>
                      <a:r>
                        <a:rPr lang="en-US" sz="1600" kern="100" dirty="0" err="1">
                          <a:effectLst/>
                          <a:latin typeface="+mn-ea"/>
                          <a:ea typeface="+mn-ea"/>
                        </a:rPr>
                        <a:t>long</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0~18446744073709551615</a:t>
                      </a:r>
                      <a:r>
                        <a:rPr lang="zh-CN" altLang="en-US" sz="1600" kern="100" dirty="0">
                          <a:effectLst/>
                          <a:latin typeface="+mn-ea"/>
                          <a:ea typeface="+mn-ea"/>
                          <a:cs typeface="Times New Roman" panose="02020603050405020304" pitchFamily="18" charset="0"/>
                        </a:rPr>
                        <a:t>（</a:t>
                      </a:r>
                      <a:r>
                        <a:rPr lang="en-US" altLang="zh-CN" sz="1600" kern="100" dirty="0">
                          <a:effectLst/>
                          <a:latin typeface="+mn-ea"/>
                          <a:ea typeface="+mn-ea"/>
                          <a:cs typeface="Times New Roman" panose="02020603050405020304" pitchFamily="18" charset="0"/>
                        </a:rPr>
                        <a:t>0~2</a:t>
                      </a:r>
                      <a:r>
                        <a:rPr lang="en-US" altLang="zh-CN" sz="1600" kern="100" baseline="30000" dirty="0">
                          <a:solidFill>
                            <a:schemeClr val="dk1"/>
                          </a:solidFill>
                          <a:effectLst/>
                          <a:latin typeface="+mn-ea"/>
                          <a:ea typeface="+mn-ea"/>
                          <a:cs typeface="Times New Roman" panose="02020603050405020304" pitchFamily="18" charset="0"/>
                        </a:rPr>
                        <a:t>64</a:t>
                      </a:r>
                      <a:r>
                        <a:rPr lang="en-US" altLang="zh-CN" sz="1600" kern="100" dirty="0">
                          <a:effectLst/>
                          <a:latin typeface="+mn-ea"/>
                          <a:ea typeface="+mn-ea"/>
                          <a:cs typeface="Times New Roman" panose="02020603050405020304" pitchFamily="18" charset="0"/>
                        </a:rPr>
                        <a:t>-1</a:t>
                      </a:r>
                      <a:r>
                        <a:rPr lang="zh-CN" altLang="en-US" sz="1600" kern="100" dirty="0">
                          <a:effectLst/>
                          <a:latin typeface="+mn-ea"/>
                          <a:ea typeface="+mn-ea"/>
                          <a:cs typeface="Times New Roman" panose="02020603050405020304" pitchFamily="18" charset="0"/>
                        </a:rPr>
                        <a:t>）</a:t>
                      </a:r>
                      <a:endParaRPr lang="zh-CN" sz="16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978486471"/>
                  </a:ext>
                </a:extLst>
              </a:tr>
            </a:tbl>
          </a:graphicData>
        </a:graphic>
      </p:graphicFrame>
      <p:sp>
        <p:nvSpPr>
          <p:cNvPr id="5" name="矩形 4"/>
          <p:cNvSpPr/>
          <p:nvPr/>
        </p:nvSpPr>
        <p:spPr>
          <a:xfrm>
            <a:off x="567334" y="5349202"/>
            <a:ext cx="10999304" cy="1068113"/>
          </a:xfrm>
          <a:prstGeom prst="rect">
            <a:avLst/>
          </a:prstGeom>
        </p:spPr>
        <p:txBody>
          <a:bodyPr wrap="square">
            <a:spAutoFit/>
          </a:bodyPr>
          <a:lstStyle/>
          <a:p>
            <a:pPr>
              <a:lnSpc>
                <a:spcPct val="120000"/>
              </a:lnSpc>
            </a:pPr>
            <a:r>
              <a:rPr lang="zh-CN" altLang="en-US" dirty="0">
                <a:solidFill>
                  <a:schemeClr val="tx1">
                    <a:lumMod val="65000"/>
                    <a:lumOff val="35000"/>
                  </a:schemeClr>
                </a:solidFill>
              </a:rPr>
              <a:t>说明: C标准没有具体规定各种类型数据所占用存储单元的长度，只要求sizeof(short)≤sizeof(int)≤sizeof(long)≤sizeof(long long)，具体由各编译系统自行决定的。</a:t>
            </a:r>
            <a:endParaRPr lang="en-US" altLang="zh-CN" dirty="0">
              <a:solidFill>
                <a:schemeClr val="tx1">
                  <a:lumMod val="65000"/>
                  <a:lumOff val="35000"/>
                </a:schemeClr>
              </a:solidFill>
            </a:endParaRPr>
          </a:p>
          <a:p>
            <a:pPr>
              <a:lnSpc>
                <a:spcPct val="120000"/>
              </a:lnSpc>
            </a:pPr>
            <a:r>
              <a:rPr lang="zh-CN" altLang="en-US" dirty="0">
                <a:solidFill>
                  <a:schemeClr val="tx1">
                    <a:lumMod val="65000"/>
                    <a:lumOff val="35000"/>
                  </a:schemeClr>
                </a:solidFill>
              </a:rPr>
              <a:t>sizeof是测量类型或变量长度的运算符。</a:t>
            </a:r>
          </a:p>
        </p:txBody>
      </p:sp>
    </p:spTree>
    <p:extLst>
      <p:ext uri="{BB962C8B-B14F-4D97-AF65-F5344CB8AC3E}">
        <p14:creationId xmlns:p14="http://schemas.microsoft.com/office/powerpoint/2010/main" val="335257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579" y="301710"/>
            <a:ext cx="10515600" cy="637400"/>
          </a:xfrm>
        </p:spPr>
        <p:txBody>
          <a:bodyPr/>
          <a:lstStyle/>
          <a:p>
            <a:r>
              <a:rPr lang="zh-CN" altLang="en-US" dirty="0"/>
              <a:t>整型数据</a:t>
            </a:r>
          </a:p>
        </p:txBody>
      </p:sp>
      <p:sp>
        <p:nvSpPr>
          <p:cNvPr id="3" name="矩形 2"/>
          <p:cNvSpPr/>
          <p:nvPr/>
        </p:nvSpPr>
        <p:spPr>
          <a:xfrm>
            <a:off x="663091" y="1079272"/>
            <a:ext cx="10515600" cy="2805320"/>
          </a:xfrm>
          <a:prstGeom prst="rect">
            <a:avLst/>
          </a:prstGeom>
        </p:spPr>
        <p:txBody>
          <a:bodyPr wrap="square">
            <a:spAutoFit/>
          </a:bodyPr>
          <a:lstStyle/>
          <a:p>
            <a:pPr>
              <a:lnSpc>
                <a:spcPct val="150000"/>
              </a:lnSpc>
            </a:pPr>
            <a:r>
              <a:rPr lang="zh-CN" altLang="en-US" sz="2000" dirty="0"/>
              <a:t>(1) 只有整型(包括字符型)数据可以加signed或unsigned修饰符，实型数据不能加。</a:t>
            </a:r>
          </a:p>
          <a:p>
            <a:pPr>
              <a:lnSpc>
                <a:spcPct val="150000"/>
              </a:lnSpc>
            </a:pPr>
            <a:r>
              <a:rPr lang="zh-CN" altLang="en-US" sz="2000" dirty="0"/>
              <a:t>(2) 对无符号整型数据用“%u”格式输出。%u表示用无符号十进制数的格式输出。如:</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zh-CN" altLang="en-US" sz="2000" dirty="0"/>
              <a:t>在将一个变量定义为无符号整型后，不应向它赋予一个负值，否则会得到错误的结果。如</a:t>
            </a:r>
            <a:r>
              <a:rPr lang="en-US" altLang="zh-CN" sz="2000" dirty="0"/>
              <a:t>:</a:t>
            </a:r>
          </a:p>
          <a:p>
            <a:pPr>
              <a:lnSpc>
                <a:spcPct val="150000"/>
              </a:lnSpc>
            </a:pPr>
            <a:r>
              <a:rPr lang="zh-CN" altLang="en-US" sz="2000" dirty="0"/>
              <a:t> </a:t>
            </a:r>
          </a:p>
        </p:txBody>
      </p:sp>
      <p:sp>
        <p:nvSpPr>
          <p:cNvPr id="20" name="圆角矩形 19"/>
          <p:cNvSpPr/>
          <p:nvPr/>
        </p:nvSpPr>
        <p:spPr>
          <a:xfrm>
            <a:off x="1168007" y="2163232"/>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a:t>unsigned short price=50;	</a:t>
            </a:r>
            <a:r>
              <a:rPr lang="en-US" altLang="zh-CN" sz="1600">
                <a:solidFill>
                  <a:srgbClr val="008000"/>
                </a:solidFill>
              </a:rPr>
              <a:t>//</a:t>
            </a:r>
            <a:r>
              <a:rPr lang="zh-CN" altLang="en-US" sz="1600">
                <a:solidFill>
                  <a:srgbClr val="008000"/>
                </a:solidFill>
              </a:rPr>
              <a:t>定义</a:t>
            </a:r>
            <a:r>
              <a:rPr lang="en-US" altLang="zh-CN" sz="1600">
                <a:solidFill>
                  <a:srgbClr val="008000"/>
                </a:solidFill>
              </a:rPr>
              <a:t>price</a:t>
            </a:r>
            <a:r>
              <a:rPr lang="zh-CN" altLang="en-US" sz="1600">
                <a:solidFill>
                  <a:srgbClr val="008000"/>
                </a:solidFill>
              </a:rPr>
              <a:t>为无符号短整型变量</a:t>
            </a:r>
            <a:endParaRPr lang="en-US" altLang="zh-CN" sz="1600">
              <a:solidFill>
                <a:srgbClr val="008000"/>
              </a:solidFill>
            </a:endParaRPr>
          </a:p>
          <a:p>
            <a:r>
              <a:rPr lang="en-US" altLang="zh-CN" sz="1600" err="1"/>
              <a:t>printf</a:t>
            </a:r>
            <a:r>
              <a:rPr lang="en-US" altLang="zh-CN" sz="1600"/>
              <a:t>("%u\</a:t>
            </a:r>
            <a:r>
              <a:rPr lang="en-US" altLang="zh-CN" sz="1600" err="1"/>
              <a:t>n",price</a:t>
            </a:r>
            <a:r>
              <a:rPr lang="en-US" altLang="zh-CN" sz="1600"/>
              <a:t>); 		</a:t>
            </a:r>
            <a:r>
              <a:rPr lang="en-US" altLang="zh-CN" sz="1600">
                <a:solidFill>
                  <a:srgbClr val="008000"/>
                </a:solidFill>
              </a:rPr>
              <a:t>//</a:t>
            </a:r>
            <a:r>
              <a:rPr lang="zh-CN" altLang="en-US" sz="1600">
                <a:solidFill>
                  <a:srgbClr val="008000"/>
                </a:solidFill>
              </a:rPr>
              <a:t>指定用无符号十进制数的格式输出</a:t>
            </a:r>
            <a:endParaRPr lang="en-US" altLang="zh-CN" sz="1600">
              <a:solidFill>
                <a:srgbClr val="008000"/>
              </a:solidFill>
            </a:endParaRPr>
          </a:p>
        </p:txBody>
      </p:sp>
      <p:pic>
        <p:nvPicPr>
          <p:cNvPr id="21" name="图片 20"/>
          <p:cNvPicPr>
            <a:picLocks noChangeAspect="1"/>
          </p:cNvPicPr>
          <p:nvPr/>
        </p:nvPicPr>
        <p:blipFill>
          <a:blip r:embed="rId2" cstate="print"/>
          <a:stretch>
            <a:fillRect/>
          </a:stretch>
        </p:blipFill>
        <p:spPr>
          <a:xfrm>
            <a:off x="1476906" y="4597685"/>
            <a:ext cx="3590925" cy="990600"/>
          </a:xfrm>
          <a:prstGeom prst="rect">
            <a:avLst/>
          </a:prstGeom>
        </p:spPr>
      </p:pic>
      <p:sp>
        <p:nvSpPr>
          <p:cNvPr id="22" name="圆角矩形 21"/>
          <p:cNvSpPr/>
          <p:nvPr/>
        </p:nvSpPr>
        <p:spPr>
          <a:xfrm>
            <a:off x="1168007" y="3633120"/>
            <a:ext cx="7045187" cy="63740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a:t>unsigned short price = -1;	</a:t>
            </a:r>
            <a:r>
              <a:rPr lang="en-US" altLang="zh-CN" sz="1600">
                <a:solidFill>
                  <a:srgbClr val="008000"/>
                </a:solidFill>
              </a:rPr>
              <a:t>//</a:t>
            </a:r>
            <a:r>
              <a:rPr lang="zh-CN" altLang="en-US" sz="1600">
                <a:solidFill>
                  <a:srgbClr val="008000"/>
                </a:solidFill>
              </a:rPr>
              <a:t>不能把一个负整数存储在无符号变量中</a:t>
            </a:r>
          </a:p>
          <a:p>
            <a:r>
              <a:rPr lang="en-US" altLang="zh-CN" sz="1600" err="1"/>
              <a:t>printf</a:t>
            </a:r>
            <a:r>
              <a:rPr lang="en-US" altLang="zh-CN" sz="1600"/>
              <a:t>("%d\</a:t>
            </a:r>
            <a:r>
              <a:rPr lang="en-US" altLang="zh-CN" sz="1600" err="1"/>
              <a:t>n",price</a:t>
            </a:r>
            <a:r>
              <a:rPr lang="en-US" altLang="zh-CN" sz="1600"/>
              <a:t>);</a:t>
            </a:r>
            <a:endParaRPr lang="en-US" altLang="zh-CN" sz="1600">
              <a:solidFill>
                <a:srgbClr val="008000"/>
              </a:solidFill>
            </a:endParaRPr>
          </a:p>
        </p:txBody>
      </p:sp>
      <p:pic>
        <p:nvPicPr>
          <p:cNvPr id="23" name="图片 22"/>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Lst>
          </a:blip>
          <a:srcRect l="13581" t="10788" r="12980"/>
          <a:stretch/>
        </p:blipFill>
        <p:spPr>
          <a:xfrm>
            <a:off x="5430015" y="4717080"/>
            <a:ext cx="754727" cy="751809"/>
          </a:xfrm>
          <a:prstGeom prst="ellipse">
            <a:avLst/>
          </a:prstGeom>
        </p:spPr>
      </p:pic>
    </p:spTree>
    <p:extLst>
      <p:ext uri="{BB962C8B-B14F-4D97-AF65-F5344CB8AC3E}">
        <p14:creationId xmlns:p14="http://schemas.microsoft.com/office/powerpoint/2010/main" val="376078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a:t>
            </a:r>
          </a:p>
        </p:txBody>
      </p:sp>
      <p:sp>
        <p:nvSpPr>
          <p:cNvPr id="6" name="Rectangle 4"/>
          <p:cNvSpPr>
            <a:spLocks noChangeArrowheads="1"/>
          </p:cNvSpPr>
          <p:nvPr/>
        </p:nvSpPr>
        <p:spPr bwMode="auto">
          <a:xfrm>
            <a:off x="2295072" y="2528888"/>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800" dirty="0">
                <a:solidFill>
                  <a:schemeClr val="bg1"/>
                </a:solidFill>
              </a:rPr>
              <a:t>A</a:t>
            </a:r>
          </a:p>
        </p:txBody>
      </p:sp>
      <p:sp>
        <p:nvSpPr>
          <p:cNvPr id="7" name="Rectangle 5"/>
          <p:cNvSpPr>
            <a:spLocks noChangeArrowheads="1"/>
          </p:cNvSpPr>
          <p:nvPr/>
        </p:nvSpPr>
        <p:spPr bwMode="auto">
          <a:xfrm>
            <a:off x="2295072" y="3595688"/>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8" name="Line 6"/>
          <p:cNvSpPr>
            <a:spLocks noChangeShapeType="1"/>
          </p:cNvSpPr>
          <p:nvPr/>
        </p:nvSpPr>
        <p:spPr bwMode="auto">
          <a:xfrm>
            <a:off x="2676072" y="16906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7"/>
          <p:cNvSpPr>
            <a:spLocks noChangeShapeType="1"/>
          </p:cNvSpPr>
          <p:nvPr/>
        </p:nvSpPr>
        <p:spPr bwMode="auto">
          <a:xfrm>
            <a:off x="2676072" y="3138488"/>
            <a:ext cx="0" cy="457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8"/>
          <p:cNvSpPr>
            <a:spLocks noChangeShapeType="1"/>
          </p:cNvSpPr>
          <p:nvPr/>
        </p:nvSpPr>
        <p:spPr bwMode="auto">
          <a:xfrm>
            <a:off x="2676072" y="42052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Rectangle 9"/>
          <p:cNvSpPr>
            <a:spLocks noChangeArrowheads="1"/>
          </p:cNvSpPr>
          <p:nvPr/>
        </p:nvSpPr>
        <p:spPr bwMode="auto">
          <a:xfrm>
            <a:off x="1990272" y="1839233"/>
            <a:ext cx="1371600"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5" name="Rectangle 11"/>
          <p:cNvSpPr>
            <a:spLocks noChangeArrowheads="1"/>
          </p:cNvSpPr>
          <p:nvPr/>
        </p:nvSpPr>
        <p:spPr bwMode="auto">
          <a:xfrm>
            <a:off x="1837872"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2400" b="1" dirty="0">
                <a:solidFill>
                  <a:schemeClr val="accent1"/>
                </a:solidFill>
                <a:latin typeface="+mn-ea"/>
                <a:ea typeface="+mn-ea"/>
              </a:rPr>
              <a:t>顺序结构</a:t>
            </a:r>
          </a:p>
        </p:txBody>
      </p:sp>
      <p:sp>
        <p:nvSpPr>
          <p:cNvPr id="14" name="Rectangle 5"/>
          <p:cNvSpPr>
            <a:spLocks noChangeArrowheads="1"/>
          </p:cNvSpPr>
          <p:nvPr/>
        </p:nvSpPr>
        <p:spPr bwMode="auto">
          <a:xfrm>
            <a:off x="4881335" y="3214687"/>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
        <p:nvSpPr>
          <p:cNvPr id="15" name="Rectangle 6"/>
          <p:cNvSpPr>
            <a:spLocks noChangeArrowheads="1"/>
          </p:cNvSpPr>
          <p:nvPr/>
        </p:nvSpPr>
        <p:spPr bwMode="auto">
          <a:xfrm>
            <a:off x="6633935" y="3214687"/>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16" name="AutoShape 7"/>
          <p:cNvSpPr>
            <a:spLocks noChangeArrowheads="1"/>
          </p:cNvSpPr>
          <p:nvPr/>
        </p:nvSpPr>
        <p:spPr bwMode="auto">
          <a:xfrm>
            <a:off x="5871935" y="1995487"/>
            <a:ext cx="609600" cy="914400"/>
          </a:xfrm>
          <a:prstGeom prst="diamond">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17" name="Freeform 8"/>
          <p:cNvSpPr>
            <a:spLocks/>
          </p:cNvSpPr>
          <p:nvPr/>
        </p:nvSpPr>
        <p:spPr bwMode="auto">
          <a:xfrm>
            <a:off x="5262335" y="2452687"/>
            <a:ext cx="611188" cy="763588"/>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Freeform 9"/>
          <p:cNvSpPr>
            <a:spLocks/>
          </p:cNvSpPr>
          <p:nvPr/>
        </p:nvSpPr>
        <p:spPr bwMode="auto">
          <a:xfrm>
            <a:off x="6481535" y="2452687"/>
            <a:ext cx="534988" cy="763588"/>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10"/>
          <p:cNvSpPr>
            <a:spLocks noChangeShapeType="1"/>
          </p:cNvSpPr>
          <p:nvPr/>
        </p:nvSpPr>
        <p:spPr bwMode="auto">
          <a:xfrm>
            <a:off x="6176735" y="1690687"/>
            <a:ext cx="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Rectangle 11"/>
          <p:cNvSpPr>
            <a:spLocks noChangeArrowheads="1"/>
          </p:cNvSpPr>
          <p:nvPr/>
        </p:nvSpPr>
        <p:spPr bwMode="auto">
          <a:xfrm>
            <a:off x="51861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真</a:t>
            </a:r>
          </a:p>
        </p:txBody>
      </p:sp>
      <p:sp>
        <p:nvSpPr>
          <p:cNvPr id="21" name="Rectangle 12"/>
          <p:cNvSpPr>
            <a:spLocks noChangeArrowheads="1"/>
          </p:cNvSpPr>
          <p:nvPr/>
        </p:nvSpPr>
        <p:spPr bwMode="auto">
          <a:xfrm>
            <a:off x="66339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假</a:t>
            </a:r>
          </a:p>
        </p:txBody>
      </p:sp>
      <p:sp>
        <p:nvSpPr>
          <p:cNvPr id="22" name="Freeform 13"/>
          <p:cNvSpPr>
            <a:spLocks/>
          </p:cNvSpPr>
          <p:nvPr/>
        </p:nvSpPr>
        <p:spPr bwMode="auto">
          <a:xfrm>
            <a:off x="5262335" y="3824288"/>
            <a:ext cx="1754188" cy="687388"/>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3" name="Line 14"/>
          <p:cNvSpPr>
            <a:spLocks noChangeShapeType="1"/>
          </p:cNvSpPr>
          <p:nvPr/>
        </p:nvSpPr>
        <p:spPr bwMode="auto">
          <a:xfrm>
            <a:off x="6100535" y="4510088"/>
            <a:ext cx="0"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Rectangle 16"/>
          <p:cNvSpPr>
            <a:spLocks noChangeArrowheads="1"/>
          </p:cNvSpPr>
          <p:nvPr/>
        </p:nvSpPr>
        <p:spPr bwMode="auto">
          <a:xfrm>
            <a:off x="5262335"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选择结构</a:t>
            </a:r>
          </a:p>
        </p:txBody>
      </p:sp>
      <p:sp>
        <p:nvSpPr>
          <p:cNvPr id="26" name="AutoShape 6"/>
          <p:cNvSpPr>
            <a:spLocks noChangeArrowheads="1"/>
          </p:cNvSpPr>
          <p:nvPr/>
        </p:nvSpPr>
        <p:spPr bwMode="auto">
          <a:xfrm>
            <a:off x="9744414" y="2374900"/>
            <a:ext cx="609600" cy="914400"/>
          </a:xfrm>
          <a:prstGeom prst="diamond">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27" name="Line 7"/>
          <p:cNvSpPr>
            <a:spLocks noChangeShapeType="1"/>
          </p:cNvSpPr>
          <p:nvPr/>
        </p:nvSpPr>
        <p:spPr bwMode="auto">
          <a:xfrm>
            <a:off x="10049215" y="32893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8" name="Freeform 8"/>
          <p:cNvSpPr>
            <a:spLocks/>
          </p:cNvSpPr>
          <p:nvPr/>
        </p:nvSpPr>
        <p:spPr bwMode="auto">
          <a:xfrm>
            <a:off x="10354015" y="2832100"/>
            <a:ext cx="382588" cy="2211388"/>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9" name="Rectangle 9"/>
          <p:cNvSpPr>
            <a:spLocks noChangeArrowheads="1"/>
          </p:cNvSpPr>
          <p:nvPr/>
        </p:nvSpPr>
        <p:spPr bwMode="auto">
          <a:xfrm>
            <a:off x="10354015" y="23749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t>假</a:t>
            </a:r>
          </a:p>
        </p:txBody>
      </p:sp>
      <p:sp>
        <p:nvSpPr>
          <p:cNvPr id="30" name="Freeform 10"/>
          <p:cNvSpPr>
            <a:spLocks/>
          </p:cNvSpPr>
          <p:nvPr/>
        </p:nvSpPr>
        <p:spPr bwMode="auto">
          <a:xfrm>
            <a:off x="9211014" y="1993900"/>
            <a:ext cx="839788" cy="2576288"/>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11"/>
          <p:cNvSpPr>
            <a:spLocks noChangeShapeType="1"/>
          </p:cNvSpPr>
          <p:nvPr/>
        </p:nvSpPr>
        <p:spPr bwMode="auto">
          <a:xfrm>
            <a:off x="10049215" y="16891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Rectangle 12"/>
          <p:cNvSpPr>
            <a:spLocks noChangeArrowheads="1"/>
          </p:cNvSpPr>
          <p:nvPr/>
        </p:nvSpPr>
        <p:spPr bwMode="auto">
          <a:xfrm>
            <a:off x="9668214" y="3365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dirty="0"/>
              <a:t>真</a:t>
            </a:r>
          </a:p>
        </p:txBody>
      </p:sp>
      <p:sp>
        <p:nvSpPr>
          <p:cNvPr id="33" name="Rectangle 16"/>
          <p:cNvSpPr>
            <a:spLocks noChangeArrowheads="1"/>
          </p:cNvSpPr>
          <p:nvPr/>
        </p:nvSpPr>
        <p:spPr bwMode="auto">
          <a:xfrm>
            <a:off x="9045007"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循环结构</a:t>
            </a:r>
          </a:p>
        </p:txBody>
      </p:sp>
      <p:sp>
        <p:nvSpPr>
          <p:cNvPr id="34" name="Rectangle 9"/>
          <p:cNvSpPr>
            <a:spLocks noChangeArrowheads="1"/>
          </p:cNvSpPr>
          <p:nvPr/>
        </p:nvSpPr>
        <p:spPr bwMode="auto">
          <a:xfrm>
            <a:off x="4735795" y="1839234"/>
            <a:ext cx="2879555"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5" name="Rectangle 9"/>
          <p:cNvSpPr>
            <a:spLocks noChangeArrowheads="1"/>
          </p:cNvSpPr>
          <p:nvPr/>
        </p:nvSpPr>
        <p:spPr bwMode="auto">
          <a:xfrm>
            <a:off x="8466219" y="1877673"/>
            <a:ext cx="2879555" cy="2937214"/>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6" name="流程图: 接点 35"/>
          <p:cNvSpPr/>
          <p:nvPr/>
        </p:nvSpPr>
        <p:spPr>
          <a:xfrm>
            <a:off x="2617958" y="178809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a:off x="2605261"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a:off x="6117775" y="1783331"/>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6044235" y="476312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9981033" y="1825739"/>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10680474"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5"/>
          <p:cNvSpPr>
            <a:spLocks noChangeArrowheads="1"/>
          </p:cNvSpPr>
          <p:nvPr/>
        </p:nvSpPr>
        <p:spPr bwMode="auto">
          <a:xfrm>
            <a:off x="9668214" y="3822700"/>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201115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516659"/>
          </a:xfrm>
        </p:spPr>
        <p:txBody>
          <a:bodyPr>
            <a:normAutofit fontScale="90000"/>
          </a:bodyPr>
          <a:lstStyle/>
          <a:p>
            <a:r>
              <a:rPr lang="zh-CN" altLang="en-US" dirty="0"/>
              <a:t>字符型数据</a:t>
            </a:r>
          </a:p>
        </p:txBody>
      </p:sp>
      <p:sp>
        <p:nvSpPr>
          <p:cNvPr id="3" name="矩形 2"/>
          <p:cNvSpPr/>
          <p:nvPr/>
        </p:nvSpPr>
        <p:spPr>
          <a:xfrm>
            <a:off x="742989" y="1096988"/>
            <a:ext cx="9644270" cy="3785652"/>
          </a:xfrm>
          <a:prstGeom prst="rect">
            <a:avLst/>
          </a:prstGeom>
        </p:spPr>
        <p:txBody>
          <a:bodyPr wrap="square">
            <a:spAutoFit/>
          </a:bodyPr>
          <a:lstStyle/>
          <a:p>
            <a:pPr>
              <a:lnSpc>
                <a:spcPct val="150000"/>
              </a:lnSpc>
            </a:pPr>
            <a:r>
              <a:rPr lang="en-US" altLang="zh-CN" sz="2000" dirty="0">
                <a:solidFill>
                  <a:schemeClr val="accent1"/>
                </a:solidFill>
              </a:rPr>
              <a:t>ASCII</a:t>
            </a:r>
            <a:r>
              <a:rPr lang="zh-CN" altLang="en-US" sz="2000" dirty="0">
                <a:solidFill>
                  <a:schemeClr val="accent1"/>
                </a:solidFill>
              </a:rPr>
              <a:t>字符集包括：</a:t>
            </a:r>
            <a:endParaRPr lang="en-US" altLang="zh-CN" sz="2000" dirty="0">
              <a:solidFill>
                <a:schemeClr val="accent1"/>
              </a:solidFill>
            </a:endParaRPr>
          </a:p>
          <a:p>
            <a:pPr marL="342900" indent="-342900">
              <a:lnSpc>
                <a:spcPct val="150000"/>
              </a:lnSpc>
              <a:buFont typeface="Arial" panose="020B0604020202020204" pitchFamily="34" charset="0"/>
              <a:buChar char="•"/>
            </a:pPr>
            <a:r>
              <a:rPr lang="zh-CN" altLang="en-US" sz="2000" dirty="0"/>
              <a:t>字母</a:t>
            </a:r>
            <a:r>
              <a:rPr lang="en-US" altLang="zh-CN" sz="2000" dirty="0"/>
              <a:t>: </a:t>
            </a:r>
            <a:r>
              <a:rPr lang="zh-CN" altLang="en-US" sz="2000" dirty="0"/>
              <a:t>大写英文字母</a:t>
            </a:r>
            <a:r>
              <a:rPr lang="en-US" altLang="zh-CN" sz="2000" dirty="0"/>
              <a:t>A~Z</a:t>
            </a:r>
            <a:r>
              <a:rPr lang="zh-CN" altLang="en-US" sz="2000" dirty="0"/>
              <a:t>，小写英文字母</a:t>
            </a:r>
            <a:r>
              <a:rPr lang="en-US" altLang="zh-CN" sz="2000" dirty="0" err="1"/>
              <a:t>a~z</a:t>
            </a:r>
            <a:endParaRPr lang="en-US" altLang="zh-CN" sz="2000" dirty="0"/>
          </a:p>
          <a:p>
            <a:pPr marL="342900" indent="-342900">
              <a:lnSpc>
                <a:spcPct val="150000"/>
              </a:lnSpc>
              <a:buFont typeface="Arial" panose="020B0604020202020204" pitchFamily="34" charset="0"/>
              <a:buChar char="•"/>
            </a:pPr>
            <a:r>
              <a:rPr lang="zh-CN" altLang="en-US" sz="2000" dirty="0"/>
              <a:t>数字</a:t>
            </a:r>
            <a:r>
              <a:rPr lang="en-US" altLang="zh-CN" sz="2000" dirty="0"/>
              <a:t>: 0</a:t>
            </a:r>
            <a:r>
              <a:rPr lang="zh-CN" altLang="en-US" sz="2000" dirty="0"/>
              <a:t>～</a:t>
            </a:r>
            <a:r>
              <a:rPr lang="en-US" altLang="zh-CN" sz="2000" dirty="0"/>
              <a:t>9</a:t>
            </a:r>
            <a:endParaRPr lang="zh-CN" altLang="en-US" sz="2000" dirty="0"/>
          </a:p>
          <a:p>
            <a:pPr marL="342900" indent="-342900">
              <a:lnSpc>
                <a:spcPct val="150000"/>
              </a:lnSpc>
              <a:buFont typeface="Arial" panose="020B0604020202020204" pitchFamily="34" charset="0"/>
              <a:buChar char="•"/>
            </a:pPr>
            <a:r>
              <a:rPr lang="zh-CN" altLang="en-US" sz="2000" dirty="0"/>
              <a:t>专门符号</a:t>
            </a:r>
            <a:r>
              <a:rPr lang="en-US" altLang="zh-CN" sz="2000" dirty="0"/>
              <a:t>: 29</a:t>
            </a:r>
            <a:r>
              <a:rPr lang="zh-CN" altLang="en-US" sz="2000" dirty="0"/>
              <a:t>个</a:t>
            </a:r>
            <a:r>
              <a:rPr lang="en-US" altLang="zh-CN" sz="2000" dirty="0"/>
              <a:t>,</a:t>
            </a:r>
            <a:r>
              <a:rPr lang="zh-CN" altLang="en-US" sz="2000" dirty="0"/>
              <a:t>包括</a:t>
            </a:r>
          </a:p>
          <a:p>
            <a:pPr marL="342900" indent="-342900">
              <a:lnSpc>
                <a:spcPct val="150000"/>
              </a:lnSpc>
              <a:buFont typeface="Arial" panose="020B0604020202020204" pitchFamily="34" charset="0"/>
              <a:buChar char="•"/>
            </a:pPr>
            <a:r>
              <a:rPr lang="en-US" altLang="zh-CN" sz="2000" dirty="0"/>
              <a:t>! "  #  &amp;  '  (  )  </a:t>
            </a:r>
            <a:r>
              <a:rPr lang="zh-CN" altLang="en-US" sz="2000" dirty="0"/>
              <a:t>*</a:t>
            </a:r>
            <a:r>
              <a:rPr lang="en-US" altLang="zh-CN" sz="2000" dirty="0"/>
              <a:t>  +  ,  -  .  /  :  ;  &lt;  =  &gt;  ?  [  \  ]  ^  _  `  {  |  }  ~</a:t>
            </a:r>
          </a:p>
          <a:p>
            <a:pPr marL="342900" indent="-342900">
              <a:lnSpc>
                <a:spcPct val="150000"/>
              </a:lnSpc>
              <a:buFont typeface="Arial" panose="020B0604020202020204" pitchFamily="34" charset="0"/>
              <a:buChar char="•"/>
            </a:pPr>
            <a:r>
              <a:rPr lang="zh-CN" altLang="en-US" sz="2000" dirty="0"/>
              <a:t>空格符</a:t>
            </a:r>
            <a:r>
              <a:rPr lang="en-US" altLang="zh-CN" sz="2000" dirty="0"/>
              <a:t>: </a:t>
            </a:r>
            <a:r>
              <a:rPr lang="zh-CN" altLang="en-US" sz="2000" dirty="0"/>
              <a:t>空格、水平制表符</a:t>
            </a:r>
            <a:r>
              <a:rPr lang="en-US" altLang="zh-CN" sz="2000" dirty="0"/>
              <a:t>(tab)</a:t>
            </a:r>
            <a:r>
              <a:rPr lang="zh-CN" altLang="en-US" sz="2000" dirty="0"/>
              <a:t>、垂直制表符、换行、换页</a:t>
            </a:r>
            <a:r>
              <a:rPr lang="en-US" altLang="zh-CN" sz="2000" dirty="0"/>
              <a:t>(form feed)</a:t>
            </a:r>
            <a:endParaRPr lang="zh-CN" altLang="en-US" sz="2000" dirty="0"/>
          </a:p>
          <a:p>
            <a:pPr marL="342900" indent="-342900">
              <a:lnSpc>
                <a:spcPct val="150000"/>
              </a:lnSpc>
              <a:buFont typeface="Arial" panose="020B0604020202020204" pitchFamily="34" charset="0"/>
              <a:buChar char="•"/>
            </a:pPr>
            <a:r>
              <a:rPr lang="zh-CN" altLang="en-US" sz="2000" dirty="0"/>
              <a:t>不能显示的字符</a:t>
            </a:r>
            <a:r>
              <a:rPr lang="en-US" altLang="zh-CN" sz="2000" dirty="0"/>
              <a:t>: </a:t>
            </a:r>
            <a:r>
              <a:rPr lang="zh-CN" altLang="en-US" sz="2000" dirty="0"/>
              <a:t>空</a:t>
            </a:r>
            <a:r>
              <a:rPr lang="en-US" altLang="zh-CN" sz="2000" dirty="0"/>
              <a:t>(null)</a:t>
            </a:r>
            <a:r>
              <a:rPr lang="zh-CN" altLang="en-US" sz="2000" dirty="0"/>
              <a:t>字符</a:t>
            </a:r>
            <a:r>
              <a:rPr lang="en-US" altLang="zh-CN" sz="2000" dirty="0"/>
              <a:t>(</a:t>
            </a:r>
            <a:r>
              <a:rPr lang="zh-CN" altLang="en-US" sz="2000" dirty="0"/>
              <a:t>以</a:t>
            </a:r>
            <a:r>
              <a:rPr lang="en-US" altLang="zh-CN" sz="2000" dirty="0"/>
              <a:t>'\0'</a:t>
            </a:r>
            <a:r>
              <a:rPr lang="zh-CN" altLang="en-US" sz="2000" dirty="0"/>
              <a:t>表示</a:t>
            </a:r>
            <a:r>
              <a:rPr lang="en-US" altLang="zh-CN" sz="2000" dirty="0"/>
              <a:t>)</a:t>
            </a:r>
            <a:r>
              <a:rPr lang="zh-CN" altLang="en-US" sz="2000" dirty="0"/>
              <a:t>、警告</a:t>
            </a:r>
            <a:r>
              <a:rPr lang="en-US" altLang="zh-CN" sz="2000" dirty="0"/>
              <a:t>(</a:t>
            </a:r>
            <a:r>
              <a:rPr lang="zh-CN" altLang="en-US" sz="2000" dirty="0"/>
              <a:t>以</a:t>
            </a:r>
            <a:r>
              <a:rPr lang="en-US" altLang="zh-CN" sz="2000" dirty="0"/>
              <a:t>'\a'</a:t>
            </a:r>
            <a:r>
              <a:rPr lang="zh-CN" altLang="en-US" sz="2000" dirty="0"/>
              <a:t>表示</a:t>
            </a:r>
            <a:r>
              <a:rPr lang="en-US" altLang="zh-CN" sz="2000" dirty="0"/>
              <a:t>)</a:t>
            </a:r>
            <a:r>
              <a:rPr lang="zh-CN" altLang="en-US" sz="2000" dirty="0"/>
              <a:t>、退格</a:t>
            </a:r>
            <a:r>
              <a:rPr lang="en-US" altLang="zh-CN" sz="2000" dirty="0"/>
              <a:t>(</a:t>
            </a:r>
            <a:r>
              <a:rPr lang="zh-CN" altLang="en-US" sz="2000" dirty="0"/>
              <a:t>以</a:t>
            </a:r>
            <a:r>
              <a:rPr lang="en-US" altLang="zh-CN" sz="2000" dirty="0"/>
              <a:t>'\b'</a:t>
            </a:r>
            <a:r>
              <a:rPr lang="zh-CN" altLang="en-US" sz="2000" dirty="0"/>
              <a:t>表示</a:t>
            </a:r>
            <a:r>
              <a:rPr lang="en-US" altLang="zh-CN" sz="2000" dirty="0"/>
              <a:t>)</a:t>
            </a:r>
            <a:r>
              <a:rPr lang="zh-CN" altLang="en-US" sz="2000" dirty="0"/>
              <a:t>、回车</a:t>
            </a:r>
            <a:r>
              <a:rPr lang="en-US" altLang="zh-CN" sz="2000" dirty="0"/>
              <a:t>(</a:t>
            </a:r>
            <a:r>
              <a:rPr lang="zh-CN" altLang="en-US" sz="2000" dirty="0"/>
              <a:t>以</a:t>
            </a:r>
            <a:r>
              <a:rPr lang="en-US" altLang="zh-CN" sz="2000" dirty="0"/>
              <a:t>'\r'</a:t>
            </a:r>
            <a:r>
              <a:rPr lang="zh-CN" altLang="en-US" sz="2000" dirty="0"/>
              <a:t>表示</a:t>
            </a:r>
            <a:r>
              <a:rPr lang="en-US" altLang="zh-CN" sz="2000" dirty="0"/>
              <a:t>)</a:t>
            </a:r>
            <a:r>
              <a:rPr lang="zh-CN" altLang="en-US" sz="2000" dirty="0"/>
              <a:t>等</a:t>
            </a:r>
          </a:p>
        </p:txBody>
      </p:sp>
    </p:spTree>
    <p:extLst>
      <p:ext uri="{BB962C8B-B14F-4D97-AF65-F5344CB8AC3E}">
        <p14:creationId xmlns:p14="http://schemas.microsoft.com/office/powerpoint/2010/main" val="2292701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487" y="478367"/>
            <a:ext cx="10515600" cy="1325563"/>
          </a:xfrm>
        </p:spPr>
        <p:txBody>
          <a:bodyPr/>
          <a:lstStyle/>
          <a:p>
            <a:r>
              <a:rPr lang="en-US" altLang="zh-CN"/>
              <a:t>ASCII</a:t>
            </a:r>
            <a:r>
              <a:rPr lang="zh-CN" altLang="en-US"/>
              <a:t>码表</a:t>
            </a:r>
          </a:p>
        </p:txBody>
      </p:sp>
      <p:pic>
        <p:nvPicPr>
          <p:cNvPr id="4" name="图片 3"/>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431907" y="401624"/>
            <a:ext cx="5765280" cy="6185083"/>
          </a:xfrm>
          <a:prstGeom prst="rect">
            <a:avLst/>
          </a:prstGeom>
        </p:spPr>
      </p:pic>
      <p:sp>
        <p:nvSpPr>
          <p:cNvPr id="5" name="MH_Other_1"/>
          <p:cNvSpPr/>
          <p:nvPr>
            <p:custDataLst>
              <p:tags r:id="rId1"/>
            </p:custDataLst>
          </p:nvPr>
        </p:nvSpPr>
        <p:spPr>
          <a:xfrm>
            <a:off x="702487" y="192193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6" name="MH_SubTitle_1"/>
          <p:cNvSpPr/>
          <p:nvPr>
            <p:custDataLst>
              <p:tags r:id="rId2"/>
            </p:custDataLst>
          </p:nvPr>
        </p:nvSpPr>
        <p:spPr>
          <a:xfrm>
            <a:off x="1477187" y="1921935"/>
            <a:ext cx="3644899" cy="4590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和整数</a:t>
            </a:r>
            <a:r>
              <a:rPr lang="en-US" altLang="zh-CN" sz="1600">
                <a:solidFill>
                  <a:srgbClr val="1C1C1C"/>
                </a:solidFill>
              </a:rPr>
              <a:t>1</a:t>
            </a:r>
            <a:r>
              <a:rPr lang="zh-CN" altLang="en-US" sz="1600">
                <a:solidFill>
                  <a:srgbClr val="1C1C1C"/>
                </a:solidFill>
              </a:rPr>
              <a:t>是不同的概念。</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只是代表一个形状为</a:t>
            </a:r>
            <a:r>
              <a:rPr lang="en-US" altLang="zh-CN" sz="1600">
                <a:solidFill>
                  <a:srgbClr val="1C1C1C"/>
                </a:solidFill>
              </a:rPr>
              <a:t>′1′</a:t>
            </a:r>
            <a:r>
              <a:rPr lang="zh-CN" altLang="en-US" sz="1600">
                <a:solidFill>
                  <a:srgbClr val="1C1C1C"/>
                </a:solidFill>
              </a:rPr>
              <a:t>的符号，在需要时按原样输出，在内存中以</a:t>
            </a:r>
            <a:r>
              <a:rPr lang="en-US" altLang="zh-CN" sz="1600">
                <a:solidFill>
                  <a:srgbClr val="1C1C1C"/>
                </a:solidFill>
              </a:rPr>
              <a:t>ASCII</a:t>
            </a:r>
            <a:r>
              <a:rPr lang="zh-CN" altLang="en-US" sz="1600">
                <a:solidFill>
                  <a:srgbClr val="1C1C1C"/>
                </a:solidFill>
              </a:rPr>
              <a:t>码形式存储，占</a:t>
            </a:r>
            <a:r>
              <a:rPr lang="en-US" altLang="zh-CN" sz="1600">
                <a:solidFill>
                  <a:srgbClr val="1C1C1C"/>
                </a:solidFill>
              </a:rPr>
              <a:t>1</a:t>
            </a:r>
            <a:r>
              <a:rPr lang="zh-CN" altLang="en-US" sz="1600">
                <a:solidFill>
                  <a:srgbClr val="1C1C1C"/>
                </a:solidFill>
              </a:rPr>
              <a:t>个字节。</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而整数</a:t>
            </a:r>
            <a:r>
              <a:rPr lang="en-US" altLang="zh-CN" sz="1600">
                <a:solidFill>
                  <a:srgbClr val="1C1C1C"/>
                </a:solidFill>
              </a:rPr>
              <a:t>1</a:t>
            </a:r>
            <a:r>
              <a:rPr lang="zh-CN" altLang="en-US" sz="1600">
                <a:solidFill>
                  <a:srgbClr val="1C1C1C"/>
                </a:solidFill>
              </a:rPr>
              <a:t>是以整数存储方式</a:t>
            </a:r>
            <a:r>
              <a:rPr lang="en-US" altLang="zh-CN" sz="1600">
                <a:solidFill>
                  <a:srgbClr val="1C1C1C"/>
                </a:solidFill>
              </a:rPr>
              <a:t>(</a:t>
            </a:r>
            <a:r>
              <a:rPr lang="zh-CN" altLang="en-US" sz="1600">
                <a:solidFill>
                  <a:srgbClr val="1C1C1C"/>
                </a:solidFill>
              </a:rPr>
              <a:t>二进制补码方式</a:t>
            </a:r>
            <a:r>
              <a:rPr lang="en-US" altLang="zh-CN" sz="1600">
                <a:solidFill>
                  <a:srgbClr val="1C1C1C"/>
                </a:solidFill>
              </a:rPr>
              <a:t>)</a:t>
            </a:r>
            <a:r>
              <a:rPr lang="zh-CN" altLang="en-US" sz="1600">
                <a:solidFill>
                  <a:srgbClr val="1C1C1C"/>
                </a:solidFill>
              </a:rPr>
              <a:t>存储的，占</a:t>
            </a:r>
            <a:r>
              <a:rPr lang="en-US" altLang="zh-CN" sz="1600">
                <a:solidFill>
                  <a:srgbClr val="1C1C1C"/>
                </a:solidFill>
              </a:rPr>
              <a:t>2</a:t>
            </a:r>
            <a:r>
              <a:rPr lang="zh-CN" altLang="en-US" sz="1600">
                <a:solidFill>
                  <a:srgbClr val="1C1C1C"/>
                </a:solidFill>
              </a:rPr>
              <a:t>个或</a:t>
            </a:r>
            <a:r>
              <a:rPr lang="en-US" altLang="zh-CN" sz="1600">
                <a:solidFill>
                  <a:srgbClr val="1C1C1C"/>
                </a:solidFill>
              </a:rPr>
              <a:t>4</a:t>
            </a:r>
            <a:r>
              <a:rPr lang="zh-CN" altLang="en-US" sz="1600">
                <a:solidFill>
                  <a:srgbClr val="1C1C1C"/>
                </a:solidFill>
              </a:rPr>
              <a:t>个字节。</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整数运算</a:t>
            </a:r>
            <a:r>
              <a:rPr lang="en-US" altLang="zh-CN" sz="1600">
                <a:solidFill>
                  <a:srgbClr val="1C1C1C"/>
                </a:solidFill>
              </a:rPr>
              <a:t>1+1</a:t>
            </a:r>
            <a:r>
              <a:rPr lang="zh-CN" altLang="en-US" sz="1600">
                <a:solidFill>
                  <a:srgbClr val="1C1C1C"/>
                </a:solidFill>
              </a:rPr>
              <a:t>等于整数</a:t>
            </a:r>
            <a:r>
              <a:rPr lang="en-US" altLang="zh-CN" sz="1600">
                <a:solidFill>
                  <a:srgbClr val="1C1C1C"/>
                </a:solidFill>
              </a:rPr>
              <a:t>2</a:t>
            </a:r>
            <a:r>
              <a:rPr lang="zh-CN" altLang="en-US" sz="1600">
                <a:solidFill>
                  <a:srgbClr val="1C1C1C"/>
                </a:solidFill>
              </a:rPr>
              <a:t>，而字符</a:t>
            </a:r>
            <a:r>
              <a:rPr lang="en-US" altLang="zh-CN" sz="1600">
                <a:solidFill>
                  <a:srgbClr val="1C1C1C"/>
                </a:solidFill>
              </a:rPr>
              <a:t>′1′+′1′</a:t>
            </a:r>
            <a:r>
              <a:rPr lang="zh-CN" altLang="en-US" sz="1600">
                <a:solidFill>
                  <a:srgbClr val="1C1C1C"/>
                </a:solidFill>
              </a:rPr>
              <a:t>并不等于整数</a:t>
            </a:r>
            <a:r>
              <a:rPr lang="en-US" altLang="zh-CN" sz="1600">
                <a:solidFill>
                  <a:srgbClr val="1C1C1C"/>
                </a:solidFill>
              </a:rPr>
              <a:t>2</a:t>
            </a:r>
            <a:r>
              <a:rPr lang="zh-CN" altLang="en-US" sz="1600">
                <a:solidFill>
                  <a:srgbClr val="1C1C1C"/>
                </a:solidFill>
              </a:rPr>
              <a:t>或字符</a:t>
            </a:r>
            <a:r>
              <a:rPr lang="en-US" altLang="zh-CN" sz="1600">
                <a:solidFill>
                  <a:srgbClr val="1C1C1C"/>
                </a:solidFill>
              </a:rPr>
              <a:t>′2′</a:t>
            </a:r>
            <a:r>
              <a:rPr lang="zh-CN" altLang="en-US" sz="1600">
                <a:solidFill>
                  <a:srgbClr val="1C1C1C"/>
                </a:solidFill>
              </a:rPr>
              <a:t>。</a:t>
            </a:r>
          </a:p>
        </p:txBody>
      </p:sp>
      <p:sp>
        <p:nvSpPr>
          <p:cNvPr id="7" name="MH_Other_2"/>
          <p:cNvSpPr/>
          <p:nvPr>
            <p:custDataLst>
              <p:tags r:id="rId3"/>
            </p:custDataLst>
          </p:nvPr>
        </p:nvSpPr>
        <p:spPr>
          <a:xfrm rot="16200000">
            <a:off x="4820461" y="62109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 name="表格 7"/>
          <p:cNvGraphicFramePr>
            <a:graphicFrameLocks noGrp="1"/>
          </p:cNvGraphicFramePr>
          <p:nvPr/>
        </p:nvGraphicFramePr>
        <p:xfrm>
          <a:off x="2466516" y="3695436"/>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60900284"/>
                    </a:ext>
                  </a:extLst>
                </a:gridCol>
                <a:gridCol w="208280">
                  <a:extLst>
                    <a:ext uri="{9D8B030D-6E8A-4147-A177-3AD203B41FA5}">
                      <a16:colId xmlns:a16="http://schemas.microsoft.com/office/drawing/2014/main" val="389122521"/>
                    </a:ext>
                  </a:extLst>
                </a:gridCol>
                <a:gridCol w="208280">
                  <a:extLst>
                    <a:ext uri="{9D8B030D-6E8A-4147-A177-3AD203B41FA5}">
                      <a16:colId xmlns:a16="http://schemas.microsoft.com/office/drawing/2014/main" val="275517611"/>
                    </a:ext>
                  </a:extLst>
                </a:gridCol>
                <a:gridCol w="208280">
                  <a:extLst>
                    <a:ext uri="{9D8B030D-6E8A-4147-A177-3AD203B41FA5}">
                      <a16:colId xmlns:a16="http://schemas.microsoft.com/office/drawing/2014/main" val="3049606077"/>
                    </a:ext>
                  </a:extLst>
                </a:gridCol>
                <a:gridCol w="208280">
                  <a:extLst>
                    <a:ext uri="{9D8B030D-6E8A-4147-A177-3AD203B41FA5}">
                      <a16:colId xmlns:a16="http://schemas.microsoft.com/office/drawing/2014/main" val="1200241239"/>
                    </a:ext>
                  </a:extLst>
                </a:gridCol>
                <a:gridCol w="208280">
                  <a:extLst>
                    <a:ext uri="{9D8B030D-6E8A-4147-A177-3AD203B41FA5}">
                      <a16:colId xmlns:a16="http://schemas.microsoft.com/office/drawing/2014/main" val="747604320"/>
                    </a:ext>
                  </a:extLst>
                </a:gridCol>
                <a:gridCol w="208280">
                  <a:extLst>
                    <a:ext uri="{9D8B030D-6E8A-4147-A177-3AD203B41FA5}">
                      <a16:colId xmlns:a16="http://schemas.microsoft.com/office/drawing/2014/main" val="4001253597"/>
                    </a:ext>
                  </a:extLst>
                </a:gridCol>
                <a:gridCol w="208280">
                  <a:extLst>
                    <a:ext uri="{9D8B030D-6E8A-4147-A177-3AD203B41FA5}">
                      <a16:colId xmlns:a16="http://schemas.microsoft.com/office/drawing/2014/main" val="2291225257"/>
                    </a:ext>
                  </a:extLst>
                </a:gridCol>
              </a:tblGrid>
              <a:tr h="370840">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extLst>
                  <a:ext uri="{0D108BD9-81ED-4DB2-BD59-A6C34878D82A}">
                    <a16:rowId xmlns:a16="http://schemas.microsoft.com/office/drawing/2014/main" val="1342743839"/>
                  </a:ext>
                </a:extLst>
              </a:tr>
            </a:tbl>
          </a:graphicData>
        </a:graphic>
      </p:graphicFrame>
      <p:graphicFrame>
        <p:nvGraphicFramePr>
          <p:cNvPr id="9" name="表格 8"/>
          <p:cNvGraphicFramePr>
            <a:graphicFrameLocks noGrp="1"/>
          </p:cNvGraphicFramePr>
          <p:nvPr/>
        </p:nvGraphicFramePr>
        <p:xfrm>
          <a:off x="1638793" y="4918570"/>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488054893"/>
                    </a:ext>
                  </a:extLst>
                </a:gridCol>
                <a:gridCol w="208280">
                  <a:extLst>
                    <a:ext uri="{9D8B030D-6E8A-4147-A177-3AD203B41FA5}">
                      <a16:colId xmlns:a16="http://schemas.microsoft.com/office/drawing/2014/main" val="823199903"/>
                    </a:ext>
                  </a:extLst>
                </a:gridCol>
                <a:gridCol w="208280">
                  <a:extLst>
                    <a:ext uri="{9D8B030D-6E8A-4147-A177-3AD203B41FA5}">
                      <a16:colId xmlns:a16="http://schemas.microsoft.com/office/drawing/2014/main" val="1783793917"/>
                    </a:ext>
                  </a:extLst>
                </a:gridCol>
                <a:gridCol w="208280">
                  <a:extLst>
                    <a:ext uri="{9D8B030D-6E8A-4147-A177-3AD203B41FA5}">
                      <a16:colId xmlns:a16="http://schemas.microsoft.com/office/drawing/2014/main" val="1947501418"/>
                    </a:ext>
                  </a:extLst>
                </a:gridCol>
                <a:gridCol w="208280">
                  <a:extLst>
                    <a:ext uri="{9D8B030D-6E8A-4147-A177-3AD203B41FA5}">
                      <a16:colId xmlns:a16="http://schemas.microsoft.com/office/drawing/2014/main" val="1219634496"/>
                    </a:ext>
                  </a:extLst>
                </a:gridCol>
                <a:gridCol w="208280">
                  <a:extLst>
                    <a:ext uri="{9D8B030D-6E8A-4147-A177-3AD203B41FA5}">
                      <a16:colId xmlns:a16="http://schemas.microsoft.com/office/drawing/2014/main" val="470505903"/>
                    </a:ext>
                  </a:extLst>
                </a:gridCol>
                <a:gridCol w="208280">
                  <a:extLst>
                    <a:ext uri="{9D8B030D-6E8A-4147-A177-3AD203B41FA5}">
                      <a16:colId xmlns:a16="http://schemas.microsoft.com/office/drawing/2014/main" val="2931338857"/>
                    </a:ext>
                  </a:extLst>
                </a:gridCol>
                <a:gridCol w="208280">
                  <a:extLst>
                    <a:ext uri="{9D8B030D-6E8A-4147-A177-3AD203B41FA5}">
                      <a16:colId xmlns:a16="http://schemas.microsoft.com/office/drawing/2014/main" val="3841631594"/>
                    </a:ext>
                  </a:extLst>
                </a:gridCol>
                <a:gridCol w="208280">
                  <a:extLst>
                    <a:ext uri="{9D8B030D-6E8A-4147-A177-3AD203B41FA5}">
                      <a16:colId xmlns:a16="http://schemas.microsoft.com/office/drawing/2014/main" val="659454923"/>
                    </a:ext>
                  </a:extLst>
                </a:gridCol>
                <a:gridCol w="208280">
                  <a:extLst>
                    <a:ext uri="{9D8B030D-6E8A-4147-A177-3AD203B41FA5}">
                      <a16:colId xmlns:a16="http://schemas.microsoft.com/office/drawing/2014/main" val="4002445390"/>
                    </a:ext>
                  </a:extLst>
                </a:gridCol>
                <a:gridCol w="208280">
                  <a:extLst>
                    <a:ext uri="{9D8B030D-6E8A-4147-A177-3AD203B41FA5}">
                      <a16:colId xmlns:a16="http://schemas.microsoft.com/office/drawing/2014/main" val="2451409952"/>
                    </a:ext>
                  </a:extLst>
                </a:gridCol>
                <a:gridCol w="208280">
                  <a:extLst>
                    <a:ext uri="{9D8B030D-6E8A-4147-A177-3AD203B41FA5}">
                      <a16:colId xmlns:a16="http://schemas.microsoft.com/office/drawing/2014/main" val="2884865763"/>
                    </a:ext>
                  </a:extLst>
                </a:gridCol>
                <a:gridCol w="208280">
                  <a:extLst>
                    <a:ext uri="{9D8B030D-6E8A-4147-A177-3AD203B41FA5}">
                      <a16:colId xmlns:a16="http://schemas.microsoft.com/office/drawing/2014/main" val="4125656477"/>
                    </a:ext>
                  </a:extLst>
                </a:gridCol>
                <a:gridCol w="208280">
                  <a:extLst>
                    <a:ext uri="{9D8B030D-6E8A-4147-A177-3AD203B41FA5}">
                      <a16:colId xmlns:a16="http://schemas.microsoft.com/office/drawing/2014/main" val="405322438"/>
                    </a:ext>
                  </a:extLst>
                </a:gridCol>
                <a:gridCol w="208280">
                  <a:extLst>
                    <a:ext uri="{9D8B030D-6E8A-4147-A177-3AD203B41FA5}">
                      <a16:colId xmlns:a16="http://schemas.microsoft.com/office/drawing/2014/main" val="3598382260"/>
                    </a:ext>
                  </a:extLst>
                </a:gridCol>
                <a:gridCol w="208280">
                  <a:extLst>
                    <a:ext uri="{9D8B030D-6E8A-4147-A177-3AD203B41FA5}">
                      <a16:colId xmlns:a16="http://schemas.microsoft.com/office/drawing/2014/main" val="662649759"/>
                    </a:ext>
                  </a:extLst>
                </a:gridCol>
              </a:tblGrid>
              <a:tr h="370840">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extLst>
                  <a:ext uri="{0D108BD9-81ED-4DB2-BD59-A6C34878D82A}">
                    <a16:rowId xmlns:a16="http://schemas.microsoft.com/office/drawing/2014/main" val="3084811874"/>
                  </a:ext>
                </a:extLst>
              </a:tr>
            </a:tbl>
          </a:graphicData>
        </a:graphic>
      </p:graphicFrame>
    </p:spTree>
    <p:extLst>
      <p:ext uri="{BB962C8B-B14F-4D97-AF65-F5344CB8AC3E}">
        <p14:creationId xmlns:p14="http://schemas.microsoft.com/office/powerpoint/2010/main" val="3881244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字符变量</a:t>
            </a:r>
          </a:p>
        </p:txBody>
      </p:sp>
      <p:sp>
        <p:nvSpPr>
          <p:cNvPr id="5" name="矩形 4"/>
          <p:cNvSpPr/>
          <p:nvPr/>
        </p:nvSpPr>
        <p:spPr>
          <a:xfrm>
            <a:off x="838200" y="1690688"/>
            <a:ext cx="4302781" cy="369332"/>
          </a:xfrm>
          <a:prstGeom prst="rect">
            <a:avLst/>
          </a:prstGeom>
        </p:spPr>
        <p:txBody>
          <a:bodyPr wrap="none">
            <a:spAutoFit/>
          </a:bodyPr>
          <a:lstStyle/>
          <a:p>
            <a:r>
              <a:rPr lang="zh-CN" altLang="en-US"/>
              <a:t>字符变量是用类型符char定义字符变量。</a:t>
            </a:r>
          </a:p>
        </p:txBody>
      </p:sp>
      <p:sp>
        <p:nvSpPr>
          <p:cNvPr id="6" name="圆角矩形 5"/>
          <p:cNvSpPr/>
          <p:nvPr/>
        </p:nvSpPr>
        <p:spPr>
          <a:xfrm>
            <a:off x="838200" y="2185313"/>
            <a:ext cx="11019183" cy="33922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char c='?';	</a:t>
            </a:r>
            <a:r>
              <a:rPr lang="en-US" altLang="zh-CN">
                <a:solidFill>
                  <a:srgbClr val="008000"/>
                </a:solidFill>
              </a:rPr>
              <a:t>//</a:t>
            </a:r>
            <a:r>
              <a:rPr lang="zh-CN" altLang="en-US">
                <a:solidFill>
                  <a:srgbClr val="008000"/>
                </a:solidFill>
              </a:rPr>
              <a:t>定义</a:t>
            </a:r>
            <a:r>
              <a:rPr lang="en-US" altLang="zh-CN">
                <a:solidFill>
                  <a:srgbClr val="008000"/>
                </a:solidFill>
              </a:rPr>
              <a:t>c</a:t>
            </a:r>
            <a:r>
              <a:rPr lang="zh-CN" altLang="en-US">
                <a:solidFill>
                  <a:srgbClr val="008000"/>
                </a:solidFill>
              </a:rPr>
              <a:t>为字符型变量并使初值为字符</a:t>
            </a:r>
            <a:r>
              <a:rPr lang="en-US" altLang="zh-CN">
                <a:solidFill>
                  <a:srgbClr val="008000"/>
                </a:solidFill>
              </a:rPr>
              <a:t>′?′</a:t>
            </a:r>
            <a:r>
              <a:rPr lang="zh-CN" altLang="en-US">
                <a:solidFill>
                  <a:srgbClr val="008000"/>
                </a:solidFill>
              </a:rPr>
              <a:t>。</a:t>
            </a:r>
            <a:r>
              <a:rPr lang="en-US" altLang="zh-CN">
                <a:solidFill>
                  <a:srgbClr val="008000"/>
                </a:solidFill>
              </a:rPr>
              <a:t>′?′</a:t>
            </a:r>
            <a:r>
              <a:rPr lang="zh-CN" altLang="en-US">
                <a:solidFill>
                  <a:srgbClr val="008000"/>
                </a:solidFill>
              </a:rPr>
              <a:t>的</a:t>
            </a:r>
            <a:r>
              <a:rPr lang="en-US" altLang="zh-CN">
                <a:solidFill>
                  <a:srgbClr val="008000"/>
                </a:solidFill>
              </a:rPr>
              <a:t>ASCII</a:t>
            </a:r>
            <a:r>
              <a:rPr lang="zh-CN" altLang="en-US">
                <a:solidFill>
                  <a:srgbClr val="008000"/>
                </a:solidFill>
              </a:rPr>
              <a:t>代码是</a:t>
            </a:r>
            <a:r>
              <a:rPr lang="en-US" altLang="zh-CN">
                <a:solidFill>
                  <a:srgbClr val="008000"/>
                </a:solidFill>
              </a:rPr>
              <a:t>63</a:t>
            </a:r>
            <a:r>
              <a:rPr lang="zh-CN" altLang="en-US">
                <a:solidFill>
                  <a:srgbClr val="008000"/>
                </a:solidFill>
              </a:rPr>
              <a:t>，系统把整数</a:t>
            </a:r>
            <a:r>
              <a:rPr lang="en-US" altLang="zh-CN">
                <a:solidFill>
                  <a:srgbClr val="008000"/>
                </a:solidFill>
              </a:rPr>
              <a:t>63</a:t>
            </a:r>
            <a:r>
              <a:rPr lang="zh-CN" altLang="en-US">
                <a:solidFill>
                  <a:srgbClr val="008000"/>
                </a:solidFill>
              </a:rPr>
              <a:t>赋给变量</a:t>
            </a:r>
            <a:r>
              <a:rPr lang="en-US" altLang="zh-CN">
                <a:solidFill>
                  <a:srgbClr val="008000"/>
                </a:solidFill>
              </a:rPr>
              <a:t>c</a:t>
            </a:r>
            <a:r>
              <a:rPr lang="zh-CN" altLang="en-US">
                <a:solidFill>
                  <a:srgbClr val="008000"/>
                </a:solidFill>
              </a:rPr>
              <a:t>。</a:t>
            </a:r>
            <a:endParaRPr lang="en-US" altLang="zh-CN">
              <a:solidFill>
                <a:srgbClr val="008000"/>
              </a:solidFill>
            </a:endParaRPr>
          </a:p>
        </p:txBody>
      </p:sp>
      <p:pic>
        <p:nvPicPr>
          <p:cNvPr id="7" name="图片 6"/>
          <p:cNvPicPr>
            <a:picLocks noChangeAspect="1"/>
          </p:cNvPicPr>
          <p:nvPr/>
        </p:nvPicPr>
        <p:blipFill>
          <a:blip r:embed="rId2" cstate="print"/>
          <a:stretch>
            <a:fillRect/>
          </a:stretch>
        </p:blipFill>
        <p:spPr>
          <a:xfrm>
            <a:off x="8380758" y="3564121"/>
            <a:ext cx="3476625" cy="981075"/>
          </a:xfrm>
          <a:prstGeom prst="rect">
            <a:avLst/>
          </a:prstGeom>
        </p:spPr>
      </p:pic>
      <p:sp>
        <p:nvSpPr>
          <p:cNvPr id="8" name="圆角矩形 7"/>
          <p:cNvSpPr/>
          <p:nvPr/>
        </p:nvSpPr>
        <p:spPr>
          <a:xfrm>
            <a:off x="838200" y="3119986"/>
            <a:ext cx="11019183" cy="339227"/>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printf</a:t>
            </a:r>
            <a:r>
              <a:rPr lang="en-US" altLang="zh-CN"/>
              <a:t>("%d %c\n",</a:t>
            </a:r>
            <a:r>
              <a:rPr lang="en-US" altLang="zh-CN" err="1"/>
              <a:t>c,c</a:t>
            </a:r>
            <a:r>
              <a:rPr lang="en-US" altLang="zh-CN"/>
              <a:t>);	</a:t>
            </a:r>
            <a:r>
              <a:rPr lang="en-US" altLang="zh-CN">
                <a:solidFill>
                  <a:srgbClr val="008000"/>
                </a:solidFill>
              </a:rPr>
              <a:t>//</a:t>
            </a:r>
            <a:r>
              <a:rPr lang="zh-CN" altLang="en-US">
                <a:solidFill>
                  <a:srgbClr val="008000"/>
                </a:solidFill>
              </a:rPr>
              <a:t>用“</a:t>
            </a:r>
            <a:r>
              <a:rPr lang="en-US" altLang="zh-CN">
                <a:solidFill>
                  <a:srgbClr val="008000"/>
                </a:solidFill>
              </a:rPr>
              <a:t>%d”</a:t>
            </a:r>
            <a:r>
              <a:rPr lang="zh-CN" altLang="en-US">
                <a:solidFill>
                  <a:srgbClr val="008000"/>
                </a:solidFill>
              </a:rPr>
              <a:t>格式输出十进制整数</a:t>
            </a:r>
            <a:r>
              <a:rPr lang="en-US" altLang="zh-CN">
                <a:solidFill>
                  <a:srgbClr val="008000"/>
                </a:solidFill>
              </a:rPr>
              <a:t>63</a:t>
            </a:r>
            <a:r>
              <a:rPr lang="zh-CN" altLang="en-US">
                <a:solidFill>
                  <a:srgbClr val="008000"/>
                </a:solidFill>
              </a:rPr>
              <a:t>，用“</a:t>
            </a:r>
            <a:r>
              <a:rPr lang="en-US" altLang="zh-CN">
                <a:solidFill>
                  <a:srgbClr val="008000"/>
                </a:solidFill>
              </a:rPr>
              <a:t>%c”</a:t>
            </a:r>
            <a:r>
              <a:rPr lang="zh-CN" altLang="en-US">
                <a:solidFill>
                  <a:srgbClr val="008000"/>
                </a:solidFill>
              </a:rPr>
              <a:t>格式输出字符</a:t>
            </a:r>
            <a:r>
              <a:rPr lang="en-US" altLang="zh-CN">
                <a:solidFill>
                  <a:srgbClr val="008000"/>
                </a:solidFill>
              </a:rPr>
              <a:t>′?′</a:t>
            </a:r>
          </a:p>
        </p:txBody>
      </p:sp>
    </p:spTree>
    <p:extLst>
      <p:ext uri="{BB962C8B-B14F-4D97-AF65-F5344CB8AC3E}">
        <p14:creationId xmlns:p14="http://schemas.microsoft.com/office/powerpoint/2010/main" val="2404157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浮点型数据</a:t>
            </a:r>
          </a:p>
        </p:txBody>
      </p:sp>
      <p:sp>
        <p:nvSpPr>
          <p:cNvPr id="3" name="文本框 2"/>
          <p:cNvSpPr txBox="1"/>
          <p:nvPr/>
        </p:nvSpPr>
        <p:spPr>
          <a:xfrm>
            <a:off x="1540565" y="1490633"/>
            <a:ext cx="7046844" cy="400110"/>
          </a:xfrm>
          <a:prstGeom prst="rect">
            <a:avLst/>
          </a:prstGeom>
          <a:noFill/>
        </p:spPr>
        <p:txBody>
          <a:bodyPr wrap="square" rtlCol="0">
            <a:spAutoFit/>
          </a:bodyPr>
          <a:lstStyle/>
          <a:p>
            <a:pPr algn="dist"/>
            <a:r>
              <a:rPr lang="en-US" altLang="zh-CN" sz="2000">
                <a:solidFill>
                  <a:schemeClr val="accent1"/>
                </a:solidFill>
              </a:rPr>
              <a:t>3.14159=3.14159</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0</a:t>
            </a:r>
            <a:r>
              <a:rPr lang="en-US" altLang="zh-CN" sz="2000">
                <a:solidFill>
                  <a:schemeClr val="accent1"/>
                </a:solidFill>
              </a:rPr>
              <a:t>=0.314159</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1</a:t>
            </a:r>
            <a:r>
              <a:rPr lang="en-US" altLang="zh-CN" sz="2000">
                <a:solidFill>
                  <a:schemeClr val="accent1"/>
                </a:solidFill>
              </a:rPr>
              <a:t>=314.159</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-2</a:t>
            </a:r>
            <a:endParaRPr lang="zh-CN" altLang="en-US" sz="2000" baseline="30000">
              <a:solidFill>
                <a:schemeClr val="accent1"/>
              </a:solidFill>
            </a:endParaRPr>
          </a:p>
        </p:txBody>
      </p:sp>
      <p:sp>
        <p:nvSpPr>
          <p:cNvPr id="4" name="文本框 3"/>
          <p:cNvSpPr txBox="1"/>
          <p:nvPr/>
        </p:nvSpPr>
        <p:spPr>
          <a:xfrm>
            <a:off x="1540565" y="1890743"/>
            <a:ext cx="9581322" cy="1338828"/>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由于小数点位置可以浮动，所以实数的指数形式称为</a:t>
            </a:r>
            <a:r>
              <a:rPr lang="zh-CN" altLang="en-US" b="1" dirty="0">
                <a:solidFill>
                  <a:schemeClr val="tx1">
                    <a:lumMod val="75000"/>
                    <a:lumOff val="25000"/>
                  </a:schemeClr>
                </a:solidFill>
              </a:rPr>
              <a:t>浮点数</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浮点数类型包括</a:t>
            </a:r>
            <a:r>
              <a:rPr lang="en-US" altLang="zh-CN" dirty="0">
                <a:solidFill>
                  <a:schemeClr val="tx1">
                    <a:lumMod val="75000"/>
                    <a:lumOff val="25000"/>
                  </a:schemeClr>
                </a:solidFill>
              </a:rPr>
              <a:t>float(</a:t>
            </a:r>
            <a:r>
              <a:rPr lang="zh-CN" altLang="en-US" dirty="0">
                <a:solidFill>
                  <a:schemeClr val="tx1">
                    <a:lumMod val="75000"/>
                    <a:lumOff val="25000"/>
                  </a:schemeClr>
                </a:solidFill>
              </a:rPr>
              <a:t>单精度浮点型</a:t>
            </a:r>
            <a:r>
              <a:rPr lang="en-US" altLang="zh-CN" dirty="0">
                <a:solidFill>
                  <a:schemeClr val="tx1">
                    <a:lumMod val="75000"/>
                    <a:lumOff val="25000"/>
                  </a:schemeClr>
                </a:solidFill>
              </a:rPr>
              <a:t>)</a:t>
            </a:r>
            <a:r>
              <a:rPr lang="zh-CN" altLang="en-US" dirty="0">
                <a:solidFill>
                  <a:schemeClr val="tx1">
                    <a:lumMod val="75000"/>
                    <a:lumOff val="25000"/>
                  </a:schemeClr>
                </a:solidFill>
              </a:rPr>
              <a:t>、</a:t>
            </a:r>
            <a:r>
              <a:rPr lang="en-US" altLang="zh-CN" dirty="0">
                <a:solidFill>
                  <a:schemeClr val="tx1">
                    <a:lumMod val="75000"/>
                    <a:lumOff val="25000"/>
                  </a:schemeClr>
                </a:solidFill>
              </a:rPr>
              <a:t>double(</a:t>
            </a:r>
            <a:r>
              <a:rPr lang="zh-CN" altLang="en-US" dirty="0">
                <a:solidFill>
                  <a:schemeClr val="tx1">
                    <a:lumMod val="75000"/>
                    <a:lumOff val="25000"/>
                  </a:schemeClr>
                </a:solidFill>
              </a:rPr>
              <a:t>双精度浮点型</a:t>
            </a:r>
            <a:r>
              <a:rPr lang="en-US" altLang="zh-CN" dirty="0">
                <a:solidFill>
                  <a:schemeClr val="tx1">
                    <a:lumMod val="75000"/>
                    <a:lumOff val="25000"/>
                  </a:schemeClr>
                </a:solidFill>
              </a:rPr>
              <a:t>)</a:t>
            </a:r>
            <a:r>
              <a:rPr lang="zh-CN" altLang="en-US" dirty="0">
                <a:solidFill>
                  <a:schemeClr val="tx1">
                    <a:lumMod val="75000"/>
                    <a:lumOff val="25000"/>
                  </a:schemeClr>
                </a:solidFill>
              </a:rPr>
              <a:t>、</a:t>
            </a:r>
            <a:r>
              <a:rPr lang="en-US" altLang="zh-CN" dirty="0">
                <a:solidFill>
                  <a:schemeClr val="tx1">
                    <a:lumMod val="75000"/>
                    <a:lumOff val="25000"/>
                  </a:schemeClr>
                </a:solidFill>
              </a:rPr>
              <a:t>long double(</a:t>
            </a:r>
            <a:r>
              <a:rPr lang="zh-CN" altLang="en-US" dirty="0">
                <a:solidFill>
                  <a:schemeClr val="tx1">
                    <a:lumMod val="75000"/>
                    <a:lumOff val="25000"/>
                  </a:schemeClr>
                </a:solidFill>
              </a:rPr>
              <a:t>长双精度浮点型</a:t>
            </a:r>
            <a:r>
              <a:rPr lang="en-US" altLang="zh-CN" dirty="0">
                <a:solidFill>
                  <a:schemeClr val="tx1">
                    <a:lumMod val="75000"/>
                    <a:lumOff val="25000"/>
                  </a:schemeClr>
                </a:solidFill>
              </a:rPr>
              <a:t>)</a:t>
            </a:r>
            <a:r>
              <a:rPr lang="zh-CN" altLang="en-US" dirty="0">
                <a:solidFill>
                  <a:schemeClr val="tx1">
                    <a:lumMod val="75000"/>
                    <a:lumOff val="25000"/>
                  </a:schemeClr>
                </a:solidFill>
              </a:rPr>
              <a:t>。</a:t>
            </a:r>
          </a:p>
          <a:p>
            <a:pPr>
              <a:lnSpc>
                <a:spcPct val="150000"/>
              </a:lnSpc>
            </a:pPr>
            <a:endParaRPr lang="zh-CN" altLang="en-US" dirty="0">
              <a:solidFill>
                <a:schemeClr val="tx1">
                  <a:lumMod val="75000"/>
                  <a:lumOff val="25000"/>
                </a:schemeClr>
              </a:solidFill>
            </a:endParaRPr>
          </a:p>
        </p:txBody>
      </p:sp>
      <p:graphicFrame>
        <p:nvGraphicFramePr>
          <p:cNvPr id="9" name="表格 8"/>
          <p:cNvGraphicFramePr>
            <a:graphicFrameLocks noGrp="1"/>
          </p:cNvGraphicFramePr>
          <p:nvPr/>
        </p:nvGraphicFramePr>
        <p:xfrm>
          <a:off x="2097154" y="3429626"/>
          <a:ext cx="2216426" cy="370840"/>
        </p:xfrm>
        <a:graphic>
          <a:graphicData uri="http://schemas.openxmlformats.org/drawingml/2006/table">
            <a:tbl>
              <a:tblPr firstRow="1" bandRow="1">
                <a:tableStyleId>{5C22544A-7EE6-4342-B048-85BDC9FD1C3A}</a:tableStyleId>
              </a:tblPr>
              <a:tblGrid>
                <a:gridCol w="319611">
                  <a:extLst>
                    <a:ext uri="{9D8B030D-6E8A-4147-A177-3AD203B41FA5}">
                      <a16:colId xmlns:a16="http://schemas.microsoft.com/office/drawing/2014/main" val="39462466"/>
                    </a:ext>
                  </a:extLst>
                </a:gridCol>
                <a:gridCol w="1625842">
                  <a:extLst>
                    <a:ext uri="{9D8B030D-6E8A-4147-A177-3AD203B41FA5}">
                      <a16:colId xmlns:a16="http://schemas.microsoft.com/office/drawing/2014/main" val="3954258625"/>
                    </a:ext>
                  </a:extLst>
                </a:gridCol>
                <a:gridCol w="270973">
                  <a:extLst>
                    <a:ext uri="{9D8B030D-6E8A-4147-A177-3AD203B41FA5}">
                      <a16:colId xmlns:a16="http://schemas.microsoft.com/office/drawing/2014/main" val="2298114930"/>
                    </a:ext>
                  </a:extLst>
                </a:gridCol>
              </a:tblGrid>
              <a:tr h="370840">
                <a:tc>
                  <a:txBody>
                    <a:bodyPr/>
                    <a:lstStyle/>
                    <a:p>
                      <a:pPr algn="dist"/>
                      <a:r>
                        <a:rPr lang="en-US" altLang="zh-CN"/>
                        <a:t>+</a:t>
                      </a:r>
                      <a:endParaRPr lang="zh-CN" altLang="en-US"/>
                    </a:p>
                  </a:txBody>
                  <a:tcPr/>
                </a:tc>
                <a:tc>
                  <a:txBody>
                    <a:bodyPr/>
                    <a:lstStyle/>
                    <a:p>
                      <a:pPr algn="dist"/>
                      <a:r>
                        <a:rPr lang="en-US" altLang="zh-CN"/>
                        <a:t>.314159</a:t>
                      </a:r>
                      <a:endParaRPr lang="zh-CN" altLang="en-US"/>
                    </a:p>
                  </a:txBody>
                  <a:tcPr/>
                </a:tc>
                <a:tc>
                  <a:txBody>
                    <a:bodyPr/>
                    <a:lstStyle/>
                    <a:p>
                      <a:pPr algn="dist"/>
                      <a:r>
                        <a:rPr lang="en-US" altLang="zh-CN"/>
                        <a:t>1</a:t>
                      </a:r>
                      <a:endParaRPr lang="zh-CN" altLang="en-US"/>
                    </a:p>
                  </a:txBody>
                  <a:tcPr/>
                </a:tc>
                <a:extLst>
                  <a:ext uri="{0D108BD9-81ED-4DB2-BD59-A6C34878D82A}">
                    <a16:rowId xmlns:a16="http://schemas.microsoft.com/office/drawing/2014/main" val="3048531523"/>
                  </a:ext>
                </a:extLst>
              </a:tr>
            </a:tbl>
          </a:graphicData>
        </a:graphic>
      </p:graphicFrame>
      <p:cxnSp>
        <p:nvCxnSpPr>
          <p:cNvPr id="11" name="直接箭头连接符 10"/>
          <p:cNvCxnSpPr/>
          <p:nvPr/>
        </p:nvCxnSpPr>
        <p:spPr>
          <a:xfrm flipV="1">
            <a:off x="2256181"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329608"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154555" y="3800466"/>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948068" y="4120045"/>
            <a:ext cx="2703444" cy="338554"/>
          </a:xfrm>
          <a:prstGeom prst="rect">
            <a:avLst/>
          </a:prstGeom>
          <a:solidFill>
            <a:schemeClr val="bg1"/>
          </a:solidFill>
        </p:spPr>
        <p:txBody>
          <a:bodyPr wrap="square" rtlCol="0">
            <a:spAutoFit/>
          </a:bodyPr>
          <a:lstStyle/>
          <a:p>
            <a:r>
              <a:rPr lang="zh-CN" altLang="en-US" sz="1600"/>
              <a:t>数符</a:t>
            </a:r>
            <a:r>
              <a:rPr lang="en-US" altLang="zh-CN" sz="1600"/>
              <a:t>	</a:t>
            </a:r>
            <a:r>
              <a:rPr lang="zh-CN" altLang="en-US" sz="1600"/>
              <a:t>小数部分</a:t>
            </a:r>
            <a:r>
              <a:rPr lang="en-US" altLang="zh-CN" sz="1600"/>
              <a:t>	  </a:t>
            </a:r>
            <a:r>
              <a:rPr lang="zh-CN" altLang="en-US" sz="1600"/>
              <a:t>指数</a:t>
            </a:r>
          </a:p>
        </p:txBody>
      </p:sp>
      <p:sp>
        <p:nvSpPr>
          <p:cNvPr id="15" name="文本框 14"/>
          <p:cNvSpPr txBox="1"/>
          <p:nvPr/>
        </p:nvSpPr>
        <p:spPr>
          <a:xfrm>
            <a:off x="1948067" y="4840328"/>
            <a:ext cx="5088835" cy="338554"/>
          </a:xfrm>
          <a:prstGeom prst="rect">
            <a:avLst/>
          </a:prstGeom>
          <a:solidFill>
            <a:schemeClr val="bg1"/>
          </a:solidFill>
        </p:spPr>
        <p:txBody>
          <a:bodyPr wrap="square" rtlCol="0">
            <a:spAutoFit/>
          </a:bodyPr>
          <a:lstStyle/>
          <a:p>
            <a:r>
              <a:rPr lang="en-US" altLang="zh-CN" sz="1600"/>
              <a:t>   +	.314159	  10</a:t>
            </a:r>
            <a:r>
              <a:rPr lang="en-US" altLang="zh-CN" sz="1600" baseline="30000"/>
              <a:t>1		</a:t>
            </a:r>
            <a:r>
              <a:rPr lang="en-US" altLang="zh-CN" sz="1600"/>
              <a:t>3.14159</a:t>
            </a:r>
            <a:endParaRPr lang="zh-CN" altLang="en-US" sz="1600" baseline="30000"/>
          </a:p>
        </p:txBody>
      </p:sp>
      <p:cxnSp>
        <p:nvCxnSpPr>
          <p:cNvPr id="17" name="直接箭头连接符 16"/>
          <p:cNvCxnSpPr/>
          <p:nvPr/>
        </p:nvCxnSpPr>
        <p:spPr>
          <a:xfrm>
            <a:off x="4542181" y="5009605"/>
            <a:ext cx="93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6470926" y="3016251"/>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9" name="MH_SubTitle_1"/>
          <p:cNvSpPr/>
          <p:nvPr>
            <p:custDataLst>
              <p:tags r:id="rId2"/>
            </p:custDataLst>
          </p:nvPr>
        </p:nvSpPr>
        <p:spPr>
          <a:xfrm>
            <a:off x="7245626" y="3016251"/>
            <a:ext cx="3627783" cy="255957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chemeClr val="tx1">
                    <a:lumMod val="75000"/>
                    <a:lumOff val="25000"/>
                  </a:schemeClr>
                </a:solidFill>
              </a:rPr>
              <a:t>由于用二进制形式表示一个实数以及存储单元的长度是有限的，因此不可能得到完全精确的值，只能存储成有限的精确度。小数部分占的位（bit）数愈多，数的有效数字愈多，精度也就愈高。指数部分占的位数愈多，则能表示的数值范围愈大。</a:t>
            </a:r>
          </a:p>
        </p:txBody>
      </p:sp>
      <p:sp>
        <p:nvSpPr>
          <p:cNvPr id="20" name="MH_Other_2"/>
          <p:cNvSpPr/>
          <p:nvPr>
            <p:custDataLst>
              <p:tags r:id="rId3"/>
            </p:custDataLst>
          </p:nvPr>
        </p:nvSpPr>
        <p:spPr>
          <a:xfrm rot="16200000">
            <a:off x="10571784" y="52742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423218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实型数据</a:t>
            </a:r>
          </a:p>
        </p:txBody>
      </p:sp>
      <p:graphicFrame>
        <p:nvGraphicFramePr>
          <p:cNvPr id="4" name="表格 3"/>
          <p:cNvGraphicFramePr>
            <a:graphicFrameLocks noGrp="1"/>
          </p:cNvGraphicFramePr>
          <p:nvPr>
            <p:extLst>
              <p:ext uri="{D42A27DB-BD31-4B8C-83A1-F6EECF244321}">
                <p14:modId xmlns:p14="http://schemas.microsoft.com/office/powerpoint/2010/main" val="895382719"/>
              </p:ext>
            </p:extLst>
          </p:nvPr>
        </p:nvGraphicFramePr>
        <p:xfrm>
          <a:off x="1172035" y="1395623"/>
          <a:ext cx="7714974" cy="2471420"/>
        </p:xfrm>
        <a:graphic>
          <a:graphicData uri="http://schemas.openxmlformats.org/drawingml/2006/table">
            <a:tbl>
              <a:tblPr firstRow="1">
                <a:tableStyleId>{5C22544A-7EE6-4342-B048-85BDC9FD1C3A}</a:tableStyleId>
              </a:tblPr>
              <a:tblGrid>
                <a:gridCol w="1649896">
                  <a:extLst>
                    <a:ext uri="{9D8B030D-6E8A-4147-A177-3AD203B41FA5}">
                      <a16:colId xmlns:a16="http://schemas.microsoft.com/office/drawing/2014/main" val="1590773303"/>
                    </a:ext>
                  </a:extLst>
                </a:gridCol>
                <a:gridCol w="1013791">
                  <a:extLst>
                    <a:ext uri="{9D8B030D-6E8A-4147-A177-3AD203B41FA5}">
                      <a16:colId xmlns:a16="http://schemas.microsoft.com/office/drawing/2014/main" val="4262790485"/>
                    </a:ext>
                  </a:extLst>
                </a:gridCol>
                <a:gridCol w="5051287">
                  <a:extLst>
                    <a:ext uri="{9D8B030D-6E8A-4147-A177-3AD203B41FA5}">
                      <a16:colId xmlns:a16="http://schemas.microsoft.com/office/drawing/2014/main" val="948962904"/>
                    </a:ext>
                  </a:extLst>
                </a:gridCol>
              </a:tblGrid>
              <a:tr h="370840">
                <a:tc>
                  <a:txBody>
                    <a:bodyPr/>
                    <a:lstStyle/>
                    <a:p>
                      <a:pPr algn="ctr">
                        <a:lnSpc>
                          <a:spcPct val="150000"/>
                        </a:lnSpc>
                      </a:pPr>
                      <a:r>
                        <a:rPr lang="zh-CN" altLang="en-US" sz="2000" dirty="0"/>
                        <a:t>类型</a:t>
                      </a:r>
                    </a:p>
                  </a:txBody>
                  <a:tcPr anchor="ctr"/>
                </a:tc>
                <a:tc>
                  <a:txBody>
                    <a:bodyPr/>
                    <a:lstStyle/>
                    <a:p>
                      <a:pPr algn="ctr">
                        <a:lnSpc>
                          <a:spcPct val="150000"/>
                        </a:lnSpc>
                      </a:pPr>
                      <a:r>
                        <a:rPr lang="zh-CN" altLang="en-US" sz="2000"/>
                        <a:t>字节数</a:t>
                      </a:r>
                    </a:p>
                  </a:txBody>
                  <a:tcPr anchor="ctr"/>
                </a:tc>
                <a:tc>
                  <a:txBody>
                    <a:bodyPr/>
                    <a:lstStyle/>
                    <a:p>
                      <a:pPr algn="ctr">
                        <a:lnSpc>
                          <a:spcPct val="150000"/>
                        </a:lnSpc>
                      </a:pPr>
                      <a:r>
                        <a:rPr lang="zh-CN" altLang="en-US" sz="2000"/>
                        <a:t>数值范围（绝对值）</a:t>
                      </a:r>
                    </a:p>
                  </a:txBody>
                  <a:tcPr anchor="ctr"/>
                </a:tc>
                <a:extLst>
                  <a:ext uri="{0D108BD9-81ED-4DB2-BD59-A6C34878D82A}">
                    <a16:rowId xmlns:a16="http://schemas.microsoft.com/office/drawing/2014/main" val="4066261796"/>
                  </a:ext>
                </a:extLst>
              </a:tr>
              <a:tr h="370840">
                <a:tc>
                  <a:txBody>
                    <a:bodyPr/>
                    <a:lstStyle/>
                    <a:p>
                      <a:pPr algn="ctr">
                        <a:lnSpc>
                          <a:spcPct val="150000"/>
                        </a:lnSpc>
                      </a:pPr>
                      <a:r>
                        <a:rPr lang="en-US" altLang="zh-CN" sz="2000" dirty="0"/>
                        <a:t>float</a:t>
                      </a:r>
                      <a:endParaRPr lang="zh-CN" altLang="en-US" sz="2000" dirty="0"/>
                    </a:p>
                  </a:txBody>
                  <a:tcPr anchor="ctr"/>
                </a:tc>
                <a:tc>
                  <a:txBody>
                    <a:bodyPr/>
                    <a:lstStyle/>
                    <a:p>
                      <a:pPr algn="ctr">
                        <a:lnSpc>
                          <a:spcPct val="150000"/>
                        </a:lnSpc>
                      </a:pPr>
                      <a:r>
                        <a:rPr lang="en-US" altLang="zh-CN" sz="2000" dirty="0"/>
                        <a:t>4</a:t>
                      </a:r>
                      <a:endParaRPr lang="zh-CN" altLang="en-US" sz="2000" dirty="0"/>
                    </a:p>
                  </a:txBody>
                  <a:tcPr anchor="ctr"/>
                </a:tc>
                <a:tc>
                  <a:txBody>
                    <a:bodyPr/>
                    <a:lstStyle/>
                    <a:p>
                      <a:pPr algn="dist">
                        <a:lnSpc>
                          <a:spcPct val="150000"/>
                        </a:lnSpc>
                      </a:pPr>
                      <a:r>
                        <a:rPr lang="en-US" altLang="zh-CN" sz="2000"/>
                        <a:t>0</a:t>
                      </a:r>
                      <a:r>
                        <a:rPr lang="zh-CN" altLang="en-US" sz="2000"/>
                        <a:t>以及</a:t>
                      </a:r>
                      <a:r>
                        <a:rPr lang="en-US" altLang="zh-CN" sz="2000"/>
                        <a:t>1.2</a:t>
                      </a:r>
                      <a:r>
                        <a:rPr lang="zh-CN" altLang="en-US" sz="2000"/>
                        <a:t>*</a:t>
                      </a:r>
                      <a:r>
                        <a:rPr lang="en-US" altLang="zh-CN" sz="2000"/>
                        <a:t>10</a:t>
                      </a:r>
                      <a:r>
                        <a:rPr lang="en-US" altLang="zh-CN" sz="2000" baseline="30000"/>
                        <a:t>-38</a:t>
                      </a:r>
                      <a:r>
                        <a:rPr lang="en-US" altLang="zh-CN" sz="2000"/>
                        <a:t>~3.4</a:t>
                      </a:r>
                      <a:r>
                        <a:rPr lang="zh-CN" altLang="en-US" sz="2000"/>
                        <a:t>*</a:t>
                      </a:r>
                      <a:r>
                        <a:rPr lang="en-US" altLang="zh-CN" sz="2000"/>
                        <a:t>10</a:t>
                      </a:r>
                      <a:r>
                        <a:rPr lang="en-US" altLang="zh-CN" sz="2000" baseline="30000"/>
                        <a:t>38</a:t>
                      </a:r>
                      <a:endParaRPr lang="zh-CN" altLang="en-US" sz="2000" baseline="30000"/>
                    </a:p>
                  </a:txBody>
                  <a:tcPr marL="900000" marR="900000" anchor="ctr"/>
                </a:tc>
                <a:extLst>
                  <a:ext uri="{0D108BD9-81ED-4DB2-BD59-A6C34878D82A}">
                    <a16:rowId xmlns:a16="http://schemas.microsoft.com/office/drawing/2014/main" val="899240883"/>
                  </a:ext>
                </a:extLst>
              </a:tr>
              <a:tr h="370840">
                <a:tc>
                  <a:txBody>
                    <a:bodyPr/>
                    <a:lstStyle/>
                    <a:p>
                      <a:pPr algn="ctr">
                        <a:lnSpc>
                          <a:spcPct val="150000"/>
                        </a:lnSpc>
                      </a:pPr>
                      <a:r>
                        <a:rPr lang="en-US" altLang="zh-CN" sz="2000" dirty="0"/>
                        <a:t>double</a:t>
                      </a:r>
                      <a:endParaRPr lang="zh-CN" altLang="en-US" sz="2000" dirty="0"/>
                    </a:p>
                  </a:txBody>
                  <a:tcPr anchor="ctr"/>
                </a:tc>
                <a:tc>
                  <a:txBody>
                    <a:bodyPr/>
                    <a:lstStyle/>
                    <a:p>
                      <a:pPr algn="ctr">
                        <a:lnSpc>
                          <a:spcPct val="150000"/>
                        </a:lnSpc>
                      </a:pPr>
                      <a:r>
                        <a:rPr lang="en-US" altLang="zh-CN" sz="2000" dirty="0"/>
                        <a:t>8</a:t>
                      </a:r>
                      <a:endParaRPr lang="zh-CN" altLang="en-US" sz="2000" dirty="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a:t>0</a:t>
                      </a:r>
                      <a:r>
                        <a:rPr lang="zh-CN" altLang="en-US" sz="2000"/>
                        <a:t>以及</a:t>
                      </a:r>
                      <a:r>
                        <a:rPr lang="en-US" altLang="zh-CN" sz="2000"/>
                        <a:t>2.3</a:t>
                      </a:r>
                      <a:r>
                        <a:rPr lang="zh-CN" altLang="en-US" sz="2000"/>
                        <a:t>*</a:t>
                      </a:r>
                      <a:r>
                        <a:rPr lang="en-US" altLang="zh-CN" sz="2000"/>
                        <a:t>10</a:t>
                      </a:r>
                      <a:r>
                        <a:rPr lang="en-US" altLang="zh-CN" sz="2000" baseline="30000"/>
                        <a:t>-308</a:t>
                      </a:r>
                      <a:r>
                        <a:rPr lang="en-US" altLang="zh-CN" sz="2000"/>
                        <a:t>~1.7</a:t>
                      </a:r>
                      <a:r>
                        <a:rPr lang="zh-CN" altLang="en-US" sz="2000"/>
                        <a:t>*</a:t>
                      </a:r>
                      <a:r>
                        <a:rPr lang="en-US" altLang="zh-CN" sz="2000"/>
                        <a:t>10</a:t>
                      </a:r>
                      <a:r>
                        <a:rPr lang="en-US" altLang="zh-CN" sz="2000" baseline="30000"/>
                        <a:t>308</a:t>
                      </a:r>
                      <a:endParaRPr lang="zh-CN" altLang="en-US" sz="2000" baseline="30000"/>
                    </a:p>
                  </a:txBody>
                  <a:tcPr marL="900000" marR="900000" anchor="ctr"/>
                </a:tc>
                <a:extLst>
                  <a:ext uri="{0D108BD9-81ED-4DB2-BD59-A6C34878D82A}">
                    <a16:rowId xmlns:a16="http://schemas.microsoft.com/office/drawing/2014/main" val="913522912"/>
                  </a:ext>
                </a:extLst>
              </a:tr>
              <a:tr h="370840">
                <a:tc rowSpan="2">
                  <a:txBody>
                    <a:bodyPr/>
                    <a:lstStyle/>
                    <a:p>
                      <a:pPr algn="ctr">
                        <a:lnSpc>
                          <a:spcPct val="150000"/>
                        </a:lnSpc>
                      </a:pPr>
                      <a:r>
                        <a:rPr lang="en-US" altLang="zh-CN" sz="2000" dirty="0"/>
                        <a:t>long double</a:t>
                      </a:r>
                      <a:endParaRPr lang="zh-CN" altLang="en-US" sz="2000" dirty="0"/>
                    </a:p>
                  </a:txBody>
                  <a:tcPr anchor="ctr"/>
                </a:tc>
                <a:tc>
                  <a:txBody>
                    <a:bodyPr/>
                    <a:lstStyle/>
                    <a:p>
                      <a:pPr algn="ctr">
                        <a:lnSpc>
                          <a:spcPct val="150000"/>
                        </a:lnSpc>
                      </a:pPr>
                      <a:r>
                        <a:rPr lang="en-US" altLang="zh-CN" sz="2000" dirty="0"/>
                        <a:t>8</a:t>
                      </a:r>
                      <a:endParaRPr lang="zh-CN" altLang="en-US" sz="2000" dirty="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a:t>0</a:t>
                      </a:r>
                      <a:r>
                        <a:rPr lang="zh-CN" altLang="en-US" sz="2000"/>
                        <a:t>以及</a:t>
                      </a:r>
                      <a:r>
                        <a:rPr lang="en-US" altLang="zh-CN" sz="2000"/>
                        <a:t>2.3</a:t>
                      </a:r>
                      <a:r>
                        <a:rPr lang="zh-CN" altLang="en-US" sz="2000"/>
                        <a:t>*</a:t>
                      </a:r>
                      <a:r>
                        <a:rPr lang="en-US" altLang="zh-CN" sz="2000"/>
                        <a:t>10</a:t>
                      </a:r>
                      <a:r>
                        <a:rPr lang="en-US" altLang="zh-CN" sz="2000" baseline="30000"/>
                        <a:t>-308</a:t>
                      </a:r>
                      <a:r>
                        <a:rPr lang="en-US" altLang="zh-CN" sz="2000"/>
                        <a:t>~1.7</a:t>
                      </a:r>
                      <a:r>
                        <a:rPr lang="zh-CN" altLang="en-US" sz="2000"/>
                        <a:t>*</a:t>
                      </a:r>
                      <a:r>
                        <a:rPr lang="en-US" altLang="zh-CN" sz="2000"/>
                        <a:t>10</a:t>
                      </a:r>
                      <a:r>
                        <a:rPr lang="en-US" altLang="zh-CN" sz="2000" baseline="30000"/>
                        <a:t>308</a:t>
                      </a:r>
                      <a:endParaRPr lang="zh-CN" altLang="en-US" sz="2000" baseline="30000"/>
                    </a:p>
                  </a:txBody>
                  <a:tcPr marL="900000" marR="900000" anchor="ctr"/>
                </a:tc>
                <a:extLst>
                  <a:ext uri="{0D108BD9-81ED-4DB2-BD59-A6C34878D82A}">
                    <a16:rowId xmlns:a16="http://schemas.microsoft.com/office/drawing/2014/main" val="2586992659"/>
                  </a:ext>
                </a:extLst>
              </a:tr>
              <a:tr h="370840">
                <a:tc vMerge="1">
                  <a:txBody>
                    <a:bodyPr/>
                    <a:lstStyle/>
                    <a:p>
                      <a:endParaRPr lang="zh-CN" altLang="en-US" dirty="0"/>
                    </a:p>
                  </a:txBody>
                  <a:tcPr/>
                </a:tc>
                <a:tc>
                  <a:txBody>
                    <a:bodyPr/>
                    <a:lstStyle/>
                    <a:p>
                      <a:pPr algn="ctr">
                        <a:lnSpc>
                          <a:spcPct val="150000"/>
                        </a:lnSpc>
                      </a:pPr>
                      <a:r>
                        <a:rPr lang="en-US" altLang="zh-CN" sz="2000"/>
                        <a:t>16</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dirty="0"/>
                        <a:t>0</a:t>
                      </a:r>
                      <a:r>
                        <a:rPr lang="zh-CN" altLang="en-US" sz="2000" dirty="0"/>
                        <a:t>以及</a:t>
                      </a:r>
                      <a:r>
                        <a:rPr lang="en-US" altLang="zh-CN" sz="2000" dirty="0"/>
                        <a:t>3.4</a:t>
                      </a:r>
                      <a:r>
                        <a:rPr lang="zh-CN" altLang="en-US" sz="2000" dirty="0"/>
                        <a:t>*</a:t>
                      </a:r>
                      <a:r>
                        <a:rPr lang="en-US" altLang="zh-CN" sz="2000" dirty="0"/>
                        <a:t>10</a:t>
                      </a:r>
                      <a:r>
                        <a:rPr lang="en-US" altLang="zh-CN" sz="2000" baseline="30000" dirty="0"/>
                        <a:t>-4932</a:t>
                      </a:r>
                      <a:r>
                        <a:rPr lang="en-US" altLang="zh-CN" sz="2000" dirty="0"/>
                        <a:t>~1.1</a:t>
                      </a:r>
                      <a:r>
                        <a:rPr lang="zh-CN" altLang="en-US" sz="2000" dirty="0"/>
                        <a:t>*</a:t>
                      </a:r>
                      <a:r>
                        <a:rPr lang="en-US" altLang="zh-CN" sz="2000" dirty="0"/>
                        <a:t>10</a:t>
                      </a:r>
                      <a:r>
                        <a:rPr lang="en-US" altLang="zh-CN" sz="2000" baseline="30000" dirty="0"/>
                        <a:t>4932</a:t>
                      </a:r>
                      <a:endParaRPr lang="zh-CN" altLang="en-US" sz="2000" baseline="30000" dirty="0"/>
                    </a:p>
                  </a:txBody>
                  <a:tcPr marL="900000" marR="900000" anchor="ctr"/>
                </a:tc>
                <a:extLst>
                  <a:ext uri="{0D108BD9-81ED-4DB2-BD59-A6C34878D82A}">
                    <a16:rowId xmlns:a16="http://schemas.microsoft.com/office/drawing/2014/main" val="3662252631"/>
                  </a:ext>
                </a:extLst>
              </a:tr>
            </a:tbl>
          </a:graphicData>
        </a:graphic>
      </p:graphicFrame>
    </p:spTree>
    <p:extLst>
      <p:ext uri="{BB962C8B-B14F-4D97-AF65-F5344CB8AC3E}">
        <p14:creationId xmlns:p14="http://schemas.microsoft.com/office/powerpoint/2010/main" val="2069580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常量的类型</a:t>
            </a:r>
          </a:p>
        </p:txBody>
      </p:sp>
      <p:sp>
        <p:nvSpPr>
          <p:cNvPr id="3" name="内容占位符 2"/>
          <p:cNvSpPr>
            <a:spLocks noGrp="1"/>
          </p:cNvSpPr>
          <p:nvPr>
            <p:ph idx="1"/>
          </p:nvPr>
        </p:nvSpPr>
        <p:spPr>
          <a:xfrm>
            <a:off x="838200" y="3737113"/>
            <a:ext cx="10515600" cy="2335696"/>
          </a:xfrm>
        </p:spPr>
        <p:txBody>
          <a:bodyPr>
            <a:normAutofit/>
          </a:bodyPr>
          <a:lstStyle/>
          <a:p>
            <a:pPr>
              <a:lnSpc>
                <a:spcPct val="100000"/>
              </a:lnSpc>
            </a:pPr>
            <a:r>
              <a:rPr lang="zh-CN" altLang="en-US" sz="2000" dirty="0">
                <a:latin typeface="+mn-ea"/>
                <a:ea typeface="+mn-ea"/>
              </a:rPr>
              <a:t>从常量的表示形式即可以判定其类型。</a:t>
            </a:r>
            <a:endParaRPr lang="en-US" altLang="zh-CN" sz="2000" dirty="0">
              <a:latin typeface="+mn-ea"/>
              <a:ea typeface="+mn-ea"/>
            </a:endParaRPr>
          </a:p>
          <a:p>
            <a:pPr>
              <a:lnSpc>
                <a:spcPct val="100000"/>
              </a:lnSpc>
            </a:pPr>
            <a:r>
              <a:rPr lang="zh-CN" altLang="en-US" sz="2000" dirty="0">
                <a:latin typeface="+mn-ea"/>
                <a:ea typeface="+mn-ea"/>
              </a:rPr>
              <a:t>不带小数点的数值是整型常量，但应注意其有效范围。</a:t>
            </a:r>
            <a:endParaRPr lang="en-US" altLang="zh-CN" sz="2000" dirty="0">
              <a:latin typeface="+mn-ea"/>
              <a:ea typeface="+mn-ea"/>
            </a:endParaRPr>
          </a:p>
          <a:p>
            <a:pPr>
              <a:lnSpc>
                <a:spcPct val="100000"/>
              </a:lnSpc>
            </a:pPr>
            <a:r>
              <a:rPr lang="zh-CN" altLang="en-US" sz="2000" dirty="0">
                <a:latin typeface="+mn-ea"/>
                <a:ea typeface="+mn-ea"/>
              </a:rPr>
              <a:t>在一个整数的末尾加大写字母</a:t>
            </a:r>
            <a:r>
              <a:rPr lang="en-US" altLang="zh-CN" sz="2000" dirty="0">
                <a:latin typeface="+mn-ea"/>
                <a:ea typeface="+mn-ea"/>
              </a:rPr>
              <a:t>L</a:t>
            </a:r>
            <a:r>
              <a:rPr lang="zh-CN" altLang="en-US" sz="2000" dirty="0">
                <a:latin typeface="+mn-ea"/>
                <a:ea typeface="+mn-ea"/>
              </a:rPr>
              <a:t>或小写字母</a:t>
            </a:r>
            <a:r>
              <a:rPr lang="en-US" altLang="zh-CN" sz="2000" dirty="0">
                <a:latin typeface="+mn-ea"/>
                <a:ea typeface="+mn-ea"/>
              </a:rPr>
              <a:t>l</a:t>
            </a:r>
            <a:r>
              <a:rPr lang="zh-CN" altLang="en-US" sz="2000" dirty="0">
                <a:latin typeface="+mn-ea"/>
                <a:ea typeface="+mn-ea"/>
              </a:rPr>
              <a:t>，表示它是长整型</a:t>
            </a:r>
            <a:r>
              <a:rPr lang="en-US" altLang="zh-CN" sz="2000" dirty="0">
                <a:latin typeface="+mn-ea"/>
                <a:ea typeface="+mn-ea"/>
              </a:rPr>
              <a:t>(long int)</a:t>
            </a:r>
            <a:r>
              <a:rPr lang="zh-CN" altLang="en-US" sz="2000" dirty="0">
                <a:latin typeface="+mn-ea"/>
                <a:ea typeface="+mn-ea"/>
              </a:rPr>
              <a:t>。</a:t>
            </a:r>
            <a:endParaRPr lang="en-US" altLang="zh-CN" sz="2000" dirty="0">
              <a:latin typeface="+mn-ea"/>
              <a:ea typeface="+mn-ea"/>
            </a:endParaRPr>
          </a:p>
          <a:p>
            <a:pPr>
              <a:lnSpc>
                <a:spcPct val="100000"/>
              </a:lnSpc>
            </a:pPr>
            <a:r>
              <a:rPr lang="zh-CN" altLang="en-US" sz="2000" dirty="0">
                <a:highlight>
                  <a:srgbClr val="FFFF00"/>
                </a:highlight>
                <a:latin typeface="+mn-ea"/>
                <a:ea typeface="+mn-ea"/>
              </a:rPr>
              <a:t>凡以小数形式或指数形式出现的实数均是浮点型常量，在内存中都以指数形式存储。</a:t>
            </a:r>
            <a:endParaRPr lang="en-US" altLang="zh-CN" sz="2000" dirty="0">
              <a:highlight>
                <a:srgbClr val="FFFF00"/>
              </a:highlight>
              <a:latin typeface="+mn-ea"/>
              <a:ea typeface="+mn-ea"/>
            </a:endParaRPr>
          </a:p>
          <a:p>
            <a:pPr>
              <a:lnSpc>
                <a:spcPct val="100000"/>
              </a:lnSpc>
            </a:pPr>
            <a:r>
              <a:rPr lang="en-US" altLang="zh-CN" sz="2000" dirty="0">
                <a:highlight>
                  <a:srgbClr val="FFFF00"/>
                </a:highlight>
                <a:latin typeface="+mn-ea"/>
                <a:ea typeface="+mn-ea"/>
              </a:rPr>
              <a:t>C</a:t>
            </a:r>
            <a:r>
              <a:rPr lang="zh-CN" altLang="en-US" sz="2000" dirty="0">
                <a:highlight>
                  <a:srgbClr val="FFFF00"/>
                </a:highlight>
                <a:latin typeface="+mn-ea"/>
                <a:ea typeface="+mn-ea"/>
              </a:rPr>
              <a:t>编译系统把浮点型常量都按双精度处理，分配</a:t>
            </a:r>
            <a:r>
              <a:rPr lang="en-US" altLang="zh-CN" sz="2000" dirty="0">
                <a:highlight>
                  <a:srgbClr val="FFFF00"/>
                </a:highlight>
                <a:latin typeface="+mn-ea"/>
                <a:ea typeface="+mn-ea"/>
              </a:rPr>
              <a:t>8</a:t>
            </a:r>
            <a:r>
              <a:rPr lang="zh-CN" altLang="en-US" sz="2000" dirty="0">
                <a:highlight>
                  <a:srgbClr val="FFFF00"/>
                </a:highlight>
                <a:latin typeface="+mn-ea"/>
                <a:ea typeface="+mn-ea"/>
              </a:rPr>
              <a:t>个字节。</a:t>
            </a:r>
          </a:p>
        </p:txBody>
      </p:sp>
      <p:sp>
        <p:nvSpPr>
          <p:cNvPr id="4" name="矩形 3"/>
          <p:cNvSpPr/>
          <p:nvPr/>
        </p:nvSpPr>
        <p:spPr>
          <a:xfrm>
            <a:off x="3879574" y="1581358"/>
            <a:ext cx="4432852"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lnSpc>
                <a:spcPct val="150000"/>
              </a:lnSpc>
            </a:pPr>
            <a:r>
              <a:rPr lang="en-US" altLang="zh-CN" sz="2000">
                <a:latin typeface="+mn-ea"/>
              </a:rPr>
              <a:t>'n'——</a:t>
            </a:r>
            <a:r>
              <a:rPr lang="zh-CN" altLang="en-US" sz="2000">
                <a:latin typeface="+mn-ea"/>
              </a:rPr>
              <a:t>字符常量</a:t>
            </a:r>
            <a:endParaRPr lang="en-US" altLang="zh-CN" sz="2000">
              <a:latin typeface="+mn-ea"/>
            </a:endParaRPr>
          </a:p>
          <a:p>
            <a:pPr algn="ctr">
              <a:lnSpc>
                <a:spcPct val="150000"/>
              </a:lnSpc>
            </a:pPr>
            <a:r>
              <a:rPr lang="en-US" altLang="zh-CN" sz="2000">
                <a:latin typeface="+mn-ea"/>
              </a:rPr>
              <a:t>23——</a:t>
            </a:r>
            <a:r>
              <a:rPr lang="zh-CN" altLang="en-US" sz="2000">
                <a:latin typeface="+mn-ea"/>
              </a:rPr>
              <a:t>整型常量</a:t>
            </a:r>
            <a:endParaRPr lang="en-US" altLang="zh-CN" sz="2000">
              <a:latin typeface="+mn-ea"/>
            </a:endParaRPr>
          </a:p>
          <a:p>
            <a:pPr algn="ctr">
              <a:lnSpc>
                <a:spcPct val="150000"/>
              </a:lnSpc>
            </a:pPr>
            <a:r>
              <a:rPr lang="en-US" altLang="zh-CN" sz="2000">
                <a:latin typeface="+mn-ea"/>
              </a:rPr>
              <a:t>3.14159——</a:t>
            </a:r>
            <a:r>
              <a:rPr lang="zh-CN" altLang="en-US" sz="2000">
                <a:latin typeface="+mn-ea"/>
              </a:rPr>
              <a:t>浮点型常量</a:t>
            </a:r>
            <a:endParaRPr lang="en-US" altLang="zh-CN" sz="2000">
              <a:latin typeface="+mn-ea"/>
            </a:endParaRPr>
          </a:p>
        </p:txBody>
      </p:sp>
    </p:spTree>
    <p:extLst>
      <p:ext uri="{BB962C8B-B14F-4D97-AF65-F5344CB8AC3E}">
        <p14:creationId xmlns:p14="http://schemas.microsoft.com/office/powerpoint/2010/main" val="3110372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常量、变量与类型</a:t>
            </a:r>
          </a:p>
        </p:txBody>
      </p:sp>
      <p:sp>
        <p:nvSpPr>
          <p:cNvPr id="4" name="圆角矩形 3"/>
          <p:cNvSpPr/>
          <p:nvPr/>
        </p:nvSpPr>
        <p:spPr>
          <a:xfrm>
            <a:off x="1186070" y="1321812"/>
            <a:ext cx="9568070" cy="4286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float a=3.14159;	</a:t>
            </a:r>
            <a:r>
              <a:rPr lang="en-US" altLang="zh-CN">
                <a:solidFill>
                  <a:srgbClr val="008000"/>
                </a:solidFill>
              </a:rPr>
              <a:t>//3.14159</a:t>
            </a:r>
            <a:r>
              <a:rPr lang="zh-CN" altLang="en-US">
                <a:solidFill>
                  <a:srgbClr val="008000"/>
                </a:solidFill>
              </a:rPr>
              <a:t>为双精度浮点常量，分配</a:t>
            </a:r>
            <a:r>
              <a:rPr lang="en-US" altLang="zh-CN">
                <a:solidFill>
                  <a:srgbClr val="008000"/>
                </a:solidFill>
              </a:rPr>
              <a:t>8</a:t>
            </a:r>
            <a:r>
              <a:rPr lang="zh-CN" altLang="en-US">
                <a:solidFill>
                  <a:srgbClr val="008000"/>
                </a:solidFill>
              </a:rPr>
              <a:t>个字节；</a:t>
            </a:r>
            <a:r>
              <a:rPr lang="en-US" altLang="zh-CN">
                <a:solidFill>
                  <a:srgbClr val="008000"/>
                </a:solidFill>
              </a:rPr>
              <a:t>a</a:t>
            </a:r>
            <a:r>
              <a:rPr lang="zh-CN" altLang="en-US">
                <a:solidFill>
                  <a:srgbClr val="008000"/>
                </a:solidFill>
              </a:rPr>
              <a:t>为</a:t>
            </a:r>
            <a:r>
              <a:rPr lang="en-US" altLang="zh-CN">
                <a:solidFill>
                  <a:srgbClr val="008000"/>
                </a:solidFill>
              </a:rPr>
              <a:t>float</a:t>
            </a:r>
            <a:r>
              <a:rPr lang="zh-CN" altLang="en-US">
                <a:solidFill>
                  <a:srgbClr val="008000"/>
                </a:solidFill>
              </a:rPr>
              <a:t>变量，分配</a:t>
            </a:r>
            <a:r>
              <a:rPr lang="en-US" altLang="zh-CN">
                <a:solidFill>
                  <a:srgbClr val="008000"/>
                </a:solidFill>
              </a:rPr>
              <a:t>4</a:t>
            </a:r>
            <a:r>
              <a:rPr lang="zh-CN" altLang="en-US">
                <a:solidFill>
                  <a:srgbClr val="008000"/>
                </a:solidFill>
              </a:rPr>
              <a:t>个字节</a:t>
            </a:r>
            <a:endParaRPr lang="en-US" altLang="zh-CN">
              <a:solidFill>
                <a:srgbClr val="008000"/>
              </a:solidFill>
            </a:endParaRPr>
          </a:p>
        </p:txBody>
      </p:sp>
      <p:sp>
        <p:nvSpPr>
          <p:cNvPr id="5" name="矩形 4"/>
          <p:cNvSpPr/>
          <p:nvPr/>
        </p:nvSpPr>
        <p:spPr>
          <a:xfrm>
            <a:off x="1186070" y="2065010"/>
            <a:ext cx="9568070" cy="1712135"/>
          </a:xfrm>
          <a:prstGeom prst="rect">
            <a:avLst/>
          </a:prstGeom>
        </p:spPr>
        <p:txBody>
          <a:bodyPr wrap="square">
            <a:spAutoFit/>
          </a:bodyPr>
          <a:lstStyle/>
          <a:p>
            <a:pPr>
              <a:lnSpc>
                <a:spcPct val="150000"/>
              </a:lnSpc>
            </a:pPr>
            <a:r>
              <a:rPr lang="zh-CN" altLang="en-US">
                <a:solidFill>
                  <a:schemeClr val="tx1">
                    <a:lumMod val="75000"/>
                    <a:lumOff val="25000"/>
                  </a:schemeClr>
                </a:solidFill>
              </a:rPr>
              <a:t>编译时系统会发出警告</a:t>
            </a:r>
            <a:r>
              <a:rPr lang="en-US" altLang="zh-CN">
                <a:solidFill>
                  <a:schemeClr val="tx1">
                    <a:lumMod val="75000"/>
                    <a:lumOff val="25000"/>
                  </a:schemeClr>
                </a:solidFill>
              </a:rPr>
              <a:t>(warning: truncation from ′</a:t>
            </a:r>
            <a:r>
              <a:rPr lang="en-US" altLang="zh-CN" err="1">
                <a:solidFill>
                  <a:schemeClr val="tx1">
                    <a:lumMod val="75000"/>
                    <a:lumOff val="25000"/>
                  </a:schemeClr>
                </a:solidFill>
              </a:rPr>
              <a:t>const</a:t>
            </a:r>
            <a:r>
              <a:rPr lang="en-US" altLang="zh-CN">
                <a:solidFill>
                  <a:schemeClr val="tx1">
                    <a:lumMod val="75000"/>
                    <a:lumOff val="25000"/>
                  </a:schemeClr>
                </a:solidFill>
              </a:rPr>
              <a:t> double′ </a:t>
            </a:r>
            <a:r>
              <a:rPr lang="en-US" altLang="zh-CN" err="1">
                <a:solidFill>
                  <a:schemeClr val="tx1">
                    <a:lumMod val="75000"/>
                    <a:lumOff val="25000"/>
                  </a:schemeClr>
                </a:solidFill>
              </a:rPr>
              <a:t>to′float</a:t>
            </a:r>
            <a:r>
              <a:rPr lang="en-US" altLang="zh-CN">
                <a:solidFill>
                  <a:schemeClr val="tx1">
                    <a:lumMod val="75000"/>
                    <a:lumOff val="25000"/>
                  </a:schemeClr>
                </a:solidFill>
              </a:rPr>
              <a:t>′)</a:t>
            </a:r>
            <a:r>
              <a:rPr lang="zh-CN" altLang="en-US">
                <a:solidFill>
                  <a:schemeClr val="tx1">
                    <a:lumMod val="75000"/>
                    <a:lumOff val="25000"/>
                  </a:schemeClr>
                </a:solidFill>
              </a:rPr>
              <a:t>，提醒用户注意这种转换可能损失精度</a:t>
            </a:r>
            <a:endParaRPr lang="en-US" altLang="zh-CN">
              <a:solidFill>
                <a:schemeClr val="tx1">
                  <a:lumMod val="75000"/>
                  <a:lumOff val="25000"/>
                </a:schemeClr>
              </a:solidFill>
            </a:endParaRPr>
          </a:p>
          <a:p>
            <a:pPr>
              <a:lnSpc>
                <a:spcPct val="150000"/>
              </a:lnSpc>
            </a:pPr>
            <a:r>
              <a:rPr lang="zh-CN" altLang="en-US">
                <a:solidFill>
                  <a:schemeClr val="tx1">
                    <a:lumMod val="75000"/>
                    <a:lumOff val="25000"/>
                  </a:schemeClr>
                </a:solidFill>
              </a:rPr>
              <a:t>一般不影响结果的正确性，但会影响结果的精度。</a:t>
            </a:r>
            <a:endParaRPr lang="en-US" altLang="zh-CN">
              <a:solidFill>
                <a:schemeClr val="tx1">
                  <a:lumMod val="75000"/>
                  <a:lumOff val="25000"/>
                </a:schemeClr>
              </a:solidFill>
            </a:endParaRPr>
          </a:p>
          <a:p>
            <a:pPr>
              <a:lnSpc>
                <a:spcPct val="150000"/>
              </a:lnSpc>
            </a:pPr>
            <a:r>
              <a:rPr lang="zh-CN" altLang="en-US">
                <a:solidFill>
                  <a:schemeClr val="tx1">
                    <a:lumMod val="75000"/>
                    <a:lumOff val="25000"/>
                  </a:schemeClr>
                </a:solidFill>
              </a:rPr>
              <a:t>可以在常量的末尾加专用字符，强制指定常量的类型：</a:t>
            </a:r>
            <a:endParaRPr lang="en-US" altLang="zh-CN">
              <a:solidFill>
                <a:schemeClr val="tx1">
                  <a:lumMod val="75000"/>
                  <a:lumOff val="25000"/>
                </a:schemeClr>
              </a:solidFill>
            </a:endParaRPr>
          </a:p>
        </p:txBody>
      </p:sp>
      <p:sp>
        <p:nvSpPr>
          <p:cNvPr id="6" name="圆角矩形 5"/>
          <p:cNvSpPr/>
          <p:nvPr/>
        </p:nvSpPr>
        <p:spPr>
          <a:xfrm>
            <a:off x="1186070" y="3854328"/>
            <a:ext cx="956807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float a=3.14159f;		</a:t>
            </a:r>
            <a:r>
              <a:rPr lang="en-US" altLang="zh-CN">
                <a:solidFill>
                  <a:srgbClr val="008000"/>
                </a:solidFill>
              </a:rPr>
              <a:t>//</a:t>
            </a:r>
            <a:r>
              <a:rPr lang="zh-CN" altLang="en-US">
                <a:solidFill>
                  <a:srgbClr val="008000"/>
                </a:solidFill>
              </a:rPr>
              <a:t>把此</a:t>
            </a:r>
            <a:r>
              <a:rPr lang="en-US" altLang="zh-CN">
                <a:solidFill>
                  <a:srgbClr val="008000"/>
                </a:solidFill>
              </a:rPr>
              <a:t>3.14159</a:t>
            </a:r>
            <a:r>
              <a:rPr lang="zh-CN" altLang="en-US">
                <a:solidFill>
                  <a:srgbClr val="008000"/>
                </a:solidFill>
              </a:rPr>
              <a:t>按单精度浮点常量处理，编译时不出现“警告”</a:t>
            </a:r>
          </a:p>
          <a:p>
            <a:r>
              <a:rPr lang="en-US" altLang="zh-CN"/>
              <a:t>long double a = 1.23L;	</a:t>
            </a:r>
            <a:r>
              <a:rPr lang="en-US" altLang="zh-CN">
                <a:solidFill>
                  <a:srgbClr val="008000"/>
                </a:solidFill>
              </a:rPr>
              <a:t>//</a:t>
            </a:r>
            <a:r>
              <a:rPr lang="zh-CN" altLang="en-US">
                <a:solidFill>
                  <a:srgbClr val="008000"/>
                </a:solidFill>
              </a:rPr>
              <a:t>把此</a:t>
            </a:r>
            <a:r>
              <a:rPr lang="en-US" altLang="zh-CN">
                <a:solidFill>
                  <a:srgbClr val="008000"/>
                </a:solidFill>
              </a:rPr>
              <a:t>1.23</a:t>
            </a:r>
            <a:r>
              <a:rPr lang="zh-CN" altLang="en-US">
                <a:solidFill>
                  <a:srgbClr val="008000"/>
                </a:solidFill>
              </a:rPr>
              <a:t>作为</a:t>
            </a:r>
            <a:r>
              <a:rPr lang="en-US" altLang="zh-CN">
                <a:solidFill>
                  <a:srgbClr val="008000"/>
                </a:solidFill>
              </a:rPr>
              <a:t>long double</a:t>
            </a:r>
            <a:r>
              <a:rPr lang="zh-CN" altLang="en-US">
                <a:solidFill>
                  <a:srgbClr val="008000"/>
                </a:solidFill>
              </a:rPr>
              <a:t>型处理</a:t>
            </a:r>
            <a:endParaRPr lang="en-US" altLang="zh-CN">
              <a:solidFill>
                <a:srgbClr val="008000"/>
              </a:solidFill>
            </a:endParaRPr>
          </a:p>
        </p:txBody>
      </p:sp>
      <p:sp>
        <p:nvSpPr>
          <p:cNvPr id="7" name="矩形 6"/>
          <p:cNvSpPr/>
          <p:nvPr/>
        </p:nvSpPr>
        <p:spPr>
          <a:xfrm>
            <a:off x="1186070" y="4655049"/>
            <a:ext cx="9568070" cy="881139"/>
          </a:xfrm>
          <a:prstGeom prst="rect">
            <a:avLst/>
          </a:prstGeom>
        </p:spPr>
        <p:txBody>
          <a:bodyPr wrap="square">
            <a:spAutoFit/>
          </a:bodyPr>
          <a:lstStyle/>
          <a:p>
            <a:pPr>
              <a:lnSpc>
                <a:spcPct val="150000"/>
              </a:lnSpc>
            </a:pPr>
            <a:r>
              <a:rPr lang="zh-CN" altLang="en-US">
                <a:solidFill>
                  <a:schemeClr val="tx1">
                    <a:lumMod val="75000"/>
                    <a:lumOff val="25000"/>
                  </a:schemeClr>
                </a:solidFill>
              </a:rPr>
              <a:t>类型是变量的一个重要的属性。变量是具体存在的实体，占用存储单元</a:t>
            </a:r>
            <a:r>
              <a:rPr lang="en-US" altLang="zh-CN">
                <a:solidFill>
                  <a:schemeClr val="tx1">
                    <a:lumMod val="75000"/>
                    <a:lumOff val="25000"/>
                  </a:schemeClr>
                </a:solidFill>
              </a:rPr>
              <a:t>,</a:t>
            </a:r>
            <a:r>
              <a:rPr lang="zh-CN" altLang="en-US">
                <a:solidFill>
                  <a:schemeClr val="tx1">
                    <a:lumMod val="75000"/>
                    <a:lumOff val="25000"/>
                  </a:schemeClr>
                </a:solidFill>
              </a:rPr>
              <a:t>可以存放数据。而类型是变量的共性，是抽象的，不占用存储单元，不能用来存放数据。</a:t>
            </a:r>
          </a:p>
        </p:txBody>
      </p:sp>
      <p:sp>
        <p:nvSpPr>
          <p:cNvPr id="8" name="圆角矩形 7"/>
          <p:cNvSpPr/>
          <p:nvPr/>
        </p:nvSpPr>
        <p:spPr>
          <a:xfrm>
            <a:off x="1186070" y="5613371"/>
            <a:ext cx="9568070" cy="72353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a:t>int a; a=3; 	</a:t>
            </a:r>
            <a:r>
              <a:rPr lang="en-US" altLang="zh-CN" dirty="0">
                <a:solidFill>
                  <a:srgbClr val="008000"/>
                </a:solidFill>
              </a:rPr>
              <a:t>//</a:t>
            </a:r>
            <a:r>
              <a:rPr lang="zh-CN" altLang="en-US" dirty="0">
                <a:solidFill>
                  <a:srgbClr val="008000"/>
                </a:solidFill>
              </a:rPr>
              <a:t>正确。对整型变量</a:t>
            </a:r>
            <a:r>
              <a:rPr lang="en-US" altLang="zh-CN" dirty="0">
                <a:solidFill>
                  <a:srgbClr val="008000"/>
                </a:solidFill>
              </a:rPr>
              <a:t>a</a:t>
            </a:r>
            <a:r>
              <a:rPr lang="zh-CN" altLang="en-US" dirty="0">
                <a:solidFill>
                  <a:srgbClr val="008000"/>
                </a:solidFill>
              </a:rPr>
              <a:t>赋值 </a:t>
            </a:r>
          </a:p>
          <a:p>
            <a:r>
              <a:rPr lang="en-US" altLang="zh-CN" dirty="0"/>
              <a:t>int=3;		</a:t>
            </a:r>
            <a:r>
              <a:rPr lang="en-US" altLang="zh-CN" dirty="0">
                <a:solidFill>
                  <a:srgbClr val="008000"/>
                </a:solidFill>
              </a:rPr>
              <a:t>//</a:t>
            </a:r>
            <a:r>
              <a:rPr lang="zh-CN" altLang="en-US" dirty="0">
                <a:solidFill>
                  <a:srgbClr val="008000"/>
                </a:solidFill>
              </a:rPr>
              <a:t>错误。不能对类型赋值</a:t>
            </a:r>
            <a:endParaRPr lang="en-US" altLang="zh-CN" dirty="0">
              <a:solidFill>
                <a:srgbClr val="008000"/>
              </a:solidFill>
            </a:endParaRPr>
          </a:p>
        </p:txBody>
      </p:sp>
    </p:spTree>
    <p:extLst>
      <p:ext uri="{BB962C8B-B14F-4D97-AF65-F5344CB8AC3E}">
        <p14:creationId xmlns:p14="http://schemas.microsoft.com/office/powerpoint/2010/main" val="705197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运算符和表达式</a:t>
            </a:r>
          </a:p>
        </p:txBody>
      </p:sp>
    </p:spTree>
    <p:extLst>
      <p:ext uri="{BB962C8B-B14F-4D97-AF65-F5344CB8AC3E}">
        <p14:creationId xmlns:p14="http://schemas.microsoft.com/office/powerpoint/2010/main" val="951695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18503" y="168484"/>
            <a:ext cx="2085975" cy="814388"/>
          </a:xfrm>
        </p:spPr>
        <p:txBody>
          <a:bodyPr/>
          <a:lstStyle/>
          <a:p>
            <a:r>
              <a:rPr lang="zh-CN" altLang="en-US" dirty="0"/>
              <a:t>运算符</a:t>
            </a:r>
          </a:p>
        </p:txBody>
      </p:sp>
      <p:grpSp>
        <p:nvGrpSpPr>
          <p:cNvPr id="72" name="组合 71"/>
          <p:cNvGrpSpPr/>
          <p:nvPr/>
        </p:nvGrpSpPr>
        <p:grpSpPr>
          <a:xfrm>
            <a:off x="3057114" y="365126"/>
            <a:ext cx="7126287" cy="502426"/>
            <a:chOff x="1119188" y="1342819"/>
            <a:chExt cx="7126287" cy="573911"/>
          </a:xfrm>
        </p:grpSpPr>
        <p:sp>
          <p:nvSpPr>
            <p:cNvPr id="5" name="MH_Other_1"/>
            <p:cNvSpPr/>
            <p:nvPr>
              <p:custDataLst>
                <p:tags r:id="rId6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62"/>
              </p:custDataLst>
            </p:nvPr>
          </p:nvCxnSpPr>
          <p:spPr>
            <a:xfrm>
              <a:off x="1765475" y="1785734"/>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6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6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65"/>
              </p:custDataLst>
            </p:nvPr>
          </p:nvSpPr>
          <p:spPr bwMode="auto">
            <a:xfrm>
              <a:off x="1765474" y="1385684"/>
              <a:ext cx="55948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算术运算符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  </a:t>
              </a:r>
              <a:r>
                <a:rPr lang="zh-CN" altLang="en-US" b="1">
                  <a:solidFill>
                    <a:schemeClr val="tx1">
                      <a:lumMod val="65000"/>
                      <a:lumOff val="35000"/>
                    </a:schemeClr>
                  </a:solidFill>
                  <a:latin typeface="+mn-lt"/>
                  <a:ea typeface="+mn-ea"/>
                </a:rPr>
                <a:t>*  </a:t>
              </a:r>
              <a:r>
                <a:rPr lang="en-US" altLang="zh-CN" b="1">
                  <a:solidFill>
                    <a:schemeClr val="tx1">
                      <a:lumMod val="65000"/>
                      <a:lumOff val="35000"/>
                    </a:schemeClr>
                  </a:solidFill>
                  <a:latin typeface="+mn-lt"/>
                  <a:ea typeface="+mn-ea"/>
                </a:rPr>
                <a:t>/  %  ++  --</a:t>
              </a:r>
              <a:endParaRPr lang="zh-CN" altLang="en-US" b="1">
                <a:solidFill>
                  <a:schemeClr val="tx1">
                    <a:lumMod val="65000"/>
                    <a:lumOff val="35000"/>
                  </a:schemeClr>
                </a:solidFill>
                <a:latin typeface="+mn-lt"/>
                <a:ea typeface="+mn-ea"/>
              </a:endParaRPr>
            </a:p>
          </p:txBody>
        </p:sp>
      </p:grpSp>
      <p:grpSp>
        <p:nvGrpSpPr>
          <p:cNvPr id="73" name="组合 72"/>
          <p:cNvGrpSpPr/>
          <p:nvPr/>
        </p:nvGrpSpPr>
        <p:grpSpPr>
          <a:xfrm>
            <a:off x="3057114" y="831063"/>
            <a:ext cx="7128116" cy="498904"/>
            <a:chOff x="1229037" y="1944580"/>
            <a:chExt cx="7128116" cy="569888"/>
          </a:xfrm>
        </p:grpSpPr>
        <p:sp>
          <p:nvSpPr>
            <p:cNvPr id="7"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5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MH_SubTitle_2"/>
            <p:cNvSpPr txBox="1">
              <a:spLocks noChangeArrowheads="1"/>
            </p:cNvSpPr>
            <p:nvPr>
              <p:custDataLst>
                <p:tags r:id="rId60"/>
              </p:custDataLst>
            </p:nvPr>
          </p:nvSpPr>
          <p:spPr bwMode="auto">
            <a:xfrm>
              <a:off x="1877152" y="1977588"/>
              <a:ext cx="559300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关系运算符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&gt;  &lt;  ==  &gt;=  &lt;=  != </a:t>
              </a:r>
              <a:endParaRPr lang="zh-CN" altLang="en-US" b="1">
                <a:solidFill>
                  <a:schemeClr val="tx1">
                    <a:lumMod val="65000"/>
                    <a:lumOff val="35000"/>
                  </a:schemeClr>
                </a:solidFill>
                <a:latin typeface="+mn-lt"/>
                <a:ea typeface="+mn-ea"/>
              </a:endParaRPr>
            </a:p>
          </p:txBody>
        </p:sp>
      </p:grpSp>
      <p:grpSp>
        <p:nvGrpSpPr>
          <p:cNvPr id="75" name="组合 74"/>
          <p:cNvGrpSpPr/>
          <p:nvPr/>
        </p:nvGrpSpPr>
        <p:grpSpPr>
          <a:xfrm>
            <a:off x="3057114" y="1293478"/>
            <a:ext cx="7126287" cy="502426"/>
            <a:chOff x="2777888" y="2002457"/>
            <a:chExt cx="7126287" cy="573911"/>
          </a:xfrm>
        </p:grpSpPr>
        <p:sp>
          <p:nvSpPr>
            <p:cNvPr id="66"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5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8"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0" name="MH_SubTitle_1"/>
            <p:cNvSpPr txBox="1">
              <a:spLocks noChangeArrowheads="1"/>
            </p:cNvSpPr>
            <p:nvPr>
              <p:custDataLst>
                <p:tags r:id="rId5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逻辑运算符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&amp;&amp;  ||</a:t>
              </a:r>
              <a:endParaRPr lang="zh-CN" altLang="en-US" b="1">
                <a:solidFill>
                  <a:schemeClr val="tx1">
                    <a:lumMod val="65000"/>
                    <a:lumOff val="35000"/>
                  </a:schemeClr>
                </a:solidFill>
                <a:latin typeface="+mn-lt"/>
                <a:ea typeface="+mn-ea"/>
              </a:endParaRPr>
            </a:p>
          </p:txBody>
        </p:sp>
      </p:grpSp>
      <p:grpSp>
        <p:nvGrpSpPr>
          <p:cNvPr id="76" name="组合 75"/>
          <p:cNvGrpSpPr/>
          <p:nvPr/>
        </p:nvGrpSpPr>
        <p:grpSpPr>
          <a:xfrm>
            <a:off x="3057114" y="1759415"/>
            <a:ext cx="7128116" cy="498904"/>
            <a:chOff x="1229037" y="1944580"/>
            <a:chExt cx="7128116" cy="569888"/>
          </a:xfrm>
        </p:grpSpPr>
        <p:sp>
          <p:nvSpPr>
            <p:cNvPr id="77"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4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4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0"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1" name="MH_SubTitle_2"/>
            <p:cNvSpPr txBox="1">
              <a:spLocks noChangeArrowheads="1"/>
            </p:cNvSpPr>
            <p:nvPr>
              <p:custDataLst>
                <p:tags r:id="rId50"/>
              </p:custDataLst>
            </p:nvPr>
          </p:nvSpPr>
          <p:spPr bwMode="auto">
            <a:xfrm>
              <a:off x="1877152" y="1977588"/>
              <a:ext cx="58133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位运算符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&lt;&lt;  &gt;&gt;  ~  |  ^  &amp;</a:t>
              </a:r>
              <a:endParaRPr lang="zh-CN" altLang="en-US" b="1">
                <a:solidFill>
                  <a:schemeClr val="tx1">
                    <a:lumMod val="65000"/>
                    <a:lumOff val="35000"/>
                  </a:schemeClr>
                </a:solidFill>
                <a:latin typeface="+mn-lt"/>
                <a:ea typeface="+mn-ea"/>
              </a:endParaRPr>
            </a:p>
          </p:txBody>
        </p:sp>
      </p:grpSp>
      <p:grpSp>
        <p:nvGrpSpPr>
          <p:cNvPr id="82" name="组合 81"/>
          <p:cNvGrpSpPr/>
          <p:nvPr/>
        </p:nvGrpSpPr>
        <p:grpSpPr>
          <a:xfrm>
            <a:off x="3057114" y="2221830"/>
            <a:ext cx="7126287" cy="502426"/>
            <a:chOff x="2777888" y="2002457"/>
            <a:chExt cx="7126287" cy="573911"/>
          </a:xfrm>
        </p:grpSpPr>
        <p:sp>
          <p:nvSpPr>
            <p:cNvPr id="83"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4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6"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7" name="MH_SubTitle_1"/>
            <p:cNvSpPr txBox="1">
              <a:spLocks noChangeArrowheads="1"/>
            </p:cNvSpPr>
            <p:nvPr>
              <p:custDataLst>
                <p:tags r:id="rId45"/>
              </p:custDataLst>
            </p:nvPr>
          </p:nvSpPr>
          <p:spPr bwMode="auto">
            <a:xfrm>
              <a:off x="3424174" y="2045322"/>
              <a:ext cx="55948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赋值运算符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a:solidFill>
                    <a:schemeClr val="tx1">
                      <a:lumMod val="65000"/>
                      <a:lumOff val="35000"/>
                    </a:schemeClr>
                  </a:solidFill>
                  <a:latin typeface="+mn-lt"/>
                  <a:ea typeface="+mn-ea"/>
                </a:rPr>
                <a:t>及其扩展赋值运算符</a:t>
              </a:r>
            </a:p>
          </p:txBody>
        </p:sp>
      </p:grpSp>
      <p:grpSp>
        <p:nvGrpSpPr>
          <p:cNvPr id="88" name="组合 87"/>
          <p:cNvGrpSpPr/>
          <p:nvPr/>
        </p:nvGrpSpPr>
        <p:grpSpPr>
          <a:xfrm>
            <a:off x="3057114" y="2687767"/>
            <a:ext cx="7128116" cy="498904"/>
            <a:chOff x="1229037" y="1944580"/>
            <a:chExt cx="7128116" cy="569888"/>
          </a:xfrm>
        </p:grpSpPr>
        <p:sp>
          <p:nvSpPr>
            <p:cNvPr id="89"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3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2"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3" name="MH_SubTitle_2"/>
            <p:cNvSpPr txBox="1">
              <a:spLocks noChangeArrowheads="1"/>
            </p:cNvSpPr>
            <p:nvPr>
              <p:custDataLst>
                <p:tags r:id="rId4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条件运算符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94" name="组合 93"/>
          <p:cNvGrpSpPr/>
          <p:nvPr/>
        </p:nvGrpSpPr>
        <p:grpSpPr>
          <a:xfrm>
            <a:off x="3057114" y="3150182"/>
            <a:ext cx="7126287" cy="502426"/>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9" name="MH_SubTitle_1"/>
            <p:cNvSpPr txBox="1">
              <a:spLocks noChangeArrowheads="1"/>
            </p:cNvSpPr>
            <p:nvPr>
              <p:custDataLst>
                <p:tags r:id="rId3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逗号运算符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00" name="组合 99"/>
          <p:cNvGrpSpPr/>
          <p:nvPr/>
        </p:nvGrpSpPr>
        <p:grpSpPr>
          <a:xfrm>
            <a:off x="3057114" y="3616119"/>
            <a:ext cx="7128116" cy="498904"/>
            <a:chOff x="1229037" y="1944580"/>
            <a:chExt cx="7128116" cy="569888"/>
          </a:xfrm>
        </p:grpSpPr>
        <p:sp>
          <p:nvSpPr>
            <p:cNvPr id="101"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2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4"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5" name="MH_SubTitle_2"/>
            <p:cNvSpPr txBox="1">
              <a:spLocks noChangeArrowheads="1"/>
            </p:cNvSpPr>
            <p:nvPr>
              <p:custDataLst>
                <p:tags r:id="rId3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指针运算符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&amp;</a:t>
              </a:r>
              <a:endParaRPr lang="zh-CN" altLang="en-US" b="1">
                <a:solidFill>
                  <a:schemeClr val="tx1">
                    <a:lumMod val="65000"/>
                    <a:lumOff val="35000"/>
                  </a:schemeClr>
                </a:solidFill>
                <a:latin typeface="+mn-lt"/>
                <a:ea typeface="+mn-ea"/>
              </a:endParaRPr>
            </a:p>
          </p:txBody>
        </p:sp>
      </p:grpSp>
      <p:grpSp>
        <p:nvGrpSpPr>
          <p:cNvPr id="106" name="组合 105"/>
          <p:cNvGrpSpPr/>
          <p:nvPr/>
        </p:nvGrpSpPr>
        <p:grpSpPr>
          <a:xfrm>
            <a:off x="3057114" y="4078534"/>
            <a:ext cx="7126287" cy="502426"/>
            <a:chOff x="2777888" y="2002457"/>
            <a:chExt cx="7126287" cy="573911"/>
          </a:xfrm>
        </p:grpSpPr>
        <p:sp>
          <p:nvSpPr>
            <p:cNvPr id="107"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2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0"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1" name="MH_SubTitle_1"/>
            <p:cNvSpPr txBox="1">
              <a:spLocks noChangeArrowheads="1"/>
            </p:cNvSpPr>
            <p:nvPr>
              <p:custDataLst>
                <p:tags r:id="rId2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1">
                      <a:lumMod val="75000"/>
                    </a:schemeClr>
                  </a:solidFill>
                  <a:latin typeface="+mn-lt"/>
                  <a:ea typeface="+mn-ea"/>
                </a:rPr>
                <a:t>求字节数运算符</a:t>
              </a:r>
              <a:r>
                <a:rPr lang="en-US" altLang="zh-CN" b="1" dirty="0">
                  <a:solidFill>
                    <a:schemeClr val="accent1">
                      <a:lumMod val="75000"/>
                    </a:schemeClr>
                  </a:solidFill>
                  <a:latin typeface="+mn-lt"/>
                  <a:ea typeface="+mn-ea"/>
                </a:rPr>
                <a:t>		</a:t>
              </a:r>
              <a:r>
                <a:rPr lang="en-US" altLang="zh-CN" b="1" dirty="0" err="1">
                  <a:solidFill>
                    <a:schemeClr val="tx1">
                      <a:lumMod val="65000"/>
                      <a:lumOff val="35000"/>
                    </a:schemeClr>
                  </a:solidFill>
                  <a:latin typeface="+mn-lt"/>
                  <a:ea typeface="+mn-ea"/>
                </a:rPr>
                <a:t>sizeof</a:t>
              </a:r>
              <a:endParaRPr lang="zh-CN" altLang="en-US" b="1" dirty="0">
                <a:solidFill>
                  <a:schemeClr val="tx1">
                    <a:lumMod val="65000"/>
                    <a:lumOff val="35000"/>
                  </a:schemeClr>
                </a:solidFill>
                <a:latin typeface="+mn-lt"/>
                <a:ea typeface="+mn-ea"/>
              </a:endParaRPr>
            </a:p>
          </p:txBody>
        </p:sp>
      </p:grpSp>
      <p:grpSp>
        <p:nvGrpSpPr>
          <p:cNvPr id="112" name="组合 111"/>
          <p:cNvGrpSpPr/>
          <p:nvPr/>
        </p:nvGrpSpPr>
        <p:grpSpPr>
          <a:xfrm>
            <a:off x="3057114" y="4544471"/>
            <a:ext cx="7128116" cy="498904"/>
            <a:chOff x="1229037" y="1944580"/>
            <a:chExt cx="7128116" cy="569888"/>
          </a:xfrm>
        </p:grpSpPr>
        <p:sp>
          <p:nvSpPr>
            <p:cNvPr id="113"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1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1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6"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7" name="MH_SubTitle_2"/>
            <p:cNvSpPr txBox="1">
              <a:spLocks noChangeArrowheads="1"/>
            </p:cNvSpPr>
            <p:nvPr>
              <p:custDataLst>
                <p:tags r:id="rId20"/>
              </p:custDataLst>
            </p:nvPr>
          </p:nvSpPr>
          <p:spPr bwMode="auto">
            <a:xfrm>
              <a:off x="1877153" y="1977588"/>
              <a:ext cx="594554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2">
                      <a:lumMod val="75000"/>
                    </a:schemeClr>
                  </a:solidFill>
                  <a:latin typeface="+mn-lt"/>
                  <a:ea typeface="+mn-ea"/>
                </a:rPr>
                <a:t>强制类型转换运算符</a:t>
              </a:r>
              <a:r>
                <a:rPr lang="en-US" altLang="zh-CN" b="1" dirty="0">
                  <a:solidFill>
                    <a:schemeClr val="accent2">
                      <a:lumMod val="75000"/>
                    </a:schemeClr>
                  </a:solidFill>
                  <a:latin typeface="+mn-lt"/>
                  <a:ea typeface="+mn-ea"/>
                </a:rPr>
                <a:t>	</a:t>
              </a:r>
              <a:r>
                <a:rPr lang="en-US" altLang="zh-CN" b="1" dirty="0">
                  <a:solidFill>
                    <a:schemeClr val="tx1">
                      <a:lumMod val="65000"/>
                      <a:lumOff val="35000"/>
                    </a:schemeClr>
                  </a:solidFill>
                  <a:latin typeface="+mn-lt"/>
                  <a:ea typeface="+mn-ea"/>
                </a:rPr>
                <a:t>(</a:t>
              </a:r>
              <a:r>
                <a:rPr lang="zh-CN" altLang="en-US" b="1" dirty="0">
                  <a:solidFill>
                    <a:schemeClr val="tx1">
                      <a:lumMod val="65000"/>
                      <a:lumOff val="35000"/>
                    </a:schemeClr>
                  </a:solidFill>
                  <a:latin typeface="+mn-lt"/>
                  <a:ea typeface="+mn-ea"/>
                </a:rPr>
                <a:t>类型</a:t>
              </a:r>
              <a:r>
                <a:rPr lang="en-US" altLang="zh-CN" b="1" dirty="0">
                  <a:solidFill>
                    <a:schemeClr val="tx1">
                      <a:lumMod val="65000"/>
                      <a:lumOff val="35000"/>
                    </a:schemeClr>
                  </a:solidFill>
                  <a:latin typeface="+mn-lt"/>
                  <a:ea typeface="+mn-ea"/>
                </a:rPr>
                <a:t>)</a:t>
              </a:r>
              <a:endParaRPr lang="zh-CN" altLang="en-US" b="1" dirty="0">
                <a:solidFill>
                  <a:schemeClr val="tx1">
                    <a:lumMod val="65000"/>
                    <a:lumOff val="35000"/>
                  </a:schemeClr>
                </a:solidFill>
                <a:latin typeface="+mn-lt"/>
                <a:ea typeface="+mn-ea"/>
              </a:endParaRPr>
            </a:p>
          </p:txBody>
        </p:sp>
      </p:grpSp>
      <p:grpSp>
        <p:nvGrpSpPr>
          <p:cNvPr id="118" name="组合 117"/>
          <p:cNvGrpSpPr/>
          <p:nvPr/>
        </p:nvGrpSpPr>
        <p:grpSpPr>
          <a:xfrm>
            <a:off x="3057114" y="5006886"/>
            <a:ext cx="7126287" cy="502426"/>
            <a:chOff x="2777888" y="2002457"/>
            <a:chExt cx="7126287" cy="573911"/>
          </a:xfrm>
        </p:grpSpPr>
        <p:sp>
          <p:nvSpPr>
            <p:cNvPr id="119"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1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2"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3" name="MH_SubTitle_1"/>
            <p:cNvSpPr txBox="1">
              <a:spLocks noChangeArrowheads="1"/>
            </p:cNvSpPr>
            <p:nvPr>
              <p:custDataLst>
                <p:tags r:id="rId1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成员运算符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-&gt;</a:t>
              </a:r>
              <a:endParaRPr lang="zh-CN" altLang="en-US" b="1">
                <a:solidFill>
                  <a:schemeClr val="tx1">
                    <a:lumMod val="65000"/>
                    <a:lumOff val="35000"/>
                  </a:schemeClr>
                </a:solidFill>
                <a:latin typeface="+mn-lt"/>
                <a:ea typeface="+mn-ea"/>
              </a:endParaRPr>
            </a:p>
          </p:txBody>
        </p:sp>
      </p:grpSp>
      <p:grpSp>
        <p:nvGrpSpPr>
          <p:cNvPr id="124" name="组合 123"/>
          <p:cNvGrpSpPr/>
          <p:nvPr/>
        </p:nvGrpSpPr>
        <p:grpSpPr>
          <a:xfrm>
            <a:off x="3057114" y="5472823"/>
            <a:ext cx="7128116" cy="498904"/>
            <a:chOff x="1229037" y="1944580"/>
            <a:chExt cx="7128116" cy="569888"/>
          </a:xfrm>
        </p:grpSpPr>
        <p:sp>
          <p:nvSpPr>
            <p:cNvPr id="125"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9" name="MH_SubTitle_2"/>
            <p:cNvSpPr txBox="1">
              <a:spLocks noChangeArrowheads="1"/>
            </p:cNvSpPr>
            <p:nvPr>
              <p:custDataLst>
                <p:tags r:id="rId1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下标运算符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130" name="组合 129"/>
          <p:cNvGrpSpPr/>
          <p:nvPr/>
        </p:nvGrpSpPr>
        <p:grpSpPr>
          <a:xfrm>
            <a:off x="3057114" y="5935232"/>
            <a:ext cx="7126287" cy="502426"/>
            <a:chOff x="2777888" y="2002457"/>
            <a:chExt cx="7126287" cy="573911"/>
          </a:xfrm>
        </p:grpSpPr>
        <p:sp>
          <p:nvSpPr>
            <p:cNvPr id="131" name="MH_Other_1"/>
            <p:cNvSpPr/>
            <p:nvPr>
              <p:custDataLst>
                <p:tags r:id="rId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4" name="MH_Other_11"/>
            <p:cNvSpPr/>
            <p:nvPr>
              <p:custDataLst>
                <p:tags r:id="rId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5" name="MH_SubTitle_1"/>
            <p:cNvSpPr txBox="1">
              <a:spLocks noChangeArrowheads="1"/>
            </p:cNvSpPr>
            <p:nvPr>
              <p:custDataLst>
                <p:tags r:id="rId5"/>
              </p:custDataLst>
            </p:nvPr>
          </p:nvSpPr>
          <p:spPr bwMode="auto">
            <a:xfrm>
              <a:off x="3424174" y="2045322"/>
              <a:ext cx="633296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其他</a:t>
              </a:r>
              <a:r>
                <a:rPr lang="en-US" altLang="zh-CN" b="1">
                  <a:solidFill>
                    <a:schemeClr val="accent1">
                      <a:lumMod val="75000"/>
                    </a:schemeClr>
                  </a:solidFill>
                  <a:latin typeface="+mn-lt"/>
                  <a:ea typeface="+mn-ea"/>
                </a:rPr>
                <a:t>			</a:t>
              </a:r>
              <a:r>
                <a:rPr lang="zh-CN" altLang="en-US" b="1">
                  <a:solidFill>
                    <a:schemeClr val="tx1">
                      <a:lumMod val="65000"/>
                      <a:lumOff val="35000"/>
                    </a:schemeClr>
                  </a:solidFill>
                  <a:latin typeface="+mn-lt"/>
                  <a:ea typeface="+mn-ea"/>
                </a:rPr>
                <a:t>如函数调用运算符</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val="186068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常用的算术运算符</a:t>
            </a:r>
          </a:p>
        </p:txBody>
      </p:sp>
      <p:graphicFrame>
        <p:nvGraphicFramePr>
          <p:cNvPr id="4" name="表格 3"/>
          <p:cNvGraphicFramePr>
            <a:graphicFrameLocks noGrp="1"/>
          </p:cNvGraphicFramePr>
          <p:nvPr>
            <p:extLst>
              <p:ext uri="{D42A27DB-BD31-4B8C-83A1-F6EECF244321}">
                <p14:modId xmlns:p14="http://schemas.microsoft.com/office/powerpoint/2010/main" val="3201354823"/>
              </p:ext>
            </p:extLst>
          </p:nvPr>
        </p:nvGraphicFramePr>
        <p:xfrm>
          <a:off x="877347" y="1315820"/>
          <a:ext cx="7392320" cy="3726310"/>
        </p:xfrm>
        <a:graphic>
          <a:graphicData uri="http://schemas.openxmlformats.org/drawingml/2006/table">
            <a:tbl>
              <a:tblPr firstRow="1" bandRow="1">
                <a:tableStyleId>{5C22544A-7EE6-4342-B048-85BDC9FD1C3A}</a:tableStyleId>
              </a:tblPr>
              <a:tblGrid>
                <a:gridCol w="1035313">
                  <a:extLst>
                    <a:ext uri="{9D8B030D-6E8A-4147-A177-3AD203B41FA5}">
                      <a16:colId xmlns:a16="http://schemas.microsoft.com/office/drawing/2014/main" val="3890676953"/>
                    </a:ext>
                  </a:extLst>
                </a:gridCol>
                <a:gridCol w="2660847">
                  <a:extLst>
                    <a:ext uri="{9D8B030D-6E8A-4147-A177-3AD203B41FA5}">
                      <a16:colId xmlns:a16="http://schemas.microsoft.com/office/drawing/2014/main" val="3235808983"/>
                    </a:ext>
                  </a:extLst>
                </a:gridCol>
                <a:gridCol w="1315911">
                  <a:extLst>
                    <a:ext uri="{9D8B030D-6E8A-4147-A177-3AD203B41FA5}">
                      <a16:colId xmlns:a16="http://schemas.microsoft.com/office/drawing/2014/main" val="2685979042"/>
                    </a:ext>
                  </a:extLst>
                </a:gridCol>
                <a:gridCol w="2380249">
                  <a:extLst>
                    <a:ext uri="{9D8B030D-6E8A-4147-A177-3AD203B41FA5}">
                      <a16:colId xmlns:a16="http://schemas.microsoft.com/office/drawing/2014/main" val="1527270349"/>
                    </a:ext>
                  </a:extLst>
                </a:gridCol>
              </a:tblGrid>
              <a:tr h="360000">
                <a:tc>
                  <a:txBody>
                    <a:bodyPr/>
                    <a:lstStyle/>
                    <a:p>
                      <a:pPr algn="ctr">
                        <a:lnSpc>
                          <a:spcPct val="20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350747444"/>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正号运算符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a:t>
                      </a: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699790426"/>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负号运算符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的算术负值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107255402"/>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乘法运算符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的乘积</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2351891970"/>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除法运算符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的商</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25223898"/>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dirty="0">
                          <a:effectLst/>
                        </a:rPr>
                        <a:t>求余运算符</a:t>
                      </a:r>
                      <a:endParaRPr lang="zh-CN" sz="1800" kern="100" dirty="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的余数</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28480551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加法运算符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的和</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41820044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减法运算符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dirty="0">
                          <a:effectLst/>
                        </a:rPr>
                        <a:t>a</a:t>
                      </a:r>
                      <a:r>
                        <a:rPr lang="zh-CN" sz="1800" kern="100" dirty="0">
                          <a:effectLst/>
                        </a:rPr>
                        <a:t>和</a:t>
                      </a:r>
                      <a:r>
                        <a:rPr lang="en-US" sz="1800" kern="100" dirty="0">
                          <a:effectLst/>
                        </a:rPr>
                        <a:t>b</a:t>
                      </a:r>
                      <a:r>
                        <a:rPr lang="zh-CN" sz="1800" kern="100" dirty="0">
                          <a:effectLst/>
                        </a:rPr>
                        <a:t>的差</a:t>
                      </a:r>
                      <a:endParaRPr lang="zh-CN" sz="1800" kern="100" dirty="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131608951"/>
                  </a:ext>
                </a:extLst>
              </a:tr>
            </a:tbl>
          </a:graphicData>
        </a:graphic>
      </p:graphicFrame>
      <p:grpSp>
        <p:nvGrpSpPr>
          <p:cNvPr id="5" name="组合 4"/>
          <p:cNvGrpSpPr/>
          <p:nvPr/>
        </p:nvGrpSpPr>
        <p:grpSpPr>
          <a:xfrm>
            <a:off x="8376407" y="3443767"/>
            <a:ext cx="3230452" cy="558455"/>
            <a:chOff x="8050696" y="5019261"/>
            <a:chExt cx="4127817" cy="558455"/>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8" name="文本框 7"/>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两个实数相除的结果是双精度实数，两个整数相除的结果为整数</a:t>
              </a:r>
            </a:p>
          </p:txBody>
        </p:sp>
      </p:grpSp>
      <p:grpSp>
        <p:nvGrpSpPr>
          <p:cNvPr id="14" name="组合 13"/>
          <p:cNvGrpSpPr/>
          <p:nvPr/>
        </p:nvGrpSpPr>
        <p:grpSpPr>
          <a:xfrm>
            <a:off x="8376407" y="4138342"/>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wrap="square" rtlCol="0">
              <a:spAutoFit/>
            </a:bodyPr>
            <a:lstStyle/>
            <a:p>
              <a:r>
                <a:rPr lang="en-US" altLang="zh-CN" sz="1400">
                  <a:solidFill>
                    <a:schemeClr val="bg1"/>
                  </a:solidFill>
                </a:rPr>
                <a:t>%</a:t>
              </a:r>
              <a:r>
                <a:rPr lang="zh-CN" altLang="en-US" sz="1400">
                  <a:solidFill>
                    <a:schemeClr val="bg1"/>
                  </a:solidFill>
                </a:rPr>
                <a:t>运算符要求参加运算的运算对象</a:t>
              </a:r>
              <a:r>
                <a:rPr lang="en-US" altLang="zh-CN" sz="1400">
                  <a:solidFill>
                    <a:schemeClr val="bg1"/>
                  </a:solidFill>
                </a:rPr>
                <a:t>(</a:t>
              </a:r>
              <a:r>
                <a:rPr lang="zh-CN" altLang="en-US" sz="1400">
                  <a:solidFill>
                    <a:schemeClr val="bg1"/>
                  </a:solidFill>
                </a:rPr>
                <a:t>即操作数</a:t>
              </a:r>
              <a:r>
                <a:rPr lang="en-US" altLang="zh-CN" sz="1400">
                  <a:solidFill>
                    <a:schemeClr val="bg1"/>
                  </a:solidFill>
                </a:rPr>
                <a:t>)</a:t>
              </a:r>
              <a:r>
                <a:rPr lang="zh-CN" altLang="en-US" sz="1400">
                  <a:solidFill>
                    <a:schemeClr val="bg1"/>
                  </a:solidFill>
                </a:rPr>
                <a:t>为整数，结果也是整数</a:t>
              </a:r>
            </a:p>
          </p:txBody>
        </p:sp>
      </p:grpSp>
    </p:spTree>
    <p:extLst>
      <p:ext uri="{BB962C8B-B14F-4D97-AF65-F5344CB8AC3E}">
        <p14:creationId xmlns:p14="http://schemas.microsoft.com/office/powerpoint/2010/main" val="208713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三种基本结构的特点</a:t>
            </a:r>
          </a:p>
        </p:txBody>
      </p:sp>
      <p:sp>
        <p:nvSpPr>
          <p:cNvPr id="4" name="MH_Other_1"/>
          <p:cNvSpPr/>
          <p:nvPr>
            <p:custDataLst>
              <p:tags r:id="rId1"/>
            </p:custDataLst>
          </p:nvPr>
        </p:nvSpPr>
        <p:spPr>
          <a:xfrm>
            <a:off x="3091544" y="1690688"/>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MH_Other_2"/>
          <p:cNvSpPr/>
          <p:nvPr>
            <p:custDataLst>
              <p:tags r:id="rId2"/>
            </p:custDataLst>
          </p:nvPr>
        </p:nvSpPr>
        <p:spPr>
          <a:xfrm>
            <a:off x="3901169" y="2108200"/>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1</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6" name="MH_SubTitle_1"/>
          <p:cNvSpPr txBox="1">
            <a:spLocks noChangeArrowheads="1"/>
          </p:cNvSpPr>
          <p:nvPr>
            <p:custDataLst>
              <p:tags r:id="rId3"/>
            </p:custDataLst>
          </p:nvPr>
        </p:nvSpPr>
        <p:spPr bwMode="auto">
          <a:xfrm>
            <a:off x="4710794" y="2068513"/>
            <a:ext cx="4360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只有一个入口</a:t>
            </a:r>
            <a:endParaRPr lang="en-US" altLang="zh-CN" sz="2000" dirty="0">
              <a:solidFill>
                <a:schemeClr val="tx1">
                  <a:lumMod val="65000"/>
                  <a:lumOff val="35000"/>
                </a:schemeClr>
              </a:solidFill>
              <a:latin typeface="+mn-lt"/>
              <a:ea typeface="+mn-ea"/>
            </a:endParaRPr>
          </a:p>
        </p:txBody>
      </p:sp>
      <p:sp>
        <p:nvSpPr>
          <p:cNvPr id="7" name="MH_Other_3"/>
          <p:cNvSpPr/>
          <p:nvPr>
            <p:custDataLst>
              <p:tags r:id="rId4"/>
            </p:custDataLst>
          </p:nvPr>
        </p:nvSpPr>
        <p:spPr>
          <a:xfrm>
            <a:off x="3091544" y="2598737"/>
            <a:ext cx="809625" cy="99218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4"/>
          <p:cNvSpPr/>
          <p:nvPr>
            <p:custDataLst>
              <p:tags r:id="rId5"/>
            </p:custDataLst>
          </p:nvPr>
        </p:nvSpPr>
        <p:spPr>
          <a:xfrm>
            <a:off x="3901169" y="30146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2</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9" name="MH_SubTitle_2"/>
          <p:cNvSpPr txBox="1">
            <a:spLocks noChangeArrowheads="1"/>
          </p:cNvSpPr>
          <p:nvPr>
            <p:custDataLst>
              <p:tags r:id="rId6"/>
            </p:custDataLst>
          </p:nvPr>
        </p:nvSpPr>
        <p:spPr bwMode="auto">
          <a:xfrm>
            <a:off x="4710794" y="2978150"/>
            <a:ext cx="43608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只有一个出口</a:t>
            </a:r>
            <a:endParaRPr lang="en-US" altLang="zh-CN" sz="2000" dirty="0">
              <a:solidFill>
                <a:schemeClr val="tx1">
                  <a:lumMod val="65000"/>
                  <a:lumOff val="35000"/>
                </a:schemeClr>
              </a:solidFill>
              <a:latin typeface="+mn-lt"/>
              <a:ea typeface="+mn-ea"/>
            </a:endParaRPr>
          </a:p>
        </p:txBody>
      </p:sp>
      <p:sp>
        <p:nvSpPr>
          <p:cNvPr id="10" name="MH_Other_5"/>
          <p:cNvSpPr/>
          <p:nvPr>
            <p:custDataLst>
              <p:tags r:id="rId7"/>
            </p:custDataLst>
          </p:nvPr>
        </p:nvSpPr>
        <p:spPr>
          <a:xfrm>
            <a:off x="3091544" y="3509963"/>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8"/>
            </p:custDataLst>
          </p:nvPr>
        </p:nvSpPr>
        <p:spPr>
          <a:xfrm>
            <a:off x="3901169" y="3927475"/>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3</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2" name="MH_SubTitle_3"/>
          <p:cNvSpPr txBox="1">
            <a:spLocks noChangeArrowheads="1"/>
          </p:cNvSpPr>
          <p:nvPr>
            <p:custDataLst>
              <p:tags r:id="rId9"/>
            </p:custDataLst>
          </p:nvPr>
        </p:nvSpPr>
        <p:spPr bwMode="auto">
          <a:xfrm>
            <a:off x="4710794" y="3895725"/>
            <a:ext cx="43608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结构内的每一部分都有机会被执行到</a:t>
            </a:r>
            <a:endParaRPr lang="en-US" altLang="zh-CN" sz="2000" dirty="0">
              <a:solidFill>
                <a:schemeClr val="tx1">
                  <a:lumMod val="65000"/>
                  <a:lumOff val="35000"/>
                </a:schemeClr>
              </a:solidFill>
              <a:latin typeface="+mn-lt"/>
              <a:ea typeface="+mn-ea"/>
            </a:endParaRPr>
          </a:p>
        </p:txBody>
      </p:sp>
      <p:sp>
        <p:nvSpPr>
          <p:cNvPr id="13" name="MH_Other_7"/>
          <p:cNvSpPr/>
          <p:nvPr>
            <p:custDataLst>
              <p:tags r:id="rId10"/>
            </p:custDataLst>
          </p:nvPr>
        </p:nvSpPr>
        <p:spPr>
          <a:xfrm>
            <a:off x="3091544" y="4425951"/>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8"/>
          <p:cNvSpPr/>
          <p:nvPr>
            <p:custDataLst>
              <p:tags r:id="rId11"/>
            </p:custDataLst>
          </p:nvPr>
        </p:nvSpPr>
        <p:spPr>
          <a:xfrm>
            <a:off x="3901169" y="48434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4</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5" name="MH_SubTitle_4"/>
          <p:cNvSpPr txBox="1">
            <a:spLocks noChangeArrowheads="1"/>
          </p:cNvSpPr>
          <p:nvPr>
            <p:custDataLst>
              <p:tags r:id="rId12"/>
            </p:custDataLst>
          </p:nvPr>
        </p:nvSpPr>
        <p:spPr bwMode="auto">
          <a:xfrm>
            <a:off x="4710794" y="4811713"/>
            <a:ext cx="43608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结构内不存在“死循环”</a:t>
            </a:r>
            <a:endParaRPr lang="en-US" altLang="zh-CN" sz="20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474573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自增（</a:t>
            </a:r>
            <a:r>
              <a:rPr lang="en-US" altLang="zh-CN"/>
              <a:t>++</a:t>
            </a:r>
            <a:r>
              <a:rPr lang="zh-CN" altLang="en-US"/>
              <a:t>）自减（</a:t>
            </a:r>
            <a:r>
              <a:rPr lang="en-US" altLang="zh-CN"/>
              <a:t>--</a:t>
            </a:r>
            <a:r>
              <a:rPr lang="zh-CN" altLang="en-US"/>
              <a:t>）运算符</a:t>
            </a:r>
          </a:p>
        </p:txBody>
      </p:sp>
      <p:sp>
        <p:nvSpPr>
          <p:cNvPr id="4" name="矩形 3"/>
          <p:cNvSpPr/>
          <p:nvPr/>
        </p:nvSpPr>
        <p:spPr>
          <a:xfrm>
            <a:off x="2442625" y="1371948"/>
            <a:ext cx="6951642" cy="969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a:t>++</a:t>
            </a:r>
            <a:r>
              <a:rPr lang="en-US" altLang="zh-CN" sz="2000" err="1"/>
              <a:t>i</a:t>
            </a:r>
            <a:r>
              <a:rPr lang="zh-CN" altLang="en-US" sz="2000"/>
              <a:t>，</a:t>
            </a:r>
            <a:r>
              <a:rPr lang="en-US" altLang="zh-CN" sz="2000"/>
              <a:t>--</a:t>
            </a:r>
            <a:r>
              <a:rPr lang="en-US" altLang="zh-CN" sz="2000" err="1"/>
              <a:t>i</a:t>
            </a:r>
            <a:r>
              <a:rPr lang="en-US" altLang="zh-CN" sz="2000"/>
              <a:t>		</a:t>
            </a:r>
            <a:r>
              <a:rPr lang="zh-CN" altLang="en-US" sz="2000"/>
              <a:t>在使用ｉ之前，先使ｉ的值加</a:t>
            </a:r>
            <a:r>
              <a:rPr lang="en-US" altLang="zh-CN" sz="2000"/>
              <a:t>/</a:t>
            </a:r>
            <a:r>
              <a:rPr lang="zh-CN" altLang="en-US" sz="2000"/>
              <a:t>减</a:t>
            </a:r>
            <a:r>
              <a:rPr lang="en-US" altLang="zh-CN" sz="2000"/>
              <a:t>1</a:t>
            </a:r>
          </a:p>
          <a:p>
            <a:pPr>
              <a:lnSpc>
                <a:spcPct val="150000"/>
              </a:lnSpc>
            </a:pPr>
            <a:r>
              <a:rPr lang="en-US" altLang="zh-CN" sz="2000" err="1"/>
              <a:t>i</a:t>
            </a:r>
            <a:r>
              <a:rPr lang="en-US" altLang="zh-CN" sz="2000"/>
              <a:t>++</a:t>
            </a:r>
            <a:r>
              <a:rPr lang="zh-CN" altLang="en-US" sz="2000"/>
              <a:t>，</a:t>
            </a:r>
            <a:r>
              <a:rPr lang="en-US" altLang="zh-CN" sz="2000" err="1"/>
              <a:t>i</a:t>
            </a:r>
            <a:r>
              <a:rPr lang="en-US" altLang="zh-CN" sz="2000"/>
              <a:t>--		</a:t>
            </a:r>
            <a:r>
              <a:rPr lang="zh-CN" altLang="en-US" sz="2000"/>
              <a:t>在使用ｉ之后，使ｉ的值加</a:t>
            </a:r>
            <a:r>
              <a:rPr lang="en-US" altLang="zh-CN" sz="2000"/>
              <a:t>/</a:t>
            </a:r>
            <a:r>
              <a:rPr lang="zh-CN" altLang="en-US" sz="2000"/>
              <a:t>减</a:t>
            </a:r>
            <a:r>
              <a:rPr lang="en-US" altLang="zh-CN" sz="2000"/>
              <a:t>1</a:t>
            </a:r>
            <a:endParaRPr lang="zh-CN" altLang="en-US" sz="2000"/>
          </a:p>
        </p:txBody>
      </p:sp>
      <p:sp>
        <p:nvSpPr>
          <p:cNvPr id="5" name="矩形 4"/>
          <p:cNvSpPr/>
          <p:nvPr/>
        </p:nvSpPr>
        <p:spPr>
          <a:xfrm>
            <a:off x="1967063" y="2497456"/>
            <a:ext cx="8762081" cy="400110"/>
          </a:xfrm>
          <a:prstGeom prst="rect">
            <a:avLst/>
          </a:prstGeom>
        </p:spPr>
        <p:txBody>
          <a:bodyPr wrap="square">
            <a:spAutoFit/>
          </a:bodyPr>
          <a:lstStyle/>
          <a:p>
            <a:r>
              <a:rPr lang="zh-CN" altLang="en-US" sz="2000"/>
              <a:t> ++i是先执行i=i+1，再使用i的值；而i++是先使用i的值，再执行i=i+1。</a:t>
            </a:r>
          </a:p>
        </p:txBody>
      </p:sp>
      <p:sp>
        <p:nvSpPr>
          <p:cNvPr id="6" name="圆角矩形 5"/>
          <p:cNvSpPr/>
          <p:nvPr/>
        </p:nvSpPr>
        <p:spPr>
          <a:xfrm>
            <a:off x="1083957" y="3109476"/>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j=++</a:t>
            </a:r>
            <a:r>
              <a:rPr lang="en-US" altLang="zh-CN" err="1"/>
              <a:t>i</a:t>
            </a:r>
            <a:r>
              <a:rPr lang="en-US" altLang="zh-CN"/>
              <a:t>;	</a:t>
            </a:r>
            <a:r>
              <a:rPr lang="en-US" altLang="zh-CN">
                <a:solidFill>
                  <a:srgbClr val="008000"/>
                </a:solidFill>
              </a:rPr>
              <a:t>//</a:t>
            </a:r>
            <a:r>
              <a:rPr lang="en-US" altLang="zh-CN" err="1">
                <a:solidFill>
                  <a:srgbClr val="008000"/>
                </a:solidFill>
              </a:rPr>
              <a:t>i</a:t>
            </a:r>
            <a:r>
              <a:rPr lang="zh-CN" altLang="en-US">
                <a:solidFill>
                  <a:srgbClr val="008000"/>
                </a:solidFill>
              </a:rPr>
              <a:t>的值先变成</a:t>
            </a:r>
            <a:r>
              <a:rPr lang="en-US" altLang="zh-CN">
                <a:solidFill>
                  <a:srgbClr val="008000"/>
                </a:solidFill>
              </a:rPr>
              <a:t>4, </a:t>
            </a:r>
            <a:r>
              <a:rPr lang="zh-CN" altLang="en-US">
                <a:solidFill>
                  <a:srgbClr val="008000"/>
                </a:solidFill>
              </a:rPr>
              <a:t>再赋给ｊ</a:t>
            </a:r>
            <a:r>
              <a:rPr lang="en-US" altLang="zh-CN">
                <a:solidFill>
                  <a:srgbClr val="008000"/>
                </a:solidFill>
              </a:rPr>
              <a:t>,j</a:t>
            </a:r>
            <a:r>
              <a:rPr lang="zh-CN" altLang="en-US">
                <a:solidFill>
                  <a:srgbClr val="008000"/>
                </a:solidFill>
              </a:rPr>
              <a:t>的值为４</a:t>
            </a:r>
            <a:endParaRPr lang="en-US" altLang="zh-CN">
              <a:solidFill>
                <a:srgbClr val="008000"/>
              </a:solidFill>
            </a:endParaRPr>
          </a:p>
        </p:txBody>
      </p:sp>
      <p:sp>
        <p:nvSpPr>
          <p:cNvPr id="7" name="圆角矩形 6"/>
          <p:cNvSpPr/>
          <p:nvPr/>
        </p:nvSpPr>
        <p:spPr>
          <a:xfrm>
            <a:off x="1083957" y="4012057"/>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j=</a:t>
            </a:r>
            <a:r>
              <a:rPr lang="en-US" altLang="zh-CN" err="1"/>
              <a:t>i</a:t>
            </a:r>
            <a:r>
              <a:rPr lang="en-US" altLang="zh-CN"/>
              <a:t>++;	</a:t>
            </a:r>
            <a:r>
              <a:rPr lang="en-US" altLang="zh-CN">
                <a:solidFill>
                  <a:srgbClr val="008000"/>
                </a:solidFill>
              </a:rPr>
              <a:t>//</a:t>
            </a:r>
            <a:r>
              <a:rPr lang="zh-CN" altLang="en-US">
                <a:solidFill>
                  <a:srgbClr val="008000"/>
                </a:solidFill>
              </a:rPr>
              <a:t>先将 </a:t>
            </a:r>
            <a:r>
              <a:rPr lang="en-US" altLang="zh-CN" err="1">
                <a:solidFill>
                  <a:srgbClr val="008000"/>
                </a:solidFill>
              </a:rPr>
              <a:t>i</a:t>
            </a:r>
            <a:r>
              <a:rPr lang="zh-CN" altLang="en-US">
                <a:solidFill>
                  <a:srgbClr val="008000"/>
                </a:solidFill>
              </a:rPr>
              <a:t>的值</a:t>
            </a:r>
            <a:r>
              <a:rPr lang="en-US" altLang="zh-CN">
                <a:solidFill>
                  <a:srgbClr val="008000"/>
                </a:solidFill>
              </a:rPr>
              <a:t>3</a:t>
            </a:r>
            <a:r>
              <a:rPr lang="zh-CN" altLang="en-US">
                <a:solidFill>
                  <a:srgbClr val="008000"/>
                </a:solidFill>
              </a:rPr>
              <a:t>赋给ｊ</a:t>
            </a:r>
            <a:r>
              <a:rPr lang="en-US" altLang="zh-CN">
                <a:solidFill>
                  <a:srgbClr val="008000"/>
                </a:solidFill>
              </a:rPr>
              <a:t>,</a:t>
            </a:r>
            <a:r>
              <a:rPr lang="zh-CN" altLang="en-US">
                <a:solidFill>
                  <a:srgbClr val="008000"/>
                </a:solidFill>
              </a:rPr>
              <a:t>ｊ的值为３，然后ｉ变为４</a:t>
            </a:r>
            <a:endParaRPr lang="en-US" altLang="zh-CN">
              <a:solidFill>
                <a:srgbClr val="008000"/>
              </a:solidFill>
            </a:endParaRPr>
          </a:p>
        </p:txBody>
      </p:sp>
      <p:sp>
        <p:nvSpPr>
          <p:cNvPr id="8" name="圆角矩形 7"/>
          <p:cNvSpPr/>
          <p:nvPr/>
        </p:nvSpPr>
        <p:spPr>
          <a:xfrm>
            <a:off x="7528824" y="3109476"/>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p>
          <a:p>
            <a:r>
              <a:rPr lang="en-US" altLang="zh-CN" err="1"/>
              <a:t>printf</a:t>
            </a:r>
            <a:r>
              <a:rPr lang="en-US" altLang="zh-CN"/>
              <a:t>(“%d”,++</a:t>
            </a:r>
            <a:r>
              <a:rPr lang="en-US" altLang="zh-CN" err="1"/>
              <a:t>i</a:t>
            </a:r>
            <a:r>
              <a:rPr lang="en-US" altLang="zh-CN"/>
              <a:t>);	</a:t>
            </a:r>
            <a:r>
              <a:rPr lang="en-US" altLang="zh-CN">
                <a:solidFill>
                  <a:srgbClr val="008000"/>
                </a:solidFill>
              </a:rPr>
              <a:t>//</a:t>
            </a:r>
            <a:r>
              <a:rPr lang="zh-CN" altLang="en-US">
                <a:solidFill>
                  <a:srgbClr val="008000"/>
                </a:solidFill>
              </a:rPr>
              <a:t>输出４</a:t>
            </a:r>
            <a:endParaRPr lang="en-US" altLang="zh-CN">
              <a:solidFill>
                <a:srgbClr val="008000"/>
              </a:solidFill>
            </a:endParaRPr>
          </a:p>
        </p:txBody>
      </p:sp>
      <p:sp>
        <p:nvSpPr>
          <p:cNvPr id="9" name="圆角矩形 8"/>
          <p:cNvSpPr/>
          <p:nvPr/>
        </p:nvSpPr>
        <p:spPr>
          <a:xfrm>
            <a:off x="7528824" y="4012057"/>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p>
          <a:p>
            <a:r>
              <a:rPr lang="en-US" altLang="zh-CN" err="1"/>
              <a:t>printf</a:t>
            </a:r>
            <a:r>
              <a:rPr lang="en-US" altLang="zh-CN"/>
              <a:t>(“%d”,</a:t>
            </a:r>
            <a:r>
              <a:rPr lang="en-US" altLang="zh-CN" err="1"/>
              <a:t>i</a:t>
            </a:r>
            <a:r>
              <a:rPr lang="en-US" altLang="zh-CN"/>
              <a:t>++);	</a:t>
            </a:r>
            <a:r>
              <a:rPr lang="en-US" altLang="zh-CN">
                <a:solidFill>
                  <a:srgbClr val="008000"/>
                </a:solidFill>
              </a:rPr>
              <a:t>//</a:t>
            </a:r>
            <a:r>
              <a:rPr lang="zh-CN" altLang="en-US">
                <a:solidFill>
                  <a:srgbClr val="008000"/>
                </a:solidFill>
              </a:rPr>
              <a:t>输出</a:t>
            </a:r>
            <a:r>
              <a:rPr lang="en-US" altLang="zh-CN">
                <a:solidFill>
                  <a:srgbClr val="008000"/>
                </a:solidFill>
              </a:rPr>
              <a:t>3</a:t>
            </a:r>
          </a:p>
        </p:txBody>
      </p:sp>
      <p:cxnSp>
        <p:nvCxnSpPr>
          <p:cNvPr id="10" name="直接连接符 9"/>
          <p:cNvCxnSpPr/>
          <p:nvPr/>
        </p:nvCxnSpPr>
        <p:spPr>
          <a:xfrm>
            <a:off x="7264902" y="3109476"/>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83957" y="4914638"/>
            <a:ext cx="974433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建议谨慎使用++和--运算符，只用最简单的形式，即i++，i--，且把它们作为单独的表达式。</a:t>
            </a:r>
          </a:p>
        </p:txBody>
      </p:sp>
    </p:spTree>
    <p:extLst>
      <p:ext uri="{BB962C8B-B14F-4D97-AF65-F5344CB8AC3E}">
        <p14:creationId xmlns:p14="http://schemas.microsoft.com/office/powerpoint/2010/main" val="737905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4031" y="363759"/>
            <a:ext cx="7165383" cy="622052"/>
          </a:xfrm>
        </p:spPr>
        <p:txBody>
          <a:bodyPr>
            <a:normAutofit/>
          </a:bodyPr>
          <a:lstStyle/>
          <a:p>
            <a:r>
              <a:rPr lang="zh-CN" altLang="en-US" dirty="0"/>
              <a:t>算术表达式和运算符的优先级与结合性</a:t>
            </a:r>
          </a:p>
        </p:txBody>
      </p:sp>
      <p:sp>
        <p:nvSpPr>
          <p:cNvPr id="5" name="内容占位符 2"/>
          <p:cNvSpPr txBox="1">
            <a:spLocks/>
          </p:cNvSpPr>
          <p:nvPr/>
        </p:nvSpPr>
        <p:spPr>
          <a:xfrm>
            <a:off x="838200" y="1307854"/>
            <a:ext cx="10515600" cy="40429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dirty="0">
                <a:solidFill>
                  <a:schemeClr val="tx1">
                    <a:lumMod val="65000"/>
                    <a:lumOff val="35000"/>
                  </a:schemeClr>
                </a:solidFill>
                <a:latin typeface="+mn-ea"/>
                <a:ea typeface="+mn-ea"/>
              </a:rPr>
              <a:t>用算术运算符和括号将运算对象（也称操作数）连接起来的、符合Ｃ语法规则的式子称为</a:t>
            </a:r>
            <a:r>
              <a:rPr lang="en-US" altLang="zh-CN" sz="2000" b="1" dirty="0">
                <a:solidFill>
                  <a:schemeClr val="tx1">
                    <a:lumMod val="65000"/>
                    <a:lumOff val="35000"/>
                  </a:schemeClr>
                </a:solidFill>
                <a:latin typeface="+mn-ea"/>
                <a:ea typeface="+mn-ea"/>
              </a:rPr>
              <a:t>C</a:t>
            </a:r>
            <a:r>
              <a:rPr lang="zh-CN" altLang="en-US" sz="2000" b="1" dirty="0">
                <a:solidFill>
                  <a:schemeClr val="tx1">
                    <a:lumMod val="65000"/>
                    <a:lumOff val="35000"/>
                  </a:schemeClr>
                </a:solidFill>
                <a:latin typeface="+mn-ea"/>
                <a:ea typeface="+mn-ea"/>
              </a:rPr>
              <a:t>算术表达式</a:t>
            </a:r>
            <a:r>
              <a:rPr lang="zh-CN" altLang="en-US" sz="2000" dirty="0">
                <a:solidFill>
                  <a:schemeClr val="tx1">
                    <a:lumMod val="65000"/>
                    <a:lumOff val="35000"/>
                  </a:schemeClr>
                </a:solidFill>
                <a:latin typeface="+mn-ea"/>
                <a:ea typeface="+mn-ea"/>
              </a:rPr>
              <a:t>。</a:t>
            </a:r>
            <a:endParaRPr lang="en-US" altLang="zh-CN" sz="2000" dirty="0">
              <a:solidFill>
                <a:schemeClr val="tx1">
                  <a:lumMod val="65000"/>
                  <a:lumOff val="35000"/>
                </a:schemeClr>
              </a:solidFill>
              <a:latin typeface="+mn-ea"/>
              <a:ea typeface="+mn-ea"/>
            </a:endParaRPr>
          </a:p>
          <a:p>
            <a:pPr marL="0" indent="0">
              <a:lnSpc>
                <a:spcPct val="150000"/>
              </a:lnSpc>
              <a:buNone/>
            </a:pPr>
            <a:r>
              <a:rPr lang="zh-CN" altLang="en-US" sz="2000" dirty="0">
                <a:solidFill>
                  <a:schemeClr val="tx1">
                    <a:lumMod val="65000"/>
                    <a:lumOff val="35000"/>
                  </a:schemeClr>
                </a:solidFill>
                <a:latin typeface="+mn-ea"/>
                <a:ea typeface="+mn-ea"/>
              </a:rPr>
              <a:t>运算对象包括常量、变量、函数等。</a:t>
            </a:r>
            <a:endParaRPr lang="en-US" altLang="zh-CN" sz="2000" dirty="0">
              <a:solidFill>
                <a:schemeClr val="tx1">
                  <a:lumMod val="65000"/>
                  <a:lumOff val="35000"/>
                </a:schemeClr>
              </a:solidFill>
              <a:latin typeface="+mn-ea"/>
              <a:ea typeface="+mn-ea"/>
            </a:endParaRPr>
          </a:p>
          <a:p>
            <a:pPr marL="0" indent="0">
              <a:lnSpc>
                <a:spcPct val="150000"/>
              </a:lnSpc>
              <a:buNone/>
            </a:pPr>
            <a:r>
              <a:rPr lang="en-US" altLang="zh-CN" sz="2000" dirty="0">
                <a:solidFill>
                  <a:schemeClr val="tx1">
                    <a:lumMod val="65000"/>
                    <a:lumOff val="35000"/>
                  </a:schemeClr>
                </a:solidFill>
                <a:latin typeface="+mn-ea"/>
                <a:ea typeface="+mn-ea"/>
              </a:rPr>
              <a:t>C</a:t>
            </a:r>
            <a:r>
              <a:rPr lang="zh-CN" altLang="en-US" sz="2000" dirty="0">
                <a:solidFill>
                  <a:schemeClr val="tx1">
                    <a:lumMod val="65000"/>
                    <a:lumOff val="35000"/>
                  </a:schemeClr>
                </a:solidFill>
                <a:latin typeface="+mn-ea"/>
                <a:ea typeface="+mn-ea"/>
              </a:rPr>
              <a:t>语言规定了运算符的</a:t>
            </a:r>
            <a:r>
              <a:rPr lang="zh-CN" altLang="en-US" sz="2000" b="1" dirty="0">
                <a:solidFill>
                  <a:schemeClr val="tx1">
                    <a:lumMod val="65000"/>
                    <a:lumOff val="35000"/>
                  </a:schemeClr>
                </a:solidFill>
                <a:latin typeface="+mn-ea"/>
                <a:ea typeface="+mn-ea"/>
              </a:rPr>
              <a:t>优先级</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例如</a:t>
            </a:r>
            <a:r>
              <a:rPr lang="zh-CN" altLang="en-US" sz="2000" dirty="0">
                <a:solidFill>
                  <a:schemeClr val="tx1">
                    <a:lumMod val="65000"/>
                    <a:lumOff val="35000"/>
                  </a:schemeClr>
                </a:solidFill>
                <a:highlight>
                  <a:srgbClr val="FFFF00"/>
                </a:highlight>
                <a:latin typeface="+mn-ea"/>
                <a:ea typeface="+mn-ea"/>
              </a:rPr>
              <a:t>先乘除后加减</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，还规定了运算符的</a:t>
            </a:r>
            <a:r>
              <a:rPr lang="zh-CN" altLang="en-US" sz="2000" b="1" dirty="0">
                <a:solidFill>
                  <a:schemeClr val="tx1">
                    <a:lumMod val="65000"/>
                    <a:lumOff val="35000"/>
                  </a:schemeClr>
                </a:solidFill>
                <a:latin typeface="+mn-ea"/>
                <a:ea typeface="+mn-ea"/>
              </a:rPr>
              <a:t>结合性</a:t>
            </a:r>
            <a:r>
              <a:rPr lang="zh-CN" altLang="en-US" sz="2000" dirty="0">
                <a:solidFill>
                  <a:schemeClr val="tx1">
                    <a:lumMod val="65000"/>
                    <a:lumOff val="35000"/>
                  </a:schemeClr>
                </a:solidFill>
                <a:latin typeface="+mn-ea"/>
                <a:ea typeface="+mn-ea"/>
              </a:rPr>
              <a:t>。</a:t>
            </a:r>
          </a:p>
          <a:p>
            <a:pPr marL="0" indent="0">
              <a:lnSpc>
                <a:spcPct val="150000"/>
              </a:lnSpc>
              <a:buNone/>
            </a:pPr>
            <a:r>
              <a:rPr lang="zh-CN" altLang="en-US" sz="2000" dirty="0">
                <a:solidFill>
                  <a:schemeClr val="tx1">
                    <a:lumMod val="65000"/>
                    <a:lumOff val="35000"/>
                  </a:schemeClr>
                </a:solidFill>
                <a:latin typeface="+mn-ea"/>
                <a:ea typeface="+mn-ea"/>
              </a:rPr>
              <a:t>在表达式求值时，先按运算符的优先级别顺序执行，当在一个运算对象两侧的运算符的优先级别相同时，则按规定的“结合方向”处理。Ｃ语言规定了各种运算符的结合方向（结合性）， “自左至右的结合方向”又称“</a:t>
            </a:r>
            <a:r>
              <a:rPr lang="zh-CN" altLang="en-US" sz="2000" b="1" dirty="0">
                <a:solidFill>
                  <a:schemeClr val="tx1">
                    <a:lumMod val="65000"/>
                    <a:lumOff val="35000"/>
                  </a:schemeClr>
                </a:solidFill>
                <a:latin typeface="+mn-ea"/>
                <a:ea typeface="+mn-ea"/>
              </a:rPr>
              <a:t>左结合性</a:t>
            </a:r>
            <a:r>
              <a:rPr lang="zh-CN" altLang="en-US" sz="2000" dirty="0">
                <a:solidFill>
                  <a:schemeClr val="tx1">
                    <a:lumMod val="65000"/>
                    <a:lumOff val="35000"/>
                  </a:schemeClr>
                </a:solidFill>
                <a:latin typeface="+mn-ea"/>
                <a:ea typeface="+mn-ea"/>
              </a:rPr>
              <a:t>”，即运算对象先与左面的运算符结合。</a:t>
            </a:r>
            <a:endParaRPr lang="en-US" altLang="zh-CN" sz="2000" dirty="0">
              <a:solidFill>
                <a:schemeClr val="tx1">
                  <a:lumMod val="65000"/>
                  <a:lumOff val="35000"/>
                </a:schemeClr>
              </a:solidFill>
              <a:latin typeface="+mn-ea"/>
              <a:ea typeface="+mn-ea"/>
            </a:endParaRPr>
          </a:p>
          <a:p>
            <a:pPr marL="0" indent="0">
              <a:lnSpc>
                <a:spcPct val="150000"/>
              </a:lnSpc>
              <a:buNone/>
            </a:pPr>
            <a:endParaRPr lang="zh-CN" altLang="en-US" sz="2000" dirty="0">
              <a:solidFill>
                <a:schemeClr val="tx1">
                  <a:lumMod val="65000"/>
                  <a:lumOff val="35000"/>
                </a:schemeClr>
              </a:solidFill>
              <a:latin typeface="+mn-ea"/>
              <a:ea typeface="+mn-ea"/>
            </a:endParaRPr>
          </a:p>
        </p:txBody>
      </p:sp>
      <p:grpSp>
        <p:nvGrpSpPr>
          <p:cNvPr id="6" name="组合 5"/>
          <p:cNvGrpSpPr/>
          <p:nvPr/>
        </p:nvGrpSpPr>
        <p:grpSpPr>
          <a:xfrm>
            <a:off x="629414" y="404846"/>
            <a:ext cx="8280000" cy="657226"/>
            <a:chOff x="3275013" y="1898650"/>
            <a:chExt cx="8280000" cy="657226"/>
          </a:xfrm>
        </p:grpSpPr>
        <p:sp>
          <p:nvSpPr>
            <p:cNvPr id="7"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6"/>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3092651" y="5596569"/>
            <a:ext cx="8280000" cy="711300"/>
            <a:chOff x="699571" y="5369834"/>
            <a:chExt cx="8144393" cy="656317"/>
          </a:xfrm>
        </p:grpSpPr>
        <p:sp>
          <p:nvSpPr>
            <p:cNvPr id="11"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3"/>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48280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425877"/>
            <a:ext cx="10515600" cy="4351338"/>
          </a:xfrm>
        </p:spPr>
        <p:txBody>
          <a:bodyPr>
            <a:normAutofit/>
          </a:bodyPr>
          <a:lstStyle/>
          <a:p>
            <a:pPr marL="0" indent="0">
              <a:lnSpc>
                <a:spcPct val="120000"/>
              </a:lnSpc>
              <a:spcBef>
                <a:spcPts val="600"/>
              </a:spcBef>
              <a:spcAft>
                <a:spcPts val="600"/>
              </a:spcAft>
              <a:buNone/>
            </a:pPr>
            <a:r>
              <a:rPr lang="zh-CN" altLang="en-US" sz="2000" dirty="0">
                <a:solidFill>
                  <a:schemeClr val="accent1"/>
                </a:solidFill>
                <a:latin typeface="+mn-ea"/>
                <a:ea typeface="+mn-ea"/>
              </a:rPr>
              <a:t>如果一个运算符两侧的数据类型不同，则先自动进行类型转换，使二者成为同一种类型，然后进行运算。整型、实型、字符型数据间可以进行混合运算。</a:t>
            </a:r>
            <a:r>
              <a:rPr lang="zh-CN" altLang="en-US" sz="2000" b="1" dirty="0">
                <a:solidFill>
                  <a:schemeClr val="accent1"/>
                </a:solidFill>
                <a:latin typeface="+mn-ea"/>
                <a:ea typeface="+mn-ea"/>
              </a:rPr>
              <a:t>规律</a:t>
            </a:r>
            <a:r>
              <a:rPr lang="zh-CN" altLang="en-US" sz="2000" dirty="0">
                <a:solidFill>
                  <a:schemeClr val="accent1"/>
                </a:solidFill>
                <a:latin typeface="+mn-ea"/>
                <a:ea typeface="+mn-ea"/>
              </a:rPr>
              <a:t>为</a:t>
            </a:r>
            <a:r>
              <a:rPr lang="en-US" altLang="zh-CN" sz="2000" dirty="0">
                <a:solidFill>
                  <a:schemeClr val="accent1"/>
                </a:solidFill>
                <a:latin typeface="+mn-ea"/>
                <a:ea typeface="+mn-ea"/>
              </a:rPr>
              <a:t>: </a:t>
            </a:r>
          </a:p>
          <a:p>
            <a:pPr marL="457200" lvl="1" indent="0">
              <a:lnSpc>
                <a:spcPct val="120000"/>
              </a:lnSpc>
              <a:spcBef>
                <a:spcPts val="600"/>
              </a:spcBef>
              <a:spcAft>
                <a:spcPts val="600"/>
              </a:spcAft>
              <a:buNone/>
            </a:pP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运算的两个数中有一个数为</a:t>
            </a:r>
            <a:r>
              <a:rPr lang="en-US" altLang="zh-CN" sz="2000" dirty="0">
                <a:solidFill>
                  <a:schemeClr val="tx1">
                    <a:lumMod val="65000"/>
                    <a:lumOff val="35000"/>
                  </a:schemeClr>
                </a:solidFill>
                <a:latin typeface="+mn-ea"/>
                <a:ea typeface="+mn-ea"/>
              </a:rPr>
              <a:t>float</a:t>
            </a:r>
            <a:r>
              <a:rPr lang="zh-CN" altLang="en-US" sz="2000" dirty="0">
                <a:solidFill>
                  <a:schemeClr val="tx1">
                    <a:lumMod val="65000"/>
                    <a:lumOff val="35000"/>
                  </a:schemeClr>
                </a:solidFill>
                <a:latin typeface="+mn-ea"/>
                <a:ea typeface="+mn-ea"/>
              </a:rPr>
              <a:t>或</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型，结果是</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型，因为系统将所有</a:t>
            </a:r>
            <a:r>
              <a:rPr lang="en-US" altLang="zh-CN" sz="2000" dirty="0">
                <a:solidFill>
                  <a:schemeClr val="tx1">
                    <a:lumMod val="65000"/>
                    <a:lumOff val="35000"/>
                  </a:schemeClr>
                </a:solidFill>
                <a:latin typeface="+mn-ea"/>
                <a:ea typeface="+mn-ea"/>
              </a:rPr>
              <a:t>float</a:t>
            </a:r>
            <a:r>
              <a:rPr lang="zh-CN" altLang="en-US" sz="2000" dirty="0">
                <a:solidFill>
                  <a:schemeClr val="tx1">
                    <a:lumMod val="65000"/>
                    <a:lumOff val="35000"/>
                  </a:schemeClr>
                </a:solidFill>
                <a:latin typeface="+mn-ea"/>
                <a:ea typeface="+mn-ea"/>
              </a:rPr>
              <a:t>型数据都先转换为</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型，然后进行运算。</a:t>
            </a:r>
          </a:p>
          <a:p>
            <a:pPr marL="914400" lvl="2" indent="0">
              <a:lnSpc>
                <a:spcPct val="120000"/>
              </a:lnSpc>
              <a:spcBef>
                <a:spcPts val="600"/>
              </a:spcBef>
              <a:spcAft>
                <a:spcPts val="600"/>
              </a:spcAft>
              <a:buNone/>
            </a:pPr>
            <a:r>
              <a:rPr lang="zh-CN" altLang="en-US" sz="2000" dirty="0">
                <a:solidFill>
                  <a:schemeClr val="tx1">
                    <a:lumMod val="65000"/>
                    <a:lumOff val="35000"/>
                  </a:schemeClr>
                </a:solidFill>
                <a:latin typeface="+mn-ea"/>
                <a:ea typeface="+mn-ea"/>
              </a:rPr>
              <a:t>如果</a:t>
            </a:r>
            <a:r>
              <a:rPr lang="en-US" altLang="zh-CN" sz="2000" dirty="0">
                <a:solidFill>
                  <a:schemeClr val="tx1">
                    <a:lumMod val="65000"/>
                    <a:lumOff val="35000"/>
                  </a:schemeClr>
                </a:solidFill>
                <a:latin typeface="+mn-ea"/>
                <a:ea typeface="+mn-ea"/>
              </a:rPr>
              <a:t>int</a:t>
            </a:r>
            <a:r>
              <a:rPr lang="zh-CN" altLang="en-US" sz="2000" dirty="0">
                <a:solidFill>
                  <a:schemeClr val="tx1">
                    <a:lumMod val="65000"/>
                    <a:lumOff val="35000"/>
                  </a:schemeClr>
                </a:solidFill>
                <a:latin typeface="+mn-ea"/>
                <a:ea typeface="+mn-ea"/>
              </a:rPr>
              <a:t>型与</a:t>
            </a:r>
            <a:r>
              <a:rPr lang="en-US" altLang="zh-CN" sz="2000" dirty="0">
                <a:solidFill>
                  <a:schemeClr val="tx1">
                    <a:lumMod val="65000"/>
                    <a:lumOff val="35000"/>
                  </a:schemeClr>
                </a:solidFill>
                <a:latin typeface="+mn-ea"/>
                <a:ea typeface="+mn-ea"/>
              </a:rPr>
              <a:t>float</a:t>
            </a:r>
            <a:r>
              <a:rPr lang="zh-CN" altLang="en-US" sz="2000" dirty="0">
                <a:solidFill>
                  <a:schemeClr val="tx1">
                    <a:lumMod val="65000"/>
                    <a:lumOff val="35000"/>
                  </a:schemeClr>
                </a:solidFill>
                <a:latin typeface="+mn-ea"/>
                <a:ea typeface="+mn-ea"/>
              </a:rPr>
              <a:t>或</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型数据进行运算，先把</a:t>
            </a:r>
            <a:r>
              <a:rPr lang="en-US" altLang="zh-CN" sz="2000" dirty="0">
                <a:solidFill>
                  <a:schemeClr val="tx1">
                    <a:lumMod val="65000"/>
                    <a:lumOff val="35000"/>
                  </a:schemeClr>
                </a:solidFill>
                <a:latin typeface="+mn-ea"/>
                <a:ea typeface="+mn-ea"/>
              </a:rPr>
              <a:t>int</a:t>
            </a:r>
            <a:r>
              <a:rPr lang="zh-CN" altLang="en-US" sz="2000" dirty="0">
                <a:solidFill>
                  <a:schemeClr val="tx1">
                    <a:lumMod val="65000"/>
                    <a:lumOff val="35000"/>
                  </a:schemeClr>
                </a:solidFill>
                <a:latin typeface="+mn-ea"/>
                <a:ea typeface="+mn-ea"/>
              </a:rPr>
              <a:t>型和</a:t>
            </a:r>
            <a:r>
              <a:rPr lang="en-US" altLang="zh-CN" sz="2000" dirty="0">
                <a:solidFill>
                  <a:schemeClr val="tx1">
                    <a:lumMod val="65000"/>
                    <a:lumOff val="35000"/>
                  </a:schemeClr>
                </a:solidFill>
                <a:latin typeface="+mn-ea"/>
                <a:ea typeface="+mn-ea"/>
              </a:rPr>
              <a:t>float</a:t>
            </a:r>
            <a:r>
              <a:rPr lang="zh-CN" altLang="en-US" sz="2000" dirty="0">
                <a:solidFill>
                  <a:schemeClr val="tx1">
                    <a:lumMod val="65000"/>
                    <a:lumOff val="35000"/>
                  </a:schemeClr>
                </a:solidFill>
                <a:latin typeface="+mn-ea"/>
                <a:ea typeface="+mn-ea"/>
              </a:rPr>
              <a:t>型数据转换为</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型，然后进行运算，结果是</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a:t>
            </a:r>
          </a:p>
          <a:p>
            <a:pPr marL="1371600" lvl="3" indent="0">
              <a:lnSpc>
                <a:spcPct val="120000"/>
              </a:lnSpc>
              <a:spcBef>
                <a:spcPts val="600"/>
              </a:spcBef>
              <a:spcAft>
                <a:spcPts val="600"/>
              </a:spcAft>
              <a:buNone/>
            </a:pPr>
            <a:r>
              <a:rPr lang="zh-CN" altLang="en-US" sz="2000" dirty="0">
                <a:solidFill>
                  <a:schemeClr val="tx1">
                    <a:lumMod val="65000"/>
                    <a:lumOff val="35000"/>
                  </a:schemeClr>
                </a:solidFill>
                <a:latin typeface="+mn-ea"/>
                <a:ea typeface="+mn-ea"/>
              </a:rPr>
              <a:t>字符</a:t>
            </a:r>
            <a:r>
              <a:rPr lang="en-US" altLang="zh-CN" sz="2000" dirty="0">
                <a:solidFill>
                  <a:schemeClr val="tx1">
                    <a:lumMod val="65000"/>
                    <a:lumOff val="35000"/>
                  </a:schemeClr>
                </a:solidFill>
                <a:latin typeface="+mn-ea"/>
                <a:ea typeface="+mn-ea"/>
              </a:rPr>
              <a:t>(char)</a:t>
            </a:r>
            <a:r>
              <a:rPr lang="zh-CN" altLang="en-US" sz="2000" dirty="0">
                <a:solidFill>
                  <a:schemeClr val="tx1">
                    <a:lumMod val="65000"/>
                    <a:lumOff val="35000"/>
                  </a:schemeClr>
                </a:solidFill>
                <a:latin typeface="+mn-ea"/>
                <a:ea typeface="+mn-ea"/>
              </a:rPr>
              <a:t>型数据与整型数据进行运算，就是把字符的</a:t>
            </a:r>
            <a:r>
              <a:rPr lang="en-US" altLang="zh-CN" sz="2000" dirty="0">
                <a:solidFill>
                  <a:schemeClr val="tx1">
                    <a:lumMod val="65000"/>
                    <a:lumOff val="35000"/>
                  </a:schemeClr>
                </a:solidFill>
                <a:latin typeface="+mn-ea"/>
                <a:ea typeface="+mn-ea"/>
              </a:rPr>
              <a:t>ASCII</a:t>
            </a:r>
            <a:r>
              <a:rPr lang="zh-CN" altLang="en-US" sz="2000" dirty="0">
                <a:solidFill>
                  <a:schemeClr val="tx1">
                    <a:lumMod val="65000"/>
                    <a:lumOff val="35000"/>
                  </a:schemeClr>
                </a:solidFill>
                <a:latin typeface="+mn-ea"/>
                <a:ea typeface="+mn-ea"/>
              </a:rPr>
              <a:t>代码与整型数据进行运算。如果字符型数据与实型数据进行运算，则将字符的</a:t>
            </a:r>
            <a:r>
              <a:rPr lang="en-US" altLang="zh-CN" sz="2000" dirty="0">
                <a:solidFill>
                  <a:schemeClr val="tx1">
                    <a:lumMod val="65000"/>
                    <a:lumOff val="35000"/>
                  </a:schemeClr>
                </a:solidFill>
                <a:latin typeface="+mn-ea"/>
                <a:ea typeface="+mn-ea"/>
              </a:rPr>
              <a:t>ASCII</a:t>
            </a:r>
            <a:r>
              <a:rPr lang="zh-CN" altLang="en-US" sz="2000" dirty="0">
                <a:solidFill>
                  <a:schemeClr val="tx1">
                    <a:lumMod val="65000"/>
                    <a:lumOff val="35000"/>
                  </a:schemeClr>
                </a:solidFill>
                <a:latin typeface="+mn-ea"/>
                <a:ea typeface="+mn-ea"/>
              </a:rPr>
              <a:t>代码转换为</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型数据，然后进行运算。</a:t>
            </a:r>
          </a:p>
        </p:txBody>
      </p:sp>
      <p:grpSp>
        <p:nvGrpSpPr>
          <p:cNvPr id="4" name="组合 3"/>
          <p:cNvGrpSpPr/>
          <p:nvPr/>
        </p:nvGrpSpPr>
        <p:grpSpPr>
          <a:xfrm>
            <a:off x="915318" y="2450115"/>
            <a:ext cx="519154" cy="542829"/>
            <a:chOff x="2371725" y="1671639"/>
            <a:chExt cx="974725" cy="1019175"/>
          </a:xfrm>
        </p:grpSpPr>
        <p:sp>
          <p:nvSpPr>
            <p:cNvPr id="5" name="MH_Other_1"/>
            <p:cNvSpPr/>
            <p:nvPr>
              <p:custDataLst>
                <p:tags r:id="rId1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6" name="MH_Other_2"/>
            <p:cNvSpPr/>
            <p:nvPr>
              <p:custDataLst>
                <p:tags r:id="rId1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1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1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a:spLocks/>
            </p:cNvSpPr>
            <p:nvPr>
              <p:custDataLst>
                <p:tags r:id="rId1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0" name="组合 9"/>
          <p:cNvGrpSpPr/>
          <p:nvPr/>
        </p:nvGrpSpPr>
        <p:grpSpPr>
          <a:xfrm>
            <a:off x="1325399" y="3348034"/>
            <a:ext cx="518400" cy="543600"/>
            <a:chOff x="3967163" y="3287714"/>
            <a:chExt cx="973137" cy="1017587"/>
          </a:xfrm>
        </p:grpSpPr>
        <p:sp>
          <p:nvSpPr>
            <p:cNvPr id="11" name="MH_Other_11"/>
            <p:cNvSpPr/>
            <p:nvPr>
              <p:custDataLst>
                <p:tags r:id="rId6"/>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2" name="MH_Other_12"/>
            <p:cNvSpPr/>
            <p:nvPr>
              <p:custDataLst>
                <p:tags r:id="rId7"/>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3" name="MH_Other_13"/>
            <p:cNvSpPr/>
            <p:nvPr>
              <p:custDataLst>
                <p:tags r:id="rId8"/>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14" name="MH_Other_14"/>
            <p:cNvSpPr/>
            <p:nvPr>
              <p:custDataLst>
                <p:tags r:id="rId9"/>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5" name="MH_Other_15"/>
            <p:cNvSpPr>
              <a:spLocks/>
            </p:cNvSpPr>
            <p:nvPr>
              <p:custDataLst>
                <p:tags r:id="rId10"/>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6" name="组合 15"/>
          <p:cNvGrpSpPr/>
          <p:nvPr/>
        </p:nvGrpSpPr>
        <p:grpSpPr>
          <a:xfrm>
            <a:off x="1796065" y="4180399"/>
            <a:ext cx="519154" cy="542829"/>
            <a:chOff x="2371725" y="1671639"/>
            <a:chExt cx="974725" cy="1019175"/>
          </a:xfrm>
        </p:grpSpPr>
        <p:sp>
          <p:nvSpPr>
            <p:cNvPr id="17" name="MH_Other_1"/>
            <p:cNvSpPr/>
            <p:nvPr>
              <p:custDataLst>
                <p:tags r:id="rId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8" name="MH_Other_2"/>
            <p:cNvSpPr/>
            <p:nvPr>
              <p:custDataLst>
                <p:tags r:id="rId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9" name="MH_Other_3"/>
            <p:cNvSpPr/>
            <p:nvPr>
              <p:custDataLst>
                <p:tags r:id="rId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20" name="MH_Other_4"/>
            <p:cNvSpPr/>
            <p:nvPr>
              <p:custDataLst>
                <p:tags r:id="rId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21" name="MH_Other_5"/>
            <p:cNvSpPr>
              <a:spLocks/>
            </p:cNvSpPr>
            <p:nvPr>
              <p:custDataLst>
                <p:tags r:id="rId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spTree>
    <p:extLst>
      <p:ext uri="{BB962C8B-B14F-4D97-AF65-F5344CB8AC3E}">
        <p14:creationId xmlns:p14="http://schemas.microsoft.com/office/powerpoint/2010/main" val="1579572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23" name="圆角矩形 22"/>
          <p:cNvSpPr/>
          <p:nvPr/>
        </p:nvSpPr>
        <p:spPr>
          <a:xfrm>
            <a:off x="899490" y="1222212"/>
            <a:ext cx="3541843" cy="127598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a:t>int </a:t>
            </a:r>
            <a:r>
              <a:rPr lang="en-US" altLang="zh-CN" dirty="0" err="1"/>
              <a:t>i</a:t>
            </a:r>
            <a:r>
              <a:rPr lang="en-US" altLang="zh-CN" dirty="0"/>
              <a:t>=3,j;</a:t>
            </a:r>
          </a:p>
          <a:p>
            <a:r>
              <a:rPr lang="en-US" altLang="zh-CN" dirty="0"/>
              <a:t>float f=2.5;</a:t>
            </a:r>
          </a:p>
          <a:p>
            <a:r>
              <a:rPr lang="en-US" altLang="zh-CN" dirty="0"/>
              <a:t>double d=7.5;</a:t>
            </a:r>
          </a:p>
          <a:p>
            <a:r>
              <a:rPr lang="en-US" altLang="zh-CN" dirty="0" err="1"/>
              <a:t>printf</a:t>
            </a:r>
            <a:r>
              <a:rPr lang="en-US" altLang="zh-CN" dirty="0"/>
              <a:t>("%lf",10+'a'+i*f-d/3);</a:t>
            </a:r>
            <a:endParaRPr lang="en-US" altLang="zh-CN" dirty="0">
              <a:solidFill>
                <a:srgbClr val="008000"/>
              </a:solidFill>
            </a:endParaRPr>
          </a:p>
        </p:txBody>
      </p:sp>
      <p:sp>
        <p:nvSpPr>
          <p:cNvPr id="24" name="折角形 23"/>
          <p:cNvSpPr/>
          <p:nvPr/>
        </p:nvSpPr>
        <p:spPr>
          <a:xfrm>
            <a:off x="899490" y="2732410"/>
            <a:ext cx="10454310" cy="314105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 name="组合 24"/>
          <p:cNvGrpSpPr/>
          <p:nvPr/>
        </p:nvGrpSpPr>
        <p:grpSpPr>
          <a:xfrm>
            <a:off x="1060512" y="2862155"/>
            <a:ext cx="1905000" cy="560717"/>
            <a:chOff x="8656983" y="1203671"/>
            <a:chExt cx="1905000" cy="497504"/>
          </a:xfrm>
        </p:grpSpPr>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6983" y="1203671"/>
              <a:ext cx="487017" cy="487017"/>
            </a:xfrm>
            <a:prstGeom prst="rect">
              <a:avLst/>
            </a:prstGeom>
          </p:spPr>
        </p:pic>
        <p:sp>
          <p:nvSpPr>
            <p:cNvPr id="27" name="文本框 26"/>
            <p:cNvSpPr txBox="1"/>
            <p:nvPr/>
          </p:nvSpPr>
          <p:spPr>
            <a:xfrm>
              <a:off x="9253331" y="1331843"/>
              <a:ext cx="1242392" cy="369332"/>
            </a:xfrm>
            <a:prstGeom prst="rect">
              <a:avLst/>
            </a:prstGeom>
            <a:noFill/>
          </p:spPr>
          <p:txBody>
            <a:bodyPr wrap="square" rtlCol="0">
              <a:spAutoFit/>
            </a:bodyPr>
            <a:lstStyle/>
            <a:p>
              <a:pPr algn="dist"/>
              <a:r>
                <a:rPr lang="zh-CN" altLang="en-US" b="1">
                  <a:solidFill>
                    <a:schemeClr val="bg1"/>
                  </a:solidFill>
                  <a:latin typeface="微软雅黑" panose="020B0503020204020204" pitchFamily="34" charset="-122"/>
                  <a:ea typeface="微软雅黑" panose="020B0503020204020204" pitchFamily="34" charset="-122"/>
                </a:rPr>
                <a:t>程序分析</a:t>
              </a:r>
            </a:p>
          </p:txBody>
        </p:sp>
        <p:cxnSp>
          <p:nvCxnSpPr>
            <p:cNvPr id="28" name="直接连接符 27"/>
            <p:cNvCxnSpPr/>
            <p:nvPr/>
          </p:nvCxnSpPr>
          <p:spPr>
            <a:xfrm>
              <a:off x="8656983" y="1690688"/>
              <a:ext cx="1905000" cy="10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977685" y="3518974"/>
            <a:ext cx="10139570" cy="2354491"/>
          </a:xfrm>
          <a:prstGeom prst="rect">
            <a:avLst/>
          </a:prstGeom>
          <a:noFill/>
        </p:spPr>
        <p:txBody>
          <a:bodyPr wrap="square" rtlCol="0">
            <a:spAutoFit/>
          </a:bodyPr>
          <a:lstStyle/>
          <a:p>
            <a:pPr>
              <a:lnSpc>
                <a:spcPct val="150000"/>
              </a:lnSpc>
              <a:buClr>
                <a:schemeClr val="bg1"/>
              </a:buClr>
            </a:pPr>
            <a:r>
              <a:rPr lang="en-US" altLang="zh-CN" b="1" dirty="0">
                <a:solidFill>
                  <a:srgbClr val="FFFF00"/>
                </a:solidFill>
              </a:rPr>
              <a:t>10+'a'+i*f-d/3</a:t>
            </a:r>
          </a:p>
          <a:p>
            <a:pPr>
              <a:lnSpc>
                <a:spcPct val="150000"/>
              </a:lnSpc>
              <a:buClr>
                <a:schemeClr val="bg1"/>
              </a:buClr>
            </a:pPr>
            <a:r>
              <a:rPr lang="zh-CN" altLang="en-US" sz="1600" dirty="0">
                <a:solidFill>
                  <a:schemeClr val="bg1"/>
                </a:solidFill>
              </a:rPr>
              <a:t>① 进行</a:t>
            </a:r>
            <a:r>
              <a:rPr lang="en-US" altLang="zh-CN" sz="1600" dirty="0">
                <a:solidFill>
                  <a:schemeClr val="bg1"/>
                </a:solidFill>
              </a:rPr>
              <a:t>10+′a′</a:t>
            </a:r>
            <a:r>
              <a:rPr lang="zh-CN" altLang="en-US" sz="1600" dirty="0">
                <a:solidFill>
                  <a:schemeClr val="bg1"/>
                </a:solidFill>
              </a:rPr>
              <a:t>的运算，</a:t>
            </a:r>
            <a:r>
              <a:rPr lang="en-US" altLang="zh-CN" sz="1600" dirty="0">
                <a:solidFill>
                  <a:schemeClr val="bg1"/>
                </a:solidFill>
              </a:rPr>
              <a:t>′a′</a:t>
            </a:r>
            <a:r>
              <a:rPr lang="zh-CN" altLang="en-US" sz="1600" dirty="0">
                <a:solidFill>
                  <a:schemeClr val="bg1"/>
                </a:solidFill>
              </a:rPr>
              <a:t>的值是整数</a:t>
            </a:r>
            <a:r>
              <a:rPr lang="en-US" altLang="zh-CN" sz="1600" dirty="0">
                <a:solidFill>
                  <a:schemeClr val="bg1"/>
                </a:solidFill>
              </a:rPr>
              <a:t>97</a:t>
            </a:r>
            <a:r>
              <a:rPr lang="zh-CN" altLang="en-US" sz="1600" dirty="0">
                <a:solidFill>
                  <a:schemeClr val="bg1"/>
                </a:solidFill>
              </a:rPr>
              <a:t>，运算结果为</a:t>
            </a:r>
            <a:r>
              <a:rPr lang="en-US" altLang="zh-CN" sz="1600" dirty="0">
                <a:solidFill>
                  <a:schemeClr val="bg1"/>
                </a:solidFill>
              </a:rPr>
              <a:t>107</a:t>
            </a:r>
            <a:r>
              <a:rPr lang="zh-CN" altLang="en-US" sz="1600" dirty="0">
                <a:solidFill>
                  <a:schemeClr val="bg1"/>
                </a:solidFill>
              </a:rPr>
              <a:t>。</a:t>
            </a:r>
          </a:p>
          <a:p>
            <a:pPr>
              <a:lnSpc>
                <a:spcPct val="150000"/>
              </a:lnSpc>
              <a:buClr>
                <a:schemeClr val="bg1"/>
              </a:buClr>
            </a:pPr>
            <a:r>
              <a:rPr lang="zh-CN" altLang="en-US" sz="1600" dirty="0">
                <a:solidFill>
                  <a:schemeClr val="bg1"/>
                </a:solidFill>
              </a:rPr>
              <a:t>② 由于“</a:t>
            </a:r>
            <a:r>
              <a:rPr lang="en-US" altLang="zh-CN" sz="1600" dirty="0">
                <a:solidFill>
                  <a:schemeClr val="bg1"/>
                </a:solidFill>
              </a:rPr>
              <a:t>*</a:t>
            </a:r>
            <a:r>
              <a:rPr lang="zh-CN" altLang="en-US" sz="1600" dirty="0">
                <a:solidFill>
                  <a:schemeClr val="bg1"/>
                </a:solidFill>
              </a:rPr>
              <a:t>”比“</a:t>
            </a:r>
            <a:r>
              <a:rPr lang="en-US" altLang="zh-CN" sz="1600" dirty="0">
                <a:solidFill>
                  <a:schemeClr val="bg1"/>
                </a:solidFill>
              </a:rPr>
              <a:t>+”</a:t>
            </a:r>
            <a:r>
              <a:rPr lang="zh-CN" altLang="en-US" sz="1600" dirty="0">
                <a:solidFill>
                  <a:schemeClr val="bg1"/>
                </a:solidFill>
              </a:rPr>
              <a:t>优先级高，先进行</a:t>
            </a:r>
            <a:r>
              <a:rPr lang="en-US" altLang="zh-CN" sz="1600" dirty="0" err="1">
                <a:solidFill>
                  <a:schemeClr val="bg1"/>
                </a:solidFill>
              </a:rPr>
              <a:t>i</a:t>
            </a:r>
            <a:r>
              <a:rPr lang="en-US" altLang="zh-CN" sz="1600" dirty="0">
                <a:solidFill>
                  <a:schemeClr val="bg1"/>
                </a:solidFill>
              </a:rPr>
              <a:t>*f</a:t>
            </a:r>
            <a:r>
              <a:rPr lang="zh-CN" altLang="en-US" sz="1600" dirty="0">
                <a:solidFill>
                  <a:schemeClr val="bg1"/>
                </a:solidFill>
              </a:rPr>
              <a:t>的运算。先将</a:t>
            </a:r>
            <a:r>
              <a:rPr lang="en-US" altLang="zh-CN" sz="1600" dirty="0" err="1">
                <a:solidFill>
                  <a:schemeClr val="bg1"/>
                </a:solidFill>
              </a:rPr>
              <a:t>i</a:t>
            </a:r>
            <a:r>
              <a:rPr lang="zh-CN" altLang="en-US" sz="1600" dirty="0">
                <a:solidFill>
                  <a:schemeClr val="bg1"/>
                </a:solidFill>
              </a:rPr>
              <a:t>与</a:t>
            </a:r>
            <a:r>
              <a:rPr lang="en-US" altLang="zh-CN" sz="1600" dirty="0">
                <a:solidFill>
                  <a:schemeClr val="bg1"/>
                </a:solidFill>
              </a:rPr>
              <a:t>f</a:t>
            </a:r>
            <a:r>
              <a:rPr lang="zh-CN" altLang="en-US" sz="1600" dirty="0">
                <a:solidFill>
                  <a:schemeClr val="bg1"/>
                </a:solidFill>
              </a:rPr>
              <a:t>都转成</a:t>
            </a:r>
            <a:r>
              <a:rPr lang="en-US" altLang="zh-CN" sz="1600" dirty="0">
                <a:solidFill>
                  <a:schemeClr val="bg1"/>
                </a:solidFill>
              </a:rPr>
              <a:t>double</a:t>
            </a:r>
            <a:r>
              <a:rPr lang="zh-CN" altLang="en-US" sz="1600" dirty="0">
                <a:solidFill>
                  <a:schemeClr val="bg1"/>
                </a:solidFill>
              </a:rPr>
              <a:t>型，运算结果为</a:t>
            </a:r>
            <a:r>
              <a:rPr lang="en-US" altLang="zh-CN" sz="1600" dirty="0">
                <a:solidFill>
                  <a:schemeClr val="bg1"/>
                </a:solidFill>
              </a:rPr>
              <a:t>7.5</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p>
          <a:p>
            <a:pPr>
              <a:lnSpc>
                <a:spcPct val="150000"/>
              </a:lnSpc>
              <a:buClr>
                <a:schemeClr val="bg1"/>
              </a:buClr>
            </a:pPr>
            <a:r>
              <a:rPr lang="zh-CN" altLang="en-US" sz="1600" dirty="0">
                <a:solidFill>
                  <a:schemeClr val="bg1"/>
                </a:solidFill>
              </a:rPr>
              <a:t>③ 整数</a:t>
            </a:r>
            <a:r>
              <a:rPr lang="en-US" altLang="zh-CN" sz="1600" dirty="0">
                <a:solidFill>
                  <a:schemeClr val="bg1"/>
                </a:solidFill>
              </a:rPr>
              <a:t>107</a:t>
            </a:r>
            <a:r>
              <a:rPr lang="zh-CN" altLang="en-US" sz="1600" dirty="0">
                <a:solidFill>
                  <a:schemeClr val="bg1"/>
                </a:solidFill>
              </a:rPr>
              <a:t>与ｉ</a:t>
            </a:r>
            <a:r>
              <a:rPr lang="en-US" altLang="zh-CN" sz="1600" dirty="0">
                <a:solidFill>
                  <a:schemeClr val="bg1"/>
                </a:solidFill>
              </a:rPr>
              <a:t>*</a:t>
            </a:r>
            <a:r>
              <a:rPr lang="zh-CN" altLang="en-US" sz="1600" dirty="0">
                <a:solidFill>
                  <a:schemeClr val="bg1"/>
                </a:solidFill>
              </a:rPr>
              <a:t>ｆ的积相加。先将整数</a:t>
            </a:r>
            <a:r>
              <a:rPr lang="en-US" altLang="zh-CN" sz="1600" dirty="0">
                <a:solidFill>
                  <a:schemeClr val="bg1"/>
                </a:solidFill>
              </a:rPr>
              <a:t>107</a:t>
            </a:r>
            <a:r>
              <a:rPr lang="zh-CN" altLang="en-US" sz="1600" dirty="0">
                <a:solidFill>
                  <a:schemeClr val="bg1"/>
                </a:solidFill>
              </a:rPr>
              <a:t>转换成双精度数，相加结果为</a:t>
            </a:r>
            <a:r>
              <a:rPr lang="en-US" altLang="zh-CN" sz="1600" dirty="0">
                <a:solidFill>
                  <a:schemeClr val="bg1"/>
                </a:solidFill>
              </a:rPr>
              <a:t>114.5</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p>
          <a:p>
            <a:pPr>
              <a:lnSpc>
                <a:spcPct val="150000"/>
              </a:lnSpc>
              <a:buClr>
                <a:schemeClr val="bg1"/>
              </a:buClr>
            </a:pPr>
            <a:r>
              <a:rPr lang="zh-CN" altLang="en-US" sz="1600" dirty="0">
                <a:solidFill>
                  <a:schemeClr val="bg1"/>
                </a:solidFill>
              </a:rPr>
              <a:t>④ 进行</a:t>
            </a:r>
            <a:r>
              <a:rPr lang="en-US" altLang="zh-CN" sz="1600" dirty="0">
                <a:solidFill>
                  <a:schemeClr val="bg1"/>
                </a:solidFill>
              </a:rPr>
              <a:t>d/3</a:t>
            </a:r>
            <a:r>
              <a:rPr lang="zh-CN" altLang="en-US" sz="1600" dirty="0">
                <a:solidFill>
                  <a:schemeClr val="bg1"/>
                </a:solidFill>
              </a:rPr>
              <a:t>的运算，先将</a:t>
            </a:r>
            <a:r>
              <a:rPr lang="en-US" altLang="zh-CN" sz="1600" dirty="0">
                <a:solidFill>
                  <a:schemeClr val="bg1"/>
                </a:solidFill>
              </a:rPr>
              <a:t>3</a:t>
            </a:r>
            <a:r>
              <a:rPr lang="zh-CN" altLang="en-US" sz="1600" dirty="0">
                <a:solidFill>
                  <a:schemeClr val="bg1"/>
                </a:solidFill>
              </a:rPr>
              <a:t>转换成</a:t>
            </a:r>
            <a:r>
              <a:rPr lang="en-US" altLang="zh-CN" sz="1600" dirty="0">
                <a:solidFill>
                  <a:schemeClr val="bg1"/>
                </a:solidFill>
              </a:rPr>
              <a:t>double</a:t>
            </a:r>
            <a:r>
              <a:rPr lang="zh-CN" altLang="en-US" sz="1600" dirty="0">
                <a:solidFill>
                  <a:schemeClr val="bg1"/>
                </a:solidFill>
              </a:rPr>
              <a:t>型，</a:t>
            </a:r>
            <a:r>
              <a:rPr lang="en-US" altLang="zh-CN" sz="1600" dirty="0">
                <a:solidFill>
                  <a:schemeClr val="bg1"/>
                </a:solidFill>
              </a:rPr>
              <a:t>d/3</a:t>
            </a:r>
            <a:r>
              <a:rPr lang="zh-CN" altLang="en-US" sz="1600" dirty="0">
                <a:solidFill>
                  <a:schemeClr val="bg1"/>
                </a:solidFill>
              </a:rPr>
              <a:t>结果为</a:t>
            </a:r>
            <a:r>
              <a:rPr lang="en-US" altLang="zh-CN" sz="1600" dirty="0">
                <a:solidFill>
                  <a:schemeClr val="bg1"/>
                </a:solidFill>
              </a:rPr>
              <a:t>2.5</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p>
          <a:p>
            <a:pPr>
              <a:lnSpc>
                <a:spcPct val="150000"/>
              </a:lnSpc>
              <a:buClr>
                <a:schemeClr val="bg1"/>
              </a:buClr>
            </a:pPr>
            <a:r>
              <a:rPr lang="zh-CN" altLang="en-US" sz="1600" dirty="0">
                <a:solidFill>
                  <a:schemeClr val="bg1"/>
                </a:solidFill>
              </a:rPr>
              <a:t>⑤ 将</a:t>
            </a:r>
            <a:r>
              <a:rPr lang="en-US" altLang="zh-CN" sz="1600" dirty="0">
                <a:solidFill>
                  <a:schemeClr val="bg1"/>
                </a:solidFill>
              </a:rPr>
              <a:t>10+′a′+i*f</a:t>
            </a:r>
            <a:r>
              <a:rPr lang="zh-CN" altLang="en-US" sz="1600" dirty="0">
                <a:solidFill>
                  <a:schemeClr val="bg1"/>
                </a:solidFill>
              </a:rPr>
              <a:t>的结果</a:t>
            </a:r>
            <a:r>
              <a:rPr lang="en-US" altLang="zh-CN" sz="1600" dirty="0">
                <a:solidFill>
                  <a:schemeClr val="bg1"/>
                </a:solidFill>
              </a:rPr>
              <a:t>114.5</a:t>
            </a:r>
            <a:r>
              <a:rPr lang="zh-CN" altLang="en-US" sz="1600" dirty="0">
                <a:solidFill>
                  <a:schemeClr val="bg1"/>
                </a:solidFill>
              </a:rPr>
              <a:t>与</a:t>
            </a:r>
            <a:r>
              <a:rPr lang="en-US" altLang="zh-CN" sz="1600" dirty="0">
                <a:solidFill>
                  <a:schemeClr val="bg1"/>
                </a:solidFill>
              </a:rPr>
              <a:t>d/3</a:t>
            </a:r>
            <a:r>
              <a:rPr lang="zh-CN" altLang="en-US" sz="1600" dirty="0">
                <a:solidFill>
                  <a:schemeClr val="bg1"/>
                </a:solidFill>
              </a:rPr>
              <a:t>的商</a:t>
            </a:r>
            <a:r>
              <a:rPr lang="en-US" altLang="zh-CN" sz="1600" dirty="0">
                <a:solidFill>
                  <a:schemeClr val="bg1"/>
                </a:solidFill>
              </a:rPr>
              <a:t>2.5</a:t>
            </a:r>
            <a:r>
              <a:rPr lang="zh-CN" altLang="en-US" sz="1600" dirty="0">
                <a:solidFill>
                  <a:schemeClr val="bg1"/>
                </a:solidFill>
              </a:rPr>
              <a:t>相减，结果为</a:t>
            </a:r>
            <a:r>
              <a:rPr lang="en-US" altLang="zh-CN" sz="1600" dirty="0">
                <a:solidFill>
                  <a:schemeClr val="bg1"/>
                </a:solidFill>
              </a:rPr>
              <a:t>112.0</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endParaRPr lang="en-US" altLang="zh-CN" sz="1600" dirty="0">
              <a:solidFill>
                <a:schemeClr val="bg1"/>
              </a:solidFill>
            </a:endParaRPr>
          </a:p>
        </p:txBody>
      </p:sp>
    </p:spTree>
    <p:extLst>
      <p:ext uri="{BB962C8B-B14F-4D97-AF65-F5344CB8AC3E}">
        <p14:creationId xmlns:p14="http://schemas.microsoft.com/office/powerpoint/2010/main" val="152009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554114" y="1165076"/>
            <a:ext cx="9715500" cy="589584"/>
          </a:xfrm>
        </p:spPr>
        <p:txBody>
          <a:bodyPr>
            <a:noAutofit/>
          </a:bodyPr>
          <a:lstStyle/>
          <a:p>
            <a:pPr marL="0" indent="0">
              <a:lnSpc>
                <a:spcPct val="120000"/>
              </a:lnSpc>
              <a:buNone/>
            </a:pPr>
            <a:r>
              <a:rPr lang="en-US" altLang="zh-CN" sz="2400">
                <a:solidFill>
                  <a:schemeClr val="accent1"/>
                </a:solidFill>
              </a:rPr>
              <a:t>【</a:t>
            </a:r>
            <a:r>
              <a:rPr lang="zh-CN" altLang="en-US" sz="2400">
                <a:solidFill>
                  <a:schemeClr val="accent1"/>
                </a:solidFill>
              </a:rPr>
              <a:t>例</a:t>
            </a:r>
            <a:r>
              <a:rPr lang="en-US" altLang="zh-CN" sz="2400">
                <a:solidFill>
                  <a:schemeClr val="accent1"/>
                </a:solidFill>
              </a:rPr>
              <a:t>3.3】</a:t>
            </a:r>
            <a:r>
              <a:rPr lang="zh-CN" altLang="en-US" sz="2400">
                <a:solidFill>
                  <a:schemeClr val="accent1"/>
                </a:solidFill>
              </a:rPr>
              <a:t>给定一个大写字母，要求用小写字母输出。</a:t>
            </a:r>
            <a:endParaRPr lang="en-US" altLang="zh-CN" sz="2400">
              <a:solidFill>
                <a:schemeClr val="accent1"/>
              </a:solidFill>
            </a:endParaRPr>
          </a:p>
        </p:txBody>
      </p:sp>
      <p:sp>
        <p:nvSpPr>
          <p:cNvPr id="10" name="矩形 9"/>
          <p:cNvSpPr/>
          <p:nvPr/>
        </p:nvSpPr>
        <p:spPr>
          <a:xfrm>
            <a:off x="752647" y="1630804"/>
            <a:ext cx="10038162" cy="1323439"/>
          </a:xfrm>
          <a:prstGeom prst="rect">
            <a:avLst/>
          </a:prstGeom>
        </p:spPr>
        <p:txBody>
          <a:bodyPr wrap="square">
            <a:spAutoFit/>
          </a:bodyPr>
          <a:lstStyle/>
          <a:p>
            <a:r>
              <a:rPr lang="zh-CN" altLang="en-US" sz="2000" b="1" dirty="0"/>
              <a:t>解题思路</a:t>
            </a:r>
            <a:r>
              <a:rPr lang="en-US" altLang="zh-CN" sz="2000" b="1" dirty="0"/>
              <a:t>: </a:t>
            </a:r>
            <a:r>
              <a:rPr lang="zh-CN" altLang="en-US" sz="2000" dirty="0"/>
              <a:t> 字符数据以</a:t>
            </a:r>
            <a:r>
              <a:rPr lang="en-US" altLang="zh-CN" sz="2000" dirty="0"/>
              <a:t>ASCII</a:t>
            </a:r>
            <a:r>
              <a:rPr lang="zh-CN" altLang="en-US" sz="2000" dirty="0"/>
              <a:t>码存储在内存中，形式与整数的存储形式相同。 所以字符型数据和其他算术型数据之间可以互相赋值和运算。</a:t>
            </a:r>
          </a:p>
          <a:p>
            <a:r>
              <a:rPr lang="zh-CN" altLang="en-US" sz="2000" dirty="0"/>
              <a:t>大小写字母之间的关系是：同一个字母，用小写表示的字符的</a:t>
            </a:r>
            <a:r>
              <a:rPr lang="en-US" altLang="zh-CN" sz="2000" dirty="0"/>
              <a:t>ASCII</a:t>
            </a:r>
            <a:r>
              <a:rPr lang="zh-CN" altLang="en-US" sz="2000" dirty="0"/>
              <a:t>代码比用大写表示的字符的</a:t>
            </a:r>
            <a:r>
              <a:rPr lang="en-US" altLang="zh-CN" sz="2000" dirty="0"/>
              <a:t>ASCII</a:t>
            </a:r>
            <a:r>
              <a:rPr lang="zh-CN" altLang="en-US" sz="2000" dirty="0"/>
              <a:t>代码大</a:t>
            </a:r>
            <a:r>
              <a:rPr lang="en-US" altLang="zh-CN" sz="2000" dirty="0"/>
              <a:t>32</a:t>
            </a:r>
            <a:r>
              <a:rPr lang="zh-CN" altLang="en-US" sz="2000" dirty="0"/>
              <a:t>。</a:t>
            </a:r>
          </a:p>
        </p:txBody>
      </p:sp>
      <p:sp>
        <p:nvSpPr>
          <p:cNvPr id="13" name="圆角矩形 12"/>
          <p:cNvSpPr/>
          <p:nvPr/>
        </p:nvSpPr>
        <p:spPr>
          <a:xfrm>
            <a:off x="917900" y="3125179"/>
            <a:ext cx="6813852"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t>#include &lt;</a:t>
            </a:r>
            <a:r>
              <a:rPr lang="en-US" altLang="zh-CN" dirty="0" err="1"/>
              <a:t>stdio.h</a:t>
            </a:r>
            <a:r>
              <a:rPr lang="en-US" altLang="zh-CN" dirty="0"/>
              <a:t>&gt;</a:t>
            </a:r>
          </a:p>
          <a:p>
            <a:pPr defTabSz="363538"/>
            <a:r>
              <a:rPr lang="en-US" altLang="zh-CN" dirty="0"/>
              <a:t>int main()</a:t>
            </a:r>
          </a:p>
          <a:p>
            <a:pPr defTabSz="363538"/>
            <a:r>
              <a:rPr lang="en-US" altLang="zh-CN" dirty="0"/>
              <a:t>{</a:t>
            </a:r>
          </a:p>
          <a:p>
            <a:pPr defTabSz="363538"/>
            <a:r>
              <a:rPr lang="en-US" altLang="zh-CN" dirty="0"/>
              <a:t>	char c1,c2;</a:t>
            </a:r>
          </a:p>
          <a:p>
            <a:pPr defTabSz="363538"/>
            <a:r>
              <a:rPr lang="en-US" altLang="zh-CN" dirty="0"/>
              <a:t>	c1='A'; 			</a:t>
            </a:r>
            <a:r>
              <a:rPr lang="en-US" altLang="zh-CN" dirty="0">
                <a:solidFill>
                  <a:srgbClr val="008000"/>
                </a:solidFill>
              </a:rPr>
              <a:t>//</a:t>
            </a:r>
            <a:r>
              <a:rPr lang="zh-CN" altLang="en-US" dirty="0">
                <a:solidFill>
                  <a:srgbClr val="008000"/>
                </a:solidFill>
              </a:rPr>
              <a:t>将字符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代码放到</a:t>
            </a:r>
            <a:r>
              <a:rPr lang="en-US" altLang="zh-CN" dirty="0">
                <a:solidFill>
                  <a:srgbClr val="008000"/>
                </a:solidFill>
              </a:rPr>
              <a:t>c1</a:t>
            </a:r>
            <a:r>
              <a:rPr lang="zh-CN" altLang="en-US" dirty="0">
                <a:solidFill>
                  <a:srgbClr val="008000"/>
                </a:solidFill>
              </a:rPr>
              <a:t>变量中</a:t>
            </a:r>
          </a:p>
          <a:p>
            <a:pPr defTabSz="363538"/>
            <a:r>
              <a:rPr lang="zh-CN" altLang="en-US" dirty="0"/>
              <a:t>	</a:t>
            </a:r>
            <a:r>
              <a:rPr lang="en-US" altLang="zh-CN" dirty="0"/>
              <a:t>c2=c1+32;			</a:t>
            </a:r>
            <a:r>
              <a:rPr lang="en-US" altLang="zh-CN" dirty="0">
                <a:solidFill>
                  <a:srgbClr val="008000"/>
                </a:solidFill>
              </a:rPr>
              <a:t>//</a:t>
            </a:r>
            <a:r>
              <a:rPr lang="zh-CN" altLang="en-US" dirty="0">
                <a:solidFill>
                  <a:srgbClr val="008000"/>
                </a:solidFill>
              </a:rPr>
              <a:t>得到字符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代码，放在</a:t>
            </a:r>
            <a:r>
              <a:rPr lang="en-US" altLang="zh-CN" dirty="0">
                <a:solidFill>
                  <a:srgbClr val="008000"/>
                </a:solidFill>
              </a:rPr>
              <a:t>c2</a:t>
            </a:r>
            <a:r>
              <a:rPr lang="zh-CN" altLang="en-US" dirty="0">
                <a:solidFill>
                  <a:srgbClr val="008000"/>
                </a:solidFill>
              </a:rPr>
              <a:t>变量中 </a:t>
            </a:r>
          </a:p>
          <a:p>
            <a:pPr defTabSz="363538"/>
            <a:r>
              <a:rPr lang="zh-CN" altLang="en-US" dirty="0"/>
              <a:t>	</a:t>
            </a:r>
            <a:r>
              <a:rPr lang="en-US" altLang="zh-CN" dirty="0" err="1"/>
              <a:t>printf</a:t>
            </a:r>
            <a:r>
              <a:rPr lang="en-US" altLang="zh-CN" dirty="0"/>
              <a:t>("%c\n",c2);	</a:t>
            </a:r>
            <a:r>
              <a:rPr lang="en-US" altLang="zh-CN" dirty="0">
                <a:solidFill>
                  <a:srgbClr val="008000"/>
                </a:solidFill>
              </a:rPr>
              <a:t>//</a:t>
            </a:r>
            <a:r>
              <a:rPr lang="zh-CN" altLang="en-US" dirty="0">
                <a:solidFill>
                  <a:srgbClr val="008000"/>
                </a:solidFill>
              </a:rPr>
              <a:t>输出</a:t>
            </a:r>
            <a:r>
              <a:rPr lang="en-US" altLang="zh-CN" dirty="0">
                <a:solidFill>
                  <a:srgbClr val="008000"/>
                </a:solidFill>
              </a:rPr>
              <a:t>c2</a:t>
            </a:r>
            <a:r>
              <a:rPr lang="zh-CN" altLang="en-US" dirty="0">
                <a:solidFill>
                  <a:srgbClr val="008000"/>
                </a:solidFill>
              </a:rPr>
              <a:t>的值，是一个字符</a:t>
            </a:r>
          </a:p>
          <a:p>
            <a:pPr defTabSz="363538"/>
            <a:r>
              <a:rPr lang="zh-CN" altLang="en-US" dirty="0"/>
              <a:t>	</a:t>
            </a:r>
            <a:r>
              <a:rPr lang="en-US" altLang="zh-CN" dirty="0" err="1"/>
              <a:t>printf</a:t>
            </a:r>
            <a:r>
              <a:rPr lang="en-US" altLang="zh-CN" dirty="0"/>
              <a:t>("%d\n",c2);	</a:t>
            </a:r>
            <a:r>
              <a:rPr lang="en-US" altLang="zh-CN" dirty="0">
                <a:solidFill>
                  <a:srgbClr val="008000"/>
                </a:solidFill>
              </a:rPr>
              <a:t>//</a:t>
            </a:r>
            <a:r>
              <a:rPr lang="zh-CN" altLang="en-US" dirty="0">
                <a:solidFill>
                  <a:srgbClr val="008000"/>
                </a:solidFill>
              </a:rPr>
              <a:t>输出</a:t>
            </a:r>
            <a:r>
              <a:rPr lang="en-US" altLang="zh-CN" dirty="0">
                <a:solidFill>
                  <a:srgbClr val="008000"/>
                </a:solidFill>
              </a:rPr>
              <a:t>c2</a:t>
            </a:r>
            <a:r>
              <a:rPr lang="zh-CN" altLang="en-US" dirty="0">
                <a:solidFill>
                  <a:srgbClr val="008000"/>
                </a:solidFill>
              </a:rPr>
              <a:t>的值，是字符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a:t>
            </a:r>
          </a:p>
          <a:p>
            <a:pPr defTabSz="363538"/>
            <a:r>
              <a:rPr lang="zh-CN" altLang="en-US" dirty="0"/>
              <a:t>	</a:t>
            </a:r>
            <a:r>
              <a:rPr lang="en-US" altLang="zh-CN" dirty="0"/>
              <a:t>return 0;</a:t>
            </a:r>
          </a:p>
          <a:p>
            <a:pPr defTabSz="363538"/>
            <a:r>
              <a:rPr lang="en-US" altLang="zh-CN" dirty="0"/>
              <a:t>}</a:t>
            </a:r>
            <a:endParaRPr lang="en-US" altLang="zh-CN" dirty="0">
              <a:solidFill>
                <a:srgbClr val="008000"/>
              </a:solidFill>
            </a:endParaRPr>
          </a:p>
        </p:txBody>
      </p:sp>
      <p:pic>
        <p:nvPicPr>
          <p:cNvPr id="5" name="图片 4"/>
          <p:cNvPicPr>
            <a:picLocks noChangeAspect="1"/>
          </p:cNvPicPr>
          <p:nvPr/>
        </p:nvPicPr>
        <p:blipFill>
          <a:blip r:embed="rId3" cstate="print"/>
          <a:stretch>
            <a:fillRect/>
          </a:stretch>
        </p:blipFill>
        <p:spPr>
          <a:xfrm>
            <a:off x="7964564" y="2894373"/>
            <a:ext cx="3312782" cy="972230"/>
          </a:xfrm>
          <a:prstGeom prst="rect">
            <a:avLst/>
          </a:prstGeom>
        </p:spPr>
      </p:pic>
      <p:grpSp>
        <p:nvGrpSpPr>
          <p:cNvPr id="15" name="组合 14"/>
          <p:cNvGrpSpPr/>
          <p:nvPr/>
        </p:nvGrpSpPr>
        <p:grpSpPr>
          <a:xfrm>
            <a:off x="7964564" y="4037539"/>
            <a:ext cx="3312782" cy="2061476"/>
            <a:chOff x="8050696" y="5019262"/>
            <a:chExt cx="4233017" cy="2061476"/>
          </a:xfrm>
          <a:effectLst>
            <a:outerShdw blurRad="63500" sx="102000" sy="102000" algn="ctr" rotWithShape="0">
              <a:prstClr val="black">
                <a:alpha val="40000"/>
              </a:prstClr>
            </a:outerShdw>
          </a:effectLst>
        </p:grpSpPr>
        <p:sp>
          <p:nvSpPr>
            <p:cNvPr id="17" name="剪去单角的矩形 16"/>
            <p:cNvSpPr/>
            <p:nvPr/>
          </p:nvSpPr>
          <p:spPr>
            <a:xfrm>
              <a:off x="8050696" y="5019262"/>
              <a:ext cx="4233017" cy="2061476"/>
            </a:xfrm>
            <a:prstGeom prst="snip1Rect">
              <a:avLst>
                <a:gd name="adj" fmla="val 7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22" name="文本框 21"/>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一个字符数据既可以以字符形式输出，也可以以整数形式输出。</a:t>
              </a:r>
            </a:p>
          </p:txBody>
        </p:sp>
      </p:grpSp>
      <p:graphicFrame>
        <p:nvGraphicFramePr>
          <p:cNvPr id="7" name="表格 6"/>
          <p:cNvGraphicFramePr>
            <a:graphicFrameLocks noGrp="1"/>
          </p:cNvGraphicFramePr>
          <p:nvPr>
            <p:extLst>
              <p:ext uri="{D42A27DB-BD31-4B8C-83A1-F6EECF244321}">
                <p14:modId xmlns:p14="http://schemas.microsoft.com/office/powerpoint/2010/main" val="1982194653"/>
              </p:ext>
            </p:extLst>
          </p:nvPr>
        </p:nvGraphicFramePr>
        <p:xfrm>
          <a:off x="8301175" y="4647564"/>
          <a:ext cx="1666240" cy="3048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92661667"/>
                    </a:ext>
                  </a:extLst>
                </a:gridCol>
                <a:gridCol w="208280">
                  <a:extLst>
                    <a:ext uri="{9D8B030D-6E8A-4147-A177-3AD203B41FA5}">
                      <a16:colId xmlns:a16="http://schemas.microsoft.com/office/drawing/2014/main" val="3250601839"/>
                    </a:ext>
                  </a:extLst>
                </a:gridCol>
                <a:gridCol w="208280">
                  <a:extLst>
                    <a:ext uri="{9D8B030D-6E8A-4147-A177-3AD203B41FA5}">
                      <a16:colId xmlns:a16="http://schemas.microsoft.com/office/drawing/2014/main" val="2971262020"/>
                    </a:ext>
                  </a:extLst>
                </a:gridCol>
                <a:gridCol w="208280">
                  <a:extLst>
                    <a:ext uri="{9D8B030D-6E8A-4147-A177-3AD203B41FA5}">
                      <a16:colId xmlns:a16="http://schemas.microsoft.com/office/drawing/2014/main" val="2894471595"/>
                    </a:ext>
                  </a:extLst>
                </a:gridCol>
                <a:gridCol w="208280">
                  <a:extLst>
                    <a:ext uri="{9D8B030D-6E8A-4147-A177-3AD203B41FA5}">
                      <a16:colId xmlns:a16="http://schemas.microsoft.com/office/drawing/2014/main" val="3134624735"/>
                    </a:ext>
                  </a:extLst>
                </a:gridCol>
                <a:gridCol w="208280">
                  <a:extLst>
                    <a:ext uri="{9D8B030D-6E8A-4147-A177-3AD203B41FA5}">
                      <a16:colId xmlns:a16="http://schemas.microsoft.com/office/drawing/2014/main" val="1745972670"/>
                    </a:ext>
                  </a:extLst>
                </a:gridCol>
                <a:gridCol w="208280">
                  <a:extLst>
                    <a:ext uri="{9D8B030D-6E8A-4147-A177-3AD203B41FA5}">
                      <a16:colId xmlns:a16="http://schemas.microsoft.com/office/drawing/2014/main" val="3799564436"/>
                    </a:ext>
                  </a:extLst>
                </a:gridCol>
                <a:gridCol w="208280">
                  <a:extLst>
                    <a:ext uri="{9D8B030D-6E8A-4147-A177-3AD203B41FA5}">
                      <a16:colId xmlns:a16="http://schemas.microsoft.com/office/drawing/2014/main" val="2960029592"/>
                    </a:ext>
                  </a:extLst>
                </a:gridCol>
              </a:tblGrid>
              <a:tr h="275957">
                <a:tc>
                  <a:txBody>
                    <a:bodyPr/>
                    <a:lstStyle/>
                    <a:p>
                      <a:pPr algn="ctr"/>
                      <a:r>
                        <a:rPr lang="en-US" altLang="zh-CN" sz="1400"/>
                        <a:t>0</a:t>
                      </a:r>
                      <a:endParaRPr lang="zh-CN" altLang="en-US" sz="1400" b="0"/>
                    </a:p>
                  </a:txBody>
                  <a:tcPr/>
                </a:tc>
                <a:tc>
                  <a:txBody>
                    <a:bodyPr/>
                    <a:lstStyle/>
                    <a:p>
                      <a:pPr algn="ctr"/>
                      <a:r>
                        <a:rPr lang="en-US" altLang="zh-CN" sz="1400"/>
                        <a:t>1</a:t>
                      </a:r>
                      <a:endParaRPr lang="zh-CN" altLang="en-US" sz="1400" b="0"/>
                    </a:p>
                  </a:txBody>
                  <a:tcPr/>
                </a:tc>
                <a:tc>
                  <a:txBody>
                    <a:bodyPr/>
                    <a:lstStyle/>
                    <a:p>
                      <a:pPr algn="ctr"/>
                      <a:r>
                        <a:rPr lang="en-US" altLang="zh-CN" sz="1400"/>
                        <a:t>1</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1</a:t>
                      </a:r>
                      <a:endParaRPr lang="zh-CN" altLang="en-US" sz="1400" b="0"/>
                    </a:p>
                  </a:txBody>
                  <a:tcPr/>
                </a:tc>
                <a:extLst>
                  <a:ext uri="{0D108BD9-81ED-4DB2-BD59-A6C34878D82A}">
                    <a16:rowId xmlns:a16="http://schemas.microsoft.com/office/drawing/2014/main" val="703415844"/>
                  </a:ext>
                </a:extLst>
              </a:tr>
            </a:tbl>
          </a:graphicData>
        </a:graphic>
      </p:graphicFrame>
      <p:sp>
        <p:nvSpPr>
          <p:cNvPr id="8" name="矩形 7"/>
          <p:cNvSpPr/>
          <p:nvPr/>
        </p:nvSpPr>
        <p:spPr>
          <a:xfrm>
            <a:off x="8301175" y="4952364"/>
            <a:ext cx="1666240" cy="170936"/>
          </a:xfrm>
          <a:prstGeom prst="rect">
            <a:avLst/>
          </a:prstGeom>
          <a:gradFill flip="none" rotWithShape="1">
            <a:gsLst>
              <a:gs pos="0">
                <a:schemeClr val="accent1">
                  <a:lumMod val="20000"/>
                  <a:lumOff val="80000"/>
                </a:schemeClr>
              </a:gs>
              <a:gs pos="50000">
                <a:schemeClr val="accent1">
                  <a:lumMod val="40000"/>
                  <a:lumOff val="60000"/>
                </a:schemeClr>
              </a:gs>
              <a:gs pos="100000">
                <a:schemeClr val="accent6">
                  <a:lumMod val="99000"/>
                  <a:satMod val="120000"/>
                  <a:shade val="7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8301175" y="5114059"/>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9471656" y="5102140"/>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301174" y="4631228"/>
            <a:ext cx="2893841" cy="1384995"/>
          </a:xfrm>
          <a:prstGeom prst="rect">
            <a:avLst/>
          </a:prstGeom>
          <a:noFill/>
        </p:spPr>
        <p:txBody>
          <a:bodyPr wrap="square" rtlCol="0">
            <a:spAutoFit/>
          </a:bodyPr>
          <a:lstStyle/>
          <a:p>
            <a:pPr defTabSz="539750"/>
            <a:r>
              <a:rPr lang="en-US" altLang="zh-CN" sz="1400">
                <a:solidFill>
                  <a:schemeClr val="bg1"/>
                </a:solidFill>
              </a:rPr>
              <a:t>			</a:t>
            </a:r>
            <a:r>
              <a:rPr lang="zh-CN" altLang="en-US" sz="1400">
                <a:solidFill>
                  <a:schemeClr val="bg1"/>
                </a:solidFill>
              </a:rPr>
              <a:t>存储</a:t>
            </a:r>
            <a:r>
              <a:rPr lang="en-US" altLang="zh-CN" sz="1400">
                <a:solidFill>
                  <a:schemeClr val="bg1"/>
                </a:solidFill>
              </a:rPr>
              <a:t>(ASCII</a:t>
            </a:r>
            <a:r>
              <a:rPr lang="zh-CN" altLang="en-US" sz="1400">
                <a:solidFill>
                  <a:schemeClr val="bg1"/>
                </a:solidFill>
              </a:rPr>
              <a:t>码</a:t>
            </a:r>
            <a:r>
              <a:rPr lang="en-US" altLang="zh-CN" sz="1400">
                <a:solidFill>
                  <a:schemeClr val="bg1"/>
                </a:solidFill>
              </a:rPr>
              <a:t>)</a:t>
            </a:r>
          </a:p>
          <a:p>
            <a:pPr defTabSz="539750"/>
            <a:endParaRPr lang="en-US" altLang="zh-CN" sz="1400">
              <a:solidFill>
                <a:schemeClr val="bg1"/>
              </a:solidFill>
            </a:endParaRPr>
          </a:p>
          <a:p>
            <a:pPr defTabSz="539750"/>
            <a:endParaRPr lang="en-US" altLang="zh-CN" sz="1400">
              <a:solidFill>
                <a:schemeClr val="bg1"/>
              </a:solidFill>
            </a:endParaRPr>
          </a:p>
          <a:p>
            <a:pPr defTabSz="539750"/>
            <a:r>
              <a:rPr lang="en-US" altLang="zh-CN" sz="1400">
                <a:solidFill>
                  <a:schemeClr val="bg1"/>
                </a:solidFill>
              </a:rPr>
              <a:t>"%c"		 "%d"	</a:t>
            </a:r>
            <a:r>
              <a:rPr lang="zh-CN" altLang="en-US" sz="1400">
                <a:solidFill>
                  <a:schemeClr val="bg1"/>
                </a:solidFill>
              </a:rPr>
              <a:t>输出格式符</a:t>
            </a:r>
            <a:endParaRPr lang="en-US" altLang="zh-CN" sz="1400">
              <a:solidFill>
                <a:schemeClr val="bg1"/>
              </a:solidFill>
            </a:endParaRPr>
          </a:p>
          <a:p>
            <a:pPr defTabSz="539750"/>
            <a:endParaRPr lang="en-US" altLang="zh-CN" sz="1400">
              <a:solidFill>
                <a:schemeClr val="bg1"/>
              </a:solidFill>
            </a:endParaRPr>
          </a:p>
          <a:p>
            <a:pPr defTabSz="539750"/>
            <a:r>
              <a:rPr lang="en-US" altLang="zh-CN" sz="1400">
                <a:solidFill>
                  <a:schemeClr val="bg1"/>
                </a:solidFill>
              </a:rPr>
              <a:t>  a		   97	</a:t>
            </a:r>
            <a:r>
              <a:rPr lang="zh-CN" altLang="en-US" sz="1400">
                <a:solidFill>
                  <a:schemeClr val="bg1"/>
                </a:solidFill>
              </a:rPr>
              <a:t>显示结果</a:t>
            </a:r>
          </a:p>
        </p:txBody>
      </p:sp>
      <p:sp>
        <p:nvSpPr>
          <p:cNvPr id="29" name="下箭头 28"/>
          <p:cNvSpPr/>
          <p:nvPr/>
        </p:nvSpPr>
        <p:spPr>
          <a:xfrm>
            <a:off x="8301175" y="555024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463900" y="555024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5D86DBF-66B6-44C6-B32A-131A8DD7D377}"/>
              </a:ext>
            </a:extLst>
          </p:cNvPr>
          <p:cNvSpPr/>
          <p:nvPr/>
        </p:nvSpPr>
        <p:spPr>
          <a:xfrm>
            <a:off x="3228892" y="1265009"/>
            <a:ext cx="1192188"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052B68B-30E4-4ED8-A2A0-800221765B1F}"/>
              </a:ext>
            </a:extLst>
          </p:cNvPr>
          <p:cNvSpPr/>
          <p:nvPr/>
        </p:nvSpPr>
        <p:spPr>
          <a:xfrm>
            <a:off x="5625863" y="1265008"/>
            <a:ext cx="1192188"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18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175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1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038851" y="2154238"/>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r>
              <a:rPr lang="zh-CN" altLang="en-US" sz="2000">
                <a:solidFill>
                  <a:srgbClr val="FFFFFF"/>
                </a:solidFill>
                <a:latin typeface="+mn-lt"/>
                <a:ea typeface="+mn-ea"/>
              </a:rPr>
              <a:t>强制类型转换</a:t>
            </a:r>
          </a:p>
        </p:txBody>
      </p:sp>
      <p:sp>
        <p:nvSpPr>
          <p:cNvPr id="3075" name="MH_SubTitle_1"/>
          <p:cNvSpPr>
            <a:spLocks/>
          </p:cNvSpPr>
          <p:nvPr>
            <p:custDataLst>
              <p:tags r:id="rId3"/>
            </p:custDataLst>
          </p:nvPr>
        </p:nvSpPr>
        <p:spPr bwMode="auto">
          <a:xfrm>
            <a:off x="2703514" y="4151313"/>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000">
                <a:solidFill>
                  <a:srgbClr val="FFFFFF"/>
                </a:solidFill>
                <a:latin typeface="+mn-lt"/>
                <a:ea typeface="+mn-ea"/>
              </a:rPr>
              <a:t>自动类型转换</a:t>
            </a:r>
          </a:p>
        </p:txBody>
      </p:sp>
      <p:sp>
        <p:nvSpPr>
          <p:cNvPr id="13" name="MH_Title_1"/>
          <p:cNvSpPr/>
          <p:nvPr>
            <p:custDataLst>
              <p:tags r:id="rId4"/>
            </p:custDataLst>
          </p:nvPr>
        </p:nvSpPr>
        <p:spPr>
          <a:xfrm>
            <a:off x="4913313" y="2278064"/>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a:solidFill>
                  <a:schemeClr val="accent1"/>
                </a:solidFill>
              </a:rPr>
              <a:t>类型</a:t>
            </a:r>
            <a:endParaRPr lang="en-US" altLang="zh-CN" sz="3200">
              <a:solidFill>
                <a:schemeClr val="accent1"/>
              </a:solidFill>
            </a:endParaRPr>
          </a:p>
          <a:p>
            <a:pPr algn="ctr">
              <a:defRPr/>
            </a:pPr>
            <a:r>
              <a:rPr lang="zh-CN" altLang="en-US" sz="3200">
                <a:solidFill>
                  <a:schemeClr val="accent1"/>
                </a:solidFill>
              </a:rPr>
              <a:t>转换</a:t>
            </a:r>
          </a:p>
        </p:txBody>
      </p:sp>
      <p:sp>
        <p:nvSpPr>
          <p:cNvPr id="8" name="MH_Text_1"/>
          <p:cNvSpPr>
            <a:spLocks noChangeArrowheads="1"/>
          </p:cNvSpPr>
          <p:nvPr>
            <p:custDataLst>
              <p:tags r:id="rId5"/>
            </p:custDataLst>
          </p:nvPr>
        </p:nvSpPr>
        <p:spPr bwMode="auto">
          <a:xfrm>
            <a:off x="2703514" y="1995489"/>
            <a:ext cx="206692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在运算时不必用户干预，系统自动进行的类型转换。</a:t>
            </a:r>
            <a:endParaRPr lang="en-US" altLang="zh-CN" sz="1600">
              <a:solidFill>
                <a:schemeClr val="tx1">
                  <a:lumMod val="50000"/>
                  <a:lumOff val="50000"/>
                </a:schemeClr>
              </a:solidFill>
              <a:latin typeface="+mn-lt"/>
              <a:ea typeface="+mn-ea"/>
            </a:endParaRPr>
          </a:p>
        </p:txBody>
      </p:sp>
      <p:sp>
        <p:nvSpPr>
          <p:cNvPr id="9" name="MH_Text_2"/>
          <p:cNvSpPr>
            <a:spLocks noChangeArrowheads="1"/>
          </p:cNvSpPr>
          <p:nvPr>
            <p:custDataLst>
              <p:tags r:id="rId6"/>
            </p:custDataLst>
          </p:nvPr>
        </p:nvSpPr>
        <p:spPr bwMode="auto">
          <a:xfrm>
            <a:off x="7237414" y="2574926"/>
            <a:ext cx="20669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44000" rIns="0" bIns="14400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当自动类型转换不能实现目的时，可以用强制类型转换。</a:t>
            </a:r>
          </a:p>
        </p:txBody>
      </p:sp>
    </p:spTree>
    <p:custDataLst>
      <p:tags r:id="rId1"/>
    </p:custDataLst>
    <p:extLst>
      <p:ext uri="{BB962C8B-B14F-4D97-AF65-F5344CB8AC3E}">
        <p14:creationId xmlns:p14="http://schemas.microsoft.com/office/powerpoint/2010/main" val="1020790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强制类型转换运算符</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a:t>
            </a:r>
            <a:r>
              <a:rPr lang="zh-CN" altLang="en-US" sz="2400" b="1"/>
              <a:t>类型名</a:t>
            </a:r>
            <a:r>
              <a:rPr lang="en-US" altLang="zh-CN" sz="2400" b="1"/>
              <a:t>)(</a:t>
            </a:r>
            <a:r>
              <a:rPr lang="zh-CN" altLang="en-US" sz="2400" b="1"/>
              <a:t>表达式</a:t>
            </a:r>
            <a:r>
              <a:rPr lang="en-US" altLang="zh-CN" sz="2400" b="1"/>
              <a:t>)</a:t>
            </a:r>
            <a:endParaRPr lang="zh-CN" altLang="en-US" sz="2400" b="1"/>
          </a:p>
        </p:txBody>
      </p:sp>
      <p:sp>
        <p:nvSpPr>
          <p:cNvPr id="5" name="圆角矩形 4"/>
          <p:cNvSpPr/>
          <p:nvPr/>
        </p:nvSpPr>
        <p:spPr>
          <a:xfrm>
            <a:off x="927100" y="2327299"/>
            <a:ext cx="10426700"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t>(double)a		</a:t>
            </a:r>
            <a:r>
              <a:rPr lang="zh-CN" altLang="en-US" dirty="0">
                <a:solidFill>
                  <a:srgbClr val="0070C0"/>
                </a:solidFill>
              </a:rPr>
              <a:t>将ａ转换成</a:t>
            </a:r>
            <a:r>
              <a:rPr lang="en-US" altLang="zh-CN" dirty="0">
                <a:solidFill>
                  <a:srgbClr val="0070C0"/>
                </a:solidFill>
              </a:rPr>
              <a:t>double</a:t>
            </a:r>
            <a:r>
              <a:rPr lang="zh-CN" altLang="en-US" dirty="0">
                <a:solidFill>
                  <a:srgbClr val="0070C0"/>
                </a:solidFill>
              </a:rPr>
              <a:t>型</a:t>
            </a:r>
          </a:p>
          <a:p>
            <a:pPr defTabSz="363538"/>
            <a:r>
              <a:rPr lang="en-US" altLang="zh-CN" dirty="0"/>
              <a:t>(int)(</a:t>
            </a:r>
            <a:r>
              <a:rPr lang="en-US" altLang="zh-CN" dirty="0" err="1"/>
              <a:t>x+y</a:t>
            </a:r>
            <a:r>
              <a:rPr lang="en-US" altLang="zh-CN" dirty="0"/>
              <a:t>)		</a:t>
            </a:r>
            <a:r>
              <a:rPr lang="zh-CN" altLang="en-US" dirty="0">
                <a:solidFill>
                  <a:srgbClr val="0070C0"/>
                </a:solidFill>
              </a:rPr>
              <a:t>将</a:t>
            </a:r>
            <a:r>
              <a:rPr lang="en-US" altLang="zh-CN" dirty="0" err="1">
                <a:solidFill>
                  <a:srgbClr val="0070C0"/>
                </a:solidFill>
              </a:rPr>
              <a:t>x+y</a:t>
            </a:r>
            <a:r>
              <a:rPr lang="zh-CN" altLang="en-US" dirty="0">
                <a:solidFill>
                  <a:srgbClr val="0070C0"/>
                </a:solidFill>
              </a:rPr>
              <a:t>的值转换成</a:t>
            </a:r>
            <a:r>
              <a:rPr lang="en-US" altLang="zh-CN" dirty="0">
                <a:solidFill>
                  <a:srgbClr val="0070C0"/>
                </a:solidFill>
              </a:rPr>
              <a:t>int</a:t>
            </a:r>
            <a:r>
              <a:rPr lang="zh-CN" altLang="en-US" dirty="0">
                <a:solidFill>
                  <a:srgbClr val="0070C0"/>
                </a:solidFill>
              </a:rPr>
              <a:t>型</a:t>
            </a:r>
          </a:p>
          <a:p>
            <a:pPr defTabSz="363538"/>
            <a:r>
              <a:rPr lang="en-US" altLang="zh-CN" dirty="0"/>
              <a:t>(float)(5%3)		</a:t>
            </a:r>
            <a:r>
              <a:rPr lang="zh-CN" altLang="en-US" dirty="0">
                <a:solidFill>
                  <a:srgbClr val="0070C0"/>
                </a:solidFill>
              </a:rPr>
              <a:t>将</a:t>
            </a:r>
            <a:r>
              <a:rPr lang="en-US" altLang="zh-CN" dirty="0">
                <a:solidFill>
                  <a:srgbClr val="0070C0"/>
                </a:solidFill>
              </a:rPr>
              <a:t>5%3</a:t>
            </a:r>
            <a:r>
              <a:rPr lang="zh-CN" altLang="en-US" dirty="0">
                <a:solidFill>
                  <a:srgbClr val="0070C0"/>
                </a:solidFill>
              </a:rPr>
              <a:t>的值转换成</a:t>
            </a:r>
            <a:r>
              <a:rPr lang="en-US" altLang="zh-CN" dirty="0">
                <a:solidFill>
                  <a:srgbClr val="0070C0"/>
                </a:solidFill>
              </a:rPr>
              <a:t>float</a:t>
            </a:r>
            <a:r>
              <a:rPr lang="zh-CN" altLang="en-US" dirty="0">
                <a:solidFill>
                  <a:srgbClr val="0070C0"/>
                </a:solidFill>
              </a:rPr>
              <a:t>型</a:t>
            </a:r>
          </a:p>
          <a:p>
            <a:pPr defTabSz="363538"/>
            <a:r>
              <a:rPr lang="en-US" altLang="zh-CN" dirty="0"/>
              <a:t>(int)</a:t>
            </a:r>
            <a:r>
              <a:rPr lang="en-US" altLang="zh-CN" dirty="0" err="1"/>
              <a:t>x+y</a:t>
            </a:r>
            <a:r>
              <a:rPr lang="en-US" altLang="zh-CN" dirty="0"/>
              <a:t>		</a:t>
            </a:r>
            <a:r>
              <a:rPr lang="zh-CN" altLang="en-US" dirty="0">
                <a:solidFill>
                  <a:srgbClr val="0070C0"/>
                </a:solidFill>
              </a:rPr>
              <a:t>只将</a:t>
            </a:r>
            <a:r>
              <a:rPr lang="en-US" altLang="zh-CN" dirty="0">
                <a:solidFill>
                  <a:srgbClr val="0070C0"/>
                </a:solidFill>
              </a:rPr>
              <a:t>x</a:t>
            </a:r>
            <a:r>
              <a:rPr lang="zh-CN" altLang="en-US" dirty="0">
                <a:solidFill>
                  <a:srgbClr val="0070C0"/>
                </a:solidFill>
              </a:rPr>
              <a:t>转换成整型，然后与</a:t>
            </a:r>
            <a:r>
              <a:rPr lang="en-US" altLang="zh-CN" dirty="0">
                <a:solidFill>
                  <a:srgbClr val="0070C0"/>
                </a:solidFill>
              </a:rPr>
              <a:t>y</a:t>
            </a:r>
            <a:r>
              <a:rPr lang="zh-CN" altLang="en-US" dirty="0">
                <a:solidFill>
                  <a:srgbClr val="0070C0"/>
                </a:solidFill>
              </a:rPr>
              <a:t>相加</a:t>
            </a:r>
            <a:endParaRPr lang="en-US" altLang="zh-CN" dirty="0">
              <a:solidFill>
                <a:srgbClr val="0070C0"/>
              </a:solidFill>
            </a:endParaRPr>
          </a:p>
          <a:p>
            <a:pPr defTabSz="363538"/>
            <a:endParaRPr lang="en-US" altLang="zh-CN" dirty="0"/>
          </a:p>
          <a:p>
            <a:pPr defTabSz="363538"/>
            <a:r>
              <a:rPr lang="en-US" altLang="zh-CN" dirty="0"/>
              <a:t>int a; float </a:t>
            </a:r>
            <a:r>
              <a:rPr lang="en-US" altLang="zh-CN" dirty="0" err="1"/>
              <a:t>x,y;double</a:t>
            </a:r>
            <a:r>
              <a:rPr lang="en-US" altLang="zh-CN" dirty="0"/>
              <a:t> b;</a:t>
            </a:r>
            <a:endParaRPr lang="zh-CN" altLang="en-US" dirty="0"/>
          </a:p>
          <a:p>
            <a:pPr defTabSz="363538"/>
            <a:r>
              <a:rPr lang="en-US" altLang="zh-CN" dirty="0"/>
              <a:t>a=(int)x</a:t>
            </a:r>
          </a:p>
          <a:p>
            <a:pPr defTabSz="363538"/>
            <a:r>
              <a:rPr lang="zh-CN" altLang="en-US" dirty="0">
                <a:solidFill>
                  <a:srgbClr val="0070C0"/>
                </a:solidFill>
              </a:rPr>
              <a:t>进行强制类型运算</a:t>
            </a:r>
            <a:r>
              <a:rPr lang="en-US" altLang="zh-CN" dirty="0">
                <a:solidFill>
                  <a:srgbClr val="0070C0"/>
                </a:solidFill>
              </a:rPr>
              <a:t>(int)x</a:t>
            </a:r>
            <a:r>
              <a:rPr lang="zh-CN" altLang="en-US" dirty="0">
                <a:solidFill>
                  <a:srgbClr val="0070C0"/>
                </a:solidFill>
              </a:rPr>
              <a:t>后得到一个</a:t>
            </a:r>
            <a:r>
              <a:rPr lang="en-US" altLang="zh-CN" dirty="0">
                <a:solidFill>
                  <a:srgbClr val="0070C0"/>
                </a:solidFill>
              </a:rPr>
              <a:t>int</a:t>
            </a:r>
            <a:r>
              <a:rPr lang="zh-CN" altLang="en-US" dirty="0">
                <a:solidFill>
                  <a:srgbClr val="0070C0"/>
                </a:solidFill>
              </a:rPr>
              <a:t>类型的临时值，它的值等于ｘ的整数部分，把它赋给</a:t>
            </a:r>
            <a:r>
              <a:rPr lang="en-US" altLang="zh-CN" dirty="0">
                <a:solidFill>
                  <a:srgbClr val="0070C0"/>
                </a:solidFill>
              </a:rPr>
              <a:t>a</a:t>
            </a:r>
            <a:r>
              <a:rPr lang="zh-CN" altLang="en-US" dirty="0">
                <a:solidFill>
                  <a:srgbClr val="0070C0"/>
                </a:solidFill>
              </a:rPr>
              <a:t>，注意</a:t>
            </a:r>
            <a:r>
              <a:rPr lang="en-US" altLang="zh-CN" dirty="0">
                <a:solidFill>
                  <a:srgbClr val="0070C0"/>
                </a:solidFill>
              </a:rPr>
              <a:t>x</a:t>
            </a:r>
            <a:r>
              <a:rPr lang="zh-CN" altLang="en-US" dirty="0">
                <a:solidFill>
                  <a:srgbClr val="0070C0"/>
                </a:solidFill>
              </a:rPr>
              <a:t>的值和类型都未变化，仍为</a:t>
            </a:r>
            <a:r>
              <a:rPr lang="en-US" altLang="zh-CN" dirty="0">
                <a:solidFill>
                  <a:srgbClr val="0070C0"/>
                </a:solidFill>
              </a:rPr>
              <a:t>float</a:t>
            </a:r>
            <a:r>
              <a:rPr lang="zh-CN" altLang="en-US" dirty="0">
                <a:solidFill>
                  <a:srgbClr val="0070C0"/>
                </a:solidFill>
              </a:rPr>
              <a:t>型。该临时值在赋值后就不再存在了。</a:t>
            </a:r>
          </a:p>
        </p:txBody>
      </p:sp>
    </p:spTree>
    <p:extLst>
      <p:ext uri="{BB962C8B-B14F-4D97-AF65-F5344CB8AC3E}">
        <p14:creationId xmlns:p14="http://schemas.microsoft.com/office/powerpoint/2010/main" val="3014764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E8CAFCD-A8D9-4757-87A9-6DF30D18F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4" y="1094267"/>
            <a:ext cx="10291038" cy="4669465"/>
          </a:xfrm>
          <a:prstGeom prst="rect">
            <a:avLst/>
          </a:prstGeom>
        </p:spPr>
      </p:pic>
    </p:spTree>
    <p:extLst>
      <p:ext uri="{BB962C8B-B14F-4D97-AF65-F5344CB8AC3E}">
        <p14:creationId xmlns:p14="http://schemas.microsoft.com/office/powerpoint/2010/main" val="2345946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F33E89A-B420-4E98-BE04-4F61C8B37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733598" y="-2035696"/>
            <a:ext cx="6043954" cy="10740268"/>
          </a:xfrm>
          <a:prstGeom prst="rect">
            <a:avLst/>
          </a:prstGeom>
        </p:spPr>
      </p:pic>
    </p:spTree>
    <p:extLst>
      <p:ext uri="{BB962C8B-B14F-4D97-AF65-F5344CB8AC3E}">
        <p14:creationId xmlns:p14="http://schemas.microsoft.com/office/powerpoint/2010/main" val="216105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E38AFE5-7B5B-4E6F-9CB5-EBC5104F4095}"/>
              </a:ext>
            </a:extLst>
          </p:cNvPr>
          <p:cNvPicPr>
            <a:picLocks noChangeAspect="1"/>
          </p:cNvPicPr>
          <p:nvPr/>
        </p:nvPicPr>
        <p:blipFill>
          <a:blip r:embed="rId2"/>
          <a:stretch>
            <a:fillRect/>
          </a:stretch>
        </p:blipFill>
        <p:spPr>
          <a:xfrm rot="16200000">
            <a:off x="3467480" y="-2015869"/>
            <a:ext cx="5257039" cy="11380988"/>
          </a:xfrm>
          <a:prstGeom prst="rect">
            <a:avLst/>
          </a:prstGeom>
        </p:spPr>
      </p:pic>
    </p:spTree>
    <p:extLst>
      <p:ext uri="{BB962C8B-B14F-4D97-AF65-F5344CB8AC3E}">
        <p14:creationId xmlns:p14="http://schemas.microsoft.com/office/powerpoint/2010/main" val="409798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29360" y="1527969"/>
            <a:ext cx="9662160" cy="4246880"/>
            <a:chOff x="2751138" y="2444750"/>
            <a:chExt cx="6740526" cy="3182938"/>
          </a:xfrm>
        </p:grpSpPr>
        <p:sp>
          <p:nvSpPr>
            <p:cNvPr id="6" name="MH_Title_1"/>
            <p:cNvSpPr>
              <a:spLocks noChangeArrowheads="1"/>
            </p:cNvSpPr>
            <p:nvPr>
              <p:custDataLst>
                <p:tags r:id="rId1"/>
              </p:custDataLst>
            </p:nvPr>
          </p:nvSpPr>
          <p:spPr bwMode="auto">
            <a:xfrm>
              <a:off x="2851150" y="2882900"/>
              <a:ext cx="1474788" cy="1443038"/>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3200" dirty="0">
                  <a:latin typeface="微软雅黑" panose="020B0503020204020204" pitchFamily="34" charset="-122"/>
                  <a:ea typeface="微软雅黑" panose="020B0503020204020204" pitchFamily="34" charset="-122"/>
                </a:rPr>
                <a:t>算法</a:t>
              </a:r>
              <a:endParaRPr lang="en-US" altLang="zh-CN" sz="3200" dirty="0">
                <a:latin typeface="微软雅黑" panose="020B0503020204020204" pitchFamily="34" charset="-122"/>
                <a:ea typeface="微软雅黑" panose="020B0503020204020204" pitchFamily="34" charset="-122"/>
              </a:endParaRPr>
            </a:p>
            <a:p>
              <a:pPr algn="ctr">
                <a:lnSpc>
                  <a:spcPct val="110000"/>
                </a:lnSpc>
                <a:defRPr/>
              </a:pPr>
              <a:r>
                <a:rPr lang="zh-CN" altLang="en-US" sz="3200" dirty="0">
                  <a:latin typeface="微软雅黑" panose="020B0503020204020204" pitchFamily="34" charset="-122"/>
                  <a:ea typeface="微软雅黑" panose="020B0503020204020204" pitchFamily="34" charset="-122"/>
                </a:rPr>
                <a:t>的表示</a:t>
              </a:r>
              <a:endParaRPr lang="zh-CN" altLang="zh-CN" sz="3200" dirty="0">
                <a:latin typeface="微软雅黑" panose="020B0503020204020204" pitchFamily="34" charset="-122"/>
                <a:ea typeface="微软雅黑" panose="020B0503020204020204" pitchFamily="34" charset="-122"/>
              </a:endParaRPr>
            </a:p>
          </p:txBody>
        </p:sp>
        <p:sp>
          <p:nvSpPr>
            <p:cNvPr id="7" name="MH_Other_1"/>
            <p:cNvSpPr>
              <a:spLocks noChangeArrowheads="1"/>
            </p:cNvSpPr>
            <p:nvPr>
              <p:custDataLst>
                <p:tags r:id="rId2"/>
              </p:custDataLst>
            </p:nvPr>
          </p:nvSpPr>
          <p:spPr bwMode="auto">
            <a:xfrm>
              <a:off x="2751138" y="2776539"/>
              <a:ext cx="1676400" cy="163988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chemeClr val="accent1"/>
                </a:solidFill>
              </a:endParaRPr>
            </a:p>
          </p:txBody>
        </p:sp>
        <p:sp>
          <p:nvSpPr>
            <p:cNvPr id="8" name="MH_SubTitle_4"/>
            <p:cNvSpPr>
              <a:spLocks noChangeArrowheads="1"/>
            </p:cNvSpPr>
            <p:nvPr>
              <p:custDataLst>
                <p:tags r:id="rId3"/>
              </p:custDataLst>
            </p:nvPr>
          </p:nvSpPr>
          <p:spPr bwMode="auto">
            <a:xfrm>
              <a:off x="4476751" y="4687888"/>
              <a:ext cx="887413"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伪代码</a:t>
              </a:r>
            </a:p>
          </p:txBody>
        </p:sp>
        <p:sp>
          <p:nvSpPr>
            <p:cNvPr id="9" name="MH_Other_2"/>
            <p:cNvSpPr>
              <a:spLocks noChangeArrowheads="1"/>
            </p:cNvSpPr>
            <p:nvPr>
              <p:custDataLst>
                <p:tags r:id="rId4"/>
              </p:custDataLst>
            </p:nvPr>
          </p:nvSpPr>
          <p:spPr bwMode="auto">
            <a:xfrm>
              <a:off x="4403726" y="4616450"/>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0" name="MH_SubTitle_3"/>
            <p:cNvSpPr>
              <a:spLocks noChangeArrowheads="1"/>
            </p:cNvSpPr>
            <p:nvPr>
              <p:custDataLst>
                <p:tags r:id="rId5"/>
              </p:custDataLst>
            </p:nvPr>
          </p:nvSpPr>
          <p:spPr bwMode="auto">
            <a:xfrm>
              <a:off x="6580188" y="4348163"/>
              <a:ext cx="887412" cy="868362"/>
            </a:xfrm>
            <a:prstGeom prst="ellipse">
              <a:avLst/>
            </a:prstGeom>
            <a:solidFill>
              <a:schemeClr val="accent4">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结构化</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1" name="MH_Other_3"/>
            <p:cNvSpPr>
              <a:spLocks noChangeArrowheads="1"/>
            </p:cNvSpPr>
            <p:nvPr>
              <p:custDataLst>
                <p:tags r:id="rId6"/>
              </p:custDataLst>
            </p:nvPr>
          </p:nvSpPr>
          <p:spPr bwMode="auto">
            <a:xfrm>
              <a:off x="6505576" y="4270375"/>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2" name="MH_SubTitle_2"/>
            <p:cNvSpPr>
              <a:spLocks noChangeArrowheads="1"/>
            </p:cNvSpPr>
            <p:nvPr>
              <p:custDataLst>
                <p:tags r:id="rId7"/>
              </p:custDataLst>
            </p:nvPr>
          </p:nvSpPr>
          <p:spPr bwMode="auto">
            <a:xfrm>
              <a:off x="8531226" y="323850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传统</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3" name="MH_Other_4"/>
            <p:cNvSpPr>
              <a:spLocks noChangeArrowheads="1"/>
            </p:cNvSpPr>
            <p:nvPr>
              <p:custDataLst>
                <p:tags r:id="rId8"/>
              </p:custDataLst>
            </p:nvPr>
          </p:nvSpPr>
          <p:spPr bwMode="auto">
            <a:xfrm>
              <a:off x="8458201" y="3167064"/>
              <a:ext cx="1033463" cy="101123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MH_SubTitle_1"/>
            <p:cNvSpPr>
              <a:spLocks noChangeArrowheads="1"/>
            </p:cNvSpPr>
            <p:nvPr>
              <p:custDataLst>
                <p:tags r:id="rId9"/>
              </p:custDataLst>
            </p:nvPr>
          </p:nvSpPr>
          <p:spPr bwMode="auto">
            <a:xfrm>
              <a:off x="5800726" y="252095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自然</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语言</a:t>
              </a:r>
            </a:p>
          </p:txBody>
        </p:sp>
        <p:sp>
          <p:nvSpPr>
            <p:cNvPr id="15" name="MH_Other_5"/>
            <p:cNvSpPr>
              <a:spLocks noChangeArrowheads="1"/>
            </p:cNvSpPr>
            <p:nvPr>
              <p:custDataLst>
                <p:tags r:id="rId10"/>
              </p:custDataLst>
            </p:nvPr>
          </p:nvSpPr>
          <p:spPr bwMode="auto">
            <a:xfrm>
              <a:off x="5719763" y="2444750"/>
              <a:ext cx="1035050"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6" name="MH_Other_6"/>
            <p:cNvSpPr>
              <a:spLocks noChangeShapeType="1"/>
            </p:cNvSpPr>
            <p:nvPr>
              <p:custDataLst>
                <p:tags r:id="rId11"/>
              </p:custDataLst>
            </p:nvPr>
          </p:nvSpPr>
          <p:spPr bwMode="auto">
            <a:xfrm>
              <a:off x="4149725" y="4198939"/>
              <a:ext cx="465138" cy="503237"/>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7" name="MH_Other_7"/>
            <p:cNvSpPr>
              <a:spLocks noChangeShapeType="1"/>
            </p:cNvSpPr>
            <p:nvPr>
              <p:custDataLst>
                <p:tags r:id="rId12"/>
              </p:custDataLst>
            </p:nvPr>
          </p:nvSpPr>
          <p:spPr bwMode="auto">
            <a:xfrm flipV="1">
              <a:off x="4391025" y="3040063"/>
              <a:ext cx="1328738" cy="296862"/>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 name="MH_Other_8"/>
            <p:cNvSpPr>
              <a:spLocks noChangeShapeType="1"/>
            </p:cNvSpPr>
            <p:nvPr>
              <p:custDataLst>
                <p:tags r:id="rId13"/>
              </p:custDataLst>
            </p:nvPr>
          </p:nvSpPr>
          <p:spPr bwMode="auto">
            <a:xfrm>
              <a:off x="4341814" y="3975100"/>
              <a:ext cx="2136775" cy="719138"/>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9" name="MH_Other_9"/>
            <p:cNvSpPr>
              <a:spLocks noChangeShapeType="1"/>
            </p:cNvSpPr>
            <p:nvPr>
              <p:custDataLst>
                <p:tags r:id="rId14"/>
              </p:custDataLst>
            </p:nvPr>
          </p:nvSpPr>
          <p:spPr bwMode="auto">
            <a:xfrm>
              <a:off x="4433888" y="3663951"/>
              <a:ext cx="4024312" cy="9525"/>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grpSp>
    </p:spTree>
    <p:extLst>
      <p:ext uri="{BB962C8B-B14F-4D97-AF65-F5344CB8AC3E}">
        <p14:creationId xmlns:p14="http://schemas.microsoft.com/office/powerpoint/2010/main" val="1068253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3351C-2A66-4408-8C87-164A1FEC0C59}"/>
              </a:ext>
            </a:extLst>
          </p:cNvPr>
          <p:cNvSpPr>
            <a:spLocks noGrp="1"/>
          </p:cNvSpPr>
          <p:nvPr>
            <p:ph type="title"/>
          </p:nvPr>
        </p:nvSpPr>
        <p:spPr/>
        <p:txBody>
          <a:bodyPr/>
          <a:lstStyle/>
          <a:p>
            <a:r>
              <a:rPr lang="zh-CN" altLang="en-US" dirty="0"/>
              <a:t>程序设计基础（</a:t>
            </a:r>
            <a:r>
              <a:rPr lang="en-US" altLang="zh-CN" dirty="0"/>
              <a:t>C</a:t>
            </a:r>
            <a:r>
              <a:rPr lang="zh-CN" altLang="en-US" dirty="0"/>
              <a:t>语言）</a:t>
            </a:r>
            <a:r>
              <a:rPr lang="en-US" altLang="zh-CN" dirty="0"/>
              <a:t> No.3</a:t>
            </a:r>
            <a:endParaRPr lang="zh-CN" altLang="en-US" dirty="0"/>
          </a:p>
        </p:txBody>
      </p:sp>
      <p:sp>
        <p:nvSpPr>
          <p:cNvPr id="4" name="灯片编号占位符 3">
            <a:extLst>
              <a:ext uri="{FF2B5EF4-FFF2-40B4-BE49-F238E27FC236}">
                <a16:creationId xmlns:a16="http://schemas.microsoft.com/office/drawing/2014/main" id="{83EDA292-F455-4F3C-858E-6CEAFD4E19B8}"/>
              </a:ext>
            </a:extLst>
          </p:cNvPr>
          <p:cNvSpPr>
            <a:spLocks noGrp="1"/>
          </p:cNvSpPr>
          <p:nvPr>
            <p:ph type="sldNum" sz="quarter" idx="12"/>
          </p:nvPr>
        </p:nvSpPr>
        <p:spPr>
          <a:xfrm>
            <a:off x="8610599" y="6409138"/>
            <a:ext cx="2909888" cy="206381"/>
          </a:xfrm>
        </p:spPr>
        <p:txBody>
          <a:bodyPr/>
          <a:lstStyle/>
          <a:p>
            <a:fld id="{5DD3DB80-B894-403A-B48E-6FDC1A72010E}" type="slidenum">
              <a:rPr lang="zh-CN" altLang="en-US" smtClean="0"/>
              <a:pPr/>
              <a:t>40</a:t>
            </a:fld>
            <a:endParaRPr lang="zh-CN" altLang="en-US" dirty="0"/>
          </a:p>
        </p:txBody>
      </p:sp>
      <p:grpSp>
        <p:nvGrpSpPr>
          <p:cNvPr id="6" name="íṣḻïḑè">
            <a:extLst>
              <a:ext uri="{FF2B5EF4-FFF2-40B4-BE49-F238E27FC236}">
                <a16:creationId xmlns:a16="http://schemas.microsoft.com/office/drawing/2014/main" id="{B5DE1FB7-BE5A-4468-BDB4-8F3CA9A4D301}"/>
              </a:ext>
            </a:extLst>
          </p:cNvPr>
          <p:cNvGrpSpPr/>
          <p:nvPr/>
        </p:nvGrpSpPr>
        <p:grpSpPr>
          <a:xfrm>
            <a:off x="669924" y="2539112"/>
            <a:ext cx="5218837" cy="1288553"/>
            <a:chOff x="660399" y="3192257"/>
            <a:chExt cx="5200277" cy="1288553"/>
          </a:xfrm>
        </p:grpSpPr>
        <p:sp>
          <p:nvSpPr>
            <p:cNvPr id="38" name="îS1iḋê">
              <a:extLst>
                <a:ext uri="{FF2B5EF4-FFF2-40B4-BE49-F238E27FC236}">
                  <a16:creationId xmlns:a16="http://schemas.microsoft.com/office/drawing/2014/main" id="{33863EE5-358B-4998-ABC4-1642A92F6086}"/>
                </a:ext>
              </a:extLst>
            </p:cNvPr>
            <p:cNvSpPr/>
            <p:nvPr/>
          </p:nvSpPr>
          <p:spPr>
            <a:xfrm>
              <a:off x="660399" y="319225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9" name="iśḻiḓe">
              <a:extLst>
                <a:ext uri="{FF2B5EF4-FFF2-40B4-BE49-F238E27FC236}">
                  <a16:creationId xmlns:a16="http://schemas.microsoft.com/office/drawing/2014/main" id="{F18A4033-F368-4BBD-9387-81ACA6623D98}"/>
                </a:ext>
              </a:extLst>
            </p:cNvPr>
            <p:cNvSpPr/>
            <p:nvPr/>
          </p:nvSpPr>
          <p:spPr>
            <a:xfrm>
              <a:off x="660400" y="319225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1</a:t>
              </a:r>
              <a:endParaRPr lang="zh-CN" altLang="en-US" sz="2800" b="1" dirty="0">
                <a:solidFill>
                  <a:schemeClr val="bg1"/>
                </a:solidFill>
              </a:endParaRPr>
            </a:p>
          </p:txBody>
        </p:sp>
        <p:grpSp>
          <p:nvGrpSpPr>
            <p:cNvPr id="40" name="îṩļîḑe">
              <a:extLst>
                <a:ext uri="{FF2B5EF4-FFF2-40B4-BE49-F238E27FC236}">
                  <a16:creationId xmlns:a16="http://schemas.microsoft.com/office/drawing/2014/main" id="{35DF8CF2-E8C9-498A-82D0-CA21FEA957E1}"/>
                </a:ext>
              </a:extLst>
            </p:cNvPr>
            <p:cNvGrpSpPr/>
            <p:nvPr/>
          </p:nvGrpSpPr>
          <p:grpSpPr>
            <a:xfrm>
              <a:off x="2003301" y="3215744"/>
              <a:ext cx="3843519" cy="1265065"/>
              <a:chOff x="2032411" y="3215744"/>
              <a:chExt cx="3465618" cy="1265065"/>
            </a:xfrm>
          </p:grpSpPr>
          <p:sp>
            <p:nvSpPr>
              <p:cNvPr id="41" name="ïšļîḍe">
                <a:extLst>
                  <a:ext uri="{FF2B5EF4-FFF2-40B4-BE49-F238E27FC236}">
                    <a16:creationId xmlns:a16="http://schemas.microsoft.com/office/drawing/2014/main" id="{D7EE710E-A646-4680-8C6D-AD003F81A17B}"/>
                  </a:ext>
                </a:extLst>
              </p:cNvPr>
              <p:cNvSpPr txBox="1"/>
              <p:nvPr/>
            </p:nvSpPr>
            <p:spPr>
              <a:xfrm>
                <a:off x="2032411" y="3215744"/>
                <a:ext cx="3211168" cy="369332"/>
              </a:xfrm>
              <a:prstGeom prst="rect">
                <a:avLst/>
              </a:prstGeom>
              <a:noFill/>
            </p:spPr>
            <p:txBody>
              <a:bodyPr wrap="square" rtlCol="0">
                <a:spAutoFit/>
              </a:bodyPr>
              <a:lstStyle/>
              <a:p>
                <a:r>
                  <a:rPr lang="zh-CN" altLang="en-US" b="1" dirty="0"/>
                  <a:t>上节课回顾</a:t>
                </a:r>
              </a:p>
            </p:txBody>
          </p:sp>
          <p:sp>
            <p:nvSpPr>
              <p:cNvPr id="42" name="iṥlíḍê">
                <a:extLst>
                  <a:ext uri="{FF2B5EF4-FFF2-40B4-BE49-F238E27FC236}">
                    <a16:creationId xmlns:a16="http://schemas.microsoft.com/office/drawing/2014/main" id="{479B441A-0E9C-4DBE-99A3-809E1B9D1453}"/>
                  </a:ext>
                </a:extLst>
              </p:cNvPr>
              <p:cNvSpPr txBox="1"/>
              <p:nvPr/>
            </p:nvSpPr>
            <p:spPr>
              <a:xfrm>
                <a:off x="2032411" y="3480074"/>
                <a:ext cx="3465618" cy="1000735"/>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简单算法举例</a:t>
                </a:r>
                <a:endParaRPr lang="en-US" altLang="zh-CN" sz="1200" dirty="0">
                  <a:solidFill>
                    <a:schemeClr val="bg1">
                      <a:lumMod val="50000"/>
                    </a:schemeClr>
                  </a:solidFill>
                </a:endParaRPr>
              </a:p>
              <a:p>
                <a:pPr marL="630000" lvl="1" indent="-172800">
                  <a:lnSpc>
                    <a:spcPct val="120000"/>
                  </a:lnSpc>
                  <a:buFont typeface="Arial" pitchFamily="34" charset="0"/>
                  <a:buChar char="•"/>
                  <a:defRPr/>
                </a:pPr>
                <a:r>
                  <a:rPr lang="zh-CN" altLang="en-US" sz="1200" dirty="0">
                    <a:solidFill>
                      <a:schemeClr val="bg1">
                        <a:lumMod val="50000"/>
                      </a:schemeClr>
                    </a:solidFill>
                  </a:rPr>
                  <a:t>数值运算算法</a:t>
                </a:r>
                <a:r>
                  <a:rPr lang="en-US" altLang="zh-CN" sz="1200" dirty="0">
                    <a:solidFill>
                      <a:schemeClr val="bg1">
                        <a:lumMod val="50000"/>
                      </a:schemeClr>
                    </a:solidFill>
                  </a:rPr>
                  <a:t>(</a:t>
                </a:r>
                <a:r>
                  <a:rPr lang="zh-CN" altLang="en-US" sz="1200" dirty="0">
                    <a:solidFill>
                      <a:schemeClr val="bg1">
                        <a:lumMod val="50000"/>
                      </a:schemeClr>
                    </a:solidFill>
                  </a:rPr>
                  <a:t>比较两个整数大小、求值</a:t>
                </a:r>
                <a:r>
                  <a:rPr lang="en-US" altLang="zh-CN" sz="1200" dirty="0">
                    <a:solidFill>
                      <a:schemeClr val="bg1">
                        <a:lumMod val="50000"/>
                      </a:schemeClr>
                    </a:solidFill>
                  </a:rPr>
                  <a:t>….)</a:t>
                </a:r>
              </a:p>
              <a:p>
                <a:pPr marL="630000" lvl="1" indent="-172800">
                  <a:lnSpc>
                    <a:spcPct val="120000"/>
                  </a:lnSpc>
                  <a:buFont typeface="Arial" pitchFamily="34" charset="0"/>
                  <a:buChar char="•"/>
                  <a:defRPr/>
                </a:pPr>
                <a:r>
                  <a:rPr lang="zh-CN" altLang="en-US" sz="1200" dirty="0">
                    <a:solidFill>
                      <a:schemeClr val="bg1">
                        <a:lumMod val="50000"/>
                      </a:schemeClr>
                    </a:solidFill>
                  </a:rPr>
                  <a:t>非数值运算算法</a:t>
                </a:r>
                <a:r>
                  <a:rPr lang="en-US" altLang="zh-CN" sz="1200" dirty="0">
                    <a:solidFill>
                      <a:schemeClr val="bg1">
                        <a:lumMod val="50000"/>
                      </a:schemeClr>
                    </a:solidFill>
                  </a:rPr>
                  <a:t>(</a:t>
                </a:r>
                <a:r>
                  <a:rPr lang="zh-CN" altLang="en-US" sz="1200" dirty="0">
                    <a:solidFill>
                      <a:schemeClr val="bg1">
                        <a:lumMod val="50000"/>
                      </a:schemeClr>
                    </a:solidFill>
                  </a:rPr>
                  <a:t>输入学生成绩</a:t>
                </a:r>
                <a:r>
                  <a:rPr lang="en-US" altLang="zh-CN" sz="1200" dirty="0">
                    <a:solidFill>
                      <a:schemeClr val="bg1">
                        <a:lumMod val="50000"/>
                      </a:schemeClr>
                    </a:solidFill>
                  </a:rPr>
                  <a:t>…)</a:t>
                </a:r>
              </a:p>
              <a:p>
                <a:pPr marL="172800" indent="-172800">
                  <a:lnSpc>
                    <a:spcPct val="120000"/>
                  </a:lnSpc>
                  <a:buFont typeface="Arial" pitchFamily="34" charset="0"/>
                  <a:buChar char="•"/>
                  <a:defRPr/>
                </a:pPr>
                <a:r>
                  <a:rPr lang="zh-CN" altLang="en-US" sz="1200" dirty="0">
                    <a:solidFill>
                      <a:schemeClr val="bg1">
                        <a:lumMod val="50000"/>
                      </a:schemeClr>
                    </a:solidFill>
                  </a:rPr>
                  <a:t>算法描述</a:t>
                </a:r>
                <a:endParaRPr lang="en-US" altLang="zh-CN" sz="1200" dirty="0">
                  <a:solidFill>
                    <a:schemeClr val="bg1">
                      <a:lumMod val="50000"/>
                    </a:schemeClr>
                  </a:solidFill>
                </a:endParaRPr>
              </a:p>
              <a:p>
                <a:pPr>
                  <a:lnSpc>
                    <a:spcPct val="120000"/>
                  </a:lnSpc>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grpSp>
      </p:grpSp>
      <p:grpSp>
        <p:nvGrpSpPr>
          <p:cNvPr id="7" name="îṣľîdé">
            <a:extLst>
              <a:ext uri="{FF2B5EF4-FFF2-40B4-BE49-F238E27FC236}">
                <a16:creationId xmlns:a16="http://schemas.microsoft.com/office/drawing/2014/main" id="{1E4DF1B1-C412-4C91-8D8B-A8AE5F8B3744}"/>
              </a:ext>
            </a:extLst>
          </p:cNvPr>
          <p:cNvGrpSpPr/>
          <p:nvPr/>
        </p:nvGrpSpPr>
        <p:grpSpPr>
          <a:xfrm>
            <a:off x="669923" y="3896256"/>
            <a:ext cx="5218837" cy="1288553"/>
            <a:chOff x="660400" y="4922329"/>
            <a:chExt cx="5200277" cy="1288553"/>
          </a:xfrm>
        </p:grpSpPr>
        <p:sp>
          <p:nvSpPr>
            <p:cNvPr id="33" name="îslidê">
              <a:extLst>
                <a:ext uri="{FF2B5EF4-FFF2-40B4-BE49-F238E27FC236}">
                  <a16:creationId xmlns:a16="http://schemas.microsoft.com/office/drawing/2014/main" id="{FFF2DB27-A9CA-4338-A798-FD9D51AC334C}"/>
                </a:ext>
              </a:extLst>
            </p:cNvPr>
            <p:cNvSpPr/>
            <p:nvPr/>
          </p:nvSpPr>
          <p:spPr>
            <a:xfrm>
              <a:off x="660400" y="4922329"/>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ïşľîḍè">
              <a:extLst>
                <a:ext uri="{FF2B5EF4-FFF2-40B4-BE49-F238E27FC236}">
                  <a16:creationId xmlns:a16="http://schemas.microsoft.com/office/drawing/2014/main" id="{8CF8517B-35C1-45BB-A5A5-628B0F88AB95}"/>
                </a:ext>
              </a:extLst>
            </p:cNvPr>
            <p:cNvSpPr/>
            <p:nvPr/>
          </p:nvSpPr>
          <p:spPr>
            <a:xfrm>
              <a:off x="660400" y="4922329"/>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2</a:t>
              </a:r>
              <a:endParaRPr lang="zh-CN" altLang="en-US" sz="2800" b="1" dirty="0">
                <a:solidFill>
                  <a:schemeClr val="bg1"/>
                </a:solidFill>
              </a:endParaRPr>
            </a:p>
          </p:txBody>
        </p:sp>
        <p:sp>
          <p:nvSpPr>
            <p:cNvPr id="36" name="ïš1iḓê">
              <a:extLst>
                <a:ext uri="{FF2B5EF4-FFF2-40B4-BE49-F238E27FC236}">
                  <a16:creationId xmlns:a16="http://schemas.microsoft.com/office/drawing/2014/main" id="{9B9B19F7-C811-44B3-8588-23BE0CD6FB44}"/>
                </a:ext>
              </a:extLst>
            </p:cNvPr>
            <p:cNvSpPr txBox="1"/>
            <p:nvPr/>
          </p:nvSpPr>
          <p:spPr>
            <a:xfrm>
              <a:off x="2074408" y="4949784"/>
              <a:ext cx="3561322" cy="646331"/>
            </a:xfrm>
            <a:prstGeom prst="rect">
              <a:avLst/>
            </a:prstGeom>
            <a:noFill/>
          </p:spPr>
          <p:txBody>
            <a:bodyPr wrap="square" rtlCol="0">
              <a:spAutoFit/>
            </a:bodyPr>
            <a:lstStyle/>
            <a:p>
              <a:r>
                <a:rPr lang="zh-CN" altLang="en-US" b="1" dirty="0"/>
                <a:t>顺序设计程序举例</a:t>
              </a:r>
              <a:endParaRPr lang="en-US" altLang="zh-CN" b="1" dirty="0"/>
            </a:p>
            <a:p>
              <a:r>
                <a:rPr lang="zh-CN" altLang="en-US" b="1" dirty="0"/>
                <a:t>数据的表现形式及其运算</a:t>
              </a:r>
            </a:p>
          </p:txBody>
        </p:sp>
      </p:grpSp>
      <p:grpSp>
        <p:nvGrpSpPr>
          <p:cNvPr id="8" name="ïšḻiďê">
            <a:extLst>
              <a:ext uri="{FF2B5EF4-FFF2-40B4-BE49-F238E27FC236}">
                <a16:creationId xmlns:a16="http://schemas.microsoft.com/office/drawing/2014/main" id="{5063B27C-4A3F-4D1B-8175-25A9605B9E17}"/>
              </a:ext>
            </a:extLst>
          </p:cNvPr>
          <p:cNvGrpSpPr/>
          <p:nvPr/>
        </p:nvGrpSpPr>
        <p:grpSpPr>
          <a:xfrm>
            <a:off x="6014417" y="2826065"/>
            <a:ext cx="5218837" cy="2358744"/>
            <a:chOff x="6292676" y="1503717"/>
            <a:chExt cx="5200277" cy="1288553"/>
          </a:xfrm>
        </p:grpSpPr>
        <p:sp>
          <p:nvSpPr>
            <p:cNvPr id="28" name="iṧḻíḑê">
              <a:extLst>
                <a:ext uri="{FF2B5EF4-FFF2-40B4-BE49-F238E27FC236}">
                  <a16:creationId xmlns:a16="http://schemas.microsoft.com/office/drawing/2014/main" id="{3E97D01E-D5AB-4125-B6D9-4E26406683B1}"/>
                </a:ext>
              </a:extLst>
            </p:cNvPr>
            <p:cNvSpPr/>
            <p:nvPr/>
          </p:nvSpPr>
          <p:spPr>
            <a:xfrm>
              <a:off x="6292676" y="150371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9" name="ïṩļíḍe">
              <a:extLst>
                <a:ext uri="{FF2B5EF4-FFF2-40B4-BE49-F238E27FC236}">
                  <a16:creationId xmlns:a16="http://schemas.microsoft.com/office/drawing/2014/main" id="{96D22063-D255-4291-9A6E-3C6C299F5532}"/>
                </a:ext>
              </a:extLst>
            </p:cNvPr>
            <p:cNvSpPr/>
            <p:nvPr/>
          </p:nvSpPr>
          <p:spPr>
            <a:xfrm>
              <a:off x="6292676" y="150371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4</a:t>
              </a:r>
              <a:endParaRPr lang="zh-CN" altLang="en-US" sz="2800" b="1" dirty="0">
                <a:solidFill>
                  <a:schemeClr val="bg1"/>
                </a:solidFill>
              </a:endParaRPr>
            </a:p>
          </p:txBody>
        </p:sp>
        <p:sp>
          <p:nvSpPr>
            <p:cNvPr id="31" name="îSlïḋê">
              <a:extLst>
                <a:ext uri="{FF2B5EF4-FFF2-40B4-BE49-F238E27FC236}">
                  <a16:creationId xmlns:a16="http://schemas.microsoft.com/office/drawing/2014/main" id="{BB2267CE-1C15-4A6F-B3B8-0B5A0CF037A4}"/>
                </a:ext>
              </a:extLst>
            </p:cNvPr>
            <p:cNvSpPr txBox="1"/>
            <p:nvPr/>
          </p:nvSpPr>
          <p:spPr>
            <a:xfrm>
              <a:off x="7756550" y="1514252"/>
              <a:ext cx="3561323" cy="201762"/>
            </a:xfrm>
            <a:prstGeom prst="rect">
              <a:avLst/>
            </a:prstGeom>
            <a:noFill/>
          </p:spPr>
          <p:txBody>
            <a:bodyPr wrap="square" rtlCol="0">
              <a:spAutoFit/>
            </a:bodyPr>
            <a:lstStyle/>
            <a:p>
              <a:r>
                <a:rPr lang="zh-CN" altLang="en-US" b="1" dirty="0"/>
                <a:t>小结及作业</a:t>
              </a:r>
            </a:p>
          </p:txBody>
        </p:sp>
      </p:grpSp>
      <p:grpSp>
        <p:nvGrpSpPr>
          <p:cNvPr id="11" name="îŝļîḍê">
            <a:extLst>
              <a:ext uri="{FF2B5EF4-FFF2-40B4-BE49-F238E27FC236}">
                <a16:creationId xmlns:a16="http://schemas.microsoft.com/office/drawing/2014/main" id="{B0448D22-D7D0-4F37-AE8C-696BEE228ED5}"/>
              </a:ext>
            </a:extLst>
          </p:cNvPr>
          <p:cNvGrpSpPr/>
          <p:nvPr/>
        </p:nvGrpSpPr>
        <p:grpSpPr>
          <a:xfrm>
            <a:off x="669925" y="1173429"/>
            <a:ext cx="5218837" cy="1288553"/>
            <a:chOff x="666751" y="1528536"/>
            <a:chExt cx="5218837" cy="1288553"/>
          </a:xfrm>
        </p:grpSpPr>
        <p:grpSp>
          <p:nvGrpSpPr>
            <p:cNvPr id="12" name="í$ľîďé">
              <a:extLst>
                <a:ext uri="{FF2B5EF4-FFF2-40B4-BE49-F238E27FC236}">
                  <a16:creationId xmlns:a16="http://schemas.microsoft.com/office/drawing/2014/main" id="{B7D1C95C-FBB6-4202-996D-ACCE09EA6A99}"/>
                </a:ext>
              </a:extLst>
            </p:cNvPr>
            <p:cNvGrpSpPr/>
            <p:nvPr/>
          </p:nvGrpSpPr>
          <p:grpSpPr>
            <a:xfrm>
              <a:off x="666751" y="1528536"/>
              <a:ext cx="5218837" cy="1288553"/>
              <a:chOff x="660400" y="1503718"/>
              <a:chExt cx="5200277" cy="1288553"/>
            </a:xfrm>
          </p:grpSpPr>
          <p:sp>
            <p:nvSpPr>
              <p:cNvPr id="14" name="ísļîḑè">
                <a:extLst>
                  <a:ext uri="{FF2B5EF4-FFF2-40B4-BE49-F238E27FC236}">
                    <a16:creationId xmlns:a16="http://schemas.microsoft.com/office/drawing/2014/main" id="{80F865D9-ABFE-429A-A72C-DD8647E1F5CD}"/>
                  </a:ext>
                </a:extLst>
              </p:cNvPr>
              <p:cNvSpPr/>
              <p:nvPr/>
            </p:nvSpPr>
            <p:spPr>
              <a:xfrm>
                <a:off x="660400" y="1503718"/>
                <a:ext cx="5200277" cy="1288553"/>
              </a:xfrm>
              <a:prstGeom prst="rect">
                <a:avLst/>
              </a:prstGeom>
              <a:solidFill>
                <a:schemeClr val="accent1"/>
              </a:solidFill>
              <a:ln w="25400" cap="rnd">
                <a:solidFill>
                  <a:srgbClr val="44ADE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išľiďé">
                <a:extLst>
                  <a:ext uri="{FF2B5EF4-FFF2-40B4-BE49-F238E27FC236}">
                    <a16:creationId xmlns:a16="http://schemas.microsoft.com/office/drawing/2014/main" id="{80BBAE8A-0398-4CEA-BAFB-051926EE4175}"/>
                  </a:ext>
                </a:extLst>
              </p:cNvPr>
              <p:cNvSpPr/>
              <p:nvPr/>
            </p:nvSpPr>
            <p:spPr>
              <a:xfrm>
                <a:off x="1932197" y="1655040"/>
                <a:ext cx="3703532" cy="940514"/>
              </a:xfrm>
              <a:prstGeom prst="rect">
                <a:avLst/>
              </a:prstGeom>
              <a:noFill/>
            </p:spPr>
            <p:txBody>
              <a:bodyPr wrap="square" anchor="b" anchorCtr="0">
                <a:spAutoFit/>
              </a:bodyPr>
              <a:lstStyle/>
              <a:p>
                <a:pPr>
                  <a:lnSpc>
                    <a:spcPct val="120000"/>
                  </a:lnSpc>
                </a:pPr>
                <a:r>
                  <a:rPr lang="zh-CN" altLang="en-US" sz="2400" b="1" dirty="0">
                    <a:solidFill>
                      <a:schemeClr val="bg1"/>
                    </a:solidFill>
                  </a:rPr>
                  <a:t>最简单的</a:t>
                </a:r>
                <a:r>
                  <a:rPr lang="en-US" altLang="zh-CN" sz="2400" b="1" dirty="0">
                    <a:solidFill>
                      <a:schemeClr val="bg1"/>
                    </a:solidFill>
                  </a:rPr>
                  <a:t>C</a:t>
                </a:r>
                <a:r>
                  <a:rPr lang="zh-CN" altLang="en-US" sz="2400" b="1" dirty="0">
                    <a:solidFill>
                      <a:schemeClr val="bg1"/>
                    </a:solidFill>
                  </a:rPr>
                  <a:t>程序设计</a:t>
                </a:r>
              </a:p>
              <a:p>
                <a:pPr>
                  <a:lnSpc>
                    <a:spcPct val="120000"/>
                  </a:lnSpc>
                </a:pPr>
                <a:r>
                  <a:rPr lang="en-US" altLang="zh-CN" sz="2400" b="1" dirty="0">
                    <a:solidFill>
                      <a:schemeClr val="bg1"/>
                    </a:solidFill>
                  </a:rPr>
                  <a:t>——</a:t>
                </a:r>
                <a:r>
                  <a:rPr lang="zh-CN" altLang="en-US" sz="2400" b="1" dirty="0">
                    <a:solidFill>
                      <a:schemeClr val="bg1"/>
                    </a:solidFill>
                  </a:rPr>
                  <a:t>顺序程序设计</a:t>
                </a:r>
                <a:endParaRPr lang="en-US" altLang="zh-CN" sz="2400" b="1" dirty="0">
                  <a:solidFill>
                    <a:schemeClr val="bg1"/>
                  </a:solidFill>
                </a:endParaRPr>
              </a:p>
            </p:txBody>
          </p:sp>
        </p:grpSp>
        <p:sp>
          <p:nvSpPr>
            <p:cNvPr id="13" name="išḷîḍè">
              <a:extLst>
                <a:ext uri="{FF2B5EF4-FFF2-40B4-BE49-F238E27FC236}">
                  <a16:creationId xmlns:a16="http://schemas.microsoft.com/office/drawing/2014/main" id="{7B3A8BCA-4FA2-46EF-915D-D5FFBE0A8F58}"/>
                </a:ext>
              </a:extLst>
            </p:cNvPr>
            <p:cNvSpPr/>
            <p:nvPr/>
          </p:nvSpPr>
          <p:spPr>
            <a:xfrm>
              <a:off x="1127766" y="1942818"/>
              <a:ext cx="411562" cy="459988"/>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385 h 533400"/>
                <a:gd name="connsiteX13" fmla="*/ 304800 w 438150"/>
                <a:gd name="connsiteY13" fmla="*/ 133350 h 533400"/>
                <a:gd name="connsiteX14" fmla="*/ 405765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085 w 438150"/>
                <a:gd name="connsiteY22" fmla="*/ 0 h 533400"/>
                <a:gd name="connsiteX23" fmla="*/ 438150 w 438150"/>
                <a:gd name="connsiteY23" fmla="*/ 139065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605" y="295275"/>
                    <a:pt x="285750" y="278130"/>
                    <a:pt x="285750" y="257175"/>
                  </a:cubicBezTo>
                  <a:cubicBezTo>
                    <a:pt x="285750" y="236220"/>
                    <a:pt x="268605" y="219075"/>
                    <a:pt x="247650" y="219075"/>
                  </a:cubicBezTo>
                  <a:close/>
                  <a:moveTo>
                    <a:pt x="152400" y="200025"/>
                  </a:moveTo>
                  <a:lnTo>
                    <a:pt x="247650" y="200025"/>
                  </a:lnTo>
                  <a:cubicBezTo>
                    <a:pt x="279082" y="200025"/>
                    <a:pt x="304800" y="225743"/>
                    <a:pt x="304800" y="257175"/>
                  </a:cubicBezTo>
                  <a:cubicBezTo>
                    <a:pt x="304800" y="288608"/>
                    <a:pt x="279082" y="314325"/>
                    <a:pt x="247650" y="314325"/>
                  </a:cubicBezTo>
                  <a:lnTo>
                    <a:pt x="171450" y="314325"/>
                  </a:lnTo>
                  <a:lnTo>
                    <a:pt x="171450" y="409575"/>
                  </a:lnTo>
                  <a:lnTo>
                    <a:pt x="152400" y="409575"/>
                  </a:lnTo>
                  <a:close/>
                  <a:moveTo>
                    <a:pt x="304800" y="32385"/>
                  </a:moveTo>
                  <a:lnTo>
                    <a:pt x="304800" y="133350"/>
                  </a:lnTo>
                  <a:lnTo>
                    <a:pt x="405765" y="133350"/>
                  </a:lnTo>
                  <a:close/>
                  <a:moveTo>
                    <a:pt x="19050" y="19050"/>
                  </a:moveTo>
                  <a:lnTo>
                    <a:pt x="19050" y="514350"/>
                  </a:lnTo>
                  <a:lnTo>
                    <a:pt x="419100" y="514350"/>
                  </a:lnTo>
                  <a:lnTo>
                    <a:pt x="419100" y="152400"/>
                  </a:lnTo>
                  <a:lnTo>
                    <a:pt x="285750" y="152400"/>
                  </a:lnTo>
                  <a:lnTo>
                    <a:pt x="285750" y="19050"/>
                  </a:lnTo>
                  <a:close/>
                  <a:moveTo>
                    <a:pt x="0" y="0"/>
                  </a:moveTo>
                  <a:lnTo>
                    <a:pt x="299085" y="0"/>
                  </a:lnTo>
                  <a:lnTo>
                    <a:pt x="438150" y="139065"/>
                  </a:lnTo>
                  <a:lnTo>
                    <a:pt x="438150" y="533400"/>
                  </a:lnTo>
                  <a:lnTo>
                    <a:pt x="0" y="533400"/>
                  </a:lnTo>
                  <a:close/>
                </a:path>
              </a:pathLst>
            </a:custGeom>
            <a:solidFill>
              <a:schemeClr val="bg1"/>
            </a:solidFill>
            <a:ln w="9525" cap="flat">
              <a:noFill/>
              <a:prstDash val="solid"/>
              <a:miter/>
            </a:ln>
          </p:spPr>
          <p:txBody>
            <a:bodyPr rtlCol="0" anchor="ctr"/>
            <a:lstStyle/>
            <a:p>
              <a:endParaRPr lang="zh-CN" altLang="en-US"/>
            </a:p>
          </p:txBody>
        </p:sp>
      </p:grpSp>
      <p:grpSp>
        <p:nvGrpSpPr>
          <p:cNvPr id="45" name="îŝḻiḋè">
            <a:extLst>
              <a:ext uri="{FF2B5EF4-FFF2-40B4-BE49-F238E27FC236}">
                <a16:creationId xmlns:a16="http://schemas.microsoft.com/office/drawing/2014/main" id="{2C599F60-E363-43D7-B773-FBE4841D8753}"/>
              </a:ext>
            </a:extLst>
          </p:cNvPr>
          <p:cNvGrpSpPr/>
          <p:nvPr/>
        </p:nvGrpSpPr>
        <p:grpSpPr>
          <a:xfrm>
            <a:off x="2088976" y="1174753"/>
            <a:ext cx="9144277" cy="3648546"/>
            <a:chOff x="2381196" y="4963861"/>
            <a:chExt cx="9111757" cy="2912189"/>
          </a:xfrm>
        </p:grpSpPr>
        <p:sp>
          <p:nvSpPr>
            <p:cNvPr id="46" name="îṩḷide">
              <a:extLst>
                <a:ext uri="{FF2B5EF4-FFF2-40B4-BE49-F238E27FC236}">
                  <a16:creationId xmlns:a16="http://schemas.microsoft.com/office/drawing/2014/main" id="{B057D57B-FE72-4E7E-A85F-F4B6ABEEAB97}"/>
                </a:ext>
              </a:extLst>
            </p:cNvPr>
            <p:cNvSpPr/>
            <p:nvPr/>
          </p:nvSpPr>
          <p:spPr>
            <a:xfrm>
              <a:off x="6292676" y="4963861"/>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7" name="işḻiḑé">
              <a:extLst>
                <a:ext uri="{FF2B5EF4-FFF2-40B4-BE49-F238E27FC236}">
                  <a16:creationId xmlns:a16="http://schemas.microsoft.com/office/drawing/2014/main" id="{C97B2485-E8BE-4B7C-B4B9-7A41EDD203F5}"/>
                </a:ext>
              </a:extLst>
            </p:cNvPr>
            <p:cNvSpPr/>
            <p:nvPr/>
          </p:nvSpPr>
          <p:spPr>
            <a:xfrm>
              <a:off x="6292676" y="4963861"/>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3</a:t>
              </a:r>
              <a:endParaRPr lang="zh-CN" altLang="en-US" sz="2800" b="1" dirty="0">
                <a:solidFill>
                  <a:schemeClr val="bg1"/>
                </a:solidFill>
              </a:endParaRPr>
            </a:p>
          </p:txBody>
        </p:sp>
        <p:sp>
          <p:nvSpPr>
            <p:cNvPr id="49" name="iṡļiḑé">
              <a:extLst>
                <a:ext uri="{FF2B5EF4-FFF2-40B4-BE49-F238E27FC236}">
                  <a16:creationId xmlns:a16="http://schemas.microsoft.com/office/drawing/2014/main" id="{6DC944D4-0C65-436F-B55E-61FDE1C5915B}"/>
                </a:ext>
              </a:extLst>
            </p:cNvPr>
            <p:cNvSpPr txBox="1"/>
            <p:nvPr/>
          </p:nvSpPr>
          <p:spPr>
            <a:xfrm>
              <a:off x="2381196" y="7581257"/>
              <a:ext cx="3561324" cy="294793"/>
            </a:xfrm>
            <a:prstGeom prst="rect">
              <a:avLst/>
            </a:prstGeom>
            <a:noFill/>
          </p:spPr>
          <p:txBody>
            <a:bodyPr wrap="square" rtlCol="0">
              <a:spAutoFit/>
            </a:bodyPr>
            <a:lstStyle/>
            <a:p>
              <a:r>
                <a:rPr lang="zh-CN" altLang="en-US" b="1" dirty="0"/>
                <a:t>运算符和表达式</a:t>
              </a:r>
            </a:p>
          </p:txBody>
        </p:sp>
      </p:grpSp>
      <p:pic>
        <p:nvPicPr>
          <p:cNvPr id="7170" name="Picture 2">
            <a:extLst>
              <a:ext uri="{FF2B5EF4-FFF2-40B4-BE49-F238E27FC236}">
                <a16:creationId xmlns:a16="http://schemas.microsoft.com/office/drawing/2014/main" id="{56793F3F-EA1D-44BB-B254-4C060C385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347" y="1335833"/>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iṡļiḑé">
            <a:extLst>
              <a:ext uri="{FF2B5EF4-FFF2-40B4-BE49-F238E27FC236}">
                <a16:creationId xmlns:a16="http://schemas.microsoft.com/office/drawing/2014/main" id="{71484215-CE64-4CCF-9A47-87E2D92A51EB}"/>
              </a:ext>
            </a:extLst>
          </p:cNvPr>
          <p:cNvSpPr txBox="1"/>
          <p:nvPr/>
        </p:nvSpPr>
        <p:spPr>
          <a:xfrm>
            <a:off x="7433470" y="1481886"/>
            <a:ext cx="3574034" cy="646331"/>
          </a:xfrm>
          <a:prstGeom prst="rect">
            <a:avLst/>
          </a:prstGeom>
          <a:noFill/>
        </p:spPr>
        <p:txBody>
          <a:bodyPr wrap="square" rtlCol="0">
            <a:spAutoFit/>
          </a:bodyPr>
          <a:lstStyle/>
          <a:p>
            <a:r>
              <a:rPr lang="en-US" altLang="zh-CN" b="1" dirty="0"/>
              <a:t>C</a:t>
            </a:r>
            <a:r>
              <a:rPr lang="zh-CN" altLang="en-US" b="1" dirty="0"/>
              <a:t>语句</a:t>
            </a:r>
            <a:endParaRPr lang="en-US" altLang="zh-CN" b="1" dirty="0"/>
          </a:p>
          <a:p>
            <a:r>
              <a:rPr lang="zh-CN" altLang="en-US" b="1" dirty="0"/>
              <a:t>数据的输入输出</a:t>
            </a:r>
          </a:p>
        </p:txBody>
      </p:sp>
    </p:spTree>
    <p:custDataLst>
      <p:tags r:id="rId1"/>
    </p:custDataLst>
    <p:extLst>
      <p:ext uri="{BB962C8B-B14F-4D97-AF65-F5344CB8AC3E}">
        <p14:creationId xmlns:p14="http://schemas.microsoft.com/office/powerpoint/2010/main" val="152128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程序结构</a:t>
            </a:r>
          </a:p>
        </p:txBody>
      </p:sp>
      <p:graphicFrame>
        <p:nvGraphicFramePr>
          <p:cNvPr id="4" name="图示 3"/>
          <p:cNvGraphicFramePr/>
          <p:nvPr/>
        </p:nvGraphicFramePr>
        <p:xfrm>
          <a:off x="1079500" y="1460500"/>
          <a:ext cx="9753600" cy="485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25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0400" y="1524000"/>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a:spLocks/>
              </p:cNvSpPr>
              <p:nvPr>
                <p:custDataLst>
                  <p:tags r:id="rId2"/>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3"/>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4" name="MH_SubTitle_2"/>
              <p:cNvSpPr>
                <a:spLocks/>
              </p:cNvSpPr>
              <p:nvPr>
                <p:custDataLst>
                  <p:tags r:id="rId4"/>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5"/>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11" name="MH_SubTitle_5"/>
              <p:cNvSpPr>
                <a:spLocks/>
              </p:cNvSpPr>
              <p:nvPr>
                <p:custDataLst>
                  <p:tags r:id="rId6"/>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t" anchorCtr="0" compatLnSpc="1">
                <a:prstTxWarp prst="textNoShape">
                  <a:avLst/>
                </a:prstTxWarp>
                <a:normAutofit/>
              </a:bodyPr>
              <a:lstStyle/>
              <a:p>
                <a:endParaRPr lang="zh-CN" altLang="en-US">
                  <a:solidFill>
                    <a:srgbClr val="FFFFFF"/>
                  </a:solidFill>
                </a:endParaRPr>
              </a:p>
            </p:txBody>
          </p:sp>
          <p:sp>
            <p:nvSpPr>
              <p:cNvPr id="46" name="MH_Title_1"/>
              <p:cNvSpPr>
                <a:spLocks/>
              </p:cNvSpPr>
              <p:nvPr>
                <p:custDataLst>
                  <p:tags r:id="rId7"/>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800" b="1">
                    <a:solidFill>
                      <a:schemeClr val="accent1"/>
                    </a:solidFill>
                  </a:rPr>
                  <a:t>C </a:t>
                </a:r>
                <a:r>
                  <a:rPr lang="zh-CN" altLang="en-US" sz="2800" b="1">
                    <a:solidFill>
                      <a:schemeClr val="accent1"/>
                    </a:solidFill>
                  </a:rPr>
                  <a:t>语 句</a:t>
                </a:r>
                <a:endParaRPr lang="en-US" sz="2800" b="1">
                  <a:solidFill>
                    <a:schemeClr val="accent1"/>
                  </a:solidFill>
                </a:endParaRPr>
              </a:p>
            </p:txBody>
          </p:sp>
        </p:grpSp>
        <p:sp>
          <p:nvSpPr>
            <p:cNvPr id="3" name="文本框 2"/>
            <p:cNvSpPr txBox="1"/>
            <p:nvPr/>
          </p:nvSpPr>
          <p:spPr>
            <a:xfrm>
              <a:off x="3492500" y="3926899"/>
              <a:ext cx="1218757" cy="369332"/>
            </a:xfrm>
            <a:prstGeom prst="rect">
              <a:avLst/>
            </a:prstGeom>
            <a:noFill/>
          </p:spPr>
          <p:txBody>
            <a:bodyPr wrap="square" rtlCol="0">
              <a:spAutoFit/>
            </a:bodyPr>
            <a:lstStyle/>
            <a:p>
              <a:r>
                <a:rPr lang="zh-CN" altLang="en-US">
                  <a:solidFill>
                    <a:schemeClr val="bg1"/>
                  </a:solidFill>
                </a:rPr>
                <a:t>控制语句</a:t>
              </a:r>
            </a:p>
          </p:txBody>
        </p:sp>
      </p:grpSp>
    </p:spTree>
    <p:custDataLst>
      <p:tags r:id="rId1"/>
    </p:custDataLst>
    <p:extLst>
      <p:ext uri="{BB962C8B-B14F-4D97-AF65-F5344CB8AC3E}">
        <p14:creationId xmlns:p14="http://schemas.microsoft.com/office/powerpoint/2010/main" val="3087606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2"/>
            </p:custDataLst>
          </p:nvPr>
        </p:nvSpPr>
        <p:spPr>
          <a:xfrm>
            <a:off x="774700" y="622301"/>
            <a:ext cx="6150088" cy="5197340"/>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① if()…else…</a:t>
            </a:r>
            <a:r>
              <a:rPr lang="zh-CN" altLang="en-US">
                <a:solidFill>
                  <a:srgbClr val="000000"/>
                </a:solidFill>
              </a:rPr>
              <a:t>（条件语句）</a:t>
            </a:r>
          </a:p>
          <a:p>
            <a:pPr lvl="0" algn="just">
              <a:lnSpc>
                <a:spcPct val="150000"/>
              </a:lnSpc>
              <a:defRPr/>
            </a:pPr>
            <a:r>
              <a:rPr lang="zh-CN" altLang="en-US">
                <a:solidFill>
                  <a:srgbClr val="000000"/>
                </a:solidFill>
              </a:rPr>
              <a:t>② </a:t>
            </a:r>
            <a:r>
              <a:rPr lang="en-US" altLang="zh-CN">
                <a:solidFill>
                  <a:srgbClr val="000000"/>
                </a:solidFill>
              </a:rPr>
              <a:t>for()…</a:t>
            </a:r>
            <a:r>
              <a:rPr lang="zh-CN" altLang="en-US">
                <a:solidFill>
                  <a:srgbClr val="000000"/>
                </a:solidFill>
              </a:rPr>
              <a:t>（循环语句）</a:t>
            </a:r>
          </a:p>
          <a:p>
            <a:pPr lvl="0" algn="just">
              <a:lnSpc>
                <a:spcPct val="150000"/>
              </a:lnSpc>
              <a:defRPr/>
            </a:pPr>
            <a:r>
              <a:rPr lang="zh-CN" altLang="en-US">
                <a:solidFill>
                  <a:srgbClr val="000000"/>
                </a:solidFill>
              </a:rPr>
              <a:t>③ </a:t>
            </a:r>
            <a:r>
              <a:rPr lang="en-US" altLang="zh-CN">
                <a:solidFill>
                  <a:srgbClr val="000000"/>
                </a:solidFill>
              </a:rPr>
              <a:t>while()…</a:t>
            </a:r>
            <a:r>
              <a:rPr lang="zh-CN" altLang="en-US">
                <a:solidFill>
                  <a:srgbClr val="000000"/>
                </a:solidFill>
              </a:rPr>
              <a:t>（循环语句）</a:t>
            </a:r>
          </a:p>
          <a:p>
            <a:pPr lvl="0" algn="just">
              <a:lnSpc>
                <a:spcPct val="150000"/>
              </a:lnSpc>
              <a:defRPr/>
            </a:pPr>
            <a:r>
              <a:rPr lang="zh-CN" altLang="en-US">
                <a:solidFill>
                  <a:srgbClr val="000000"/>
                </a:solidFill>
              </a:rPr>
              <a:t>④ </a:t>
            </a:r>
            <a:r>
              <a:rPr lang="en-US" altLang="zh-CN">
                <a:solidFill>
                  <a:srgbClr val="000000"/>
                </a:solidFill>
              </a:rPr>
              <a:t>do…while ()</a:t>
            </a:r>
            <a:r>
              <a:rPr lang="zh-CN" altLang="en-US">
                <a:solidFill>
                  <a:srgbClr val="000000"/>
                </a:solidFill>
              </a:rPr>
              <a:t>（循环语句）</a:t>
            </a:r>
          </a:p>
          <a:p>
            <a:pPr lvl="0" algn="just">
              <a:lnSpc>
                <a:spcPct val="150000"/>
              </a:lnSpc>
              <a:defRPr/>
            </a:pPr>
            <a:r>
              <a:rPr lang="zh-CN" altLang="en-US">
                <a:solidFill>
                  <a:srgbClr val="000000"/>
                </a:solidFill>
              </a:rPr>
              <a:t>⑤ </a:t>
            </a:r>
            <a:r>
              <a:rPr lang="en-US" altLang="zh-CN">
                <a:solidFill>
                  <a:srgbClr val="000000"/>
                </a:solidFill>
              </a:rPr>
              <a:t>continue</a:t>
            </a:r>
            <a:r>
              <a:rPr lang="zh-CN" altLang="en-US">
                <a:solidFill>
                  <a:srgbClr val="000000"/>
                </a:solidFill>
              </a:rPr>
              <a:t>（结束本次循环语句）</a:t>
            </a:r>
          </a:p>
          <a:p>
            <a:pPr lvl="0" algn="just">
              <a:lnSpc>
                <a:spcPct val="150000"/>
              </a:lnSpc>
              <a:defRPr/>
            </a:pPr>
            <a:r>
              <a:rPr lang="zh-CN" altLang="en-US">
                <a:solidFill>
                  <a:srgbClr val="000000"/>
                </a:solidFill>
              </a:rPr>
              <a:t>⑥ </a:t>
            </a:r>
            <a:r>
              <a:rPr lang="en-US" altLang="zh-CN">
                <a:solidFill>
                  <a:srgbClr val="000000"/>
                </a:solidFill>
              </a:rPr>
              <a:t>break</a:t>
            </a:r>
            <a:r>
              <a:rPr lang="zh-CN" altLang="en-US">
                <a:solidFill>
                  <a:srgbClr val="000000"/>
                </a:solidFill>
              </a:rPr>
              <a:t>（中止执行</a:t>
            </a:r>
            <a:r>
              <a:rPr lang="en-US" altLang="zh-CN">
                <a:solidFill>
                  <a:srgbClr val="000000"/>
                </a:solidFill>
              </a:rPr>
              <a:t>switch</a:t>
            </a:r>
            <a:r>
              <a:rPr lang="zh-CN" altLang="en-US">
                <a:solidFill>
                  <a:srgbClr val="000000"/>
                </a:solidFill>
              </a:rPr>
              <a:t>或循环语句）</a:t>
            </a:r>
          </a:p>
          <a:p>
            <a:pPr lvl="0" algn="just">
              <a:lnSpc>
                <a:spcPct val="150000"/>
              </a:lnSpc>
              <a:defRPr/>
            </a:pPr>
            <a:r>
              <a:rPr lang="zh-CN" altLang="en-US">
                <a:solidFill>
                  <a:srgbClr val="000000"/>
                </a:solidFill>
              </a:rPr>
              <a:t>⑦ </a:t>
            </a:r>
            <a:r>
              <a:rPr lang="en-US" altLang="zh-CN">
                <a:solidFill>
                  <a:srgbClr val="000000"/>
                </a:solidFill>
              </a:rPr>
              <a:t>switch</a:t>
            </a:r>
            <a:r>
              <a:rPr lang="zh-CN" altLang="en-US">
                <a:solidFill>
                  <a:srgbClr val="000000"/>
                </a:solidFill>
              </a:rPr>
              <a:t>（多分支选择语句）</a:t>
            </a:r>
          </a:p>
          <a:p>
            <a:pPr lvl="0" algn="just">
              <a:lnSpc>
                <a:spcPct val="150000"/>
              </a:lnSpc>
              <a:defRPr/>
            </a:pPr>
            <a:r>
              <a:rPr lang="zh-CN" altLang="en-US">
                <a:solidFill>
                  <a:srgbClr val="000000"/>
                </a:solidFill>
              </a:rPr>
              <a:t>⑧ </a:t>
            </a:r>
            <a:r>
              <a:rPr lang="en-US" altLang="zh-CN">
                <a:solidFill>
                  <a:srgbClr val="000000"/>
                </a:solidFill>
              </a:rPr>
              <a:t>return</a:t>
            </a:r>
            <a:r>
              <a:rPr lang="zh-CN" altLang="en-US">
                <a:solidFill>
                  <a:srgbClr val="000000"/>
                </a:solidFill>
              </a:rPr>
              <a:t>（从函数返回语句）</a:t>
            </a:r>
          </a:p>
          <a:p>
            <a:pPr lvl="0" algn="just">
              <a:lnSpc>
                <a:spcPct val="150000"/>
              </a:lnSpc>
              <a:defRPr/>
            </a:pPr>
            <a:r>
              <a:rPr lang="zh-CN" altLang="en-US">
                <a:solidFill>
                  <a:srgbClr val="000000"/>
                </a:solidFill>
              </a:rPr>
              <a:t>⑨ </a:t>
            </a:r>
            <a:r>
              <a:rPr lang="en-US" altLang="zh-CN" err="1">
                <a:solidFill>
                  <a:srgbClr val="000000"/>
                </a:solidFill>
              </a:rPr>
              <a:t>goto</a:t>
            </a:r>
            <a:r>
              <a:rPr lang="zh-CN" altLang="en-US">
                <a:solidFill>
                  <a:srgbClr val="000000"/>
                </a:solidFill>
              </a:rPr>
              <a:t>（转向语句，在结构化程序中基本不用</a:t>
            </a:r>
            <a:r>
              <a:rPr lang="en-US" altLang="zh-CN" err="1">
                <a:solidFill>
                  <a:srgbClr val="000000"/>
                </a:solidFill>
              </a:rPr>
              <a:t>goto</a:t>
            </a:r>
            <a:r>
              <a:rPr lang="zh-CN" altLang="en-US">
                <a:solidFill>
                  <a:srgbClr val="000000"/>
                </a:solidFill>
              </a:rPr>
              <a:t>语句）</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en-US" altLang="zh-CN">
                <a:solidFill>
                  <a:srgbClr val="000000"/>
                </a:solidFill>
              </a:rPr>
              <a:t>()</a:t>
            </a:r>
            <a:r>
              <a:rPr lang="zh-CN" altLang="en-US">
                <a:solidFill>
                  <a:srgbClr val="000000"/>
                </a:solidFill>
              </a:rPr>
              <a:t>表示括号中是一个判别条件</a:t>
            </a:r>
            <a:endParaRPr lang="en-US" altLang="zh-CN">
              <a:solidFill>
                <a:srgbClr val="000000"/>
              </a:solidFill>
            </a:endParaRPr>
          </a:p>
          <a:p>
            <a:pPr lvl="0" algn="just">
              <a:lnSpc>
                <a:spcPct val="150000"/>
              </a:lnSpc>
              <a:defRPr/>
            </a:pPr>
            <a:r>
              <a:rPr lang="en-US" altLang="zh-CN">
                <a:solidFill>
                  <a:srgbClr val="000000"/>
                </a:solidFill>
              </a:rPr>
              <a:t>…</a:t>
            </a:r>
            <a:r>
              <a:rPr lang="zh-CN" altLang="en-US">
                <a:solidFill>
                  <a:srgbClr val="000000"/>
                </a:solidFill>
              </a:rPr>
              <a:t>表示内嵌的语句</a:t>
            </a:r>
          </a:p>
        </p:txBody>
      </p:sp>
      <p:sp>
        <p:nvSpPr>
          <p:cNvPr id="39" name="MH_Other_1"/>
          <p:cNvSpPr/>
          <p:nvPr>
            <p:custDataLst>
              <p:tags r:id="rId3"/>
            </p:custDataLst>
          </p:nvPr>
        </p:nvSpPr>
        <p:spPr>
          <a:xfrm>
            <a:off x="774700" y="284827"/>
            <a:ext cx="615008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490718" y="3632200"/>
            <a:ext cx="5084524" cy="2452467"/>
            <a:chOff x="4484118" y="3352800"/>
            <a:chExt cx="5084524" cy="2452467"/>
          </a:xfrm>
        </p:grpSpPr>
        <p:sp>
          <p:nvSpPr>
            <p:cNvPr id="41" name="MH_SubTitle_1"/>
            <p:cNvSpPr>
              <a:spLocks/>
            </p:cNvSpPr>
            <p:nvPr>
              <p:custDataLst>
                <p:tags r:id="rId4"/>
              </p:custDataLst>
            </p:nvPr>
          </p:nvSpPr>
          <p:spPr bwMode="auto">
            <a:xfrm>
              <a:off x="4484118" y="4198910"/>
              <a:ext cx="2509592" cy="1377697"/>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4" name="MH_SubTitle_2"/>
            <p:cNvSpPr>
              <a:spLocks/>
            </p:cNvSpPr>
            <p:nvPr>
              <p:custDataLst>
                <p:tags r:id="rId7"/>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grpSp>
    </p:spTree>
    <p:custDataLst>
      <p:tags r:id="rId1"/>
    </p:custDataLst>
    <p:extLst>
      <p:ext uri="{BB962C8B-B14F-4D97-AF65-F5344CB8AC3E}">
        <p14:creationId xmlns:p14="http://schemas.microsoft.com/office/powerpoint/2010/main" val="2651591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2"/>
            </p:custDataLst>
          </p:nvPr>
        </p:nvSpPr>
        <p:spPr>
          <a:xfrm>
            <a:off x="3136899" y="1371600"/>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函数调用语句由一个函数调用加一个分号构成。</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其中</a:t>
            </a:r>
            <a:r>
              <a:rPr lang="en-US" altLang="zh-CN" err="1">
                <a:solidFill>
                  <a:srgbClr val="000000"/>
                </a:solidFill>
              </a:rPr>
              <a:t>printf</a:t>
            </a:r>
            <a:r>
              <a:rPr lang="en-US" altLang="zh-CN">
                <a:solidFill>
                  <a:srgbClr val="000000"/>
                </a:solidFill>
              </a:rPr>
              <a:t>("This is a C statement. ")</a:t>
            </a:r>
            <a:r>
              <a:rPr lang="zh-CN" altLang="en-US">
                <a:solidFill>
                  <a:srgbClr val="000000"/>
                </a:solidFill>
              </a:rPr>
              <a:t>是一个函数调用，加一个分号成为一个语句。</a:t>
            </a:r>
          </a:p>
        </p:txBody>
      </p:sp>
      <p:sp>
        <p:nvSpPr>
          <p:cNvPr id="39" name="MH_Other_1"/>
          <p:cNvSpPr/>
          <p:nvPr>
            <p:custDataLst>
              <p:tags r:id="rId3"/>
            </p:custDataLst>
          </p:nvPr>
        </p:nvSpPr>
        <p:spPr>
          <a:xfrm>
            <a:off x="3136899" y="1034660"/>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680200" y="3492500"/>
            <a:ext cx="4895042" cy="2592167"/>
            <a:chOff x="4673600" y="3213100"/>
            <a:chExt cx="4895042" cy="2592167"/>
          </a:xfrm>
        </p:grpSpPr>
        <p:sp>
          <p:nvSpPr>
            <p:cNvPr id="41" name="MH_SubTitle_1"/>
            <p:cNvSpPr>
              <a:spLocks/>
            </p:cNvSpPr>
            <p:nvPr>
              <p:custDataLst>
                <p:tags r:id="rId4"/>
              </p:custDataLst>
            </p:nvPr>
          </p:nvSpPr>
          <p:spPr bwMode="auto">
            <a:xfrm>
              <a:off x="4673600" y="4397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4" name="MH_SubTitle_2"/>
            <p:cNvSpPr>
              <a:spLocks/>
            </p:cNvSpPr>
            <p:nvPr>
              <p:custDataLst>
                <p:tags r:id="rId7"/>
              </p:custDataLst>
            </p:nvPr>
          </p:nvSpPr>
          <p:spPr bwMode="auto">
            <a:xfrm>
              <a:off x="4918188" y="3213100"/>
              <a:ext cx="2165015" cy="2337727"/>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grpSp>
      <p:sp>
        <p:nvSpPr>
          <p:cNvPr id="11" name="圆角矩形 10"/>
          <p:cNvSpPr/>
          <p:nvPr/>
        </p:nvSpPr>
        <p:spPr>
          <a:xfrm>
            <a:off x="3776402" y="2063745"/>
            <a:ext cx="3857512" cy="454001"/>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err="1">
                <a:solidFill>
                  <a:srgbClr val="000000"/>
                </a:solidFill>
              </a:rPr>
              <a:t>printf</a:t>
            </a:r>
            <a:r>
              <a:rPr lang="en-US" altLang="zh-CN">
                <a:solidFill>
                  <a:srgbClr val="000000"/>
                </a:solidFill>
              </a:rPr>
              <a:t>("This is a C statement. ");</a:t>
            </a:r>
          </a:p>
        </p:txBody>
      </p:sp>
    </p:spTree>
    <p:custDataLst>
      <p:tags r:id="rId1"/>
    </p:custDataLst>
    <p:extLst>
      <p:ext uri="{BB962C8B-B14F-4D97-AF65-F5344CB8AC3E}">
        <p14:creationId xmlns:p14="http://schemas.microsoft.com/office/powerpoint/2010/main" val="1513465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2"/>
          <p:cNvSpPr>
            <a:spLocks/>
          </p:cNvSpPr>
          <p:nvPr>
            <p:custDataLst>
              <p:tags r:id="rId2"/>
            </p:custDataLst>
          </p:nvPr>
        </p:nvSpPr>
        <p:spPr bwMode="auto">
          <a:xfrm>
            <a:off x="4172017" y="38004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3"/>
            </p:custDataLst>
          </p:nvPr>
        </p:nvSpPr>
        <p:spPr>
          <a:xfrm>
            <a:off x="3572531" y="685009"/>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表达式语句由</a:t>
            </a:r>
            <a:r>
              <a:rPr lang="zh-CN" altLang="en-US" b="1">
                <a:solidFill>
                  <a:srgbClr val="000000"/>
                </a:solidFill>
              </a:rPr>
              <a:t>一个表达式加一个分号构成</a:t>
            </a:r>
            <a:r>
              <a:rPr lang="zh-CN" altLang="en-US">
                <a:solidFill>
                  <a:srgbClr val="000000"/>
                </a:solidFill>
              </a:rPr>
              <a:t>，最典型的是由赋值表达式构成一个赋值语句。例如</a:t>
            </a:r>
            <a:r>
              <a:rPr lang="en-US" altLang="zh-CN">
                <a:solidFill>
                  <a:srgbClr val="000000"/>
                </a:solidFill>
              </a:rPr>
              <a:t>: </a:t>
            </a:r>
          </a:p>
          <a:p>
            <a:pPr lvl="0" algn="just">
              <a:lnSpc>
                <a:spcPct val="150000"/>
              </a:lnSpc>
              <a:defRPr/>
            </a:pPr>
            <a:r>
              <a:rPr lang="en-US" altLang="zh-CN">
                <a:solidFill>
                  <a:srgbClr val="000000"/>
                </a:solidFill>
              </a:rPr>
              <a:t>a=3</a:t>
            </a:r>
          </a:p>
          <a:p>
            <a:pPr lvl="0" algn="just">
              <a:lnSpc>
                <a:spcPct val="150000"/>
              </a:lnSpc>
              <a:defRPr/>
            </a:pPr>
            <a:r>
              <a:rPr lang="zh-CN" altLang="en-US">
                <a:solidFill>
                  <a:srgbClr val="000000"/>
                </a:solidFill>
              </a:rPr>
              <a:t>是一个赋值表达式，而</a:t>
            </a:r>
          </a:p>
          <a:p>
            <a:pPr lvl="0" algn="just">
              <a:lnSpc>
                <a:spcPct val="150000"/>
              </a:lnSpc>
              <a:defRPr/>
            </a:pPr>
            <a:r>
              <a:rPr lang="en-US" altLang="zh-CN">
                <a:solidFill>
                  <a:srgbClr val="000000"/>
                </a:solidFill>
              </a:rPr>
              <a:t>a=3;</a:t>
            </a:r>
          </a:p>
          <a:p>
            <a:pPr lvl="0" algn="just">
              <a:lnSpc>
                <a:spcPct val="150000"/>
              </a:lnSpc>
              <a:defRPr/>
            </a:pPr>
            <a:r>
              <a:rPr lang="zh-CN" altLang="en-US">
                <a:solidFill>
                  <a:srgbClr val="000000"/>
                </a:solidFill>
              </a:rPr>
              <a:t>是一个赋值语句。</a:t>
            </a:r>
          </a:p>
        </p:txBody>
      </p:sp>
      <p:sp>
        <p:nvSpPr>
          <p:cNvPr id="39" name="MH_Other_1"/>
          <p:cNvSpPr/>
          <p:nvPr>
            <p:custDataLst>
              <p:tags r:id="rId4"/>
            </p:custDataLst>
          </p:nvPr>
        </p:nvSpPr>
        <p:spPr>
          <a:xfrm>
            <a:off x="3572531" y="345033"/>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5"/>
            </p:custDataLst>
          </p:nvPr>
        </p:nvSpPr>
        <p:spPr bwMode="auto">
          <a:xfrm>
            <a:off x="3644900" y="47153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2" name="MH_SubTitle_3"/>
          <p:cNvSpPr>
            <a:spLocks/>
          </p:cNvSpPr>
          <p:nvPr>
            <p:custDataLst>
              <p:tags r:id="rId6"/>
            </p:custDataLst>
          </p:nvPr>
        </p:nvSpPr>
        <p:spPr bwMode="auto">
          <a:xfrm>
            <a:off x="5346972" y="3302000"/>
            <a:ext cx="1599927" cy="25691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7"/>
            </p:custDataLst>
          </p:nvPr>
        </p:nvSpPr>
        <p:spPr bwMode="auto">
          <a:xfrm>
            <a:off x="6215645" y="38004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5" name="MH_SubTitle_5"/>
          <p:cNvSpPr>
            <a:spLocks/>
          </p:cNvSpPr>
          <p:nvPr>
            <p:custDataLst>
              <p:tags r:id="rId8"/>
            </p:custDataLst>
          </p:nvPr>
        </p:nvSpPr>
        <p:spPr bwMode="auto">
          <a:xfrm>
            <a:off x="6324499" y="46757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4970368" y="49431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val="305071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3830210" y="1066009"/>
            <a:ext cx="5136519" cy="355812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a:t>
            </a:r>
          </a:p>
          <a:p>
            <a:pPr lvl="0" algn="just">
              <a:lnSpc>
                <a:spcPct val="150000"/>
              </a:lnSpc>
              <a:defRPr/>
            </a:pPr>
            <a:r>
              <a:rPr lang="zh-CN" altLang="en-US">
                <a:solidFill>
                  <a:srgbClr val="000000"/>
                </a:solidFill>
              </a:rPr>
              <a:t>只有一个分号的语句即为空语句。</a:t>
            </a:r>
            <a:endParaRPr lang="en-US" altLang="zh-CN">
              <a:solidFill>
                <a:srgbClr val="000000"/>
              </a:solidFill>
            </a:endParaRPr>
          </a:p>
          <a:p>
            <a:pPr lvl="0" algn="just">
              <a:lnSpc>
                <a:spcPct val="150000"/>
              </a:lnSpc>
              <a:defRPr/>
            </a:pPr>
            <a:r>
              <a:rPr lang="zh-CN" altLang="en-US">
                <a:solidFill>
                  <a:srgbClr val="000000"/>
                </a:solidFill>
              </a:rPr>
              <a:t>可以用来作为流程的转向点</a:t>
            </a:r>
            <a:r>
              <a:rPr lang="en-US" altLang="zh-CN">
                <a:solidFill>
                  <a:srgbClr val="000000"/>
                </a:solidFill>
              </a:rPr>
              <a:t>(</a:t>
            </a:r>
            <a:r>
              <a:rPr lang="zh-CN" altLang="en-US">
                <a:solidFill>
                  <a:srgbClr val="000000"/>
                </a:solidFill>
              </a:rPr>
              <a:t>流程从程序其他地方转到此语句处</a:t>
            </a:r>
            <a:r>
              <a:rPr lang="en-US" altLang="zh-CN">
                <a:solidFill>
                  <a:srgbClr val="000000"/>
                </a:solidFill>
              </a:rPr>
              <a:t>)</a:t>
            </a:r>
            <a:r>
              <a:rPr lang="zh-CN" altLang="en-US">
                <a:solidFill>
                  <a:srgbClr val="000000"/>
                </a:solidFill>
              </a:rPr>
              <a:t>；</a:t>
            </a:r>
            <a:endParaRPr lang="en-US" altLang="zh-CN">
              <a:solidFill>
                <a:srgbClr val="000000"/>
              </a:solidFill>
            </a:endParaRPr>
          </a:p>
          <a:p>
            <a:pPr lvl="0" algn="just">
              <a:lnSpc>
                <a:spcPct val="150000"/>
              </a:lnSpc>
              <a:defRPr/>
            </a:pPr>
            <a:r>
              <a:rPr lang="zh-CN" altLang="en-US">
                <a:solidFill>
                  <a:srgbClr val="000000"/>
                </a:solidFill>
              </a:rPr>
              <a:t>也可用来作为循环语句中的循环体（循环体是空语句，表示循环体什么也不做）。</a:t>
            </a:r>
          </a:p>
        </p:txBody>
      </p:sp>
      <p:sp>
        <p:nvSpPr>
          <p:cNvPr id="39" name="MH_Other_1"/>
          <p:cNvSpPr/>
          <p:nvPr>
            <p:custDataLst>
              <p:tags r:id="rId5"/>
            </p:custDataLst>
          </p:nvPr>
        </p:nvSpPr>
        <p:spPr>
          <a:xfrm>
            <a:off x="3830210" y="726032"/>
            <a:ext cx="5136519" cy="390239"/>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3" name="MH_SubTitle_4"/>
          <p:cNvSpPr>
            <a:spLocks/>
          </p:cNvSpPr>
          <p:nvPr>
            <p:custDataLst>
              <p:tags r:id="rId7"/>
            </p:custDataLst>
          </p:nvPr>
        </p:nvSpPr>
        <p:spPr bwMode="auto">
          <a:xfrm>
            <a:off x="3002544" y="3670300"/>
            <a:ext cx="2179056" cy="2400886"/>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5" name="MH_SubTitle_5"/>
          <p:cNvSpPr>
            <a:spLocks/>
          </p:cNvSpPr>
          <p:nvPr>
            <p:custDataLst>
              <p:tags r:id="rId8"/>
            </p:custDataLst>
          </p:nvPr>
        </p:nvSpPr>
        <p:spPr bwMode="auto">
          <a:xfrm>
            <a:off x="3111399" y="4866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val="4669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5255192" y="963735"/>
            <a:ext cx="6301808" cy="509509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可以用</a:t>
            </a:r>
            <a:r>
              <a:rPr lang="en-US" altLang="zh-CN">
                <a:solidFill>
                  <a:srgbClr val="000000"/>
                </a:solidFill>
              </a:rPr>
              <a:t>{}</a:t>
            </a:r>
            <a:r>
              <a:rPr lang="zh-CN" altLang="en-US">
                <a:solidFill>
                  <a:srgbClr val="000000"/>
                </a:solidFill>
              </a:rPr>
              <a:t>把一些语句和声明括起来成为复合语句</a:t>
            </a:r>
            <a:r>
              <a:rPr lang="en-US" altLang="zh-CN">
                <a:solidFill>
                  <a:srgbClr val="000000"/>
                </a:solidFill>
              </a:rPr>
              <a:t>(</a:t>
            </a:r>
            <a:r>
              <a:rPr lang="zh-CN" altLang="en-US">
                <a:solidFill>
                  <a:srgbClr val="000000"/>
                </a:solidFill>
              </a:rPr>
              <a:t>又称语句块</a:t>
            </a:r>
            <a:r>
              <a:rPr lang="en-US" altLang="zh-CN">
                <a:solidFill>
                  <a:srgbClr val="000000"/>
                </a:solidFill>
              </a:rPr>
              <a:t>)</a:t>
            </a:r>
            <a:r>
              <a:rPr lang="zh-CN" altLang="en-US">
                <a:solidFill>
                  <a:srgbClr val="000000"/>
                </a:solidFill>
              </a:rPr>
              <a:t>。</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复合语句常用在</a:t>
            </a:r>
            <a:r>
              <a:rPr lang="en-US" altLang="zh-CN">
                <a:solidFill>
                  <a:srgbClr val="000000"/>
                </a:solidFill>
              </a:rPr>
              <a:t>if</a:t>
            </a:r>
            <a:r>
              <a:rPr lang="zh-CN" altLang="en-US">
                <a:solidFill>
                  <a:srgbClr val="000000"/>
                </a:solidFill>
              </a:rPr>
              <a:t>语句或循环中，此时程序需要连续执行一组语句。</a:t>
            </a:r>
          </a:p>
          <a:p>
            <a:pPr lvl="1" algn="just">
              <a:lnSpc>
                <a:spcPct val="150000"/>
              </a:lnSpc>
              <a:defRPr/>
            </a:pPr>
            <a:r>
              <a:rPr lang="en-US" altLang="zh-CN">
                <a:solidFill>
                  <a:srgbClr val="000000"/>
                </a:solidFill>
              </a:rPr>
              <a:t>	</a:t>
            </a:r>
            <a:r>
              <a:rPr lang="zh-CN" altLang="en-US">
                <a:solidFill>
                  <a:schemeClr val="accent1"/>
                </a:solidFill>
              </a:rPr>
              <a:t>复合语句中最后一个语句末尾的分号不能忽略不写。</a:t>
            </a:r>
          </a:p>
        </p:txBody>
      </p:sp>
      <p:sp>
        <p:nvSpPr>
          <p:cNvPr id="39" name="MH_Other_1"/>
          <p:cNvSpPr/>
          <p:nvPr>
            <p:custDataLst>
              <p:tags r:id="rId5"/>
            </p:custDataLst>
          </p:nvPr>
        </p:nvSpPr>
        <p:spPr>
          <a:xfrm>
            <a:off x="5255192" y="626260"/>
            <a:ext cx="630180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3" name="MH_SubTitle_4"/>
          <p:cNvSpPr>
            <a:spLocks/>
          </p:cNvSpPr>
          <p:nvPr>
            <p:custDataLst>
              <p:tags r:id="rId7"/>
            </p:custDataLst>
          </p:nvPr>
        </p:nvSpPr>
        <p:spPr bwMode="auto">
          <a:xfrm>
            <a:off x="3002545" y="3990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5" name="MH_SubTitle_5"/>
          <p:cNvSpPr>
            <a:spLocks/>
          </p:cNvSpPr>
          <p:nvPr>
            <p:custDataLst>
              <p:tags r:id="rId8"/>
            </p:custDataLst>
          </p:nvPr>
        </p:nvSpPr>
        <p:spPr bwMode="auto">
          <a:xfrm>
            <a:off x="3111399" y="4699000"/>
            <a:ext cx="2565501" cy="1387387"/>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
        <p:nvSpPr>
          <p:cNvPr id="11" name="圆角矩形 10"/>
          <p:cNvSpPr/>
          <p:nvPr/>
        </p:nvSpPr>
        <p:spPr>
          <a:xfrm>
            <a:off x="6077897" y="1717077"/>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t>
            </a:r>
          </a:p>
          <a:p>
            <a:pPr lvl="0" algn="just" defTabSz="355600">
              <a:defRPr/>
            </a:pPr>
            <a:r>
              <a:rPr lang="en-US" altLang="zh-CN">
                <a:solidFill>
                  <a:srgbClr val="000000"/>
                </a:solidFill>
              </a:rPr>
              <a:t>	float pi=3.14159, r=2.5, area; </a:t>
            </a:r>
            <a:r>
              <a:rPr lang="en-US" altLang="zh-CN">
                <a:solidFill>
                  <a:srgbClr val="008000"/>
                </a:solidFill>
              </a:rPr>
              <a:t>//</a:t>
            </a:r>
            <a:r>
              <a:rPr lang="zh-CN" altLang="en-US">
                <a:solidFill>
                  <a:srgbClr val="008000"/>
                </a:solidFill>
              </a:rPr>
              <a:t>定义变量</a:t>
            </a:r>
          </a:p>
          <a:p>
            <a:pPr lvl="0" algn="just" defTabSz="355600">
              <a:defRPr/>
            </a:pPr>
            <a:r>
              <a:rPr lang="zh-CN" altLang="en-US">
                <a:solidFill>
                  <a:srgbClr val="000000"/>
                </a:solidFill>
              </a:rPr>
              <a:t>	</a:t>
            </a:r>
            <a:r>
              <a:rPr lang="en-US" altLang="zh-CN">
                <a:solidFill>
                  <a:srgbClr val="000000"/>
                </a:solidFill>
              </a:rPr>
              <a:t>area=pi*r*r;</a:t>
            </a:r>
          </a:p>
          <a:p>
            <a:pPr lvl="0" algn="just" defTabSz="355600">
              <a:defRPr/>
            </a:pPr>
            <a:r>
              <a:rPr lang="en-US" altLang="zh-CN">
                <a:solidFill>
                  <a:srgbClr val="000000"/>
                </a:solidFill>
              </a:rPr>
              <a:t>	</a:t>
            </a:r>
            <a:r>
              <a:rPr lang="en-US" altLang="zh-CN" err="1">
                <a:solidFill>
                  <a:srgbClr val="000000"/>
                </a:solidFill>
              </a:rPr>
              <a:t>printf</a:t>
            </a:r>
            <a:r>
              <a:rPr lang="en-US" altLang="zh-CN">
                <a:solidFill>
                  <a:srgbClr val="000000"/>
                </a:solidFill>
              </a:rPr>
              <a:t>("area=%</a:t>
            </a:r>
            <a:r>
              <a:rPr lang="en-US" altLang="zh-CN" err="1">
                <a:solidFill>
                  <a:srgbClr val="000000"/>
                </a:solidFill>
              </a:rPr>
              <a:t>f",area</a:t>
            </a:r>
            <a:r>
              <a:rPr lang="en-US" altLang="zh-CN">
                <a:solidFill>
                  <a:srgbClr val="000000"/>
                </a:solidFill>
              </a:rPr>
              <a:t>);</a:t>
            </a:r>
          </a:p>
          <a:p>
            <a:pPr lvl="0" algn="just">
              <a:defRPr/>
            </a:pPr>
            <a:r>
              <a:rPr lang="en-US" altLang="zh-CN">
                <a:solidFill>
                  <a:srgbClr val="000000"/>
                </a:solidFill>
              </a:rPr>
              <a:t>}</a:t>
            </a:r>
          </a:p>
        </p:txBody>
      </p:sp>
      <p:sp>
        <p:nvSpPr>
          <p:cNvPr id="13" name="MH_Other_1"/>
          <p:cNvSpPr/>
          <p:nvPr>
            <p:custDataLst>
              <p:tags r:id="rId10"/>
            </p:custDataLst>
          </p:nvPr>
        </p:nvSpPr>
        <p:spPr>
          <a:xfrm>
            <a:off x="5345724" y="4393797"/>
            <a:ext cx="662352" cy="446544"/>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FEFFFF"/>
                </a:solidFill>
              </a:rPr>
              <a:t>注意</a:t>
            </a:r>
          </a:p>
        </p:txBody>
      </p:sp>
    </p:spTree>
    <p:custDataLst>
      <p:tags r:id="rId1"/>
    </p:custDataLst>
    <p:extLst>
      <p:ext uri="{BB962C8B-B14F-4D97-AF65-F5344CB8AC3E}">
        <p14:creationId xmlns:p14="http://schemas.microsoft.com/office/powerpoint/2010/main" val="431991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赋值语句</a:t>
            </a:r>
          </a:p>
        </p:txBody>
      </p:sp>
      <p:sp>
        <p:nvSpPr>
          <p:cNvPr id="5" name="内容占位符 2"/>
          <p:cNvSpPr>
            <a:spLocks noGrp="1"/>
          </p:cNvSpPr>
          <p:nvPr>
            <p:ph idx="1"/>
          </p:nvPr>
        </p:nvSpPr>
        <p:spPr>
          <a:xfrm>
            <a:off x="580747" y="1028700"/>
            <a:ext cx="9715500" cy="589584"/>
          </a:xfrm>
        </p:spPr>
        <p:txBody>
          <a:bodyPr>
            <a:noAutofit/>
          </a:bodyPr>
          <a:lstStyle/>
          <a:p>
            <a:pPr marL="0" indent="0">
              <a:lnSpc>
                <a:spcPct val="120000"/>
              </a:lnSpc>
              <a:buNone/>
            </a:pPr>
            <a:r>
              <a:rPr lang="en-US" altLang="zh-CN" sz="2400">
                <a:solidFill>
                  <a:schemeClr val="accent1"/>
                </a:solidFill>
              </a:rPr>
              <a:t>【</a:t>
            </a:r>
            <a:r>
              <a:rPr lang="zh-CN" altLang="en-US" sz="2400">
                <a:solidFill>
                  <a:schemeClr val="accent1"/>
                </a:solidFill>
              </a:rPr>
              <a:t>例</a:t>
            </a:r>
            <a:r>
              <a:rPr lang="en-US" altLang="zh-CN" sz="2400">
                <a:solidFill>
                  <a:schemeClr val="accent1"/>
                </a:solidFill>
              </a:rPr>
              <a:t>3.4】</a:t>
            </a:r>
            <a:r>
              <a:rPr lang="zh-CN" altLang="en-US" sz="2400">
                <a:solidFill>
                  <a:schemeClr val="accent1"/>
                </a:solidFill>
              </a:rPr>
              <a:t>给出三角形的三边长，求三角形面积。</a:t>
            </a:r>
            <a:endParaRPr lang="en-US" altLang="zh-CN" sz="2400">
              <a:solidFill>
                <a:schemeClr val="accent1"/>
              </a:solidFill>
            </a:endParaRPr>
          </a:p>
        </p:txBody>
      </p:sp>
      <mc:AlternateContent xmlns:mc="http://schemas.openxmlformats.org/markup-compatibility/2006">
        <mc:Choice xmlns:a14="http://schemas.microsoft.com/office/drawing/2010/main" Requires="a14">
          <p:sp>
            <p:nvSpPr>
              <p:cNvPr id="6" name="矩形 5"/>
              <p:cNvSpPr/>
              <p:nvPr/>
            </p:nvSpPr>
            <p:spPr>
              <a:xfrm>
                <a:off x="779280" y="1494428"/>
                <a:ext cx="10038162" cy="772840"/>
              </a:xfrm>
              <a:prstGeom prst="rect">
                <a:avLst/>
              </a:prstGeom>
            </p:spPr>
            <p:txBody>
              <a:bodyPr wrap="square">
                <a:spAutoFit/>
              </a:bodyPr>
              <a:lstStyle/>
              <a:p>
                <a:r>
                  <a:rPr lang="zh-CN" altLang="en-US" sz="2000" b="1" dirty="0"/>
                  <a:t>解题思路</a:t>
                </a:r>
                <a:r>
                  <a:rPr lang="en-US" altLang="zh-CN" sz="2000" b="1" dirty="0"/>
                  <a:t>: </a:t>
                </a:r>
                <a:r>
                  <a:rPr lang="zh-CN" altLang="en-US" sz="2000" dirty="0"/>
                  <a:t> 假设给定的三个边符合构成三角形的条件</a:t>
                </a:r>
                <a:r>
                  <a:rPr lang="en-US" altLang="zh-CN" sz="2000" dirty="0"/>
                  <a:t>: </a:t>
                </a:r>
                <a:r>
                  <a:rPr lang="zh-CN" altLang="en-US" sz="2000" dirty="0"/>
                  <a:t>任意两边之和大于第三边。</a:t>
                </a:r>
                <a:endParaRPr lang="en-US" altLang="zh-CN" sz="2000" dirty="0"/>
              </a:p>
              <a:p>
                <a:r>
                  <a:rPr lang="zh-CN" altLang="en-US" sz="2000" dirty="0"/>
                  <a:t>从数学知识已知求三角形面积的公式为：</a:t>
                </a:r>
                <a:r>
                  <a:rPr lang="en-US" altLang="zh-CN" sz="2000" dirty="0"/>
                  <a:t>area=</a:t>
                </a:r>
                <a14:m>
                  <m:oMath xmlns:m="http://schemas.openxmlformats.org/officeDocument/2006/math">
                    <m:rad>
                      <m:radPr>
                        <m:degHide m:val="on"/>
                        <m:ctrlPr>
                          <a:rPr lang="en-US" altLang="zh-CN" sz="2000" i="1" smtClean="0">
                            <a:latin typeface="Cambria Math" panose="02040503050406030204" pitchFamily="18" charset="0"/>
                          </a:rPr>
                        </m:ctrlPr>
                      </m:radPr>
                      <m:deg/>
                      <m:e>
                        <m:r>
                          <m:rPr>
                            <m:nor/>
                          </m:rPr>
                          <a:rPr lang="en-US" altLang="zh-CN" sz="2000"/>
                          <m:t>s</m:t>
                        </m:r>
                        <m:r>
                          <m:rPr>
                            <m:nor/>
                          </m:rPr>
                          <a:rPr lang="en-US" altLang="zh-CN" sz="2000"/>
                          <m:t>(</m:t>
                        </m:r>
                        <m:r>
                          <m:rPr>
                            <m:nor/>
                          </m:rPr>
                          <a:rPr lang="en-US" altLang="zh-CN" sz="2000"/>
                          <m:t>s</m:t>
                        </m:r>
                        <m:r>
                          <m:rPr>
                            <m:nor/>
                          </m:rPr>
                          <a:rPr lang="en-US" altLang="zh-CN" sz="2000"/>
                          <m:t>−</m:t>
                        </m:r>
                        <m:r>
                          <m:rPr>
                            <m:nor/>
                          </m:rPr>
                          <a:rPr lang="en-US" altLang="zh-CN" sz="2000"/>
                          <m:t>a</m:t>
                        </m:r>
                        <m:r>
                          <m:rPr>
                            <m:nor/>
                          </m:rPr>
                          <a:rPr lang="en-US" altLang="zh-CN" sz="2000"/>
                          <m:t>)(</m:t>
                        </m:r>
                        <m:r>
                          <m:rPr>
                            <m:nor/>
                          </m:rPr>
                          <a:rPr lang="en-US" altLang="zh-CN" sz="2000"/>
                          <m:t>s</m:t>
                        </m:r>
                        <m:r>
                          <m:rPr>
                            <m:nor/>
                          </m:rPr>
                          <a:rPr lang="en-US" altLang="zh-CN" sz="2000"/>
                          <m:t>−</m:t>
                        </m:r>
                        <m:r>
                          <m:rPr>
                            <m:nor/>
                          </m:rPr>
                          <a:rPr lang="en-US" altLang="zh-CN" sz="2000"/>
                          <m:t>b</m:t>
                        </m:r>
                        <m:r>
                          <m:rPr>
                            <m:nor/>
                          </m:rPr>
                          <a:rPr lang="en-US" altLang="zh-CN" sz="2000"/>
                          <m:t>)(</m:t>
                        </m:r>
                        <m:r>
                          <m:rPr>
                            <m:nor/>
                          </m:rPr>
                          <a:rPr lang="en-US" altLang="zh-CN" sz="2000"/>
                          <m:t>s</m:t>
                        </m:r>
                        <m:r>
                          <m:rPr>
                            <m:nor/>
                          </m:rPr>
                          <a:rPr lang="en-US" altLang="zh-CN" sz="2000"/>
                          <m:t>−</m:t>
                        </m:r>
                        <m:r>
                          <m:rPr>
                            <m:nor/>
                          </m:rPr>
                          <a:rPr lang="en-US" altLang="zh-CN" sz="2000"/>
                          <m:t>c</m:t>
                        </m:r>
                        <m:r>
                          <m:rPr>
                            <m:nor/>
                          </m:rPr>
                          <a:rPr lang="en-US" altLang="zh-CN" sz="2000"/>
                          <m:t>)</m:t>
                        </m:r>
                      </m:e>
                    </m:rad>
                  </m:oMath>
                </a14:m>
                <a:r>
                  <a:rPr lang="zh-CN" altLang="en-US" sz="2000" dirty="0"/>
                  <a:t>，其中</a:t>
                </a:r>
                <a:r>
                  <a:rPr lang="en-US" altLang="zh-CN" sz="2000" dirty="0"/>
                  <a:t>s=(</a:t>
                </a:r>
                <a:r>
                  <a:rPr lang="en-US" altLang="zh-CN" sz="2000" dirty="0" err="1"/>
                  <a:t>a+b+c</a:t>
                </a:r>
                <a:r>
                  <a:rPr lang="en-US" altLang="zh-CN" sz="2000" dirty="0"/>
                  <a:t>)/2</a:t>
                </a:r>
                <a:r>
                  <a:rPr lang="zh-CN" altLang="en-US" sz="2000" dirty="0"/>
                  <a:t>。</a:t>
                </a:r>
              </a:p>
            </p:txBody>
          </p:sp>
        </mc:Choice>
        <mc:Fallback>
          <p:sp>
            <p:nvSpPr>
              <p:cNvPr id="6" name="矩形 5"/>
              <p:cNvSpPr>
                <a:spLocks noRot="1" noChangeAspect="1" noMove="1" noResize="1" noEditPoints="1" noAdjustHandles="1" noChangeArrowheads="1" noChangeShapeType="1" noTextEdit="1"/>
              </p:cNvSpPr>
              <p:nvPr/>
            </p:nvSpPr>
            <p:spPr>
              <a:xfrm>
                <a:off x="779280" y="1494428"/>
                <a:ext cx="10038162" cy="772840"/>
              </a:xfrm>
              <a:prstGeom prst="rect">
                <a:avLst/>
              </a:prstGeom>
              <a:blipFill>
                <a:blip r:embed="rId2"/>
                <a:stretch>
                  <a:fillRect l="-668" t="-3937" b="-11024"/>
                </a:stretch>
              </a:blipFill>
            </p:spPr>
            <p:txBody>
              <a:bodyPr/>
              <a:lstStyle/>
              <a:p>
                <a:r>
                  <a:rPr lang="zh-CN" altLang="en-US">
                    <a:noFill/>
                  </a:rPr>
                  <a:t> </a:t>
                </a:r>
              </a:p>
            </p:txBody>
          </p:sp>
        </mc:Fallback>
      </mc:AlternateContent>
      <p:sp>
        <p:nvSpPr>
          <p:cNvPr id="7" name="圆角矩形 6"/>
          <p:cNvSpPr/>
          <p:nvPr/>
        </p:nvSpPr>
        <p:spPr>
          <a:xfrm>
            <a:off x="779280" y="2340263"/>
            <a:ext cx="6813852" cy="396370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#include &lt;</a:t>
            </a:r>
            <a:r>
              <a:rPr lang="en-US" altLang="zh-CN" err="1"/>
              <a:t>stdio.h</a:t>
            </a:r>
            <a:r>
              <a:rPr lang="en-US" altLang="zh-CN"/>
              <a:t>&gt;</a:t>
            </a:r>
          </a:p>
          <a:p>
            <a:pPr defTabSz="363538"/>
            <a:r>
              <a:rPr lang="en-US" altLang="zh-CN"/>
              <a:t>#include &lt;</a:t>
            </a:r>
            <a:r>
              <a:rPr lang="en-US" altLang="zh-CN" err="1"/>
              <a:t>math.h</a:t>
            </a:r>
            <a:r>
              <a:rPr lang="en-US" altLang="zh-CN"/>
              <a:t>&gt;</a:t>
            </a:r>
          </a:p>
          <a:p>
            <a:pPr defTabSz="363538"/>
            <a:r>
              <a:rPr lang="en-US" altLang="zh-CN" err="1"/>
              <a:t>int</a:t>
            </a:r>
            <a:r>
              <a:rPr lang="en-US" altLang="zh-CN"/>
              <a:t> main ()</a:t>
            </a:r>
          </a:p>
          <a:p>
            <a:pPr defTabSz="363538"/>
            <a:r>
              <a:rPr lang="en-US" altLang="zh-CN"/>
              <a:t> {</a:t>
            </a:r>
          </a:p>
          <a:p>
            <a:pPr defTabSz="363538"/>
            <a:r>
              <a:rPr lang="en-US" altLang="zh-CN"/>
              <a:t>	double </a:t>
            </a:r>
            <a:r>
              <a:rPr lang="en-US" altLang="zh-CN" err="1"/>
              <a:t>a,b,c,s,area</a:t>
            </a:r>
            <a:r>
              <a:rPr lang="en-US" altLang="zh-CN"/>
              <a:t>;				</a:t>
            </a:r>
            <a:r>
              <a:rPr lang="en-US" altLang="zh-CN">
                <a:solidFill>
                  <a:srgbClr val="008000"/>
                </a:solidFill>
              </a:rPr>
              <a:t>//</a:t>
            </a:r>
            <a:r>
              <a:rPr lang="zh-CN" altLang="en-US">
                <a:solidFill>
                  <a:srgbClr val="008000"/>
                </a:solidFill>
              </a:rPr>
              <a:t>定义各变量，均为</a:t>
            </a:r>
            <a:r>
              <a:rPr lang="en-US" altLang="zh-CN">
                <a:solidFill>
                  <a:srgbClr val="008000"/>
                </a:solidFill>
              </a:rPr>
              <a:t>double</a:t>
            </a:r>
            <a:r>
              <a:rPr lang="zh-CN" altLang="en-US">
                <a:solidFill>
                  <a:srgbClr val="008000"/>
                </a:solidFill>
              </a:rPr>
              <a:t>型 </a:t>
            </a:r>
          </a:p>
          <a:p>
            <a:pPr defTabSz="363538"/>
            <a:r>
              <a:rPr lang="zh-CN" altLang="en-US"/>
              <a:t>	</a:t>
            </a:r>
            <a:r>
              <a:rPr lang="en-US" altLang="zh-CN"/>
              <a:t>a=3.67;							</a:t>
            </a:r>
            <a:r>
              <a:rPr lang="en-US" altLang="zh-CN">
                <a:solidFill>
                  <a:srgbClr val="008000"/>
                </a:solidFill>
              </a:rPr>
              <a:t>//</a:t>
            </a:r>
            <a:r>
              <a:rPr lang="zh-CN" altLang="en-US">
                <a:solidFill>
                  <a:srgbClr val="008000"/>
                </a:solidFill>
              </a:rPr>
              <a:t>对边长</a:t>
            </a:r>
            <a:r>
              <a:rPr lang="en-US" altLang="zh-CN">
                <a:solidFill>
                  <a:srgbClr val="008000"/>
                </a:solidFill>
              </a:rPr>
              <a:t>a</a:t>
            </a:r>
            <a:r>
              <a:rPr lang="zh-CN" altLang="en-US">
                <a:solidFill>
                  <a:srgbClr val="008000"/>
                </a:solidFill>
              </a:rPr>
              <a:t>赋值 </a:t>
            </a:r>
          </a:p>
          <a:p>
            <a:pPr defTabSz="363538"/>
            <a:r>
              <a:rPr lang="zh-CN" altLang="en-US"/>
              <a:t>	</a:t>
            </a:r>
            <a:r>
              <a:rPr lang="en-US" altLang="zh-CN"/>
              <a:t>b=5.43;							</a:t>
            </a:r>
            <a:r>
              <a:rPr lang="en-US" altLang="zh-CN">
                <a:solidFill>
                  <a:srgbClr val="008000"/>
                </a:solidFill>
              </a:rPr>
              <a:t>//</a:t>
            </a:r>
            <a:r>
              <a:rPr lang="zh-CN" altLang="en-US">
                <a:solidFill>
                  <a:srgbClr val="008000"/>
                </a:solidFill>
              </a:rPr>
              <a:t>对边长</a:t>
            </a:r>
            <a:r>
              <a:rPr lang="en-US" altLang="zh-CN">
                <a:solidFill>
                  <a:srgbClr val="008000"/>
                </a:solidFill>
              </a:rPr>
              <a:t>b</a:t>
            </a:r>
            <a:r>
              <a:rPr lang="zh-CN" altLang="en-US">
                <a:solidFill>
                  <a:srgbClr val="008000"/>
                </a:solidFill>
              </a:rPr>
              <a:t>赋值</a:t>
            </a:r>
            <a:r>
              <a:rPr lang="zh-CN" altLang="en-US"/>
              <a:t> </a:t>
            </a:r>
          </a:p>
          <a:p>
            <a:pPr defTabSz="363538"/>
            <a:r>
              <a:rPr lang="zh-CN" altLang="en-US"/>
              <a:t>	</a:t>
            </a:r>
            <a:r>
              <a:rPr lang="en-US" altLang="zh-CN"/>
              <a:t>c=6.21;								</a:t>
            </a:r>
            <a:r>
              <a:rPr lang="en-US" altLang="zh-CN">
                <a:solidFill>
                  <a:srgbClr val="008000"/>
                </a:solidFill>
              </a:rPr>
              <a:t>//</a:t>
            </a:r>
            <a:r>
              <a:rPr lang="zh-CN" altLang="en-US">
                <a:solidFill>
                  <a:srgbClr val="008000"/>
                </a:solidFill>
              </a:rPr>
              <a:t>对边长</a:t>
            </a:r>
            <a:r>
              <a:rPr lang="en-US" altLang="zh-CN">
                <a:solidFill>
                  <a:srgbClr val="008000"/>
                </a:solidFill>
              </a:rPr>
              <a:t>c</a:t>
            </a:r>
            <a:r>
              <a:rPr lang="zh-CN" altLang="en-US">
                <a:solidFill>
                  <a:srgbClr val="008000"/>
                </a:solidFill>
              </a:rPr>
              <a:t>赋值</a:t>
            </a:r>
          </a:p>
          <a:p>
            <a:pPr defTabSz="363538"/>
            <a:r>
              <a:rPr lang="zh-CN" altLang="en-US"/>
              <a:t>	</a:t>
            </a:r>
            <a:r>
              <a:rPr lang="en-US" altLang="zh-CN"/>
              <a:t>s=(</a:t>
            </a:r>
            <a:r>
              <a:rPr lang="en-US" altLang="zh-CN" err="1"/>
              <a:t>a+b+c</a:t>
            </a:r>
            <a:r>
              <a:rPr lang="en-US" altLang="zh-CN"/>
              <a:t>)/2; 						</a:t>
            </a:r>
            <a:r>
              <a:rPr lang="en-US" altLang="zh-CN">
                <a:solidFill>
                  <a:srgbClr val="008000"/>
                </a:solidFill>
              </a:rPr>
              <a:t>//</a:t>
            </a:r>
            <a:r>
              <a:rPr lang="zh-CN" altLang="en-US">
                <a:solidFill>
                  <a:srgbClr val="008000"/>
                </a:solidFill>
              </a:rPr>
              <a:t>计算</a:t>
            </a:r>
            <a:r>
              <a:rPr lang="en-US" altLang="zh-CN">
                <a:solidFill>
                  <a:srgbClr val="008000"/>
                </a:solidFill>
              </a:rPr>
              <a:t>s </a:t>
            </a:r>
          </a:p>
          <a:p>
            <a:pPr defTabSz="363538"/>
            <a:r>
              <a:rPr lang="en-US" altLang="zh-CN"/>
              <a:t>	area=</a:t>
            </a:r>
            <a:r>
              <a:rPr lang="en-US" altLang="zh-CN" err="1"/>
              <a:t>sqrt</a:t>
            </a:r>
            <a:r>
              <a:rPr lang="en-US" altLang="zh-CN"/>
              <a:t>(s*(s-a)*(s-b)*(s-c));		</a:t>
            </a:r>
            <a:r>
              <a:rPr lang="en-US" altLang="zh-CN">
                <a:solidFill>
                  <a:srgbClr val="008000"/>
                </a:solidFill>
              </a:rPr>
              <a:t>//</a:t>
            </a:r>
            <a:r>
              <a:rPr lang="zh-CN" altLang="en-US">
                <a:solidFill>
                  <a:srgbClr val="008000"/>
                </a:solidFill>
              </a:rPr>
              <a:t>计算</a:t>
            </a:r>
            <a:r>
              <a:rPr lang="en-US" altLang="zh-CN">
                <a:solidFill>
                  <a:srgbClr val="008000"/>
                </a:solidFill>
              </a:rPr>
              <a:t>area</a:t>
            </a:r>
            <a:r>
              <a:rPr lang="en-US" altLang="zh-CN"/>
              <a:t> </a:t>
            </a:r>
          </a:p>
          <a:p>
            <a:pPr defTabSz="363538"/>
            <a:r>
              <a:rPr lang="en-US" altLang="zh-CN"/>
              <a:t>	</a:t>
            </a:r>
            <a:r>
              <a:rPr lang="en-US" altLang="zh-CN" err="1"/>
              <a:t>printf</a:t>
            </a:r>
            <a:r>
              <a:rPr lang="en-US" altLang="zh-CN"/>
              <a:t>("a=%f\</a:t>
            </a:r>
            <a:r>
              <a:rPr lang="en-US" altLang="zh-CN" err="1"/>
              <a:t>tb</a:t>
            </a:r>
            <a:r>
              <a:rPr lang="en-US" altLang="zh-CN"/>
              <a:t>=%f\</a:t>
            </a:r>
            <a:r>
              <a:rPr lang="en-US" altLang="zh-CN" err="1"/>
              <a:t>t%f</a:t>
            </a:r>
            <a:r>
              <a:rPr lang="en-US" altLang="zh-CN"/>
              <a:t>\n",</a:t>
            </a:r>
            <a:r>
              <a:rPr lang="en-US" altLang="zh-CN" err="1"/>
              <a:t>a,b,c</a:t>
            </a:r>
            <a:r>
              <a:rPr lang="en-US" altLang="zh-CN"/>
              <a:t>); 	</a:t>
            </a:r>
            <a:r>
              <a:rPr lang="en-US" altLang="zh-CN">
                <a:solidFill>
                  <a:srgbClr val="008000"/>
                </a:solidFill>
              </a:rPr>
              <a:t>//</a:t>
            </a:r>
            <a:r>
              <a:rPr lang="zh-CN" altLang="en-US">
                <a:solidFill>
                  <a:srgbClr val="008000"/>
                </a:solidFill>
              </a:rPr>
              <a:t>输出三边</a:t>
            </a:r>
            <a:r>
              <a:rPr lang="en-US" altLang="zh-CN" err="1">
                <a:solidFill>
                  <a:srgbClr val="008000"/>
                </a:solidFill>
              </a:rPr>
              <a:t>a,b,c</a:t>
            </a:r>
            <a:r>
              <a:rPr lang="zh-CN" altLang="en-US">
                <a:solidFill>
                  <a:srgbClr val="008000"/>
                </a:solidFill>
              </a:rPr>
              <a:t>的值 </a:t>
            </a:r>
          </a:p>
          <a:p>
            <a:pPr defTabSz="363538"/>
            <a:r>
              <a:rPr lang="zh-CN" altLang="en-US"/>
              <a:t>	</a:t>
            </a:r>
            <a:r>
              <a:rPr lang="en-US" altLang="zh-CN" err="1"/>
              <a:t>printf</a:t>
            </a:r>
            <a:r>
              <a:rPr lang="en-US" altLang="zh-CN"/>
              <a:t>("area=%f\</a:t>
            </a:r>
            <a:r>
              <a:rPr lang="en-US" altLang="zh-CN" err="1"/>
              <a:t>n",area</a:t>
            </a:r>
            <a:r>
              <a:rPr lang="en-US" altLang="zh-CN"/>
              <a:t>);			</a:t>
            </a:r>
            <a:r>
              <a:rPr lang="en-US" altLang="zh-CN">
                <a:solidFill>
                  <a:srgbClr val="008000"/>
                </a:solidFill>
              </a:rPr>
              <a:t>//</a:t>
            </a:r>
            <a:r>
              <a:rPr lang="zh-CN" altLang="en-US">
                <a:solidFill>
                  <a:srgbClr val="008000"/>
                </a:solidFill>
              </a:rPr>
              <a:t>输出面积</a:t>
            </a:r>
            <a:r>
              <a:rPr lang="en-US" altLang="zh-CN">
                <a:solidFill>
                  <a:srgbClr val="008000"/>
                </a:solidFill>
              </a:rPr>
              <a:t>area</a:t>
            </a:r>
            <a:r>
              <a:rPr lang="zh-CN" altLang="en-US">
                <a:solidFill>
                  <a:srgbClr val="008000"/>
                </a:solidFill>
              </a:rPr>
              <a:t>的值</a:t>
            </a:r>
          </a:p>
          <a:p>
            <a:pPr defTabSz="363538"/>
            <a:r>
              <a:rPr lang="zh-CN" altLang="en-US"/>
              <a:t>	</a:t>
            </a:r>
            <a:r>
              <a:rPr lang="en-US" altLang="zh-CN"/>
              <a:t>return 0;</a:t>
            </a:r>
          </a:p>
          <a:p>
            <a:pPr defTabSz="363538"/>
            <a:r>
              <a:rPr lang="en-US" altLang="zh-CN"/>
              <a:t> }</a:t>
            </a:r>
            <a:endParaRPr lang="en-US" altLang="zh-CN">
              <a:solidFill>
                <a:srgbClr val="008000"/>
              </a:solidFill>
            </a:endParaRPr>
          </a:p>
        </p:txBody>
      </p:sp>
      <p:pic>
        <p:nvPicPr>
          <p:cNvPr id="8" name="图片 7"/>
          <p:cNvPicPr>
            <a:picLocks noChangeAspect="1"/>
          </p:cNvPicPr>
          <p:nvPr/>
        </p:nvPicPr>
        <p:blipFill>
          <a:blip r:embed="rId3" cstate="print"/>
          <a:stretch>
            <a:fillRect/>
          </a:stretch>
        </p:blipFill>
        <p:spPr>
          <a:xfrm>
            <a:off x="7861022" y="2354263"/>
            <a:ext cx="3524250" cy="895350"/>
          </a:xfrm>
          <a:prstGeom prst="rect">
            <a:avLst/>
          </a:prstGeom>
        </p:spPr>
      </p:pic>
      <p:grpSp>
        <p:nvGrpSpPr>
          <p:cNvPr id="9" name="组合 8"/>
          <p:cNvGrpSpPr/>
          <p:nvPr/>
        </p:nvGrpSpPr>
        <p:grpSpPr>
          <a:xfrm>
            <a:off x="7559238" y="3372918"/>
            <a:ext cx="4127817" cy="377687"/>
            <a:chOff x="8050696" y="5019261"/>
            <a:chExt cx="4127817" cy="377687"/>
          </a:xfrm>
          <a:effectLst>
            <a:outerShdw blurRad="63500" sx="102000" sy="102000" algn="ctr" rotWithShape="0">
              <a:prstClr val="black">
                <a:alpha val="40000"/>
              </a:prstClr>
            </a:outerShdw>
          </a:effectLst>
        </p:grpSpPr>
        <p:sp>
          <p:nvSpPr>
            <p:cNvPr id="10" name="剪去单角的矩形 9"/>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2" name="文本框 11"/>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为提高精度，变量都定义为双精度类型</a:t>
              </a:r>
            </a:p>
          </p:txBody>
        </p:sp>
      </p:grpSp>
      <p:grpSp>
        <p:nvGrpSpPr>
          <p:cNvPr id="13" name="组合 12"/>
          <p:cNvGrpSpPr/>
          <p:nvPr/>
        </p:nvGrpSpPr>
        <p:grpSpPr>
          <a:xfrm>
            <a:off x="5737414" y="4570971"/>
            <a:ext cx="5949641" cy="558455"/>
            <a:chOff x="8050696" y="5019261"/>
            <a:chExt cx="5949641" cy="558455"/>
          </a:xfrm>
          <a:effectLst>
            <a:outerShdw blurRad="63500" sx="102000" sy="102000" algn="ctr" rotWithShape="0">
              <a:prstClr val="black">
                <a:alpha val="40000"/>
              </a:prstClr>
            </a:outerShdw>
          </a:effectLst>
        </p:grpSpPr>
        <p:sp>
          <p:nvSpPr>
            <p:cNvPr id="14" name="剪去单角的矩形 13"/>
            <p:cNvSpPr/>
            <p:nvPr/>
          </p:nvSpPr>
          <p:spPr>
            <a:xfrm>
              <a:off x="8050696" y="5019261"/>
              <a:ext cx="5949641"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5612332" cy="523220"/>
            </a:xfrm>
            <a:prstGeom prst="rect">
              <a:avLst/>
            </a:prstGeom>
            <a:noFill/>
          </p:spPr>
          <p:txBody>
            <a:bodyPr wrap="square" rtlCol="0">
              <a:spAutoFit/>
            </a:bodyPr>
            <a:lstStyle/>
            <a:p>
              <a:r>
                <a:rPr lang="en-US" altLang="zh-CN" sz="1400" err="1">
                  <a:solidFill>
                    <a:schemeClr val="bg1"/>
                  </a:solidFill>
                </a:rPr>
                <a:t>sqrt</a:t>
              </a:r>
              <a:r>
                <a:rPr lang="zh-CN" altLang="en-US" sz="1400">
                  <a:solidFill>
                    <a:schemeClr val="bg1"/>
                  </a:solidFill>
                </a:rPr>
                <a:t>函数是求平方根的函数。由于要调用数学函数库中的函数，必须在程序的开头加一条</a:t>
              </a:r>
              <a:r>
                <a:rPr lang="en-US" altLang="zh-CN" sz="1400">
                  <a:solidFill>
                    <a:schemeClr val="bg1"/>
                  </a:solidFill>
                </a:rPr>
                <a:t>#include</a:t>
              </a:r>
              <a:r>
                <a:rPr lang="zh-CN" altLang="en-US" sz="1400">
                  <a:solidFill>
                    <a:schemeClr val="bg1"/>
                  </a:solidFill>
                </a:rPr>
                <a:t>指令，把头文件“</a:t>
              </a:r>
              <a:r>
                <a:rPr lang="en-US" altLang="zh-CN" sz="1400" err="1">
                  <a:solidFill>
                    <a:schemeClr val="bg1"/>
                  </a:solidFill>
                </a:rPr>
                <a:t>math.h</a:t>
              </a:r>
              <a:r>
                <a:rPr lang="en-US" altLang="zh-CN" sz="1400">
                  <a:solidFill>
                    <a:schemeClr val="bg1"/>
                  </a:solidFill>
                </a:rPr>
                <a:t>”</a:t>
              </a:r>
              <a:r>
                <a:rPr lang="zh-CN" altLang="en-US" sz="1400">
                  <a:solidFill>
                    <a:schemeClr val="bg1"/>
                  </a:solidFill>
                </a:rPr>
                <a:t>包含到程序中来。</a:t>
              </a:r>
            </a:p>
          </p:txBody>
        </p:sp>
      </p:grpSp>
      <p:grpSp>
        <p:nvGrpSpPr>
          <p:cNvPr id="17" name="组合 16"/>
          <p:cNvGrpSpPr/>
          <p:nvPr/>
        </p:nvGrpSpPr>
        <p:grpSpPr>
          <a:xfrm>
            <a:off x="6689625" y="5148830"/>
            <a:ext cx="4997430" cy="558455"/>
            <a:chOff x="8050696" y="5019261"/>
            <a:chExt cx="4127817" cy="558455"/>
          </a:xfrm>
          <a:effectLst>
            <a:outerShdw blurRad="63500" sx="102000" sy="102000" algn="ctr" rotWithShape="0">
              <a:prstClr val="black">
                <a:alpha val="40000"/>
              </a:prstClr>
            </a:outerShdw>
          </a:effectLst>
        </p:grpSpPr>
        <p:sp>
          <p:nvSpPr>
            <p:cNvPr id="18" name="剪去单角的矩形 17"/>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40858" cy="327600"/>
            </a:xfrm>
            <a:prstGeom prst="rect">
              <a:avLst/>
            </a:prstGeom>
          </p:spPr>
        </p:pic>
        <p:sp>
          <p:nvSpPr>
            <p:cNvPr id="20" name="文本框 19"/>
            <p:cNvSpPr txBox="1"/>
            <p:nvPr/>
          </p:nvSpPr>
          <p:spPr>
            <a:xfrm>
              <a:off x="8388005" y="5054496"/>
              <a:ext cx="3648762" cy="523220"/>
            </a:xfrm>
            <a:prstGeom prst="rect">
              <a:avLst/>
            </a:prstGeom>
            <a:noFill/>
          </p:spPr>
          <p:txBody>
            <a:bodyPr wrap="square" rtlCol="0">
              <a:spAutoFit/>
            </a:bodyPr>
            <a:lstStyle/>
            <a:p>
              <a:r>
                <a:rPr lang="zh-CN" altLang="en-US" sz="1400">
                  <a:solidFill>
                    <a:schemeClr val="bg1"/>
                  </a:solidFill>
                </a:rPr>
                <a:t>转移字符</a:t>
              </a:r>
              <a:r>
                <a:rPr lang="en-US" altLang="zh-CN" sz="1400">
                  <a:solidFill>
                    <a:schemeClr val="bg1"/>
                  </a:solidFill>
                </a:rPr>
                <a:t>′\t′</a:t>
              </a:r>
              <a:r>
                <a:rPr lang="zh-CN" altLang="en-US" sz="1400">
                  <a:solidFill>
                    <a:schemeClr val="bg1"/>
                  </a:solidFill>
                </a:rPr>
                <a:t>用来调整输出的位置，使输出的数据清晰、整齐、美观</a:t>
              </a:r>
            </a:p>
          </p:txBody>
        </p:sp>
      </p:grpSp>
    </p:spTree>
    <p:extLst>
      <p:ext uri="{BB962C8B-B14F-4D97-AF65-F5344CB8AC3E}">
        <p14:creationId xmlns:p14="http://schemas.microsoft.com/office/powerpoint/2010/main" val="223840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赋值运算符“</a:t>
            </a:r>
            <a:r>
              <a:rPr lang="en-US" altLang="zh-CN" sz="2400" b="1">
                <a:solidFill>
                  <a:srgbClr val="FFFFFF"/>
                </a:solidFill>
                <a:latin typeface="微软雅黑" panose="020B0503020204020204" pitchFamily="34" charset="-122"/>
                <a:ea typeface="微软雅黑" panose="020B0503020204020204" pitchFamily="34" charset="-122"/>
              </a:rPr>
              <a:t>=</a:t>
            </a:r>
            <a:r>
              <a:rPr lang="zh-CN" altLang="en-US" sz="2400" b="1">
                <a:solidFill>
                  <a:srgbClr val="FFFFFF"/>
                </a:solidFill>
                <a:latin typeface="微软雅黑" panose="020B0503020204020204" pitchFamily="34" charset="-122"/>
                <a:ea typeface="微软雅黑" panose="020B0503020204020204" pitchFamily="34" charset="-122"/>
              </a:rPr>
              <a:t>”</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9667742" cy="1754326"/>
          </a:xfrm>
          <a:prstGeom prst="rect">
            <a:avLst/>
          </a:prstGeom>
          <a:noFill/>
        </p:spPr>
        <p:txBody>
          <a:bodyPr wrap="square" rtlCol="0">
            <a:spAutoFit/>
          </a:bodyPr>
          <a:lstStyle/>
          <a:p>
            <a:pPr>
              <a:lnSpc>
                <a:spcPct val="200000"/>
              </a:lnSpc>
            </a:pPr>
            <a:r>
              <a:rPr lang="zh-CN" altLang="en-US"/>
              <a:t>“</a:t>
            </a:r>
            <a:r>
              <a:rPr lang="en-US" altLang="zh-CN"/>
              <a:t>=</a:t>
            </a:r>
            <a:r>
              <a:rPr lang="zh-CN" altLang="en-US"/>
              <a:t>”的作用是将一个数据赋给一个变量。</a:t>
            </a:r>
            <a:endParaRPr lang="en-US" altLang="zh-CN"/>
          </a:p>
          <a:p>
            <a:pPr>
              <a:lnSpc>
                <a:spcPct val="200000"/>
              </a:lnSpc>
            </a:pPr>
            <a:r>
              <a:rPr lang="zh-CN" altLang="en-US"/>
              <a:t>例如：</a:t>
            </a:r>
            <a:r>
              <a:rPr lang="en-US" altLang="zh-CN"/>
              <a:t>a=3</a:t>
            </a:r>
            <a:r>
              <a:rPr lang="zh-CN" altLang="en-US"/>
              <a:t>的作用是执行一次赋值操作（或称赋值运算）。把常量</a:t>
            </a:r>
            <a:r>
              <a:rPr lang="en-US" altLang="zh-CN"/>
              <a:t>3</a:t>
            </a:r>
            <a:r>
              <a:rPr lang="zh-CN" altLang="en-US"/>
              <a:t>赋给变量</a:t>
            </a:r>
            <a:r>
              <a:rPr lang="en-US" altLang="zh-CN"/>
              <a:t>a</a:t>
            </a:r>
            <a:r>
              <a:rPr lang="zh-CN" altLang="en-US"/>
              <a:t>。</a:t>
            </a:r>
            <a:endParaRPr lang="en-US" altLang="zh-CN"/>
          </a:p>
          <a:p>
            <a:pPr>
              <a:lnSpc>
                <a:spcPct val="200000"/>
              </a:lnSpc>
            </a:pPr>
            <a:r>
              <a:rPr lang="zh-CN" altLang="en-US"/>
              <a:t>也可以将一个表达式的值赋给一个变量。</a:t>
            </a:r>
          </a:p>
        </p:txBody>
      </p:sp>
    </p:spTree>
    <p:custDataLst>
      <p:tags r:id="rId1"/>
    </p:custDataLst>
    <p:extLst>
      <p:ext uri="{BB962C8B-B14F-4D97-AF65-F5344CB8AC3E}">
        <p14:creationId xmlns:p14="http://schemas.microsoft.com/office/powerpoint/2010/main" val="99690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程序设计的任务</a:t>
            </a:r>
          </a:p>
        </p:txBody>
      </p:sp>
      <p:sp>
        <p:nvSpPr>
          <p:cNvPr id="4" name="MH_Other_1"/>
          <p:cNvSpPr/>
          <p:nvPr>
            <p:custDataLst>
              <p:tags r:id="rId1"/>
            </p:custDataLst>
          </p:nvPr>
        </p:nvSpPr>
        <p:spPr>
          <a:xfrm flipH="1" flipV="1">
            <a:off x="3080199" y="4697203"/>
            <a:ext cx="2036762" cy="1514475"/>
          </a:xfrm>
          <a:custGeom>
            <a:avLst/>
            <a:gdLst>
              <a:gd name="connsiteX0" fmla="*/ 2036881 w 2036881"/>
              <a:gd name="connsiteY0" fmla="*/ 0 h 1514475"/>
              <a:gd name="connsiteX1" fmla="*/ 662583 w 2036881"/>
              <a:gd name="connsiteY1" fmla="*/ 0 h 1514475"/>
              <a:gd name="connsiteX2" fmla="*/ 0 w 2036881"/>
              <a:gd name="connsiteY2" fmla="*/ 662583 h 1514475"/>
              <a:gd name="connsiteX3" fmla="*/ 0 w 2036881"/>
              <a:gd name="connsiteY3" fmla="*/ 1514475 h 1514475"/>
              <a:gd name="connsiteX4" fmla="*/ 378619 w 2036881"/>
              <a:gd name="connsiteY4" fmla="*/ 1514475 h 1514475"/>
              <a:gd name="connsiteX5" fmla="*/ 378619 w 2036881"/>
              <a:gd name="connsiteY5" fmla="*/ 662583 h 1514475"/>
              <a:gd name="connsiteX6" fmla="*/ 662583 w 2036881"/>
              <a:gd name="connsiteY6" fmla="*/ 378619 h 1514475"/>
              <a:gd name="connsiteX7" fmla="*/ 2036881 w 2036881"/>
              <a:gd name="connsiteY7" fmla="*/ 378619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 name="MH_Other_2"/>
          <p:cNvSpPr/>
          <p:nvPr>
            <p:custDataLst>
              <p:tags r:id="rId2"/>
            </p:custDataLst>
          </p:nvPr>
        </p:nvSpPr>
        <p:spPr>
          <a:xfrm flipH="1">
            <a:off x="5443987" y="4432091"/>
            <a:ext cx="2036763" cy="1514475"/>
          </a:xfrm>
          <a:custGeom>
            <a:avLst/>
            <a:gdLst>
              <a:gd name="connsiteX0" fmla="*/ 2036881 w 2036881"/>
              <a:gd name="connsiteY0" fmla="*/ 0 h 1514475"/>
              <a:gd name="connsiteX1" fmla="*/ 662583 w 2036881"/>
              <a:gd name="connsiteY1" fmla="*/ 0 h 1514475"/>
              <a:gd name="connsiteX2" fmla="*/ 0 w 2036881"/>
              <a:gd name="connsiteY2" fmla="*/ 662583 h 1514475"/>
              <a:gd name="connsiteX3" fmla="*/ 0 w 2036881"/>
              <a:gd name="connsiteY3" fmla="*/ 1514475 h 1514475"/>
              <a:gd name="connsiteX4" fmla="*/ 378619 w 2036881"/>
              <a:gd name="connsiteY4" fmla="*/ 1514475 h 1514475"/>
              <a:gd name="connsiteX5" fmla="*/ 378619 w 2036881"/>
              <a:gd name="connsiteY5" fmla="*/ 662583 h 1514475"/>
              <a:gd name="connsiteX6" fmla="*/ 662583 w 2036881"/>
              <a:gd name="connsiteY6" fmla="*/ 378619 h 1514475"/>
              <a:gd name="connsiteX7" fmla="*/ 2036881 w 2036881"/>
              <a:gd name="connsiteY7" fmla="*/ 378619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 name="MH_Other_3"/>
          <p:cNvSpPr/>
          <p:nvPr>
            <p:custDataLst>
              <p:tags r:id="rId3"/>
            </p:custDataLst>
          </p:nvPr>
        </p:nvSpPr>
        <p:spPr>
          <a:xfrm flipH="1" flipV="1">
            <a:off x="7085462" y="4309853"/>
            <a:ext cx="3190875" cy="1514475"/>
          </a:xfrm>
          <a:custGeom>
            <a:avLst/>
            <a:gdLst>
              <a:gd name="connsiteX0" fmla="*/ 662583 w 3190875"/>
              <a:gd name="connsiteY0" fmla="*/ 0 h 1514475"/>
              <a:gd name="connsiteX1" fmla="*/ 3190875 w 3190875"/>
              <a:gd name="connsiteY1" fmla="*/ 0 h 1514475"/>
              <a:gd name="connsiteX2" fmla="*/ 3190875 w 3190875"/>
              <a:gd name="connsiteY2" fmla="*/ 378619 h 1514475"/>
              <a:gd name="connsiteX3" fmla="*/ 662583 w 3190875"/>
              <a:gd name="connsiteY3" fmla="*/ 378619 h 1514475"/>
              <a:gd name="connsiteX4" fmla="*/ 378619 w 3190875"/>
              <a:gd name="connsiteY4" fmla="*/ 662583 h 1514475"/>
              <a:gd name="connsiteX5" fmla="*/ 378619 w 3190875"/>
              <a:gd name="connsiteY5" fmla="*/ 1514475 h 1514475"/>
              <a:gd name="connsiteX6" fmla="*/ 0 w 3190875"/>
              <a:gd name="connsiteY6" fmla="*/ 1514475 h 1514475"/>
              <a:gd name="connsiteX7" fmla="*/ 0 w 3190875"/>
              <a:gd name="connsiteY7" fmla="*/ 662583 h 1514475"/>
              <a:gd name="connsiteX8" fmla="*/ 662583 w 3190875"/>
              <a:gd name="connsiteY8"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 name="MH_Other_4"/>
          <p:cNvSpPr/>
          <p:nvPr>
            <p:custDataLst>
              <p:tags r:id="rId4"/>
            </p:custDataLst>
          </p:nvPr>
        </p:nvSpPr>
        <p:spPr>
          <a:xfrm flipV="1">
            <a:off x="2380112" y="1511091"/>
            <a:ext cx="3190875" cy="1514475"/>
          </a:xfrm>
          <a:custGeom>
            <a:avLst/>
            <a:gdLst>
              <a:gd name="connsiteX0" fmla="*/ 662583 w 3190875"/>
              <a:gd name="connsiteY0" fmla="*/ 0 h 1514475"/>
              <a:gd name="connsiteX1" fmla="*/ 3190875 w 3190875"/>
              <a:gd name="connsiteY1" fmla="*/ 0 h 1514475"/>
              <a:gd name="connsiteX2" fmla="*/ 3190875 w 3190875"/>
              <a:gd name="connsiteY2" fmla="*/ 378619 h 1514475"/>
              <a:gd name="connsiteX3" fmla="*/ 662583 w 3190875"/>
              <a:gd name="connsiteY3" fmla="*/ 378619 h 1514475"/>
              <a:gd name="connsiteX4" fmla="*/ 378619 w 3190875"/>
              <a:gd name="connsiteY4" fmla="*/ 662583 h 1514475"/>
              <a:gd name="connsiteX5" fmla="*/ 378619 w 3190875"/>
              <a:gd name="connsiteY5" fmla="*/ 1514475 h 1514475"/>
              <a:gd name="connsiteX6" fmla="*/ 0 w 3190875"/>
              <a:gd name="connsiteY6" fmla="*/ 1514475 h 1514475"/>
              <a:gd name="connsiteX7" fmla="*/ 0 w 3190875"/>
              <a:gd name="connsiteY7" fmla="*/ 662583 h 1514475"/>
              <a:gd name="connsiteX8" fmla="*/ 662583 w 3190875"/>
              <a:gd name="connsiteY8"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8" name="MH_Other_5"/>
          <p:cNvSpPr/>
          <p:nvPr>
            <p:custDataLst>
              <p:tags r:id="rId5"/>
            </p:custDataLst>
          </p:nvPr>
        </p:nvSpPr>
        <p:spPr>
          <a:xfrm flipV="1">
            <a:off x="5570987" y="2644566"/>
            <a:ext cx="3190875" cy="1514475"/>
          </a:xfrm>
          <a:custGeom>
            <a:avLst/>
            <a:gdLst>
              <a:gd name="connsiteX0" fmla="*/ 662583 w 3190875"/>
              <a:gd name="connsiteY0" fmla="*/ 0 h 1514475"/>
              <a:gd name="connsiteX1" fmla="*/ 3190875 w 3190875"/>
              <a:gd name="connsiteY1" fmla="*/ 0 h 1514475"/>
              <a:gd name="connsiteX2" fmla="*/ 3190875 w 3190875"/>
              <a:gd name="connsiteY2" fmla="*/ 378619 h 1514475"/>
              <a:gd name="connsiteX3" fmla="*/ 662583 w 3190875"/>
              <a:gd name="connsiteY3" fmla="*/ 378619 h 1514475"/>
              <a:gd name="connsiteX4" fmla="*/ 378619 w 3190875"/>
              <a:gd name="connsiteY4" fmla="*/ 662583 h 1514475"/>
              <a:gd name="connsiteX5" fmla="*/ 378619 w 3190875"/>
              <a:gd name="connsiteY5" fmla="*/ 1514475 h 1514475"/>
              <a:gd name="connsiteX6" fmla="*/ 0 w 3190875"/>
              <a:gd name="connsiteY6" fmla="*/ 1514475 h 1514475"/>
              <a:gd name="connsiteX7" fmla="*/ 0 w 3190875"/>
              <a:gd name="connsiteY7" fmla="*/ 662583 h 1514475"/>
              <a:gd name="connsiteX8" fmla="*/ 662583 w 3190875"/>
              <a:gd name="connsiteY8"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MH_Other_6"/>
          <p:cNvSpPr/>
          <p:nvPr>
            <p:custDataLst>
              <p:tags r:id="rId6"/>
            </p:custDataLst>
          </p:nvPr>
        </p:nvSpPr>
        <p:spPr>
          <a:xfrm rot="5400000">
            <a:off x="8864256" y="3675647"/>
            <a:ext cx="1309687" cy="1514475"/>
          </a:xfrm>
          <a:custGeom>
            <a:avLst/>
            <a:gdLst>
              <a:gd name="connsiteX0" fmla="*/ 0 w 1309689"/>
              <a:gd name="connsiteY0" fmla="*/ 1514475 h 1514475"/>
              <a:gd name="connsiteX1" fmla="*/ 0 w 1309689"/>
              <a:gd name="connsiteY1" fmla="*/ 662583 h 1514475"/>
              <a:gd name="connsiteX2" fmla="*/ 662583 w 1309689"/>
              <a:gd name="connsiteY2" fmla="*/ 0 h 1514475"/>
              <a:gd name="connsiteX3" fmla="*/ 1309689 w 1309689"/>
              <a:gd name="connsiteY3" fmla="*/ 0 h 1514475"/>
              <a:gd name="connsiteX4" fmla="*/ 1309689 w 1309689"/>
              <a:gd name="connsiteY4" fmla="*/ 378619 h 1514475"/>
              <a:gd name="connsiteX5" fmla="*/ 662583 w 1309689"/>
              <a:gd name="connsiteY5" fmla="*/ 378619 h 1514475"/>
              <a:gd name="connsiteX6" fmla="*/ 378619 w 1309689"/>
              <a:gd name="connsiteY6" fmla="*/ 662583 h 1514475"/>
              <a:gd name="connsiteX7" fmla="*/ 378619 w 1309689"/>
              <a:gd name="connsiteY7" fmla="*/ 1514475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9689" h="1514475">
                <a:moveTo>
                  <a:pt x="0" y="1514475"/>
                </a:moveTo>
                <a:lnTo>
                  <a:pt x="0" y="662583"/>
                </a:lnTo>
                <a:cubicBezTo>
                  <a:pt x="0" y="296649"/>
                  <a:pt x="296649" y="0"/>
                  <a:pt x="662583" y="0"/>
                </a:cubicBezTo>
                <a:lnTo>
                  <a:pt x="1309689" y="0"/>
                </a:lnTo>
                <a:lnTo>
                  <a:pt x="1309689" y="378619"/>
                </a:lnTo>
                <a:lnTo>
                  <a:pt x="662583" y="378619"/>
                </a:lnTo>
                <a:cubicBezTo>
                  <a:pt x="505754" y="378619"/>
                  <a:pt x="378619" y="505754"/>
                  <a:pt x="378619" y="662583"/>
                </a:cubicBezTo>
                <a:lnTo>
                  <a:pt x="378619" y="15144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SubTitle_1"/>
          <p:cNvSpPr/>
          <p:nvPr>
            <p:custDataLst>
              <p:tags r:id="rId7"/>
            </p:custDataLst>
          </p:nvPr>
        </p:nvSpPr>
        <p:spPr>
          <a:xfrm>
            <a:off x="1968949" y="2239752"/>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问题分析</a:t>
            </a:r>
          </a:p>
        </p:txBody>
      </p:sp>
      <p:sp>
        <p:nvSpPr>
          <p:cNvPr id="11" name="MH_SubTitle_2"/>
          <p:cNvSpPr/>
          <p:nvPr>
            <p:custDataLst>
              <p:tags r:id="rId8"/>
            </p:custDataLst>
          </p:nvPr>
        </p:nvSpPr>
        <p:spPr>
          <a:xfrm>
            <a:off x="5156649" y="2249277"/>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设计算法</a:t>
            </a:r>
          </a:p>
        </p:txBody>
      </p:sp>
      <p:sp>
        <p:nvSpPr>
          <p:cNvPr id="12" name="MH_SubTitle_3"/>
          <p:cNvSpPr/>
          <p:nvPr>
            <p:custDataLst>
              <p:tags r:id="rId9"/>
            </p:custDataLst>
          </p:nvPr>
        </p:nvSpPr>
        <p:spPr>
          <a:xfrm>
            <a:off x="9482586" y="3376402"/>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编写程序</a:t>
            </a:r>
          </a:p>
        </p:txBody>
      </p:sp>
      <p:sp>
        <p:nvSpPr>
          <p:cNvPr id="13" name="MH_Other_7"/>
          <p:cNvSpPr/>
          <p:nvPr>
            <p:custDataLst>
              <p:tags r:id="rId10"/>
            </p:custDataLst>
          </p:nvPr>
        </p:nvSpPr>
        <p:spPr>
          <a:xfrm>
            <a:off x="2524575" y="2054016"/>
            <a:ext cx="71437"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4" name="MH_Other_8"/>
          <p:cNvSpPr/>
          <p:nvPr>
            <p:custDataLst>
              <p:tags r:id="rId11"/>
            </p:custDataLst>
          </p:nvPr>
        </p:nvSpPr>
        <p:spPr>
          <a:xfrm>
            <a:off x="4820100" y="2796966"/>
            <a:ext cx="71437"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5" name="MH_Other_9"/>
          <p:cNvSpPr/>
          <p:nvPr>
            <p:custDataLst>
              <p:tags r:id="rId12"/>
            </p:custDataLst>
          </p:nvPr>
        </p:nvSpPr>
        <p:spPr>
          <a:xfrm>
            <a:off x="4972500" y="2796966"/>
            <a:ext cx="71437"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6" name="MH_Other_10"/>
          <p:cNvSpPr/>
          <p:nvPr>
            <p:custDataLst>
              <p:tags r:id="rId13"/>
            </p:custDataLst>
          </p:nvPr>
        </p:nvSpPr>
        <p:spPr>
          <a:xfrm>
            <a:off x="8950775" y="3930441"/>
            <a:ext cx="73025"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7" name="MH_Other_11"/>
          <p:cNvSpPr/>
          <p:nvPr>
            <p:custDataLst>
              <p:tags r:id="rId14"/>
            </p:custDataLst>
          </p:nvPr>
        </p:nvSpPr>
        <p:spPr>
          <a:xfrm>
            <a:off x="9103175" y="3930441"/>
            <a:ext cx="73025"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8" name="MH_Other_12"/>
          <p:cNvSpPr/>
          <p:nvPr>
            <p:custDataLst>
              <p:tags r:id="rId15"/>
            </p:custDataLst>
          </p:nvPr>
        </p:nvSpPr>
        <p:spPr>
          <a:xfrm>
            <a:off x="9255575" y="3930441"/>
            <a:ext cx="73025"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9" name="MH_SubTitle_4"/>
          <p:cNvSpPr/>
          <p:nvPr>
            <p:custDataLst>
              <p:tags r:id="rId16"/>
            </p:custDataLst>
          </p:nvPr>
        </p:nvSpPr>
        <p:spPr>
          <a:xfrm>
            <a:off x="6556826" y="5048040"/>
            <a:ext cx="1420812"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zh-CN" altLang="en-US" b="1" dirty="0">
                <a:solidFill>
                  <a:schemeClr val="accent1"/>
                </a:solidFill>
              </a:rPr>
              <a:t>对源程序进行编辑、编译和连接</a:t>
            </a:r>
          </a:p>
        </p:txBody>
      </p:sp>
      <p:sp>
        <p:nvSpPr>
          <p:cNvPr id="20" name="MH_Other_13"/>
          <p:cNvSpPr/>
          <p:nvPr>
            <p:custDataLst>
              <p:tags r:id="rId17"/>
            </p:custDataLst>
          </p:nvPr>
        </p:nvSpPr>
        <p:spPr>
          <a:xfrm>
            <a:off x="80601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1" name="MH_Other_14"/>
          <p:cNvSpPr/>
          <p:nvPr>
            <p:custDataLst>
              <p:tags r:id="rId18"/>
            </p:custDataLst>
          </p:nvPr>
        </p:nvSpPr>
        <p:spPr>
          <a:xfrm>
            <a:off x="82125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2" name="MH_Other_15"/>
          <p:cNvSpPr/>
          <p:nvPr>
            <p:custDataLst>
              <p:tags r:id="rId19"/>
            </p:custDataLst>
          </p:nvPr>
        </p:nvSpPr>
        <p:spPr>
          <a:xfrm>
            <a:off x="83649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3" name="MH_Other_16"/>
          <p:cNvSpPr/>
          <p:nvPr>
            <p:custDataLst>
              <p:tags r:id="rId20"/>
            </p:custDataLst>
          </p:nvPr>
        </p:nvSpPr>
        <p:spPr>
          <a:xfrm>
            <a:off x="85173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4" name="MH_SubTitle_5"/>
          <p:cNvSpPr/>
          <p:nvPr>
            <p:custDataLst>
              <p:tags r:id="rId21"/>
            </p:custDataLst>
          </p:nvPr>
        </p:nvSpPr>
        <p:spPr>
          <a:xfrm>
            <a:off x="4286699" y="4027277"/>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运行程序</a:t>
            </a:r>
            <a:endParaRPr lang="en-US" altLang="zh-CN" b="1" dirty="0">
              <a:solidFill>
                <a:schemeClr val="accent1"/>
              </a:solidFill>
            </a:endParaRPr>
          </a:p>
          <a:p>
            <a:pPr algn="ctr">
              <a:defRPr/>
            </a:pPr>
            <a:r>
              <a:rPr lang="zh-CN" altLang="en-US" b="1" dirty="0">
                <a:solidFill>
                  <a:schemeClr val="accent1"/>
                </a:solidFill>
              </a:rPr>
              <a:t>分析结果</a:t>
            </a:r>
          </a:p>
        </p:txBody>
      </p:sp>
      <p:sp>
        <p:nvSpPr>
          <p:cNvPr id="25" name="MH_Other_17"/>
          <p:cNvSpPr/>
          <p:nvPr>
            <p:custDataLst>
              <p:tags r:id="rId22"/>
            </p:custDataLst>
          </p:nvPr>
        </p:nvSpPr>
        <p:spPr>
          <a:xfrm>
            <a:off x="56138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6" name="MH_Other_18"/>
          <p:cNvSpPr/>
          <p:nvPr>
            <p:custDataLst>
              <p:tags r:id="rId23"/>
            </p:custDataLst>
          </p:nvPr>
        </p:nvSpPr>
        <p:spPr>
          <a:xfrm>
            <a:off x="57662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7" name="MH_Other_19"/>
          <p:cNvSpPr/>
          <p:nvPr>
            <p:custDataLst>
              <p:tags r:id="rId24"/>
            </p:custDataLst>
          </p:nvPr>
        </p:nvSpPr>
        <p:spPr>
          <a:xfrm>
            <a:off x="59186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8" name="MH_Other_20"/>
          <p:cNvSpPr/>
          <p:nvPr>
            <p:custDataLst>
              <p:tags r:id="rId25"/>
            </p:custDataLst>
          </p:nvPr>
        </p:nvSpPr>
        <p:spPr>
          <a:xfrm>
            <a:off x="60710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9" name="MH_Other_21"/>
          <p:cNvSpPr/>
          <p:nvPr>
            <p:custDataLst>
              <p:tags r:id="rId26"/>
            </p:custDataLst>
          </p:nvPr>
        </p:nvSpPr>
        <p:spPr>
          <a:xfrm>
            <a:off x="62234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0" name="MH_Other_22"/>
          <p:cNvSpPr/>
          <p:nvPr>
            <p:custDataLst>
              <p:tags r:id="rId27"/>
            </p:custDataLst>
          </p:nvPr>
        </p:nvSpPr>
        <p:spPr>
          <a:xfrm rot="16200000" flipH="1" flipV="1">
            <a:off x="1487143" y="4432884"/>
            <a:ext cx="2036762" cy="1514475"/>
          </a:xfrm>
          <a:custGeom>
            <a:avLst/>
            <a:gdLst>
              <a:gd name="connsiteX0" fmla="*/ 2036881 w 2036881"/>
              <a:gd name="connsiteY0" fmla="*/ 0 h 1514475"/>
              <a:gd name="connsiteX1" fmla="*/ 662583 w 2036881"/>
              <a:gd name="connsiteY1" fmla="*/ 0 h 1514475"/>
              <a:gd name="connsiteX2" fmla="*/ 0 w 2036881"/>
              <a:gd name="connsiteY2" fmla="*/ 662583 h 1514475"/>
              <a:gd name="connsiteX3" fmla="*/ 0 w 2036881"/>
              <a:gd name="connsiteY3" fmla="*/ 1514475 h 1514475"/>
              <a:gd name="connsiteX4" fmla="*/ 378619 w 2036881"/>
              <a:gd name="connsiteY4" fmla="*/ 1514475 h 1514475"/>
              <a:gd name="connsiteX5" fmla="*/ 378619 w 2036881"/>
              <a:gd name="connsiteY5" fmla="*/ 662583 h 1514475"/>
              <a:gd name="connsiteX6" fmla="*/ 662583 w 2036881"/>
              <a:gd name="connsiteY6" fmla="*/ 378619 h 1514475"/>
              <a:gd name="connsiteX7" fmla="*/ 2036881 w 2036881"/>
              <a:gd name="connsiteY7" fmla="*/ 378619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MH_SubTitle_6"/>
          <p:cNvSpPr/>
          <p:nvPr>
            <p:custDataLst>
              <p:tags r:id="rId28"/>
            </p:custDataLst>
          </p:nvPr>
        </p:nvSpPr>
        <p:spPr>
          <a:xfrm>
            <a:off x="2484886" y="5436977"/>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编写程序文档</a:t>
            </a:r>
          </a:p>
        </p:txBody>
      </p:sp>
      <p:sp>
        <p:nvSpPr>
          <p:cNvPr id="32" name="MH_Other_23"/>
          <p:cNvSpPr/>
          <p:nvPr>
            <p:custDataLst>
              <p:tags r:id="rId29"/>
            </p:custDataLst>
          </p:nvPr>
        </p:nvSpPr>
        <p:spPr>
          <a:xfrm>
            <a:off x="37326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3" name="MH_Other_24"/>
          <p:cNvSpPr/>
          <p:nvPr>
            <p:custDataLst>
              <p:tags r:id="rId30"/>
            </p:custDataLst>
          </p:nvPr>
        </p:nvSpPr>
        <p:spPr>
          <a:xfrm>
            <a:off x="38850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4" name="MH_Other_25"/>
          <p:cNvSpPr/>
          <p:nvPr>
            <p:custDataLst>
              <p:tags r:id="rId31"/>
            </p:custDataLst>
          </p:nvPr>
        </p:nvSpPr>
        <p:spPr>
          <a:xfrm>
            <a:off x="40374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5" name="MH_Other_26"/>
          <p:cNvSpPr/>
          <p:nvPr>
            <p:custDataLst>
              <p:tags r:id="rId32"/>
            </p:custDataLst>
          </p:nvPr>
        </p:nvSpPr>
        <p:spPr>
          <a:xfrm>
            <a:off x="41898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6" name="MH_Other_27"/>
          <p:cNvSpPr/>
          <p:nvPr>
            <p:custDataLst>
              <p:tags r:id="rId33"/>
            </p:custDataLst>
          </p:nvPr>
        </p:nvSpPr>
        <p:spPr>
          <a:xfrm>
            <a:off x="43422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7" name="MH_Other_28"/>
          <p:cNvSpPr/>
          <p:nvPr>
            <p:custDataLst>
              <p:tags r:id="rId34"/>
            </p:custDataLst>
          </p:nvPr>
        </p:nvSpPr>
        <p:spPr>
          <a:xfrm>
            <a:off x="44946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Tree>
    <p:extLst>
      <p:ext uri="{BB962C8B-B14F-4D97-AF65-F5344CB8AC3E}">
        <p14:creationId xmlns:p14="http://schemas.microsoft.com/office/powerpoint/2010/main" val="1416681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*复合赋值运算符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1591739"/>
            <a:ext cx="7051542" cy="3970318"/>
          </a:xfrm>
          <a:prstGeom prst="rect">
            <a:avLst/>
          </a:prstGeom>
          <a:noFill/>
        </p:spPr>
        <p:txBody>
          <a:bodyPr wrap="square" rtlCol="0">
            <a:spAutoFit/>
          </a:bodyPr>
          <a:lstStyle/>
          <a:p>
            <a:pPr>
              <a:lnSpc>
                <a:spcPct val="200000"/>
              </a:lnSpc>
            </a:pPr>
            <a:r>
              <a:rPr lang="zh-CN" altLang="en-US"/>
              <a:t>在赋值符</a:t>
            </a:r>
            <a:r>
              <a:rPr lang="en-US" altLang="zh-CN"/>
              <a:t>=</a:t>
            </a:r>
            <a:r>
              <a:rPr lang="zh-CN" altLang="en-US"/>
              <a:t>之前加上其他运算符，可以构成复合的运算符。</a:t>
            </a:r>
            <a:endParaRPr lang="en-US" altLang="zh-CN"/>
          </a:p>
          <a:p>
            <a:pPr>
              <a:lnSpc>
                <a:spcPct val="200000"/>
              </a:lnSpc>
            </a:pPr>
            <a:endParaRPr lang="en-US" altLang="zh-CN"/>
          </a:p>
          <a:p>
            <a:pPr>
              <a:lnSpc>
                <a:spcPct val="200000"/>
              </a:lnSpc>
            </a:pPr>
            <a:endParaRPr lang="en-US" altLang="zh-CN"/>
          </a:p>
          <a:p>
            <a:pPr>
              <a:lnSpc>
                <a:spcPct val="200000"/>
              </a:lnSpc>
            </a:pPr>
            <a:endParaRPr lang="en-US" altLang="zh-CN"/>
          </a:p>
          <a:p>
            <a:pPr>
              <a:lnSpc>
                <a:spcPct val="200000"/>
              </a:lnSpc>
            </a:pPr>
            <a:endParaRPr lang="en-US" altLang="zh-CN"/>
          </a:p>
          <a:p>
            <a:pPr>
              <a:lnSpc>
                <a:spcPct val="200000"/>
              </a:lnSpc>
            </a:pPr>
            <a:r>
              <a:rPr lang="zh-CN" altLang="en-US"/>
              <a:t>凡是二元（二目）运算符，都可以与赋值符一起组合成复合赋值符。</a:t>
            </a:r>
            <a:endParaRPr lang="en-US" altLang="zh-CN"/>
          </a:p>
          <a:p>
            <a:pPr>
              <a:lnSpc>
                <a:spcPct val="200000"/>
              </a:lnSpc>
            </a:pPr>
            <a:r>
              <a:rPr lang="zh-CN" altLang="en-US"/>
              <a:t>有关算术运算的复合赋值运算符有</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p>
        </p:txBody>
      </p:sp>
      <p:sp>
        <p:nvSpPr>
          <p:cNvPr id="4" name="圆角矩形 3"/>
          <p:cNvSpPr/>
          <p:nvPr/>
        </p:nvSpPr>
        <p:spPr>
          <a:xfrm>
            <a:off x="1038358" y="2434560"/>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a+=3	</a:t>
            </a:r>
            <a:r>
              <a:rPr lang="zh-CN" altLang="en-US">
                <a:solidFill>
                  <a:srgbClr val="0070C0"/>
                </a:solidFill>
              </a:rPr>
              <a:t>等价于</a:t>
            </a:r>
            <a:r>
              <a:rPr lang="en-US" altLang="zh-CN">
                <a:solidFill>
                  <a:srgbClr val="0070C0"/>
                </a:solidFill>
              </a:rPr>
              <a:t>a=a+3</a:t>
            </a:r>
          </a:p>
          <a:p>
            <a:pPr lvl="0" algn="just">
              <a:defRPr/>
            </a:pPr>
            <a:endParaRPr lang="en-US" altLang="zh-CN">
              <a:solidFill>
                <a:srgbClr val="000000"/>
              </a:solidFill>
            </a:endParaRPr>
          </a:p>
          <a:p>
            <a:pPr lvl="0" algn="just">
              <a:defRPr/>
            </a:pPr>
            <a:r>
              <a:rPr lang="en-US" altLang="zh-CN">
                <a:solidFill>
                  <a:srgbClr val="000000"/>
                </a:solidFill>
              </a:rPr>
              <a:t>x</a:t>
            </a:r>
            <a:r>
              <a:rPr lang="zh-CN" altLang="en-US">
                <a:solidFill>
                  <a:srgbClr val="000000"/>
                </a:solidFill>
              </a:rPr>
              <a:t>*</a:t>
            </a:r>
            <a:r>
              <a:rPr lang="en-US" altLang="zh-CN">
                <a:solidFill>
                  <a:srgbClr val="000000"/>
                </a:solidFill>
              </a:rPr>
              <a:t>=y+8 	</a:t>
            </a:r>
            <a:r>
              <a:rPr lang="zh-CN" altLang="en-US">
                <a:solidFill>
                  <a:srgbClr val="0070C0"/>
                </a:solidFill>
              </a:rPr>
              <a:t>等价于</a:t>
            </a:r>
            <a:r>
              <a:rPr lang="en-US" altLang="zh-CN">
                <a:solidFill>
                  <a:srgbClr val="0070C0"/>
                </a:solidFill>
              </a:rPr>
              <a:t>x=x</a:t>
            </a:r>
            <a:r>
              <a:rPr lang="zh-CN" altLang="en-US">
                <a:solidFill>
                  <a:srgbClr val="0070C0"/>
                </a:solidFill>
              </a:rPr>
              <a:t>*</a:t>
            </a:r>
            <a:r>
              <a:rPr lang="en-US" altLang="zh-CN">
                <a:solidFill>
                  <a:srgbClr val="0070C0"/>
                </a:solidFill>
              </a:rPr>
              <a:t>(y+8)</a:t>
            </a:r>
            <a:endParaRPr lang="zh-CN" altLang="en-US">
              <a:solidFill>
                <a:srgbClr val="0070C0"/>
              </a:solidFill>
            </a:endParaRPr>
          </a:p>
          <a:p>
            <a:pPr lvl="0" algn="just">
              <a:defRPr/>
            </a:pPr>
            <a:endParaRPr lang="zh-CN" altLang="en-US">
              <a:solidFill>
                <a:srgbClr val="000000"/>
              </a:solidFill>
            </a:endParaRPr>
          </a:p>
          <a:p>
            <a:pPr lvl="0" algn="just">
              <a:defRPr/>
            </a:pPr>
            <a:r>
              <a:rPr lang="en-US" altLang="zh-CN">
                <a:solidFill>
                  <a:srgbClr val="000000"/>
                </a:solidFill>
              </a:rPr>
              <a:t>x</a:t>
            </a:r>
            <a:r>
              <a:rPr lang="zh-CN" altLang="en-US">
                <a:solidFill>
                  <a:srgbClr val="000000"/>
                </a:solidFill>
              </a:rPr>
              <a:t>％</a:t>
            </a:r>
            <a:r>
              <a:rPr lang="en-US" altLang="zh-CN">
                <a:solidFill>
                  <a:srgbClr val="000000"/>
                </a:solidFill>
              </a:rPr>
              <a:t>=3	</a:t>
            </a:r>
            <a:r>
              <a:rPr lang="zh-CN" altLang="en-US">
                <a:solidFill>
                  <a:srgbClr val="0070C0"/>
                </a:solidFill>
              </a:rPr>
              <a:t>等价于</a:t>
            </a:r>
            <a:r>
              <a:rPr lang="en-US" altLang="zh-CN">
                <a:solidFill>
                  <a:srgbClr val="0070C0"/>
                </a:solidFill>
              </a:rPr>
              <a:t>x=x</a:t>
            </a:r>
            <a:r>
              <a:rPr lang="zh-CN" altLang="en-US">
                <a:solidFill>
                  <a:srgbClr val="0070C0"/>
                </a:solidFill>
              </a:rPr>
              <a:t>％</a:t>
            </a:r>
            <a:r>
              <a:rPr lang="en-US" altLang="zh-CN">
                <a:solidFill>
                  <a:srgbClr val="0070C0"/>
                </a:solidFill>
              </a:rPr>
              <a:t>3</a:t>
            </a:r>
          </a:p>
        </p:txBody>
      </p:sp>
      <p:cxnSp>
        <p:nvCxnSpPr>
          <p:cNvPr id="5" name="直接连接符 4"/>
          <p:cNvCxnSpPr/>
          <p:nvPr/>
        </p:nvCxnSpPr>
        <p:spPr>
          <a:xfrm>
            <a:off x="8088984" y="1801356"/>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266804" y="2432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p:cNvSpPr/>
          <p:nvPr>
            <p:custDataLst>
              <p:tags r:id="rId4"/>
            </p:custDataLst>
          </p:nvPr>
        </p:nvSpPr>
        <p:spPr>
          <a:xfrm>
            <a:off x="9041504" y="243251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a:solidFill>
                  <a:srgbClr val="1C1C1C"/>
                </a:solidFill>
              </a:rPr>
              <a:t>如果赋值符右边是包含若干项的表达式，则相当于它</a:t>
            </a:r>
            <a:r>
              <a:rPr lang="zh-CN" altLang="en-US" b="1">
                <a:solidFill>
                  <a:schemeClr val="accent1"/>
                </a:solidFill>
              </a:rPr>
              <a:t>有括号</a:t>
            </a:r>
            <a:r>
              <a:rPr lang="zh-CN" altLang="en-US">
                <a:solidFill>
                  <a:srgbClr val="1C1C1C"/>
                </a:solidFill>
              </a:rPr>
              <a:t>。例如，</a:t>
            </a:r>
            <a:endParaRPr lang="en-US" altLang="zh-CN">
              <a:solidFill>
                <a:srgbClr val="1C1C1C"/>
              </a:solidFill>
            </a:endParaRPr>
          </a:p>
          <a:p>
            <a:pPr>
              <a:lnSpc>
                <a:spcPct val="130000"/>
              </a:lnSpc>
              <a:defRPr/>
            </a:pPr>
            <a:r>
              <a:rPr lang="en-US" altLang="zh-CN">
                <a:solidFill>
                  <a:srgbClr val="1C1C1C"/>
                </a:solidFill>
              </a:rPr>
              <a:t>x%=y+3</a:t>
            </a:r>
            <a:r>
              <a:rPr lang="zh-CN" altLang="en-US">
                <a:solidFill>
                  <a:srgbClr val="1C1C1C"/>
                </a:solidFill>
              </a:rPr>
              <a:t>等价于</a:t>
            </a:r>
            <a:r>
              <a:rPr lang="en-US" altLang="zh-CN">
                <a:solidFill>
                  <a:srgbClr val="1C1C1C"/>
                </a:solidFill>
              </a:rPr>
              <a:t>x=x%(y+3)</a:t>
            </a:r>
            <a:r>
              <a:rPr lang="zh-CN" altLang="en-US">
                <a:solidFill>
                  <a:srgbClr val="1C1C1C"/>
                </a:solidFill>
              </a:rPr>
              <a:t>，切勿错写为</a:t>
            </a:r>
            <a:r>
              <a:rPr lang="en-US" altLang="zh-CN">
                <a:solidFill>
                  <a:srgbClr val="1C1C1C"/>
                </a:solidFill>
              </a:rPr>
              <a:t>x=x%y+3</a:t>
            </a:r>
            <a:r>
              <a:rPr lang="zh-CN" altLang="en-US">
                <a:solidFill>
                  <a:srgbClr val="1C1C1C"/>
                </a:solidFill>
              </a:rPr>
              <a:t>。</a:t>
            </a:r>
            <a:endParaRPr lang="en-US" altLang="zh-CN">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228871" y="459002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5575219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436773" y="201844"/>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dirty="0">
                <a:solidFill>
                  <a:srgbClr val="FFFFFF"/>
                </a:solidFill>
                <a:latin typeface="微软雅黑" panose="020B0503020204020204" pitchFamily="34" charset="-122"/>
                <a:ea typeface="微软雅黑" panose="020B0503020204020204" pitchFamily="34" charset="-122"/>
              </a:rPr>
              <a:t>赋值表达式 ： </a:t>
            </a:r>
            <a:r>
              <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436772" y="974500"/>
            <a:ext cx="7799911" cy="4440318"/>
          </a:xfrm>
          <a:prstGeom prst="rect">
            <a:avLst/>
          </a:prstGeom>
          <a:noFill/>
        </p:spPr>
        <p:txBody>
          <a:bodyPr wrap="square" rtlCol="0">
            <a:spAutoFit/>
          </a:bodyPr>
          <a:lstStyle/>
          <a:p>
            <a:pPr>
              <a:lnSpc>
                <a:spcPct val="200000"/>
              </a:lnSpc>
            </a:pPr>
            <a:r>
              <a:rPr lang="zh-CN" altLang="en-US" dirty="0"/>
              <a:t>赋值表达式的作用是将一个表达式的值赋给一个变量，因此赋值表达式具有计算和赋值的双重功能。</a:t>
            </a:r>
            <a:endParaRPr lang="en-US" altLang="zh-CN" dirty="0"/>
          </a:p>
          <a:p>
            <a:pPr>
              <a:lnSpc>
                <a:spcPct val="200000"/>
              </a:lnSpc>
            </a:pPr>
            <a:r>
              <a:rPr lang="zh-CN" altLang="en-US" dirty="0"/>
              <a:t>对赋值表达式求解的</a:t>
            </a:r>
            <a:r>
              <a:rPr lang="zh-CN" altLang="en-US" b="1" dirty="0"/>
              <a:t>过程</a:t>
            </a:r>
            <a:r>
              <a:rPr lang="zh-CN" altLang="en-US" dirty="0"/>
              <a:t>是</a:t>
            </a:r>
            <a:r>
              <a:rPr lang="en-US" altLang="zh-CN" dirty="0"/>
              <a:t>: </a:t>
            </a:r>
          </a:p>
          <a:p>
            <a:pPr>
              <a:lnSpc>
                <a:spcPct val="200000"/>
              </a:lnSpc>
            </a:pPr>
            <a:r>
              <a:rPr lang="zh-CN" altLang="en-US" dirty="0"/>
              <a:t>①求赋值运算符右侧的“表达式”的值</a:t>
            </a:r>
            <a:endParaRPr lang="en-US" altLang="zh-CN" dirty="0"/>
          </a:p>
          <a:p>
            <a:pPr>
              <a:lnSpc>
                <a:spcPct val="200000"/>
              </a:lnSpc>
            </a:pPr>
            <a:r>
              <a:rPr lang="zh-CN" altLang="en-US" dirty="0"/>
              <a:t>②赋给赋值运算符左侧的变量。既然是一个表达式，就应该有一个值，</a:t>
            </a:r>
            <a:r>
              <a:rPr lang="zh-CN" altLang="en-US" b="1" dirty="0"/>
              <a:t>表达式的值等于赋值后左侧变量的值</a:t>
            </a:r>
            <a:r>
              <a:rPr lang="zh-CN" altLang="en-US" dirty="0"/>
              <a:t>。</a:t>
            </a:r>
          </a:p>
          <a:p>
            <a:pPr>
              <a:lnSpc>
                <a:spcPct val="200000"/>
              </a:lnSpc>
            </a:pPr>
            <a:r>
              <a:rPr lang="zh-CN" altLang="en-US" dirty="0"/>
              <a:t>赋值运算符左侧应该是一个可修改值的“</a:t>
            </a:r>
            <a:r>
              <a:rPr lang="zh-CN" altLang="en-US" b="1" dirty="0">
                <a:solidFill>
                  <a:schemeClr val="accent1"/>
                </a:solidFill>
              </a:rPr>
              <a:t>左值</a:t>
            </a:r>
            <a:r>
              <a:rPr lang="zh-CN" altLang="en-US" dirty="0"/>
              <a:t>”</a:t>
            </a:r>
            <a:r>
              <a:rPr lang="en-US" altLang="zh-CN" dirty="0"/>
              <a:t>(left value</a:t>
            </a:r>
            <a:r>
              <a:rPr lang="zh-CN" altLang="en-US" dirty="0"/>
              <a:t>，简写为</a:t>
            </a:r>
            <a:r>
              <a:rPr lang="en-US" altLang="zh-CN" dirty="0" err="1"/>
              <a:t>lvalue</a:t>
            </a:r>
            <a:r>
              <a:rPr lang="en-US" altLang="zh-CN" dirty="0"/>
              <a:t>)</a:t>
            </a:r>
            <a:r>
              <a:rPr lang="zh-CN" altLang="en-US" dirty="0"/>
              <a:t>。</a:t>
            </a:r>
            <a:endParaRPr lang="en-US" altLang="zh-CN" dirty="0"/>
          </a:p>
          <a:p>
            <a:pPr>
              <a:lnSpc>
                <a:spcPct val="200000"/>
              </a:lnSpc>
            </a:pPr>
            <a:r>
              <a:rPr lang="zh-CN" altLang="en-US" dirty="0"/>
              <a:t>能出现在赋值运算符右侧的表达式称为“</a:t>
            </a:r>
            <a:r>
              <a:rPr lang="zh-CN" altLang="en-US" b="1" dirty="0">
                <a:solidFill>
                  <a:schemeClr val="accent1"/>
                </a:solidFill>
              </a:rPr>
              <a:t>右值</a:t>
            </a:r>
            <a:r>
              <a:rPr lang="zh-CN" altLang="en-US" dirty="0"/>
              <a:t>”</a:t>
            </a:r>
            <a:r>
              <a:rPr lang="en-US" altLang="zh-CN" dirty="0"/>
              <a:t>(right value</a:t>
            </a:r>
            <a:r>
              <a:rPr lang="zh-CN" altLang="en-US" dirty="0"/>
              <a:t>，简写为</a:t>
            </a:r>
            <a:r>
              <a:rPr lang="en-US" altLang="zh-CN" dirty="0" err="1"/>
              <a:t>rvalue</a:t>
            </a:r>
            <a:r>
              <a:rPr lang="en-US" altLang="zh-CN" dirty="0"/>
              <a:t>)</a:t>
            </a:r>
            <a:r>
              <a:rPr lang="zh-CN" altLang="en-US" dirty="0"/>
              <a:t>。</a:t>
            </a:r>
          </a:p>
        </p:txBody>
      </p:sp>
      <p:cxnSp>
        <p:nvCxnSpPr>
          <p:cNvPr id="5" name="直接连接符 4"/>
          <p:cNvCxnSpPr/>
          <p:nvPr/>
        </p:nvCxnSpPr>
        <p:spPr>
          <a:xfrm>
            <a:off x="8236699" y="1184117"/>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389119" y="1326260"/>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p:cNvSpPr/>
          <p:nvPr>
            <p:custDataLst>
              <p:tags r:id="rId4"/>
            </p:custDataLst>
          </p:nvPr>
        </p:nvSpPr>
        <p:spPr>
          <a:xfrm>
            <a:off x="9163818" y="1326260"/>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并不是任何形式的数据都可以作为左值的，</a:t>
            </a:r>
            <a:r>
              <a:rPr lang="zh-CN" altLang="en-US" b="1">
                <a:solidFill>
                  <a:srgbClr val="1C1C1C"/>
                </a:solidFill>
              </a:rPr>
              <a:t>左值应当为存储空间并可以被赋值</a:t>
            </a:r>
            <a:r>
              <a:rPr lang="zh-CN" altLang="en-US">
                <a:solidFill>
                  <a:srgbClr val="1C1C1C"/>
                </a:solidFill>
              </a:rPr>
              <a:t>。变量可以作为左值，而算术表达式</a:t>
            </a:r>
            <a:r>
              <a:rPr lang="en-US" altLang="zh-CN" err="1">
                <a:solidFill>
                  <a:srgbClr val="1C1C1C"/>
                </a:solidFill>
              </a:rPr>
              <a:t>a+b</a:t>
            </a:r>
            <a:r>
              <a:rPr lang="zh-CN" altLang="en-US">
                <a:solidFill>
                  <a:srgbClr val="1C1C1C"/>
                </a:solidFill>
              </a:rPr>
              <a:t>就不能作为左值，常量也不能作为左值。</a:t>
            </a: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049560" y="4281719"/>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val="3514943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334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赋值表达式 ： </a:t>
            </a:r>
            <a:r>
              <a:rPr lang="zh-CN" altLang="en-US" sz="24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1090156"/>
            <a:ext cx="11102842" cy="5216813"/>
          </a:xfrm>
          <a:prstGeom prst="rect">
            <a:avLst/>
          </a:prstGeom>
          <a:noFill/>
        </p:spPr>
        <p:txBody>
          <a:bodyPr wrap="square" rtlCol="0">
            <a:spAutoFit/>
          </a:bodyPr>
          <a:lstStyle/>
          <a:p>
            <a:pPr>
              <a:lnSpc>
                <a:spcPct val="150000"/>
              </a:lnSpc>
            </a:pPr>
            <a:r>
              <a:rPr lang="en-US" altLang="zh-CN" sz="2400" b="1">
                <a:solidFill>
                  <a:schemeClr val="accent1"/>
                </a:solidFill>
              </a:rPr>
              <a:t>a=(b=5)</a:t>
            </a:r>
          </a:p>
          <a:p>
            <a:pPr>
              <a:lnSpc>
                <a:spcPct val="150000"/>
              </a:lnSpc>
            </a:pPr>
            <a:r>
              <a:rPr lang="zh-CN" altLang="en-US"/>
              <a:t>括号内的</a:t>
            </a:r>
            <a:r>
              <a:rPr lang="en-US" altLang="zh-CN"/>
              <a:t>b=5</a:t>
            </a:r>
            <a:r>
              <a:rPr lang="zh-CN" altLang="en-US"/>
              <a:t>是一个赋值表达式，它的值等于</a:t>
            </a:r>
            <a:r>
              <a:rPr lang="en-US" altLang="zh-CN"/>
              <a:t>5</a:t>
            </a:r>
            <a:r>
              <a:rPr lang="zh-CN" altLang="en-US"/>
              <a:t>。执行表达式“</a:t>
            </a:r>
            <a:r>
              <a:rPr lang="en-US" altLang="zh-CN"/>
              <a:t>a=(b=5)”</a:t>
            </a:r>
            <a:r>
              <a:rPr lang="zh-CN" altLang="en-US"/>
              <a:t>，就是执行</a:t>
            </a:r>
            <a:r>
              <a:rPr lang="en-US" altLang="zh-CN"/>
              <a:t>b=5</a:t>
            </a:r>
            <a:r>
              <a:rPr lang="zh-CN" altLang="en-US"/>
              <a:t>和</a:t>
            </a:r>
            <a:r>
              <a:rPr lang="en-US" altLang="zh-CN"/>
              <a:t>a=b</a:t>
            </a:r>
            <a:r>
              <a:rPr lang="zh-CN" altLang="en-US"/>
              <a:t>两个赋值表达式。因此</a:t>
            </a:r>
            <a:r>
              <a:rPr lang="en-US" altLang="zh-CN"/>
              <a:t>a</a:t>
            </a:r>
            <a:r>
              <a:rPr lang="zh-CN" altLang="en-US"/>
              <a:t>的值等于</a:t>
            </a:r>
            <a:r>
              <a:rPr lang="en-US" altLang="zh-CN"/>
              <a:t>5</a:t>
            </a:r>
            <a:r>
              <a:rPr lang="zh-CN" altLang="en-US"/>
              <a:t>，整个赋值表达式的值也等于</a:t>
            </a:r>
            <a:r>
              <a:rPr lang="en-US" altLang="zh-CN"/>
              <a:t>5</a:t>
            </a:r>
            <a:r>
              <a:rPr lang="zh-CN" altLang="en-US"/>
              <a:t>。赋值运算符按照“自右而左”的结合顺序，因此，</a:t>
            </a:r>
            <a:r>
              <a:rPr lang="en-US" altLang="zh-CN"/>
              <a:t>(b=5)</a:t>
            </a:r>
            <a:r>
              <a:rPr lang="zh-CN" altLang="en-US"/>
              <a:t>外面的括号可以不要，即</a:t>
            </a:r>
            <a:r>
              <a:rPr lang="en-US" altLang="zh-CN"/>
              <a:t>a=(b=5)</a:t>
            </a:r>
            <a:r>
              <a:rPr lang="zh-CN" altLang="en-US"/>
              <a:t>和</a:t>
            </a:r>
            <a:r>
              <a:rPr lang="en-US" altLang="zh-CN"/>
              <a:t>a=b=5</a:t>
            </a:r>
            <a:r>
              <a:rPr lang="zh-CN" altLang="en-US"/>
              <a:t>等价，都是先求</a:t>
            </a:r>
            <a:r>
              <a:rPr lang="en-US" altLang="zh-CN"/>
              <a:t>b=5</a:t>
            </a:r>
            <a:r>
              <a:rPr lang="zh-CN" altLang="en-US"/>
              <a:t>的值（得</a:t>
            </a:r>
            <a:r>
              <a:rPr lang="en-US" altLang="zh-CN"/>
              <a:t>5</a:t>
            </a:r>
            <a:r>
              <a:rPr lang="zh-CN" altLang="en-US"/>
              <a:t>），然后再赋给</a:t>
            </a:r>
            <a:r>
              <a:rPr lang="en-US" altLang="zh-CN"/>
              <a:t>a</a:t>
            </a:r>
            <a:r>
              <a:rPr lang="zh-CN" altLang="en-US"/>
              <a:t>。</a:t>
            </a:r>
            <a:endParaRPr lang="en-US" altLang="zh-CN"/>
          </a:p>
          <a:p>
            <a:pPr>
              <a:lnSpc>
                <a:spcPct val="150000"/>
              </a:lnSpc>
            </a:pPr>
            <a:endParaRPr lang="en-US" altLang="zh-CN"/>
          </a:p>
          <a:p>
            <a:pPr>
              <a:lnSpc>
                <a:spcPct val="150000"/>
              </a:lnSpc>
            </a:pPr>
            <a:endParaRPr lang="en-US" altLang="zh-CN"/>
          </a:p>
          <a:p>
            <a:pPr>
              <a:lnSpc>
                <a:spcPct val="150000"/>
              </a:lnSpc>
            </a:pPr>
            <a:endParaRPr lang="en-US" altLang="zh-CN"/>
          </a:p>
          <a:p>
            <a:pPr>
              <a:lnSpc>
                <a:spcPct val="150000"/>
              </a:lnSpc>
            </a:pPr>
            <a:endParaRPr lang="en-US" altLang="zh-CN"/>
          </a:p>
          <a:p>
            <a:pPr>
              <a:lnSpc>
                <a:spcPct val="150000"/>
              </a:lnSpc>
            </a:pPr>
            <a:endParaRPr lang="en-US" altLang="zh-CN"/>
          </a:p>
          <a:p>
            <a:pPr>
              <a:lnSpc>
                <a:spcPct val="150000"/>
              </a:lnSpc>
            </a:pPr>
            <a:r>
              <a:rPr lang="zh-CN" altLang="en-US"/>
              <a:t>赋值表达式使得赋值操作不仅可以出现在赋值语句中，而且可以出现在其他语句中</a:t>
            </a:r>
            <a:r>
              <a:rPr lang="en-US" altLang="zh-CN"/>
              <a:t>(</a:t>
            </a:r>
            <a:r>
              <a:rPr lang="zh-CN" altLang="en-US"/>
              <a:t>如输出语句、循环语句等</a:t>
            </a:r>
            <a:r>
              <a:rPr lang="en-US" altLang="zh-CN"/>
              <a:t>)</a:t>
            </a:r>
          </a:p>
          <a:p>
            <a:pPr>
              <a:lnSpc>
                <a:spcPct val="150000"/>
              </a:lnSpc>
            </a:pPr>
            <a:r>
              <a:rPr lang="zh-CN" altLang="en-US"/>
              <a:t>如</a:t>
            </a:r>
            <a:r>
              <a:rPr lang="en-US" altLang="zh-CN"/>
              <a:t>: </a:t>
            </a:r>
            <a:r>
              <a:rPr lang="en-US" altLang="zh-CN" err="1"/>
              <a:t>printf</a:t>
            </a:r>
            <a:r>
              <a:rPr lang="en-US" altLang="zh-CN"/>
              <a:t>("%d", a=b);</a:t>
            </a:r>
          </a:p>
          <a:p>
            <a:pPr>
              <a:lnSpc>
                <a:spcPct val="150000"/>
              </a:lnSpc>
            </a:pPr>
            <a:r>
              <a:rPr lang="zh-CN" altLang="en-US"/>
              <a:t>如果</a:t>
            </a:r>
            <a:r>
              <a:rPr lang="en-US" altLang="zh-CN"/>
              <a:t>b</a:t>
            </a:r>
            <a:r>
              <a:rPr lang="zh-CN" altLang="en-US"/>
              <a:t>的值为</a:t>
            </a:r>
            <a:r>
              <a:rPr lang="en-US" altLang="zh-CN"/>
              <a:t>3</a:t>
            </a:r>
            <a:r>
              <a:rPr lang="zh-CN" altLang="en-US"/>
              <a:t>，则输出</a:t>
            </a:r>
            <a:r>
              <a:rPr lang="en-US" altLang="zh-CN"/>
              <a:t>a</a:t>
            </a:r>
            <a:r>
              <a:rPr lang="zh-CN" altLang="en-US"/>
              <a:t>的值</a:t>
            </a:r>
            <a:r>
              <a:rPr lang="en-US" altLang="zh-CN"/>
              <a:t>(</a:t>
            </a:r>
            <a:r>
              <a:rPr lang="zh-CN" altLang="en-US"/>
              <a:t>也是表达式</a:t>
            </a:r>
            <a:r>
              <a:rPr lang="en-US" altLang="zh-CN"/>
              <a:t>a=b</a:t>
            </a:r>
            <a:r>
              <a:rPr lang="zh-CN" altLang="en-US"/>
              <a:t>的值</a:t>
            </a:r>
            <a:r>
              <a:rPr lang="en-US" altLang="zh-CN"/>
              <a:t>)</a:t>
            </a:r>
            <a:r>
              <a:rPr lang="zh-CN" altLang="en-US"/>
              <a:t>为</a:t>
            </a:r>
            <a:r>
              <a:rPr lang="en-US" altLang="zh-CN"/>
              <a:t>3</a:t>
            </a:r>
            <a:r>
              <a:rPr lang="zh-CN" altLang="en-US"/>
              <a:t>。在一个</a:t>
            </a:r>
            <a:r>
              <a:rPr lang="en-US" altLang="zh-CN" err="1"/>
              <a:t>printf</a:t>
            </a:r>
            <a:r>
              <a:rPr lang="zh-CN" altLang="en-US"/>
              <a:t>函数中完成了赋值和输出双重功能。</a:t>
            </a:r>
          </a:p>
        </p:txBody>
      </p:sp>
      <p:sp>
        <p:nvSpPr>
          <p:cNvPr id="9" name="圆角矩形 8"/>
          <p:cNvSpPr/>
          <p:nvPr/>
        </p:nvSpPr>
        <p:spPr>
          <a:xfrm>
            <a:off x="695458" y="3084222"/>
            <a:ext cx="10671042" cy="1794664"/>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a=b=c=5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err="1">
                <a:solidFill>
                  <a:srgbClr val="0070C0"/>
                </a:solidFill>
              </a:rPr>
              <a:t>a,b,c</a:t>
            </a:r>
            <a:r>
              <a:rPr lang="zh-CN" altLang="en-US">
                <a:solidFill>
                  <a:srgbClr val="0070C0"/>
                </a:solidFill>
              </a:rPr>
              <a:t>值均为</a:t>
            </a:r>
            <a:r>
              <a:rPr lang="en-US" altLang="zh-CN">
                <a:solidFill>
                  <a:srgbClr val="0070C0"/>
                </a:solidFill>
              </a:rPr>
              <a:t>5</a:t>
            </a:r>
            <a:endParaRPr lang="zh-CN" altLang="en-US">
              <a:solidFill>
                <a:srgbClr val="0070C0"/>
              </a:solidFill>
            </a:endParaRPr>
          </a:p>
          <a:p>
            <a:pPr algn="just">
              <a:lnSpc>
                <a:spcPct val="120000"/>
              </a:lnSpc>
              <a:defRPr/>
            </a:pPr>
            <a:r>
              <a:rPr lang="en-US" altLang="zh-CN">
                <a:solidFill>
                  <a:srgbClr val="000000"/>
                </a:solidFill>
              </a:rPr>
              <a:t>a=5+(c=6) 	</a:t>
            </a:r>
            <a:r>
              <a:rPr lang="zh-CN" altLang="en-US">
                <a:solidFill>
                  <a:srgbClr val="0070C0"/>
                </a:solidFill>
              </a:rPr>
              <a:t>表达式值为</a:t>
            </a:r>
            <a:r>
              <a:rPr lang="en-US" altLang="zh-CN">
                <a:solidFill>
                  <a:srgbClr val="0070C0"/>
                </a:solidFill>
              </a:rPr>
              <a:t>11</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11</a:t>
            </a:r>
            <a:r>
              <a:rPr lang="zh-CN" altLang="en-US">
                <a:solidFill>
                  <a:srgbClr val="0070C0"/>
                </a:solidFill>
              </a:rPr>
              <a:t>，</a:t>
            </a:r>
            <a:r>
              <a:rPr lang="en-US" altLang="zh-CN">
                <a:solidFill>
                  <a:srgbClr val="0070C0"/>
                </a:solidFill>
              </a:rPr>
              <a:t>c</a:t>
            </a:r>
            <a:r>
              <a:rPr lang="zh-CN" altLang="en-US">
                <a:solidFill>
                  <a:srgbClr val="0070C0"/>
                </a:solidFill>
              </a:rPr>
              <a:t>值为</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a=(b=4)+(c=6) 	</a:t>
            </a:r>
            <a:r>
              <a:rPr lang="zh-CN" altLang="en-US">
                <a:solidFill>
                  <a:srgbClr val="0070C0"/>
                </a:solidFill>
              </a:rPr>
              <a:t>表达式值为</a:t>
            </a:r>
            <a:r>
              <a:rPr lang="en-US" altLang="zh-CN">
                <a:solidFill>
                  <a:srgbClr val="0070C0"/>
                </a:solidFill>
              </a:rPr>
              <a:t>10</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10</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4</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a=(b=10)/(c=2)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a:solidFill>
                  <a:srgbClr val="0070C0"/>
                </a:solidFill>
              </a:rPr>
              <a:t>a</a:t>
            </a:r>
            <a:r>
              <a:rPr lang="zh-CN" altLang="en-US">
                <a:solidFill>
                  <a:srgbClr val="0070C0"/>
                </a:solidFill>
              </a:rPr>
              <a:t>等于</a:t>
            </a:r>
            <a:r>
              <a:rPr lang="en-US" altLang="zh-CN">
                <a:solidFill>
                  <a:srgbClr val="0070C0"/>
                </a:solidFill>
              </a:rPr>
              <a:t>5</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10</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2</a:t>
            </a:r>
          </a:p>
          <a:p>
            <a:pPr algn="just">
              <a:lnSpc>
                <a:spcPct val="120000"/>
              </a:lnSpc>
              <a:defRPr/>
            </a:pPr>
            <a:r>
              <a:rPr lang="en-US" altLang="zh-CN">
                <a:solidFill>
                  <a:srgbClr val="000000"/>
                </a:solidFill>
              </a:rPr>
              <a:t>a=(b=3*4)</a:t>
            </a:r>
            <a:r>
              <a:rPr lang="en-US" altLang="zh-CN">
                <a:solidFill>
                  <a:srgbClr val="0070C0"/>
                </a:solidFill>
              </a:rPr>
              <a:t>	</a:t>
            </a:r>
            <a:r>
              <a:rPr lang="zh-CN" altLang="en-US">
                <a:solidFill>
                  <a:srgbClr val="0070C0"/>
                </a:solidFill>
              </a:rPr>
              <a:t>表达式值为</a:t>
            </a:r>
            <a:r>
              <a:rPr lang="en-US" altLang="zh-CN">
                <a:solidFill>
                  <a:srgbClr val="0070C0"/>
                </a:solidFill>
              </a:rPr>
              <a:t>12</a:t>
            </a:r>
            <a:r>
              <a:rPr lang="zh-CN" altLang="en-US">
                <a:solidFill>
                  <a:srgbClr val="0070C0"/>
                </a:solidFill>
              </a:rPr>
              <a:t>，</a:t>
            </a:r>
            <a:r>
              <a:rPr lang="en-US" altLang="zh-CN" err="1">
                <a:solidFill>
                  <a:srgbClr val="0070C0"/>
                </a:solidFill>
              </a:rPr>
              <a:t>a,b</a:t>
            </a:r>
            <a:r>
              <a:rPr lang="zh-CN" altLang="en-US">
                <a:solidFill>
                  <a:srgbClr val="0070C0"/>
                </a:solidFill>
              </a:rPr>
              <a:t>值均为</a:t>
            </a:r>
            <a:r>
              <a:rPr lang="en-US" altLang="zh-CN">
                <a:solidFill>
                  <a:srgbClr val="0070C0"/>
                </a:solidFill>
              </a:rPr>
              <a:t>12</a:t>
            </a:r>
          </a:p>
        </p:txBody>
      </p:sp>
    </p:spTree>
    <p:custDataLst>
      <p:tags r:id="rId1"/>
    </p:custDataLst>
    <p:extLst>
      <p:ext uri="{BB962C8B-B14F-4D97-AF65-F5344CB8AC3E}">
        <p14:creationId xmlns:p14="http://schemas.microsoft.com/office/powerpoint/2010/main" val="2280322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987400"/>
            <a:ext cx="7520526" cy="507831"/>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如果赋值运算符两侧的类型一致，则直接进行赋值。</a:t>
            </a:r>
          </a:p>
        </p:txBody>
      </p:sp>
      <p:sp>
        <p:nvSpPr>
          <p:cNvPr id="9" name="圆角矩形 8"/>
          <p:cNvSpPr/>
          <p:nvPr/>
        </p:nvSpPr>
        <p:spPr>
          <a:xfrm>
            <a:off x="742396" y="1498547"/>
            <a:ext cx="5718042" cy="894120"/>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i</a:t>
            </a:r>
            <a:r>
              <a:rPr lang="en-US" altLang="zh-CN">
                <a:solidFill>
                  <a:srgbClr val="000000"/>
                </a:solidFill>
              </a:rPr>
              <a:t>;</a:t>
            </a:r>
          </a:p>
          <a:p>
            <a:pPr lvl="0" algn="just">
              <a:lnSpc>
                <a:spcPct val="120000"/>
              </a:lnSpc>
              <a:defRPr/>
            </a:pPr>
            <a:r>
              <a:rPr lang="en-US" altLang="zh-CN" err="1">
                <a:solidFill>
                  <a:srgbClr val="000000"/>
                </a:solidFill>
              </a:rPr>
              <a:t>i</a:t>
            </a:r>
            <a:r>
              <a:rPr lang="en-US" altLang="zh-CN">
                <a:solidFill>
                  <a:srgbClr val="000000"/>
                </a:solidFill>
              </a:rPr>
              <a:t>=234;	</a:t>
            </a:r>
            <a:r>
              <a:rPr lang="en-US" altLang="zh-CN">
                <a:solidFill>
                  <a:srgbClr val="008000"/>
                </a:solidFill>
              </a:rPr>
              <a:t>//</a:t>
            </a:r>
            <a:r>
              <a:rPr lang="zh-CN" altLang="en-US">
                <a:solidFill>
                  <a:srgbClr val="008000"/>
                </a:solidFill>
              </a:rPr>
              <a:t>直接将整数</a:t>
            </a:r>
            <a:r>
              <a:rPr lang="en-US" altLang="zh-CN">
                <a:solidFill>
                  <a:srgbClr val="008000"/>
                </a:solidFill>
              </a:rPr>
              <a:t>234</a:t>
            </a:r>
            <a:r>
              <a:rPr lang="zh-CN" altLang="en-US">
                <a:solidFill>
                  <a:srgbClr val="008000"/>
                </a:solidFill>
              </a:rPr>
              <a:t>存入变量</a:t>
            </a:r>
            <a:r>
              <a:rPr lang="en-US" altLang="zh-CN" err="1">
                <a:solidFill>
                  <a:srgbClr val="008000"/>
                </a:solidFill>
              </a:rPr>
              <a:t>i</a:t>
            </a:r>
            <a:r>
              <a:rPr lang="zh-CN" altLang="en-US">
                <a:solidFill>
                  <a:srgbClr val="008000"/>
                </a:solidFill>
              </a:rPr>
              <a:t>的存储单元中</a:t>
            </a:r>
            <a:endParaRPr lang="en-US" altLang="zh-CN">
              <a:solidFill>
                <a:srgbClr val="008000"/>
              </a:solidFill>
            </a:endParaRPr>
          </a:p>
        </p:txBody>
      </p:sp>
      <p:sp>
        <p:nvSpPr>
          <p:cNvPr id="18" name="文本框 17"/>
          <p:cNvSpPr txBox="1"/>
          <p:nvPr/>
        </p:nvSpPr>
        <p:spPr>
          <a:xfrm>
            <a:off x="742396" y="2359330"/>
            <a:ext cx="10658342" cy="4133439"/>
          </a:xfrm>
          <a:prstGeom prst="rect">
            <a:avLst/>
          </a:prstGeom>
          <a:noFill/>
        </p:spPr>
        <p:txBody>
          <a:bodyPr wrap="square" rtlCol="0">
            <a:spAutoFit/>
          </a:bodyPr>
          <a:lstStyle/>
          <a:p>
            <a:pPr>
              <a:lnSpc>
                <a:spcPct val="120000"/>
              </a:lnSpc>
              <a:spcAft>
                <a:spcPts val="600"/>
              </a:spcAft>
            </a:pPr>
            <a:r>
              <a:rPr lang="zh-CN" altLang="en-US">
                <a:solidFill>
                  <a:schemeClr val="tx1">
                    <a:lumMod val="75000"/>
                    <a:lumOff val="25000"/>
                  </a:schemeClr>
                </a:solidFill>
              </a:rPr>
              <a:t>如果赋值运算符两侧的类型不一致，但都是基本类型时，在赋值时要进行类型转换。类型转换是由系统自动进行的，转换的规则是：</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pPr>
            <a:r>
              <a:rPr lang="zh-CN" altLang="en-US">
                <a:solidFill>
                  <a:schemeClr val="tx1">
                    <a:lumMod val="75000"/>
                    <a:lumOff val="25000"/>
                  </a:schemeClr>
                </a:solidFill>
              </a:rPr>
              <a:t>将浮点型数据（包括单、双精度）赋给整型变量时，先对浮点数取整，即舍弃小数部分，然后赋予整型变量。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将整型数据赋给单、双精度变量时，数值不变，但以浮点数形式存储到变量中。</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将一个</a:t>
            </a:r>
            <a:r>
              <a:rPr lang="en-US" altLang="zh-CN">
                <a:solidFill>
                  <a:schemeClr val="tx1">
                    <a:lumMod val="75000"/>
                    <a:lumOff val="25000"/>
                  </a:schemeClr>
                </a:solidFill>
              </a:rPr>
              <a:t>double</a:t>
            </a:r>
            <a:r>
              <a:rPr lang="zh-CN" altLang="en-US">
                <a:solidFill>
                  <a:schemeClr val="tx1">
                    <a:lumMod val="75000"/>
                    <a:lumOff val="25000"/>
                  </a:schemeClr>
                </a:solidFill>
              </a:rPr>
              <a:t>型数据赋给</a:t>
            </a:r>
            <a:r>
              <a:rPr lang="en-US" altLang="zh-CN">
                <a:solidFill>
                  <a:schemeClr val="tx1">
                    <a:lumMod val="75000"/>
                    <a:lumOff val="25000"/>
                  </a:schemeClr>
                </a:solidFill>
              </a:rPr>
              <a:t>float</a:t>
            </a:r>
            <a:r>
              <a:rPr lang="zh-CN" altLang="en-US">
                <a:solidFill>
                  <a:schemeClr val="tx1">
                    <a:lumMod val="75000"/>
                    <a:lumOff val="25000"/>
                  </a:schemeClr>
                </a:solidFill>
              </a:rPr>
              <a:t>变量时，先将双精度数转换为单精度，即只取</a:t>
            </a:r>
            <a:r>
              <a:rPr lang="en-US" altLang="zh-CN">
                <a:solidFill>
                  <a:schemeClr val="tx1">
                    <a:lumMod val="75000"/>
                    <a:lumOff val="25000"/>
                  </a:schemeClr>
                </a:solidFill>
              </a:rPr>
              <a:t>6</a:t>
            </a:r>
            <a:r>
              <a:rPr lang="zh-CN" altLang="en-US">
                <a:solidFill>
                  <a:schemeClr val="tx1">
                    <a:lumMod val="75000"/>
                    <a:lumOff val="25000"/>
                  </a:schemeClr>
                </a:solidFill>
              </a:rPr>
              <a:t>～</a:t>
            </a:r>
            <a:r>
              <a:rPr lang="en-US" altLang="zh-CN">
                <a:solidFill>
                  <a:schemeClr val="tx1">
                    <a:lumMod val="75000"/>
                    <a:lumOff val="25000"/>
                  </a:schemeClr>
                </a:solidFill>
              </a:rPr>
              <a:t>7</a:t>
            </a:r>
            <a:r>
              <a:rPr lang="zh-CN" altLang="en-US">
                <a:solidFill>
                  <a:schemeClr val="tx1">
                    <a:lumMod val="75000"/>
                    <a:lumOff val="25000"/>
                  </a:schemeClr>
                </a:solidFill>
              </a:rPr>
              <a:t>位有效数字，存储到</a:t>
            </a:r>
            <a:r>
              <a:rPr lang="en-US" altLang="zh-CN">
                <a:solidFill>
                  <a:schemeClr val="tx1">
                    <a:lumMod val="75000"/>
                    <a:lumOff val="25000"/>
                  </a:schemeClr>
                </a:solidFill>
              </a:rPr>
              <a:t>float</a:t>
            </a:r>
            <a:r>
              <a:rPr lang="zh-CN" altLang="en-US">
                <a:solidFill>
                  <a:schemeClr val="tx1">
                    <a:lumMod val="75000"/>
                    <a:lumOff val="25000"/>
                  </a:schemeClr>
                </a:solidFill>
              </a:rPr>
              <a:t>型变量的</a:t>
            </a:r>
            <a:r>
              <a:rPr lang="en-US" altLang="zh-CN">
                <a:solidFill>
                  <a:schemeClr val="tx1">
                    <a:lumMod val="75000"/>
                    <a:lumOff val="25000"/>
                  </a:schemeClr>
                </a:solidFill>
              </a:rPr>
              <a:t>4</a:t>
            </a:r>
            <a:r>
              <a:rPr lang="zh-CN" altLang="en-US">
                <a:solidFill>
                  <a:schemeClr val="tx1">
                    <a:lumMod val="75000"/>
                    <a:lumOff val="25000"/>
                  </a:schemeClr>
                </a:solidFill>
              </a:rPr>
              <a:t>个字节中。应注意双精度数值的大小不能超出</a:t>
            </a:r>
            <a:r>
              <a:rPr lang="en-US" altLang="zh-CN">
                <a:solidFill>
                  <a:schemeClr val="tx1">
                    <a:lumMod val="75000"/>
                    <a:lumOff val="25000"/>
                  </a:schemeClr>
                </a:solidFill>
              </a:rPr>
              <a:t>float</a:t>
            </a:r>
            <a:r>
              <a:rPr lang="zh-CN" altLang="en-US">
                <a:solidFill>
                  <a:schemeClr val="tx1">
                    <a:lumMod val="75000"/>
                    <a:lumOff val="25000"/>
                  </a:schemeClr>
                </a:solidFill>
              </a:rPr>
              <a:t>型变量的数值范围；将一个</a:t>
            </a:r>
            <a:r>
              <a:rPr lang="en-US" altLang="zh-CN">
                <a:solidFill>
                  <a:schemeClr val="tx1">
                    <a:lumMod val="75000"/>
                    <a:lumOff val="25000"/>
                  </a:schemeClr>
                </a:solidFill>
              </a:rPr>
              <a:t>float</a:t>
            </a:r>
            <a:r>
              <a:rPr lang="zh-CN" altLang="en-US">
                <a:solidFill>
                  <a:schemeClr val="tx1">
                    <a:lumMod val="75000"/>
                    <a:lumOff val="25000"/>
                  </a:schemeClr>
                </a:solidFill>
              </a:rPr>
              <a:t>型数据赋给</a:t>
            </a:r>
            <a:r>
              <a:rPr lang="en-US" altLang="zh-CN">
                <a:solidFill>
                  <a:schemeClr val="tx1">
                    <a:lumMod val="75000"/>
                    <a:lumOff val="25000"/>
                  </a:schemeClr>
                </a:solidFill>
              </a:rPr>
              <a:t>double</a:t>
            </a:r>
            <a:r>
              <a:rPr lang="zh-CN" altLang="en-US">
                <a:solidFill>
                  <a:schemeClr val="tx1">
                    <a:lumMod val="75000"/>
                    <a:lumOff val="25000"/>
                  </a:schemeClr>
                </a:solidFill>
              </a:rPr>
              <a:t>型变量时，数值不变，在内存中以</a:t>
            </a:r>
            <a:r>
              <a:rPr lang="en-US" altLang="zh-CN">
                <a:solidFill>
                  <a:schemeClr val="tx1">
                    <a:lumMod val="75000"/>
                    <a:lumOff val="25000"/>
                  </a:schemeClr>
                </a:solidFill>
              </a:rPr>
              <a:t>8</a:t>
            </a:r>
            <a:r>
              <a:rPr lang="zh-CN" altLang="en-US">
                <a:solidFill>
                  <a:schemeClr val="tx1">
                    <a:lumMod val="75000"/>
                    <a:lumOff val="25000"/>
                  </a:schemeClr>
                </a:solidFill>
              </a:rPr>
              <a:t>个字节存储，有效位数扩展到</a:t>
            </a:r>
            <a:r>
              <a:rPr lang="en-US" altLang="zh-CN">
                <a:solidFill>
                  <a:schemeClr val="tx1">
                    <a:lumMod val="75000"/>
                    <a:lumOff val="25000"/>
                  </a:schemeClr>
                </a:solidFill>
              </a:rPr>
              <a:t>15</a:t>
            </a:r>
            <a:r>
              <a:rPr lang="zh-CN" altLang="en-US">
                <a:solidFill>
                  <a:schemeClr val="tx1">
                    <a:lumMod val="75000"/>
                    <a:lumOff val="25000"/>
                  </a:schemeClr>
                </a:solidFill>
              </a:rPr>
              <a:t>位。</a:t>
            </a: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字符型数据赋给整型变量时，将字符的</a:t>
            </a:r>
            <a:r>
              <a:rPr lang="en-US" altLang="zh-CN">
                <a:solidFill>
                  <a:schemeClr val="tx1">
                    <a:lumMod val="75000"/>
                    <a:lumOff val="25000"/>
                  </a:schemeClr>
                </a:solidFill>
              </a:rPr>
              <a:t>ASCII</a:t>
            </a:r>
            <a:r>
              <a:rPr lang="zh-CN" altLang="en-US">
                <a:solidFill>
                  <a:schemeClr val="tx1">
                    <a:lumMod val="75000"/>
                    <a:lumOff val="25000"/>
                  </a:schemeClr>
                </a:solidFill>
              </a:rPr>
              <a:t>代码赋给整型变量。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将一个占字节多的整型数据赋给一个占字节少的整型变量或字符变量时，只将其低字节原封不动地送到被赋值的变量（即发生“截断”）。</a:t>
            </a:r>
          </a:p>
        </p:txBody>
      </p:sp>
    </p:spTree>
    <p:custDataLst>
      <p:tags r:id="rId1"/>
    </p:custDataLst>
    <p:extLst>
      <p:ext uri="{BB962C8B-B14F-4D97-AF65-F5344CB8AC3E}">
        <p14:creationId xmlns:p14="http://schemas.microsoft.com/office/powerpoint/2010/main" val="2233916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1002489"/>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7" y="1570024"/>
            <a:ext cx="9557495" cy="1015663"/>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rPr>
              <a:t>C</a:t>
            </a:r>
            <a:r>
              <a:rPr lang="zh-CN" altLang="en-US" sz="2000">
                <a:solidFill>
                  <a:schemeClr val="tx1">
                    <a:lumMod val="75000"/>
                    <a:lumOff val="25000"/>
                  </a:schemeClr>
                </a:solidFill>
              </a:rPr>
              <a:t>语言的赋值语句属于表达式语句，由一个赋值表达式加一个分号组成。</a:t>
            </a:r>
            <a:endParaRPr lang="en-US" altLang="zh-CN" sz="2000">
              <a:solidFill>
                <a:schemeClr val="tx1">
                  <a:lumMod val="75000"/>
                  <a:lumOff val="25000"/>
                </a:schemeClr>
              </a:solidFill>
            </a:endParaRPr>
          </a:p>
          <a:p>
            <a:pPr>
              <a:lnSpc>
                <a:spcPct val="150000"/>
              </a:lnSpc>
            </a:pPr>
            <a:r>
              <a:rPr lang="zh-CN" altLang="en-US" sz="2000">
                <a:solidFill>
                  <a:schemeClr val="tx1">
                    <a:lumMod val="75000"/>
                    <a:lumOff val="25000"/>
                  </a:schemeClr>
                </a:solidFill>
              </a:rPr>
              <a:t>在一个表达式中可以包含另一个表达式。</a:t>
            </a:r>
          </a:p>
        </p:txBody>
      </p:sp>
      <p:sp>
        <p:nvSpPr>
          <p:cNvPr id="9" name="圆角矩形 8"/>
          <p:cNvSpPr/>
          <p:nvPr/>
        </p:nvSpPr>
        <p:spPr>
          <a:xfrm>
            <a:off x="836794" y="2738424"/>
            <a:ext cx="4445325" cy="224660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if ((a=b)&gt;0)max=a;</a:t>
            </a:r>
          </a:p>
          <a:p>
            <a:pPr lvl="0" algn="just">
              <a:lnSpc>
                <a:spcPct val="120000"/>
              </a:lnSpc>
              <a:defRPr/>
            </a:pPr>
            <a:r>
              <a:rPr lang="en-US" altLang="zh-CN">
                <a:solidFill>
                  <a:srgbClr val="008000"/>
                </a:solidFill>
              </a:rPr>
              <a:t>/</a:t>
            </a:r>
            <a:r>
              <a:rPr lang="zh-CN" altLang="en-US">
                <a:solidFill>
                  <a:srgbClr val="008000"/>
                </a:solidFill>
              </a:rPr>
              <a:t>*先进行赋值运算（将</a:t>
            </a:r>
            <a:r>
              <a:rPr lang="en-US" altLang="zh-CN">
                <a:solidFill>
                  <a:srgbClr val="008000"/>
                </a:solidFill>
              </a:rPr>
              <a:t>b</a:t>
            </a:r>
            <a:r>
              <a:rPr lang="zh-CN" altLang="en-US">
                <a:solidFill>
                  <a:srgbClr val="008000"/>
                </a:solidFill>
              </a:rPr>
              <a:t>的值赋给</a:t>
            </a:r>
            <a:r>
              <a:rPr lang="en-US" altLang="zh-CN">
                <a:solidFill>
                  <a:srgbClr val="008000"/>
                </a:solidFill>
              </a:rPr>
              <a:t>a</a:t>
            </a:r>
            <a:r>
              <a:rPr lang="zh-CN" altLang="en-US">
                <a:solidFill>
                  <a:srgbClr val="008000"/>
                </a:solidFill>
              </a:rPr>
              <a:t>），然后判断</a:t>
            </a:r>
            <a:r>
              <a:rPr lang="en-US" altLang="zh-CN">
                <a:solidFill>
                  <a:srgbClr val="008000"/>
                </a:solidFill>
              </a:rPr>
              <a:t>a</a:t>
            </a:r>
            <a:r>
              <a:rPr lang="zh-CN" altLang="en-US">
                <a:solidFill>
                  <a:srgbClr val="008000"/>
                </a:solidFill>
              </a:rPr>
              <a:t>是否大于</a:t>
            </a:r>
            <a:r>
              <a:rPr lang="en-US" altLang="zh-CN">
                <a:solidFill>
                  <a:srgbClr val="008000"/>
                </a:solidFill>
              </a:rPr>
              <a:t>0</a:t>
            </a:r>
            <a:r>
              <a:rPr lang="zh-CN" altLang="en-US">
                <a:solidFill>
                  <a:srgbClr val="008000"/>
                </a:solidFill>
              </a:rPr>
              <a:t>，如大于</a:t>
            </a:r>
            <a:r>
              <a:rPr lang="en-US" altLang="zh-CN">
                <a:solidFill>
                  <a:srgbClr val="008000"/>
                </a:solidFill>
              </a:rPr>
              <a:t>0</a:t>
            </a:r>
            <a:r>
              <a:rPr lang="zh-CN" altLang="en-US">
                <a:solidFill>
                  <a:srgbClr val="008000"/>
                </a:solidFill>
              </a:rPr>
              <a:t>，执行</a:t>
            </a:r>
            <a:r>
              <a:rPr lang="en-US" altLang="zh-CN">
                <a:solidFill>
                  <a:srgbClr val="008000"/>
                </a:solidFill>
              </a:rPr>
              <a:t>max=a</a:t>
            </a:r>
            <a:r>
              <a:rPr lang="zh-CN" altLang="en-US">
                <a:solidFill>
                  <a:srgbClr val="008000"/>
                </a:solidFill>
              </a:rPr>
              <a:t>。</a:t>
            </a:r>
            <a:endParaRPr lang="en-US" altLang="zh-CN">
              <a:solidFill>
                <a:srgbClr val="008000"/>
              </a:solidFill>
            </a:endParaRPr>
          </a:p>
          <a:p>
            <a:pPr lvl="0" algn="just">
              <a:lnSpc>
                <a:spcPct val="120000"/>
              </a:lnSpc>
              <a:defRPr/>
            </a:pPr>
            <a:r>
              <a:rPr lang="zh-CN" altLang="en-US">
                <a:solidFill>
                  <a:srgbClr val="008000"/>
                </a:solidFill>
              </a:rPr>
              <a:t>请注意，在</a:t>
            </a:r>
            <a:r>
              <a:rPr lang="en-US" altLang="zh-CN">
                <a:solidFill>
                  <a:srgbClr val="008000"/>
                </a:solidFill>
              </a:rPr>
              <a:t>if</a:t>
            </a:r>
            <a:r>
              <a:rPr lang="zh-CN" altLang="en-US">
                <a:solidFill>
                  <a:srgbClr val="008000"/>
                </a:solidFill>
              </a:rPr>
              <a:t>语句中的</a:t>
            </a:r>
            <a:r>
              <a:rPr lang="en-US" altLang="zh-CN">
                <a:solidFill>
                  <a:srgbClr val="008000"/>
                </a:solidFill>
              </a:rPr>
              <a:t>a=b</a:t>
            </a:r>
            <a:r>
              <a:rPr lang="zh-CN" altLang="en-US">
                <a:solidFill>
                  <a:srgbClr val="008000"/>
                </a:solidFill>
              </a:rPr>
              <a:t>不是赋值语句，而是赋值表达式。*</a:t>
            </a:r>
            <a:r>
              <a:rPr lang="en-US" altLang="zh-CN">
                <a:solidFill>
                  <a:srgbClr val="008000"/>
                </a:solidFill>
              </a:rPr>
              <a:t>/</a:t>
            </a:r>
          </a:p>
        </p:txBody>
      </p:sp>
      <p:sp>
        <p:nvSpPr>
          <p:cNvPr id="7" name="MH_Other_1"/>
          <p:cNvSpPr/>
          <p:nvPr>
            <p:custDataLst>
              <p:tags r:id="rId3"/>
            </p:custDataLst>
          </p:nvPr>
        </p:nvSpPr>
        <p:spPr>
          <a:xfrm>
            <a:off x="6735188" y="273842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8" name="MH_SubTitle_1"/>
          <p:cNvSpPr/>
          <p:nvPr>
            <p:custDataLst>
              <p:tags r:id="rId4"/>
            </p:custDataLst>
          </p:nvPr>
        </p:nvSpPr>
        <p:spPr>
          <a:xfrm>
            <a:off x="7524437" y="2738424"/>
            <a:ext cx="3594278" cy="22466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b="1">
                <a:solidFill>
                  <a:srgbClr val="1C1C1C"/>
                </a:solidFill>
              </a:rPr>
              <a:t>区分赋值表达式和赋值语句。</a:t>
            </a:r>
          </a:p>
          <a:p>
            <a:pPr>
              <a:lnSpc>
                <a:spcPct val="130000"/>
              </a:lnSpc>
              <a:defRPr/>
            </a:pPr>
            <a:r>
              <a:rPr lang="zh-CN" altLang="en-US">
                <a:solidFill>
                  <a:srgbClr val="1C1C1C"/>
                </a:solidFill>
              </a:rPr>
              <a:t>赋值表达式的末尾没有分号，而赋值语句的末尾必须有分号。在一个表达式中可以包含一个或多个赋值表达式，但绝不能包含赋值语句。</a:t>
            </a:r>
          </a:p>
        </p:txBody>
      </p:sp>
      <p:sp>
        <p:nvSpPr>
          <p:cNvPr id="10" name="MH_Other_2"/>
          <p:cNvSpPr/>
          <p:nvPr>
            <p:custDataLst>
              <p:tags r:id="rId5"/>
            </p:custDataLst>
          </p:nvPr>
        </p:nvSpPr>
        <p:spPr>
          <a:xfrm rot="16200000">
            <a:off x="10817090" y="468340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nvCxnSpPr>
        <p:spPr>
          <a:xfrm>
            <a:off x="6234784" y="2708613"/>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68565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19194" y="8079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19193" y="1375471"/>
            <a:ext cx="9557495" cy="507127"/>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可以用赋值语句对变量赋值，也可以在定义变量时对变量赋以初值。</a:t>
            </a:r>
          </a:p>
        </p:txBody>
      </p:sp>
      <p:sp>
        <p:nvSpPr>
          <p:cNvPr id="9" name="圆角矩形 8"/>
          <p:cNvSpPr/>
          <p:nvPr/>
        </p:nvSpPr>
        <p:spPr>
          <a:xfrm>
            <a:off x="997014" y="2046933"/>
            <a:ext cx="8579580" cy="1814948"/>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 		</a:t>
            </a:r>
            <a:r>
              <a:rPr lang="en-US" altLang="zh-CN">
                <a:solidFill>
                  <a:srgbClr val="008000"/>
                </a:solidFill>
              </a:rPr>
              <a:t>//</a:t>
            </a:r>
            <a:r>
              <a:rPr lang="zh-CN" altLang="en-US">
                <a:solidFill>
                  <a:srgbClr val="008000"/>
                </a:solidFill>
              </a:rPr>
              <a:t>指定</a:t>
            </a:r>
            <a:r>
              <a:rPr lang="en-US" altLang="zh-CN">
                <a:solidFill>
                  <a:srgbClr val="008000"/>
                </a:solidFill>
              </a:rPr>
              <a:t>a</a:t>
            </a:r>
            <a:r>
              <a:rPr lang="zh-CN" altLang="en-US">
                <a:solidFill>
                  <a:srgbClr val="008000"/>
                </a:solidFill>
              </a:rPr>
              <a:t>为整型变量，初值为</a:t>
            </a:r>
            <a:r>
              <a:rPr lang="en-US" altLang="zh-CN">
                <a:solidFill>
                  <a:srgbClr val="008000"/>
                </a:solidFill>
              </a:rPr>
              <a:t>3</a:t>
            </a:r>
            <a:r>
              <a:rPr lang="zh-CN" altLang="en-US">
                <a:solidFill>
                  <a:srgbClr val="008000"/>
                </a:solidFill>
              </a:rPr>
              <a:t>；相当于</a:t>
            </a:r>
            <a:r>
              <a:rPr lang="en-US" altLang="zh-CN" err="1">
                <a:solidFill>
                  <a:srgbClr val="008000"/>
                </a:solidFill>
              </a:rPr>
              <a:t>int</a:t>
            </a:r>
            <a:r>
              <a:rPr lang="en-US" altLang="zh-CN">
                <a:solidFill>
                  <a:srgbClr val="008000"/>
                </a:solidFill>
              </a:rPr>
              <a:t> a; a=3;</a:t>
            </a:r>
          </a:p>
          <a:p>
            <a:pPr lvl="0" algn="just">
              <a:lnSpc>
                <a:spcPct val="120000"/>
              </a:lnSpc>
              <a:defRPr/>
            </a:pPr>
            <a:r>
              <a:rPr lang="en-US" altLang="zh-CN">
                <a:solidFill>
                  <a:srgbClr val="000000"/>
                </a:solidFill>
              </a:rPr>
              <a:t>float f=3.56;	</a:t>
            </a:r>
            <a:r>
              <a:rPr lang="en-US" altLang="zh-CN">
                <a:solidFill>
                  <a:srgbClr val="008000"/>
                </a:solidFill>
              </a:rPr>
              <a:t>//</a:t>
            </a:r>
            <a:r>
              <a:rPr lang="zh-CN" altLang="en-US">
                <a:solidFill>
                  <a:srgbClr val="008000"/>
                </a:solidFill>
              </a:rPr>
              <a:t>指定</a:t>
            </a:r>
            <a:r>
              <a:rPr lang="en-US" altLang="zh-CN">
                <a:solidFill>
                  <a:srgbClr val="008000"/>
                </a:solidFill>
              </a:rPr>
              <a:t>f</a:t>
            </a:r>
            <a:r>
              <a:rPr lang="zh-CN" altLang="en-US">
                <a:solidFill>
                  <a:srgbClr val="008000"/>
                </a:solidFill>
              </a:rPr>
              <a:t>为浮点型变量，初值为</a:t>
            </a:r>
            <a:r>
              <a:rPr lang="en-US" altLang="zh-CN">
                <a:solidFill>
                  <a:srgbClr val="008000"/>
                </a:solidFill>
              </a:rPr>
              <a:t>3.56</a:t>
            </a:r>
          </a:p>
          <a:p>
            <a:pPr lvl="0" algn="just">
              <a:lnSpc>
                <a:spcPct val="120000"/>
              </a:lnSpc>
              <a:defRPr/>
            </a:pPr>
            <a:r>
              <a:rPr lang="en-US" altLang="zh-CN">
                <a:solidFill>
                  <a:srgbClr val="000000"/>
                </a:solidFill>
              </a:rPr>
              <a:t>char c=′a′;	</a:t>
            </a:r>
            <a:r>
              <a:rPr lang="en-US" altLang="zh-CN">
                <a:solidFill>
                  <a:srgbClr val="008000"/>
                </a:solidFill>
              </a:rPr>
              <a:t>//</a:t>
            </a:r>
            <a:r>
              <a:rPr lang="zh-CN" altLang="en-US">
                <a:solidFill>
                  <a:srgbClr val="008000"/>
                </a:solidFill>
              </a:rPr>
              <a:t>指定</a:t>
            </a:r>
            <a:r>
              <a:rPr lang="en-US" altLang="zh-CN">
                <a:solidFill>
                  <a:srgbClr val="008000"/>
                </a:solidFill>
              </a:rPr>
              <a:t>c</a:t>
            </a:r>
            <a:r>
              <a:rPr lang="zh-CN" altLang="en-US">
                <a:solidFill>
                  <a:srgbClr val="008000"/>
                </a:solidFill>
              </a:rPr>
              <a:t>为字符变量，初值为</a:t>
            </a:r>
            <a:r>
              <a:rPr lang="en-US" altLang="zh-CN">
                <a:solidFill>
                  <a:srgbClr val="008000"/>
                </a:solidFill>
              </a:rPr>
              <a:t>′a′</a:t>
            </a:r>
          </a:p>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a,b,c</a:t>
            </a:r>
            <a:r>
              <a:rPr lang="en-US" altLang="zh-CN">
                <a:solidFill>
                  <a:srgbClr val="000000"/>
                </a:solidFill>
              </a:rPr>
              <a:t>=5</a:t>
            </a:r>
            <a:r>
              <a:rPr lang="zh-CN" altLang="en-US">
                <a:solidFill>
                  <a:srgbClr val="000000"/>
                </a:solidFill>
              </a:rPr>
              <a:t>；</a:t>
            </a:r>
            <a:r>
              <a:rPr lang="en-US" altLang="zh-CN">
                <a:solidFill>
                  <a:srgbClr val="008000"/>
                </a:solidFill>
              </a:rPr>
              <a:t>	//</a:t>
            </a:r>
            <a:r>
              <a:rPr lang="zh-CN" altLang="en-US">
                <a:solidFill>
                  <a:srgbClr val="008000"/>
                </a:solidFill>
              </a:rPr>
              <a:t>指定</a:t>
            </a:r>
            <a:r>
              <a:rPr lang="en-US" altLang="zh-CN">
                <a:solidFill>
                  <a:srgbClr val="008000"/>
                </a:solidFill>
              </a:rPr>
              <a:t>a,</a:t>
            </a:r>
            <a:r>
              <a:rPr lang="zh-CN" altLang="en-US">
                <a:solidFill>
                  <a:srgbClr val="008000"/>
                </a:solidFill>
              </a:rPr>
              <a:t>ｂ</a:t>
            </a:r>
            <a:r>
              <a:rPr lang="en-US" altLang="zh-CN">
                <a:solidFill>
                  <a:srgbClr val="008000"/>
                </a:solidFill>
              </a:rPr>
              <a:t>,c</a:t>
            </a:r>
            <a:r>
              <a:rPr lang="zh-CN" altLang="en-US">
                <a:solidFill>
                  <a:srgbClr val="008000"/>
                </a:solidFill>
              </a:rPr>
              <a:t>为整型变量，但只对</a:t>
            </a:r>
            <a:r>
              <a:rPr lang="en-US" altLang="zh-CN">
                <a:solidFill>
                  <a:srgbClr val="008000"/>
                </a:solidFill>
              </a:rPr>
              <a:t>c</a:t>
            </a:r>
            <a:r>
              <a:rPr lang="zh-CN" altLang="en-US">
                <a:solidFill>
                  <a:srgbClr val="008000"/>
                </a:solidFill>
              </a:rPr>
              <a:t>初始化，</a:t>
            </a:r>
            <a:r>
              <a:rPr lang="en-US" altLang="zh-CN">
                <a:solidFill>
                  <a:srgbClr val="008000"/>
                </a:solidFill>
              </a:rPr>
              <a:t>c</a:t>
            </a:r>
            <a:r>
              <a:rPr lang="zh-CN" altLang="en-US">
                <a:solidFill>
                  <a:srgbClr val="008000"/>
                </a:solidFill>
              </a:rPr>
              <a:t>的初值为５；</a:t>
            </a:r>
            <a:endParaRPr lang="en-US" altLang="zh-CN">
              <a:solidFill>
                <a:srgbClr val="008000"/>
              </a:solidFill>
            </a:endParaRPr>
          </a:p>
          <a:p>
            <a:pPr lvl="0" algn="just">
              <a:lnSpc>
                <a:spcPct val="120000"/>
              </a:lnSpc>
              <a:defRPr/>
            </a:pPr>
            <a:r>
              <a:rPr lang="en-US" altLang="zh-CN">
                <a:solidFill>
                  <a:srgbClr val="008000"/>
                </a:solidFill>
              </a:rPr>
              <a:t>		//</a:t>
            </a:r>
            <a:r>
              <a:rPr lang="zh-CN" altLang="en-US">
                <a:solidFill>
                  <a:srgbClr val="008000"/>
                </a:solidFill>
              </a:rPr>
              <a:t>相当于</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c=5;</a:t>
            </a:r>
          </a:p>
        </p:txBody>
      </p:sp>
      <p:sp>
        <p:nvSpPr>
          <p:cNvPr id="2" name="矩形 1"/>
          <p:cNvSpPr/>
          <p:nvPr/>
        </p:nvSpPr>
        <p:spPr>
          <a:xfrm>
            <a:off x="997014" y="4026216"/>
            <a:ext cx="4606118" cy="553998"/>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对几个变量赋予同一个初值：</a:t>
            </a:r>
          </a:p>
        </p:txBody>
      </p:sp>
      <p:sp>
        <p:nvSpPr>
          <p:cNvPr id="12" name="圆角矩形 11"/>
          <p:cNvSpPr/>
          <p:nvPr/>
        </p:nvSpPr>
        <p:spPr>
          <a:xfrm>
            <a:off x="1653702" y="4580214"/>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a=3,b=3,c=3;</a:t>
            </a:r>
            <a:endParaRPr lang="en-US" altLang="zh-CN">
              <a:solidFill>
                <a:srgbClr val="008000"/>
              </a:solidFill>
            </a:endParaRPr>
          </a:p>
        </p:txBody>
      </p:sp>
      <p:sp>
        <p:nvSpPr>
          <p:cNvPr id="13" name="圆角矩形 12"/>
          <p:cNvSpPr/>
          <p:nvPr/>
        </p:nvSpPr>
        <p:spPr>
          <a:xfrm>
            <a:off x="1653702" y="5298547"/>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a=b=c=3;	</a:t>
            </a:r>
            <a:r>
              <a:rPr lang="en-US" altLang="zh-CN">
                <a:solidFill>
                  <a:srgbClr val="008000"/>
                </a:solidFill>
              </a:rPr>
              <a:t>//</a:t>
            </a:r>
            <a:r>
              <a:rPr lang="zh-CN" altLang="en-US">
                <a:solidFill>
                  <a:srgbClr val="008000"/>
                </a:solidFill>
              </a:rPr>
              <a:t>可以先定义，再用赋值语句，即</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a=b=c=3;</a:t>
            </a:r>
          </a:p>
        </p:txBody>
      </p:sp>
      <p:pic>
        <p:nvPicPr>
          <p:cNvPr id="3" name="图片 2"/>
          <p:cNvPicPr>
            <a:picLocks noChangeAspect="1"/>
          </p:cNvPicPr>
          <p:nvPr/>
        </p:nvPicPr>
        <p:blipFill>
          <a:blip r:embed="rId4" cstate="print"/>
          <a:stretch>
            <a:fillRect/>
          </a:stretch>
        </p:blipFill>
        <p:spPr>
          <a:xfrm>
            <a:off x="997014" y="5240753"/>
            <a:ext cx="542925" cy="552450"/>
          </a:xfrm>
          <a:prstGeom prst="rect">
            <a:avLst/>
          </a:prstGeom>
        </p:spPr>
      </p:pic>
      <p:pic>
        <p:nvPicPr>
          <p:cNvPr id="4" name="图片 3"/>
          <p:cNvPicPr>
            <a:picLocks noChangeAspect="1"/>
          </p:cNvPicPr>
          <p:nvPr/>
        </p:nvPicPr>
        <p:blipFill>
          <a:blip r:embed="rId5" cstate="print"/>
          <a:stretch>
            <a:fillRect/>
          </a:stretch>
        </p:blipFill>
        <p:spPr>
          <a:xfrm>
            <a:off x="987489" y="4527183"/>
            <a:ext cx="552450" cy="542925"/>
          </a:xfrm>
          <a:prstGeom prst="rect">
            <a:avLst/>
          </a:prstGeom>
        </p:spPr>
      </p:pic>
    </p:spTree>
    <p:custDataLst>
      <p:tags r:id="rId1"/>
    </p:custDataLst>
    <p:extLst>
      <p:ext uri="{BB962C8B-B14F-4D97-AF65-F5344CB8AC3E}">
        <p14:creationId xmlns:p14="http://schemas.microsoft.com/office/powerpoint/2010/main" val="6490612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数据的输入输出</a:t>
            </a:r>
          </a:p>
        </p:txBody>
      </p:sp>
    </p:spTree>
    <p:extLst>
      <p:ext uri="{BB962C8B-B14F-4D97-AF65-F5344CB8AC3E}">
        <p14:creationId xmlns:p14="http://schemas.microsoft.com/office/powerpoint/2010/main" val="2241891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输入输出举例</a:t>
            </a:r>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3.5】</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方程的根。</a:t>
            </a:r>
            <a:r>
              <a:rPr lang="en-US" altLang="zh-CN" sz="2000" err="1">
                <a:solidFill>
                  <a:schemeClr val="accent1"/>
                </a:solidFill>
              </a:rPr>
              <a:t>a,b,c</a:t>
            </a:r>
            <a:r>
              <a:rPr lang="zh-CN" altLang="en-US" sz="2000">
                <a:solidFill>
                  <a:schemeClr val="accent1"/>
                </a:solidFill>
              </a:rPr>
              <a:t>由键盘输入，设</a:t>
            </a:r>
            <a:r>
              <a:rPr lang="en-US" altLang="zh-CN" sz="2000">
                <a:solidFill>
                  <a:schemeClr val="accent1"/>
                </a:solidFill>
              </a:rPr>
              <a:t>b</a:t>
            </a:r>
            <a:r>
              <a:rPr lang="en-US" altLang="zh-CN" sz="2000" baseline="30000">
                <a:solidFill>
                  <a:schemeClr val="accent1"/>
                </a:solidFill>
              </a:rPr>
              <a:t>2</a:t>
            </a:r>
            <a:r>
              <a:rPr lang="en-US" altLang="zh-CN" sz="2000">
                <a:solidFill>
                  <a:schemeClr val="accent1"/>
                </a:solidFill>
              </a:rPr>
              <a:t>-4ac</a:t>
            </a:r>
            <a:r>
              <a:rPr lang="zh-CN" altLang="en-US" sz="2000">
                <a:solidFill>
                  <a:schemeClr val="accent1"/>
                </a:solidFill>
              </a:rPr>
              <a:t>＞</a:t>
            </a:r>
            <a:r>
              <a:rPr lang="en-US" altLang="zh-CN" sz="2000">
                <a:solidFill>
                  <a:schemeClr val="accent1"/>
                </a:solidFill>
              </a:rPr>
              <a:t>0</a:t>
            </a:r>
            <a:r>
              <a:rPr lang="zh-CN" altLang="en-US" sz="2000">
                <a:solidFill>
                  <a:schemeClr val="accent1"/>
                </a:solidFill>
              </a:rPr>
              <a:t>。</a:t>
            </a:r>
            <a:endParaRPr lang="en-US" altLang="zh-CN" sz="200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1036733" y="1902356"/>
                <a:ext cx="10038162" cy="1102546"/>
              </a:xfrm>
              <a:prstGeom prst="rect">
                <a:avLst/>
              </a:prstGeom>
            </p:spPr>
            <p:txBody>
              <a:bodyPr wrap="square">
                <a:spAutoFit/>
              </a:bodyPr>
              <a:lstStyle/>
              <a:p>
                <a:r>
                  <a:rPr lang="zh-CN" altLang="en-US" b="1"/>
                  <a:t>解题思路</a:t>
                </a:r>
                <a:r>
                  <a:rPr lang="en-US" altLang="zh-CN" b="1"/>
                  <a:t>: </a:t>
                </a:r>
                <a:r>
                  <a:rPr lang="zh-CN" altLang="en-US"/>
                  <a:t> 首先要知道求方程式的根的方法。由数学知识已知</a:t>
                </a:r>
                <a:r>
                  <a:rPr lang="en-US" altLang="zh-CN"/>
                  <a:t>: </a:t>
                </a:r>
                <a:r>
                  <a:rPr lang="zh-CN" altLang="en-US"/>
                  <a:t>如果</a:t>
                </a:r>
                <a:r>
                  <a:rPr lang="en-US" altLang="zh-CN"/>
                  <a:t>b</a:t>
                </a:r>
                <a:r>
                  <a:rPr lang="en-US" altLang="zh-CN" baseline="30000"/>
                  <a:t>2</a:t>
                </a:r>
                <a:r>
                  <a:rPr lang="en-US" altLang="zh-CN"/>
                  <a:t>-4ac≥0</a:t>
                </a:r>
                <a:r>
                  <a:rPr lang="zh-CN" altLang="en-US"/>
                  <a:t>，则一元二次方程有两个实根：</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a:t>，</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2</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a:t>，将分式分为两项：</a:t>
                </a:r>
                <a14:m>
                  <m:oMath xmlns:m="http://schemas.openxmlformats.org/officeDocument/2006/math">
                    <m:r>
                      <m:rPr>
                        <m:sty m:val="p"/>
                      </m:rPr>
                      <a:rPr lang="en-US" altLang="zh-CN" i="1">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a:t>，</a:t>
                </a:r>
                <a14:m>
                  <m:oMath xmlns:m="http://schemas.openxmlformats.org/officeDocument/2006/math">
                    <m:r>
                      <m:rPr>
                        <m:sty m:val="p"/>
                      </m:rPr>
                      <a:rPr lang="en-US" altLang="zh-CN" i="1">
                        <a:latin typeface="Cambria Math" panose="02040503050406030204" pitchFamily="18" charset="0"/>
                      </a:rPr>
                      <m:t>q</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a:t>，则</a:t>
                </a:r>
                <a:r>
                  <a:rPr lang="en-US" altLang="zh-CN"/>
                  <a:t>x1=</a:t>
                </a:r>
                <a:r>
                  <a:rPr lang="en-US" altLang="zh-CN" err="1"/>
                  <a:t>p+q</a:t>
                </a:r>
                <a:r>
                  <a:rPr lang="zh-CN" altLang="en-US"/>
                  <a:t>，</a:t>
                </a:r>
                <a:r>
                  <a:rPr lang="en-US" altLang="zh-CN"/>
                  <a:t>x2=p-q</a:t>
                </a:r>
                <a:r>
                  <a:rPr lang="zh-CN" altLang="en-US"/>
                  <a:t>，有了这些式子，只要知道</a:t>
                </a:r>
                <a:r>
                  <a:rPr lang="en-US" altLang="zh-CN" err="1"/>
                  <a:t>a,b,c</a:t>
                </a:r>
                <a:r>
                  <a:rPr lang="zh-CN" altLang="en-US"/>
                  <a:t>的值，就能顺利地求出方程的两个根。</a:t>
                </a:r>
              </a:p>
            </p:txBody>
          </p:sp>
        </mc:Choice>
        <mc:Fallback xmlns="">
          <p:sp>
            <p:nvSpPr>
              <p:cNvPr id="6" name="矩形 5"/>
              <p:cNvSpPr>
                <a:spLocks noRot="1" noChangeAspect="1" noMove="1" noResize="1" noEditPoints="1" noAdjustHandles="1" noChangeArrowheads="1" noChangeShapeType="1" noTextEdit="1"/>
              </p:cNvSpPr>
              <p:nvPr/>
            </p:nvSpPr>
            <p:spPr>
              <a:xfrm>
                <a:off x="1036733" y="1902356"/>
                <a:ext cx="10038162" cy="1102546"/>
              </a:xfrm>
              <a:prstGeom prst="rect">
                <a:avLst/>
              </a:prstGeom>
              <a:blipFill>
                <a:blip r:embed="rId2" cstate="print"/>
                <a:stretch>
                  <a:fillRect l="-486" t="-2762" b="-7735"/>
                </a:stretch>
              </a:blipFill>
            </p:spPr>
            <p:txBody>
              <a:bodyPr/>
              <a:lstStyle/>
              <a:p>
                <a:r>
                  <a:rPr lang="zh-CN" altLang="en-US">
                    <a:noFill/>
                  </a:rPr>
                  <a:t> </a:t>
                </a:r>
              </a:p>
            </p:txBody>
          </p:sp>
        </mc:Fallback>
      </mc:AlternateContent>
      <p:sp>
        <p:nvSpPr>
          <p:cNvPr id="7" name="圆角矩形 6"/>
          <p:cNvSpPr/>
          <p:nvPr/>
        </p:nvSpPr>
        <p:spPr>
          <a:xfrm>
            <a:off x="1060354" y="3179978"/>
            <a:ext cx="928014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a:t>
            </a:r>
            <a:r>
              <a:rPr lang="en-US" altLang="zh-CN" sz="1600" err="1"/>
              <a:t>stdio.h</a:t>
            </a:r>
            <a:r>
              <a:rPr lang="en-US" altLang="zh-CN" sz="1600"/>
              <a:t>&gt;</a:t>
            </a:r>
          </a:p>
          <a:p>
            <a:pPr defTabSz="363538"/>
            <a:r>
              <a:rPr lang="en-US" altLang="zh-CN" sz="1600"/>
              <a:t>#include&lt;</a:t>
            </a:r>
            <a:r>
              <a:rPr lang="en-US" altLang="zh-CN" sz="1600" err="1"/>
              <a:t>math.h</a:t>
            </a:r>
            <a:r>
              <a:rPr lang="en-US" altLang="zh-CN" sz="1600"/>
              <a:t>&gt;						</a:t>
            </a:r>
            <a:r>
              <a:rPr lang="en-US" altLang="zh-CN" sz="1600">
                <a:solidFill>
                  <a:srgbClr val="008000"/>
                </a:solidFill>
              </a:rPr>
              <a:t>//</a:t>
            </a:r>
            <a:r>
              <a:rPr lang="zh-CN" altLang="en-US" sz="1600">
                <a:solidFill>
                  <a:srgbClr val="008000"/>
                </a:solidFill>
              </a:rPr>
              <a:t>程序中要调用求平方根函数</a:t>
            </a:r>
            <a:r>
              <a:rPr lang="en-US" altLang="zh-CN" sz="1600" err="1">
                <a:solidFill>
                  <a:srgbClr val="008000"/>
                </a:solidFill>
              </a:rPr>
              <a:t>sqrt</a:t>
            </a:r>
            <a:endParaRPr lang="en-US" altLang="zh-CN" sz="1600">
              <a:solidFill>
                <a:srgbClr val="008000"/>
              </a:solidFill>
            </a:endParaRPr>
          </a:p>
          <a:p>
            <a:pPr defTabSz="363538"/>
            <a:r>
              <a:rPr lang="en-US" altLang="zh-CN" sz="1600" err="1"/>
              <a:t>int</a:t>
            </a:r>
            <a:r>
              <a:rPr lang="en-US" altLang="zh-CN" sz="1600"/>
              <a:t> main() </a:t>
            </a:r>
          </a:p>
          <a:p>
            <a:pPr defTabSz="363538"/>
            <a:r>
              <a:rPr lang="en-US" altLang="zh-CN" sz="1600"/>
              <a:t>{	double a,b,c,disc,x1,x2,p,q;			</a:t>
            </a:r>
            <a:r>
              <a:rPr lang="en-US" altLang="zh-CN" sz="1600">
                <a:solidFill>
                  <a:srgbClr val="008000"/>
                </a:solidFill>
              </a:rPr>
              <a:t>//disc</a:t>
            </a:r>
            <a:r>
              <a:rPr lang="zh-CN" altLang="en-US" sz="1600">
                <a:solidFill>
                  <a:srgbClr val="008000"/>
                </a:solidFill>
              </a:rPr>
              <a:t>用来存放判别式</a:t>
            </a:r>
            <a:r>
              <a:rPr lang="en-US" altLang="zh-CN" sz="1600">
                <a:solidFill>
                  <a:srgbClr val="008000"/>
                </a:solidFill>
              </a:rPr>
              <a:t>(bb-4ac)</a:t>
            </a:r>
            <a:r>
              <a:rPr lang="zh-CN" altLang="en-US" sz="1600">
                <a:solidFill>
                  <a:srgbClr val="008000"/>
                </a:solidFill>
              </a:rPr>
              <a:t>的值</a:t>
            </a:r>
          </a:p>
          <a:p>
            <a:pPr defTabSz="363538"/>
            <a:r>
              <a:rPr lang="zh-CN" altLang="en-US" sz="1600"/>
              <a:t>	</a:t>
            </a:r>
            <a:r>
              <a:rPr lang="en-US" altLang="zh-CN" sz="1600" err="1"/>
              <a:t>scanf</a:t>
            </a:r>
            <a:r>
              <a:rPr lang="en-US" altLang="zh-CN" sz="1600"/>
              <a:t>("%</a:t>
            </a:r>
            <a:r>
              <a:rPr lang="en-US" altLang="zh-CN" sz="1600" err="1"/>
              <a:t>lf%lf%lf</a:t>
            </a:r>
            <a:r>
              <a:rPr lang="en-US" altLang="zh-CN" sz="1600"/>
              <a:t>",&amp;</a:t>
            </a:r>
            <a:r>
              <a:rPr lang="en-US" altLang="zh-CN" sz="1600" err="1"/>
              <a:t>a,&amp;b,&amp;c</a:t>
            </a:r>
            <a:r>
              <a:rPr lang="en-US" altLang="zh-CN" sz="1600"/>
              <a:t>);			</a:t>
            </a:r>
            <a:r>
              <a:rPr lang="en-US" altLang="zh-CN" sz="1600">
                <a:solidFill>
                  <a:srgbClr val="008000"/>
                </a:solidFill>
              </a:rPr>
              <a:t>//</a:t>
            </a:r>
            <a:r>
              <a:rPr lang="zh-CN" altLang="en-US" sz="1600">
                <a:solidFill>
                  <a:srgbClr val="008000"/>
                </a:solidFill>
              </a:rPr>
              <a:t>输入双精度型变量的值要用格式声明</a:t>
            </a:r>
            <a:r>
              <a:rPr lang="en-US" altLang="zh-CN" sz="1600">
                <a:solidFill>
                  <a:srgbClr val="008000"/>
                </a:solidFill>
              </a:rPr>
              <a:t>″%lf″</a:t>
            </a:r>
          </a:p>
          <a:p>
            <a:pPr defTabSz="363538"/>
            <a:r>
              <a:rPr lang="en-US" altLang="zh-CN" sz="1600"/>
              <a:t>	disc=b*b-4*a*c;</a:t>
            </a:r>
          </a:p>
          <a:p>
            <a:pPr defTabSz="363538"/>
            <a:r>
              <a:rPr lang="en-US" altLang="zh-CN" sz="1600"/>
              <a:t>	p=-b/(2.0*a);</a:t>
            </a:r>
          </a:p>
          <a:p>
            <a:pPr defTabSz="363538"/>
            <a:r>
              <a:rPr lang="en-US" altLang="zh-CN" sz="1600"/>
              <a:t>	q=</a:t>
            </a:r>
            <a:r>
              <a:rPr lang="en-US" altLang="zh-CN" sz="1600" err="1"/>
              <a:t>sqrt</a:t>
            </a:r>
            <a:r>
              <a:rPr lang="en-US" altLang="zh-CN" sz="1600"/>
              <a:t>(disc)/(2.0*a);</a:t>
            </a:r>
          </a:p>
          <a:p>
            <a:pPr defTabSz="363538"/>
            <a:r>
              <a:rPr lang="en-US" altLang="zh-CN" sz="1600"/>
              <a:t>	x1=p+q;x2=p-q; 					</a:t>
            </a:r>
            <a:r>
              <a:rPr lang="en-US" altLang="zh-CN" sz="1600">
                <a:solidFill>
                  <a:srgbClr val="008000"/>
                </a:solidFill>
              </a:rPr>
              <a:t>//</a:t>
            </a:r>
            <a:r>
              <a:rPr lang="zh-CN" altLang="en-US" sz="1600">
                <a:solidFill>
                  <a:srgbClr val="008000"/>
                </a:solidFill>
              </a:rPr>
              <a:t>求出方程的两个根</a:t>
            </a:r>
          </a:p>
          <a:p>
            <a:pPr defTabSz="363538"/>
            <a:r>
              <a:rPr lang="zh-CN" altLang="en-US" sz="1600"/>
              <a:t>	</a:t>
            </a:r>
            <a:r>
              <a:rPr lang="en-US" altLang="zh-CN" sz="1600" err="1"/>
              <a:t>printf</a:t>
            </a:r>
            <a:r>
              <a:rPr lang="en-US" altLang="zh-CN" sz="1600"/>
              <a:t>("x1=%7.2f\nx2=%7.2f\n",x1,x2);	</a:t>
            </a:r>
            <a:r>
              <a:rPr lang="en-US" altLang="zh-CN" sz="1600">
                <a:solidFill>
                  <a:srgbClr val="008000"/>
                </a:solidFill>
              </a:rPr>
              <a:t>//</a:t>
            </a:r>
            <a:r>
              <a:rPr lang="zh-CN" altLang="en-US" sz="1600">
                <a:solidFill>
                  <a:srgbClr val="008000"/>
                </a:solidFill>
              </a:rPr>
              <a:t>输出方程的两个根</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grpSp>
        <p:nvGrpSpPr>
          <p:cNvPr id="13" name="组合 12"/>
          <p:cNvGrpSpPr/>
          <p:nvPr/>
        </p:nvGrpSpPr>
        <p:grpSpPr>
          <a:xfrm>
            <a:off x="4807819" y="4248289"/>
            <a:ext cx="4949071" cy="1967474"/>
            <a:chOff x="8050697" y="5019262"/>
            <a:chExt cx="4949071" cy="1967474"/>
          </a:xfrm>
          <a:effectLst>
            <a:outerShdw blurRad="63500" sx="102000" sy="102000" algn="ctr" rotWithShape="0">
              <a:prstClr val="black">
                <a:alpha val="40000"/>
              </a:prstClr>
            </a:outerShdw>
          </a:effectLst>
        </p:grpSpPr>
        <p:sp>
          <p:nvSpPr>
            <p:cNvPr id="14" name="剪去单角的矩形 13"/>
            <p:cNvSpPr/>
            <p:nvPr/>
          </p:nvSpPr>
          <p:spPr>
            <a:xfrm>
              <a:off x="8050697" y="5019262"/>
              <a:ext cx="4949071" cy="19674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4524214" cy="1815882"/>
            </a:xfrm>
            <a:prstGeom prst="rect">
              <a:avLst/>
            </a:prstGeom>
            <a:noFill/>
          </p:spPr>
          <p:txBody>
            <a:bodyPr wrap="square" rtlCol="0">
              <a:spAutoFit/>
            </a:bodyPr>
            <a:lstStyle/>
            <a:p>
              <a:r>
                <a:rPr lang="en-US" altLang="zh-CN" sz="1400" err="1">
                  <a:solidFill>
                    <a:schemeClr val="bg1"/>
                  </a:solidFill>
                </a:rPr>
                <a:t>scanf</a:t>
              </a:r>
              <a:r>
                <a:rPr lang="zh-CN" altLang="en-US" sz="1400">
                  <a:solidFill>
                    <a:schemeClr val="bg1"/>
                  </a:solidFill>
                </a:rPr>
                <a:t>函数用于输入</a:t>
              </a:r>
              <a:r>
                <a:rPr lang="en-US" altLang="zh-CN" sz="1400" err="1">
                  <a:solidFill>
                    <a:schemeClr val="bg1"/>
                  </a:solidFill>
                </a:rPr>
                <a:t>a,b,c</a:t>
              </a:r>
              <a:r>
                <a:rPr lang="zh-CN" altLang="en-US" sz="1400">
                  <a:solidFill>
                    <a:schemeClr val="bg1"/>
                  </a:solidFill>
                </a:rPr>
                <a:t>的值。</a:t>
              </a:r>
              <a:endParaRPr lang="en-US" altLang="zh-CN" sz="1400">
                <a:solidFill>
                  <a:schemeClr val="bg1"/>
                </a:solidFill>
              </a:endParaRPr>
            </a:p>
            <a:p>
              <a:r>
                <a:rPr lang="zh-CN" altLang="en-US" sz="1400">
                  <a:solidFill>
                    <a:schemeClr val="bg1"/>
                  </a:solidFill>
                </a:rPr>
                <a:t>函数中括号内变量</a:t>
              </a:r>
              <a:r>
                <a:rPr lang="en-US" altLang="zh-CN" sz="1400" err="1">
                  <a:solidFill>
                    <a:schemeClr val="bg1"/>
                  </a:solidFill>
                </a:rPr>
                <a:t>a,b,c</a:t>
              </a:r>
              <a:r>
                <a:rPr lang="zh-CN" altLang="en-US" sz="1400">
                  <a:solidFill>
                    <a:schemeClr val="bg1"/>
                  </a:solidFill>
                </a:rPr>
                <a:t>的前面，要用地址符</a:t>
              </a:r>
              <a:r>
                <a:rPr lang="en-US" altLang="zh-CN" sz="1400" b="1">
                  <a:solidFill>
                    <a:srgbClr val="FFFF00"/>
                  </a:solidFill>
                </a:rPr>
                <a:t>&amp;</a:t>
              </a:r>
              <a:r>
                <a:rPr lang="zh-CN" altLang="en-US" sz="1400">
                  <a:solidFill>
                    <a:schemeClr val="bg1"/>
                  </a:solidFill>
                </a:rPr>
                <a:t>。</a:t>
              </a:r>
              <a:r>
                <a:rPr lang="en-US" altLang="zh-CN" sz="1400">
                  <a:solidFill>
                    <a:schemeClr val="bg1"/>
                  </a:solidFill>
                </a:rPr>
                <a:t>&amp;a</a:t>
              </a:r>
              <a:r>
                <a:rPr lang="zh-CN" altLang="en-US" sz="1400">
                  <a:solidFill>
                    <a:schemeClr val="bg1"/>
                  </a:solidFill>
                </a:rPr>
                <a:t>表示变量</a:t>
              </a:r>
              <a:r>
                <a:rPr lang="en-US" altLang="zh-CN" sz="1400">
                  <a:solidFill>
                    <a:schemeClr val="bg1"/>
                  </a:solidFill>
                </a:rPr>
                <a:t>a</a:t>
              </a:r>
              <a:r>
                <a:rPr lang="zh-CN" altLang="en-US" sz="1400">
                  <a:solidFill>
                    <a:schemeClr val="bg1"/>
                  </a:solidFill>
                </a:rPr>
                <a:t>在内存中的地址。</a:t>
              </a:r>
              <a:endParaRPr lang="en-US" altLang="zh-CN" sz="1400">
                <a:solidFill>
                  <a:schemeClr val="bg1"/>
                </a:solidFill>
              </a:endParaRPr>
            </a:p>
            <a:p>
              <a:r>
                <a:rPr lang="zh-CN" altLang="en-US" sz="1400">
                  <a:solidFill>
                    <a:schemeClr val="bg1"/>
                  </a:solidFill>
                </a:rPr>
                <a:t>双引号内用</a:t>
              </a:r>
              <a:r>
                <a:rPr lang="en-US" altLang="zh-CN" sz="1400" b="1">
                  <a:solidFill>
                    <a:srgbClr val="FFFF00"/>
                  </a:solidFill>
                </a:rPr>
                <a:t>%lf</a:t>
              </a:r>
              <a:r>
                <a:rPr lang="zh-CN" altLang="en-US" sz="1400">
                  <a:solidFill>
                    <a:schemeClr val="bg1"/>
                  </a:solidFill>
                </a:rPr>
                <a:t>格式声明，表示输入的是</a:t>
              </a:r>
              <a:r>
                <a:rPr lang="zh-CN" altLang="en-US" sz="1400" b="1">
                  <a:solidFill>
                    <a:srgbClr val="FFFF00"/>
                  </a:solidFill>
                </a:rPr>
                <a:t>双精度</a:t>
              </a:r>
              <a:r>
                <a:rPr lang="zh-CN" altLang="en-US" sz="1400">
                  <a:solidFill>
                    <a:schemeClr val="bg1"/>
                  </a:solidFill>
                </a:rPr>
                <a:t>型实数。</a:t>
              </a:r>
            </a:p>
            <a:p>
              <a:r>
                <a:rPr lang="zh-CN" altLang="en-US" sz="1400">
                  <a:solidFill>
                    <a:schemeClr val="bg1"/>
                  </a:solidFill>
                </a:rPr>
                <a:t>格式声明为“</a:t>
              </a:r>
              <a:r>
                <a:rPr lang="en-US" altLang="zh-CN" sz="1400">
                  <a:solidFill>
                    <a:schemeClr val="bg1"/>
                  </a:solidFill>
                </a:rPr>
                <a:t>%</a:t>
              </a:r>
              <a:r>
                <a:rPr lang="en-US" altLang="zh-CN" sz="1400" err="1">
                  <a:solidFill>
                    <a:schemeClr val="bg1"/>
                  </a:solidFill>
                </a:rPr>
                <a:t>lf%lf%lf</a:t>
              </a:r>
              <a:r>
                <a:rPr lang="en-US" altLang="zh-CN" sz="1400">
                  <a:solidFill>
                    <a:schemeClr val="bg1"/>
                  </a:solidFill>
                </a:rPr>
                <a:t>”</a:t>
              </a:r>
              <a:r>
                <a:rPr lang="zh-CN" altLang="en-US" sz="1400">
                  <a:solidFill>
                    <a:schemeClr val="bg1"/>
                  </a:solidFill>
                </a:rPr>
                <a:t>，要求输入</a:t>
              </a:r>
              <a:r>
                <a:rPr lang="en-US" altLang="zh-CN" sz="1400">
                  <a:solidFill>
                    <a:schemeClr val="bg1"/>
                  </a:solidFill>
                </a:rPr>
                <a:t>3</a:t>
              </a:r>
              <a:r>
                <a:rPr lang="zh-CN" altLang="en-US" sz="1400">
                  <a:solidFill>
                    <a:schemeClr val="bg1"/>
                  </a:solidFill>
                </a:rPr>
                <a:t>个双精度实数。程序运行时，输入“</a:t>
              </a:r>
              <a:r>
                <a:rPr lang="en-US" altLang="zh-CN" sz="1400">
                  <a:solidFill>
                    <a:schemeClr val="bg1"/>
                  </a:solidFill>
                </a:rPr>
                <a:t>1 3 2”</a:t>
              </a:r>
              <a:r>
                <a:rPr lang="zh-CN" altLang="en-US" sz="1400">
                  <a:solidFill>
                    <a:schemeClr val="bg1"/>
                  </a:solidFill>
                </a:rPr>
                <a:t>，两个数之间用空格分开。输入的虽是整数，但由于指定用</a:t>
              </a:r>
              <a:r>
                <a:rPr lang="en-US" altLang="zh-CN" sz="1400">
                  <a:solidFill>
                    <a:schemeClr val="bg1"/>
                  </a:solidFill>
                </a:rPr>
                <a:t>%lf</a:t>
              </a:r>
              <a:r>
                <a:rPr lang="zh-CN" altLang="en-US" sz="1400">
                  <a:solidFill>
                    <a:schemeClr val="bg1"/>
                  </a:solidFill>
                </a:rPr>
                <a:t>格式输入，因此系统会先把这</a:t>
              </a:r>
              <a:r>
                <a:rPr lang="en-US" altLang="zh-CN" sz="1400">
                  <a:solidFill>
                    <a:schemeClr val="bg1"/>
                  </a:solidFill>
                </a:rPr>
                <a:t>3</a:t>
              </a:r>
              <a:r>
                <a:rPr lang="zh-CN" altLang="en-US" sz="1400">
                  <a:solidFill>
                    <a:schemeClr val="bg1"/>
                  </a:solidFill>
                </a:rPr>
                <a:t>个整数转换成实数</a:t>
              </a:r>
              <a:r>
                <a:rPr lang="en-US" altLang="zh-CN" sz="1400">
                  <a:solidFill>
                    <a:schemeClr val="bg1"/>
                  </a:solidFill>
                </a:rPr>
                <a:t>1.0,3.0,2.0</a:t>
              </a:r>
              <a:r>
                <a:rPr lang="zh-CN" altLang="en-US" sz="1400">
                  <a:solidFill>
                    <a:schemeClr val="bg1"/>
                  </a:solidFill>
                </a:rPr>
                <a:t>，然后赋给变量</a:t>
              </a:r>
              <a:r>
                <a:rPr lang="en-US" altLang="zh-CN" sz="1400" err="1">
                  <a:solidFill>
                    <a:schemeClr val="bg1"/>
                  </a:solidFill>
                </a:rPr>
                <a:t>a,b,c</a:t>
              </a:r>
              <a:r>
                <a:rPr lang="zh-CN" altLang="en-US" sz="1400">
                  <a:solidFill>
                    <a:schemeClr val="bg1"/>
                  </a:solidFill>
                </a:rPr>
                <a:t>。</a:t>
              </a:r>
            </a:p>
          </p:txBody>
        </p:sp>
      </p:grpSp>
      <p:pic>
        <p:nvPicPr>
          <p:cNvPr id="2" name="图片 1"/>
          <p:cNvPicPr>
            <a:picLocks noChangeAspect="1"/>
          </p:cNvPicPr>
          <p:nvPr/>
        </p:nvPicPr>
        <p:blipFill>
          <a:blip r:embed="rId4" cstate="print"/>
          <a:stretch>
            <a:fillRect/>
          </a:stretch>
        </p:blipFill>
        <p:spPr>
          <a:xfrm>
            <a:off x="8152841" y="3005579"/>
            <a:ext cx="3552825" cy="1152525"/>
          </a:xfrm>
          <a:prstGeom prst="rect">
            <a:avLst/>
          </a:prstGeom>
        </p:spPr>
      </p:pic>
      <p:grpSp>
        <p:nvGrpSpPr>
          <p:cNvPr id="21" name="组合 20"/>
          <p:cNvGrpSpPr/>
          <p:nvPr/>
        </p:nvGrpSpPr>
        <p:grpSpPr>
          <a:xfrm>
            <a:off x="4980182" y="5423317"/>
            <a:ext cx="4949071" cy="989340"/>
            <a:chOff x="8050697" y="5019263"/>
            <a:chExt cx="4949071" cy="989340"/>
          </a:xfrm>
          <a:effectLst>
            <a:outerShdw blurRad="63500" sx="102000" sy="102000" algn="ctr" rotWithShape="0">
              <a:prstClr val="black">
                <a:alpha val="40000"/>
              </a:prstClr>
            </a:outerShdw>
          </a:effectLst>
        </p:grpSpPr>
        <p:sp>
          <p:nvSpPr>
            <p:cNvPr id="22" name="剪去单角的矩形 21"/>
            <p:cNvSpPr/>
            <p:nvPr/>
          </p:nvSpPr>
          <p:spPr>
            <a:xfrm>
              <a:off x="8050697" y="5019263"/>
              <a:ext cx="4949071" cy="989340"/>
            </a:xfrm>
            <a:prstGeom prst="snip1Rect">
              <a:avLst>
                <a:gd name="adj" fmla="val 16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4" name="文本框 23"/>
            <p:cNvSpPr txBox="1"/>
            <p:nvPr/>
          </p:nvSpPr>
          <p:spPr>
            <a:xfrm>
              <a:off x="8388005" y="5054496"/>
              <a:ext cx="4524214" cy="954107"/>
            </a:xfrm>
            <a:prstGeom prst="rect">
              <a:avLst/>
            </a:prstGeom>
            <a:noFill/>
          </p:spPr>
          <p:txBody>
            <a:bodyPr wrap="square" rtlCol="0">
              <a:spAutoFit/>
            </a:bodyPr>
            <a:lstStyle/>
            <a:p>
              <a:r>
                <a:rPr lang="zh-CN" altLang="en-US" sz="1400">
                  <a:solidFill>
                    <a:schemeClr val="bg1"/>
                  </a:solidFill>
                </a:rPr>
                <a:t>在</a:t>
              </a:r>
              <a:r>
                <a:rPr lang="en-US" altLang="zh-CN" sz="1400" err="1">
                  <a:solidFill>
                    <a:schemeClr val="bg1"/>
                  </a:solidFill>
                </a:rPr>
                <a:t>printf</a:t>
              </a:r>
              <a:r>
                <a:rPr lang="zh-CN" altLang="en-US" sz="1400">
                  <a:solidFill>
                    <a:schemeClr val="bg1"/>
                  </a:solidFill>
                </a:rPr>
                <a:t>函数中，在格式符</a:t>
              </a:r>
              <a:r>
                <a:rPr lang="en-US" altLang="zh-CN" sz="1400">
                  <a:solidFill>
                    <a:schemeClr val="bg1"/>
                  </a:solidFill>
                </a:rPr>
                <a:t>f</a:t>
              </a:r>
              <a:r>
                <a:rPr lang="zh-CN" altLang="en-US" sz="1400">
                  <a:solidFill>
                    <a:schemeClr val="bg1"/>
                  </a:solidFill>
                </a:rPr>
                <a:t>的前面加了“</a:t>
              </a:r>
              <a:r>
                <a:rPr lang="en-US" altLang="zh-CN" sz="1400" b="1">
                  <a:solidFill>
                    <a:srgbClr val="FFFF00"/>
                  </a:solidFill>
                </a:rPr>
                <a:t>7.2</a:t>
              </a:r>
              <a:r>
                <a:rPr lang="en-US" altLang="zh-CN" sz="1400">
                  <a:solidFill>
                    <a:schemeClr val="bg1"/>
                  </a:solidFill>
                </a:rPr>
                <a:t>”</a:t>
              </a:r>
              <a:r>
                <a:rPr lang="zh-CN" altLang="en-US" sz="1400">
                  <a:solidFill>
                    <a:schemeClr val="bg1"/>
                  </a:solidFill>
                </a:rPr>
                <a:t>，表示在输出</a:t>
              </a:r>
              <a:r>
                <a:rPr lang="en-US" altLang="zh-CN" sz="1400">
                  <a:solidFill>
                    <a:schemeClr val="bg1"/>
                  </a:solidFill>
                </a:rPr>
                <a:t>x1</a:t>
              </a:r>
              <a:r>
                <a:rPr lang="zh-CN" altLang="en-US" sz="1400">
                  <a:solidFill>
                    <a:schemeClr val="bg1"/>
                  </a:solidFill>
                </a:rPr>
                <a:t>和</a:t>
              </a:r>
              <a:r>
                <a:rPr lang="en-US" altLang="zh-CN" sz="1400">
                  <a:solidFill>
                    <a:schemeClr val="bg1"/>
                  </a:solidFill>
                </a:rPr>
                <a:t>x2</a:t>
              </a:r>
              <a:r>
                <a:rPr lang="zh-CN" altLang="en-US" sz="1400">
                  <a:solidFill>
                    <a:schemeClr val="bg1"/>
                  </a:solidFill>
                </a:rPr>
                <a:t>时，指定数据占</a:t>
              </a:r>
              <a:r>
                <a:rPr lang="en-US" altLang="zh-CN" sz="1400">
                  <a:solidFill>
                    <a:schemeClr val="bg1"/>
                  </a:solidFill>
                </a:rPr>
                <a:t>7</a:t>
              </a:r>
              <a:r>
                <a:rPr lang="zh-CN" altLang="en-US" sz="1400">
                  <a:solidFill>
                    <a:schemeClr val="bg1"/>
                  </a:solidFill>
                </a:rPr>
                <a:t>列，其中小数占</a:t>
              </a:r>
              <a:r>
                <a:rPr lang="en-US" altLang="zh-CN" sz="1400">
                  <a:solidFill>
                    <a:schemeClr val="bg1"/>
                  </a:solidFill>
                </a:rPr>
                <a:t>2</a:t>
              </a:r>
              <a:r>
                <a:rPr lang="zh-CN" altLang="en-US" sz="1400">
                  <a:solidFill>
                    <a:schemeClr val="bg1"/>
                  </a:solidFill>
                </a:rPr>
                <a:t>列。优点：</a:t>
              </a:r>
              <a:endParaRPr lang="en-US" altLang="zh-CN" sz="1400">
                <a:solidFill>
                  <a:schemeClr val="bg1"/>
                </a:solidFill>
              </a:endParaRPr>
            </a:p>
            <a:p>
              <a:r>
                <a:rPr lang="en-US" altLang="zh-CN" sz="1400">
                  <a:solidFill>
                    <a:schemeClr val="bg1"/>
                  </a:solidFill>
                </a:rPr>
                <a:t>①</a:t>
              </a:r>
              <a:r>
                <a:rPr lang="zh-CN" altLang="en-US" sz="1400">
                  <a:solidFill>
                    <a:schemeClr val="bg1"/>
                  </a:solidFill>
                </a:rPr>
                <a:t>可以根据实际需要来输出小数的位数；</a:t>
              </a:r>
              <a:endParaRPr lang="en-US" altLang="zh-CN" sz="1400">
                <a:solidFill>
                  <a:schemeClr val="bg1"/>
                </a:solidFill>
              </a:endParaRPr>
            </a:p>
            <a:p>
              <a:r>
                <a:rPr lang="zh-CN" altLang="en-US" sz="1400">
                  <a:solidFill>
                    <a:schemeClr val="bg1"/>
                  </a:solidFill>
                </a:rPr>
                <a:t>②如果输出多个数据，可使输出数据整齐美观。</a:t>
              </a:r>
            </a:p>
          </p:txBody>
        </p:sp>
      </p:grpSp>
    </p:spTree>
    <p:extLst>
      <p:ext uri="{BB962C8B-B14F-4D97-AF65-F5344CB8AC3E}">
        <p14:creationId xmlns:p14="http://schemas.microsoft.com/office/powerpoint/2010/main" val="377557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_1"/>
          <p:cNvSpPr/>
          <p:nvPr>
            <p:custDataLst>
              <p:tags r:id="rId2"/>
            </p:custDataLst>
          </p:nvPr>
        </p:nvSpPr>
        <p:spPr>
          <a:xfrm>
            <a:off x="838200" y="194310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 name="MH_Other_2"/>
          <p:cNvCxnSpPr/>
          <p:nvPr>
            <p:custDataLst>
              <p:tags r:id="rId3"/>
            </p:custDataLst>
          </p:nvPr>
        </p:nvCxnSpPr>
        <p:spPr>
          <a:xfrm>
            <a:off x="1263785" y="194309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4"/>
            </p:custDataLst>
          </p:nvPr>
        </p:nvSpPr>
        <p:spPr bwMode="auto">
          <a:xfrm>
            <a:off x="1867303" y="2031240"/>
            <a:ext cx="216379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输入输出是以计算机主机为主体而言的</a:t>
            </a:r>
          </a:p>
        </p:txBody>
      </p:sp>
      <p:cxnSp>
        <p:nvCxnSpPr>
          <p:cNvPr id="9" name="MH_Other_3"/>
          <p:cNvCxnSpPr/>
          <p:nvPr>
            <p:custDataLst>
              <p:tags r:id="rId5"/>
            </p:custDataLst>
          </p:nvPr>
        </p:nvCxnSpPr>
        <p:spPr>
          <a:xfrm>
            <a:off x="4333495" y="194309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6"/>
            </p:custDataLst>
          </p:nvPr>
        </p:nvSpPr>
        <p:spPr>
          <a:xfrm>
            <a:off x="1493382" y="1764541"/>
            <a:ext cx="344487"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1</a:t>
            </a:r>
            <a:endParaRPr lang="zh-CN" altLang="en-US" sz="4050">
              <a:solidFill>
                <a:schemeClr val="accent1"/>
              </a:solidFill>
              <a:latin typeface="Arial Black" pitchFamily="34" charset="0"/>
              <a:ea typeface="微软雅黑" panose="020B0503020204020204" pitchFamily="34" charset="-122"/>
            </a:endParaRPr>
          </a:p>
        </p:txBody>
      </p:sp>
      <p:sp>
        <p:nvSpPr>
          <p:cNvPr id="3080" name="MH_SubTitle_2"/>
          <p:cNvSpPr txBox="1">
            <a:spLocks noChangeArrowheads="1"/>
          </p:cNvSpPr>
          <p:nvPr>
            <p:custDataLst>
              <p:tags r:id="rId7"/>
            </p:custDataLst>
          </p:nvPr>
        </p:nvSpPr>
        <p:spPr bwMode="auto">
          <a:xfrm>
            <a:off x="5038345" y="1990656"/>
            <a:ext cx="216102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en-US" altLang="zh-CN" b="1">
                <a:latin typeface="+mn-lt"/>
                <a:ea typeface="+mn-ea"/>
              </a:rPr>
              <a:t>C</a:t>
            </a:r>
            <a:r>
              <a:rPr lang="zh-CN" altLang="en-US" b="1">
                <a:latin typeface="+mn-lt"/>
                <a:ea typeface="+mn-ea"/>
              </a:rPr>
              <a:t>语言本身不提供输入输出语句</a:t>
            </a:r>
          </a:p>
        </p:txBody>
      </p:sp>
      <p:sp>
        <p:nvSpPr>
          <p:cNvPr id="5129" name="MH_Text_2"/>
          <p:cNvSpPr txBox="1">
            <a:spLocks noChangeArrowheads="1"/>
          </p:cNvSpPr>
          <p:nvPr>
            <p:custDataLst>
              <p:tags r:id="rId8"/>
            </p:custDataLst>
          </p:nvPr>
        </p:nvSpPr>
        <p:spPr bwMode="auto">
          <a:xfrm>
            <a:off x="4980386" y="3266819"/>
            <a:ext cx="262302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a:solidFill>
                  <a:schemeClr val="tx1">
                    <a:lumMod val="65000"/>
                    <a:lumOff val="35000"/>
                  </a:schemeClr>
                </a:solidFill>
                <a:latin typeface="+mn-lt"/>
                <a:ea typeface="+mn-ea"/>
              </a:rPr>
              <a:t>输入和输出操作是由</a:t>
            </a:r>
            <a:r>
              <a:rPr lang="en-US" altLang="zh-CN" sz="1600">
                <a:solidFill>
                  <a:schemeClr val="tx1">
                    <a:lumMod val="65000"/>
                    <a:lumOff val="35000"/>
                  </a:schemeClr>
                </a:solidFill>
                <a:latin typeface="+mn-lt"/>
                <a:ea typeface="+mn-ea"/>
              </a:rPr>
              <a:t>C</a:t>
            </a:r>
            <a:r>
              <a:rPr lang="zh-CN" altLang="en-US" sz="1600">
                <a:solidFill>
                  <a:schemeClr val="tx1">
                    <a:lumMod val="65000"/>
                    <a:lumOff val="35000"/>
                  </a:schemeClr>
                </a:solidFill>
                <a:latin typeface="+mn-lt"/>
                <a:ea typeface="+mn-ea"/>
              </a:rPr>
              <a:t>标准函数库中的函数来实现的。</a:t>
            </a:r>
            <a:endParaRPr lang="en-US" altLang="zh-CN" sz="160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优点：</a:t>
            </a:r>
            <a:endParaRPr lang="en-US" altLang="zh-CN" sz="160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简化编译系统简化</a:t>
            </a:r>
            <a:endParaRPr lang="en-US" altLang="zh-CN" sz="160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增强通用性和可移植性</a:t>
            </a:r>
            <a:endParaRPr lang="en-US" altLang="zh-CN" sz="1600">
              <a:solidFill>
                <a:schemeClr val="tx1">
                  <a:lumMod val="65000"/>
                  <a:lumOff val="35000"/>
                </a:schemeClr>
              </a:solidFill>
              <a:latin typeface="+mn-lt"/>
              <a:ea typeface="+mn-ea"/>
            </a:endParaRPr>
          </a:p>
        </p:txBody>
      </p:sp>
      <p:cxnSp>
        <p:nvCxnSpPr>
          <p:cNvPr id="22" name="MH_Other_5"/>
          <p:cNvCxnSpPr/>
          <p:nvPr>
            <p:custDataLst>
              <p:tags r:id="rId9"/>
            </p:custDataLst>
          </p:nvPr>
        </p:nvCxnSpPr>
        <p:spPr>
          <a:xfrm>
            <a:off x="7766850" y="194303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10"/>
            </p:custDataLst>
          </p:nvPr>
        </p:nvSpPr>
        <p:spPr>
          <a:xfrm>
            <a:off x="4663695" y="1690687"/>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2</a:t>
            </a:r>
            <a:endParaRPr lang="zh-CN" altLang="en-US" sz="4050">
              <a:solidFill>
                <a:schemeClr val="accent1"/>
              </a:solidFill>
              <a:latin typeface="Arial Black" pitchFamily="34" charset="0"/>
              <a:ea typeface="微软雅黑" panose="020B0503020204020204" pitchFamily="34" charset="-122"/>
            </a:endParaRPr>
          </a:p>
        </p:txBody>
      </p:sp>
      <p:sp>
        <p:nvSpPr>
          <p:cNvPr id="3084" name="MH_SubTitle_3"/>
          <p:cNvSpPr txBox="1">
            <a:spLocks noChangeArrowheads="1"/>
          </p:cNvSpPr>
          <p:nvPr>
            <p:custDataLst>
              <p:tags r:id="rId11"/>
            </p:custDataLst>
          </p:nvPr>
        </p:nvSpPr>
        <p:spPr bwMode="auto">
          <a:xfrm>
            <a:off x="8387563" y="2190805"/>
            <a:ext cx="316170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 要在程序文件的开头用预处理指令</a:t>
            </a:r>
            <a:r>
              <a:rPr lang="en-US" altLang="zh-CN" b="1">
                <a:latin typeface="+mn-lt"/>
                <a:ea typeface="+mn-ea"/>
              </a:rPr>
              <a:t>#include</a:t>
            </a:r>
            <a:r>
              <a:rPr lang="zh-CN" altLang="en-US" b="1">
                <a:latin typeface="+mn-lt"/>
                <a:ea typeface="+mn-ea"/>
              </a:rPr>
              <a:t>把有关头文件放在本程序中</a:t>
            </a:r>
          </a:p>
        </p:txBody>
      </p:sp>
      <p:sp>
        <p:nvSpPr>
          <p:cNvPr id="5133" name="MH_Text_3"/>
          <p:cNvSpPr txBox="1">
            <a:spLocks noChangeArrowheads="1"/>
          </p:cNvSpPr>
          <p:nvPr>
            <p:custDataLst>
              <p:tags r:id="rId12"/>
            </p:custDataLst>
          </p:nvPr>
        </p:nvSpPr>
        <p:spPr bwMode="auto">
          <a:xfrm>
            <a:off x="8766557" y="2885614"/>
            <a:ext cx="2016337" cy="38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a:solidFill>
                  <a:schemeClr val="accent1"/>
                </a:solidFill>
                <a:latin typeface="+mn-lt"/>
                <a:ea typeface="+mn-ea"/>
              </a:rPr>
              <a:t>#include&lt;</a:t>
            </a:r>
            <a:r>
              <a:rPr lang="en-US" altLang="zh-CN" sz="1600" b="1" err="1">
                <a:solidFill>
                  <a:schemeClr val="accent1"/>
                </a:solidFill>
                <a:latin typeface="+mn-lt"/>
                <a:ea typeface="+mn-ea"/>
              </a:rPr>
              <a:t>stdio.h</a:t>
            </a:r>
            <a:r>
              <a:rPr lang="en-US" altLang="zh-CN" sz="1600" b="1">
                <a:solidFill>
                  <a:schemeClr val="accent1"/>
                </a:solidFill>
                <a:latin typeface="+mn-lt"/>
                <a:ea typeface="+mn-ea"/>
              </a:rPr>
              <a:t>&gt;</a:t>
            </a:r>
          </a:p>
        </p:txBody>
      </p:sp>
      <p:sp>
        <p:nvSpPr>
          <p:cNvPr id="27" name="MH_Other_7"/>
          <p:cNvSpPr txBox="1"/>
          <p:nvPr>
            <p:custDataLst>
              <p:tags r:id="rId13"/>
            </p:custDataLst>
          </p:nvPr>
        </p:nvSpPr>
        <p:spPr>
          <a:xfrm>
            <a:off x="8043075" y="1690619"/>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3</a:t>
            </a:r>
            <a:endParaRPr lang="zh-CN" altLang="en-US" sz="4050">
              <a:solidFill>
                <a:schemeClr val="accent1"/>
              </a:solidFill>
              <a:latin typeface="Arial Black" pitchFamily="34" charset="0"/>
              <a:ea typeface="微软雅黑" panose="020B0503020204020204" pitchFamily="34" charset="-122"/>
            </a:endParaRPr>
          </a:p>
        </p:txBody>
      </p:sp>
      <p:sp>
        <p:nvSpPr>
          <p:cNvPr id="3088" name="MH_PageTitle"/>
          <p:cNvSpPr>
            <a:spLocks noGrp="1"/>
          </p:cNvSpPr>
          <p:nvPr>
            <p:ph type="title"/>
            <p:custDataLst>
              <p:tags r:id="rId14"/>
            </p:custDataLst>
          </p:nvPr>
        </p:nvSpPr>
        <p:spPr/>
        <p:txBody>
          <a:bodyPr/>
          <a:lstStyle/>
          <a:p>
            <a:pPr eaLnBrk="1" hangingPunct="1"/>
            <a:r>
              <a:rPr lang="zh-CN" altLang="en-US"/>
              <a:t>有关输入输出的概念</a:t>
            </a:r>
          </a:p>
        </p:txBody>
      </p:sp>
      <p:grpSp>
        <p:nvGrpSpPr>
          <p:cNvPr id="15" name="组合 14"/>
          <p:cNvGrpSpPr/>
          <p:nvPr/>
        </p:nvGrpSpPr>
        <p:grpSpPr>
          <a:xfrm>
            <a:off x="1785981" y="3176816"/>
            <a:ext cx="2102855" cy="1766606"/>
            <a:chOff x="1894068" y="2664331"/>
            <a:chExt cx="2102855" cy="1766606"/>
          </a:xfrm>
        </p:grpSpPr>
        <p:sp>
          <p:nvSpPr>
            <p:cNvPr id="25" name="KSO_Shape"/>
            <p:cNvSpPr>
              <a:spLocks/>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8" cstate="print">
              <a:duotone>
                <a:prstClr val="black"/>
                <a:schemeClr val="bg1">
                  <a:lumMod val="75000"/>
                  <a:tint val="45000"/>
                  <a:satMod val="400000"/>
                </a:schemeClr>
              </a:duotone>
            </a:blip>
            <a:srcRect r="30915"/>
            <a:stretch/>
          </p:blipFill>
          <p:spPr>
            <a:xfrm>
              <a:off x="3292860" y="2664331"/>
              <a:ext cx="642432" cy="644700"/>
            </a:xfrm>
            <a:prstGeom prst="rect">
              <a:avLst/>
            </a:prstGeom>
          </p:spPr>
        </p:pic>
        <p:pic>
          <p:nvPicPr>
            <p:cNvPr id="26" name="图片 25"/>
            <p:cNvPicPr>
              <a:picLocks noChangeAspect="1"/>
            </p:cNvPicPr>
            <p:nvPr/>
          </p:nvPicPr>
          <p:blipFill rotWithShape="1">
            <a:blip r:embed="rId18" cstate="print">
              <a:duotone>
                <a:prstClr val="black"/>
                <a:schemeClr val="bg1">
                  <a:lumMod val="75000"/>
                  <a:tint val="45000"/>
                  <a:satMod val="400000"/>
                </a:schemeClr>
              </a:duotone>
            </a:blip>
            <a:srcRect l="68908"/>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a:t>输出</a:t>
              </a:r>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a:t>输入</a:t>
              </a:r>
            </a:p>
          </p:txBody>
        </p:sp>
      </p:grpSp>
      <p:sp>
        <p:nvSpPr>
          <p:cNvPr id="40" name="MH_Desc_1"/>
          <p:cNvSpPr/>
          <p:nvPr>
            <p:custDataLst>
              <p:tags r:id="rId15"/>
            </p:custDataLst>
          </p:nvPr>
        </p:nvSpPr>
        <p:spPr>
          <a:xfrm>
            <a:off x="8387562" y="3363587"/>
            <a:ext cx="3161707" cy="23498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gn="just">
              <a:spcBef>
                <a:spcPts val="600"/>
              </a:spcBef>
              <a:spcAft>
                <a:spcPts val="600"/>
              </a:spcAft>
              <a:defRPr/>
            </a:pPr>
            <a:r>
              <a:rPr lang="en-US" altLang="zh-CN" sz="1400">
                <a:solidFill>
                  <a:schemeClr val="tx1"/>
                </a:solidFill>
              </a:rPr>
              <a:t>#include</a:t>
            </a:r>
            <a:r>
              <a:rPr lang="zh-CN" altLang="en-US" sz="1400">
                <a:solidFill>
                  <a:schemeClr val="tx1"/>
                </a:solidFill>
              </a:rPr>
              <a:t>指令说明</a:t>
            </a:r>
            <a:endParaRPr lang="en-US" altLang="zh-CN" sz="1400">
              <a:solidFill>
                <a:schemeClr val="tx1"/>
              </a:solidFill>
            </a:endParaRPr>
          </a:p>
          <a:p>
            <a:pPr algn="just">
              <a:spcBef>
                <a:spcPts val="600"/>
              </a:spcBef>
              <a:spcAft>
                <a:spcPts val="600"/>
              </a:spcAft>
              <a:defRPr/>
            </a:pPr>
            <a:r>
              <a:rPr lang="zh-CN" altLang="en-US" sz="1400">
                <a:solidFill>
                  <a:schemeClr val="tx1"/>
                </a:solidFill>
              </a:rPr>
              <a:t>三种形式：</a:t>
            </a:r>
            <a:endParaRPr lang="en-US" altLang="zh-CN"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"c:\cpp\include\myfile.h"</a:t>
            </a:r>
            <a:r>
              <a:rPr lang="zh-CN" altLang="en-US" sz="1400">
                <a:solidFill>
                  <a:schemeClr val="accent1"/>
                </a:solidFill>
                <a:sym typeface="Wingdings 2"/>
              </a:rPr>
              <a:t> </a:t>
            </a:r>
            <a:r>
              <a:rPr lang="en-US" altLang="zh-CN" sz="1400">
                <a:solidFill>
                  <a:schemeClr val="tx1"/>
                </a:solidFill>
              </a:rPr>
              <a:t> </a:t>
            </a:r>
            <a:endParaRPr lang="zh-CN" altLang="en-US"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a:t>
            </a:r>
            <a:r>
              <a:rPr lang="en-US" altLang="zh-CN" sz="1400" err="1">
                <a:solidFill>
                  <a:schemeClr val="tx1"/>
                </a:solidFill>
              </a:rPr>
              <a:t>myfile.h</a:t>
            </a:r>
            <a:r>
              <a:rPr lang="en-US" altLang="zh-CN" sz="1400">
                <a:solidFill>
                  <a:schemeClr val="tx1"/>
                </a:solidFill>
              </a:rPr>
              <a:t>“</a:t>
            </a:r>
            <a:r>
              <a:rPr lang="zh-CN" altLang="en-US" sz="1400">
                <a:solidFill>
                  <a:schemeClr val="accent1"/>
                </a:solidFill>
                <a:sym typeface="Wingdings 2"/>
              </a:rPr>
              <a:t> </a:t>
            </a:r>
            <a:endParaRPr lang="en-US" altLang="zh-CN"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&lt;</a:t>
            </a:r>
            <a:r>
              <a:rPr lang="en-US" altLang="zh-CN" sz="1400" err="1">
                <a:solidFill>
                  <a:schemeClr val="tx1"/>
                </a:solidFill>
              </a:rPr>
              <a:t>myfile.h</a:t>
            </a:r>
            <a:r>
              <a:rPr lang="en-US" altLang="zh-CN" sz="1400">
                <a:solidFill>
                  <a:schemeClr val="tx1"/>
                </a:solidFill>
              </a:rPr>
              <a:t>&gt;</a:t>
            </a:r>
            <a:r>
              <a:rPr lang="zh-CN" altLang="en-US" sz="1400">
                <a:solidFill>
                  <a:schemeClr val="accent1"/>
                </a:solidFill>
                <a:sym typeface="Wingdings 2"/>
              </a:rPr>
              <a:t> </a:t>
            </a:r>
            <a:endParaRPr lang="en-US" altLang="zh-CN" sz="1400">
              <a:solidFill>
                <a:schemeClr val="tx1"/>
              </a:solidFill>
            </a:endParaRPr>
          </a:p>
          <a:p>
            <a:pPr marL="0" lvl="1" indent="0">
              <a:buNone/>
            </a:pPr>
            <a:endParaRPr lang="en-US" altLang="zh-CN" sz="1400">
              <a:solidFill>
                <a:schemeClr val="tx1"/>
              </a:solidFill>
            </a:endParaRPr>
          </a:p>
          <a:p>
            <a:pPr marL="0" lvl="1"/>
            <a:r>
              <a:rPr lang="zh-CN" altLang="en-US" sz="1400">
                <a:solidFill>
                  <a:schemeClr val="accent1"/>
                </a:solidFill>
                <a:sym typeface="Wingdings 2"/>
              </a:rPr>
              <a:t></a:t>
            </a:r>
            <a:r>
              <a:rPr lang="zh-CN" altLang="en-US" sz="1400">
                <a:solidFill>
                  <a:schemeClr val="tx1"/>
                </a:solidFill>
              </a:rPr>
              <a:t>按指定路径查找文件</a:t>
            </a:r>
            <a:endParaRPr lang="en-US" altLang="zh-CN" sz="1400">
              <a:solidFill>
                <a:schemeClr val="tx1"/>
              </a:solidFill>
            </a:endParaRPr>
          </a:p>
          <a:p>
            <a:pPr marL="0" lvl="1"/>
            <a:r>
              <a:rPr lang="zh-CN" altLang="en-US" sz="1400">
                <a:solidFill>
                  <a:schemeClr val="accent1"/>
                </a:solidFill>
                <a:sym typeface="Wingdings 2"/>
              </a:rPr>
              <a:t></a:t>
            </a:r>
            <a:r>
              <a:rPr lang="zh-CN" altLang="en-US" sz="1400">
                <a:solidFill>
                  <a:schemeClr val="tx1"/>
                </a:solidFill>
              </a:rPr>
              <a:t>源程序文件所在目录</a:t>
            </a:r>
          </a:p>
          <a:p>
            <a:pPr marL="0" lvl="1"/>
            <a:r>
              <a:rPr lang="zh-CN" altLang="en-US" sz="1400">
                <a:solidFill>
                  <a:schemeClr val="accent1"/>
                </a:solidFill>
                <a:sym typeface="Wingdings 2"/>
              </a:rPr>
              <a:t></a:t>
            </a:r>
            <a:r>
              <a:rPr lang="en-US" altLang="zh-CN" sz="1400">
                <a:solidFill>
                  <a:schemeClr val="tx1"/>
                </a:solidFill>
              </a:rPr>
              <a:t>C</a:t>
            </a:r>
            <a:r>
              <a:rPr lang="zh-CN" altLang="en-US" sz="1400">
                <a:solidFill>
                  <a:schemeClr val="tx1"/>
                </a:solidFill>
              </a:rPr>
              <a:t>编译系统指定的</a:t>
            </a:r>
            <a:r>
              <a:rPr lang="en-US" altLang="zh-CN" sz="1400">
                <a:solidFill>
                  <a:schemeClr val="tx1"/>
                </a:solidFill>
              </a:rPr>
              <a:t>include</a:t>
            </a:r>
            <a:r>
              <a:rPr lang="zh-CN" altLang="en-US" sz="1400">
                <a:solidFill>
                  <a:schemeClr val="tx1"/>
                </a:solidFill>
              </a:rPr>
              <a:t>目录</a:t>
            </a:r>
          </a:p>
        </p:txBody>
      </p:sp>
    </p:spTree>
    <p:custDataLst>
      <p:tags r:id="rId1"/>
    </p:custDataLst>
    <p:extLst>
      <p:ext uri="{BB962C8B-B14F-4D97-AF65-F5344CB8AC3E}">
        <p14:creationId xmlns:p14="http://schemas.microsoft.com/office/powerpoint/2010/main" val="1374217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err="1"/>
              <a:t>printf</a:t>
            </a:r>
            <a:r>
              <a:rPr lang="zh-CN" altLang="en-US"/>
              <a:t>函数</a:t>
            </a:r>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用来向终端（或系统隐含指定的输出设备）输出若干个任意类型的数据。</a:t>
            </a: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err="1"/>
              <a:t>printf</a:t>
            </a:r>
            <a:r>
              <a:rPr lang="zh-CN" altLang="en-US" b="1"/>
              <a:t>（格式控制，输出表列）</a:t>
            </a:r>
          </a:p>
        </p:txBody>
      </p:sp>
      <p:grpSp>
        <p:nvGrpSpPr>
          <p:cNvPr id="14" name="组合 13"/>
          <p:cNvGrpSpPr/>
          <p:nvPr/>
        </p:nvGrpSpPr>
        <p:grpSpPr>
          <a:xfrm>
            <a:off x="6613016" y="1981614"/>
            <a:ext cx="2746332" cy="1217402"/>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a:t>printf("i=%d,c=%c\n", i, c )</a:t>
              </a:r>
              <a:endParaRPr lang="en-US" altLang="zh-CN" sz="1600" noProof="1">
                <a:solidFill>
                  <a:srgbClr val="008000"/>
                </a:solidFill>
              </a:endParaRPr>
            </a:p>
          </p:txBody>
        </p:sp>
        <p:sp>
          <p:nvSpPr>
            <p:cNvPr id="7" name="线形标注 2(带强调线) 6"/>
            <p:cNvSpPr/>
            <p:nvPr/>
          </p:nvSpPr>
          <p:spPr>
            <a:xfrm rot="16200000">
              <a:off x="6323127" y="1986011"/>
              <a:ext cx="193537" cy="180470"/>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a:t>普通字符 格式声明</a:t>
              </a:r>
            </a:p>
          </p:txBody>
        </p:sp>
        <p:sp>
          <p:nvSpPr>
            <p:cNvPr id="9" name="线形标注 2(带强调线) 8"/>
            <p:cNvSpPr/>
            <p:nvPr/>
          </p:nvSpPr>
          <p:spPr>
            <a:xfrm rot="16200000">
              <a:off x="6998988"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7588684" y="1934452"/>
              <a:ext cx="193537" cy="288000"/>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4" y="2759340"/>
              <a:ext cx="1989444" cy="307777"/>
            </a:xfrm>
            <a:prstGeom prst="rect">
              <a:avLst/>
            </a:prstGeom>
            <a:noFill/>
          </p:spPr>
          <p:txBody>
            <a:bodyPr wrap="square" rtlCol="0">
              <a:spAutoFit/>
            </a:bodyPr>
            <a:lstStyle/>
            <a:p>
              <a:r>
                <a:rPr lang="zh-CN" altLang="en-US" sz="1400"/>
                <a:t>格式控制 </a:t>
              </a:r>
              <a:r>
                <a:rPr lang="en-US" altLang="zh-CN" sz="1400"/>
                <a:t>	</a:t>
              </a:r>
              <a:r>
                <a:rPr lang="zh-CN" altLang="en-US" sz="1400" spc="-50"/>
                <a:t>输出列表</a:t>
              </a:r>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”是用双引号括起来的一个字符串，称为格式控制字符串，简称格式字符串。包括：</a:t>
            </a:r>
            <a:r>
              <a:rPr lang="en-US" altLang="zh-CN" sz="1400">
                <a:solidFill>
                  <a:schemeClr val="tx1"/>
                </a:solidFill>
              </a:rPr>
              <a:t> </a:t>
            </a:r>
          </a:p>
          <a:p>
            <a:pPr algn="just">
              <a:lnSpc>
                <a:spcPct val="150000"/>
              </a:lnSpc>
              <a:defRPr/>
            </a:pPr>
            <a:r>
              <a:rPr lang="en-US" altLang="zh-CN" sz="1400">
                <a:solidFill>
                  <a:schemeClr val="tx1"/>
                </a:solidFill>
              </a:rPr>
              <a:t>① </a:t>
            </a:r>
            <a:r>
              <a:rPr lang="zh-CN" altLang="en-US" sz="1400" b="1">
                <a:solidFill>
                  <a:schemeClr val="tx1"/>
                </a:solidFill>
              </a:rPr>
              <a:t>格式声明</a:t>
            </a:r>
            <a:r>
              <a:rPr lang="zh-CN" altLang="en-US" sz="1400">
                <a:solidFill>
                  <a:schemeClr val="tx1"/>
                </a:solidFill>
              </a:rPr>
              <a:t>。格式声明由“</a:t>
            </a:r>
            <a:r>
              <a:rPr lang="en-US" altLang="zh-CN" sz="1400">
                <a:solidFill>
                  <a:schemeClr val="tx1"/>
                </a:solidFill>
              </a:rPr>
              <a:t>%</a:t>
            </a:r>
            <a:r>
              <a:rPr lang="zh-CN" altLang="en-US" sz="1400">
                <a:solidFill>
                  <a:schemeClr val="tx1"/>
                </a:solidFill>
              </a:rPr>
              <a:t>”和格式字符组成。作用是将输出的数据转换为指定的格式后输出。</a:t>
            </a:r>
          </a:p>
          <a:p>
            <a:pPr algn="just">
              <a:lnSpc>
                <a:spcPct val="150000"/>
              </a:lnSpc>
              <a:defRPr/>
            </a:pPr>
            <a:r>
              <a:rPr lang="zh-CN" altLang="en-US" sz="1400">
                <a:solidFill>
                  <a:schemeClr val="tx1"/>
                </a:solidFill>
              </a:rPr>
              <a:t>② </a:t>
            </a:r>
            <a:r>
              <a:rPr lang="zh-CN" altLang="en-US" sz="1400" b="1">
                <a:solidFill>
                  <a:schemeClr val="tx1"/>
                </a:solidFill>
              </a:rPr>
              <a:t>普通字符</a:t>
            </a:r>
            <a:r>
              <a:rPr lang="zh-CN" altLang="en-US" sz="1400">
                <a:solidFill>
                  <a:schemeClr val="tx1"/>
                </a:solidFill>
              </a:rPr>
              <a:t>。普通字符即需要在输出时原样输出的字符。</a:t>
            </a:r>
            <a:endParaRPr lang="en-US" altLang="zh-CN" sz="1400">
              <a:solidFill>
                <a:schemeClr val="tx1"/>
              </a:solidFill>
            </a:endParaRPr>
          </a:p>
          <a:p>
            <a:pPr algn="just">
              <a:lnSpc>
                <a:spcPct val="150000"/>
              </a:lnSpc>
              <a:defRPr/>
            </a:pPr>
            <a:r>
              <a:rPr lang="zh-CN" altLang="en-US" sz="1400">
                <a:solidFill>
                  <a:schemeClr val="tx1"/>
                </a:solidFill>
              </a:rPr>
              <a:t> </a:t>
            </a:r>
            <a:r>
              <a:rPr lang="en-US" altLang="zh-CN" sz="1400">
                <a:solidFill>
                  <a:schemeClr val="tx1"/>
                </a:solidFill>
              </a:rPr>
              <a:t>(2) </a:t>
            </a:r>
            <a:r>
              <a:rPr lang="zh-CN" altLang="en-US" sz="1400" b="1">
                <a:solidFill>
                  <a:schemeClr val="tx1"/>
                </a:solidFill>
              </a:rPr>
              <a:t>输出表列</a:t>
            </a:r>
            <a:r>
              <a:rPr lang="zh-CN" altLang="en-US" sz="1400">
                <a:solidFill>
                  <a:schemeClr val="tx1"/>
                </a:solidFill>
              </a:rPr>
              <a:t>是程序需要输出的一些数据，可以是常量、变量或表达式。</a:t>
            </a:r>
          </a:p>
        </p:txBody>
      </p:sp>
    </p:spTree>
    <p:extLst>
      <p:ext uri="{BB962C8B-B14F-4D97-AF65-F5344CB8AC3E}">
        <p14:creationId xmlns:p14="http://schemas.microsoft.com/office/powerpoint/2010/main" val="408650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3351C-2A66-4408-8C87-164A1FEC0C59}"/>
              </a:ext>
            </a:extLst>
          </p:cNvPr>
          <p:cNvSpPr>
            <a:spLocks noGrp="1"/>
          </p:cNvSpPr>
          <p:nvPr>
            <p:ph type="title"/>
          </p:nvPr>
        </p:nvSpPr>
        <p:spPr/>
        <p:txBody>
          <a:bodyPr/>
          <a:lstStyle/>
          <a:p>
            <a:r>
              <a:rPr lang="zh-CN" altLang="en-US" dirty="0"/>
              <a:t>程序设计基础（</a:t>
            </a:r>
            <a:r>
              <a:rPr lang="en-US" altLang="zh-CN" dirty="0"/>
              <a:t>C</a:t>
            </a:r>
            <a:r>
              <a:rPr lang="zh-CN" altLang="en-US" dirty="0"/>
              <a:t>语言）</a:t>
            </a:r>
            <a:r>
              <a:rPr lang="en-US" altLang="zh-CN" dirty="0"/>
              <a:t> No.3</a:t>
            </a:r>
            <a:endParaRPr lang="zh-CN" altLang="en-US" dirty="0"/>
          </a:p>
        </p:txBody>
      </p:sp>
      <p:sp>
        <p:nvSpPr>
          <p:cNvPr id="4" name="灯片编号占位符 3">
            <a:extLst>
              <a:ext uri="{FF2B5EF4-FFF2-40B4-BE49-F238E27FC236}">
                <a16:creationId xmlns:a16="http://schemas.microsoft.com/office/drawing/2014/main" id="{83EDA292-F455-4F3C-858E-6CEAFD4E19B8}"/>
              </a:ext>
            </a:extLst>
          </p:cNvPr>
          <p:cNvSpPr>
            <a:spLocks noGrp="1"/>
          </p:cNvSpPr>
          <p:nvPr>
            <p:ph type="sldNum" sz="quarter" idx="12"/>
          </p:nvPr>
        </p:nvSpPr>
        <p:spPr>
          <a:xfrm>
            <a:off x="8610599" y="6409138"/>
            <a:ext cx="2909888" cy="206381"/>
          </a:xfrm>
        </p:spPr>
        <p:txBody>
          <a:bodyPr/>
          <a:lstStyle/>
          <a:p>
            <a:fld id="{5DD3DB80-B894-403A-B48E-6FDC1A72010E}" type="slidenum">
              <a:rPr lang="zh-CN" altLang="en-US" smtClean="0"/>
              <a:pPr/>
              <a:t>6</a:t>
            </a:fld>
            <a:endParaRPr lang="zh-CN" altLang="en-US" dirty="0"/>
          </a:p>
        </p:txBody>
      </p:sp>
      <p:grpSp>
        <p:nvGrpSpPr>
          <p:cNvPr id="6" name="íṣḻïḑè">
            <a:extLst>
              <a:ext uri="{FF2B5EF4-FFF2-40B4-BE49-F238E27FC236}">
                <a16:creationId xmlns:a16="http://schemas.microsoft.com/office/drawing/2014/main" id="{B5DE1FB7-BE5A-4468-BDB4-8F3CA9A4D301}"/>
              </a:ext>
            </a:extLst>
          </p:cNvPr>
          <p:cNvGrpSpPr/>
          <p:nvPr/>
        </p:nvGrpSpPr>
        <p:grpSpPr>
          <a:xfrm>
            <a:off x="669924" y="2539112"/>
            <a:ext cx="5218837" cy="1288553"/>
            <a:chOff x="660399" y="3192257"/>
            <a:chExt cx="5200277" cy="1288553"/>
          </a:xfrm>
        </p:grpSpPr>
        <p:sp>
          <p:nvSpPr>
            <p:cNvPr id="38" name="îS1iḋê">
              <a:extLst>
                <a:ext uri="{FF2B5EF4-FFF2-40B4-BE49-F238E27FC236}">
                  <a16:creationId xmlns:a16="http://schemas.microsoft.com/office/drawing/2014/main" id="{33863EE5-358B-4998-ABC4-1642A92F6086}"/>
                </a:ext>
              </a:extLst>
            </p:cNvPr>
            <p:cNvSpPr/>
            <p:nvPr/>
          </p:nvSpPr>
          <p:spPr>
            <a:xfrm>
              <a:off x="660399" y="319225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9" name="iśḻiḓe">
              <a:extLst>
                <a:ext uri="{FF2B5EF4-FFF2-40B4-BE49-F238E27FC236}">
                  <a16:creationId xmlns:a16="http://schemas.microsoft.com/office/drawing/2014/main" id="{F18A4033-F368-4BBD-9387-81ACA6623D98}"/>
                </a:ext>
              </a:extLst>
            </p:cNvPr>
            <p:cNvSpPr/>
            <p:nvPr/>
          </p:nvSpPr>
          <p:spPr>
            <a:xfrm>
              <a:off x="660400" y="319225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1</a:t>
              </a:r>
              <a:endParaRPr lang="zh-CN" altLang="en-US" sz="2800" b="1" dirty="0">
                <a:solidFill>
                  <a:schemeClr val="bg1"/>
                </a:solidFill>
              </a:endParaRPr>
            </a:p>
          </p:txBody>
        </p:sp>
        <p:grpSp>
          <p:nvGrpSpPr>
            <p:cNvPr id="40" name="îṩļîḑe">
              <a:extLst>
                <a:ext uri="{FF2B5EF4-FFF2-40B4-BE49-F238E27FC236}">
                  <a16:creationId xmlns:a16="http://schemas.microsoft.com/office/drawing/2014/main" id="{35DF8CF2-E8C9-498A-82D0-CA21FEA957E1}"/>
                </a:ext>
              </a:extLst>
            </p:cNvPr>
            <p:cNvGrpSpPr/>
            <p:nvPr/>
          </p:nvGrpSpPr>
          <p:grpSpPr>
            <a:xfrm>
              <a:off x="2003301" y="3215744"/>
              <a:ext cx="3843519" cy="1265065"/>
              <a:chOff x="2032411" y="3215744"/>
              <a:chExt cx="3465618" cy="1265065"/>
            </a:xfrm>
          </p:grpSpPr>
          <p:sp>
            <p:nvSpPr>
              <p:cNvPr id="41" name="ïšļîḍe">
                <a:extLst>
                  <a:ext uri="{FF2B5EF4-FFF2-40B4-BE49-F238E27FC236}">
                    <a16:creationId xmlns:a16="http://schemas.microsoft.com/office/drawing/2014/main" id="{D7EE710E-A646-4680-8C6D-AD003F81A17B}"/>
                  </a:ext>
                </a:extLst>
              </p:cNvPr>
              <p:cNvSpPr txBox="1"/>
              <p:nvPr/>
            </p:nvSpPr>
            <p:spPr>
              <a:xfrm>
                <a:off x="2032411" y="3215744"/>
                <a:ext cx="3211168" cy="369332"/>
              </a:xfrm>
              <a:prstGeom prst="rect">
                <a:avLst/>
              </a:prstGeom>
              <a:noFill/>
            </p:spPr>
            <p:txBody>
              <a:bodyPr wrap="square" rtlCol="0">
                <a:spAutoFit/>
              </a:bodyPr>
              <a:lstStyle/>
              <a:p>
                <a:r>
                  <a:rPr lang="zh-CN" altLang="en-US" b="1" dirty="0"/>
                  <a:t>上节课回顾</a:t>
                </a:r>
              </a:p>
            </p:txBody>
          </p:sp>
          <p:sp>
            <p:nvSpPr>
              <p:cNvPr id="42" name="iṥlíḍê">
                <a:extLst>
                  <a:ext uri="{FF2B5EF4-FFF2-40B4-BE49-F238E27FC236}">
                    <a16:creationId xmlns:a16="http://schemas.microsoft.com/office/drawing/2014/main" id="{479B441A-0E9C-4DBE-99A3-809E1B9D1453}"/>
                  </a:ext>
                </a:extLst>
              </p:cNvPr>
              <p:cNvSpPr txBox="1"/>
              <p:nvPr/>
            </p:nvSpPr>
            <p:spPr>
              <a:xfrm>
                <a:off x="2032411" y="3480074"/>
                <a:ext cx="3465618" cy="1000735"/>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简单算法举例</a:t>
                </a:r>
                <a:endParaRPr lang="en-US" altLang="zh-CN" sz="1200" dirty="0">
                  <a:solidFill>
                    <a:schemeClr val="bg1">
                      <a:lumMod val="50000"/>
                    </a:schemeClr>
                  </a:solidFill>
                </a:endParaRPr>
              </a:p>
              <a:p>
                <a:pPr marL="630000" lvl="1" indent="-172800">
                  <a:lnSpc>
                    <a:spcPct val="120000"/>
                  </a:lnSpc>
                  <a:buFont typeface="Arial" pitchFamily="34" charset="0"/>
                  <a:buChar char="•"/>
                  <a:defRPr/>
                </a:pPr>
                <a:r>
                  <a:rPr lang="zh-CN" altLang="en-US" sz="1200" dirty="0">
                    <a:solidFill>
                      <a:schemeClr val="bg1">
                        <a:lumMod val="50000"/>
                      </a:schemeClr>
                    </a:solidFill>
                  </a:rPr>
                  <a:t>数值运算算法</a:t>
                </a:r>
                <a:r>
                  <a:rPr lang="en-US" altLang="zh-CN" sz="1200" dirty="0">
                    <a:solidFill>
                      <a:schemeClr val="bg1">
                        <a:lumMod val="50000"/>
                      </a:schemeClr>
                    </a:solidFill>
                  </a:rPr>
                  <a:t>(</a:t>
                </a:r>
                <a:r>
                  <a:rPr lang="zh-CN" altLang="en-US" sz="1200" dirty="0">
                    <a:solidFill>
                      <a:schemeClr val="bg1">
                        <a:lumMod val="50000"/>
                      </a:schemeClr>
                    </a:solidFill>
                  </a:rPr>
                  <a:t>比较两个整数大小、求值</a:t>
                </a:r>
                <a:r>
                  <a:rPr lang="en-US" altLang="zh-CN" sz="1200" dirty="0">
                    <a:solidFill>
                      <a:schemeClr val="bg1">
                        <a:lumMod val="50000"/>
                      </a:schemeClr>
                    </a:solidFill>
                  </a:rPr>
                  <a:t>….)</a:t>
                </a:r>
              </a:p>
              <a:p>
                <a:pPr marL="630000" lvl="1" indent="-172800">
                  <a:lnSpc>
                    <a:spcPct val="120000"/>
                  </a:lnSpc>
                  <a:buFont typeface="Arial" pitchFamily="34" charset="0"/>
                  <a:buChar char="•"/>
                  <a:defRPr/>
                </a:pPr>
                <a:r>
                  <a:rPr lang="zh-CN" altLang="en-US" sz="1200" dirty="0">
                    <a:solidFill>
                      <a:schemeClr val="bg1">
                        <a:lumMod val="50000"/>
                      </a:schemeClr>
                    </a:solidFill>
                  </a:rPr>
                  <a:t>非数值运算算法</a:t>
                </a:r>
                <a:r>
                  <a:rPr lang="en-US" altLang="zh-CN" sz="1200" dirty="0">
                    <a:solidFill>
                      <a:schemeClr val="bg1">
                        <a:lumMod val="50000"/>
                      </a:schemeClr>
                    </a:solidFill>
                  </a:rPr>
                  <a:t>(</a:t>
                </a:r>
                <a:r>
                  <a:rPr lang="zh-CN" altLang="en-US" sz="1200" dirty="0">
                    <a:solidFill>
                      <a:schemeClr val="bg1">
                        <a:lumMod val="50000"/>
                      </a:schemeClr>
                    </a:solidFill>
                  </a:rPr>
                  <a:t>输入学生成绩</a:t>
                </a:r>
                <a:r>
                  <a:rPr lang="en-US" altLang="zh-CN" sz="1200" dirty="0">
                    <a:solidFill>
                      <a:schemeClr val="bg1">
                        <a:lumMod val="50000"/>
                      </a:schemeClr>
                    </a:solidFill>
                  </a:rPr>
                  <a:t>…)</a:t>
                </a:r>
              </a:p>
              <a:p>
                <a:pPr marL="172800" indent="-172800">
                  <a:lnSpc>
                    <a:spcPct val="120000"/>
                  </a:lnSpc>
                  <a:buFont typeface="Arial" pitchFamily="34" charset="0"/>
                  <a:buChar char="•"/>
                  <a:defRPr/>
                </a:pPr>
                <a:r>
                  <a:rPr lang="zh-CN" altLang="en-US" sz="1200" dirty="0">
                    <a:solidFill>
                      <a:schemeClr val="bg1">
                        <a:lumMod val="50000"/>
                      </a:schemeClr>
                    </a:solidFill>
                  </a:rPr>
                  <a:t>算法描述</a:t>
                </a:r>
                <a:endParaRPr lang="en-US" altLang="zh-CN" sz="1200" dirty="0">
                  <a:solidFill>
                    <a:schemeClr val="bg1">
                      <a:lumMod val="50000"/>
                    </a:schemeClr>
                  </a:solidFill>
                </a:endParaRPr>
              </a:p>
              <a:p>
                <a:pPr>
                  <a:lnSpc>
                    <a:spcPct val="120000"/>
                  </a:lnSpc>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grpSp>
      </p:grpSp>
      <p:grpSp>
        <p:nvGrpSpPr>
          <p:cNvPr id="7" name="îṣľîdé">
            <a:extLst>
              <a:ext uri="{FF2B5EF4-FFF2-40B4-BE49-F238E27FC236}">
                <a16:creationId xmlns:a16="http://schemas.microsoft.com/office/drawing/2014/main" id="{1E4DF1B1-C412-4C91-8D8B-A8AE5F8B3744}"/>
              </a:ext>
            </a:extLst>
          </p:cNvPr>
          <p:cNvGrpSpPr/>
          <p:nvPr/>
        </p:nvGrpSpPr>
        <p:grpSpPr>
          <a:xfrm>
            <a:off x="669923" y="3896256"/>
            <a:ext cx="5218837" cy="1288553"/>
            <a:chOff x="660400" y="4922329"/>
            <a:chExt cx="5200277" cy="1288553"/>
          </a:xfrm>
        </p:grpSpPr>
        <p:sp>
          <p:nvSpPr>
            <p:cNvPr id="33" name="îslidê">
              <a:extLst>
                <a:ext uri="{FF2B5EF4-FFF2-40B4-BE49-F238E27FC236}">
                  <a16:creationId xmlns:a16="http://schemas.microsoft.com/office/drawing/2014/main" id="{FFF2DB27-A9CA-4338-A798-FD9D51AC334C}"/>
                </a:ext>
              </a:extLst>
            </p:cNvPr>
            <p:cNvSpPr/>
            <p:nvPr/>
          </p:nvSpPr>
          <p:spPr>
            <a:xfrm>
              <a:off x="660400" y="4922329"/>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ïşľîḍè">
              <a:extLst>
                <a:ext uri="{FF2B5EF4-FFF2-40B4-BE49-F238E27FC236}">
                  <a16:creationId xmlns:a16="http://schemas.microsoft.com/office/drawing/2014/main" id="{8CF8517B-35C1-45BB-A5A5-628B0F88AB95}"/>
                </a:ext>
              </a:extLst>
            </p:cNvPr>
            <p:cNvSpPr/>
            <p:nvPr/>
          </p:nvSpPr>
          <p:spPr>
            <a:xfrm>
              <a:off x="660400" y="4922329"/>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2</a:t>
              </a:r>
              <a:endParaRPr lang="zh-CN" altLang="en-US" sz="2800" b="1" dirty="0">
                <a:solidFill>
                  <a:schemeClr val="bg1"/>
                </a:solidFill>
              </a:endParaRPr>
            </a:p>
          </p:txBody>
        </p:sp>
        <p:sp>
          <p:nvSpPr>
            <p:cNvPr id="36" name="ïš1iḓê">
              <a:extLst>
                <a:ext uri="{FF2B5EF4-FFF2-40B4-BE49-F238E27FC236}">
                  <a16:creationId xmlns:a16="http://schemas.microsoft.com/office/drawing/2014/main" id="{9B9B19F7-C811-44B3-8588-23BE0CD6FB44}"/>
                </a:ext>
              </a:extLst>
            </p:cNvPr>
            <p:cNvSpPr txBox="1"/>
            <p:nvPr/>
          </p:nvSpPr>
          <p:spPr>
            <a:xfrm>
              <a:off x="2074408" y="4949784"/>
              <a:ext cx="3561322" cy="646331"/>
            </a:xfrm>
            <a:prstGeom prst="rect">
              <a:avLst/>
            </a:prstGeom>
            <a:noFill/>
          </p:spPr>
          <p:txBody>
            <a:bodyPr wrap="square" rtlCol="0">
              <a:spAutoFit/>
            </a:bodyPr>
            <a:lstStyle/>
            <a:p>
              <a:r>
                <a:rPr lang="zh-CN" altLang="en-US" b="1" dirty="0"/>
                <a:t>顺序设计程序举例</a:t>
              </a:r>
              <a:endParaRPr lang="en-US" altLang="zh-CN" b="1" dirty="0"/>
            </a:p>
            <a:p>
              <a:r>
                <a:rPr lang="zh-CN" altLang="en-US" b="1" dirty="0"/>
                <a:t>数据的表现形式及其运算</a:t>
              </a:r>
            </a:p>
          </p:txBody>
        </p:sp>
      </p:grpSp>
      <p:grpSp>
        <p:nvGrpSpPr>
          <p:cNvPr id="8" name="ïšḻiďê">
            <a:extLst>
              <a:ext uri="{FF2B5EF4-FFF2-40B4-BE49-F238E27FC236}">
                <a16:creationId xmlns:a16="http://schemas.microsoft.com/office/drawing/2014/main" id="{5063B27C-4A3F-4D1B-8175-25A9605B9E17}"/>
              </a:ext>
            </a:extLst>
          </p:cNvPr>
          <p:cNvGrpSpPr/>
          <p:nvPr/>
        </p:nvGrpSpPr>
        <p:grpSpPr>
          <a:xfrm>
            <a:off x="6014417" y="2826065"/>
            <a:ext cx="5218837" cy="2358744"/>
            <a:chOff x="6292676" y="1503717"/>
            <a:chExt cx="5200277" cy="1288553"/>
          </a:xfrm>
        </p:grpSpPr>
        <p:sp>
          <p:nvSpPr>
            <p:cNvPr id="28" name="iṧḻíḑê">
              <a:extLst>
                <a:ext uri="{FF2B5EF4-FFF2-40B4-BE49-F238E27FC236}">
                  <a16:creationId xmlns:a16="http://schemas.microsoft.com/office/drawing/2014/main" id="{3E97D01E-D5AB-4125-B6D9-4E26406683B1}"/>
                </a:ext>
              </a:extLst>
            </p:cNvPr>
            <p:cNvSpPr/>
            <p:nvPr/>
          </p:nvSpPr>
          <p:spPr>
            <a:xfrm>
              <a:off x="6292676" y="150371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9" name="ïṩļíḍe">
              <a:extLst>
                <a:ext uri="{FF2B5EF4-FFF2-40B4-BE49-F238E27FC236}">
                  <a16:creationId xmlns:a16="http://schemas.microsoft.com/office/drawing/2014/main" id="{96D22063-D255-4291-9A6E-3C6C299F5532}"/>
                </a:ext>
              </a:extLst>
            </p:cNvPr>
            <p:cNvSpPr/>
            <p:nvPr/>
          </p:nvSpPr>
          <p:spPr>
            <a:xfrm>
              <a:off x="6292676" y="150371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4</a:t>
              </a:r>
              <a:endParaRPr lang="zh-CN" altLang="en-US" sz="2800" b="1" dirty="0">
                <a:solidFill>
                  <a:schemeClr val="bg1"/>
                </a:solidFill>
              </a:endParaRPr>
            </a:p>
          </p:txBody>
        </p:sp>
        <p:sp>
          <p:nvSpPr>
            <p:cNvPr id="31" name="îSlïḋê">
              <a:extLst>
                <a:ext uri="{FF2B5EF4-FFF2-40B4-BE49-F238E27FC236}">
                  <a16:creationId xmlns:a16="http://schemas.microsoft.com/office/drawing/2014/main" id="{BB2267CE-1C15-4A6F-B3B8-0B5A0CF037A4}"/>
                </a:ext>
              </a:extLst>
            </p:cNvPr>
            <p:cNvSpPr txBox="1"/>
            <p:nvPr/>
          </p:nvSpPr>
          <p:spPr>
            <a:xfrm>
              <a:off x="7756550" y="1514252"/>
              <a:ext cx="3561323" cy="201762"/>
            </a:xfrm>
            <a:prstGeom prst="rect">
              <a:avLst/>
            </a:prstGeom>
            <a:noFill/>
          </p:spPr>
          <p:txBody>
            <a:bodyPr wrap="square" rtlCol="0">
              <a:spAutoFit/>
            </a:bodyPr>
            <a:lstStyle/>
            <a:p>
              <a:r>
                <a:rPr lang="zh-CN" altLang="en-US" b="1" dirty="0"/>
                <a:t>小结及作业</a:t>
              </a:r>
            </a:p>
          </p:txBody>
        </p:sp>
      </p:grpSp>
      <p:grpSp>
        <p:nvGrpSpPr>
          <p:cNvPr id="11" name="îŝļîḍê">
            <a:extLst>
              <a:ext uri="{FF2B5EF4-FFF2-40B4-BE49-F238E27FC236}">
                <a16:creationId xmlns:a16="http://schemas.microsoft.com/office/drawing/2014/main" id="{B0448D22-D7D0-4F37-AE8C-696BEE228ED5}"/>
              </a:ext>
            </a:extLst>
          </p:cNvPr>
          <p:cNvGrpSpPr/>
          <p:nvPr/>
        </p:nvGrpSpPr>
        <p:grpSpPr>
          <a:xfrm>
            <a:off x="669925" y="1173429"/>
            <a:ext cx="5218837" cy="1288553"/>
            <a:chOff x="666751" y="1528536"/>
            <a:chExt cx="5218837" cy="1288553"/>
          </a:xfrm>
        </p:grpSpPr>
        <p:grpSp>
          <p:nvGrpSpPr>
            <p:cNvPr id="12" name="í$ľîďé">
              <a:extLst>
                <a:ext uri="{FF2B5EF4-FFF2-40B4-BE49-F238E27FC236}">
                  <a16:creationId xmlns:a16="http://schemas.microsoft.com/office/drawing/2014/main" id="{B7D1C95C-FBB6-4202-996D-ACCE09EA6A99}"/>
                </a:ext>
              </a:extLst>
            </p:cNvPr>
            <p:cNvGrpSpPr/>
            <p:nvPr/>
          </p:nvGrpSpPr>
          <p:grpSpPr>
            <a:xfrm>
              <a:off x="666751" y="1528536"/>
              <a:ext cx="5218837" cy="1288553"/>
              <a:chOff x="660400" y="1503718"/>
              <a:chExt cx="5200277" cy="1288553"/>
            </a:xfrm>
          </p:grpSpPr>
          <p:sp>
            <p:nvSpPr>
              <p:cNvPr id="14" name="ísļîḑè">
                <a:extLst>
                  <a:ext uri="{FF2B5EF4-FFF2-40B4-BE49-F238E27FC236}">
                    <a16:creationId xmlns:a16="http://schemas.microsoft.com/office/drawing/2014/main" id="{80F865D9-ABFE-429A-A72C-DD8647E1F5CD}"/>
                  </a:ext>
                </a:extLst>
              </p:cNvPr>
              <p:cNvSpPr/>
              <p:nvPr/>
            </p:nvSpPr>
            <p:spPr>
              <a:xfrm>
                <a:off x="660400" y="1503718"/>
                <a:ext cx="5200277" cy="1288553"/>
              </a:xfrm>
              <a:prstGeom prst="rect">
                <a:avLst/>
              </a:prstGeom>
              <a:solidFill>
                <a:schemeClr val="accent1"/>
              </a:solidFill>
              <a:ln w="25400" cap="rnd">
                <a:solidFill>
                  <a:srgbClr val="44ADE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išľiďé">
                <a:extLst>
                  <a:ext uri="{FF2B5EF4-FFF2-40B4-BE49-F238E27FC236}">
                    <a16:creationId xmlns:a16="http://schemas.microsoft.com/office/drawing/2014/main" id="{80BBAE8A-0398-4CEA-BAFB-051926EE4175}"/>
                  </a:ext>
                </a:extLst>
              </p:cNvPr>
              <p:cNvSpPr/>
              <p:nvPr/>
            </p:nvSpPr>
            <p:spPr>
              <a:xfrm>
                <a:off x="1932197" y="1655040"/>
                <a:ext cx="3703532" cy="940514"/>
              </a:xfrm>
              <a:prstGeom prst="rect">
                <a:avLst/>
              </a:prstGeom>
              <a:noFill/>
            </p:spPr>
            <p:txBody>
              <a:bodyPr wrap="square" anchor="b" anchorCtr="0">
                <a:spAutoFit/>
              </a:bodyPr>
              <a:lstStyle/>
              <a:p>
                <a:pPr>
                  <a:lnSpc>
                    <a:spcPct val="120000"/>
                  </a:lnSpc>
                </a:pPr>
                <a:r>
                  <a:rPr lang="zh-CN" altLang="en-US" sz="2400" b="1" dirty="0">
                    <a:solidFill>
                      <a:schemeClr val="bg1"/>
                    </a:solidFill>
                  </a:rPr>
                  <a:t>最简单的</a:t>
                </a:r>
                <a:r>
                  <a:rPr lang="en-US" altLang="zh-CN" sz="2400" b="1" dirty="0">
                    <a:solidFill>
                      <a:schemeClr val="bg1"/>
                    </a:solidFill>
                  </a:rPr>
                  <a:t>C</a:t>
                </a:r>
                <a:r>
                  <a:rPr lang="zh-CN" altLang="en-US" sz="2400" b="1" dirty="0">
                    <a:solidFill>
                      <a:schemeClr val="bg1"/>
                    </a:solidFill>
                  </a:rPr>
                  <a:t>程序设计</a:t>
                </a:r>
              </a:p>
              <a:p>
                <a:pPr>
                  <a:lnSpc>
                    <a:spcPct val="120000"/>
                  </a:lnSpc>
                </a:pPr>
                <a:r>
                  <a:rPr lang="en-US" altLang="zh-CN" sz="2400" b="1" dirty="0">
                    <a:solidFill>
                      <a:schemeClr val="bg1"/>
                    </a:solidFill>
                  </a:rPr>
                  <a:t>——</a:t>
                </a:r>
                <a:r>
                  <a:rPr lang="zh-CN" altLang="en-US" sz="2400" b="1" dirty="0">
                    <a:solidFill>
                      <a:schemeClr val="bg1"/>
                    </a:solidFill>
                  </a:rPr>
                  <a:t>顺序程序设计</a:t>
                </a:r>
                <a:endParaRPr lang="en-US" altLang="zh-CN" sz="2400" b="1" dirty="0">
                  <a:solidFill>
                    <a:schemeClr val="bg1"/>
                  </a:solidFill>
                </a:endParaRPr>
              </a:p>
            </p:txBody>
          </p:sp>
        </p:grpSp>
        <p:sp>
          <p:nvSpPr>
            <p:cNvPr id="13" name="išḷîḍè">
              <a:extLst>
                <a:ext uri="{FF2B5EF4-FFF2-40B4-BE49-F238E27FC236}">
                  <a16:creationId xmlns:a16="http://schemas.microsoft.com/office/drawing/2014/main" id="{7B3A8BCA-4FA2-46EF-915D-D5FFBE0A8F58}"/>
                </a:ext>
              </a:extLst>
            </p:cNvPr>
            <p:cNvSpPr/>
            <p:nvPr/>
          </p:nvSpPr>
          <p:spPr>
            <a:xfrm>
              <a:off x="1127766" y="1942818"/>
              <a:ext cx="411562" cy="459988"/>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385 h 533400"/>
                <a:gd name="connsiteX13" fmla="*/ 304800 w 438150"/>
                <a:gd name="connsiteY13" fmla="*/ 133350 h 533400"/>
                <a:gd name="connsiteX14" fmla="*/ 405765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085 w 438150"/>
                <a:gd name="connsiteY22" fmla="*/ 0 h 533400"/>
                <a:gd name="connsiteX23" fmla="*/ 438150 w 438150"/>
                <a:gd name="connsiteY23" fmla="*/ 139065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605" y="295275"/>
                    <a:pt x="285750" y="278130"/>
                    <a:pt x="285750" y="257175"/>
                  </a:cubicBezTo>
                  <a:cubicBezTo>
                    <a:pt x="285750" y="236220"/>
                    <a:pt x="268605" y="219075"/>
                    <a:pt x="247650" y="219075"/>
                  </a:cubicBezTo>
                  <a:close/>
                  <a:moveTo>
                    <a:pt x="152400" y="200025"/>
                  </a:moveTo>
                  <a:lnTo>
                    <a:pt x="247650" y="200025"/>
                  </a:lnTo>
                  <a:cubicBezTo>
                    <a:pt x="279082" y="200025"/>
                    <a:pt x="304800" y="225743"/>
                    <a:pt x="304800" y="257175"/>
                  </a:cubicBezTo>
                  <a:cubicBezTo>
                    <a:pt x="304800" y="288608"/>
                    <a:pt x="279082" y="314325"/>
                    <a:pt x="247650" y="314325"/>
                  </a:cubicBezTo>
                  <a:lnTo>
                    <a:pt x="171450" y="314325"/>
                  </a:lnTo>
                  <a:lnTo>
                    <a:pt x="171450" y="409575"/>
                  </a:lnTo>
                  <a:lnTo>
                    <a:pt x="152400" y="409575"/>
                  </a:lnTo>
                  <a:close/>
                  <a:moveTo>
                    <a:pt x="304800" y="32385"/>
                  </a:moveTo>
                  <a:lnTo>
                    <a:pt x="304800" y="133350"/>
                  </a:lnTo>
                  <a:lnTo>
                    <a:pt x="405765" y="133350"/>
                  </a:lnTo>
                  <a:close/>
                  <a:moveTo>
                    <a:pt x="19050" y="19050"/>
                  </a:moveTo>
                  <a:lnTo>
                    <a:pt x="19050" y="514350"/>
                  </a:lnTo>
                  <a:lnTo>
                    <a:pt x="419100" y="514350"/>
                  </a:lnTo>
                  <a:lnTo>
                    <a:pt x="419100" y="152400"/>
                  </a:lnTo>
                  <a:lnTo>
                    <a:pt x="285750" y="152400"/>
                  </a:lnTo>
                  <a:lnTo>
                    <a:pt x="285750" y="19050"/>
                  </a:lnTo>
                  <a:close/>
                  <a:moveTo>
                    <a:pt x="0" y="0"/>
                  </a:moveTo>
                  <a:lnTo>
                    <a:pt x="299085" y="0"/>
                  </a:lnTo>
                  <a:lnTo>
                    <a:pt x="438150" y="139065"/>
                  </a:lnTo>
                  <a:lnTo>
                    <a:pt x="438150" y="533400"/>
                  </a:lnTo>
                  <a:lnTo>
                    <a:pt x="0" y="533400"/>
                  </a:lnTo>
                  <a:close/>
                </a:path>
              </a:pathLst>
            </a:custGeom>
            <a:solidFill>
              <a:schemeClr val="bg1"/>
            </a:solidFill>
            <a:ln w="9525" cap="flat">
              <a:noFill/>
              <a:prstDash val="solid"/>
              <a:miter/>
            </a:ln>
          </p:spPr>
          <p:txBody>
            <a:bodyPr rtlCol="0" anchor="ctr"/>
            <a:lstStyle/>
            <a:p>
              <a:endParaRPr lang="zh-CN" altLang="en-US"/>
            </a:p>
          </p:txBody>
        </p:sp>
      </p:grpSp>
      <p:grpSp>
        <p:nvGrpSpPr>
          <p:cNvPr id="45" name="îŝḻiḋè">
            <a:extLst>
              <a:ext uri="{FF2B5EF4-FFF2-40B4-BE49-F238E27FC236}">
                <a16:creationId xmlns:a16="http://schemas.microsoft.com/office/drawing/2014/main" id="{2C599F60-E363-43D7-B773-FBE4841D8753}"/>
              </a:ext>
            </a:extLst>
          </p:cNvPr>
          <p:cNvGrpSpPr/>
          <p:nvPr/>
        </p:nvGrpSpPr>
        <p:grpSpPr>
          <a:xfrm>
            <a:off x="2088976" y="1174753"/>
            <a:ext cx="9144277" cy="3648546"/>
            <a:chOff x="2381196" y="4963861"/>
            <a:chExt cx="9111757" cy="2912189"/>
          </a:xfrm>
        </p:grpSpPr>
        <p:sp>
          <p:nvSpPr>
            <p:cNvPr id="46" name="îṩḷide">
              <a:extLst>
                <a:ext uri="{FF2B5EF4-FFF2-40B4-BE49-F238E27FC236}">
                  <a16:creationId xmlns:a16="http://schemas.microsoft.com/office/drawing/2014/main" id="{B057D57B-FE72-4E7E-A85F-F4B6ABEEAB97}"/>
                </a:ext>
              </a:extLst>
            </p:cNvPr>
            <p:cNvSpPr/>
            <p:nvPr/>
          </p:nvSpPr>
          <p:spPr>
            <a:xfrm>
              <a:off x="6292676" y="4963861"/>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7" name="işḻiḑé">
              <a:extLst>
                <a:ext uri="{FF2B5EF4-FFF2-40B4-BE49-F238E27FC236}">
                  <a16:creationId xmlns:a16="http://schemas.microsoft.com/office/drawing/2014/main" id="{C97B2485-E8BE-4B7C-B4B9-7A41EDD203F5}"/>
                </a:ext>
              </a:extLst>
            </p:cNvPr>
            <p:cNvSpPr/>
            <p:nvPr/>
          </p:nvSpPr>
          <p:spPr>
            <a:xfrm>
              <a:off x="6292676" y="4963861"/>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3</a:t>
              </a:r>
              <a:endParaRPr lang="zh-CN" altLang="en-US" sz="2800" b="1" dirty="0">
                <a:solidFill>
                  <a:schemeClr val="bg1"/>
                </a:solidFill>
              </a:endParaRPr>
            </a:p>
          </p:txBody>
        </p:sp>
        <p:sp>
          <p:nvSpPr>
            <p:cNvPr id="49" name="iṡļiḑé">
              <a:extLst>
                <a:ext uri="{FF2B5EF4-FFF2-40B4-BE49-F238E27FC236}">
                  <a16:creationId xmlns:a16="http://schemas.microsoft.com/office/drawing/2014/main" id="{6DC944D4-0C65-436F-B55E-61FDE1C5915B}"/>
                </a:ext>
              </a:extLst>
            </p:cNvPr>
            <p:cNvSpPr txBox="1"/>
            <p:nvPr/>
          </p:nvSpPr>
          <p:spPr>
            <a:xfrm>
              <a:off x="2381196" y="7581257"/>
              <a:ext cx="3561324" cy="294793"/>
            </a:xfrm>
            <a:prstGeom prst="rect">
              <a:avLst/>
            </a:prstGeom>
            <a:noFill/>
          </p:spPr>
          <p:txBody>
            <a:bodyPr wrap="square" rtlCol="0">
              <a:spAutoFit/>
            </a:bodyPr>
            <a:lstStyle/>
            <a:p>
              <a:r>
                <a:rPr lang="zh-CN" altLang="en-US" b="1" dirty="0"/>
                <a:t>运算符和表达式</a:t>
              </a:r>
            </a:p>
          </p:txBody>
        </p:sp>
      </p:grpSp>
      <p:pic>
        <p:nvPicPr>
          <p:cNvPr id="7170" name="Picture 2">
            <a:extLst>
              <a:ext uri="{FF2B5EF4-FFF2-40B4-BE49-F238E27FC236}">
                <a16:creationId xmlns:a16="http://schemas.microsoft.com/office/drawing/2014/main" id="{56793F3F-EA1D-44BB-B254-4C060C385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162" y="378719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iṡļiḑé">
            <a:extLst>
              <a:ext uri="{FF2B5EF4-FFF2-40B4-BE49-F238E27FC236}">
                <a16:creationId xmlns:a16="http://schemas.microsoft.com/office/drawing/2014/main" id="{71484215-CE64-4CCF-9A47-87E2D92A51EB}"/>
              </a:ext>
            </a:extLst>
          </p:cNvPr>
          <p:cNvSpPr txBox="1"/>
          <p:nvPr/>
        </p:nvSpPr>
        <p:spPr>
          <a:xfrm>
            <a:off x="7433470" y="1481886"/>
            <a:ext cx="3574034" cy="646331"/>
          </a:xfrm>
          <a:prstGeom prst="rect">
            <a:avLst/>
          </a:prstGeom>
          <a:noFill/>
        </p:spPr>
        <p:txBody>
          <a:bodyPr wrap="square" rtlCol="0">
            <a:spAutoFit/>
          </a:bodyPr>
          <a:lstStyle/>
          <a:p>
            <a:r>
              <a:rPr lang="en-US" altLang="zh-CN" b="1" dirty="0"/>
              <a:t>C</a:t>
            </a:r>
            <a:r>
              <a:rPr lang="zh-CN" altLang="en-US" b="1" dirty="0"/>
              <a:t>语句</a:t>
            </a:r>
            <a:endParaRPr lang="en-US" altLang="zh-CN" b="1" dirty="0"/>
          </a:p>
          <a:p>
            <a:r>
              <a:rPr lang="zh-CN" altLang="en-US" b="1" dirty="0"/>
              <a:t>数据的输入输出</a:t>
            </a:r>
          </a:p>
        </p:txBody>
      </p:sp>
    </p:spTree>
    <p:custDataLst>
      <p:tags r:id="rId1"/>
    </p:custDataLst>
    <p:extLst>
      <p:ext uri="{BB962C8B-B14F-4D97-AF65-F5344CB8AC3E}">
        <p14:creationId xmlns:p14="http://schemas.microsoft.com/office/powerpoint/2010/main" val="20644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err="1"/>
              <a:t>printf</a:t>
            </a:r>
            <a:r>
              <a:rPr lang="zh-CN" altLang="en-US"/>
              <a:t>函数</a:t>
            </a:r>
            <a:r>
              <a:rPr lang="en-US" altLang="zh-CN"/>
              <a:t>——</a:t>
            </a:r>
            <a:r>
              <a:rPr lang="zh-CN" altLang="en-US"/>
              <a:t>格式声明</a:t>
            </a:r>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p>
        </p:txBody>
      </p:sp>
      <p:graphicFrame>
        <p:nvGraphicFramePr>
          <p:cNvPr id="16" name="表格 15"/>
          <p:cNvGraphicFramePr>
            <a:graphicFrameLocks noGrp="1"/>
          </p:cNvGraphicFramePr>
          <p:nvPr/>
        </p:nvGraphicFramePr>
        <p:xfrm>
          <a:off x="6522969" y="219072"/>
          <a:ext cx="4792730" cy="4293600"/>
        </p:xfrm>
        <a:graphic>
          <a:graphicData uri="http://schemas.openxmlformats.org/drawingml/2006/table">
            <a:tbl>
              <a:tblPr firstRow="1" firstCol="1">
                <a:tableStyleId>{21E4AEA4-8DFA-4A89-87EB-49C32662AFE0}</a:tableStyleId>
              </a:tblPr>
              <a:tblGrid>
                <a:gridCol w="564222">
                  <a:extLst>
                    <a:ext uri="{9D8B030D-6E8A-4147-A177-3AD203B41FA5}">
                      <a16:colId xmlns:a16="http://schemas.microsoft.com/office/drawing/2014/main" val="20000"/>
                    </a:ext>
                  </a:extLst>
                </a:gridCol>
                <a:gridCol w="4228508">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格式</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以带符号的十进制形式输出整数（正数不输出符号）</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dirty="0">
                          <a:latin typeface="+mn-ea"/>
                          <a:ea typeface="+mn-ea"/>
                        </a:rPr>
                        <a:t>o</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以八进制无符号形式输出整数（不输出前导符０）</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以十六进制无符号形式输出整数（不输出前导符</a:t>
                      </a:r>
                      <a:r>
                        <a:rPr lang="en-US" altLang="zh-CN" sz="1400" b="0" kern="100">
                          <a:latin typeface="+mn-ea"/>
                          <a:ea typeface="+mn-ea"/>
                        </a:rPr>
                        <a:t>0x</a:t>
                      </a:r>
                      <a:r>
                        <a:rPr lang="zh-CN" altLang="en-US" sz="1400" b="0" kern="100">
                          <a:latin typeface="+mn-ea"/>
                          <a:ea typeface="+mn-ea"/>
                        </a:rPr>
                        <a:t>），用</a:t>
                      </a:r>
                      <a:r>
                        <a:rPr lang="en-US" altLang="zh-CN" sz="1400" b="0" kern="100">
                          <a:latin typeface="+mn-ea"/>
                          <a:ea typeface="+mn-ea"/>
                        </a:rPr>
                        <a:t>x</a:t>
                      </a:r>
                      <a:r>
                        <a:rPr lang="zh-CN" altLang="en-US" sz="1400" b="0" kern="100">
                          <a:latin typeface="+mn-ea"/>
                          <a:ea typeface="+mn-ea"/>
                        </a:rPr>
                        <a:t>则输出十六进制数的</a:t>
                      </a:r>
                      <a:r>
                        <a:rPr lang="en-US" altLang="zh-CN" sz="1400" b="0" kern="100">
                          <a:latin typeface="+mn-ea"/>
                          <a:ea typeface="+mn-ea"/>
                        </a:rPr>
                        <a:t>a</a:t>
                      </a:r>
                      <a:r>
                        <a:rPr lang="zh-CN" altLang="en-US" sz="1400" b="0" kern="100">
                          <a:latin typeface="+mn-ea"/>
                          <a:ea typeface="+mn-ea"/>
                        </a:rPr>
                        <a:t>～</a:t>
                      </a:r>
                      <a:r>
                        <a:rPr lang="en-US" altLang="zh-CN" sz="1400" b="0" kern="100">
                          <a:latin typeface="+mn-ea"/>
                          <a:ea typeface="+mn-ea"/>
                        </a:rPr>
                        <a:t>f</a:t>
                      </a:r>
                      <a:r>
                        <a:rPr lang="zh-CN" altLang="en-US" sz="1400" b="0" kern="100">
                          <a:latin typeface="+mn-ea"/>
                          <a:ea typeface="+mn-ea"/>
                        </a:rPr>
                        <a:t>时以小写形式输出，用</a:t>
                      </a:r>
                      <a:r>
                        <a:rPr lang="en-US" altLang="zh-CN" sz="1400" b="0" kern="100">
                          <a:latin typeface="+mn-ea"/>
                          <a:ea typeface="+mn-ea"/>
                        </a:rPr>
                        <a:t>X</a:t>
                      </a:r>
                      <a:r>
                        <a:rPr lang="zh-CN" altLang="en-US" sz="1400" b="0" kern="100">
                          <a:latin typeface="+mn-ea"/>
                          <a:ea typeface="+mn-ea"/>
                        </a:rPr>
                        <a:t>时，则以大写字母输出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latin typeface="+mn-ea"/>
                          <a:ea typeface="+mn-ea"/>
                        </a:rPr>
                        <a:t>u</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以无符号十进制形式输出整数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以字符形式输出，只输出一个字符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输出字符串</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cs typeface="Times New Roman"/>
                        </a:rPr>
                        <a:t>以小数形式输出单、双精度数，隐含输出</a:t>
                      </a:r>
                      <a:r>
                        <a:rPr lang="en-US" altLang="zh-CN" sz="1400" b="0" kern="100">
                          <a:latin typeface="+mn-ea"/>
                          <a:ea typeface="+mn-ea"/>
                          <a:cs typeface="Times New Roman"/>
                        </a:rPr>
                        <a:t>6</a:t>
                      </a:r>
                      <a:r>
                        <a:rPr lang="zh-CN" altLang="en-US" sz="1400" b="0" kern="100">
                          <a:latin typeface="+mn-ea"/>
                          <a:ea typeface="+mn-ea"/>
                          <a:cs typeface="Times New Roman"/>
                        </a:rPr>
                        <a:t>位小数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e,E</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以指数形式输出实数，用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r>
                        <a:rPr lang="zh-CN" altLang="en-US" sz="1400" b="0" kern="100">
                          <a:latin typeface="+mn-ea"/>
                          <a:ea typeface="+mn-ea"/>
                        </a:rPr>
                        <a:t>，用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a:rPr>
                        <a:t>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cs typeface="Times New Roman"/>
                        </a:rPr>
                        <a:t>选用</a:t>
                      </a:r>
                      <a:r>
                        <a:rPr lang="en-US" altLang="zh-CN" sz="1400" b="0" kern="100">
                          <a:latin typeface="+mn-ea"/>
                          <a:ea typeface="+mn-ea"/>
                          <a:cs typeface="Times New Roman"/>
                        </a:rPr>
                        <a:t>%f</a:t>
                      </a:r>
                      <a:r>
                        <a:rPr lang="zh-CN" altLang="en-US" sz="1400" b="0" kern="100">
                          <a:latin typeface="+mn-ea"/>
                          <a:ea typeface="+mn-ea"/>
                          <a:cs typeface="Times New Roman"/>
                        </a:rPr>
                        <a:t>或</a:t>
                      </a:r>
                      <a:r>
                        <a:rPr lang="en-US" altLang="zh-CN" sz="1400" b="0" kern="100">
                          <a:latin typeface="+mn-ea"/>
                          <a:ea typeface="+mn-ea"/>
                          <a:cs typeface="Times New Roman"/>
                        </a:rPr>
                        <a:t>%e</a:t>
                      </a:r>
                      <a:r>
                        <a:rPr lang="zh-CN" altLang="en-US" sz="1400" b="0" kern="100">
                          <a:latin typeface="+mn-ea"/>
                          <a:ea typeface="+mn-ea"/>
                          <a:cs typeface="Times New Roman"/>
                        </a:rPr>
                        <a:t>格式中输出宽度较短的一种格式，不输出无意义的</a:t>
                      </a:r>
                      <a:r>
                        <a:rPr lang="en-US" altLang="zh-CN" sz="1400" b="0" kern="100">
                          <a:latin typeface="+mn-ea"/>
                          <a:ea typeface="+mn-ea"/>
                          <a:cs typeface="Times New Roman"/>
                        </a:rPr>
                        <a:t>0</a:t>
                      </a:r>
                      <a:r>
                        <a:rPr lang="zh-CN" altLang="en-US" sz="1400" b="0" kern="100">
                          <a:latin typeface="+mn-ea"/>
                          <a:ea typeface="+mn-ea"/>
                          <a:cs typeface="Times New Roman"/>
                        </a:rPr>
                        <a:t>。用</a:t>
                      </a:r>
                      <a:r>
                        <a:rPr lang="en-US" altLang="zh-CN" sz="1400" b="0" kern="100">
                          <a:latin typeface="+mn-ea"/>
                          <a:ea typeface="+mn-ea"/>
                          <a:cs typeface="Times New Roman"/>
                        </a:rPr>
                        <a:t>G</a:t>
                      </a:r>
                      <a:r>
                        <a:rPr lang="zh-CN" altLang="en-US" sz="1400" b="0" kern="100">
                          <a:latin typeface="+mn-ea"/>
                          <a:ea typeface="+mn-ea"/>
                          <a:cs typeface="Times New Roman"/>
                        </a:rPr>
                        <a:t>时，若以指数形式输出，则指数以大写表示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529713615"/>
                  </a:ext>
                </a:extLst>
              </a:tr>
            </a:tbl>
          </a:graphicData>
        </a:graphic>
      </p:graphicFrame>
      <p:graphicFrame>
        <p:nvGraphicFramePr>
          <p:cNvPr id="17" name="表格 16"/>
          <p:cNvGraphicFramePr>
            <a:graphicFrameLocks noGrp="1"/>
          </p:cNvGraphicFramePr>
          <p:nvPr/>
        </p:nvGraphicFramePr>
        <p:xfrm>
          <a:off x="6522969" y="4611867"/>
          <a:ext cx="4792730" cy="2000160"/>
        </p:xfrm>
        <a:graphic>
          <a:graphicData uri="http://schemas.openxmlformats.org/drawingml/2006/table">
            <a:tbl>
              <a:tblPr firstRow="1" firstCol="1">
                <a:tableStyleId>{21E4AEA4-8DFA-4A89-87EB-49C32662AFE0}</a:tableStyleId>
              </a:tblPr>
              <a:tblGrid>
                <a:gridCol w="1468506">
                  <a:extLst>
                    <a:ext uri="{9D8B030D-6E8A-4147-A177-3AD203B41FA5}">
                      <a16:colId xmlns:a16="http://schemas.microsoft.com/office/drawing/2014/main" val="20000"/>
                    </a:ext>
                  </a:extLst>
                </a:gridCol>
                <a:gridCol w="3324224">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附加字符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长整型整数，可加在格式符ｄ、ｏ、ｘ、ｕ前面）</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a:latin typeface="+mn-ea"/>
                          <a:ea typeface="+mn-ea"/>
                        </a:rPr>
                        <a:t>m</a:t>
                      </a:r>
                      <a:endParaRPr lang="en-US" altLang="zh-CN" sz="1400" b="1" kern="100">
                        <a:latin typeface="+mn-ea"/>
                        <a:ea typeface="+mn-ea"/>
                      </a:endParaRPr>
                    </a:p>
                    <a:p>
                      <a:pPr algn="ctr" fontAlgn="auto">
                        <a:lnSpc>
                          <a:spcPct val="100000"/>
                        </a:lnSpc>
                        <a:spcBef>
                          <a:spcPts val="0"/>
                        </a:spcBef>
                        <a:spcAft>
                          <a:spcPts val="0"/>
                        </a:spcAft>
                      </a:pPr>
                      <a:r>
                        <a:rPr lang="en-US" altLang="zh-CN" sz="1400" b="1" kern="100">
                          <a:latin typeface="+mn-ea"/>
                          <a:ea typeface="+mn-ea"/>
                        </a:rPr>
                        <a:t>(</a:t>
                      </a:r>
                      <a:r>
                        <a:rPr lang="zh-CN" altLang="en-US" sz="1400" b="1" kern="100">
                          <a:latin typeface="+mn-ea"/>
                          <a:ea typeface="+mn-ea"/>
                        </a:rPr>
                        <a:t>代表一个正整数</a:t>
                      </a:r>
                      <a:r>
                        <a:rPr lang="en-US" altLang="zh-CN" sz="1400" b="1" kern="100">
                          <a:latin typeface="+mn-ea"/>
                          <a:ea typeface="+mn-ea"/>
                        </a:rPr>
                        <a:t>)</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数据最小宽度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latin typeface="+mn-ea"/>
                          <a:ea typeface="+mn-ea"/>
                        </a:rPr>
                        <a:t>n</a:t>
                      </a:r>
                    </a:p>
                    <a:p>
                      <a:pPr algn="ctr" fontAlgn="auto">
                        <a:lnSpc>
                          <a:spcPct val="100000"/>
                        </a:lnSpc>
                        <a:spcBef>
                          <a:spcPts val="0"/>
                        </a:spcBef>
                        <a:spcAft>
                          <a:spcPts val="0"/>
                        </a:spcAft>
                      </a:pPr>
                      <a:r>
                        <a:rPr lang="en-US" altLang="zh-CN" sz="1400" b="1" kern="100">
                          <a:latin typeface="+mn-ea"/>
                          <a:ea typeface="+mn-ea"/>
                        </a:rPr>
                        <a:t>(</a:t>
                      </a:r>
                      <a:r>
                        <a:rPr lang="zh-CN" altLang="en-US" sz="1400" b="1" kern="100">
                          <a:latin typeface="+mn-ea"/>
                          <a:ea typeface="+mn-ea"/>
                        </a:rPr>
                        <a:t>代表一个正整数</a:t>
                      </a:r>
                      <a:r>
                        <a:rPr lang="en-US" altLang="zh-CN" sz="1400" b="1" kern="10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对实数，表示输出ｎ位小数；对字符串，表示截取的字符个数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输出的数字或字符在域内向左靠</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rPr>
              <a:t>(1) printf</a:t>
            </a:r>
            <a:r>
              <a:rPr lang="zh-CN" altLang="en-US" sz="1600">
                <a:solidFill>
                  <a:schemeClr val="tx1"/>
                </a:solidFill>
              </a:rPr>
              <a:t>函数输出时，务必注意输出对象的类型应与上述格式说明匹配，否则将会出现错误。</a:t>
            </a:r>
          </a:p>
          <a:p>
            <a:pPr algn="just">
              <a:lnSpc>
                <a:spcPct val="120000"/>
              </a:lnSpc>
              <a:spcAft>
                <a:spcPts val="600"/>
              </a:spcAft>
              <a:defRPr/>
            </a:pPr>
            <a:r>
              <a:rPr lang="en-US" altLang="zh-CN" sz="1600">
                <a:solidFill>
                  <a:schemeClr val="tx1"/>
                </a:solidFill>
              </a:rPr>
              <a:t>(2) </a:t>
            </a:r>
            <a:r>
              <a:rPr lang="zh-CN" altLang="en-US" sz="1600">
                <a:solidFill>
                  <a:schemeClr val="tx1"/>
                </a:solidFill>
              </a:rPr>
              <a:t>除了</a:t>
            </a:r>
            <a:r>
              <a:rPr lang="en-US" altLang="zh-CN" sz="1600">
                <a:solidFill>
                  <a:schemeClr val="tx1"/>
                </a:solidFill>
              </a:rPr>
              <a:t>X,E,G</a:t>
            </a:r>
            <a:r>
              <a:rPr lang="zh-CN" altLang="en-US" sz="1600">
                <a:solidFill>
                  <a:schemeClr val="tx1"/>
                </a:solidFill>
              </a:rPr>
              <a:t>外，其他格式字符必须用小写字母，如</a:t>
            </a:r>
            <a:r>
              <a:rPr lang="en-US" altLang="zh-CN" sz="1600">
                <a:solidFill>
                  <a:schemeClr val="tx1"/>
                </a:solidFill>
              </a:rPr>
              <a:t>%d</a:t>
            </a:r>
            <a:r>
              <a:rPr lang="zh-CN" altLang="en-US" sz="1600">
                <a:solidFill>
                  <a:schemeClr val="tx1"/>
                </a:solidFill>
              </a:rPr>
              <a:t>不能写成</a:t>
            </a:r>
            <a:r>
              <a:rPr lang="en-US" altLang="zh-CN" sz="1600">
                <a:solidFill>
                  <a:schemeClr val="tx1"/>
                </a:solidFill>
              </a:rPr>
              <a:t>%D</a:t>
            </a:r>
            <a:r>
              <a:rPr lang="zh-CN" altLang="en-US" sz="1600">
                <a:solidFill>
                  <a:schemeClr val="tx1"/>
                </a:solidFill>
              </a:rPr>
              <a:t>。</a:t>
            </a:r>
          </a:p>
          <a:p>
            <a:pPr algn="just">
              <a:lnSpc>
                <a:spcPct val="120000"/>
              </a:lnSpc>
              <a:spcAft>
                <a:spcPts val="600"/>
              </a:spcAft>
              <a:defRPr/>
            </a:pPr>
            <a:r>
              <a:rPr lang="en-US" altLang="zh-CN" sz="1600">
                <a:solidFill>
                  <a:schemeClr val="tx1"/>
                </a:solidFill>
              </a:rPr>
              <a:t>(3) </a:t>
            </a:r>
            <a:r>
              <a:rPr lang="zh-CN" altLang="en-US" sz="1600">
                <a:solidFill>
                  <a:schemeClr val="tx1"/>
                </a:solidFill>
              </a:rPr>
              <a:t>可以在</a:t>
            </a:r>
            <a:r>
              <a:rPr lang="en-US" altLang="zh-CN" sz="1600">
                <a:solidFill>
                  <a:schemeClr val="tx1"/>
                </a:solidFill>
              </a:rPr>
              <a:t>printf</a:t>
            </a:r>
            <a:r>
              <a:rPr lang="zh-CN" altLang="en-US" sz="1600">
                <a:solidFill>
                  <a:schemeClr val="tx1"/>
                </a:solidFill>
              </a:rPr>
              <a:t>函数中的格式控制字符串内包含转义字符，如</a:t>
            </a:r>
            <a:r>
              <a:rPr lang="en-US" altLang="zh-CN" sz="1600">
                <a:solidFill>
                  <a:schemeClr val="tx1"/>
                </a:solidFill>
              </a:rPr>
              <a:t>\n,\t,\b,\r,\f</a:t>
            </a:r>
            <a:r>
              <a:rPr lang="zh-CN" altLang="en-US" sz="1600">
                <a:solidFill>
                  <a:schemeClr val="tx1"/>
                </a:solidFill>
              </a:rPr>
              <a:t>和</a:t>
            </a:r>
            <a:r>
              <a:rPr lang="en-US" altLang="zh-CN" sz="1600">
                <a:solidFill>
                  <a:schemeClr val="tx1"/>
                </a:solidFill>
              </a:rPr>
              <a:t>\377</a:t>
            </a:r>
            <a:r>
              <a:rPr lang="zh-CN" altLang="en-US" sz="1600">
                <a:solidFill>
                  <a:schemeClr val="tx1"/>
                </a:solidFill>
              </a:rPr>
              <a:t>等。</a:t>
            </a:r>
          </a:p>
          <a:p>
            <a:pPr algn="just">
              <a:lnSpc>
                <a:spcPct val="120000"/>
              </a:lnSpc>
              <a:spcAft>
                <a:spcPts val="600"/>
              </a:spcAft>
              <a:defRPr/>
            </a:pPr>
            <a:r>
              <a:rPr lang="en-US" altLang="zh-CN" sz="1600">
                <a:solidFill>
                  <a:schemeClr val="tx1"/>
                </a:solidFill>
              </a:rPr>
              <a:t>(4) </a:t>
            </a:r>
            <a:r>
              <a:rPr lang="zh-CN" altLang="en-US" sz="1600">
                <a:solidFill>
                  <a:schemeClr val="tx1"/>
                </a:solidFill>
              </a:rPr>
              <a:t>一个格式声明以“</a:t>
            </a:r>
            <a:r>
              <a:rPr lang="en-US" altLang="zh-CN" sz="1600">
                <a:solidFill>
                  <a:schemeClr val="tx1"/>
                </a:solidFill>
              </a:rPr>
              <a:t>%”</a:t>
            </a:r>
            <a:r>
              <a:rPr lang="zh-CN" altLang="en-US" sz="1600">
                <a:solidFill>
                  <a:schemeClr val="tx1"/>
                </a:solidFill>
              </a:rPr>
              <a:t>开头，以格式字符之一为结束，中间可以插入附加格式字符（也称修饰符）。</a:t>
            </a:r>
            <a:endParaRPr lang="en-US" altLang="zh-CN" sz="1600">
              <a:solidFill>
                <a:schemeClr val="tx1"/>
              </a:solidFill>
            </a:endParaRPr>
          </a:p>
          <a:p>
            <a:pPr algn="just">
              <a:lnSpc>
                <a:spcPct val="120000"/>
              </a:lnSpc>
              <a:spcAft>
                <a:spcPts val="600"/>
              </a:spcAft>
              <a:defRPr/>
            </a:pPr>
            <a:r>
              <a:rPr lang="en-US" altLang="zh-CN" sz="1600">
                <a:solidFill>
                  <a:schemeClr val="tx1"/>
                </a:solidFill>
              </a:rPr>
              <a:t>(5) </a:t>
            </a:r>
            <a:r>
              <a:rPr lang="zh-CN" altLang="en-US" sz="1600">
                <a:solidFill>
                  <a:schemeClr val="tx1"/>
                </a:solidFill>
              </a:rPr>
              <a:t>如果想输出字符“</a:t>
            </a:r>
            <a:r>
              <a:rPr lang="en-US" altLang="zh-CN" sz="1600">
                <a:solidFill>
                  <a:schemeClr val="tx1"/>
                </a:solidFill>
              </a:rPr>
              <a:t>%”</a:t>
            </a:r>
            <a:r>
              <a:rPr lang="zh-CN" altLang="en-US" sz="1600">
                <a:solidFill>
                  <a:schemeClr val="tx1"/>
                </a:solidFill>
              </a:rPr>
              <a:t>，应该在“格式控制字符串”中用连续两个“</a:t>
            </a:r>
            <a:r>
              <a:rPr lang="en-US" altLang="zh-CN" sz="1600">
                <a:solidFill>
                  <a:schemeClr val="tx1"/>
                </a:solidFill>
              </a:rPr>
              <a:t>%”</a:t>
            </a:r>
            <a:r>
              <a:rPr lang="zh-CN" altLang="en-US" sz="1600">
                <a:solidFill>
                  <a:schemeClr val="tx1"/>
                </a:solidFill>
              </a:rPr>
              <a:t>表示，如：</a:t>
            </a:r>
            <a:r>
              <a:rPr lang="en-US" altLang="zh-CN" sz="1600">
                <a:solidFill>
                  <a:schemeClr val="tx1"/>
                </a:solidFill>
              </a:rPr>
              <a:t>printf(″%f%%\n″,1.0/3);</a:t>
            </a:r>
          </a:p>
        </p:txBody>
      </p:sp>
    </p:spTree>
    <p:extLst>
      <p:ext uri="{BB962C8B-B14F-4D97-AF65-F5344CB8AC3E}">
        <p14:creationId xmlns:p14="http://schemas.microsoft.com/office/powerpoint/2010/main" val="2983593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printf</a:t>
            </a:r>
            <a:r>
              <a:rPr lang="zh-CN" altLang="en-US"/>
              <a:t>函数举例</a:t>
            </a:r>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3.6】</a:t>
            </a:r>
            <a:r>
              <a:rPr lang="zh-CN" altLang="en-US" sz="2000">
                <a:solidFill>
                  <a:schemeClr val="accent1"/>
                </a:solidFill>
              </a:rPr>
              <a:t>用</a:t>
            </a:r>
            <a:r>
              <a:rPr lang="en-US" altLang="zh-CN" sz="2000">
                <a:solidFill>
                  <a:schemeClr val="accent1"/>
                </a:solidFill>
              </a:rPr>
              <a:t>%f</a:t>
            </a:r>
            <a:r>
              <a:rPr lang="zh-CN" altLang="en-US" sz="2000">
                <a:solidFill>
                  <a:schemeClr val="accent1"/>
                </a:solidFill>
              </a:rPr>
              <a:t>输出实数，只能得到６位小数。</a:t>
            </a:r>
            <a:endParaRPr lang="en-US" altLang="zh-CN" sz="2000">
              <a:solidFill>
                <a:schemeClr val="accent1"/>
              </a:solidFill>
            </a:endParaRPr>
          </a:p>
        </p:txBody>
      </p:sp>
      <p:sp>
        <p:nvSpPr>
          <p:cNvPr id="7" name="圆角矩形 6"/>
          <p:cNvSpPr/>
          <p:nvPr/>
        </p:nvSpPr>
        <p:spPr>
          <a:xfrm>
            <a:off x="1096063" y="1973552"/>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printf("%f\n",a/3);</a:t>
            </a:r>
          </a:p>
          <a:p>
            <a:pPr defTabSz="363538"/>
            <a:r>
              <a:rPr lang="en-US" altLang="zh-CN" sz="1600"/>
              <a:t>	return 0;</a:t>
            </a:r>
          </a:p>
          <a:p>
            <a:pPr defTabSz="363538"/>
            <a:r>
              <a:rPr lang="en-US" altLang="zh-CN" sz="1600"/>
              <a:t>}</a:t>
            </a:r>
            <a:endParaRPr lang="en-US" altLang="zh-CN" sz="1600">
              <a:solidFill>
                <a:srgbClr val="008000"/>
              </a:solidFill>
            </a:endParaRPr>
          </a:p>
        </p:txBody>
      </p:sp>
      <p:grpSp>
        <p:nvGrpSpPr>
          <p:cNvPr id="13" name="组合 12"/>
          <p:cNvGrpSpPr/>
          <p:nvPr/>
        </p:nvGrpSpPr>
        <p:grpSpPr>
          <a:xfrm>
            <a:off x="4122102" y="3058419"/>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wrap="square" rtlCol="0">
              <a:spAutoFit/>
            </a:bodyPr>
            <a:lstStyle/>
            <a:p>
              <a:r>
                <a:rPr lang="zh-CN" altLang="en-US" sz="1400">
                  <a:solidFill>
                    <a:schemeClr val="bg1"/>
                  </a:solidFill>
                </a:rPr>
                <a:t>虽然</a:t>
              </a:r>
              <a:r>
                <a:rPr lang="en-US" altLang="zh-CN" sz="1400">
                  <a:solidFill>
                    <a:schemeClr val="bg1"/>
                  </a:solidFill>
                </a:rPr>
                <a:t>a</a:t>
              </a:r>
              <a:r>
                <a:rPr lang="zh-CN" altLang="en-US" sz="1400">
                  <a:solidFill>
                    <a:schemeClr val="bg1"/>
                  </a:solidFill>
                </a:rPr>
                <a:t>是双精度型，</a:t>
              </a:r>
              <a:r>
                <a:rPr lang="en-US" altLang="zh-CN" sz="1400">
                  <a:solidFill>
                    <a:schemeClr val="bg1"/>
                  </a:solidFill>
                </a:rPr>
                <a:t>a/3</a:t>
              </a:r>
              <a:r>
                <a:rPr lang="zh-CN" altLang="en-US" sz="1400">
                  <a:solidFill>
                    <a:schemeClr val="bg1"/>
                  </a:solidFill>
                </a:rPr>
                <a:t>的结果也是双精度型，但是用</a:t>
              </a:r>
              <a:r>
                <a:rPr lang="en-US" altLang="zh-CN" sz="1400">
                  <a:solidFill>
                    <a:schemeClr val="bg1"/>
                  </a:solidFill>
                </a:rPr>
                <a:t>%f</a:t>
              </a:r>
              <a:r>
                <a:rPr lang="zh-CN" altLang="en-US" sz="1400">
                  <a:solidFill>
                    <a:schemeClr val="bg1"/>
                  </a:solidFill>
                </a:rPr>
                <a:t>格式声明只能输出</a:t>
              </a:r>
              <a:r>
                <a:rPr lang="en-US" altLang="zh-CN" sz="1400">
                  <a:solidFill>
                    <a:schemeClr val="bg1"/>
                  </a:solidFill>
                </a:rPr>
                <a:t>6</a:t>
              </a:r>
              <a:r>
                <a:rPr lang="zh-CN" altLang="en-US" sz="1400">
                  <a:solidFill>
                    <a:schemeClr val="bg1"/>
                  </a:solidFill>
                </a:rPr>
                <a:t>位小数。</a:t>
              </a:r>
              <a:endParaRPr lang="zh-CN" altLang="en-US" sz="1400" err="1">
                <a:solidFill>
                  <a:schemeClr val="bg1"/>
                </a:solidFill>
              </a:endParaRPr>
            </a:p>
          </p:txBody>
        </p:sp>
      </p:grpSp>
      <p:pic>
        <p:nvPicPr>
          <p:cNvPr id="4" name="图片 3"/>
          <p:cNvPicPr>
            <a:picLocks noChangeAspect="1"/>
          </p:cNvPicPr>
          <p:nvPr/>
        </p:nvPicPr>
        <p:blipFill>
          <a:blip r:embed="rId6" cstate="print"/>
          <a:stretch>
            <a:fillRect/>
          </a:stretch>
        </p:blipFill>
        <p:spPr>
          <a:xfrm>
            <a:off x="4122102" y="1973552"/>
            <a:ext cx="3495675" cy="752475"/>
          </a:xfrm>
          <a:prstGeom prst="rect">
            <a:avLst/>
          </a:prstGeom>
        </p:spPr>
      </p:pic>
      <p:sp>
        <p:nvSpPr>
          <p:cNvPr id="17" name="圆角矩形 16"/>
          <p:cNvSpPr/>
          <p:nvPr/>
        </p:nvSpPr>
        <p:spPr>
          <a:xfrm>
            <a:off x="1096063" y="4078577"/>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printf("%20.15f\n",a/3);</a:t>
            </a:r>
          </a:p>
          <a:p>
            <a:pPr defTabSz="363538"/>
            <a:r>
              <a:rPr lang="en-US" altLang="zh-CN" sz="1600"/>
              <a:t>	return 0;</a:t>
            </a:r>
          </a:p>
          <a:p>
            <a:pPr defTabSz="363538"/>
            <a:r>
              <a:rPr lang="en-US" altLang="zh-CN" sz="1600"/>
              <a:t>}</a:t>
            </a:r>
            <a:endParaRPr lang="en-US" altLang="zh-CN" sz="1600">
              <a:solidFill>
                <a:srgbClr val="008000"/>
              </a:solidFill>
            </a:endParaRPr>
          </a:p>
        </p:txBody>
      </p:sp>
      <p:pic>
        <p:nvPicPr>
          <p:cNvPr id="8" name="图片 7"/>
          <p:cNvPicPr>
            <a:picLocks noChangeAspect="1"/>
          </p:cNvPicPr>
          <p:nvPr/>
        </p:nvPicPr>
        <p:blipFill>
          <a:blip r:embed="rId7" cstate="print"/>
          <a:stretch>
            <a:fillRect/>
          </a:stretch>
        </p:blipFill>
        <p:spPr>
          <a:xfrm>
            <a:off x="4122102" y="4078577"/>
            <a:ext cx="3448050" cy="752475"/>
          </a:xfrm>
          <a:prstGeom prst="rect">
            <a:avLst/>
          </a:prstGeom>
        </p:spPr>
      </p:pic>
      <p:grpSp>
        <p:nvGrpSpPr>
          <p:cNvPr id="18" name="组合 17"/>
          <p:cNvGrpSpPr/>
          <p:nvPr/>
        </p:nvGrpSpPr>
        <p:grpSpPr>
          <a:xfrm>
            <a:off x="4122102" y="4944622"/>
            <a:ext cx="3907473" cy="773898"/>
            <a:chOff x="8050697" y="5019262"/>
            <a:chExt cx="3907473" cy="773898"/>
          </a:xfrm>
          <a:effectLst>
            <a:outerShdw blurRad="63500" sx="102000" sy="102000" algn="ctr" rotWithShape="0">
              <a:prstClr val="black">
                <a:alpha val="40000"/>
              </a:prstClr>
            </a:outerShdw>
          </a:effectLst>
        </p:grpSpPr>
        <p:sp>
          <p:nvSpPr>
            <p:cNvPr id="19" name="剪去单角的矩形 18"/>
            <p:cNvSpPr/>
            <p:nvPr/>
          </p:nvSpPr>
          <p:spPr>
            <a:xfrm>
              <a:off x="8050697" y="5019262"/>
              <a:ext cx="3907473" cy="773897"/>
            </a:xfrm>
            <a:prstGeom prst="snip1Rect">
              <a:avLst>
                <a:gd name="adj" fmla="val 18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5" name="文本框 24"/>
            <p:cNvSpPr txBox="1"/>
            <p:nvPr/>
          </p:nvSpPr>
          <p:spPr>
            <a:xfrm>
              <a:off x="8388005" y="5054496"/>
              <a:ext cx="3570165" cy="738664"/>
            </a:xfrm>
            <a:prstGeom prst="rect">
              <a:avLst/>
            </a:prstGeom>
            <a:noFill/>
          </p:spPr>
          <p:txBody>
            <a:bodyPr wrap="square" rtlCol="0">
              <a:spAutoFit/>
            </a:bodyPr>
            <a:lstStyle/>
            <a:p>
              <a:r>
                <a:rPr lang="zh-CN" altLang="en-US" sz="1400">
                  <a:solidFill>
                    <a:schemeClr val="bg1"/>
                  </a:solidFill>
                </a:rPr>
                <a:t>一个双精度数只能保证</a:t>
              </a:r>
              <a:r>
                <a:rPr lang="en-US" altLang="zh-CN" sz="1400">
                  <a:solidFill>
                    <a:schemeClr val="bg1"/>
                  </a:solidFill>
                </a:rPr>
                <a:t>15</a:t>
              </a:r>
              <a:r>
                <a:rPr lang="zh-CN" altLang="en-US" sz="1400">
                  <a:solidFill>
                    <a:schemeClr val="bg1"/>
                  </a:solidFill>
                </a:rPr>
                <a:t>位有效数字的精确度，即使指定小数位数为</a:t>
              </a:r>
              <a:r>
                <a:rPr lang="en-US" altLang="zh-CN" sz="1400">
                  <a:solidFill>
                    <a:schemeClr val="bg1"/>
                  </a:solidFill>
                </a:rPr>
                <a:t>50(</a:t>
              </a:r>
              <a:r>
                <a:rPr lang="zh-CN" altLang="en-US" sz="1400">
                  <a:solidFill>
                    <a:schemeClr val="bg1"/>
                  </a:solidFill>
                </a:rPr>
                <a:t>如用</a:t>
              </a:r>
              <a:r>
                <a:rPr lang="en-US" altLang="zh-CN" sz="1400">
                  <a:solidFill>
                    <a:schemeClr val="bg1"/>
                  </a:solidFill>
                </a:rPr>
                <a:t>%55.50f)</a:t>
              </a:r>
              <a:r>
                <a:rPr lang="zh-CN" altLang="en-US" sz="1400">
                  <a:solidFill>
                    <a:schemeClr val="bg1"/>
                  </a:solidFill>
                </a:rPr>
                <a:t>，也不能保证输出的</a:t>
              </a:r>
              <a:r>
                <a:rPr lang="en-US" altLang="zh-CN" sz="1400">
                  <a:solidFill>
                    <a:schemeClr val="bg1"/>
                  </a:solidFill>
                </a:rPr>
                <a:t>50</a:t>
              </a:r>
              <a:r>
                <a:rPr lang="zh-CN" altLang="en-US" sz="1400">
                  <a:solidFill>
                    <a:schemeClr val="bg1"/>
                  </a:solidFill>
                </a:rPr>
                <a:t>位都是有效的数字。</a:t>
              </a:r>
              <a:endParaRPr lang="zh-CN" altLang="en-US" sz="1400" err="1">
                <a:solidFill>
                  <a:schemeClr val="bg1"/>
                </a:solidFill>
              </a:endParaRPr>
            </a:p>
          </p:txBody>
        </p:sp>
      </p:grpSp>
      <p:cxnSp>
        <p:nvCxnSpPr>
          <p:cNvPr id="26" name="直接连接符 25"/>
          <p:cNvCxnSpPr/>
          <p:nvPr/>
        </p:nvCxnSpPr>
        <p:spPr>
          <a:xfrm>
            <a:off x="8320759" y="1857375"/>
            <a:ext cx="0" cy="393969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1"/>
            </p:custDataLst>
          </p:nvPr>
        </p:nvSpPr>
        <p:spPr>
          <a:xfrm>
            <a:off x="8473179"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28" name="MH_SubTitle_1"/>
          <p:cNvSpPr/>
          <p:nvPr>
            <p:custDataLst>
              <p:tags r:id="rId2"/>
            </p:custDataLst>
          </p:nvPr>
        </p:nvSpPr>
        <p:spPr>
          <a:xfrm>
            <a:off x="9247878"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在用</a:t>
            </a:r>
            <a:r>
              <a:rPr lang="en-US" altLang="zh-CN">
                <a:solidFill>
                  <a:srgbClr val="1C1C1C"/>
                </a:solidFill>
              </a:rPr>
              <a:t>%f</a:t>
            </a:r>
            <a:r>
              <a:rPr lang="zh-CN" altLang="en-US">
                <a:solidFill>
                  <a:srgbClr val="1C1C1C"/>
                </a:solidFill>
              </a:rPr>
              <a:t>输出时要注意数据本身能提供的有效数字，如</a:t>
            </a:r>
            <a:r>
              <a:rPr lang="en-US" altLang="zh-CN">
                <a:solidFill>
                  <a:srgbClr val="1C1C1C"/>
                </a:solidFill>
              </a:rPr>
              <a:t>float</a:t>
            </a:r>
            <a:r>
              <a:rPr lang="zh-CN" altLang="en-US">
                <a:solidFill>
                  <a:srgbClr val="1C1C1C"/>
                </a:solidFill>
              </a:rPr>
              <a:t>型数据的存储单元只能保证</a:t>
            </a:r>
            <a:r>
              <a:rPr lang="en-US" altLang="zh-CN">
                <a:solidFill>
                  <a:srgbClr val="1C1C1C"/>
                </a:solidFill>
              </a:rPr>
              <a:t>6</a:t>
            </a:r>
            <a:r>
              <a:rPr lang="zh-CN" altLang="en-US">
                <a:solidFill>
                  <a:srgbClr val="1C1C1C"/>
                </a:solidFill>
              </a:rPr>
              <a:t>位有效数字。</a:t>
            </a:r>
            <a:r>
              <a:rPr lang="en-US" altLang="zh-CN">
                <a:solidFill>
                  <a:srgbClr val="1C1C1C"/>
                </a:solidFill>
              </a:rPr>
              <a:t>double</a:t>
            </a:r>
            <a:r>
              <a:rPr lang="zh-CN" altLang="en-US">
                <a:solidFill>
                  <a:srgbClr val="1C1C1C"/>
                </a:solidFill>
              </a:rPr>
              <a:t>型数据能保证</a:t>
            </a:r>
            <a:r>
              <a:rPr lang="en-US" altLang="zh-CN">
                <a:solidFill>
                  <a:srgbClr val="1C1C1C"/>
                </a:solidFill>
              </a:rPr>
              <a:t>15</a:t>
            </a:r>
            <a:r>
              <a:rPr lang="zh-CN" altLang="en-US">
                <a:solidFill>
                  <a:srgbClr val="1C1C1C"/>
                </a:solidFill>
              </a:rPr>
              <a:t>位有效数字。</a:t>
            </a:r>
          </a:p>
        </p:txBody>
      </p:sp>
      <p:sp>
        <p:nvSpPr>
          <p:cNvPr id="29" name="MH_Other_2"/>
          <p:cNvSpPr/>
          <p:nvPr>
            <p:custDataLst>
              <p:tags r:id="rId3"/>
            </p:custDataLst>
          </p:nvPr>
        </p:nvSpPr>
        <p:spPr>
          <a:xfrm rot="16200000">
            <a:off x="11133620"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5298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a:t>scanf</a:t>
            </a:r>
            <a:r>
              <a:rPr lang="zh-CN" altLang="en-US"/>
              <a:t>函数</a:t>
            </a:r>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用来输入数据。</a:t>
            </a: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scanf</a:t>
            </a:r>
            <a:r>
              <a:rPr lang="zh-CN" altLang="en-US" b="1"/>
              <a:t>（格式控制，地址表列）</a:t>
            </a:r>
          </a:p>
        </p:txBody>
      </p:sp>
      <p:grpSp>
        <p:nvGrpSpPr>
          <p:cNvPr id="14" name="组合 13"/>
          <p:cNvGrpSpPr/>
          <p:nvPr/>
        </p:nvGrpSpPr>
        <p:grpSpPr>
          <a:xfrm>
            <a:off x="6613016" y="1981614"/>
            <a:ext cx="3426334" cy="1217402"/>
            <a:chOff x="5622416" y="1878223"/>
            <a:chExt cx="3426334" cy="1217402"/>
          </a:xfrm>
        </p:grpSpPr>
        <p:sp>
          <p:nvSpPr>
            <p:cNvPr id="5" name="圆角矩形 4"/>
            <p:cNvSpPr/>
            <p:nvPr/>
          </p:nvSpPr>
          <p:spPr>
            <a:xfrm>
              <a:off x="5622416" y="1878223"/>
              <a:ext cx="342633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a:t>scanf("a=%f,b=%f,c=%f", &amp;a, &amp;b, &amp;c );</a:t>
              </a:r>
              <a:endParaRPr lang="en-US" altLang="zh-CN" sz="1600" noProof="1">
                <a:solidFill>
                  <a:srgbClr val="008000"/>
                </a:solidFill>
              </a:endParaRPr>
            </a:p>
          </p:txBody>
        </p:sp>
        <p:sp>
          <p:nvSpPr>
            <p:cNvPr id="7" name="线形标注 2(带强调线) 6"/>
            <p:cNvSpPr/>
            <p:nvPr/>
          </p:nvSpPr>
          <p:spPr>
            <a:xfrm rot="16200000">
              <a:off x="6321520" y="1959246"/>
              <a:ext cx="193537" cy="234000"/>
            </a:xfrm>
            <a:prstGeom prst="accentCallout2">
              <a:avLst>
                <a:gd name="adj1" fmla="val 18750"/>
                <a:gd name="adj2" fmla="val -8333"/>
                <a:gd name="adj3" fmla="val 57301"/>
                <a:gd name="adj4" fmla="val -8251"/>
                <a:gd name="adj5" fmla="val 56482"/>
                <a:gd name="adj6" fmla="val -10315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a:t>普通字符 格式声明</a:t>
              </a:r>
            </a:p>
          </p:txBody>
        </p:sp>
        <p:sp>
          <p:nvSpPr>
            <p:cNvPr id="9" name="线形标注 2(带强调线) 8"/>
            <p:cNvSpPr/>
            <p:nvPr/>
          </p:nvSpPr>
          <p:spPr>
            <a:xfrm rot="16200000">
              <a:off x="6979532"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8154752" y="1568409"/>
              <a:ext cx="181451" cy="1008000"/>
            </a:xfrm>
            <a:prstGeom prst="accentCallout2">
              <a:avLst>
                <a:gd name="adj1" fmla="val 18750"/>
                <a:gd name="adj2" fmla="val -8333"/>
                <a:gd name="adj3" fmla="val 57301"/>
                <a:gd name="adj4" fmla="val -8251"/>
                <a:gd name="adj5" fmla="val 57820"/>
                <a:gd name="adj6" fmla="val -314787"/>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3" y="2759340"/>
              <a:ext cx="2542581" cy="307777"/>
            </a:xfrm>
            <a:prstGeom prst="rect">
              <a:avLst/>
            </a:prstGeom>
            <a:noFill/>
          </p:spPr>
          <p:txBody>
            <a:bodyPr wrap="square" rtlCol="0">
              <a:spAutoFit/>
            </a:bodyPr>
            <a:lstStyle/>
            <a:p>
              <a:r>
                <a:rPr lang="zh-CN" altLang="en-US" sz="1400"/>
                <a:t>格式控制</a:t>
              </a:r>
              <a:r>
                <a:rPr lang="en-US" altLang="zh-CN" sz="1400"/>
                <a:t>	            </a:t>
              </a:r>
              <a:r>
                <a:rPr lang="zh-CN" altLang="en-US" sz="1400"/>
                <a:t>地址</a:t>
              </a:r>
              <a:r>
                <a:rPr lang="zh-CN" altLang="en-US" sz="1400" spc="-50"/>
                <a:t>列表</a:t>
              </a:r>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”是用双引号括起来的一个字符串，含义同</a:t>
            </a:r>
            <a:r>
              <a:rPr lang="en-US" altLang="zh-CN" sz="1400">
                <a:solidFill>
                  <a:schemeClr val="tx1"/>
                </a:solidFill>
              </a:rPr>
              <a:t>printf</a:t>
            </a:r>
            <a:r>
              <a:rPr lang="zh-CN" altLang="en-US" sz="1400">
                <a:solidFill>
                  <a:schemeClr val="tx1"/>
                </a:solidFill>
              </a:rPr>
              <a:t>函数。包括：</a:t>
            </a:r>
            <a:r>
              <a:rPr lang="en-US" altLang="zh-CN" sz="1400">
                <a:solidFill>
                  <a:schemeClr val="tx1"/>
                </a:solidFill>
              </a:rPr>
              <a:t> </a:t>
            </a:r>
          </a:p>
          <a:p>
            <a:pPr algn="just">
              <a:lnSpc>
                <a:spcPct val="150000"/>
              </a:lnSpc>
              <a:defRPr/>
            </a:pPr>
            <a:r>
              <a:rPr lang="en-US" altLang="zh-CN" sz="1400">
                <a:solidFill>
                  <a:schemeClr val="tx1"/>
                </a:solidFill>
              </a:rPr>
              <a:t>① </a:t>
            </a:r>
            <a:r>
              <a:rPr lang="zh-CN" altLang="en-US" sz="1400" b="1">
                <a:solidFill>
                  <a:schemeClr val="tx1"/>
                </a:solidFill>
              </a:rPr>
              <a:t>格式声明</a:t>
            </a:r>
            <a:r>
              <a:rPr lang="zh-CN" altLang="en-US" sz="1400">
                <a:solidFill>
                  <a:schemeClr val="tx1"/>
                </a:solidFill>
              </a:rPr>
              <a:t>。以</a:t>
            </a:r>
            <a:r>
              <a:rPr lang="en-US" altLang="zh-CN" sz="1400">
                <a:solidFill>
                  <a:schemeClr val="tx1"/>
                </a:solidFill>
              </a:rPr>
              <a:t>%</a:t>
            </a:r>
            <a:r>
              <a:rPr lang="zh-CN" altLang="en-US" sz="1400">
                <a:solidFill>
                  <a:schemeClr val="tx1"/>
                </a:solidFill>
              </a:rPr>
              <a:t>开始，以一个格式字符结束，中间可以插入附加的字符。</a:t>
            </a:r>
          </a:p>
          <a:p>
            <a:pPr algn="just">
              <a:lnSpc>
                <a:spcPct val="150000"/>
              </a:lnSpc>
              <a:defRPr/>
            </a:pPr>
            <a:r>
              <a:rPr lang="zh-CN" altLang="en-US" sz="1400">
                <a:solidFill>
                  <a:schemeClr val="tx1"/>
                </a:solidFill>
              </a:rPr>
              <a:t>② </a:t>
            </a:r>
            <a:r>
              <a:rPr lang="zh-CN" altLang="en-US" sz="1400" b="1">
                <a:solidFill>
                  <a:schemeClr val="tx1"/>
                </a:solidFill>
              </a:rPr>
              <a:t>普通字符</a:t>
            </a:r>
            <a:r>
              <a:rPr lang="zh-CN" altLang="en-US" sz="1400">
                <a:solidFill>
                  <a:schemeClr val="tx1"/>
                </a:solidFill>
              </a:rPr>
              <a:t>。</a:t>
            </a:r>
            <a:endParaRPr lang="en-US" altLang="zh-CN" sz="1400">
              <a:solidFill>
                <a:schemeClr val="tx1"/>
              </a:solidFill>
            </a:endParaRPr>
          </a:p>
          <a:p>
            <a:pPr algn="just">
              <a:lnSpc>
                <a:spcPct val="150000"/>
              </a:lnSpc>
              <a:defRPr/>
            </a:pPr>
            <a:r>
              <a:rPr lang="zh-CN" altLang="en-US" sz="1400">
                <a:solidFill>
                  <a:schemeClr val="tx1"/>
                </a:solidFill>
              </a:rPr>
              <a:t> </a:t>
            </a:r>
            <a:r>
              <a:rPr lang="en-US" altLang="zh-CN" sz="1400">
                <a:solidFill>
                  <a:schemeClr val="tx1"/>
                </a:solidFill>
              </a:rPr>
              <a:t>(2) </a:t>
            </a:r>
            <a:r>
              <a:rPr lang="zh-CN" altLang="en-US" sz="1400" b="1">
                <a:solidFill>
                  <a:schemeClr val="tx1"/>
                </a:solidFill>
              </a:rPr>
              <a:t>地址表列</a:t>
            </a:r>
            <a:r>
              <a:rPr lang="zh-CN" altLang="en-US" sz="1400">
                <a:solidFill>
                  <a:schemeClr val="tx1"/>
                </a:solidFill>
              </a:rPr>
              <a:t>是由若干个地址组成的表列，可以是变量的地址，或字符串的首地址。</a:t>
            </a:r>
          </a:p>
        </p:txBody>
      </p:sp>
    </p:spTree>
    <p:extLst>
      <p:ext uri="{BB962C8B-B14F-4D97-AF65-F5344CB8AC3E}">
        <p14:creationId xmlns:p14="http://schemas.microsoft.com/office/powerpoint/2010/main" val="1671204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a:t>scanf</a:t>
            </a:r>
            <a:r>
              <a:rPr lang="zh-CN" altLang="en-US"/>
              <a:t>函数</a:t>
            </a:r>
            <a:r>
              <a:rPr lang="en-US" altLang="zh-CN"/>
              <a:t>——</a:t>
            </a:r>
            <a:r>
              <a:rPr lang="zh-CN" altLang="en-US"/>
              <a:t>格式声明</a:t>
            </a:r>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p>
        </p:txBody>
      </p:sp>
      <p:graphicFrame>
        <p:nvGraphicFramePr>
          <p:cNvPr id="16" name="表格 15"/>
          <p:cNvGraphicFramePr>
            <a:graphicFrameLocks noGrp="1"/>
          </p:cNvGraphicFramePr>
          <p:nvPr/>
        </p:nvGraphicFramePr>
        <p:xfrm>
          <a:off x="6522966" y="531069"/>
          <a:ext cx="5023763" cy="3586800"/>
        </p:xfrm>
        <a:graphic>
          <a:graphicData uri="http://schemas.openxmlformats.org/drawingml/2006/table">
            <a:tbl>
              <a:tblPr firstRow="1" firstCol="1">
                <a:tableStyleId>{21E4AEA4-8DFA-4A89-87EB-49C32662AFE0}</a:tableStyleId>
              </a:tblPr>
              <a:tblGrid>
                <a:gridCol w="748848">
                  <a:extLst>
                    <a:ext uri="{9D8B030D-6E8A-4147-A177-3AD203B41FA5}">
                      <a16:colId xmlns:a16="http://schemas.microsoft.com/office/drawing/2014/main" val="20000"/>
                    </a:ext>
                  </a:extLst>
                </a:gridCol>
                <a:gridCol w="4274915">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格式</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输入有符号的十进制整数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u</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输入无符号的十进制整数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altLang="zh-CN" sz="1400" b="1" kern="100">
                          <a:latin typeface="+mn-ea"/>
                          <a:ea typeface="+mn-ea"/>
                        </a:rPr>
                        <a:t>o</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输入无符号的八进制整数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cs typeface="Times New Roman"/>
                        </a:rPr>
                        <a:t>输入无符号的十六进制整数</a:t>
                      </a:r>
                      <a:r>
                        <a:rPr lang="en-US" altLang="zh-CN" sz="1400" b="0" kern="100">
                          <a:latin typeface="+mn-ea"/>
                          <a:ea typeface="+mn-ea"/>
                          <a:cs typeface="Times New Roman"/>
                        </a:rPr>
                        <a:t>(</a:t>
                      </a:r>
                      <a:r>
                        <a:rPr lang="zh-CN" altLang="en-US" sz="1400" b="0" kern="100">
                          <a:latin typeface="+mn-ea"/>
                          <a:ea typeface="+mn-ea"/>
                          <a:cs typeface="Times New Roman"/>
                        </a:rPr>
                        <a:t>大小写作用相同</a:t>
                      </a:r>
                      <a:r>
                        <a:rPr lang="en-US" altLang="zh-CN" sz="1400" b="0" kern="100">
                          <a:latin typeface="+mn-ea"/>
                          <a:ea typeface="+mn-ea"/>
                          <a:cs typeface="Times New Roman"/>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输入单个字符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输入字符串，将字符串送到一个字符数组中，在输入时以非空白字符开始，以第一个空白字符结束。字符串以串结束标志</a:t>
                      </a:r>
                      <a:r>
                        <a:rPr lang="en-US" altLang="zh-CN" sz="1400" b="0" kern="100">
                          <a:latin typeface="+mn-ea"/>
                          <a:ea typeface="+mn-ea"/>
                        </a:rPr>
                        <a:t>′\0′</a:t>
                      </a:r>
                      <a:r>
                        <a:rPr lang="zh-CN" altLang="en-US" sz="1400" b="0" kern="100">
                          <a:latin typeface="+mn-ea"/>
                          <a:ea typeface="+mn-ea"/>
                        </a:rPr>
                        <a:t>作为其最后一个字符</a:t>
                      </a: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输入实数，可以用小数形式或指数形式输入</a:t>
                      </a:r>
                      <a:endParaRPr lang="zh-CN" alt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e,E,g,G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与</a:t>
                      </a:r>
                      <a:r>
                        <a:rPr lang="en-US" altLang="zh-CN" sz="1400" b="0" kern="100">
                          <a:latin typeface="+mn-ea"/>
                          <a:ea typeface="+mn-ea"/>
                        </a:rPr>
                        <a:t>f</a:t>
                      </a:r>
                      <a:r>
                        <a:rPr lang="zh-CN" altLang="en-US" sz="1400" b="0" kern="100">
                          <a:latin typeface="+mn-ea"/>
                          <a:ea typeface="+mn-ea"/>
                        </a:rPr>
                        <a:t>作用相同，</a:t>
                      </a:r>
                      <a:r>
                        <a:rPr lang="en-US" altLang="zh-CN" sz="1400" b="0" kern="100">
                          <a:latin typeface="+mn-ea"/>
                          <a:ea typeface="+mn-ea"/>
                        </a:rPr>
                        <a:t>e</a:t>
                      </a:r>
                      <a:r>
                        <a:rPr lang="zh-CN" altLang="en-US" sz="1400" b="0" kern="100">
                          <a:latin typeface="+mn-ea"/>
                          <a:ea typeface="+mn-ea"/>
                        </a:rPr>
                        <a:t>与</a:t>
                      </a:r>
                      <a:r>
                        <a:rPr lang="en-US" altLang="zh-CN" sz="1400" b="0" kern="100">
                          <a:latin typeface="+mn-ea"/>
                          <a:ea typeface="+mn-ea"/>
                        </a:rPr>
                        <a:t>f</a:t>
                      </a:r>
                      <a:r>
                        <a:rPr lang="zh-CN" altLang="en-US" sz="1400" b="0" kern="100">
                          <a:latin typeface="+mn-ea"/>
                          <a:ea typeface="+mn-ea"/>
                        </a:rPr>
                        <a:t>、</a:t>
                      </a:r>
                      <a:r>
                        <a:rPr lang="en-US" altLang="zh-CN" sz="1400" b="0" kern="100">
                          <a:latin typeface="+mn-ea"/>
                          <a:ea typeface="+mn-ea"/>
                        </a:rPr>
                        <a:t>g</a:t>
                      </a:r>
                      <a:r>
                        <a:rPr lang="zh-CN" altLang="en-US" sz="1400" b="0" kern="100">
                          <a:latin typeface="+mn-ea"/>
                          <a:ea typeface="+mn-ea"/>
                        </a:rPr>
                        <a:t>可以互相替换</a:t>
                      </a:r>
                      <a:r>
                        <a:rPr lang="en-US" altLang="zh-CN" sz="1400" b="0" kern="100">
                          <a:latin typeface="+mn-ea"/>
                          <a:ea typeface="+mn-ea"/>
                        </a:rPr>
                        <a:t>(</a:t>
                      </a:r>
                      <a:r>
                        <a:rPr lang="zh-CN" altLang="en-US" sz="1400" b="0" kern="100">
                          <a:latin typeface="+mn-ea"/>
                          <a:ea typeface="+mn-ea"/>
                        </a:rPr>
                        <a:t>大小写作用相同</a:t>
                      </a:r>
                      <a:r>
                        <a:rPr lang="en-US" altLang="zh-CN" sz="1400" b="0" kern="10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17" name="表格 16"/>
          <p:cNvGraphicFramePr>
            <a:graphicFrameLocks noGrp="1"/>
          </p:cNvGraphicFramePr>
          <p:nvPr/>
        </p:nvGraphicFramePr>
        <p:xfrm>
          <a:off x="6522967" y="4305435"/>
          <a:ext cx="5023763" cy="1933440"/>
        </p:xfrm>
        <a:graphic>
          <a:graphicData uri="http://schemas.openxmlformats.org/drawingml/2006/table">
            <a:tbl>
              <a:tblPr firstRow="1" firstCol="1">
                <a:tableStyleId>{21E4AEA4-8DFA-4A89-87EB-49C32662AFE0}</a:tableStyleId>
              </a:tblPr>
              <a:tblGrid>
                <a:gridCol w="733867">
                  <a:extLst>
                    <a:ext uri="{9D8B030D-6E8A-4147-A177-3AD203B41FA5}">
                      <a16:colId xmlns:a16="http://schemas.microsoft.com/office/drawing/2014/main" val="20000"/>
                    </a:ext>
                  </a:extLst>
                </a:gridCol>
                <a:gridCol w="4289896">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附加</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输入长整型数据（可用</a:t>
                      </a:r>
                      <a:r>
                        <a:rPr lang="en-US" altLang="zh-CN" sz="1400" b="0" kern="100">
                          <a:latin typeface="+mn-ea"/>
                          <a:ea typeface="+mn-ea"/>
                        </a:rPr>
                        <a:t>%ld</a:t>
                      </a:r>
                      <a:r>
                        <a:rPr lang="zh-CN" altLang="en-US" sz="1400" b="0" kern="100">
                          <a:latin typeface="+mn-ea"/>
                          <a:ea typeface="+mn-ea"/>
                        </a:rPr>
                        <a:t>，</a:t>
                      </a:r>
                      <a:r>
                        <a:rPr lang="en-US" altLang="zh-CN" sz="1400" b="0" kern="100">
                          <a:latin typeface="+mn-ea"/>
                          <a:ea typeface="+mn-ea"/>
                        </a:rPr>
                        <a:t>%lo</a:t>
                      </a:r>
                      <a:r>
                        <a:rPr lang="zh-CN" altLang="en-US" sz="1400" b="0" kern="100">
                          <a:latin typeface="+mn-ea"/>
                          <a:ea typeface="+mn-ea"/>
                        </a:rPr>
                        <a:t>，</a:t>
                      </a:r>
                      <a:r>
                        <a:rPr lang="en-US" altLang="zh-CN" sz="1400" b="0" kern="100">
                          <a:latin typeface="+mn-ea"/>
                          <a:ea typeface="+mn-ea"/>
                        </a:rPr>
                        <a:t>%lx</a:t>
                      </a:r>
                      <a:r>
                        <a:rPr lang="zh-CN" altLang="en-US" sz="1400" b="0" kern="100">
                          <a:latin typeface="+mn-ea"/>
                          <a:ea typeface="+mn-ea"/>
                        </a:rPr>
                        <a:t>，</a:t>
                      </a:r>
                      <a:r>
                        <a:rPr lang="en-US" altLang="zh-CN" sz="1400" b="0" kern="100">
                          <a:latin typeface="+mn-ea"/>
                          <a:ea typeface="+mn-ea"/>
                        </a:rPr>
                        <a:t>%lu</a:t>
                      </a:r>
                      <a:r>
                        <a:rPr lang="zh-CN" altLang="en-US" sz="1400" b="0" kern="100">
                          <a:latin typeface="+mn-ea"/>
                          <a:ea typeface="+mn-ea"/>
                        </a:rPr>
                        <a:t>）以及</a:t>
                      </a:r>
                      <a:r>
                        <a:rPr lang="en-US" altLang="zh-CN" sz="1400" b="0" kern="100">
                          <a:latin typeface="+mn-ea"/>
                          <a:ea typeface="+mn-ea"/>
                        </a:rPr>
                        <a:t>double</a:t>
                      </a:r>
                      <a:r>
                        <a:rPr lang="zh-CN" altLang="en-US" sz="1400" b="0" kern="100">
                          <a:latin typeface="+mn-ea"/>
                          <a:ea typeface="+mn-ea"/>
                        </a:rPr>
                        <a:t>型数据（用</a:t>
                      </a:r>
                      <a:r>
                        <a:rPr lang="en-US" altLang="zh-CN" sz="1400" b="0" kern="100">
                          <a:latin typeface="+mn-ea"/>
                          <a:ea typeface="+mn-ea"/>
                        </a:rPr>
                        <a:t>%lf</a:t>
                      </a:r>
                      <a:r>
                        <a:rPr lang="zh-CN" altLang="en-US" sz="1400" b="0" kern="100">
                          <a:latin typeface="+mn-ea"/>
                          <a:ea typeface="+mn-ea"/>
                        </a:rPr>
                        <a:t>或</a:t>
                      </a:r>
                      <a:r>
                        <a:rPr lang="en-US" altLang="zh-CN" sz="1400" b="0" kern="100">
                          <a:latin typeface="+mn-ea"/>
                          <a:ea typeface="+mn-ea"/>
                        </a:rPr>
                        <a:t>%le</a:t>
                      </a:r>
                      <a:r>
                        <a:rPr lang="zh-CN" altLang="en-US" sz="1400" b="0" kern="10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a:latin typeface="+mn-ea"/>
                          <a:ea typeface="+mn-ea"/>
                        </a:rPr>
                        <a:t>h</a:t>
                      </a: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输入短整型数据（可用</a:t>
                      </a:r>
                      <a:r>
                        <a:rPr lang="en-US" altLang="zh-CN" sz="1400" b="0" kern="100">
                          <a:latin typeface="+mn-ea"/>
                          <a:ea typeface="+mn-ea"/>
                        </a:rPr>
                        <a:t>%hd</a:t>
                      </a:r>
                      <a:r>
                        <a:rPr lang="zh-CN" altLang="en-US" sz="1400" b="0" kern="100">
                          <a:latin typeface="+mn-ea"/>
                          <a:ea typeface="+mn-ea"/>
                        </a:rPr>
                        <a:t>，</a:t>
                      </a:r>
                      <a:r>
                        <a:rPr lang="en-US" altLang="zh-CN" sz="1400" b="0" kern="100">
                          <a:latin typeface="+mn-ea"/>
                          <a:ea typeface="+mn-ea"/>
                        </a:rPr>
                        <a:t>%ho</a:t>
                      </a:r>
                      <a:r>
                        <a:rPr lang="zh-CN" altLang="en-US" sz="1400" b="0" kern="100">
                          <a:latin typeface="+mn-ea"/>
                          <a:ea typeface="+mn-ea"/>
                        </a:rPr>
                        <a:t>，</a:t>
                      </a:r>
                      <a:r>
                        <a:rPr lang="en-US" altLang="zh-CN" sz="1400" b="0" kern="100">
                          <a:latin typeface="+mn-ea"/>
                          <a:ea typeface="+mn-ea"/>
                        </a:rPr>
                        <a:t>%hx</a:t>
                      </a:r>
                      <a:r>
                        <a:rPr lang="zh-CN" altLang="en-US" sz="1400" b="0" kern="10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zh-CN" altLang="en-US" sz="1400" b="1" kern="100">
                          <a:latin typeface="+mn-ea"/>
                          <a:ea typeface="+mn-ea"/>
                        </a:rPr>
                        <a:t>域宽</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指定输入数据所占宽度（列数），域宽应为正整数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zh-CN" altLang="en-US" sz="1400" b="1" kern="100">
                          <a:latin typeface="+mn-ea"/>
                          <a:ea typeface="+mn-ea"/>
                          <a:cs typeface="+mn-cs"/>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本输入项在读入后不赋给相应的变量</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1600">
                <a:solidFill>
                  <a:schemeClr val="tx1"/>
                </a:solidFill>
              </a:rPr>
              <a:t>(1) scanf</a:t>
            </a:r>
            <a:r>
              <a:rPr lang="zh-CN" altLang="en-US" sz="1600">
                <a:solidFill>
                  <a:schemeClr val="tx1"/>
                </a:solidFill>
              </a:rPr>
              <a:t>函数中的格式控制后面应当是</a:t>
            </a:r>
            <a:r>
              <a:rPr lang="zh-CN" altLang="en-US" sz="1600" b="1">
                <a:solidFill>
                  <a:schemeClr val="tx1"/>
                </a:solidFill>
              </a:rPr>
              <a:t>变量地址</a:t>
            </a:r>
            <a:r>
              <a:rPr lang="zh-CN" altLang="en-US" sz="1600">
                <a:solidFill>
                  <a:schemeClr val="tx1"/>
                </a:solidFill>
              </a:rPr>
              <a:t>，而不是变量名。</a:t>
            </a: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应与上述格式说明匹配，否则将会出现错误。</a:t>
            </a:r>
          </a:p>
          <a:p>
            <a:pPr algn="just">
              <a:lnSpc>
                <a:spcPct val="120000"/>
              </a:lnSpc>
              <a:spcBef>
                <a:spcPts val="600"/>
              </a:spcBef>
              <a:spcAft>
                <a:spcPts val="600"/>
              </a:spcAft>
              <a:defRPr/>
            </a:pPr>
            <a:r>
              <a:rPr lang="en-US" altLang="zh-CN" sz="1600">
                <a:solidFill>
                  <a:schemeClr val="tx1"/>
                </a:solidFill>
              </a:rPr>
              <a:t>(2)</a:t>
            </a:r>
            <a:r>
              <a:rPr lang="zh-CN" altLang="en-US" sz="1600">
                <a:solidFill>
                  <a:schemeClr val="tx1"/>
                </a:solidFill>
              </a:rPr>
              <a:t>如果在格式控制字符串中除了格式声明以外还有其他字符，则在输入数据时在对应的位置上应输入与这些字符相同的字符。</a:t>
            </a:r>
            <a:endParaRPr lang="en-US" altLang="zh-CN" sz="1600">
              <a:solidFill>
                <a:schemeClr val="tx1"/>
              </a:solidFill>
            </a:endParaRPr>
          </a:p>
          <a:p>
            <a:pPr algn="just">
              <a:lnSpc>
                <a:spcPct val="120000"/>
              </a:lnSpc>
              <a:spcBef>
                <a:spcPts val="600"/>
              </a:spcBef>
              <a:spcAft>
                <a:spcPts val="600"/>
              </a:spcAft>
              <a:defRPr/>
            </a:pPr>
            <a:r>
              <a:rPr lang="en-US" altLang="zh-CN" sz="1600">
                <a:solidFill>
                  <a:schemeClr val="tx1"/>
                </a:solidFill>
              </a:rPr>
              <a:t>(3)</a:t>
            </a:r>
            <a:r>
              <a:rPr lang="zh-CN" altLang="en-US" sz="1600">
                <a:solidFill>
                  <a:schemeClr val="tx1"/>
                </a:solidFill>
              </a:rPr>
              <a:t>在用“％</a:t>
            </a:r>
            <a:r>
              <a:rPr lang="en-US" altLang="zh-CN" sz="1600">
                <a:solidFill>
                  <a:schemeClr val="tx1"/>
                </a:solidFill>
              </a:rPr>
              <a:t>c”</a:t>
            </a:r>
            <a:r>
              <a:rPr lang="zh-CN" altLang="en-US" sz="1600">
                <a:solidFill>
                  <a:schemeClr val="tx1"/>
                </a:solidFill>
              </a:rPr>
              <a:t>格式声明输入字符时，空格字符和“转义字符”中的字符都作为有效字符输入。</a:t>
            </a:r>
            <a:endParaRPr lang="en-US" altLang="zh-CN" sz="1600">
              <a:solidFill>
                <a:schemeClr val="tx1"/>
              </a:solidFill>
            </a:endParaRPr>
          </a:p>
          <a:p>
            <a:pPr algn="just">
              <a:lnSpc>
                <a:spcPct val="120000"/>
              </a:lnSpc>
              <a:spcBef>
                <a:spcPts val="600"/>
              </a:spcBef>
              <a:spcAft>
                <a:spcPts val="600"/>
              </a:spcAft>
              <a:defRPr/>
            </a:pPr>
            <a:r>
              <a:rPr lang="en-US" altLang="zh-CN" sz="1600">
                <a:solidFill>
                  <a:schemeClr val="tx1"/>
                </a:solidFill>
              </a:rPr>
              <a:t>(4) </a:t>
            </a:r>
            <a:r>
              <a:rPr lang="zh-CN" altLang="en-US" sz="1600">
                <a:solidFill>
                  <a:schemeClr val="tx1"/>
                </a:solidFill>
              </a:rPr>
              <a:t>在输入数值数据时，如输入空格、回车、</a:t>
            </a:r>
            <a:r>
              <a:rPr lang="en-US" altLang="zh-CN" sz="1600">
                <a:solidFill>
                  <a:schemeClr val="tx1"/>
                </a:solidFill>
              </a:rPr>
              <a:t>Tab</a:t>
            </a:r>
            <a:r>
              <a:rPr lang="zh-CN" altLang="en-US" sz="1600">
                <a:solidFill>
                  <a:schemeClr val="tx1"/>
                </a:solidFill>
              </a:rPr>
              <a:t>键或遇非法字符</a:t>
            </a:r>
            <a:r>
              <a:rPr lang="en-US" altLang="zh-CN" sz="1600">
                <a:solidFill>
                  <a:schemeClr val="tx1"/>
                </a:solidFill>
              </a:rPr>
              <a:t>(</a:t>
            </a:r>
            <a:r>
              <a:rPr lang="zh-CN" altLang="en-US" sz="1600">
                <a:solidFill>
                  <a:schemeClr val="tx1"/>
                </a:solidFill>
              </a:rPr>
              <a:t>不属于数值的字符</a:t>
            </a:r>
            <a:r>
              <a:rPr lang="en-US" altLang="zh-CN" sz="1600">
                <a:solidFill>
                  <a:schemeClr val="tx1"/>
                </a:solidFill>
              </a:rPr>
              <a:t>)</a:t>
            </a:r>
            <a:r>
              <a:rPr lang="zh-CN" altLang="en-US" sz="1600">
                <a:solidFill>
                  <a:schemeClr val="tx1"/>
                </a:solidFill>
              </a:rPr>
              <a:t>，认为该数据结束。</a:t>
            </a: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p:txBody>
      </p:sp>
    </p:spTree>
    <p:extLst>
      <p:ext uri="{BB962C8B-B14F-4D97-AF65-F5344CB8AC3E}">
        <p14:creationId xmlns:p14="http://schemas.microsoft.com/office/powerpoint/2010/main" val="42057415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2"/>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3"/>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4"/>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a:solidFill>
                    <a:srgbClr val="FEFFFF"/>
                  </a:solidFill>
                </a:rPr>
                <a:t>字符</a:t>
              </a:r>
              <a:endParaRPr lang="en-US" altLang="zh-CN" sz="3200">
                <a:solidFill>
                  <a:srgbClr val="FEFFFF"/>
                </a:solidFill>
              </a:endParaRPr>
            </a:p>
            <a:p>
              <a:pPr algn="ctr">
                <a:lnSpc>
                  <a:spcPct val="150000"/>
                </a:lnSpc>
                <a:defRPr/>
              </a:pPr>
              <a:r>
                <a:rPr lang="zh-CN" altLang="en-US" sz="3200">
                  <a:solidFill>
                    <a:srgbClr val="FEFFFF"/>
                  </a:solidFill>
                </a:rPr>
                <a:t>函数</a:t>
              </a:r>
            </a:p>
          </p:txBody>
        </p:sp>
        <p:sp>
          <p:nvSpPr>
            <p:cNvPr id="2053" name="MH_SubTitle_2"/>
            <p:cNvSpPr>
              <a:spLocks noChangeArrowheads="1"/>
            </p:cNvSpPr>
            <p:nvPr>
              <p:custDataLst>
                <p:tags r:id="rId5"/>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6"/>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791322" y="3043663"/>
              <a:ext cx="3035802" cy="367232"/>
            </a:xfrm>
            <a:prstGeom prst="rect">
              <a:avLst/>
            </a:prstGeom>
            <a:noFill/>
          </p:spPr>
          <p:txBody>
            <a:bodyPr wrap="square" rtlCol="0">
              <a:spAutoFit/>
            </a:bodyPr>
            <a:lstStyle/>
            <a:p>
              <a:r>
                <a:rPr lang="zh-CN" altLang="en-US" sz="2800"/>
                <a:t>输 入</a:t>
              </a:r>
              <a:r>
                <a:rPr lang="en-US" altLang="zh-CN" sz="2800"/>
                <a:t>		    </a:t>
              </a:r>
              <a:r>
                <a:rPr lang="zh-CN" altLang="en-US" sz="2800"/>
                <a:t>输 出</a:t>
              </a:r>
            </a:p>
          </p:txBody>
        </p:sp>
      </p:grpSp>
    </p:spTree>
    <p:custDataLst>
      <p:tags r:id="rId1"/>
    </p:custDataLst>
    <p:extLst>
      <p:ext uri="{BB962C8B-B14F-4D97-AF65-F5344CB8AC3E}">
        <p14:creationId xmlns:p14="http://schemas.microsoft.com/office/powerpoint/2010/main" val="3917297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putchar</a:t>
            </a:r>
            <a:r>
              <a:rPr lang="zh-CN" altLang="en-US"/>
              <a:t>函数</a:t>
            </a:r>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从计算机向显示器输出一个字符。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putchar(c)</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3.8】</a:t>
            </a:r>
            <a:r>
              <a:rPr lang="zh-CN" altLang="en-US" sz="2000">
                <a:solidFill>
                  <a:schemeClr val="accent1"/>
                </a:solidFill>
              </a:rPr>
              <a:t>先后输出</a:t>
            </a:r>
            <a:r>
              <a:rPr lang="en-US" altLang="zh-CN" sz="2000">
                <a:solidFill>
                  <a:schemeClr val="accent1"/>
                </a:solidFill>
              </a:rPr>
              <a:t>BOY</a:t>
            </a:r>
            <a:r>
              <a:rPr lang="zh-CN" altLang="en-US" sz="2000">
                <a:solidFill>
                  <a:schemeClr val="accent1"/>
                </a:solidFill>
              </a:rPr>
              <a:t>三个字符。</a:t>
            </a:r>
          </a:p>
        </p:txBody>
      </p:sp>
      <p:sp>
        <p:nvSpPr>
          <p:cNvPr id="17" name="矩形 16"/>
          <p:cNvSpPr/>
          <p:nvPr/>
        </p:nvSpPr>
        <p:spPr>
          <a:xfrm>
            <a:off x="1129748" y="2657869"/>
            <a:ext cx="4803914" cy="923330"/>
          </a:xfrm>
          <a:prstGeom prst="rect">
            <a:avLst/>
          </a:prstGeom>
        </p:spPr>
        <p:txBody>
          <a:bodyPr wrap="square">
            <a:spAutoFit/>
          </a:bodyPr>
          <a:lstStyle/>
          <a:p>
            <a:r>
              <a:rPr lang="zh-CN" altLang="en-US" b="1"/>
              <a:t>解题思路</a:t>
            </a:r>
            <a:r>
              <a:rPr lang="en-US" altLang="zh-CN" b="1"/>
              <a:t>: </a:t>
            </a:r>
            <a:r>
              <a:rPr lang="zh-CN" altLang="en-US"/>
              <a:t> 定义</a:t>
            </a:r>
            <a:r>
              <a:rPr lang="en-US" altLang="zh-CN"/>
              <a:t>3</a:t>
            </a:r>
            <a:r>
              <a:rPr lang="zh-CN" altLang="en-US"/>
              <a:t>个字符变量，分别赋以初值</a:t>
            </a:r>
            <a:r>
              <a:rPr lang="en-US" altLang="zh-CN"/>
              <a:t>′B′</a:t>
            </a:r>
            <a:r>
              <a:rPr lang="zh-CN" altLang="en-US"/>
              <a:t>，</a:t>
            </a:r>
            <a:r>
              <a:rPr lang="en-US" altLang="zh-CN"/>
              <a:t>′O′</a:t>
            </a:r>
            <a:r>
              <a:rPr lang="zh-CN" altLang="en-US"/>
              <a:t>，</a:t>
            </a:r>
            <a:r>
              <a:rPr lang="en-US" altLang="zh-CN"/>
              <a:t>′Y′</a:t>
            </a:r>
            <a:r>
              <a:rPr lang="zh-CN" altLang="en-US"/>
              <a:t>，然后用</a:t>
            </a:r>
            <a:r>
              <a:rPr lang="en-US" altLang="zh-CN"/>
              <a:t>putchar</a:t>
            </a:r>
            <a:r>
              <a:rPr lang="zh-CN" altLang="en-US"/>
              <a:t>函数输出这</a:t>
            </a:r>
            <a:r>
              <a:rPr lang="en-US" altLang="zh-CN"/>
              <a:t>3</a:t>
            </a:r>
            <a:r>
              <a:rPr lang="zh-CN" altLang="en-US"/>
              <a:t>个字符变量的值。</a:t>
            </a:r>
          </a:p>
        </p:txBody>
      </p:sp>
      <p:sp>
        <p:nvSpPr>
          <p:cNvPr id="18" name="圆角矩形 17"/>
          <p:cNvSpPr/>
          <p:nvPr/>
        </p:nvSpPr>
        <p:spPr>
          <a:xfrm>
            <a:off x="1129748" y="3724817"/>
            <a:ext cx="5551292"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a='B',b='O',c='Y';	</a:t>
            </a:r>
            <a:r>
              <a:rPr lang="en-US" altLang="zh-CN" sz="1600">
                <a:solidFill>
                  <a:srgbClr val="008000"/>
                </a:solidFill>
              </a:rPr>
              <a:t>//</a:t>
            </a:r>
            <a:r>
              <a:rPr lang="zh-CN" altLang="en-US" sz="1600">
                <a:solidFill>
                  <a:srgbClr val="008000"/>
                </a:solidFill>
              </a:rPr>
              <a:t>定义</a:t>
            </a:r>
            <a:r>
              <a:rPr lang="en-US" altLang="zh-CN" sz="1600">
                <a:solidFill>
                  <a:srgbClr val="008000"/>
                </a:solidFill>
              </a:rPr>
              <a:t>3</a:t>
            </a:r>
            <a:r>
              <a:rPr lang="zh-CN" altLang="en-US" sz="1600">
                <a:solidFill>
                  <a:srgbClr val="008000"/>
                </a:solidFill>
              </a:rPr>
              <a:t>个字符变量并初始化</a:t>
            </a:r>
          </a:p>
          <a:p>
            <a:pPr defTabSz="363538"/>
            <a:r>
              <a:rPr lang="zh-CN" altLang="en-US" sz="1600"/>
              <a:t>	</a:t>
            </a:r>
            <a:r>
              <a:rPr lang="en-US" altLang="zh-CN" sz="1600"/>
              <a:t>putchar(a);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B</a:t>
            </a:r>
          </a:p>
          <a:p>
            <a:pPr defTabSz="363538"/>
            <a:r>
              <a:rPr lang="en-US" altLang="zh-CN" sz="1600"/>
              <a:t>	putchar(b);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O</a:t>
            </a:r>
          </a:p>
          <a:p>
            <a:pPr defTabSz="363538"/>
            <a:r>
              <a:rPr lang="en-US" altLang="zh-CN" sz="1600"/>
              <a:t>	putchar(c);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Y</a:t>
            </a:r>
          </a:p>
          <a:p>
            <a:pPr defTabSz="363538"/>
            <a:r>
              <a:rPr lang="en-US" altLang="zh-CN" sz="1600"/>
              <a:t>	putchar ('\n');			</a:t>
            </a:r>
            <a:r>
              <a:rPr lang="en-US" altLang="zh-CN" sz="1600">
                <a:solidFill>
                  <a:srgbClr val="008000"/>
                </a:solidFill>
              </a:rPr>
              <a:t>//</a:t>
            </a:r>
            <a:r>
              <a:rPr lang="zh-CN" altLang="en-US" sz="1600">
                <a:solidFill>
                  <a:srgbClr val="008000"/>
                </a:solidFill>
              </a:rPr>
              <a:t>向显示器输出一个换行符</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pic>
        <p:nvPicPr>
          <p:cNvPr id="6" name="图片 5"/>
          <p:cNvPicPr>
            <a:picLocks noChangeAspect="1"/>
          </p:cNvPicPr>
          <p:nvPr/>
        </p:nvPicPr>
        <p:blipFill>
          <a:blip r:embed="rId3" cstate="print"/>
          <a:stretch>
            <a:fillRect/>
          </a:stretch>
        </p:blipFill>
        <p:spPr>
          <a:xfrm>
            <a:off x="7337744" y="2763851"/>
            <a:ext cx="3467100" cy="819150"/>
          </a:xfrm>
          <a:prstGeom prst="rect">
            <a:avLst/>
          </a:prstGeom>
        </p:spPr>
      </p:pic>
      <p:sp>
        <p:nvSpPr>
          <p:cNvPr id="19" name="圆角矩形 18"/>
          <p:cNvSpPr/>
          <p:nvPr/>
        </p:nvSpPr>
        <p:spPr>
          <a:xfrm>
            <a:off x="6863008" y="3724817"/>
            <a:ext cx="39418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a:t>
            </a:r>
            <a:r>
              <a:rPr lang="en-US" altLang="zh-CN" sz="1600">
                <a:solidFill>
                  <a:srgbClr val="FF0000"/>
                </a:solidFill>
              </a:rPr>
              <a:t>int a=66,b=79,c=89;</a:t>
            </a:r>
          </a:p>
          <a:p>
            <a:pPr defTabSz="363538"/>
            <a:r>
              <a:rPr lang="en-US" altLang="zh-CN" sz="1600"/>
              <a:t> </a:t>
            </a:r>
            <a:r>
              <a:rPr lang="zh-CN" altLang="en-US" sz="1600"/>
              <a:t>	</a:t>
            </a:r>
            <a:r>
              <a:rPr lang="en-US" altLang="zh-CN" sz="1600"/>
              <a:t>putchar(a);	</a:t>
            </a:r>
          </a:p>
          <a:p>
            <a:pPr defTabSz="363538"/>
            <a:r>
              <a:rPr lang="en-US" altLang="zh-CN" sz="1600"/>
              <a:t>	putchar(b);	</a:t>
            </a:r>
          </a:p>
          <a:p>
            <a:pPr defTabSz="363538"/>
            <a:r>
              <a:rPr lang="en-US" altLang="zh-CN" sz="1600"/>
              <a:t>	putchar(c);</a:t>
            </a:r>
          </a:p>
          <a:p>
            <a:pPr defTabSz="363538"/>
            <a:r>
              <a:rPr lang="en-US" altLang="zh-CN" sz="1600"/>
              <a:t> 	putchar ('\n');</a:t>
            </a:r>
          </a:p>
          <a:p>
            <a:pPr defTabSz="363538"/>
            <a:r>
              <a:rPr lang="en-US" altLang="zh-CN" sz="1600"/>
              <a:t> </a:t>
            </a:r>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20" name="MH_Desc_1"/>
          <p:cNvSpPr/>
          <p:nvPr>
            <p:custDataLst>
              <p:tags r:id="rId1"/>
            </p:custDataLst>
          </p:nvPr>
        </p:nvSpPr>
        <p:spPr>
          <a:xfrm>
            <a:off x="6171554" y="675861"/>
            <a:ext cx="4633290" cy="19461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用</a:t>
            </a:r>
            <a:r>
              <a:rPr lang="en-US" altLang="zh-CN">
                <a:solidFill>
                  <a:schemeClr val="tx1"/>
                </a:solidFill>
              </a:rPr>
              <a:t>putchar</a:t>
            </a:r>
            <a:r>
              <a:rPr lang="zh-CN" altLang="en-US">
                <a:solidFill>
                  <a:schemeClr val="tx1"/>
                </a:solidFill>
              </a:rPr>
              <a:t>函数既可以输出</a:t>
            </a:r>
            <a:r>
              <a:rPr lang="zh-CN" altLang="en-US" b="1">
                <a:solidFill>
                  <a:schemeClr val="tx1"/>
                </a:solidFill>
              </a:rPr>
              <a:t>可显示字符</a:t>
            </a:r>
            <a:r>
              <a:rPr lang="zh-CN" altLang="en-US">
                <a:solidFill>
                  <a:schemeClr val="tx1"/>
                </a:solidFill>
              </a:rPr>
              <a:t>，也可以输出</a:t>
            </a:r>
            <a:r>
              <a:rPr lang="zh-CN" altLang="en-US" b="1">
                <a:solidFill>
                  <a:schemeClr val="tx1"/>
                </a:solidFill>
              </a:rPr>
              <a:t>控制字符</a:t>
            </a:r>
            <a:r>
              <a:rPr lang="zh-CN" altLang="en-US">
                <a:solidFill>
                  <a:schemeClr val="tx1"/>
                </a:solidFill>
              </a:rPr>
              <a:t>和</a:t>
            </a:r>
            <a:r>
              <a:rPr lang="zh-CN" altLang="en-US" b="1">
                <a:solidFill>
                  <a:schemeClr val="tx1"/>
                </a:solidFill>
              </a:rPr>
              <a:t>转义字符</a:t>
            </a:r>
            <a:r>
              <a:rPr lang="zh-CN" altLang="en-US">
                <a:solidFill>
                  <a:schemeClr val="tx1"/>
                </a:solidFill>
              </a:rPr>
              <a:t>。</a:t>
            </a:r>
            <a:endParaRPr lang="en-US" altLang="zh-CN">
              <a:solidFill>
                <a:schemeClr val="tx1"/>
              </a:solidFill>
            </a:endParaRPr>
          </a:p>
          <a:p>
            <a:pPr algn="just">
              <a:lnSpc>
                <a:spcPct val="120000"/>
              </a:lnSpc>
              <a:spcBef>
                <a:spcPts val="600"/>
              </a:spcBef>
              <a:spcAft>
                <a:spcPts val="600"/>
              </a:spcAft>
              <a:defRPr/>
            </a:pPr>
            <a:r>
              <a:rPr lang="en-US" altLang="zh-CN">
                <a:solidFill>
                  <a:schemeClr val="tx1"/>
                </a:solidFill>
              </a:rPr>
              <a:t>putchar(c)</a:t>
            </a:r>
            <a:r>
              <a:rPr lang="zh-CN" altLang="en-US">
                <a:solidFill>
                  <a:schemeClr val="tx1"/>
                </a:solidFill>
              </a:rPr>
              <a:t>中的</a:t>
            </a:r>
            <a:r>
              <a:rPr lang="en-US" altLang="zh-CN">
                <a:solidFill>
                  <a:schemeClr val="tx1"/>
                </a:solidFill>
              </a:rPr>
              <a:t>c</a:t>
            </a:r>
            <a:r>
              <a:rPr lang="zh-CN" altLang="en-US">
                <a:solidFill>
                  <a:schemeClr val="tx1"/>
                </a:solidFill>
              </a:rPr>
              <a:t>可以是</a:t>
            </a:r>
            <a:r>
              <a:rPr lang="zh-CN" altLang="en-US" b="1">
                <a:solidFill>
                  <a:schemeClr val="tx1"/>
                </a:solidFill>
              </a:rPr>
              <a:t>字符常量、整型常量、字符变量</a:t>
            </a:r>
            <a:r>
              <a:rPr lang="zh-CN" altLang="en-US">
                <a:solidFill>
                  <a:schemeClr val="tx1"/>
                </a:solidFill>
              </a:rPr>
              <a:t>或</a:t>
            </a:r>
            <a:r>
              <a:rPr lang="zh-CN" altLang="en-US" b="1">
                <a:solidFill>
                  <a:schemeClr val="tx1"/>
                </a:solidFill>
              </a:rPr>
              <a:t>整型变量</a:t>
            </a:r>
            <a:r>
              <a:rPr lang="en-US" altLang="zh-CN">
                <a:solidFill>
                  <a:schemeClr val="tx1"/>
                </a:solidFill>
              </a:rPr>
              <a:t>(</a:t>
            </a:r>
            <a:r>
              <a:rPr lang="zh-CN" altLang="en-US">
                <a:solidFill>
                  <a:schemeClr val="tx1"/>
                </a:solidFill>
              </a:rPr>
              <a:t>其值在字符的</a:t>
            </a:r>
            <a:r>
              <a:rPr lang="en-US" altLang="zh-CN">
                <a:solidFill>
                  <a:schemeClr val="tx1"/>
                </a:solidFill>
              </a:rPr>
              <a:t>ASCII</a:t>
            </a:r>
            <a:r>
              <a:rPr lang="zh-CN" altLang="en-US">
                <a:solidFill>
                  <a:schemeClr val="tx1"/>
                </a:solidFill>
              </a:rPr>
              <a:t>代码范围内</a:t>
            </a:r>
            <a:r>
              <a:rPr lang="en-US" altLang="zh-CN">
                <a:solidFill>
                  <a:schemeClr val="tx1"/>
                </a:solidFill>
              </a:rPr>
              <a:t>)</a:t>
            </a:r>
            <a:r>
              <a:rPr lang="zh-CN" altLang="en-US">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val="8537247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getchar</a:t>
            </a:r>
            <a:r>
              <a:rPr lang="zh-CN" altLang="en-US"/>
              <a:t>函数</a:t>
            </a:r>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向计算机输入一个字符。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getchar()</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3.9】</a:t>
            </a:r>
            <a:r>
              <a:rPr lang="zh-CN" altLang="en-US" sz="2000">
                <a:solidFill>
                  <a:schemeClr val="accent1"/>
                </a:solidFill>
              </a:rPr>
              <a:t>从键盘输入</a:t>
            </a:r>
            <a:r>
              <a:rPr lang="en-US" altLang="zh-CN" sz="2000">
                <a:solidFill>
                  <a:schemeClr val="accent1"/>
                </a:solidFill>
              </a:rPr>
              <a:t>BOY 3</a:t>
            </a:r>
            <a:r>
              <a:rPr lang="zh-CN" altLang="en-US" sz="2000">
                <a:solidFill>
                  <a:schemeClr val="accent1"/>
                </a:solidFill>
              </a:rPr>
              <a:t>个字符，然后把它们输出到屏幕。</a:t>
            </a:r>
          </a:p>
        </p:txBody>
      </p:sp>
      <p:sp>
        <p:nvSpPr>
          <p:cNvPr id="17" name="矩形 16"/>
          <p:cNvSpPr/>
          <p:nvPr/>
        </p:nvSpPr>
        <p:spPr>
          <a:xfrm>
            <a:off x="1129748" y="2657869"/>
            <a:ext cx="5041806" cy="646331"/>
          </a:xfrm>
          <a:prstGeom prst="rect">
            <a:avLst/>
          </a:prstGeom>
        </p:spPr>
        <p:txBody>
          <a:bodyPr wrap="square">
            <a:spAutoFit/>
          </a:bodyPr>
          <a:lstStyle/>
          <a:p>
            <a:r>
              <a:rPr lang="zh-CN" altLang="en-US" b="1"/>
              <a:t>解题思路</a:t>
            </a:r>
            <a:r>
              <a:rPr lang="en-US" altLang="zh-CN" b="1"/>
              <a:t>: </a:t>
            </a:r>
            <a:r>
              <a:rPr lang="zh-CN" altLang="en-US"/>
              <a:t> 用</a:t>
            </a:r>
            <a:r>
              <a:rPr lang="en-US" altLang="zh-CN"/>
              <a:t>3</a:t>
            </a:r>
            <a:r>
              <a:rPr lang="zh-CN" altLang="en-US"/>
              <a:t>个</a:t>
            </a:r>
            <a:r>
              <a:rPr lang="en-US" altLang="zh-CN"/>
              <a:t>getchar</a:t>
            </a:r>
            <a:r>
              <a:rPr lang="zh-CN" altLang="en-US"/>
              <a:t>函数先后从键盘向计算机输入</a:t>
            </a:r>
            <a:r>
              <a:rPr lang="en-US" altLang="zh-CN"/>
              <a:t>BOY 3</a:t>
            </a:r>
            <a:r>
              <a:rPr lang="zh-CN" altLang="en-US"/>
              <a:t>个字符，然后用</a:t>
            </a:r>
            <a:r>
              <a:rPr lang="en-US" altLang="zh-CN"/>
              <a:t>putchar</a:t>
            </a:r>
            <a:r>
              <a:rPr lang="zh-CN" altLang="en-US"/>
              <a:t>函数输出。</a:t>
            </a:r>
          </a:p>
        </p:txBody>
      </p:sp>
      <p:sp>
        <p:nvSpPr>
          <p:cNvPr id="18" name="圆角矩形 17"/>
          <p:cNvSpPr/>
          <p:nvPr/>
        </p:nvSpPr>
        <p:spPr>
          <a:xfrm>
            <a:off x="1129747" y="3340034"/>
            <a:ext cx="5489713" cy="30283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char a,b,c;	</a:t>
            </a:r>
            <a:r>
              <a:rPr lang="en-US" altLang="zh-CN" sz="1600">
                <a:solidFill>
                  <a:srgbClr val="008000"/>
                </a:solidFill>
              </a:rPr>
              <a:t>//</a:t>
            </a:r>
            <a:r>
              <a:rPr lang="zh-CN" altLang="en-US" sz="1600">
                <a:solidFill>
                  <a:srgbClr val="008000"/>
                </a:solidFill>
              </a:rPr>
              <a:t>定义字符变量</a:t>
            </a:r>
            <a:r>
              <a:rPr lang="en-US" altLang="zh-CN" sz="1600">
                <a:solidFill>
                  <a:srgbClr val="008000"/>
                </a:solidFill>
              </a:rPr>
              <a:t>a,b,c</a:t>
            </a:r>
          </a:p>
          <a:p>
            <a:pPr defTabSz="363538"/>
            <a:r>
              <a:rPr lang="en-US" altLang="zh-CN" sz="1600"/>
              <a:t>	a=getchar();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a</a:t>
            </a:r>
          </a:p>
          <a:p>
            <a:pPr defTabSz="363538"/>
            <a:r>
              <a:rPr lang="en-US" altLang="zh-CN" sz="1600"/>
              <a:t>	b=getchar();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b</a:t>
            </a:r>
          </a:p>
          <a:p>
            <a:pPr defTabSz="363538"/>
            <a:r>
              <a:rPr lang="en-US" altLang="zh-CN" sz="1600"/>
              <a:t>	c=getchar();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c</a:t>
            </a:r>
          </a:p>
          <a:p>
            <a:pPr defTabSz="363538"/>
            <a:r>
              <a:rPr lang="en-US" altLang="zh-CN" sz="1600"/>
              <a:t>	putchar(a);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a</a:t>
            </a:r>
            <a:r>
              <a:rPr lang="zh-CN" altLang="en-US" sz="1600">
                <a:solidFill>
                  <a:srgbClr val="008000"/>
                </a:solidFill>
              </a:rPr>
              <a:t>的值输出</a:t>
            </a:r>
          </a:p>
          <a:p>
            <a:pPr defTabSz="363538"/>
            <a:r>
              <a:rPr lang="zh-CN" altLang="en-US" sz="1600"/>
              <a:t>	</a:t>
            </a:r>
            <a:r>
              <a:rPr lang="en-US" altLang="zh-CN" sz="1600"/>
              <a:t>putchar(b);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b</a:t>
            </a:r>
            <a:r>
              <a:rPr lang="zh-CN" altLang="en-US" sz="1600">
                <a:solidFill>
                  <a:srgbClr val="008000"/>
                </a:solidFill>
              </a:rPr>
              <a:t>的值输出 </a:t>
            </a:r>
          </a:p>
          <a:p>
            <a:pPr defTabSz="363538"/>
            <a:r>
              <a:rPr lang="zh-CN" altLang="en-US" sz="1600"/>
              <a:t>	</a:t>
            </a:r>
            <a:r>
              <a:rPr lang="en-US" altLang="zh-CN" sz="1600"/>
              <a:t>putchar(c);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c</a:t>
            </a:r>
            <a:r>
              <a:rPr lang="zh-CN" altLang="en-US" sz="1600">
                <a:solidFill>
                  <a:srgbClr val="008000"/>
                </a:solidFill>
              </a:rPr>
              <a:t>的值输出</a:t>
            </a:r>
          </a:p>
          <a:p>
            <a:pPr defTabSz="363538"/>
            <a:r>
              <a:rPr lang="zh-CN" altLang="en-US" sz="1600"/>
              <a:t>	</a:t>
            </a:r>
            <a:r>
              <a:rPr lang="en-US" altLang="zh-CN" sz="1600"/>
              <a:t>putchar('\n');</a:t>
            </a:r>
            <a:r>
              <a:rPr lang="en-US" altLang="zh-CN" sz="1600">
                <a:solidFill>
                  <a:srgbClr val="008000"/>
                </a:solidFill>
              </a:rPr>
              <a:t>//</a:t>
            </a:r>
            <a:r>
              <a:rPr lang="zh-CN" altLang="en-US" sz="1600">
                <a:solidFill>
                  <a:srgbClr val="008000"/>
                </a:solidFill>
              </a:rPr>
              <a:t>换行</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20" name="MH_Desc_1"/>
          <p:cNvSpPr/>
          <p:nvPr>
            <p:custDataLst>
              <p:tags r:id="rId1"/>
            </p:custDataLst>
          </p:nvPr>
        </p:nvSpPr>
        <p:spPr>
          <a:xfrm>
            <a:off x="7926999" y="2168968"/>
            <a:ext cx="3830992" cy="41993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a:solidFill>
                  <a:schemeClr val="tx1"/>
                </a:solidFill>
              </a:rPr>
              <a:t>函数</a:t>
            </a:r>
            <a:r>
              <a:rPr lang="zh-CN" altLang="en-US" b="1">
                <a:solidFill>
                  <a:schemeClr val="tx1"/>
                </a:solidFill>
              </a:rPr>
              <a:t>没有参数</a:t>
            </a:r>
            <a:r>
              <a:rPr lang="zh-CN" altLang="en-US">
                <a:solidFill>
                  <a:schemeClr val="tx1"/>
                </a:solidFill>
              </a:rPr>
              <a:t>。</a:t>
            </a:r>
            <a:endParaRPr lang="en-US" altLang="zh-CN">
              <a:solidFill>
                <a:schemeClr val="tx1"/>
              </a:solidFill>
            </a:endParaRPr>
          </a:p>
          <a:p>
            <a:pPr algn="just">
              <a:lnSpc>
                <a:spcPct val="120000"/>
              </a:lnSpc>
              <a:spcBef>
                <a:spcPts val="600"/>
              </a:spcBef>
              <a:defRPr/>
            </a:pPr>
            <a:r>
              <a:rPr lang="zh-CN" altLang="en-US">
                <a:solidFill>
                  <a:schemeClr val="tx1"/>
                </a:solidFill>
              </a:rPr>
              <a:t>函数的值就是从输入设备得到的字符。</a:t>
            </a:r>
            <a:endParaRPr lang="en-US" altLang="zh-CN">
              <a:solidFill>
                <a:schemeClr val="tx1"/>
              </a:solidFill>
            </a:endParaRPr>
          </a:p>
          <a:p>
            <a:pPr algn="just">
              <a:lnSpc>
                <a:spcPct val="120000"/>
              </a:lnSpc>
              <a:spcBef>
                <a:spcPts val="600"/>
              </a:spcBef>
              <a:defRPr/>
            </a:pPr>
            <a:r>
              <a:rPr lang="zh-CN" altLang="en-US" b="1">
                <a:solidFill>
                  <a:schemeClr val="tx1"/>
                </a:solidFill>
              </a:rPr>
              <a:t>只能接收一个字符</a:t>
            </a:r>
            <a:r>
              <a:rPr lang="zh-CN" altLang="en-US">
                <a:solidFill>
                  <a:schemeClr val="tx1"/>
                </a:solidFill>
              </a:rPr>
              <a:t>。</a:t>
            </a:r>
            <a:endParaRPr lang="en-US" altLang="zh-CN">
              <a:solidFill>
                <a:schemeClr val="tx1"/>
              </a:solidFill>
            </a:endParaRPr>
          </a:p>
          <a:p>
            <a:pPr algn="just">
              <a:lnSpc>
                <a:spcPct val="120000"/>
              </a:lnSpc>
              <a:spcBef>
                <a:spcPts val="600"/>
              </a:spcBef>
              <a:defRPr/>
            </a:pPr>
            <a:r>
              <a:rPr lang="zh-CN" altLang="en-US">
                <a:solidFill>
                  <a:schemeClr val="tx1"/>
                </a:solidFill>
              </a:rPr>
              <a:t>如果想输入多个字符就要用多个函数。</a:t>
            </a:r>
            <a:endParaRPr lang="en-US" altLang="zh-CN">
              <a:solidFill>
                <a:schemeClr val="tx1"/>
              </a:solidFill>
            </a:endParaRPr>
          </a:p>
          <a:p>
            <a:pPr algn="just">
              <a:lnSpc>
                <a:spcPct val="120000"/>
              </a:lnSpc>
              <a:spcBef>
                <a:spcPts val="600"/>
              </a:spcBef>
              <a:defRPr/>
            </a:pPr>
            <a:r>
              <a:rPr lang="zh-CN" altLang="en-US">
                <a:solidFill>
                  <a:schemeClr val="tx1"/>
                </a:solidFill>
              </a:rPr>
              <a:t>不仅可以从输入设备获得一个可显示的字符，而且可以获得控制字符。</a:t>
            </a:r>
          </a:p>
          <a:p>
            <a:pPr algn="just">
              <a:lnSpc>
                <a:spcPct val="120000"/>
              </a:lnSpc>
              <a:spcBef>
                <a:spcPts val="600"/>
              </a:spcBef>
              <a:defRPr/>
            </a:pPr>
            <a:r>
              <a:rPr lang="zh-CN" altLang="en-US">
                <a:solidFill>
                  <a:schemeClr val="tx1"/>
                </a:solidFill>
              </a:rPr>
              <a:t>用</a:t>
            </a:r>
            <a:r>
              <a:rPr lang="en-US" altLang="zh-CN">
                <a:solidFill>
                  <a:schemeClr val="tx1"/>
                </a:solidFill>
              </a:rPr>
              <a:t>getchar</a:t>
            </a:r>
            <a:r>
              <a:rPr lang="zh-CN" altLang="en-US">
                <a:solidFill>
                  <a:schemeClr val="tx1"/>
                </a:solidFill>
              </a:rPr>
              <a:t>函数得到的字符可以赋给一个字符变量或整型变量，也可以作为表达式的一部分。如，</a:t>
            </a:r>
            <a:r>
              <a:rPr lang="en-US" altLang="zh-CN">
                <a:solidFill>
                  <a:schemeClr val="tx1"/>
                </a:solidFill>
              </a:rPr>
              <a:t>putchar(getchar());</a:t>
            </a:r>
            <a:r>
              <a:rPr lang="zh-CN" altLang="en-US">
                <a:solidFill>
                  <a:schemeClr val="tx1"/>
                </a:solidFill>
              </a:rPr>
              <a:t>将接收到的字符输出。</a:t>
            </a:r>
            <a:endParaRPr lang="en-US" altLang="zh-CN">
              <a:solidFill>
                <a:schemeClr val="tx1"/>
              </a:solidFill>
            </a:endParaRPr>
          </a:p>
        </p:txBody>
      </p:sp>
      <p:pic>
        <p:nvPicPr>
          <p:cNvPr id="5" name="图片 4"/>
          <p:cNvPicPr>
            <a:picLocks noChangeAspect="1"/>
          </p:cNvPicPr>
          <p:nvPr/>
        </p:nvPicPr>
        <p:blipFill>
          <a:blip r:embed="rId3" cstate="print"/>
          <a:stretch>
            <a:fillRect/>
          </a:stretch>
        </p:blipFill>
        <p:spPr>
          <a:xfrm>
            <a:off x="3590925" y="5748708"/>
            <a:ext cx="3467100" cy="876300"/>
          </a:xfrm>
          <a:prstGeom prst="rect">
            <a:avLst/>
          </a:prstGeom>
        </p:spPr>
      </p:pic>
    </p:spTree>
    <p:extLst>
      <p:ext uri="{BB962C8B-B14F-4D97-AF65-F5344CB8AC3E}">
        <p14:creationId xmlns:p14="http://schemas.microsoft.com/office/powerpoint/2010/main" val="1793059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getchar</a:t>
            </a:r>
            <a:r>
              <a:rPr lang="zh-CN" altLang="en-US"/>
              <a:t>函数</a:t>
            </a:r>
          </a:p>
        </p:txBody>
      </p:sp>
      <p:sp>
        <p:nvSpPr>
          <p:cNvPr id="16" name="内容占位符 2"/>
          <p:cNvSpPr txBox="1">
            <a:spLocks/>
          </p:cNvSpPr>
          <p:nvPr/>
        </p:nvSpPr>
        <p:spPr>
          <a:xfrm>
            <a:off x="831573" y="1268913"/>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3.10】</a:t>
            </a:r>
            <a:r>
              <a:rPr lang="zh-CN" altLang="en-US" sz="2000">
                <a:solidFill>
                  <a:schemeClr val="accent1"/>
                </a:solidFill>
              </a:rPr>
              <a:t>改写例</a:t>
            </a:r>
            <a:r>
              <a:rPr lang="en-US" altLang="zh-CN" sz="2000">
                <a:solidFill>
                  <a:schemeClr val="accent1"/>
                </a:solidFill>
              </a:rPr>
              <a:t>3.3</a:t>
            </a:r>
            <a:r>
              <a:rPr lang="zh-CN" altLang="en-US" sz="2000">
                <a:solidFill>
                  <a:schemeClr val="accent1"/>
                </a:solidFill>
              </a:rPr>
              <a:t>程序，使之可以适用于任何大写字母。</a:t>
            </a:r>
            <a:endParaRPr lang="en-US" altLang="zh-CN" sz="2000">
              <a:solidFill>
                <a:schemeClr val="accent1"/>
              </a:solidFill>
            </a:endParaRPr>
          </a:p>
          <a:p>
            <a:pPr marL="0" indent="0">
              <a:lnSpc>
                <a:spcPct val="120000"/>
              </a:lnSpc>
              <a:buNone/>
            </a:pPr>
            <a:r>
              <a:rPr lang="en-US" altLang="zh-CN" sz="2000">
                <a:solidFill>
                  <a:schemeClr val="accent1"/>
                </a:solidFill>
              </a:rPr>
              <a:t>  </a:t>
            </a:r>
            <a:r>
              <a:rPr lang="zh-CN" altLang="en-US" sz="2000">
                <a:solidFill>
                  <a:schemeClr val="accent1"/>
                </a:solidFill>
              </a:rPr>
              <a:t>从键盘输入一个大写字母，在显示屏上显示对应的小写字母。</a:t>
            </a:r>
          </a:p>
        </p:txBody>
      </p:sp>
      <p:sp>
        <p:nvSpPr>
          <p:cNvPr id="17" name="矩形 16"/>
          <p:cNvSpPr/>
          <p:nvPr/>
        </p:nvSpPr>
        <p:spPr>
          <a:xfrm>
            <a:off x="1070022" y="2240425"/>
            <a:ext cx="6265056" cy="646331"/>
          </a:xfrm>
          <a:prstGeom prst="rect">
            <a:avLst/>
          </a:prstGeom>
        </p:spPr>
        <p:txBody>
          <a:bodyPr wrap="square">
            <a:spAutoFit/>
          </a:bodyPr>
          <a:lstStyle/>
          <a:p>
            <a:r>
              <a:rPr lang="zh-CN" altLang="en-US" b="1"/>
              <a:t>解题思路</a:t>
            </a:r>
            <a:r>
              <a:rPr lang="en-US" altLang="zh-CN" b="1"/>
              <a:t>: </a:t>
            </a:r>
            <a:r>
              <a:rPr lang="zh-CN" altLang="en-US"/>
              <a:t> 用</a:t>
            </a:r>
            <a:r>
              <a:rPr lang="en-US" altLang="zh-CN"/>
              <a:t>getchar</a:t>
            </a:r>
            <a:r>
              <a:rPr lang="zh-CN" altLang="en-US"/>
              <a:t>函数从键盘读入一个大写字母，把它转换为小写字母，然后用</a:t>
            </a:r>
            <a:r>
              <a:rPr lang="en-US" altLang="zh-CN"/>
              <a:t>putchar</a:t>
            </a:r>
            <a:r>
              <a:rPr lang="zh-CN" altLang="en-US"/>
              <a:t>函数输出该小写字母。</a:t>
            </a:r>
          </a:p>
        </p:txBody>
      </p:sp>
      <p:sp>
        <p:nvSpPr>
          <p:cNvPr id="18" name="圆角矩形 17"/>
          <p:cNvSpPr/>
          <p:nvPr/>
        </p:nvSpPr>
        <p:spPr>
          <a:xfrm>
            <a:off x="1139686"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c1,c2;</a:t>
            </a:r>
          </a:p>
          <a:p>
            <a:pPr defTabSz="363538"/>
            <a:r>
              <a:rPr lang="en-US" altLang="zh-CN" sz="1600"/>
              <a:t>	c1=getchar(); 	</a:t>
            </a:r>
            <a:r>
              <a:rPr lang="en-US" altLang="zh-CN" sz="160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		</a:t>
            </a:r>
            <a:r>
              <a:rPr lang="en-US" altLang="zh-CN" sz="1600">
                <a:solidFill>
                  <a:srgbClr val="008000"/>
                </a:solidFill>
              </a:rPr>
              <a:t>//</a:t>
            </a:r>
            <a:r>
              <a:rPr lang="zh-CN" altLang="en-US" sz="1600">
                <a:solidFill>
                  <a:srgbClr val="008000"/>
                </a:solidFill>
              </a:rPr>
              <a:t>求对应小写字母的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putchar(c2);		</a:t>
            </a:r>
            <a:r>
              <a:rPr lang="en-US" altLang="zh-CN" sz="1600">
                <a:solidFill>
                  <a:srgbClr val="008000"/>
                </a:solidFill>
              </a:rPr>
              <a:t>//</a:t>
            </a:r>
            <a:r>
              <a:rPr lang="zh-CN" altLang="en-US" sz="1600">
                <a:solidFill>
                  <a:srgbClr val="008000"/>
                </a:solidFill>
              </a:rPr>
              <a:t>输出</a:t>
            </a:r>
            <a:r>
              <a:rPr lang="en-US" altLang="zh-CN" sz="1600">
                <a:solidFill>
                  <a:srgbClr val="008000"/>
                </a:solidFill>
              </a:rPr>
              <a:t>c2</a:t>
            </a:r>
            <a:r>
              <a:rPr lang="zh-CN" altLang="en-US" sz="1600">
                <a:solidFill>
                  <a:srgbClr val="008000"/>
                </a:solidFill>
              </a:rPr>
              <a:t>的值，是一个字符</a:t>
            </a:r>
          </a:p>
          <a:p>
            <a:pPr defTabSz="363538"/>
            <a:r>
              <a:rPr lang="zh-CN" altLang="en-US" sz="1600"/>
              <a:t>	</a:t>
            </a:r>
            <a:r>
              <a:rPr lang="en-US" altLang="zh-CN" sz="1600"/>
              <a:t>putchar('\n'); </a:t>
            </a:r>
          </a:p>
          <a:p>
            <a:pPr defTabSz="363538"/>
            <a:r>
              <a:rPr lang="en-US" altLang="zh-CN" sz="1600"/>
              <a:t>	return 0;</a:t>
            </a:r>
          </a:p>
          <a:p>
            <a:pPr defTabSz="363538"/>
            <a:r>
              <a:rPr lang="en-US" altLang="zh-CN" sz="1600"/>
              <a:t>}</a:t>
            </a:r>
            <a:endParaRPr lang="en-US" altLang="zh-CN" sz="1600">
              <a:solidFill>
                <a:srgbClr val="008000"/>
              </a:solidFill>
            </a:endParaRPr>
          </a:p>
        </p:txBody>
      </p:sp>
      <p:pic>
        <p:nvPicPr>
          <p:cNvPr id="7" name="图片 6"/>
          <p:cNvPicPr>
            <a:picLocks noChangeAspect="1"/>
          </p:cNvPicPr>
          <p:nvPr/>
        </p:nvPicPr>
        <p:blipFill>
          <a:blip r:embed="rId2" cstate="print"/>
          <a:stretch>
            <a:fillRect/>
          </a:stretch>
        </p:blipFill>
        <p:spPr>
          <a:xfrm>
            <a:off x="8111987" y="4700381"/>
            <a:ext cx="3467100" cy="895350"/>
          </a:xfrm>
          <a:prstGeom prst="rect">
            <a:avLst/>
          </a:prstGeom>
        </p:spPr>
      </p:pic>
      <p:pic>
        <p:nvPicPr>
          <p:cNvPr id="8" name="图片 7"/>
          <p:cNvPicPr>
            <a:picLocks noChangeAspect="1"/>
          </p:cNvPicPr>
          <p:nvPr/>
        </p:nvPicPr>
        <p:blipFill>
          <a:blip r:embed="rId3" cstate="print"/>
          <a:stretch>
            <a:fillRect/>
          </a:stretch>
        </p:blipFill>
        <p:spPr>
          <a:xfrm>
            <a:off x="8111987" y="4700381"/>
            <a:ext cx="3543300" cy="1114425"/>
          </a:xfrm>
          <a:prstGeom prst="rect">
            <a:avLst/>
          </a:prstGeom>
        </p:spPr>
      </p:pic>
      <p:sp>
        <p:nvSpPr>
          <p:cNvPr id="13" name="圆角矩形 12"/>
          <p:cNvSpPr/>
          <p:nvPr/>
        </p:nvSpPr>
        <p:spPr>
          <a:xfrm>
            <a:off x="1139685"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 ()</a:t>
            </a:r>
          </a:p>
          <a:p>
            <a:pPr defTabSz="363538"/>
            <a:r>
              <a:rPr lang="en-US" altLang="zh-CN" sz="1600"/>
              <a:t>{</a:t>
            </a:r>
          </a:p>
          <a:p>
            <a:pPr defTabSz="363538"/>
            <a:r>
              <a:rPr lang="en-US" altLang="zh-CN" sz="1600"/>
              <a:t>	char c1,c2;</a:t>
            </a:r>
          </a:p>
          <a:p>
            <a:pPr defTabSz="363538"/>
            <a:r>
              <a:rPr lang="en-US" altLang="zh-CN" sz="1600"/>
              <a:t>	c1=getchar();	</a:t>
            </a:r>
            <a:r>
              <a:rPr lang="en-US" altLang="zh-CN" sz="160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	</a:t>
            </a:r>
            <a:r>
              <a:rPr lang="en-US" altLang="zh-CN" sz="1600">
                <a:solidFill>
                  <a:srgbClr val="008000"/>
                </a:solidFill>
              </a:rPr>
              <a:t>//</a:t>
            </a:r>
            <a:r>
              <a:rPr lang="zh-CN" altLang="en-US" sz="1600">
                <a:solidFill>
                  <a:srgbClr val="008000"/>
                </a:solidFill>
              </a:rPr>
              <a:t>得到对应的小写字母的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printf("</a:t>
            </a:r>
            <a:r>
              <a:rPr lang="zh-CN" altLang="en-US" sz="1600"/>
              <a:t>大写字母</a:t>
            </a:r>
            <a:r>
              <a:rPr lang="en-US" altLang="zh-CN" sz="1600"/>
              <a:t>: %c\n</a:t>
            </a:r>
            <a:r>
              <a:rPr lang="zh-CN" altLang="en-US" sz="1600"/>
              <a:t>小写字母</a:t>
            </a:r>
            <a:r>
              <a:rPr lang="en-US" altLang="zh-CN" sz="1600"/>
              <a:t>: %c\n",c1,c2);	</a:t>
            </a:r>
            <a:r>
              <a:rPr lang="en-US" altLang="zh-CN" sz="1600">
                <a:solidFill>
                  <a:srgbClr val="008000"/>
                </a:solidFill>
              </a:rPr>
              <a:t>//</a:t>
            </a:r>
            <a:r>
              <a:rPr lang="zh-CN" altLang="en-US" sz="1600">
                <a:solidFill>
                  <a:srgbClr val="008000"/>
                </a:solidFill>
              </a:rPr>
              <a:t>输出</a:t>
            </a:r>
            <a:r>
              <a:rPr lang="en-US" altLang="zh-CN" sz="1600">
                <a:solidFill>
                  <a:srgbClr val="008000"/>
                </a:solidFill>
              </a:rPr>
              <a:t>c1,c2</a:t>
            </a:r>
            <a:r>
              <a:rPr lang="zh-CN" altLang="en-US" sz="1600">
                <a:solidFill>
                  <a:srgbClr val="008000"/>
                </a:solidFill>
              </a:rPr>
              <a:t>的值</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10" name="文本框 9"/>
          <p:cNvSpPr txBox="1"/>
          <p:nvPr/>
        </p:nvSpPr>
        <p:spPr>
          <a:xfrm>
            <a:off x="5575853" y="2922945"/>
            <a:ext cx="21286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a:t>用</a:t>
            </a:r>
            <a:r>
              <a:rPr lang="en-US" altLang="zh-CN"/>
              <a:t>printf</a:t>
            </a:r>
            <a:r>
              <a:rPr lang="zh-CN" altLang="en-US"/>
              <a:t>函数输出</a:t>
            </a:r>
          </a:p>
        </p:txBody>
      </p:sp>
    </p:spTree>
    <p:extLst>
      <p:ext uri="{BB962C8B-B14F-4D97-AF65-F5344CB8AC3E}">
        <p14:creationId xmlns:p14="http://schemas.microsoft.com/office/powerpoint/2010/main" val="12828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A46B3-DC3E-40A0-BA4A-0269CE2F90BB}"/>
              </a:ext>
            </a:extLst>
          </p:cNvPr>
          <p:cNvSpPr>
            <a:spLocks noGrp="1"/>
          </p:cNvSpPr>
          <p:nvPr>
            <p:ph type="title"/>
          </p:nvPr>
        </p:nvSpPr>
        <p:spPr/>
        <p:txBody>
          <a:bodyPr/>
          <a:lstStyle/>
          <a:p>
            <a:endParaRPr lang="zh-CN" altLang="en-US"/>
          </a:p>
        </p:txBody>
      </p:sp>
      <p:sp>
        <p:nvSpPr>
          <p:cNvPr id="4" name="页脚占位符 3">
            <a:extLst>
              <a:ext uri="{FF2B5EF4-FFF2-40B4-BE49-F238E27FC236}">
                <a16:creationId xmlns:a16="http://schemas.microsoft.com/office/drawing/2014/main" id="{C99B7A3B-CF99-4FAA-B82C-E977F5D4FEF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8F6D6D-B8B3-4720-ABCC-42D6C83AFA9E}"/>
              </a:ext>
            </a:extLst>
          </p:cNvPr>
          <p:cNvSpPr>
            <a:spLocks noGrp="1"/>
          </p:cNvSpPr>
          <p:nvPr>
            <p:ph type="sldNum" sz="quarter" idx="12"/>
          </p:nvPr>
        </p:nvSpPr>
        <p:spPr/>
        <p:txBody>
          <a:bodyPr/>
          <a:lstStyle/>
          <a:p>
            <a:fld id="{B058512A-BF6F-43D0-855A-BBBF14572BDB}" type="slidenum">
              <a:rPr lang="zh-CN" altLang="en-US" smtClean="0"/>
              <a:pPr/>
              <a:t>68</a:t>
            </a:fld>
            <a:endParaRPr lang="zh-CN" altLang="en-US"/>
          </a:p>
        </p:txBody>
      </p:sp>
      <p:sp>
        <p:nvSpPr>
          <p:cNvPr id="7" name="文本框 6">
            <a:extLst>
              <a:ext uri="{FF2B5EF4-FFF2-40B4-BE49-F238E27FC236}">
                <a16:creationId xmlns:a16="http://schemas.microsoft.com/office/drawing/2014/main" id="{B228150B-E737-474A-9175-AA4DD0A0AE47}"/>
              </a:ext>
            </a:extLst>
          </p:cNvPr>
          <p:cNvSpPr txBox="1"/>
          <p:nvPr/>
        </p:nvSpPr>
        <p:spPr>
          <a:xfrm>
            <a:off x="3047260" y="3242114"/>
            <a:ext cx="6094520" cy="369332"/>
          </a:xfrm>
          <a:prstGeom prst="rect">
            <a:avLst/>
          </a:prstGeom>
          <a:noFill/>
        </p:spPr>
        <p:txBody>
          <a:bodyPr wrap="square">
            <a:spAutoFit/>
          </a:bodyPr>
          <a:lstStyle/>
          <a:p>
            <a:r>
              <a:rPr lang="en-US" altLang="zh-CN" sz="1800" dirty="0">
                <a:solidFill>
                  <a:srgbClr val="808080"/>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_CRT_SECURE_NO_WARNINGS</a:t>
            </a:r>
            <a:endParaRPr lang="zh-CN" altLang="en-US" dirty="0"/>
          </a:p>
        </p:txBody>
      </p:sp>
    </p:spTree>
    <p:extLst>
      <p:ext uri="{BB962C8B-B14F-4D97-AF65-F5344CB8AC3E}">
        <p14:creationId xmlns:p14="http://schemas.microsoft.com/office/powerpoint/2010/main" val="324440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顺序程序设计举例</a:t>
            </a:r>
          </a:p>
        </p:txBody>
      </p:sp>
      <p:sp>
        <p:nvSpPr>
          <p:cNvPr id="3" name="内容占位符 2"/>
          <p:cNvSpPr>
            <a:spLocks noGrp="1"/>
          </p:cNvSpPr>
          <p:nvPr>
            <p:ph idx="1"/>
          </p:nvPr>
        </p:nvSpPr>
        <p:spPr>
          <a:xfrm>
            <a:off x="629050" y="1140241"/>
            <a:ext cx="7392478" cy="1007364"/>
          </a:xfrm>
        </p:spPr>
        <p:txBody>
          <a:bodyPr>
            <a:noAutofit/>
          </a:body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3.1】</a:t>
            </a:r>
            <a:r>
              <a:rPr lang="zh-CN" altLang="en-US" sz="2000" dirty="0">
                <a:solidFill>
                  <a:schemeClr val="accent1"/>
                </a:solidFill>
              </a:rPr>
              <a:t>有人用温度计测量出用华氏法表示的温度</a:t>
            </a:r>
            <a:r>
              <a:rPr lang="en-US" altLang="zh-CN" sz="2000" dirty="0">
                <a:solidFill>
                  <a:schemeClr val="accent1"/>
                </a:solidFill>
              </a:rPr>
              <a:t>(</a:t>
            </a:r>
            <a:r>
              <a:rPr lang="zh-CN" altLang="en-US" sz="2000" dirty="0">
                <a:solidFill>
                  <a:schemeClr val="accent1"/>
                </a:solidFill>
              </a:rPr>
              <a:t>如</a:t>
            </a:r>
            <a:r>
              <a:rPr lang="en-US" altLang="zh-CN" sz="2000" dirty="0">
                <a:solidFill>
                  <a:schemeClr val="accent1"/>
                </a:solidFill>
              </a:rPr>
              <a:t>64°F</a:t>
            </a:r>
            <a:r>
              <a:rPr lang="zh-CN" altLang="en-US" sz="2000" dirty="0">
                <a:solidFill>
                  <a:schemeClr val="accent1"/>
                </a:solidFill>
              </a:rPr>
              <a:t>），</a:t>
            </a:r>
            <a:endParaRPr lang="en-US" altLang="zh-CN" sz="2000" dirty="0">
              <a:solidFill>
                <a:schemeClr val="accent1"/>
              </a:solidFill>
            </a:endParaRPr>
          </a:p>
          <a:p>
            <a:pPr marL="0" indent="0">
              <a:lnSpc>
                <a:spcPct val="120000"/>
              </a:lnSpc>
              <a:buNone/>
            </a:pPr>
            <a:r>
              <a:rPr lang="en-US" altLang="zh-CN" sz="2000" dirty="0">
                <a:solidFill>
                  <a:schemeClr val="accent1"/>
                </a:solidFill>
              </a:rPr>
              <a:t>  </a:t>
            </a:r>
            <a:r>
              <a:rPr lang="zh-CN" altLang="en-US" sz="2000" dirty="0">
                <a:solidFill>
                  <a:schemeClr val="accent1"/>
                </a:solidFill>
              </a:rPr>
              <a:t>今要求把它转换为以摄氏法表示的温度</a:t>
            </a:r>
            <a:r>
              <a:rPr lang="en-US" altLang="zh-CN" sz="2000" dirty="0">
                <a:solidFill>
                  <a:schemeClr val="accent1"/>
                </a:solidFill>
              </a:rPr>
              <a:t>(</a:t>
            </a:r>
            <a:r>
              <a:rPr lang="zh-CN" altLang="en-US" sz="2000" dirty="0">
                <a:solidFill>
                  <a:schemeClr val="accent1"/>
                </a:solidFill>
              </a:rPr>
              <a:t>如</a:t>
            </a:r>
            <a:r>
              <a:rPr lang="en-US" altLang="zh-CN" sz="2000" dirty="0">
                <a:solidFill>
                  <a:schemeClr val="accent1"/>
                </a:solidFill>
              </a:rPr>
              <a:t>17.8℃)</a:t>
            </a:r>
            <a:r>
              <a:rPr lang="zh-CN" altLang="en-US" sz="2000" dirty="0">
                <a:solidFill>
                  <a:schemeClr val="accent1"/>
                </a:solidFill>
              </a:rPr>
              <a:t>。</a:t>
            </a:r>
            <a:endParaRPr lang="en-US" altLang="zh-CN" sz="2000" dirty="0">
              <a:solidFill>
                <a:schemeClr val="accent1"/>
              </a:solidFill>
            </a:endParaRPr>
          </a:p>
        </p:txBody>
      </p:sp>
      <p:sp>
        <p:nvSpPr>
          <p:cNvPr id="27" name="MH_SubTitle_1"/>
          <p:cNvSpPr/>
          <p:nvPr>
            <p:custDataLst>
              <p:tags r:id="rId1"/>
            </p:custDataLst>
          </p:nvPr>
        </p:nvSpPr>
        <p:spPr>
          <a:xfrm>
            <a:off x="8281401" y="964918"/>
            <a:ext cx="3448050" cy="2365375"/>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20000"/>
              </a:lnSpc>
              <a:defRPr/>
            </a:pPr>
            <a:r>
              <a:rPr lang="en-US" altLang="zh-CN" b="1">
                <a:solidFill>
                  <a:schemeClr val="accent1">
                    <a:lumMod val="75000"/>
                  </a:schemeClr>
                </a:solidFill>
                <a:latin typeface="+mn-ea"/>
              </a:rPr>
              <a:t>N-S</a:t>
            </a:r>
            <a:r>
              <a:rPr lang="zh-CN" altLang="en-US" b="1">
                <a:solidFill>
                  <a:schemeClr val="accent1">
                    <a:lumMod val="75000"/>
                  </a:schemeClr>
                </a:solidFill>
                <a:latin typeface="+mn-ea"/>
              </a:rPr>
              <a:t>流程图</a:t>
            </a:r>
          </a:p>
        </p:txBody>
      </p:sp>
      <p:sp>
        <p:nvSpPr>
          <p:cNvPr id="34" name="MH_Text_1"/>
          <p:cNvSpPr/>
          <p:nvPr>
            <p:custDataLst>
              <p:tags r:id="rId2"/>
            </p:custDataLst>
          </p:nvPr>
        </p:nvSpPr>
        <p:spPr>
          <a:xfrm>
            <a:off x="8498819" y="1402899"/>
            <a:ext cx="3019425" cy="1731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val="2098594108"/>
                        </a:ext>
                      </a:extLst>
                    </a:gridCol>
                  </a:tblGrid>
                  <a:tr h="370840">
                    <a:tc>
                      <a:txBody>
                        <a:bodyPr/>
                        <a:lstStyle/>
                        <a:p>
                          <a:r>
                            <a:rPr lang="zh-CN" altLang="en-US" sz="1600">
                              <a:solidFill>
                                <a:schemeClr val="bg1"/>
                              </a:solidFill>
                            </a:rPr>
                            <a:t>输入</a:t>
                          </a:r>
                          <a:r>
                            <a:rPr lang="en-US" altLang="zh-CN" sz="1600">
                              <a:solidFill>
                                <a:schemeClr val="bg1"/>
                              </a:solidFill>
                            </a:rPr>
                            <a:t>f</a:t>
                          </a:r>
                          <a:r>
                            <a:rPr lang="zh-CN" altLang="en-US" sz="1600">
                              <a:solidFill>
                                <a:schemeClr val="bg1"/>
                              </a:solidFill>
                            </a:rPr>
                            <a:t>的值</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1600" kern="1200" smtClean="0">
                                    <a:solidFill>
                                      <a:schemeClr val="bg1"/>
                                    </a:solidFill>
                                    <a:effectLst/>
                                    <a:latin typeface="Cambria Math" panose="02040503050406030204" pitchFamily="18" charset="0"/>
                                    <a:ea typeface="+mn-ea"/>
                                    <a:cs typeface="+mn-cs"/>
                                  </a:rPr>
                                  <m:t>c</m:t>
                                </m:r>
                                <m:r>
                                  <a:rPr lang="en-US" altLang="zh-CN" sz="1600" kern="1200" smtClean="0">
                                    <a:solidFill>
                                      <a:schemeClr val="bg1"/>
                                    </a:solidFill>
                                    <a:effectLst/>
                                    <a:latin typeface="Cambria Math" panose="02040503050406030204" pitchFamily="18" charset="0"/>
                                    <a:ea typeface="+mn-ea"/>
                                    <a:cs typeface="+mn-cs"/>
                                  </a:rPr>
                                  <m:t>=</m:t>
                                </m:r>
                                <m:f>
                                  <m:fPr>
                                    <m:ctrlPr>
                                      <a:rPr lang="zh-CN" altLang="zh-CN" sz="1600" i="1" kern="1200">
                                        <a:solidFill>
                                          <a:schemeClr val="bg1"/>
                                        </a:solidFill>
                                        <a:effectLst/>
                                        <a:latin typeface="Cambria Math" panose="02040503050406030204" pitchFamily="18" charset="0"/>
                                        <a:ea typeface="+mn-ea"/>
                                        <a:cs typeface="+mn-cs"/>
                                      </a:rPr>
                                    </m:ctrlPr>
                                  </m:fPr>
                                  <m:num>
                                    <m:r>
                                      <a:rPr lang="en-US" altLang="zh-CN" sz="1600" i="1" kern="1200">
                                        <a:solidFill>
                                          <a:schemeClr val="bg1"/>
                                        </a:solidFill>
                                        <a:effectLst/>
                                        <a:latin typeface="Cambria Math" panose="02040503050406030204" pitchFamily="18" charset="0"/>
                                        <a:ea typeface="+mn-ea"/>
                                        <a:cs typeface="+mn-cs"/>
                                      </a:rPr>
                                      <m:t>5</m:t>
                                    </m:r>
                                  </m:num>
                                  <m:den>
                                    <m:r>
                                      <a:rPr lang="en-US" altLang="zh-CN" sz="1600" i="1" kern="1200">
                                        <a:solidFill>
                                          <a:schemeClr val="bg1"/>
                                        </a:solidFill>
                                        <a:effectLst/>
                                        <a:latin typeface="Cambria Math" panose="02040503050406030204" pitchFamily="18" charset="0"/>
                                        <a:ea typeface="+mn-ea"/>
                                        <a:cs typeface="+mn-cs"/>
                                      </a:rPr>
                                      <m:t>9</m:t>
                                    </m:r>
                                  </m:den>
                                </m:f>
                                <m:r>
                                  <a:rPr lang="en-US" altLang="zh-CN" sz="1600" i="1" kern="1200">
                                    <a:solidFill>
                                      <a:schemeClr val="bg1"/>
                                    </a:solidFill>
                                    <a:effectLst/>
                                    <a:latin typeface="Cambria Math" panose="02040503050406030204" pitchFamily="18" charset="0"/>
                                    <a:ea typeface="+mn-ea"/>
                                    <a:cs typeface="+mn-cs"/>
                                  </a:rPr>
                                  <m:t>(</m:t>
                                </m:r>
                                <m:r>
                                  <a:rPr lang="en-US" altLang="zh-CN" sz="1600" i="1" kern="1200">
                                    <a:solidFill>
                                      <a:schemeClr val="bg1"/>
                                    </a:solidFill>
                                    <a:effectLst/>
                                    <a:latin typeface="Cambria Math" panose="02040503050406030204" pitchFamily="18" charset="0"/>
                                    <a:ea typeface="+mn-ea"/>
                                    <a:cs typeface="+mn-cs"/>
                                  </a:rPr>
                                  <m:t>𝑓</m:t>
                                </m:r>
                                <m:r>
                                  <a:rPr lang="en-US" altLang="zh-CN" sz="1600" i="1" kern="1200">
                                    <a:solidFill>
                                      <a:schemeClr val="bg1"/>
                                    </a:solidFill>
                                    <a:effectLst/>
                                    <a:latin typeface="Cambria Math" panose="02040503050406030204" pitchFamily="18" charset="0"/>
                                    <a:ea typeface="+mn-ea"/>
                                    <a:cs typeface="+mn-cs"/>
                                  </a:rPr>
                                  <m:t>−32)</m:t>
                                </m:r>
                              </m:oMath>
                            </m:oMathPara>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144271"/>
                      </a:ext>
                    </a:extLst>
                  </a:tr>
                  <a:tr h="370840">
                    <a:tc>
                      <a:txBody>
                        <a:bodyPr/>
                        <a:lstStyle/>
                        <a:p>
                          <a:r>
                            <a:rPr lang="zh-CN" altLang="en-US" sz="1600">
                              <a:solidFill>
                                <a:schemeClr val="bg1"/>
                              </a:solidFill>
                            </a:rPr>
                            <a:t>输出</a:t>
                          </a:r>
                          <a:r>
                            <a:rPr lang="en-US" altLang="zh-CN" sz="1600">
                              <a:solidFill>
                                <a:schemeClr val="bg1"/>
                              </a:solidFill>
                            </a:rPr>
                            <a:t>c</a:t>
                          </a:r>
                          <a:r>
                            <a:rPr lang="zh-CN" altLang="en-US" sz="1600">
                              <a:solidFill>
                                <a:schemeClr val="bg1"/>
                              </a:solidFill>
                            </a:rPr>
                            <a:t>的值</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811616"/>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461649383"/>
                  </p:ext>
                </p:extLst>
              </p:nvPr>
            </p:nvGraphicFramePr>
            <p:xfrm>
              <a:off x="8897863" y="1620767"/>
              <a:ext cx="2221336" cy="1296226"/>
            </p:xfrm>
            <a:graphic>
              <a:graphicData uri="http://schemas.openxmlformats.org/drawingml/2006/table">
                <a:tbl>
                  <a:tblPr>
                    <a:tableStyleId>{5DA37D80-6434-44D0-A028-1B22A696006F}</a:tableStyleId>
                  </a:tblPr>
                  <a:tblGrid>
                    <a:gridCol w="2221336">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f</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554546">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4"/>
                          <a:stretch>
                            <a:fillRect l="-273" t="-68478" r="-546" b="-73913"/>
                          </a:stretch>
                        </a:blipFill>
                      </a:tcPr>
                    </a:tc>
                    <a:extLst>
                      <a:ext uri="{0D108BD9-81ED-4DB2-BD59-A6C34878D82A}">
                        <a16:rowId xmlns:a16="http://schemas.microsoft.com/office/drawing/2014/main" xmlns="" xmlns:a14="http://schemas.microsoft.com/office/drawing/2010/main" val="1216144271"/>
                      </a:ext>
                    </a:extLst>
                  </a:tr>
                  <a:tr h="370840">
                    <a:tc>
                      <a:txBody>
                        <a:bodyPr/>
                        <a:lstStyle/>
                        <a:p>
                          <a:r>
                            <a:rPr lang="zh-CN" altLang="en-US" sz="1600" dirty="0" smtClean="0">
                              <a:solidFill>
                                <a:schemeClr val="bg1"/>
                              </a:solidFill>
                            </a:rPr>
                            <a:t>输出</a:t>
                          </a:r>
                          <a:r>
                            <a:rPr lang="en-US" altLang="zh-CN" sz="1600" dirty="0" smtClean="0">
                              <a:solidFill>
                                <a:schemeClr val="bg1"/>
                              </a:solidFill>
                            </a:rPr>
                            <a:t>c</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3303811616"/>
                      </a:ext>
                    </a:extLst>
                  </a:tr>
                </a:tbl>
              </a:graphicData>
            </a:graphic>
          </p:graphicFrame>
        </mc:Fallback>
      </mc:AlternateContent>
      <mc:AlternateContent xmlns:mc="http://schemas.openxmlformats.org/markup-compatibility/2006">
        <mc:Choice xmlns:a14="http://schemas.microsoft.com/office/drawing/2010/main" Requires="a14">
          <p:sp>
            <p:nvSpPr>
              <p:cNvPr id="36" name="矩形 35"/>
              <p:cNvSpPr/>
              <p:nvPr/>
            </p:nvSpPr>
            <p:spPr>
              <a:xfrm>
                <a:off x="722714" y="2209752"/>
                <a:ext cx="7298814" cy="1157048"/>
              </a:xfrm>
              <a:prstGeom prst="rect">
                <a:avLst/>
              </a:prstGeom>
            </p:spPr>
            <p:txBody>
              <a:bodyPr wrap="square">
                <a:spAutoFit/>
              </a:bodyPr>
              <a:lstStyle/>
              <a:p>
                <a:r>
                  <a:rPr lang="zh-CN" altLang="en-US" sz="2000" b="1" dirty="0"/>
                  <a:t>解题思路</a:t>
                </a:r>
                <a:r>
                  <a:rPr lang="en-US" altLang="zh-CN" sz="2000" b="1" dirty="0"/>
                  <a:t>: </a:t>
                </a:r>
                <a:r>
                  <a:rPr lang="zh-CN" altLang="en-US" sz="2000" dirty="0"/>
                  <a:t> 这个问题的算法关键在于找到二者间的转换公式。</a:t>
                </a:r>
                <a:endParaRPr lang="en-US" altLang="zh-CN" sz="2000" dirty="0"/>
              </a:p>
              <a:p>
                <a:r>
                  <a:rPr lang="en-US" altLang="zh-CN" sz="2000" dirty="0"/>
                  <a:t>	    </a:t>
                </a:r>
                <a:r>
                  <a:rPr lang="zh-CN" altLang="en-US" sz="2000" dirty="0"/>
                  <a:t>根据物理学知识，知道转换公式为：</a:t>
                </a:r>
                <a14:m>
                  <m:oMath xmlns:m="http://schemas.openxmlformats.org/officeDocument/2006/math">
                    <m:r>
                      <m:rPr>
                        <m:sty m:val="p"/>
                      </m:rPr>
                      <a:rPr lang="en-US" altLang="zh-CN" sz="2000">
                        <a:latin typeface="Cambria Math" panose="02040503050406030204" pitchFamily="18" charset="0"/>
                      </a:rPr>
                      <m:t>c</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9</m:t>
                        </m:r>
                      </m:den>
                    </m:f>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r>
                          <a:rPr lang="en-US" altLang="zh-CN" sz="2000" i="1">
                            <a:latin typeface="Cambria Math" panose="02040503050406030204" pitchFamily="18" charset="0"/>
                          </a:rPr>
                          <m:t>−32</m:t>
                        </m:r>
                      </m:e>
                    </m:d>
                    <m:r>
                      <a:rPr lang="zh-CN" altLang="en-US" sz="2000" i="1">
                        <a:latin typeface="Cambria Math" panose="02040503050406030204" pitchFamily="18" charset="0"/>
                      </a:rPr>
                      <m:t>，</m:t>
                    </m:r>
                  </m:oMath>
                </a14:m>
                <a:endParaRPr lang="en-US" altLang="zh-CN" sz="2000" dirty="0"/>
              </a:p>
              <a:p>
                <a:r>
                  <a:rPr lang="en-US" altLang="zh-CN" sz="2000" dirty="0"/>
                  <a:t>	    </a:t>
                </a:r>
                <a:r>
                  <a:rPr lang="zh-CN" altLang="en-US" sz="2000" dirty="0"/>
                  <a:t>其中，</a:t>
                </a:r>
                <a:r>
                  <a:rPr lang="en-US" altLang="zh-CN" sz="2000" dirty="0"/>
                  <a:t>f</a:t>
                </a:r>
                <a:r>
                  <a:rPr lang="zh-CN" altLang="en-US" sz="2000" dirty="0"/>
                  <a:t>代表华氏温度，</a:t>
                </a:r>
                <a:r>
                  <a:rPr lang="en-US" altLang="zh-CN" sz="2000" dirty="0"/>
                  <a:t>c</a:t>
                </a:r>
                <a:r>
                  <a:rPr lang="zh-CN" altLang="en-US" sz="2000" dirty="0"/>
                  <a:t>代表摄氏温度</a:t>
                </a:r>
                <a:endParaRPr lang="zh-CN" altLang="zh-CN" sz="2000" dirty="0"/>
              </a:p>
            </p:txBody>
          </p:sp>
        </mc:Choice>
        <mc:Fallback>
          <p:sp>
            <p:nvSpPr>
              <p:cNvPr id="36" name="矩形 35"/>
              <p:cNvSpPr>
                <a:spLocks noRot="1" noChangeAspect="1" noMove="1" noResize="1" noEditPoints="1" noAdjustHandles="1" noChangeArrowheads="1" noChangeShapeType="1" noTextEdit="1"/>
              </p:cNvSpPr>
              <p:nvPr/>
            </p:nvSpPr>
            <p:spPr>
              <a:xfrm>
                <a:off x="722714" y="2209752"/>
                <a:ext cx="7298814" cy="1157048"/>
              </a:xfrm>
              <a:prstGeom prst="rect">
                <a:avLst/>
              </a:prstGeom>
              <a:blipFill>
                <a:blip r:embed="rId5"/>
                <a:stretch>
                  <a:fillRect l="-919" t="-2632" b="-7895"/>
                </a:stretch>
              </a:blipFill>
            </p:spPr>
            <p:txBody>
              <a:bodyPr/>
              <a:lstStyle/>
              <a:p>
                <a:r>
                  <a:rPr lang="zh-CN" altLang="en-US">
                    <a:noFill/>
                  </a:rPr>
                  <a:t> </a:t>
                </a:r>
              </a:p>
            </p:txBody>
          </p:sp>
        </mc:Fallback>
      </mc:AlternateContent>
      <p:sp>
        <p:nvSpPr>
          <p:cNvPr id="37" name="圆角矩形 36"/>
          <p:cNvSpPr/>
          <p:nvPr/>
        </p:nvSpPr>
        <p:spPr>
          <a:xfrm>
            <a:off x="1091963" y="3614107"/>
            <a:ext cx="6986397" cy="287614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600" dirty="0"/>
              <a:t>#include &lt;</a:t>
            </a:r>
            <a:r>
              <a:rPr lang="en-US" altLang="zh-CN" sz="1600" dirty="0" err="1"/>
              <a:t>stdio.h</a:t>
            </a:r>
            <a:r>
              <a:rPr lang="en-US" altLang="zh-CN" sz="1600" dirty="0"/>
              <a:t>&gt;</a:t>
            </a:r>
          </a:p>
          <a:p>
            <a:pPr defTabSz="357188">
              <a:lnSpc>
                <a:spcPct val="120000"/>
              </a:lnSpc>
            </a:pPr>
            <a:r>
              <a:rPr lang="en-US" altLang="zh-CN" sz="1600" dirty="0"/>
              <a:t>int main()</a:t>
            </a:r>
          </a:p>
          <a:p>
            <a:pPr defTabSz="357188">
              <a:lnSpc>
                <a:spcPct val="120000"/>
              </a:lnSpc>
            </a:pPr>
            <a:r>
              <a:rPr lang="en-US" altLang="zh-CN" sz="1600" dirty="0"/>
              <a:t>{</a:t>
            </a:r>
          </a:p>
          <a:p>
            <a:pPr defTabSz="357188">
              <a:lnSpc>
                <a:spcPct val="120000"/>
              </a:lnSpc>
            </a:pPr>
            <a:r>
              <a:rPr lang="en-US" altLang="zh-CN" sz="1600" dirty="0"/>
              <a:t>	float </a:t>
            </a:r>
            <a:r>
              <a:rPr lang="en-US" altLang="zh-CN" sz="1600" dirty="0" err="1"/>
              <a:t>f,c</a:t>
            </a:r>
            <a:r>
              <a:rPr lang="en-US" altLang="zh-CN" sz="1600" dirty="0"/>
              <a:t>;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f</a:t>
            </a:r>
            <a:r>
              <a:rPr lang="zh-CN" altLang="en-US" sz="1600" dirty="0">
                <a:solidFill>
                  <a:srgbClr val="008000"/>
                </a:solidFill>
              </a:rPr>
              <a:t>和</a:t>
            </a:r>
            <a:r>
              <a:rPr lang="en-US" altLang="zh-CN" sz="1600" dirty="0">
                <a:solidFill>
                  <a:srgbClr val="008000"/>
                </a:solidFill>
              </a:rPr>
              <a:t>c</a:t>
            </a:r>
            <a:r>
              <a:rPr lang="zh-CN" altLang="en-US" sz="1600" dirty="0">
                <a:solidFill>
                  <a:srgbClr val="008000"/>
                </a:solidFill>
              </a:rPr>
              <a:t>为单精度浮点型变量</a:t>
            </a:r>
          </a:p>
          <a:p>
            <a:pPr defTabSz="357188">
              <a:lnSpc>
                <a:spcPct val="120000"/>
              </a:lnSpc>
            </a:pPr>
            <a:r>
              <a:rPr lang="zh-CN" altLang="en-US" sz="1600" dirty="0"/>
              <a:t>	</a:t>
            </a:r>
            <a:r>
              <a:rPr lang="en-US" altLang="zh-CN" sz="1600" dirty="0"/>
              <a:t>f=64.0;						</a:t>
            </a:r>
            <a:r>
              <a:rPr lang="en-US" altLang="zh-CN" sz="1600" dirty="0">
                <a:solidFill>
                  <a:srgbClr val="008000"/>
                </a:solidFill>
              </a:rPr>
              <a:t>//</a:t>
            </a:r>
            <a:r>
              <a:rPr lang="zh-CN" altLang="en-US" sz="1600" dirty="0">
                <a:solidFill>
                  <a:srgbClr val="008000"/>
                </a:solidFill>
              </a:rPr>
              <a:t>指定</a:t>
            </a:r>
            <a:r>
              <a:rPr lang="en-US" altLang="zh-CN" sz="1600" dirty="0">
                <a:solidFill>
                  <a:srgbClr val="008000"/>
                </a:solidFill>
              </a:rPr>
              <a:t>f</a:t>
            </a:r>
            <a:r>
              <a:rPr lang="zh-CN" altLang="en-US" sz="1600" dirty="0">
                <a:solidFill>
                  <a:srgbClr val="008000"/>
                </a:solidFill>
              </a:rPr>
              <a:t>的值</a:t>
            </a:r>
          </a:p>
          <a:p>
            <a:pPr defTabSz="357188">
              <a:lnSpc>
                <a:spcPct val="120000"/>
              </a:lnSpc>
            </a:pPr>
            <a:r>
              <a:rPr lang="zh-CN" altLang="en-US" sz="1600" dirty="0"/>
              <a:t>	</a:t>
            </a:r>
            <a:r>
              <a:rPr lang="en-US" altLang="zh-CN" sz="1600" dirty="0"/>
              <a:t>c=(5.0/9)*(f-32);				</a:t>
            </a:r>
            <a:r>
              <a:rPr lang="en-US" altLang="zh-CN" sz="1600" dirty="0">
                <a:solidFill>
                  <a:srgbClr val="008000"/>
                </a:solidFill>
              </a:rPr>
              <a:t>//</a:t>
            </a:r>
            <a:r>
              <a:rPr lang="zh-CN" altLang="en-US" sz="1600" dirty="0">
                <a:solidFill>
                  <a:srgbClr val="008000"/>
                </a:solidFill>
              </a:rPr>
              <a:t>利用公式计算</a:t>
            </a:r>
            <a:r>
              <a:rPr lang="en-US" altLang="zh-CN" sz="1600" dirty="0">
                <a:solidFill>
                  <a:srgbClr val="008000"/>
                </a:solidFill>
              </a:rPr>
              <a:t>c</a:t>
            </a:r>
            <a:r>
              <a:rPr lang="zh-CN" altLang="en-US" sz="1600" dirty="0">
                <a:solidFill>
                  <a:srgbClr val="008000"/>
                </a:solidFill>
              </a:rPr>
              <a:t>的值</a:t>
            </a:r>
          </a:p>
          <a:p>
            <a:pPr defTabSz="357188">
              <a:lnSpc>
                <a:spcPct val="120000"/>
              </a:lnSpc>
            </a:pPr>
            <a:r>
              <a:rPr lang="zh-CN" altLang="en-US" sz="1600" dirty="0"/>
              <a:t>	</a:t>
            </a:r>
            <a:r>
              <a:rPr lang="en-US" altLang="zh-CN" sz="1600" dirty="0" err="1"/>
              <a:t>printf</a:t>
            </a:r>
            <a:r>
              <a:rPr lang="en-US" altLang="zh-CN" sz="1600" dirty="0"/>
              <a:t>("f=%f\</a:t>
            </a:r>
            <a:r>
              <a:rPr lang="en-US" altLang="zh-CN" sz="1600" dirty="0" err="1"/>
              <a:t>nc</a:t>
            </a:r>
            <a:r>
              <a:rPr lang="en-US" altLang="zh-CN" sz="1600" dirty="0"/>
              <a:t>=%f\n",</a:t>
            </a:r>
            <a:r>
              <a:rPr lang="en-US" altLang="zh-CN" sz="1600" dirty="0" err="1"/>
              <a:t>f,c</a:t>
            </a:r>
            <a:r>
              <a:rPr lang="en-US" altLang="zh-CN" sz="1600" dirty="0"/>
              <a:t>);		</a:t>
            </a:r>
            <a:r>
              <a:rPr lang="en-US" altLang="zh-CN" sz="1600" dirty="0">
                <a:solidFill>
                  <a:srgbClr val="008000"/>
                </a:solidFill>
              </a:rPr>
              <a:t>//</a:t>
            </a:r>
            <a:r>
              <a:rPr lang="zh-CN" altLang="en-US" sz="1600" dirty="0">
                <a:solidFill>
                  <a:srgbClr val="008000"/>
                </a:solidFill>
              </a:rPr>
              <a:t>输出</a:t>
            </a:r>
            <a:r>
              <a:rPr lang="en-US" altLang="zh-CN" sz="1600" dirty="0">
                <a:solidFill>
                  <a:srgbClr val="008000"/>
                </a:solidFill>
              </a:rPr>
              <a:t>c</a:t>
            </a:r>
            <a:r>
              <a:rPr lang="zh-CN" altLang="en-US" sz="1600" dirty="0">
                <a:solidFill>
                  <a:srgbClr val="008000"/>
                </a:solidFill>
              </a:rPr>
              <a:t>的值</a:t>
            </a:r>
          </a:p>
          <a:p>
            <a:pPr defTabSz="357188">
              <a:lnSpc>
                <a:spcPct val="120000"/>
              </a:lnSpc>
            </a:pPr>
            <a:r>
              <a:rPr lang="zh-CN" altLang="en-US" sz="1600" dirty="0"/>
              <a:t>	</a:t>
            </a:r>
            <a:r>
              <a:rPr lang="en-US" altLang="zh-CN" sz="1600" dirty="0"/>
              <a:t>return 0;</a:t>
            </a:r>
          </a:p>
          <a:p>
            <a:pPr defTabSz="357188">
              <a:lnSpc>
                <a:spcPct val="120000"/>
              </a:lnSpc>
            </a:pPr>
            <a:r>
              <a:rPr lang="en-US" altLang="zh-CN" sz="1600" dirty="0"/>
              <a:t> }</a:t>
            </a:r>
          </a:p>
        </p:txBody>
      </p:sp>
      <p:pic>
        <p:nvPicPr>
          <p:cNvPr id="5" name="图片 4"/>
          <p:cNvPicPr>
            <a:picLocks noChangeAspect="1"/>
          </p:cNvPicPr>
          <p:nvPr/>
        </p:nvPicPr>
        <p:blipFill>
          <a:blip r:embed="rId6" cstate="print"/>
          <a:stretch>
            <a:fillRect/>
          </a:stretch>
        </p:blipFill>
        <p:spPr>
          <a:xfrm>
            <a:off x="8281401" y="3620319"/>
            <a:ext cx="3448050" cy="1123950"/>
          </a:xfrm>
          <a:prstGeom prst="rect">
            <a:avLst/>
          </a:prstGeom>
        </p:spPr>
      </p:pic>
      <p:sp>
        <p:nvSpPr>
          <p:cNvPr id="10" name="矩形 9">
            <a:extLst>
              <a:ext uri="{FF2B5EF4-FFF2-40B4-BE49-F238E27FC236}">
                <a16:creationId xmlns:a16="http://schemas.microsoft.com/office/drawing/2014/main" id="{60261954-44B5-41C8-BFA0-CDB2CFA8DBD9}"/>
              </a:ext>
            </a:extLst>
          </p:cNvPr>
          <p:cNvSpPr/>
          <p:nvPr/>
        </p:nvSpPr>
        <p:spPr>
          <a:xfrm>
            <a:off x="4372121" y="1236125"/>
            <a:ext cx="2081945"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CED27AA-8385-46EF-B008-9B8F45974C08}"/>
              </a:ext>
            </a:extLst>
          </p:cNvPr>
          <p:cNvSpPr/>
          <p:nvPr/>
        </p:nvSpPr>
        <p:spPr>
          <a:xfrm>
            <a:off x="3121850" y="1691865"/>
            <a:ext cx="2081945"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454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1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1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40242"/>
          </a:xfrm>
        </p:spPr>
        <p:txBody>
          <a:bodyPr/>
          <a:lstStyle/>
          <a:p>
            <a:r>
              <a:rPr lang="zh-CN" altLang="en-US"/>
              <a:t>顺序程序设计举例</a:t>
            </a:r>
          </a:p>
        </p:txBody>
      </p:sp>
      <p:sp>
        <p:nvSpPr>
          <p:cNvPr id="3" name="内容占位符 2"/>
          <p:cNvSpPr>
            <a:spLocks noGrp="1"/>
          </p:cNvSpPr>
          <p:nvPr>
            <p:ph idx="1"/>
          </p:nvPr>
        </p:nvSpPr>
        <p:spPr>
          <a:xfrm>
            <a:off x="503790" y="1038166"/>
            <a:ext cx="11184420" cy="2090729"/>
          </a:xfrm>
        </p:spPr>
        <p:txBody>
          <a:bodyPr>
            <a:noAutofit/>
          </a:bodyPr>
          <a:lstStyle/>
          <a:p>
            <a:pPr marL="0" indent="0">
              <a:lnSpc>
                <a:spcPct val="100000"/>
              </a:lnSpc>
              <a:buNone/>
            </a:pPr>
            <a:r>
              <a:rPr lang="en-US" altLang="zh-CN" sz="1800" dirty="0">
                <a:solidFill>
                  <a:schemeClr val="accent1"/>
                </a:solidFill>
              </a:rPr>
              <a:t>【</a:t>
            </a:r>
            <a:r>
              <a:rPr lang="zh-CN" altLang="en-US" sz="1800" dirty="0">
                <a:solidFill>
                  <a:schemeClr val="accent1"/>
                </a:solidFill>
              </a:rPr>
              <a:t>例</a:t>
            </a:r>
            <a:r>
              <a:rPr lang="en-US" altLang="zh-CN" sz="1800" dirty="0">
                <a:solidFill>
                  <a:schemeClr val="accent1"/>
                </a:solidFill>
              </a:rPr>
              <a:t>3.2】</a:t>
            </a:r>
            <a:r>
              <a:rPr lang="zh-CN" altLang="en-US" sz="1800" dirty="0">
                <a:solidFill>
                  <a:schemeClr val="accent1"/>
                </a:solidFill>
              </a:rPr>
              <a:t>计算存款利息。有</a:t>
            </a:r>
            <a:r>
              <a:rPr lang="en-US" altLang="zh-CN" sz="1800" dirty="0">
                <a:solidFill>
                  <a:schemeClr val="accent1"/>
                </a:solidFill>
              </a:rPr>
              <a:t>1000</a:t>
            </a:r>
            <a:r>
              <a:rPr lang="zh-CN" altLang="en-US" sz="1800" dirty="0">
                <a:solidFill>
                  <a:schemeClr val="accent1"/>
                </a:solidFill>
              </a:rPr>
              <a:t>元，想存一年。有</a:t>
            </a:r>
            <a:r>
              <a:rPr lang="en-US" altLang="zh-CN" sz="1800" dirty="0">
                <a:solidFill>
                  <a:schemeClr val="accent1"/>
                </a:solidFill>
              </a:rPr>
              <a:t>3</a:t>
            </a:r>
            <a:r>
              <a:rPr lang="zh-CN" altLang="en-US" sz="1800" dirty="0">
                <a:solidFill>
                  <a:schemeClr val="accent1"/>
                </a:solidFill>
              </a:rPr>
              <a:t>种方法可选</a:t>
            </a:r>
            <a:r>
              <a:rPr lang="en-US" altLang="zh-CN" sz="1800" dirty="0">
                <a:solidFill>
                  <a:schemeClr val="accent1"/>
                </a:solidFill>
              </a:rPr>
              <a:t>:</a:t>
            </a:r>
          </a:p>
          <a:p>
            <a:pPr marL="0" indent="88900">
              <a:lnSpc>
                <a:spcPct val="100000"/>
              </a:lnSpc>
              <a:buNone/>
            </a:pPr>
            <a:r>
              <a:rPr lang="en-US" altLang="zh-CN" sz="1800" dirty="0">
                <a:solidFill>
                  <a:schemeClr val="accent1"/>
                </a:solidFill>
              </a:rPr>
              <a:t>(1)</a:t>
            </a:r>
            <a:r>
              <a:rPr lang="zh-CN" altLang="en-US" sz="1800" dirty="0">
                <a:solidFill>
                  <a:schemeClr val="accent1"/>
                </a:solidFill>
              </a:rPr>
              <a:t>活期，年利率为</a:t>
            </a:r>
            <a:r>
              <a:rPr lang="en-US" altLang="zh-CN" sz="1800" dirty="0">
                <a:solidFill>
                  <a:schemeClr val="accent1"/>
                </a:solidFill>
              </a:rPr>
              <a:t>r1</a:t>
            </a:r>
            <a:r>
              <a:rPr lang="zh-CN" altLang="en-US" sz="1800" dirty="0">
                <a:solidFill>
                  <a:schemeClr val="accent1"/>
                </a:solidFill>
              </a:rPr>
              <a:t>；</a:t>
            </a:r>
            <a:endParaRPr lang="en-US" altLang="zh-CN" sz="1800" dirty="0">
              <a:solidFill>
                <a:schemeClr val="accent1"/>
              </a:solidFill>
            </a:endParaRPr>
          </a:p>
          <a:p>
            <a:pPr marL="0" indent="88900">
              <a:lnSpc>
                <a:spcPct val="100000"/>
              </a:lnSpc>
              <a:buNone/>
            </a:pPr>
            <a:r>
              <a:rPr lang="en-US" altLang="zh-CN" sz="1800" dirty="0">
                <a:solidFill>
                  <a:schemeClr val="accent1"/>
                </a:solidFill>
              </a:rPr>
              <a:t>(2)</a:t>
            </a:r>
            <a:r>
              <a:rPr lang="zh-CN" altLang="en-US" sz="1800" dirty="0">
                <a:solidFill>
                  <a:schemeClr val="accent1"/>
                </a:solidFill>
              </a:rPr>
              <a:t>一年期定期，年利率为</a:t>
            </a:r>
            <a:r>
              <a:rPr lang="en-US" altLang="zh-CN" sz="1800" dirty="0">
                <a:solidFill>
                  <a:schemeClr val="accent1"/>
                </a:solidFill>
              </a:rPr>
              <a:t>r2</a:t>
            </a:r>
            <a:r>
              <a:rPr lang="zh-CN" altLang="en-US" sz="1800" dirty="0">
                <a:solidFill>
                  <a:schemeClr val="accent1"/>
                </a:solidFill>
              </a:rPr>
              <a:t>；</a:t>
            </a:r>
            <a:endParaRPr lang="en-US" altLang="zh-CN" sz="1800" dirty="0">
              <a:solidFill>
                <a:schemeClr val="accent1"/>
              </a:solidFill>
            </a:endParaRPr>
          </a:p>
          <a:p>
            <a:pPr marL="0" indent="88900">
              <a:lnSpc>
                <a:spcPct val="100000"/>
              </a:lnSpc>
              <a:buNone/>
            </a:pPr>
            <a:r>
              <a:rPr lang="en-US" altLang="zh-CN" sz="1800" dirty="0">
                <a:solidFill>
                  <a:schemeClr val="accent1"/>
                </a:solidFill>
              </a:rPr>
              <a:t>(3)</a:t>
            </a:r>
            <a:r>
              <a:rPr lang="zh-CN" altLang="en-US" sz="1800" dirty="0">
                <a:solidFill>
                  <a:schemeClr val="accent1"/>
                </a:solidFill>
              </a:rPr>
              <a:t>存两次半年定期，年利率为</a:t>
            </a:r>
            <a:r>
              <a:rPr lang="en-US" altLang="zh-CN" sz="1800" dirty="0">
                <a:solidFill>
                  <a:schemeClr val="accent1"/>
                </a:solidFill>
              </a:rPr>
              <a:t>r3</a:t>
            </a:r>
            <a:r>
              <a:rPr lang="zh-CN" altLang="en-US" sz="1800" dirty="0">
                <a:solidFill>
                  <a:schemeClr val="accent1"/>
                </a:solidFill>
              </a:rPr>
              <a:t>。</a:t>
            </a:r>
            <a:endParaRPr lang="en-US" altLang="zh-CN" sz="1800" dirty="0">
              <a:solidFill>
                <a:schemeClr val="accent1"/>
              </a:solidFill>
            </a:endParaRPr>
          </a:p>
          <a:p>
            <a:pPr marL="0" indent="88900">
              <a:lnSpc>
                <a:spcPct val="100000"/>
              </a:lnSpc>
              <a:buNone/>
            </a:pPr>
            <a:r>
              <a:rPr lang="zh-CN" altLang="en-US" sz="1800" dirty="0">
                <a:solidFill>
                  <a:schemeClr val="accent1"/>
                </a:solidFill>
              </a:rPr>
              <a:t>请分别计算出一年后按</a:t>
            </a:r>
            <a:r>
              <a:rPr lang="en-US" altLang="zh-CN" sz="1800" dirty="0">
                <a:solidFill>
                  <a:schemeClr val="accent1"/>
                </a:solidFill>
              </a:rPr>
              <a:t>3</a:t>
            </a:r>
            <a:r>
              <a:rPr lang="zh-CN" altLang="en-US" sz="1800" dirty="0">
                <a:solidFill>
                  <a:schemeClr val="accent1"/>
                </a:solidFill>
              </a:rPr>
              <a:t>种方法所得到的本息和。</a:t>
            </a:r>
            <a:endParaRPr lang="en-US" altLang="zh-CN" sz="1800" dirty="0">
              <a:solidFill>
                <a:schemeClr val="accent1"/>
              </a:solidFill>
            </a:endParaRPr>
          </a:p>
        </p:txBody>
      </p:sp>
      <p:sp>
        <p:nvSpPr>
          <p:cNvPr id="27" name="MH_SubTitle_1"/>
          <p:cNvSpPr/>
          <p:nvPr>
            <p:custDataLst>
              <p:tags r:id="rId1"/>
            </p:custDataLst>
          </p:nvPr>
        </p:nvSpPr>
        <p:spPr>
          <a:xfrm>
            <a:off x="8240160" y="249397"/>
            <a:ext cx="3448050" cy="3116146"/>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50000"/>
              </a:lnSpc>
              <a:defRPr/>
            </a:pPr>
            <a:r>
              <a:rPr lang="en-US" altLang="zh-CN" b="1">
                <a:solidFill>
                  <a:schemeClr val="accent1">
                    <a:lumMod val="75000"/>
                  </a:schemeClr>
                </a:solidFill>
                <a:latin typeface="+mn-ea"/>
              </a:rPr>
              <a:t>N-S</a:t>
            </a:r>
            <a:r>
              <a:rPr lang="zh-CN" altLang="en-US" b="1">
                <a:solidFill>
                  <a:schemeClr val="accent1">
                    <a:lumMod val="75000"/>
                  </a:schemeClr>
                </a:solidFill>
                <a:latin typeface="+mn-ea"/>
              </a:rPr>
              <a:t>流程图</a:t>
            </a:r>
          </a:p>
        </p:txBody>
      </p:sp>
      <p:sp>
        <p:nvSpPr>
          <p:cNvPr id="34" name="MH_Text_1"/>
          <p:cNvSpPr/>
          <p:nvPr>
            <p:custDataLst>
              <p:tags r:id="rId2"/>
            </p:custDataLst>
          </p:nvPr>
        </p:nvSpPr>
        <p:spPr>
          <a:xfrm>
            <a:off x="8457578" y="811186"/>
            <a:ext cx="3019425" cy="228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nvGraphicFramePr>
            <p:xfrm>
              <a:off x="8608691" y="973126"/>
              <a:ext cx="2765147" cy="184848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val="2098594108"/>
                        </a:ext>
                      </a:extLst>
                    </a:gridCol>
                  </a:tblGrid>
                  <a:tr h="370840">
                    <a:tc>
                      <a:txBody>
                        <a:bodyPr/>
                        <a:lstStyle/>
                        <a:p>
                          <a:r>
                            <a:rPr lang="zh-CN" altLang="en-US" sz="1600">
                              <a:solidFill>
                                <a:schemeClr val="bg1"/>
                              </a:solidFill>
                            </a:rPr>
                            <a:t>输入</a:t>
                          </a:r>
                          <a:r>
                            <a:rPr lang="en-US" altLang="zh-CN" sz="1600">
                              <a:solidFill>
                                <a:schemeClr val="bg1"/>
                              </a:solidFill>
                            </a:rPr>
                            <a:t>p0,r1,r2,r3</a:t>
                          </a:r>
                          <a:r>
                            <a:rPr lang="zh-CN" altLang="en-US" sz="1600">
                              <a:solidFill>
                                <a:schemeClr val="bg1"/>
                              </a:solidFill>
                            </a:rPr>
                            <a:t>的值</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a:solidFill>
                                <a:schemeClr val="bg1"/>
                              </a:solidFill>
                              <a:effectLst/>
                              <a:latin typeface="+mn-lt"/>
                              <a:ea typeface="+mn-ea"/>
                              <a:cs typeface="+mn-cs"/>
                            </a:rPr>
                            <a:t>计算</a:t>
                          </a:r>
                          <a14:m>
                            <m:oMath xmlns:m="http://schemas.openxmlformats.org/officeDocument/2006/math">
                              <m:r>
                                <m:rPr>
                                  <m:sty m:val="p"/>
                                </m:rPr>
                                <a:rPr lang="en-US" altLang="zh-CN" sz="1600" b="0" i="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𝑝</m:t>
                              </m:r>
                              <m:r>
                                <a:rPr lang="en-US" altLang="zh-CN" sz="1600" b="0" i="1" smtClean="0">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b="0" i="1"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1</m:t>
                                  </m:r>
                                </m:e>
                              </m:d>
                            </m:oMath>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144271"/>
                      </a:ext>
                    </a:extLst>
                  </a:tr>
                  <a:tr h="185420">
                    <a:tc>
                      <a:txBody>
                        <a:bodyPr/>
                        <a:lstStyle/>
                        <a:p>
                          <a:r>
                            <a:rPr lang="zh-CN" altLang="en-US" sz="160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2</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i="1">
                                      <a:solidFill>
                                        <a:schemeClr val="bg1"/>
                                      </a:solidFill>
                                      <a:latin typeface="Cambria Math" panose="02040503050406030204" pitchFamily="18" charset="0"/>
                                    </a:rPr>
                                    <m:t>1+</m:t>
                                  </m:r>
                                  <m:r>
                                    <a:rPr lang="en-US" altLang="zh-CN" sz="1600" i="1">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2</m:t>
                                  </m:r>
                                </m:e>
                              </m:d>
                            </m:oMath>
                          </a14:m>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038116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3</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0(1+</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)(1+</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m:t>
                              </m:r>
                            </m:oMath>
                          </a14:m>
                          <a:endParaRPr lang="en-US" altLang="zh-CN"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33274472"/>
                      </a:ext>
                    </a:extLst>
                  </a:tr>
                  <a:tr h="223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a:solidFill>
                                <a:schemeClr val="bg1"/>
                              </a:solidFill>
                            </a:rPr>
                            <a:t>输出</a:t>
                          </a:r>
                          <a:r>
                            <a:rPr lang="en-US" altLang="zh-CN" sz="1600">
                              <a:solidFill>
                                <a:schemeClr val="bg1"/>
                              </a:solidFill>
                            </a:rPr>
                            <a:t>p1,p2,p3</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5742854"/>
                      </a:ext>
                    </a:extLst>
                  </a:tr>
                </a:tbl>
              </a:graphicData>
            </a:graphic>
          </p:graphicFrame>
        </mc:Choice>
        <mc:Fallback xmlns="">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43904056"/>
                  </p:ext>
                </p:extLst>
              </p:nvPr>
            </p:nvGraphicFramePr>
            <p:xfrm>
              <a:off x="8608691" y="973126"/>
              <a:ext cx="2765147" cy="1878965"/>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p0,r1,r2,r3</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37084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103279" r="-441" b="-319672"/>
                          </a:stretch>
                        </a:blipFill>
                      </a:tcPr>
                    </a:tc>
                    <a:extLst>
                      <a:ext uri="{0D108BD9-81ED-4DB2-BD59-A6C34878D82A}">
                        <a16:rowId xmlns:a16="http://schemas.microsoft.com/office/drawing/2014/main" xmlns="" xmlns:a14="http://schemas.microsoft.com/office/drawing/2010/main" val="1216144271"/>
                      </a:ext>
                    </a:extLst>
                  </a:tr>
                  <a:tr h="33528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25455" r="-441" b="-254545"/>
                          </a:stretch>
                        </a:blipFill>
                      </a:tcPr>
                    </a:tc>
                    <a:extLst>
                      <a:ext uri="{0D108BD9-81ED-4DB2-BD59-A6C34878D82A}">
                        <a16:rowId xmlns:a16="http://schemas.microsoft.com/office/drawing/2014/main" xmlns="" xmlns:a14="http://schemas.microsoft.com/office/drawing/2010/main" val="3303811616"/>
                      </a:ext>
                    </a:extLst>
                  </a:tr>
                  <a:tr h="436245">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248611" r="-441" b="-94444"/>
                          </a:stretch>
                        </a:blipFill>
                      </a:tcPr>
                    </a:tc>
                    <a:extLst>
                      <a:ext uri="{0D108BD9-81ED-4DB2-BD59-A6C34878D82A}">
                        <a16:rowId xmlns:a16="http://schemas.microsoft.com/office/drawing/2014/main" xmlns="" xmlns:a14="http://schemas.microsoft.com/office/drawing/2010/main" val="303327447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bg1"/>
                              </a:solidFill>
                            </a:rPr>
                            <a:t>输出</a:t>
                          </a:r>
                          <a:r>
                            <a:rPr lang="en-US" altLang="zh-CN" sz="1600" dirty="0" smtClean="0">
                              <a:solidFill>
                                <a:schemeClr val="bg1"/>
                              </a:solidFill>
                            </a:rPr>
                            <a:t>p1,p2,p3</a:t>
                          </a:r>
                          <a:endParaRPr lang="zh-CN" altLang="en-US" sz="1600" dirty="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965742854"/>
                      </a:ext>
                    </a:extLst>
                  </a:tr>
                </a:tbl>
              </a:graphicData>
            </a:graphic>
          </p:graphicFrame>
        </mc:Fallback>
      </mc:AlternateContent>
      <mc:AlternateContent xmlns:mc="http://schemas.openxmlformats.org/markup-compatibility/2006" xmlns:a14="http://schemas.microsoft.com/office/drawing/2010/main">
        <mc:Choice Requires="a14">
          <p:sp>
            <p:nvSpPr>
              <p:cNvPr id="36" name="矩形 35"/>
              <p:cNvSpPr/>
              <p:nvPr/>
            </p:nvSpPr>
            <p:spPr>
              <a:xfrm>
                <a:off x="838200" y="2964622"/>
                <a:ext cx="9114542" cy="1315040"/>
              </a:xfrm>
              <a:prstGeom prst="rect">
                <a:avLst/>
              </a:prstGeom>
            </p:spPr>
            <p:txBody>
              <a:bodyPr wrap="square">
                <a:spAutoFit/>
              </a:bodyPr>
              <a:lstStyle/>
              <a:p>
                <a:r>
                  <a:rPr lang="zh-CN" altLang="en-US" b="1" dirty="0"/>
                  <a:t>解题思路</a:t>
                </a:r>
                <a:r>
                  <a:rPr lang="en-US" altLang="zh-CN" b="1" dirty="0"/>
                  <a:t>: </a:t>
                </a:r>
                <a:r>
                  <a:rPr lang="zh-CN" altLang="en-US" dirty="0"/>
                  <a:t> 关键是确定计算本息和的公式。从数学知识可知，若存款额为</a:t>
                </a:r>
                <a:r>
                  <a:rPr lang="en-US" altLang="zh-CN" dirty="0"/>
                  <a:t>p0</a:t>
                </a:r>
                <a:r>
                  <a:rPr lang="zh-CN" altLang="en-US" dirty="0"/>
                  <a:t>，则</a:t>
                </a:r>
                <a:r>
                  <a:rPr lang="en-US" altLang="zh-CN" dirty="0"/>
                  <a:t>:</a:t>
                </a:r>
              </a:p>
              <a:p>
                <a:r>
                  <a:rPr lang="zh-CN" altLang="en-US" dirty="0"/>
                  <a:t>活期存款一年后本息和为：</a:t>
                </a:r>
                <a14:m>
                  <m:oMath xmlns:m="http://schemas.openxmlformats.org/officeDocument/2006/math">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0</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e>
                    </m:d>
                  </m:oMath>
                </a14:m>
                <a:endParaRPr lang="en-US" altLang="zh-CN" dirty="0"/>
              </a:p>
              <a:p>
                <a:r>
                  <a:rPr lang="zh-CN" altLang="en-US" dirty="0"/>
                  <a:t>一年期定期存款，一年后本息和为：</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2</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𝑟</m:t>
                        </m:r>
                        <m:r>
                          <a:rPr lang="en-US" altLang="zh-CN" b="0" i="1" smtClean="0">
                            <a:latin typeface="Cambria Math" panose="02040503050406030204" pitchFamily="18" charset="0"/>
                          </a:rPr>
                          <m:t>2</m:t>
                        </m:r>
                      </m:e>
                    </m:d>
                  </m:oMath>
                </a14:m>
                <a:endParaRPr lang="en-US" altLang="zh-CN" dirty="0"/>
              </a:p>
              <a:p>
                <a:r>
                  <a:rPr lang="zh-CN" altLang="en-US" dirty="0"/>
                  <a:t>两次半年定期存款，一年后本息和为：</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3</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oMath>
                </a14:m>
                <a:endParaRPr lang="en-US" altLang="zh-CN" dirty="0"/>
              </a:p>
            </p:txBody>
          </p:sp>
        </mc:Choice>
        <mc:Fallback xmlns="">
          <p:sp>
            <p:nvSpPr>
              <p:cNvPr id="36" name="矩形 35"/>
              <p:cNvSpPr>
                <a:spLocks noRot="1" noChangeAspect="1" noMove="1" noResize="1" noEditPoints="1" noAdjustHandles="1" noChangeArrowheads="1" noChangeShapeType="1" noTextEdit="1"/>
              </p:cNvSpPr>
              <p:nvPr/>
            </p:nvSpPr>
            <p:spPr>
              <a:xfrm>
                <a:off x="838200" y="2964622"/>
                <a:ext cx="9114542" cy="1315040"/>
              </a:xfrm>
              <a:prstGeom prst="rect">
                <a:avLst/>
              </a:prstGeom>
              <a:blipFill>
                <a:blip r:embed="rId6" cstate="print"/>
                <a:stretch>
                  <a:fillRect l="-602" t="-2315" b="-2315"/>
                </a:stretch>
              </a:blipFill>
            </p:spPr>
            <p:txBody>
              <a:bodyPr/>
              <a:lstStyle/>
              <a:p>
                <a:r>
                  <a:rPr lang="zh-CN" altLang="en-US">
                    <a:noFill/>
                  </a:rPr>
                  <a:t> </a:t>
                </a:r>
              </a:p>
            </p:txBody>
          </p:sp>
        </mc:Fallback>
      </mc:AlternateContent>
      <p:sp>
        <p:nvSpPr>
          <p:cNvPr id="37" name="圆角矩形 36"/>
          <p:cNvSpPr/>
          <p:nvPr/>
        </p:nvSpPr>
        <p:spPr>
          <a:xfrm>
            <a:off x="838200" y="4279662"/>
            <a:ext cx="6931123" cy="2421703"/>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400"/>
              <a:t>#include &lt;</a:t>
            </a:r>
            <a:r>
              <a:rPr lang="en-US" altLang="zh-CN" sz="1400" err="1"/>
              <a:t>stdio.h</a:t>
            </a:r>
            <a:r>
              <a:rPr lang="en-US" altLang="zh-CN" sz="1400"/>
              <a:t>&gt;</a:t>
            </a:r>
          </a:p>
          <a:p>
            <a:pPr defTabSz="357188">
              <a:lnSpc>
                <a:spcPct val="120000"/>
              </a:lnSpc>
            </a:pPr>
            <a:r>
              <a:rPr lang="en-US" altLang="zh-CN" sz="1400" err="1"/>
              <a:t>int</a:t>
            </a:r>
            <a:r>
              <a:rPr lang="en-US" altLang="zh-CN" sz="1400"/>
              <a:t> main ()</a:t>
            </a:r>
          </a:p>
          <a:p>
            <a:pPr defTabSz="357188">
              <a:lnSpc>
                <a:spcPct val="120000"/>
              </a:lnSpc>
            </a:pPr>
            <a:r>
              <a:rPr lang="en-US" altLang="zh-CN" sz="1400"/>
              <a:t>{	float p0=1000, r1=0.0036, r2=0.0225, r3=0.0198, p1, p2, p3;	</a:t>
            </a:r>
            <a:r>
              <a:rPr lang="en-US" altLang="zh-CN" sz="1400">
                <a:solidFill>
                  <a:srgbClr val="008000"/>
                </a:solidFill>
              </a:rPr>
              <a:t>//</a:t>
            </a:r>
            <a:r>
              <a:rPr lang="zh-CN" altLang="en-US" sz="1400">
                <a:solidFill>
                  <a:srgbClr val="008000"/>
                </a:solidFill>
              </a:rPr>
              <a:t>定义变量</a:t>
            </a:r>
          </a:p>
          <a:p>
            <a:pPr defTabSz="357188">
              <a:lnSpc>
                <a:spcPct val="120000"/>
              </a:lnSpc>
            </a:pPr>
            <a:r>
              <a:rPr lang="zh-CN" altLang="en-US" sz="1400"/>
              <a:t>	</a:t>
            </a:r>
            <a:r>
              <a:rPr lang="en-US" altLang="zh-CN" sz="1400"/>
              <a:t>p1=p0*(1+r1);			</a:t>
            </a:r>
            <a:r>
              <a:rPr lang="en-US" altLang="zh-CN" sz="1400">
                <a:solidFill>
                  <a:srgbClr val="008000"/>
                </a:solidFill>
              </a:rPr>
              <a:t>//</a:t>
            </a:r>
            <a:r>
              <a:rPr lang="zh-CN" altLang="en-US" sz="1400">
                <a:solidFill>
                  <a:srgbClr val="008000"/>
                </a:solidFill>
              </a:rPr>
              <a:t>计算活期本息和</a:t>
            </a:r>
          </a:p>
          <a:p>
            <a:pPr defTabSz="357188">
              <a:lnSpc>
                <a:spcPct val="120000"/>
              </a:lnSpc>
            </a:pPr>
            <a:r>
              <a:rPr lang="zh-CN" altLang="en-US" sz="1400"/>
              <a:t>	</a:t>
            </a:r>
            <a:r>
              <a:rPr lang="en-US" altLang="zh-CN" sz="1400"/>
              <a:t>p2=p0*(1+r2);			</a:t>
            </a:r>
            <a:r>
              <a:rPr lang="en-US" altLang="zh-CN" sz="1400">
                <a:solidFill>
                  <a:srgbClr val="008000"/>
                </a:solidFill>
              </a:rPr>
              <a:t>//</a:t>
            </a:r>
            <a:r>
              <a:rPr lang="zh-CN" altLang="en-US" sz="1400">
                <a:solidFill>
                  <a:srgbClr val="008000"/>
                </a:solidFill>
              </a:rPr>
              <a:t>计算一年定期本息和</a:t>
            </a:r>
          </a:p>
          <a:p>
            <a:pPr defTabSz="357188">
              <a:lnSpc>
                <a:spcPct val="120000"/>
              </a:lnSpc>
            </a:pPr>
            <a:r>
              <a:rPr lang="zh-CN" altLang="en-US" sz="1400"/>
              <a:t>	</a:t>
            </a:r>
            <a:r>
              <a:rPr lang="en-US" altLang="zh-CN" sz="1400"/>
              <a:t>p3=p0*(1+r3/2)*(1+r3/2);	</a:t>
            </a:r>
            <a:r>
              <a:rPr lang="en-US" altLang="zh-CN" sz="1400">
                <a:solidFill>
                  <a:srgbClr val="008000"/>
                </a:solidFill>
              </a:rPr>
              <a:t>//</a:t>
            </a:r>
            <a:r>
              <a:rPr lang="zh-CN" altLang="en-US" sz="1400">
                <a:solidFill>
                  <a:srgbClr val="008000"/>
                </a:solidFill>
              </a:rPr>
              <a:t>计算存两次半年定期的本息和</a:t>
            </a:r>
          </a:p>
          <a:p>
            <a:pPr defTabSz="357188">
              <a:lnSpc>
                <a:spcPct val="120000"/>
              </a:lnSpc>
            </a:pPr>
            <a:r>
              <a:rPr lang="zh-CN" altLang="en-US" sz="1400"/>
              <a:t>	</a:t>
            </a:r>
            <a:r>
              <a:rPr lang="en-US" altLang="zh-CN" sz="1400" err="1"/>
              <a:t>printf</a:t>
            </a:r>
            <a:r>
              <a:rPr lang="en-US" altLang="zh-CN" sz="1400"/>
              <a:t>("p1=%f\np2=%f\np3=%f\n",p1, p2, p3);	</a:t>
            </a:r>
            <a:r>
              <a:rPr lang="en-US" altLang="zh-CN" sz="1400">
                <a:solidFill>
                  <a:srgbClr val="008000"/>
                </a:solidFill>
              </a:rPr>
              <a:t>//</a:t>
            </a:r>
            <a:r>
              <a:rPr lang="zh-CN" altLang="en-US" sz="1400">
                <a:solidFill>
                  <a:srgbClr val="008000"/>
                </a:solidFill>
              </a:rPr>
              <a:t>输出结果</a:t>
            </a:r>
          </a:p>
          <a:p>
            <a:pPr defTabSz="357188">
              <a:lnSpc>
                <a:spcPct val="120000"/>
              </a:lnSpc>
            </a:pPr>
            <a:r>
              <a:rPr lang="zh-CN" altLang="en-US" sz="1400"/>
              <a:t>	</a:t>
            </a:r>
            <a:r>
              <a:rPr lang="en-US" altLang="zh-CN" sz="1400"/>
              <a:t>return 0;</a:t>
            </a:r>
          </a:p>
          <a:p>
            <a:pPr defTabSz="357188">
              <a:lnSpc>
                <a:spcPct val="120000"/>
              </a:lnSpc>
            </a:pPr>
            <a:r>
              <a:rPr lang="en-US" altLang="zh-CN" sz="1400"/>
              <a:t>}</a:t>
            </a:r>
          </a:p>
        </p:txBody>
      </p:sp>
      <p:pic>
        <p:nvPicPr>
          <p:cNvPr id="4" name="图片 3"/>
          <p:cNvPicPr>
            <a:picLocks noChangeAspect="1"/>
          </p:cNvPicPr>
          <p:nvPr/>
        </p:nvPicPr>
        <p:blipFill>
          <a:blip r:embed="rId7" cstate="print"/>
          <a:stretch>
            <a:fillRect/>
          </a:stretch>
        </p:blipFill>
        <p:spPr>
          <a:xfrm>
            <a:off x="8167226" y="3543244"/>
            <a:ext cx="3648075" cy="1181100"/>
          </a:xfrm>
          <a:prstGeom prst="rect">
            <a:avLst/>
          </a:prstGeom>
        </p:spPr>
      </p:pic>
      <p:grpSp>
        <p:nvGrpSpPr>
          <p:cNvPr id="8" name="组合 7"/>
          <p:cNvGrpSpPr/>
          <p:nvPr/>
        </p:nvGrpSpPr>
        <p:grpSpPr>
          <a:xfrm>
            <a:off x="5904366" y="4798810"/>
            <a:ext cx="4127817" cy="377687"/>
            <a:chOff x="8050696" y="5019261"/>
            <a:chExt cx="4127817" cy="377687"/>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7" name="文本框 6"/>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在定义实型变量的同时，对部分变量赋予初值</a:t>
              </a:r>
            </a:p>
          </p:txBody>
        </p:sp>
      </p:grpSp>
      <p:grpSp>
        <p:nvGrpSpPr>
          <p:cNvPr id="15" name="组合 14"/>
          <p:cNvGrpSpPr/>
          <p:nvPr/>
        </p:nvGrpSpPr>
        <p:grpSpPr>
          <a:xfrm>
            <a:off x="5904365" y="5791066"/>
            <a:ext cx="4127817" cy="377687"/>
            <a:chOff x="8050696" y="5019261"/>
            <a:chExt cx="4127817" cy="377687"/>
          </a:xfrm>
          <a:effectLst>
            <a:outerShdw blurRad="63500" sx="102000" sy="102000" algn="ctr" rotWithShape="0">
              <a:prstClr val="black">
                <a:alpha val="40000"/>
              </a:prstClr>
            </a:outerShdw>
          </a:effectLst>
        </p:grpSpPr>
        <p:sp>
          <p:nvSpPr>
            <p:cNvPr id="16" name="剪去单角的矩形 1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8" name="文本框 17"/>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在输出</a:t>
              </a:r>
              <a:r>
                <a:rPr lang="en-US" altLang="zh-CN" sz="1400">
                  <a:solidFill>
                    <a:schemeClr val="bg1"/>
                  </a:solidFill>
                </a:rPr>
                <a:t>p1</a:t>
              </a:r>
              <a:r>
                <a:rPr lang="zh-CN" altLang="en-US" sz="1400">
                  <a:solidFill>
                    <a:schemeClr val="bg1"/>
                  </a:solidFill>
                </a:rPr>
                <a:t>，</a:t>
              </a:r>
              <a:r>
                <a:rPr lang="en-US" altLang="zh-CN" sz="1400">
                  <a:solidFill>
                    <a:schemeClr val="bg1"/>
                  </a:solidFill>
                </a:rPr>
                <a:t>p2</a:t>
              </a:r>
              <a:r>
                <a:rPr lang="zh-CN" altLang="en-US" sz="1400">
                  <a:solidFill>
                    <a:schemeClr val="bg1"/>
                  </a:solidFill>
                </a:rPr>
                <a:t>和</a:t>
              </a:r>
              <a:r>
                <a:rPr lang="en-US" altLang="zh-CN" sz="1400">
                  <a:solidFill>
                    <a:schemeClr val="bg1"/>
                  </a:solidFill>
                </a:rPr>
                <a:t>p3</a:t>
              </a:r>
              <a:r>
                <a:rPr lang="zh-CN" altLang="en-US" sz="1400">
                  <a:solidFill>
                    <a:schemeClr val="bg1"/>
                  </a:solidFill>
                </a:rPr>
                <a:t>的值之后，用</a:t>
              </a:r>
              <a:r>
                <a:rPr lang="en-US" altLang="zh-CN" sz="1400">
                  <a:solidFill>
                    <a:schemeClr val="bg1"/>
                  </a:solidFill>
                </a:rPr>
                <a:t>\n</a:t>
              </a:r>
              <a:r>
                <a:rPr lang="zh-CN" altLang="en-US" sz="1400">
                  <a:solidFill>
                    <a:schemeClr val="bg1"/>
                  </a:solidFill>
                </a:rPr>
                <a:t>使输出换行</a:t>
              </a:r>
            </a:p>
          </p:txBody>
        </p:sp>
      </p:grpSp>
      <p:sp>
        <p:nvSpPr>
          <p:cNvPr id="19" name="矩形 18">
            <a:extLst>
              <a:ext uri="{FF2B5EF4-FFF2-40B4-BE49-F238E27FC236}">
                <a16:creationId xmlns:a16="http://schemas.microsoft.com/office/drawing/2014/main" id="{5282AAC8-A4DD-49BC-82A7-FD21C7EB903A}"/>
              </a:ext>
            </a:extLst>
          </p:cNvPr>
          <p:cNvSpPr/>
          <p:nvPr/>
        </p:nvSpPr>
        <p:spPr>
          <a:xfrm>
            <a:off x="3450834" y="1048379"/>
            <a:ext cx="748303"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CD51A71-F0E4-43CE-8FA8-36D4822DD9E8}"/>
              </a:ext>
            </a:extLst>
          </p:cNvPr>
          <p:cNvSpPr/>
          <p:nvPr/>
        </p:nvSpPr>
        <p:spPr>
          <a:xfrm>
            <a:off x="1655554" y="1446966"/>
            <a:ext cx="1123157"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9F669347-23C3-4011-A9C7-7FB81EC0D01F}"/>
              </a:ext>
            </a:extLst>
          </p:cNvPr>
          <p:cNvSpPr/>
          <p:nvPr/>
        </p:nvSpPr>
        <p:spPr>
          <a:xfrm>
            <a:off x="2327677" y="1838819"/>
            <a:ext cx="1123157"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7842F431-D5BE-4F21-A45A-59DCDF62794B}"/>
              </a:ext>
            </a:extLst>
          </p:cNvPr>
          <p:cNvSpPr/>
          <p:nvPr/>
        </p:nvSpPr>
        <p:spPr>
          <a:xfrm>
            <a:off x="2701828" y="2222465"/>
            <a:ext cx="1250013"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233865DE-9941-43F1-9F84-93EDA36E8E37}"/>
              </a:ext>
            </a:extLst>
          </p:cNvPr>
          <p:cNvSpPr/>
          <p:nvPr/>
        </p:nvSpPr>
        <p:spPr>
          <a:xfrm>
            <a:off x="4711868" y="2665050"/>
            <a:ext cx="703511"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013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175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inVertical)">
                                      <p:cBhvr>
                                        <p:cTn id="20" dur="175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arn(inVertical)">
                                      <p:cBhvr>
                                        <p:cTn id="25" dur="175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175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arn(inVertical)">
                                      <p:cBhvr>
                                        <p:cTn id="35" dur="1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11677"/>
            <a:ext cx="10515600" cy="679011"/>
          </a:xfrm>
        </p:spPr>
        <p:txBody>
          <a:bodyPr>
            <a:normAutofit/>
          </a:bodyPr>
          <a:lstStyle/>
          <a:p>
            <a:pPr algn="ctr"/>
            <a:r>
              <a:rPr lang="zh-CN" altLang="en-US" sz="2800"/>
              <a:t>在计算机高级语言中，数据的两种表现形式：</a:t>
            </a:r>
          </a:p>
        </p:txBody>
      </p:sp>
      <p:sp>
        <p:nvSpPr>
          <p:cNvPr id="4" name="MH_SubTitle_1"/>
          <p:cNvSpPr/>
          <p:nvPr>
            <p:custDataLst>
              <p:tags r:id="rId1"/>
            </p:custDataLst>
          </p:nvPr>
        </p:nvSpPr>
        <p:spPr>
          <a:xfrm>
            <a:off x="3679826"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a:solidFill>
                  <a:srgbClr val="FFFFFF"/>
                </a:solidFill>
              </a:rPr>
              <a:t>常量</a:t>
            </a:r>
          </a:p>
        </p:txBody>
      </p:sp>
      <p:sp>
        <p:nvSpPr>
          <p:cNvPr id="5" name="MH_Other_1"/>
          <p:cNvSpPr/>
          <p:nvPr>
            <p:custDataLst>
              <p:tags r:id="rId2"/>
            </p:custDataLst>
          </p:nvPr>
        </p:nvSpPr>
        <p:spPr>
          <a:xfrm>
            <a:off x="3603625"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A</a:t>
            </a:r>
            <a:endParaRPr lang="zh-CN" altLang="en-US" b="1" err="1">
              <a:solidFill>
                <a:srgbClr val="FFFFFF"/>
              </a:solidFill>
            </a:endParaRPr>
          </a:p>
        </p:txBody>
      </p:sp>
      <p:sp>
        <p:nvSpPr>
          <p:cNvPr id="6" name="MH_Other_2"/>
          <p:cNvSpPr/>
          <p:nvPr>
            <p:custDataLst>
              <p:tags r:id="rId3"/>
            </p:custDataLst>
          </p:nvPr>
        </p:nvSpPr>
        <p:spPr>
          <a:xfrm flipH="1">
            <a:off x="3402014" y="3451225"/>
            <a:ext cx="268287" cy="268288"/>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4"/>
            </p:custDataLst>
          </p:nvPr>
        </p:nvSpPr>
        <p:spPr>
          <a:xfrm flipH="1">
            <a:off x="3446464" y="3195639"/>
            <a:ext cx="198437" cy="198437"/>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5"/>
            </p:custDataLst>
          </p:nvPr>
        </p:nvSpPr>
        <p:spPr>
          <a:xfrm flipH="1">
            <a:off x="3328989" y="3348038"/>
            <a:ext cx="134937" cy="1333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p:nvPr>
            <p:custDataLst>
              <p:tags r:id="rId6"/>
            </p:custDataLst>
          </p:nvPr>
        </p:nvSpPr>
        <p:spPr>
          <a:xfrm flipH="1">
            <a:off x="3267076" y="3257551"/>
            <a:ext cx="74613"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0" name="MH_Other_6"/>
          <p:cNvSpPr/>
          <p:nvPr>
            <p:custDataLst>
              <p:tags r:id="rId7"/>
            </p:custDataLst>
          </p:nvPr>
        </p:nvSpPr>
        <p:spPr>
          <a:xfrm flipH="1">
            <a:off x="3184525" y="3424238"/>
            <a:ext cx="57150"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1" name="MH_SubTitle_2"/>
          <p:cNvSpPr/>
          <p:nvPr>
            <p:custDataLst>
              <p:tags r:id="rId8"/>
            </p:custDataLst>
          </p:nvPr>
        </p:nvSpPr>
        <p:spPr>
          <a:xfrm>
            <a:off x="7042151"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a:solidFill>
                  <a:srgbClr val="FFFFFF"/>
                </a:solidFill>
              </a:rPr>
              <a:t>变量</a:t>
            </a:r>
          </a:p>
        </p:txBody>
      </p:sp>
      <p:sp>
        <p:nvSpPr>
          <p:cNvPr id="12" name="MH_Other_7"/>
          <p:cNvSpPr/>
          <p:nvPr>
            <p:custDataLst>
              <p:tags r:id="rId9"/>
            </p:custDataLst>
          </p:nvPr>
        </p:nvSpPr>
        <p:spPr>
          <a:xfrm>
            <a:off x="6965950"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B</a:t>
            </a:r>
            <a:endParaRPr lang="zh-CN" altLang="en-US" b="1" err="1">
              <a:solidFill>
                <a:srgbClr val="FFFFFF"/>
              </a:solidFill>
            </a:endParaRPr>
          </a:p>
        </p:txBody>
      </p:sp>
      <p:sp>
        <p:nvSpPr>
          <p:cNvPr id="13" name="MH_Other_8"/>
          <p:cNvSpPr/>
          <p:nvPr>
            <p:custDataLst>
              <p:tags r:id="rId10"/>
            </p:custDataLst>
          </p:nvPr>
        </p:nvSpPr>
        <p:spPr>
          <a:xfrm flipH="1">
            <a:off x="6762751" y="3451225"/>
            <a:ext cx="269875" cy="268288"/>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4" name="MH_Other_9"/>
          <p:cNvSpPr/>
          <p:nvPr>
            <p:custDataLst>
              <p:tags r:id="rId11"/>
            </p:custDataLst>
          </p:nvPr>
        </p:nvSpPr>
        <p:spPr>
          <a:xfrm flipH="1">
            <a:off x="6807201" y="3195639"/>
            <a:ext cx="200025" cy="198437"/>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5" name="MH_Other_10"/>
          <p:cNvSpPr/>
          <p:nvPr>
            <p:custDataLst>
              <p:tags r:id="rId12"/>
            </p:custDataLst>
          </p:nvPr>
        </p:nvSpPr>
        <p:spPr>
          <a:xfrm flipH="1">
            <a:off x="6691313" y="3348038"/>
            <a:ext cx="133350" cy="133350"/>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6" name="MH_Other_11"/>
          <p:cNvSpPr/>
          <p:nvPr>
            <p:custDataLst>
              <p:tags r:id="rId13"/>
            </p:custDataLst>
          </p:nvPr>
        </p:nvSpPr>
        <p:spPr>
          <a:xfrm flipH="1">
            <a:off x="6627813" y="3257551"/>
            <a:ext cx="76200"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7" name="MH_Other_12"/>
          <p:cNvSpPr/>
          <p:nvPr>
            <p:custDataLst>
              <p:tags r:id="rId14"/>
            </p:custDataLst>
          </p:nvPr>
        </p:nvSpPr>
        <p:spPr>
          <a:xfrm flipH="1">
            <a:off x="6545264" y="3424238"/>
            <a:ext cx="58737"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Tree>
    <p:extLst>
      <p:ext uri="{BB962C8B-B14F-4D97-AF65-F5344CB8AC3E}">
        <p14:creationId xmlns:p14="http://schemas.microsoft.com/office/powerpoint/2010/main" val="35371542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EMPLATE" val="#316027"/>
</p:tagLst>
</file>

<file path=ppt/tags/tag10.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6"/>
</p:tagLst>
</file>

<file path=ppt/tags/tag100.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PageTitle"/>
  <p:tag name="MH_ORDER" val="PageTitle"/>
</p:tagLst>
</file>

<file path=ppt/tags/tag10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Other"/>
  <p:tag name="MH_ORDER" val="59"/>
</p:tagLst>
</file>

<file path=ppt/tags/tag10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10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3"/>
</p:tagLst>
</file>

<file path=ppt/tags/tag11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1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1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1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1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1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7"/>
</p:tagLst>
</file>

<file path=ppt/tags/tag12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2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2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2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2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2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2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2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8"/>
</p:tagLst>
</file>

<file path=ppt/tags/tag13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3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3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3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3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3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3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3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4"/>
</p:tagLst>
</file>

<file path=ppt/tags/tag14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4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4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4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4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4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4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4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4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Title"/>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5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5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5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5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5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5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5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4"/>
</p:tagLst>
</file>

<file path=ppt/tags/tag1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2"/>
</p:tagLst>
</file>

<file path=ppt/tags/tag18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8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8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8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8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8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8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8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8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8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3"/>
</p:tagLst>
</file>

<file path=ppt/tags/tag19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19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19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19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19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19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9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9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9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9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3"/>
</p:tagLst>
</file>

<file path=ppt/tags/tag200.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806223725"/>
  <p:tag name="MH_LIBRARY" val="GRAPHIC"/>
</p:tagLst>
</file>

<file path=ppt/tags/tag201.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2"/>
</p:tagLst>
</file>

<file path=ppt/tags/tag202.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itle"/>
  <p:tag name="MH_ORDER" val="1"/>
</p:tagLst>
</file>

<file path=ppt/tags/tag204.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1"/>
</p:tagLst>
</file>

<file path=ppt/tags/tag205.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2"/>
</p:tagLst>
</file>

<file path=ppt/tags/tag206.xml><?xml version="1.0" encoding="utf-8"?>
<p:tagLst xmlns:a="http://schemas.openxmlformats.org/drawingml/2006/main" xmlns:r="http://schemas.openxmlformats.org/officeDocument/2006/relationships" xmlns:p="http://schemas.openxmlformats.org/presentationml/2006/main">
  <p:tag name="ISLIDE.DIAGRAM" val="#459923;"/>
</p:tagLst>
</file>

<file path=ppt/tags/tag20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0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0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2"/>
</p:tagLst>
</file>

<file path=ppt/tags/tag21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1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1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1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1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1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1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2.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4"/>
</p:tagLst>
</file>

<file path=ppt/tags/tag2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2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2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2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1"/>
</p:tagLst>
</file>

<file path=ppt/tags/tag23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3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3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3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3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3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3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3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3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3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5"/>
</p:tagLst>
</file>

<file path=ppt/tags/tag24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4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4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4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4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4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4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4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6"/>
</p:tagLst>
</file>

<file path=ppt/tags/tag25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5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5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5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5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5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5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5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7"/>
</p:tagLst>
</file>

<file path=ppt/tags/tag26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6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6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6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6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6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6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6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8"/>
</p:tagLst>
</file>

<file path=ppt/tags/tag27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7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7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7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7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7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7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7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9"/>
</p:tagLst>
</file>

<file path=ppt/tags/tag2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8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8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83.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70807115430"/>
  <p:tag name="MH_LIBRARY" val="GRAPHIC"/>
</p:tagLst>
</file>

<file path=ppt/tags/tag28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1"/>
</p:tagLst>
</file>

<file path=ppt/tags/tag28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2"/>
</p:tagLst>
</file>

<file path=ppt/tags/tag28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1"/>
</p:tagLst>
</file>

<file path=ppt/tags/tag287.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3"/>
</p:tagLst>
</file>

<file path=ppt/tags/tag28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4"/>
</p:tagLst>
</file>

<file path=ppt/tags/tag28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
</p:tagLst>
</file>

<file path=ppt/tags/tag29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2"/>
</p:tagLst>
</file>

<file path=ppt/tags/tag29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5"/>
</p:tagLst>
</file>

<file path=ppt/tags/tag29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6"/>
</p:tagLst>
</file>

<file path=ppt/tags/tag29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3"/>
</p:tagLst>
</file>

<file path=ppt/tags/tag29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3"/>
</p:tagLst>
</file>

<file path=ppt/tags/tag29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7"/>
</p:tagLst>
</file>

<file path=ppt/tags/tag29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PageTitle"/>
  <p:tag name="MH_ORDER" val="PageTitle"/>
</p:tagLst>
</file>

<file path=ppt/tags/tag29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
</p:tagLst>
</file>

<file path=ppt/tags/tag30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0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0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0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0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0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306.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307.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308.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309.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3"/>
</p:tagLst>
</file>

<file path=ppt/tags/tag310.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3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5"/>
</p:tagLst>
</file>

<file path=ppt/tags/tag34.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6"/>
</p:tagLst>
</file>

<file path=ppt/tags/tag35.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2"/>
</p:tagLst>
</file>

<file path=ppt/tags/tag4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9"/>
</p:tagLst>
</file>

<file path=ppt/tags/tag4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0"/>
</p:tagLst>
</file>

<file path=ppt/tags/tag4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1"/>
</p:tagLst>
</file>

<file path=ppt/tags/tag43.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2"/>
</p:tagLst>
</file>

<file path=ppt/tags/tag44.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4"/>
</p:tagLst>
</file>

<file path=ppt/tags/tag45.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3"/>
</p:tagLst>
</file>

<file path=ppt/tags/tag46.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4"/>
</p:tagLst>
</file>

<file path=ppt/tags/tag47.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5"/>
</p:tagLst>
</file>

<file path=ppt/tags/tag48.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6"/>
</p:tagLst>
</file>

<file path=ppt/tags/tag4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7"/>
</p:tagLst>
</file>

<file path=ppt/tags/tag5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8"/>
</p:tagLst>
</file>

<file path=ppt/tags/tag5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9"/>
</p:tagLst>
</file>

<file path=ppt/tags/tag53.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0"/>
</p:tagLst>
</file>

<file path=ppt/tags/tag54.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1"/>
</p:tagLst>
</file>

<file path=ppt/tags/tag55.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2"/>
</p:tagLst>
</file>

<file path=ppt/tags/tag56.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6"/>
</p:tagLst>
</file>

<file path=ppt/tags/tag57.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3"/>
</p:tagLst>
</file>

<file path=ppt/tags/tag58.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4"/>
</p:tagLst>
</file>

<file path=ppt/tags/tag5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5"/>
</p:tagLst>
</file>

<file path=ppt/tags/tag6.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3"/>
</p:tagLst>
</file>

<file path=ppt/tags/tag6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6"/>
</p:tagLst>
</file>

<file path=ppt/tags/tag6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7"/>
</p:tagLst>
</file>

<file path=ppt/tags/tag6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8"/>
</p:tagLst>
</file>

<file path=ppt/tags/tag63.xml><?xml version="1.0" encoding="utf-8"?>
<p:tagLst xmlns:a="http://schemas.openxmlformats.org/drawingml/2006/main" xmlns:r="http://schemas.openxmlformats.org/officeDocument/2006/relationships" xmlns:p="http://schemas.openxmlformats.org/presentationml/2006/main">
  <p:tag name="ISLIDE.DIAGRAM" val="#459923;"/>
</p:tagLst>
</file>

<file path=ppt/tags/tag64.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4"/>
</p:tagLst>
</file>

<file path=ppt/tags/tag70.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3"/>
</p:tagLst>
</file>

<file path=ppt/tags/tag72.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4"/>
</p:tagLst>
</file>

<file path=ppt/tags/tag7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5"/>
</p:tagLst>
</file>

<file path=ppt/tags/tag7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6"/>
</p:tagLst>
</file>

<file path=ppt/tags/tag7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2"/>
</p:tagLst>
</file>

<file path=ppt/tags/tag7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7"/>
</p:tagLst>
</file>

<file path=ppt/tags/tag77.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8"/>
</p:tagLst>
</file>

<file path=ppt/tags/tag78.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9"/>
</p:tagLst>
</file>

<file path=ppt/tags/tag79.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0"/>
</p:tagLst>
</file>

<file path=ppt/tags/tag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1"/>
</p:tagLst>
</file>

<file path=ppt/tags/tag8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2"/>
</p:tagLst>
</file>

<file path=ppt/tags/tag8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2"/>
</p:tagLst>
</file>

<file path=ppt/tags/tag8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2"/>
</p:tagLst>
</file>

<file path=ppt/tags/tag8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3"/>
</p:tagLst>
</file>

<file path=ppt/tags/tag8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4"/>
</p:tagLst>
</file>

<file path=ppt/tags/tag8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5"/>
</p:tagLst>
</file>

<file path=ppt/tags/tag9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5"/>
</p:tagLst>
</file>

<file path=ppt/tags/tag9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6"/>
</p:tagLst>
</file>

<file path=ppt/tags/tag9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7"/>
</p:tagLst>
</file>

<file path=ppt/tags/tag9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8"/>
</p:tagLst>
</file>

<file path=ppt/tags/tag9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5"/>
</p:tagLst>
</file>

<file path=ppt/tags/tag9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9"/>
</p:tagLst>
</file>

<file path=ppt/tags/tag9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0"/>
</p:tagLst>
</file>

<file path=ppt/tags/tag9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4ADE1"/>
      </a:accent1>
      <a:accent2>
        <a:srgbClr val="FFDB65"/>
      </a:accent2>
      <a:accent3>
        <a:srgbClr val="5CEEEE"/>
      </a:accent3>
      <a:accent4>
        <a:srgbClr val="A5A5A5"/>
      </a:accent4>
      <a:accent5>
        <a:srgbClr val="8C8C8C"/>
      </a:accent5>
      <a:accent6>
        <a:srgbClr val="6B6B6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8020</TotalTime>
  <Words>9018</Words>
  <Application>Microsoft Office PowerPoint</Application>
  <PresentationFormat>宽屏</PresentationFormat>
  <Paragraphs>1059</Paragraphs>
  <Slides>68</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1" baseType="lpstr">
      <vt:lpstr>等线</vt:lpstr>
      <vt:lpstr>微软雅黑</vt:lpstr>
      <vt:lpstr>新宋体</vt:lpstr>
      <vt:lpstr>Arial</vt:lpstr>
      <vt:lpstr>Arial Black</vt:lpstr>
      <vt:lpstr>Baskerville Old Face</vt:lpstr>
      <vt:lpstr>Bodoni MT Black</vt:lpstr>
      <vt:lpstr>Calibri</vt:lpstr>
      <vt:lpstr>Cambria Math</vt:lpstr>
      <vt:lpstr>Impact</vt:lpstr>
      <vt:lpstr>Times New Roman</vt:lpstr>
      <vt:lpstr>主题5</vt:lpstr>
      <vt:lpstr>think-cell Slide</vt:lpstr>
      <vt:lpstr>数据科学与大数据技术专业</vt:lpstr>
      <vt:lpstr>三种基本结构</vt:lpstr>
      <vt:lpstr>三种基本结构的特点</vt:lpstr>
      <vt:lpstr>PowerPoint 演示文稿</vt:lpstr>
      <vt:lpstr>程序设计的任务</vt:lpstr>
      <vt:lpstr>程序设计基础（C语言） No.3</vt:lpstr>
      <vt:lpstr>顺序程序设计举例</vt:lpstr>
      <vt:lpstr>顺序程序设计举例</vt:lpstr>
      <vt:lpstr>在计算机高级语言中，数据的两种表现形式：</vt:lpstr>
      <vt:lpstr>PowerPoint 演示文稿</vt:lpstr>
      <vt:lpstr>转义字符</vt:lpstr>
      <vt:lpstr>PowerPoint 演示文稿</vt:lpstr>
      <vt:lpstr>PowerPoint 演示文稿</vt:lpstr>
      <vt:lpstr>PowerPoint 演示文稿</vt:lpstr>
      <vt:lpstr>C语言中的关键字</vt:lpstr>
      <vt:lpstr>数据类型</vt:lpstr>
      <vt:lpstr>计算机中带符号整型数的表示：补码</vt:lpstr>
      <vt:lpstr>整型数据</vt:lpstr>
      <vt:lpstr>整型数据</vt:lpstr>
      <vt:lpstr>字符型数据</vt:lpstr>
      <vt:lpstr>ASCII码表</vt:lpstr>
      <vt:lpstr>字符变量</vt:lpstr>
      <vt:lpstr>浮点型数据</vt:lpstr>
      <vt:lpstr>实型数据</vt:lpstr>
      <vt:lpstr>常量的类型</vt:lpstr>
      <vt:lpstr>常量、变量与类型</vt:lpstr>
      <vt:lpstr>运算符和表达式</vt:lpstr>
      <vt:lpstr>运算符</vt:lpstr>
      <vt:lpstr>常用的算术运算符</vt:lpstr>
      <vt:lpstr>自增（++）自减（--）运算符</vt:lpstr>
      <vt:lpstr>算术表达式和运算符的优先级与结合性</vt:lpstr>
      <vt:lpstr>不同类型数据间的混合运算</vt:lpstr>
      <vt:lpstr>不同类型数据间的混合运算</vt:lpstr>
      <vt:lpstr>不同类型数据间的混合运算</vt:lpstr>
      <vt:lpstr>PowerPoint 演示文稿</vt:lpstr>
      <vt:lpstr>强制类型转换运算符</vt:lpstr>
      <vt:lpstr>PowerPoint 演示文稿</vt:lpstr>
      <vt:lpstr>PowerPoint 演示文稿</vt:lpstr>
      <vt:lpstr>PowerPoint 演示文稿</vt:lpstr>
      <vt:lpstr>程序设计基础（C语言） No.3</vt:lpstr>
      <vt:lpstr>C程序结构</vt:lpstr>
      <vt:lpstr>PowerPoint 演示文稿</vt:lpstr>
      <vt:lpstr>PowerPoint 演示文稿</vt:lpstr>
      <vt:lpstr>PowerPoint 演示文稿</vt:lpstr>
      <vt:lpstr>PowerPoint 演示文稿</vt:lpstr>
      <vt:lpstr>PowerPoint 演示文稿</vt:lpstr>
      <vt:lpstr>PowerPoint 演示文稿</vt:lpstr>
      <vt:lpstr>赋值语句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数据的输入输出</vt:lpstr>
      <vt:lpstr>输入输出举例</vt:lpstr>
      <vt:lpstr>有关输入输出的概念</vt:lpstr>
      <vt:lpstr>printf函数</vt:lpstr>
      <vt:lpstr>printf函数——格式声明</vt:lpstr>
      <vt:lpstr>printf函数举例</vt:lpstr>
      <vt:lpstr>scanf函数</vt:lpstr>
      <vt:lpstr>scanf函数——格式声明</vt:lpstr>
      <vt:lpstr>PowerPoint 演示文稿</vt:lpstr>
      <vt:lpstr>putchar函数</vt:lpstr>
      <vt:lpstr>getchar函数</vt:lpstr>
      <vt:lpstr>getchar函数</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 Y</cp:lastModifiedBy>
  <cp:revision>721</cp:revision>
  <cp:lastPrinted>2019-04-18T16:00:00Z</cp:lastPrinted>
  <dcterms:created xsi:type="dcterms:W3CDTF">2019-04-18T16:00:00Z</dcterms:created>
  <dcterms:modified xsi:type="dcterms:W3CDTF">2020-10-19T04:51:27Z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