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notesSlides/notesSlide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4.xml" ContentType="application/vnd.openxmlformats-officedocument.presentationml.notesSlide+xml"/>
  <Override PartName="/ppt/tags/tag10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5.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notesSlides/notesSlide6.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7.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8.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9.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0.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11.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5"/>
  </p:notesMasterIdLst>
  <p:handoutMasterIdLst>
    <p:handoutMasterId r:id="rId66"/>
  </p:handoutMasterIdLst>
  <p:sldIdLst>
    <p:sldId id="368" r:id="rId2"/>
    <p:sldId id="370" r:id="rId3"/>
    <p:sldId id="504" r:id="rId4"/>
    <p:sldId id="507" r:id="rId5"/>
    <p:sldId id="505" r:id="rId6"/>
    <p:sldId id="506" r:id="rId7"/>
    <p:sldId id="496" r:id="rId8"/>
    <p:sldId id="497" r:id="rId9"/>
    <p:sldId id="498" r:id="rId10"/>
    <p:sldId id="499" r:id="rId11"/>
    <p:sldId id="501" r:id="rId12"/>
    <p:sldId id="500" r:id="rId13"/>
    <p:sldId id="502" r:id="rId14"/>
    <p:sldId id="294" r:id="rId15"/>
    <p:sldId id="295" r:id="rId16"/>
    <p:sldId id="299" r:id="rId17"/>
    <p:sldId id="268" r:id="rId18"/>
    <p:sldId id="511" r:id="rId19"/>
    <p:sldId id="302" r:id="rId20"/>
    <p:sldId id="305" r:id="rId21"/>
    <p:sldId id="306" r:id="rId22"/>
    <p:sldId id="307" r:id="rId23"/>
    <p:sldId id="308" r:id="rId24"/>
    <p:sldId id="509" r:id="rId25"/>
    <p:sldId id="495" r:id="rId26"/>
    <p:sldId id="309" r:id="rId27"/>
    <p:sldId id="312" r:id="rId28"/>
    <p:sldId id="310" r:id="rId29"/>
    <p:sldId id="311" r:id="rId30"/>
    <p:sldId id="510" r:id="rId31"/>
    <p:sldId id="313" r:id="rId32"/>
    <p:sldId id="494" r:id="rId33"/>
    <p:sldId id="315" r:id="rId34"/>
    <p:sldId id="318" r:id="rId35"/>
    <p:sldId id="317" r:id="rId36"/>
    <p:sldId id="319" r:id="rId37"/>
    <p:sldId id="320" r:id="rId38"/>
    <p:sldId id="321" r:id="rId39"/>
    <p:sldId id="322" r:id="rId40"/>
    <p:sldId id="323" r:id="rId41"/>
    <p:sldId id="325" r:id="rId42"/>
    <p:sldId id="326" r:id="rId43"/>
    <p:sldId id="327" r:id="rId44"/>
    <p:sldId id="328" r:id="rId45"/>
    <p:sldId id="329" r:id="rId46"/>
    <p:sldId id="330" r:id="rId47"/>
    <p:sldId id="331" r:id="rId48"/>
    <p:sldId id="332" r:id="rId49"/>
    <p:sldId id="333" r:id="rId50"/>
    <p:sldId id="334" r:id="rId51"/>
    <p:sldId id="335" r:id="rId52"/>
    <p:sldId id="336" r:id="rId53"/>
    <p:sldId id="337" r:id="rId54"/>
    <p:sldId id="338" r:id="rId55"/>
    <p:sldId id="339" r:id="rId56"/>
    <p:sldId id="340" r:id="rId57"/>
    <p:sldId id="341" r:id="rId58"/>
    <p:sldId id="342" r:id="rId59"/>
    <p:sldId id="343" r:id="rId60"/>
    <p:sldId id="512" r:id="rId61"/>
    <p:sldId id="513" r:id="rId62"/>
    <p:sldId id="514" r:id="rId63"/>
    <p:sldId id="490" r:id="rId64"/>
  </p:sldIdLst>
  <p:sldSz cx="12192000" cy="6858000"/>
  <p:notesSz cx="6858000" cy="9144000"/>
  <p:custDataLst>
    <p:tags r:id="rId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ADE1"/>
    <a:srgbClr val="00B0F0"/>
    <a:srgbClr val="F2F2F2"/>
    <a:srgbClr val="EF5778"/>
    <a:srgbClr val="F9B627"/>
    <a:srgbClr val="F48240"/>
    <a:srgbClr val="50C8DC"/>
    <a:srgbClr val="F58C47"/>
    <a:srgbClr val="4D4563"/>
    <a:srgbClr val="FABC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87" autoAdjust="0"/>
    <p:restoredTop sz="96187" autoAdjust="0"/>
  </p:normalViewPr>
  <p:slideViewPr>
    <p:cSldViewPr snapToGrid="0">
      <p:cViewPr varScale="1">
        <p:scale>
          <a:sx n="86" d="100"/>
          <a:sy n="86" d="100"/>
        </p:scale>
        <p:origin x="130" y="62"/>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65" d="100"/>
          <a:sy n="65" d="100"/>
        </p:scale>
        <p:origin x="2741"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DFEEB6-165C-4E70-895A-6C5EB5FEE2B9}" type="doc">
      <dgm:prSet loTypeId="urn:microsoft.com/office/officeart/2005/8/layout/hierarchy1" loCatId="hierarchy" qsTypeId="urn:microsoft.com/office/officeart/2005/8/quickstyle/3d1" qsCatId="3D" csTypeId="urn:microsoft.com/office/officeart/2005/8/colors/accent1_2" csCatId="accent1" phldr="1"/>
      <dgm:spPr/>
      <dgm:t>
        <a:bodyPr/>
        <a:lstStyle/>
        <a:p>
          <a:endParaRPr lang="zh-CN" altLang="en-US"/>
        </a:p>
      </dgm:t>
    </dgm:pt>
    <dgm:pt modelId="{6E967685-68EA-41DC-8E4C-7F46962BE53C}">
      <dgm:prSet phldrT="[文本]" custT="1"/>
      <dgm:spPr/>
      <dgm:t>
        <a:bodyPr/>
        <a:lstStyle/>
        <a:p>
          <a:r>
            <a:rPr lang="en-US" altLang="zh-CN" sz="2000" b="0">
              <a:latin typeface="+mn-ea"/>
              <a:ea typeface="+mn-ea"/>
            </a:rPr>
            <a:t>C</a:t>
          </a:r>
          <a:r>
            <a:rPr lang="zh-CN" altLang="en-US" sz="2000" b="0">
              <a:latin typeface="+mn-ea"/>
              <a:ea typeface="+mn-ea"/>
            </a:rPr>
            <a:t>程序</a:t>
          </a:r>
        </a:p>
      </dgm:t>
    </dgm:pt>
    <dgm:pt modelId="{1307D1B2-59E4-4C00-ABE0-F2653EF32CC5}" type="parTrans" cxnId="{AD95D83D-86BE-4EB6-B187-FF631C2AF1A3}">
      <dgm:prSet/>
      <dgm:spPr/>
      <dgm:t>
        <a:bodyPr/>
        <a:lstStyle/>
        <a:p>
          <a:endParaRPr lang="zh-CN" altLang="en-US"/>
        </a:p>
      </dgm:t>
    </dgm:pt>
    <dgm:pt modelId="{8A2858A8-2B63-42AD-99DE-1F8C20A84CD1}" type="sibTrans" cxnId="{AD95D83D-86BE-4EB6-B187-FF631C2AF1A3}">
      <dgm:prSet/>
      <dgm:spPr/>
      <dgm:t>
        <a:bodyPr/>
        <a:lstStyle/>
        <a:p>
          <a:endParaRPr lang="zh-CN" altLang="en-US"/>
        </a:p>
      </dgm:t>
    </dgm:pt>
    <dgm:pt modelId="{BA048FED-C3D0-4108-A17B-64594C2C0405}">
      <dgm:prSet phldrT="[文本]" custT="1"/>
      <dgm:spPr/>
      <dgm:t>
        <a:bodyPr/>
        <a:lstStyle/>
        <a:p>
          <a:r>
            <a:rPr lang="zh-CN" altLang="en-US" sz="2000" b="0">
              <a:latin typeface="+mn-ea"/>
              <a:ea typeface="+mn-ea"/>
            </a:rPr>
            <a:t>源程序文件</a:t>
          </a:r>
          <a:r>
            <a:rPr lang="en-US" altLang="zh-CN" sz="2000" b="0">
              <a:latin typeface="+mn-ea"/>
              <a:ea typeface="+mn-ea"/>
            </a:rPr>
            <a:t>1</a:t>
          </a:r>
          <a:endParaRPr lang="zh-CN" altLang="en-US" sz="2000" b="0">
            <a:latin typeface="+mn-ea"/>
            <a:ea typeface="+mn-ea"/>
          </a:endParaRPr>
        </a:p>
      </dgm:t>
    </dgm:pt>
    <dgm:pt modelId="{9312D5FC-F4C7-4237-B35D-BC038A91E396}" type="parTrans" cxnId="{46F78374-53DB-45A9-8663-322400AAC71D}">
      <dgm:prSet/>
      <dgm:spPr/>
      <dgm:t>
        <a:bodyPr/>
        <a:lstStyle/>
        <a:p>
          <a:endParaRPr lang="zh-CN" altLang="en-US"/>
        </a:p>
      </dgm:t>
    </dgm:pt>
    <dgm:pt modelId="{BA5EDE3C-5323-4AE8-9F2D-F06858651487}" type="sibTrans" cxnId="{46F78374-53DB-45A9-8663-322400AAC71D}">
      <dgm:prSet/>
      <dgm:spPr/>
      <dgm:t>
        <a:bodyPr/>
        <a:lstStyle/>
        <a:p>
          <a:endParaRPr lang="zh-CN" altLang="en-US"/>
        </a:p>
      </dgm:t>
    </dgm:pt>
    <dgm:pt modelId="{452DFCCA-1E13-475F-807E-AE42C496A822}">
      <dgm:prSet phldrT="[文本]" custT="1"/>
      <dgm:spPr/>
      <dgm:t>
        <a:bodyPr/>
        <a:lstStyle/>
        <a:p>
          <a:r>
            <a:rPr lang="zh-CN" altLang="en-US" sz="2000" b="0">
              <a:latin typeface="+mn-ea"/>
              <a:ea typeface="+mn-ea"/>
            </a:rPr>
            <a:t>源程序文件</a:t>
          </a:r>
          <a:r>
            <a:rPr lang="en-US" altLang="zh-CN" sz="2000" b="0">
              <a:latin typeface="+mn-ea"/>
              <a:ea typeface="+mn-ea"/>
            </a:rPr>
            <a:t>2</a:t>
          </a:r>
          <a:endParaRPr lang="zh-CN" altLang="en-US" sz="2000" b="0">
            <a:latin typeface="+mn-ea"/>
            <a:ea typeface="+mn-ea"/>
          </a:endParaRPr>
        </a:p>
      </dgm:t>
    </dgm:pt>
    <dgm:pt modelId="{9D11C630-8C57-4F8C-94D7-36C2D55D8824}" type="parTrans" cxnId="{699BB9A2-212F-4B4C-B447-0F2EE67A4E9D}">
      <dgm:prSet/>
      <dgm:spPr/>
      <dgm:t>
        <a:bodyPr/>
        <a:lstStyle/>
        <a:p>
          <a:endParaRPr lang="zh-CN" altLang="en-US"/>
        </a:p>
      </dgm:t>
    </dgm:pt>
    <dgm:pt modelId="{7CB8FABF-09CC-4802-B0BF-CA14548F3CE3}" type="sibTrans" cxnId="{699BB9A2-212F-4B4C-B447-0F2EE67A4E9D}">
      <dgm:prSet/>
      <dgm:spPr/>
      <dgm:t>
        <a:bodyPr/>
        <a:lstStyle/>
        <a:p>
          <a:endParaRPr lang="zh-CN" altLang="en-US"/>
        </a:p>
      </dgm:t>
    </dgm:pt>
    <dgm:pt modelId="{3983342C-6778-4F4C-8DF5-DB2070592288}">
      <dgm:prSet phldrT="[文本]" custT="1"/>
      <dgm:spPr/>
      <dgm:t>
        <a:bodyPr/>
        <a:lstStyle/>
        <a:p>
          <a:r>
            <a:rPr lang="zh-CN" altLang="en-US" sz="2000" b="0">
              <a:latin typeface="+mn-ea"/>
              <a:ea typeface="+mn-ea"/>
            </a:rPr>
            <a:t>源程序文件</a:t>
          </a:r>
          <a:r>
            <a:rPr lang="en-US" altLang="zh-CN" sz="2000" b="0">
              <a:latin typeface="+mn-ea"/>
              <a:ea typeface="+mn-ea"/>
            </a:rPr>
            <a:t>n</a:t>
          </a:r>
          <a:endParaRPr lang="zh-CN" altLang="en-US" sz="2000" b="0">
            <a:latin typeface="+mn-ea"/>
            <a:ea typeface="+mn-ea"/>
          </a:endParaRPr>
        </a:p>
      </dgm:t>
    </dgm:pt>
    <dgm:pt modelId="{50288EF0-4649-47C5-BD00-43BFDBF95E88}" type="parTrans" cxnId="{4F96B09D-20F8-4035-92F5-C44C0B3D3C09}">
      <dgm:prSet/>
      <dgm:spPr/>
      <dgm:t>
        <a:bodyPr/>
        <a:lstStyle/>
        <a:p>
          <a:endParaRPr lang="zh-CN" altLang="en-US"/>
        </a:p>
      </dgm:t>
    </dgm:pt>
    <dgm:pt modelId="{8ABFF883-539F-4F93-9CF8-79FECCBD359D}" type="sibTrans" cxnId="{4F96B09D-20F8-4035-92F5-C44C0B3D3C09}">
      <dgm:prSet/>
      <dgm:spPr/>
      <dgm:t>
        <a:bodyPr/>
        <a:lstStyle/>
        <a:p>
          <a:endParaRPr lang="zh-CN" altLang="en-US"/>
        </a:p>
      </dgm:t>
    </dgm:pt>
    <dgm:pt modelId="{4E011EFF-37F6-4971-9769-2EB04E4D699D}">
      <dgm:prSet phldrT="[文本]" custT="1"/>
      <dgm:spPr/>
      <dgm:t>
        <a:bodyPr/>
        <a:lstStyle/>
        <a:p>
          <a:r>
            <a:rPr lang="zh-CN" altLang="en-US" sz="2000" b="0">
              <a:latin typeface="+mn-ea"/>
              <a:ea typeface="+mn-ea"/>
            </a:rPr>
            <a:t>预处理指令</a:t>
          </a:r>
        </a:p>
      </dgm:t>
    </dgm:pt>
    <dgm:pt modelId="{FB39061F-59C0-446B-B663-7D32C9DAB30C}" type="parTrans" cxnId="{BE13FB25-F626-43D4-9B5D-9B7A77EC96EA}">
      <dgm:prSet/>
      <dgm:spPr/>
      <dgm:t>
        <a:bodyPr/>
        <a:lstStyle/>
        <a:p>
          <a:endParaRPr lang="zh-CN" altLang="en-US"/>
        </a:p>
      </dgm:t>
    </dgm:pt>
    <dgm:pt modelId="{41AB781D-B308-4DAC-83E3-082FEA1CD474}" type="sibTrans" cxnId="{BE13FB25-F626-43D4-9B5D-9B7A77EC96EA}">
      <dgm:prSet/>
      <dgm:spPr/>
      <dgm:t>
        <a:bodyPr/>
        <a:lstStyle/>
        <a:p>
          <a:endParaRPr lang="zh-CN" altLang="en-US"/>
        </a:p>
      </dgm:t>
    </dgm:pt>
    <dgm:pt modelId="{259CEFE1-3644-41B5-BE28-AE0FCA1FDA4D}">
      <dgm:prSet phldrT="[文本]" custT="1"/>
      <dgm:spPr/>
      <dgm:t>
        <a:bodyPr/>
        <a:lstStyle/>
        <a:p>
          <a:r>
            <a:rPr lang="zh-CN" altLang="en-US" sz="2000" b="0">
              <a:latin typeface="+mn-ea"/>
              <a:ea typeface="+mn-ea"/>
            </a:rPr>
            <a:t>数据声明</a:t>
          </a:r>
        </a:p>
      </dgm:t>
    </dgm:pt>
    <dgm:pt modelId="{AD4652B8-E730-430B-8A33-E6084CD961D0}" type="parTrans" cxnId="{4F11AAB2-4156-47E7-8BD5-DC0F45996F44}">
      <dgm:prSet/>
      <dgm:spPr/>
      <dgm:t>
        <a:bodyPr/>
        <a:lstStyle/>
        <a:p>
          <a:endParaRPr lang="zh-CN" altLang="en-US"/>
        </a:p>
      </dgm:t>
    </dgm:pt>
    <dgm:pt modelId="{37871F2C-9243-4B7C-9121-745D7C7A5C3B}" type="sibTrans" cxnId="{4F11AAB2-4156-47E7-8BD5-DC0F45996F44}">
      <dgm:prSet/>
      <dgm:spPr/>
      <dgm:t>
        <a:bodyPr/>
        <a:lstStyle/>
        <a:p>
          <a:endParaRPr lang="zh-CN" altLang="en-US"/>
        </a:p>
      </dgm:t>
    </dgm:pt>
    <dgm:pt modelId="{8C81D322-F425-44FB-B58B-AFEAF0A319EE}">
      <dgm:prSet phldrT="[文本]" custT="1"/>
      <dgm:spPr/>
      <dgm:t>
        <a:bodyPr/>
        <a:lstStyle/>
        <a:p>
          <a:r>
            <a:rPr lang="zh-CN" altLang="en-US" sz="2000" b="0">
              <a:latin typeface="+mn-ea"/>
              <a:ea typeface="+mn-ea"/>
            </a:rPr>
            <a:t>函数</a:t>
          </a:r>
          <a:r>
            <a:rPr lang="en-US" altLang="zh-CN" sz="2000" b="0">
              <a:latin typeface="+mn-ea"/>
              <a:ea typeface="+mn-ea"/>
            </a:rPr>
            <a:t>1</a:t>
          </a:r>
          <a:endParaRPr lang="zh-CN" altLang="en-US" sz="2000" b="0">
            <a:latin typeface="+mn-ea"/>
            <a:ea typeface="+mn-ea"/>
          </a:endParaRPr>
        </a:p>
      </dgm:t>
    </dgm:pt>
    <dgm:pt modelId="{4093B970-ADB2-47B0-B3CA-48998BAD647C}" type="parTrans" cxnId="{F792F3FC-3AB0-498C-BF15-4C9616F7B8CC}">
      <dgm:prSet/>
      <dgm:spPr/>
      <dgm:t>
        <a:bodyPr/>
        <a:lstStyle/>
        <a:p>
          <a:endParaRPr lang="zh-CN" altLang="en-US"/>
        </a:p>
      </dgm:t>
    </dgm:pt>
    <dgm:pt modelId="{77684A93-7A59-4AB7-A9CA-DEDC7D539B17}" type="sibTrans" cxnId="{F792F3FC-3AB0-498C-BF15-4C9616F7B8CC}">
      <dgm:prSet/>
      <dgm:spPr/>
      <dgm:t>
        <a:bodyPr/>
        <a:lstStyle/>
        <a:p>
          <a:endParaRPr lang="zh-CN" altLang="en-US"/>
        </a:p>
      </dgm:t>
    </dgm:pt>
    <dgm:pt modelId="{E6B7E06B-30B5-4B49-92EA-B8F70621A9BD}">
      <dgm:prSet phldrT="[文本]" custT="1"/>
      <dgm:spPr/>
      <dgm:t>
        <a:bodyPr/>
        <a:lstStyle/>
        <a:p>
          <a:r>
            <a:rPr lang="zh-CN" altLang="en-US" sz="2000" b="0">
              <a:latin typeface="+mn-ea"/>
              <a:ea typeface="+mn-ea"/>
            </a:rPr>
            <a:t>函数</a:t>
          </a:r>
          <a:r>
            <a:rPr lang="en-US" altLang="zh-CN" sz="2000" b="0">
              <a:latin typeface="+mn-ea"/>
              <a:ea typeface="+mn-ea"/>
            </a:rPr>
            <a:t>n</a:t>
          </a:r>
          <a:endParaRPr lang="zh-CN" altLang="en-US" sz="2000" b="0">
            <a:latin typeface="+mn-ea"/>
            <a:ea typeface="+mn-ea"/>
          </a:endParaRPr>
        </a:p>
      </dgm:t>
    </dgm:pt>
    <dgm:pt modelId="{619DA1F0-4A24-4567-9996-A63EBD061BBC}" type="parTrans" cxnId="{E9051801-46CE-42B3-B4C5-F203E151D3EE}">
      <dgm:prSet/>
      <dgm:spPr/>
      <dgm:t>
        <a:bodyPr/>
        <a:lstStyle/>
        <a:p>
          <a:endParaRPr lang="zh-CN" altLang="en-US"/>
        </a:p>
      </dgm:t>
    </dgm:pt>
    <dgm:pt modelId="{698EDEFB-EF3D-4BE1-818B-C787DB86172A}" type="sibTrans" cxnId="{E9051801-46CE-42B3-B4C5-F203E151D3EE}">
      <dgm:prSet/>
      <dgm:spPr/>
      <dgm:t>
        <a:bodyPr/>
        <a:lstStyle/>
        <a:p>
          <a:endParaRPr lang="zh-CN" altLang="en-US"/>
        </a:p>
      </dgm:t>
    </dgm:pt>
    <dgm:pt modelId="{4AF1D475-F249-4F53-96D4-2A3E4F7F6160}">
      <dgm:prSet phldrT="[文本]" custT="1"/>
      <dgm:spPr/>
      <dgm:t>
        <a:bodyPr/>
        <a:lstStyle/>
        <a:p>
          <a:r>
            <a:rPr lang="zh-CN" altLang="en-US" sz="2000" b="0">
              <a:latin typeface="+mn-ea"/>
              <a:ea typeface="+mn-ea"/>
            </a:rPr>
            <a:t>函数首部</a:t>
          </a:r>
        </a:p>
      </dgm:t>
    </dgm:pt>
    <dgm:pt modelId="{9B49984C-675B-4F95-941E-C971AB1B5E71}" type="parTrans" cxnId="{23FFD609-47B4-49F4-B0DF-3CBCBB91D39E}">
      <dgm:prSet/>
      <dgm:spPr/>
      <dgm:t>
        <a:bodyPr/>
        <a:lstStyle/>
        <a:p>
          <a:endParaRPr lang="zh-CN" altLang="en-US"/>
        </a:p>
      </dgm:t>
    </dgm:pt>
    <dgm:pt modelId="{DAF8F9A2-C27D-40CD-B547-2C2557B167C3}" type="sibTrans" cxnId="{23FFD609-47B4-49F4-B0DF-3CBCBB91D39E}">
      <dgm:prSet/>
      <dgm:spPr/>
      <dgm:t>
        <a:bodyPr/>
        <a:lstStyle/>
        <a:p>
          <a:endParaRPr lang="zh-CN" altLang="en-US"/>
        </a:p>
      </dgm:t>
    </dgm:pt>
    <dgm:pt modelId="{982288AE-89BB-4C3E-86B4-B2C63F4509D4}">
      <dgm:prSet phldrT="[文本]" custT="1"/>
      <dgm:spPr/>
      <dgm:t>
        <a:bodyPr/>
        <a:lstStyle/>
        <a:p>
          <a:r>
            <a:rPr lang="zh-CN" altLang="en-US" sz="2000" b="0">
              <a:latin typeface="+mn-ea"/>
              <a:ea typeface="+mn-ea"/>
            </a:rPr>
            <a:t>函数体</a:t>
          </a:r>
        </a:p>
      </dgm:t>
    </dgm:pt>
    <dgm:pt modelId="{7B0AA2FD-B728-495D-B7D8-70DC7FF38FC1}" type="parTrans" cxnId="{86954ACA-BA31-42BE-B2E1-3B7F1FD16197}">
      <dgm:prSet/>
      <dgm:spPr/>
      <dgm:t>
        <a:bodyPr/>
        <a:lstStyle/>
        <a:p>
          <a:endParaRPr lang="zh-CN" altLang="en-US"/>
        </a:p>
      </dgm:t>
    </dgm:pt>
    <dgm:pt modelId="{22C3F974-DB8C-4DC3-87DF-603CCD5F2940}" type="sibTrans" cxnId="{86954ACA-BA31-42BE-B2E1-3B7F1FD16197}">
      <dgm:prSet/>
      <dgm:spPr/>
      <dgm:t>
        <a:bodyPr/>
        <a:lstStyle/>
        <a:p>
          <a:endParaRPr lang="zh-CN" altLang="en-US"/>
        </a:p>
      </dgm:t>
    </dgm:pt>
    <dgm:pt modelId="{5F48CFC0-D53A-4344-A3E7-13ACE1FCF0D1}">
      <dgm:prSet phldrT="[文本]" custT="1"/>
      <dgm:spPr/>
      <dgm:t>
        <a:bodyPr/>
        <a:lstStyle/>
        <a:p>
          <a:r>
            <a:rPr lang="zh-CN" altLang="en-US" sz="2000" b="0">
              <a:latin typeface="+mn-ea"/>
              <a:ea typeface="+mn-ea"/>
            </a:rPr>
            <a:t>数据声明</a:t>
          </a:r>
        </a:p>
      </dgm:t>
    </dgm:pt>
    <dgm:pt modelId="{5EF12C9D-3173-448F-B030-24DDA8A31D90}" type="parTrans" cxnId="{A738A25A-6A40-4BB4-92EE-5327B6A802A6}">
      <dgm:prSet/>
      <dgm:spPr/>
      <dgm:t>
        <a:bodyPr/>
        <a:lstStyle/>
        <a:p>
          <a:endParaRPr lang="zh-CN" altLang="en-US"/>
        </a:p>
      </dgm:t>
    </dgm:pt>
    <dgm:pt modelId="{FCB76B3E-4220-4AD7-95E5-3877C4B8AE36}" type="sibTrans" cxnId="{A738A25A-6A40-4BB4-92EE-5327B6A802A6}">
      <dgm:prSet/>
      <dgm:spPr/>
      <dgm:t>
        <a:bodyPr/>
        <a:lstStyle/>
        <a:p>
          <a:endParaRPr lang="zh-CN" altLang="en-US"/>
        </a:p>
      </dgm:t>
    </dgm:pt>
    <dgm:pt modelId="{BF0C69B3-B861-452B-AA57-C7F194A4312C}">
      <dgm:prSet phldrT="[文本]" custT="1"/>
      <dgm:spPr/>
      <dgm:t>
        <a:bodyPr/>
        <a:lstStyle/>
        <a:p>
          <a:r>
            <a:rPr lang="zh-CN" altLang="en-US" sz="2000" b="0">
              <a:latin typeface="+mn-ea"/>
              <a:ea typeface="+mn-ea"/>
            </a:rPr>
            <a:t>执行语句</a:t>
          </a:r>
        </a:p>
      </dgm:t>
    </dgm:pt>
    <dgm:pt modelId="{4663788F-AD0D-41E7-B511-D88A2E3AF314}" type="parTrans" cxnId="{6451FB0C-1D1C-4139-A34F-40CEEF0B4CAA}">
      <dgm:prSet/>
      <dgm:spPr/>
      <dgm:t>
        <a:bodyPr/>
        <a:lstStyle/>
        <a:p>
          <a:endParaRPr lang="zh-CN" altLang="en-US"/>
        </a:p>
      </dgm:t>
    </dgm:pt>
    <dgm:pt modelId="{E4DFB605-4598-49ED-8622-9E30490E6F50}" type="sibTrans" cxnId="{6451FB0C-1D1C-4139-A34F-40CEEF0B4CAA}">
      <dgm:prSet/>
      <dgm:spPr/>
      <dgm:t>
        <a:bodyPr/>
        <a:lstStyle/>
        <a:p>
          <a:endParaRPr lang="zh-CN" altLang="en-US"/>
        </a:p>
      </dgm:t>
    </dgm:pt>
    <dgm:pt modelId="{0414D89D-AEF8-440F-B8CE-C9B4316886CB}">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034B0EDC-C16F-484F-97DE-238DC88961B9}" type="parTrans" cxnId="{D8228088-9363-4EEF-AC02-6B84E0B339C3}">
      <dgm:prSet/>
      <dgm:spPr/>
      <dgm:t>
        <a:bodyPr/>
        <a:lstStyle/>
        <a:p>
          <a:endParaRPr lang="zh-CN" altLang="en-US"/>
        </a:p>
      </dgm:t>
    </dgm:pt>
    <dgm:pt modelId="{1027869C-19B6-4E86-972B-63B69E2D6FFE}" type="sibTrans" cxnId="{D8228088-9363-4EEF-AC02-6B84E0B339C3}">
      <dgm:prSet/>
      <dgm:spPr/>
      <dgm:t>
        <a:bodyPr/>
        <a:lstStyle/>
        <a:p>
          <a:endParaRPr lang="zh-CN" altLang="en-US"/>
        </a:p>
      </dgm:t>
    </dgm:pt>
    <dgm:pt modelId="{C60803FD-929F-4DAC-95A5-6962AD80A453}">
      <dgm:prSet phldrT="[文本]" custT="1"/>
      <dgm:spPr>
        <a:solidFill>
          <a:schemeClr val="bg1">
            <a:alpha val="90000"/>
          </a:schemeClr>
        </a:solidFill>
        <a:ln>
          <a:noFill/>
        </a:ln>
      </dgm:spPr>
      <dgm:t>
        <a:bodyPr/>
        <a:lstStyle/>
        <a:p>
          <a:r>
            <a:rPr lang="en-US" altLang="zh-CN" sz="2000" b="0">
              <a:latin typeface="+mn-ea"/>
              <a:ea typeface="+mn-ea"/>
            </a:rPr>
            <a:t>……</a:t>
          </a:r>
          <a:endParaRPr lang="zh-CN" altLang="en-US" sz="2000" b="0">
            <a:latin typeface="+mn-ea"/>
            <a:ea typeface="+mn-ea"/>
          </a:endParaRPr>
        </a:p>
      </dgm:t>
    </dgm:pt>
    <dgm:pt modelId="{8D169B7C-38FA-4D87-867A-06FEE587530A}" type="parTrans" cxnId="{E88EF2A0-BF7E-4053-82CD-6B30974E2CFC}">
      <dgm:prSet/>
      <dgm:spPr/>
      <dgm:t>
        <a:bodyPr/>
        <a:lstStyle/>
        <a:p>
          <a:endParaRPr lang="zh-CN" altLang="en-US"/>
        </a:p>
      </dgm:t>
    </dgm:pt>
    <dgm:pt modelId="{2D441AF7-DBA4-40E1-BC46-688A2543CB0C}" type="sibTrans" cxnId="{E88EF2A0-BF7E-4053-82CD-6B30974E2CFC}">
      <dgm:prSet/>
      <dgm:spPr/>
      <dgm:t>
        <a:bodyPr/>
        <a:lstStyle/>
        <a:p>
          <a:endParaRPr lang="zh-CN" altLang="en-US"/>
        </a:p>
      </dgm:t>
    </dgm:pt>
    <dgm:pt modelId="{EAAA9751-3721-40E0-B8B3-579138293000}" type="pres">
      <dgm:prSet presAssocID="{EADFEEB6-165C-4E70-895A-6C5EB5FEE2B9}" presName="hierChild1" presStyleCnt="0">
        <dgm:presLayoutVars>
          <dgm:chPref val="1"/>
          <dgm:dir/>
          <dgm:animOne val="branch"/>
          <dgm:animLvl val="lvl"/>
          <dgm:resizeHandles/>
        </dgm:presLayoutVars>
      </dgm:prSet>
      <dgm:spPr/>
    </dgm:pt>
    <dgm:pt modelId="{3D300606-BEEF-4763-9AD2-3631BDFCAF8A}" type="pres">
      <dgm:prSet presAssocID="{6E967685-68EA-41DC-8E4C-7F46962BE53C}" presName="hierRoot1" presStyleCnt="0"/>
      <dgm:spPr/>
    </dgm:pt>
    <dgm:pt modelId="{6F8E5973-41A6-4231-BFFC-A67F43F13D97}" type="pres">
      <dgm:prSet presAssocID="{6E967685-68EA-41DC-8E4C-7F46962BE53C}" presName="composite" presStyleCnt="0"/>
      <dgm:spPr/>
    </dgm:pt>
    <dgm:pt modelId="{89DC1173-F9D6-45CE-91A9-282F47E20978}" type="pres">
      <dgm:prSet presAssocID="{6E967685-68EA-41DC-8E4C-7F46962BE53C}" presName="background" presStyleLbl="node0" presStyleIdx="0" presStyleCnt="1"/>
      <dgm:spPr/>
    </dgm:pt>
    <dgm:pt modelId="{575E05F1-0610-4ACB-9957-90074DF8C235}" type="pres">
      <dgm:prSet presAssocID="{6E967685-68EA-41DC-8E4C-7F46962BE53C}" presName="text" presStyleLbl="fgAcc0" presStyleIdx="0" presStyleCnt="1" custScaleX="181126" custScaleY="121487">
        <dgm:presLayoutVars>
          <dgm:chPref val="3"/>
        </dgm:presLayoutVars>
      </dgm:prSet>
      <dgm:spPr/>
    </dgm:pt>
    <dgm:pt modelId="{BCD81530-8BF1-4101-97C5-141E45F85A76}" type="pres">
      <dgm:prSet presAssocID="{6E967685-68EA-41DC-8E4C-7F46962BE53C}" presName="hierChild2" presStyleCnt="0"/>
      <dgm:spPr/>
    </dgm:pt>
    <dgm:pt modelId="{B5CD1A1E-7672-4226-B079-4CF1DECD6C38}" type="pres">
      <dgm:prSet presAssocID="{9312D5FC-F4C7-4237-B35D-BC038A91E396}" presName="Name10" presStyleLbl="parChTrans1D2" presStyleIdx="0" presStyleCnt="4"/>
      <dgm:spPr/>
    </dgm:pt>
    <dgm:pt modelId="{7BC72EE3-3A4A-4A6F-9914-D5B0DF5FA342}" type="pres">
      <dgm:prSet presAssocID="{BA048FED-C3D0-4108-A17B-64594C2C0405}" presName="hierRoot2" presStyleCnt="0"/>
      <dgm:spPr/>
    </dgm:pt>
    <dgm:pt modelId="{803EE8C9-52B7-4653-AF5D-A08E40D125B7}" type="pres">
      <dgm:prSet presAssocID="{BA048FED-C3D0-4108-A17B-64594C2C0405}" presName="composite2" presStyleCnt="0"/>
      <dgm:spPr/>
    </dgm:pt>
    <dgm:pt modelId="{647B0E99-EE12-4CC8-BE68-F7CFD9E72EEA}" type="pres">
      <dgm:prSet presAssocID="{BA048FED-C3D0-4108-A17B-64594C2C0405}" presName="background2" presStyleLbl="node2" presStyleIdx="0" presStyleCnt="4"/>
      <dgm:spPr/>
    </dgm:pt>
    <dgm:pt modelId="{F66962D9-0A87-4346-A9F9-284051CF8E21}" type="pres">
      <dgm:prSet presAssocID="{BA048FED-C3D0-4108-A17B-64594C2C0405}" presName="text2" presStyleLbl="fgAcc2" presStyleIdx="0" presStyleCnt="4" custScaleX="181126" custScaleY="121487">
        <dgm:presLayoutVars>
          <dgm:chPref val="3"/>
        </dgm:presLayoutVars>
      </dgm:prSet>
      <dgm:spPr/>
    </dgm:pt>
    <dgm:pt modelId="{D88B770F-2700-462E-91EC-362655FFC61F}" type="pres">
      <dgm:prSet presAssocID="{BA048FED-C3D0-4108-A17B-64594C2C0405}" presName="hierChild3" presStyleCnt="0"/>
      <dgm:spPr/>
    </dgm:pt>
    <dgm:pt modelId="{14338D9C-E55D-4F15-BEBA-E99360731CF5}" type="pres">
      <dgm:prSet presAssocID="{9D11C630-8C57-4F8C-94D7-36C2D55D8824}" presName="Name10" presStyleLbl="parChTrans1D2" presStyleIdx="1" presStyleCnt="4"/>
      <dgm:spPr/>
    </dgm:pt>
    <dgm:pt modelId="{9E6E117F-1F44-42AB-82ED-009DCF75149E}" type="pres">
      <dgm:prSet presAssocID="{452DFCCA-1E13-475F-807E-AE42C496A822}" presName="hierRoot2" presStyleCnt="0"/>
      <dgm:spPr/>
    </dgm:pt>
    <dgm:pt modelId="{63205265-A6A0-4533-B1EA-72DD28C6DED6}" type="pres">
      <dgm:prSet presAssocID="{452DFCCA-1E13-475F-807E-AE42C496A822}" presName="composite2" presStyleCnt="0"/>
      <dgm:spPr/>
    </dgm:pt>
    <dgm:pt modelId="{83B640D3-B474-4475-82D1-4545B987FDDF}" type="pres">
      <dgm:prSet presAssocID="{452DFCCA-1E13-475F-807E-AE42C496A822}" presName="background2" presStyleLbl="node2" presStyleIdx="1" presStyleCnt="4"/>
      <dgm:spPr/>
    </dgm:pt>
    <dgm:pt modelId="{60DAD33C-85AD-4DD2-9B7C-0C86F67B1B5B}" type="pres">
      <dgm:prSet presAssocID="{452DFCCA-1E13-475F-807E-AE42C496A822}" presName="text2" presStyleLbl="fgAcc2" presStyleIdx="1" presStyleCnt="4" custScaleX="181126" custScaleY="121487">
        <dgm:presLayoutVars>
          <dgm:chPref val="3"/>
        </dgm:presLayoutVars>
      </dgm:prSet>
      <dgm:spPr/>
    </dgm:pt>
    <dgm:pt modelId="{8E21E487-A57C-442F-8208-5FD414A44B6A}" type="pres">
      <dgm:prSet presAssocID="{452DFCCA-1E13-475F-807E-AE42C496A822}" presName="hierChild3" presStyleCnt="0"/>
      <dgm:spPr/>
    </dgm:pt>
    <dgm:pt modelId="{D69DF1B7-E819-4C57-BB8C-7791BE2191BF}" type="pres">
      <dgm:prSet presAssocID="{FB39061F-59C0-446B-B663-7D32C9DAB30C}" presName="Name17" presStyleLbl="parChTrans1D3" presStyleIdx="0" presStyleCnt="5"/>
      <dgm:spPr/>
    </dgm:pt>
    <dgm:pt modelId="{EF099434-2CD4-4530-9DB6-EBD7B7767B15}" type="pres">
      <dgm:prSet presAssocID="{4E011EFF-37F6-4971-9769-2EB04E4D699D}" presName="hierRoot3" presStyleCnt="0"/>
      <dgm:spPr/>
    </dgm:pt>
    <dgm:pt modelId="{80431816-A62A-46E7-9D84-995A6AE86D50}" type="pres">
      <dgm:prSet presAssocID="{4E011EFF-37F6-4971-9769-2EB04E4D699D}" presName="composite3" presStyleCnt="0"/>
      <dgm:spPr/>
    </dgm:pt>
    <dgm:pt modelId="{AF17E07E-D3DC-4840-8B72-EF3A3B867DD5}" type="pres">
      <dgm:prSet presAssocID="{4E011EFF-37F6-4971-9769-2EB04E4D699D}" presName="background3" presStyleLbl="node3" presStyleIdx="0" presStyleCnt="5"/>
      <dgm:spPr/>
    </dgm:pt>
    <dgm:pt modelId="{95AF3699-A0DA-47F0-8F0D-3DE031834FEC}" type="pres">
      <dgm:prSet presAssocID="{4E011EFF-37F6-4971-9769-2EB04E4D699D}" presName="text3" presStyleLbl="fgAcc3" presStyleIdx="0" presStyleCnt="5" custScaleX="181126" custScaleY="121487">
        <dgm:presLayoutVars>
          <dgm:chPref val="3"/>
        </dgm:presLayoutVars>
      </dgm:prSet>
      <dgm:spPr/>
    </dgm:pt>
    <dgm:pt modelId="{1925FB67-DB30-4A25-85C0-DA81B01D0D3C}" type="pres">
      <dgm:prSet presAssocID="{4E011EFF-37F6-4971-9769-2EB04E4D699D}" presName="hierChild4" presStyleCnt="0"/>
      <dgm:spPr/>
    </dgm:pt>
    <dgm:pt modelId="{DD943899-CD4F-4A6A-8E7F-11349FC93D4B}" type="pres">
      <dgm:prSet presAssocID="{AD4652B8-E730-430B-8A33-E6084CD961D0}" presName="Name17" presStyleLbl="parChTrans1D3" presStyleIdx="1" presStyleCnt="5"/>
      <dgm:spPr/>
    </dgm:pt>
    <dgm:pt modelId="{3AE51C76-3829-4CE4-AF09-28103ADED340}" type="pres">
      <dgm:prSet presAssocID="{259CEFE1-3644-41B5-BE28-AE0FCA1FDA4D}" presName="hierRoot3" presStyleCnt="0"/>
      <dgm:spPr/>
    </dgm:pt>
    <dgm:pt modelId="{030F5321-CC4C-4772-8D6C-AA9B01F61481}" type="pres">
      <dgm:prSet presAssocID="{259CEFE1-3644-41B5-BE28-AE0FCA1FDA4D}" presName="composite3" presStyleCnt="0"/>
      <dgm:spPr/>
    </dgm:pt>
    <dgm:pt modelId="{E8A11E01-3ABE-4EC0-99B3-F6B8C278F082}" type="pres">
      <dgm:prSet presAssocID="{259CEFE1-3644-41B5-BE28-AE0FCA1FDA4D}" presName="background3" presStyleLbl="node3" presStyleIdx="1" presStyleCnt="5"/>
      <dgm:spPr/>
    </dgm:pt>
    <dgm:pt modelId="{E36818F4-7E25-45F2-8E79-9DC9A1CFA7AA}" type="pres">
      <dgm:prSet presAssocID="{259CEFE1-3644-41B5-BE28-AE0FCA1FDA4D}" presName="text3" presStyleLbl="fgAcc3" presStyleIdx="1" presStyleCnt="5" custScaleX="181126" custScaleY="121487">
        <dgm:presLayoutVars>
          <dgm:chPref val="3"/>
        </dgm:presLayoutVars>
      </dgm:prSet>
      <dgm:spPr/>
    </dgm:pt>
    <dgm:pt modelId="{7596A9D9-CDBF-48D7-A9FB-674A9AE4BB60}" type="pres">
      <dgm:prSet presAssocID="{259CEFE1-3644-41B5-BE28-AE0FCA1FDA4D}" presName="hierChild4" presStyleCnt="0"/>
      <dgm:spPr/>
    </dgm:pt>
    <dgm:pt modelId="{251E9983-E675-4BA5-8E2C-10EF69A8989D}" type="pres">
      <dgm:prSet presAssocID="{4093B970-ADB2-47B0-B3CA-48998BAD647C}" presName="Name17" presStyleLbl="parChTrans1D3" presStyleIdx="2" presStyleCnt="5"/>
      <dgm:spPr/>
    </dgm:pt>
    <dgm:pt modelId="{C9159D93-44BA-43BA-BC0C-8B45AAAB57D1}" type="pres">
      <dgm:prSet presAssocID="{8C81D322-F425-44FB-B58B-AFEAF0A319EE}" presName="hierRoot3" presStyleCnt="0"/>
      <dgm:spPr/>
    </dgm:pt>
    <dgm:pt modelId="{03881464-693D-4251-B44A-193CBECD818C}" type="pres">
      <dgm:prSet presAssocID="{8C81D322-F425-44FB-B58B-AFEAF0A319EE}" presName="composite3" presStyleCnt="0"/>
      <dgm:spPr/>
    </dgm:pt>
    <dgm:pt modelId="{4457C76A-29D9-49DD-BE0D-91C789861EDF}" type="pres">
      <dgm:prSet presAssocID="{8C81D322-F425-44FB-B58B-AFEAF0A319EE}" presName="background3" presStyleLbl="node3" presStyleIdx="2" presStyleCnt="5"/>
      <dgm:spPr/>
    </dgm:pt>
    <dgm:pt modelId="{F2E19DCD-49C4-4721-819D-444EC49D177B}" type="pres">
      <dgm:prSet presAssocID="{8C81D322-F425-44FB-B58B-AFEAF0A319EE}" presName="text3" presStyleLbl="fgAcc3" presStyleIdx="2" presStyleCnt="5" custScaleX="181126" custScaleY="121487">
        <dgm:presLayoutVars>
          <dgm:chPref val="3"/>
        </dgm:presLayoutVars>
      </dgm:prSet>
      <dgm:spPr/>
    </dgm:pt>
    <dgm:pt modelId="{D4E49A4D-67CF-4009-9FBE-C346882FC790}" type="pres">
      <dgm:prSet presAssocID="{8C81D322-F425-44FB-B58B-AFEAF0A319EE}" presName="hierChild4" presStyleCnt="0"/>
      <dgm:spPr/>
    </dgm:pt>
    <dgm:pt modelId="{A41E6159-4B5F-4AB2-A2A4-75F8D4BB8CA3}" type="pres">
      <dgm:prSet presAssocID="{9B49984C-675B-4F95-941E-C971AB1B5E71}" presName="Name23" presStyleLbl="parChTrans1D4" presStyleIdx="0" presStyleCnt="4"/>
      <dgm:spPr/>
    </dgm:pt>
    <dgm:pt modelId="{EBB538C0-7876-40C1-BC5E-DE8564981F07}" type="pres">
      <dgm:prSet presAssocID="{4AF1D475-F249-4F53-96D4-2A3E4F7F6160}" presName="hierRoot4" presStyleCnt="0"/>
      <dgm:spPr/>
    </dgm:pt>
    <dgm:pt modelId="{FD74584E-1DEF-4798-B1B7-9546A8250072}" type="pres">
      <dgm:prSet presAssocID="{4AF1D475-F249-4F53-96D4-2A3E4F7F6160}" presName="composite4" presStyleCnt="0"/>
      <dgm:spPr/>
    </dgm:pt>
    <dgm:pt modelId="{E0AF7409-867C-4958-89B8-2EC3276204DC}" type="pres">
      <dgm:prSet presAssocID="{4AF1D475-F249-4F53-96D4-2A3E4F7F6160}" presName="background4" presStyleLbl="node4" presStyleIdx="0" presStyleCnt="4"/>
      <dgm:spPr/>
    </dgm:pt>
    <dgm:pt modelId="{78389421-6BC1-4742-8335-6F0DE14C5BD6}" type="pres">
      <dgm:prSet presAssocID="{4AF1D475-F249-4F53-96D4-2A3E4F7F6160}" presName="text4" presStyleLbl="fgAcc4" presStyleIdx="0" presStyleCnt="4" custScaleX="181126" custScaleY="121487">
        <dgm:presLayoutVars>
          <dgm:chPref val="3"/>
        </dgm:presLayoutVars>
      </dgm:prSet>
      <dgm:spPr/>
    </dgm:pt>
    <dgm:pt modelId="{6D541292-B160-45C1-89C3-7E659A3B36AE}" type="pres">
      <dgm:prSet presAssocID="{4AF1D475-F249-4F53-96D4-2A3E4F7F6160}" presName="hierChild5" presStyleCnt="0"/>
      <dgm:spPr/>
    </dgm:pt>
    <dgm:pt modelId="{4D9D4F76-AACD-4919-B590-C1111B484AF7}" type="pres">
      <dgm:prSet presAssocID="{7B0AA2FD-B728-495D-B7D8-70DC7FF38FC1}" presName="Name23" presStyleLbl="parChTrans1D4" presStyleIdx="1" presStyleCnt="4"/>
      <dgm:spPr/>
    </dgm:pt>
    <dgm:pt modelId="{CA18B489-E62E-460C-8BD4-F2C2448BADA2}" type="pres">
      <dgm:prSet presAssocID="{982288AE-89BB-4C3E-86B4-B2C63F4509D4}" presName="hierRoot4" presStyleCnt="0"/>
      <dgm:spPr/>
    </dgm:pt>
    <dgm:pt modelId="{2373AB7E-E7A6-4CB1-96D0-148D76F33A62}" type="pres">
      <dgm:prSet presAssocID="{982288AE-89BB-4C3E-86B4-B2C63F4509D4}" presName="composite4" presStyleCnt="0"/>
      <dgm:spPr/>
    </dgm:pt>
    <dgm:pt modelId="{64DCEE1D-5101-44B7-9EC1-331F83C45215}" type="pres">
      <dgm:prSet presAssocID="{982288AE-89BB-4C3E-86B4-B2C63F4509D4}" presName="background4" presStyleLbl="node4" presStyleIdx="1" presStyleCnt="4"/>
      <dgm:spPr/>
    </dgm:pt>
    <dgm:pt modelId="{8CCBD36D-573A-464D-AB6B-F238D9EF7509}" type="pres">
      <dgm:prSet presAssocID="{982288AE-89BB-4C3E-86B4-B2C63F4509D4}" presName="text4" presStyleLbl="fgAcc4" presStyleIdx="1" presStyleCnt="4" custScaleX="181126" custScaleY="121487">
        <dgm:presLayoutVars>
          <dgm:chPref val="3"/>
        </dgm:presLayoutVars>
      </dgm:prSet>
      <dgm:spPr/>
    </dgm:pt>
    <dgm:pt modelId="{2F35517C-5830-4DD1-B1EA-6131F2C0ADEE}" type="pres">
      <dgm:prSet presAssocID="{982288AE-89BB-4C3E-86B4-B2C63F4509D4}" presName="hierChild5" presStyleCnt="0"/>
      <dgm:spPr/>
    </dgm:pt>
    <dgm:pt modelId="{DE53E483-DA6E-420F-956A-6703D7E3A085}" type="pres">
      <dgm:prSet presAssocID="{5EF12C9D-3173-448F-B030-24DDA8A31D90}" presName="Name23" presStyleLbl="parChTrans1D4" presStyleIdx="2" presStyleCnt="4"/>
      <dgm:spPr/>
    </dgm:pt>
    <dgm:pt modelId="{263847D4-2231-4015-A9E6-9EB613788859}" type="pres">
      <dgm:prSet presAssocID="{5F48CFC0-D53A-4344-A3E7-13ACE1FCF0D1}" presName="hierRoot4" presStyleCnt="0"/>
      <dgm:spPr/>
    </dgm:pt>
    <dgm:pt modelId="{AB70AE6F-2FF0-4145-A5B1-29CDCCE8669C}" type="pres">
      <dgm:prSet presAssocID="{5F48CFC0-D53A-4344-A3E7-13ACE1FCF0D1}" presName="composite4" presStyleCnt="0"/>
      <dgm:spPr/>
    </dgm:pt>
    <dgm:pt modelId="{32D7E085-498A-45C8-A608-CAFEE3B369EF}" type="pres">
      <dgm:prSet presAssocID="{5F48CFC0-D53A-4344-A3E7-13ACE1FCF0D1}" presName="background4" presStyleLbl="node4" presStyleIdx="2" presStyleCnt="4"/>
      <dgm:spPr/>
    </dgm:pt>
    <dgm:pt modelId="{B6F06E70-3A19-4D11-939A-0EE45858207B}" type="pres">
      <dgm:prSet presAssocID="{5F48CFC0-D53A-4344-A3E7-13ACE1FCF0D1}" presName="text4" presStyleLbl="fgAcc4" presStyleIdx="2" presStyleCnt="4" custScaleX="181126" custScaleY="121487">
        <dgm:presLayoutVars>
          <dgm:chPref val="3"/>
        </dgm:presLayoutVars>
      </dgm:prSet>
      <dgm:spPr/>
    </dgm:pt>
    <dgm:pt modelId="{2C70000F-51F0-4F3A-AF16-CD326EFB7998}" type="pres">
      <dgm:prSet presAssocID="{5F48CFC0-D53A-4344-A3E7-13ACE1FCF0D1}" presName="hierChild5" presStyleCnt="0"/>
      <dgm:spPr/>
    </dgm:pt>
    <dgm:pt modelId="{4FD2C8E3-110C-4B28-A767-271717D906F1}" type="pres">
      <dgm:prSet presAssocID="{4663788F-AD0D-41E7-B511-D88A2E3AF314}" presName="Name23" presStyleLbl="parChTrans1D4" presStyleIdx="3" presStyleCnt="4"/>
      <dgm:spPr/>
    </dgm:pt>
    <dgm:pt modelId="{EF8835C9-E20D-4288-B405-9C423C71B122}" type="pres">
      <dgm:prSet presAssocID="{BF0C69B3-B861-452B-AA57-C7F194A4312C}" presName="hierRoot4" presStyleCnt="0"/>
      <dgm:spPr/>
    </dgm:pt>
    <dgm:pt modelId="{122AF50C-C7C8-4EFF-B46F-FA7705FDF144}" type="pres">
      <dgm:prSet presAssocID="{BF0C69B3-B861-452B-AA57-C7F194A4312C}" presName="composite4" presStyleCnt="0"/>
      <dgm:spPr/>
    </dgm:pt>
    <dgm:pt modelId="{571055EC-442A-4526-B69B-AC97B4BD4B9A}" type="pres">
      <dgm:prSet presAssocID="{BF0C69B3-B861-452B-AA57-C7F194A4312C}" presName="background4" presStyleLbl="node4" presStyleIdx="3" presStyleCnt="4"/>
      <dgm:spPr/>
    </dgm:pt>
    <dgm:pt modelId="{1386DCC5-E831-4952-BA70-3D39A3E702ED}" type="pres">
      <dgm:prSet presAssocID="{BF0C69B3-B861-452B-AA57-C7F194A4312C}" presName="text4" presStyleLbl="fgAcc4" presStyleIdx="3" presStyleCnt="4" custScaleX="181126" custScaleY="121487">
        <dgm:presLayoutVars>
          <dgm:chPref val="3"/>
        </dgm:presLayoutVars>
      </dgm:prSet>
      <dgm:spPr/>
    </dgm:pt>
    <dgm:pt modelId="{BE66F7C8-C9F4-4681-8937-6B89CC7C833C}" type="pres">
      <dgm:prSet presAssocID="{BF0C69B3-B861-452B-AA57-C7F194A4312C}" presName="hierChild5" presStyleCnt="0"/>
      <dgm:spPr/>
    </dgm:pt>
    <dgm:pt modelId="{213C3E8F-868B-486F-97C2-5624E5B1B440}" type="pres">
      <dgm:prSet presAssocID="{8D169B7C-38FA-4D87-867A-06FEE587530A}" presName="Name17" presStyleLbl="parChTrans1D3" presStyleIdx="3" presStyleCnt="5"/>
      <dgm:spPr/>
    </dgm:pt>
    <dgm:pt modelId="{36A6D2DA-862B-439F-B852-8655E15E5FDF}" type="pres">
      <dgm:prSet presAssocID="{C60803FD-929F-4DAC-95A5-6962AD80A453}" presName="hierRoot3" presStyleCnt="0"/>
      <dgm:spPr/>
    </dgm:pt>
    <dgm:pt modelId="{CE8C7732-B7E0-4AC7-99D4-227C1D041373}" type="pres">
      <dgm:prSet presAssocID="{C60803FD-929F-4DAC-95A5-6962AD80A453}" presName="composite3" presStyleCnt="0"/>
      <dgm:spPr/>
    </dgm:pt>
    <dgm:pt modelId="{9CDEA476-34CB-4C83-A1B5-C8707A78CB8D}" type="pres">
      <dgm:prSet presAssocID="{C60803FD-929F-4DAC-95A5-6962AD80A453}" presName="background3" presStyleLbl="node3" presStyleIdx="3" presStyleCnt="5"/>
      <dgm:spPr>
        <a:solidFill>
          <a:schemeClr val="bg1"/>
        </a:solidFill>
      </dgm:spPr>
    </dgm:pt>
    <dgm:pt modelId="{0E59D94F-553B-417E-BE7C-3C58FA423651}" type="pres">
      <dgm:prSet presAssocID="{C60803FD-929F-4DAC-95A5-6962AD80A453}" presName="text3" presStyleLbl="fgAcc3" presStyleIdx="3" presStyleCnt="5" custScaleX="181294" custScaleY="74199">
        <dgm:presLayoutVars>
          <dgm:chPref val="3"/>
        </dgm:presLayoutVars>
      </dgm:prSet>
      <dgm:spPr/>
    </dgm:pt>
    <dgm:pt modelId="{E5FEF848-F56C-49FE-8B05-6521BC9C7944}" type="pres">
      <dgm:prSet presAssocID="{C60803FD-929F-4DAC-95A5-6962AD80A453}" presName="hierChild4" presStyleCnt="0"/>
      <dgm:spPr/>
    </dgm:pt>
    <dgm:pt modelId="{519C4149-678E-495D-B43A-1E9BCE0060B1}" type="pres">
      <dgm:prSet presAssocID="{619DA1F0-4A24-4567-9996-A63EBD061BBC}" presName="Name17" presStyleLbl="parChTrans1D3" presStyleIdx="4" presStyleCnt="5"/>
      <dgm:spPr/>
    </dgm:pt>
    <dgm:pt modelId="{D483E6C6-7AC5-45AF-A36A-2C7F662104CA}" type="pres">
      <dgm:prSet presAssocID="{E6B7E06B-30B5-4B49-92EA-B8F70621A9BD}" presName="hierRoot3" presStyleCnt="0"/>
      <dgm:spPr/>
    </dgm:pt>
    <dgm:pt modelId="{3C0F5142-02B1-478E-AE2C-E7642BA51F1D}" type="pres">
      <dgm:prSet presAssocID="{E6B7E06B-30B5-4B49-92EA-B8F70621A9BD}" presName="composite3" presStyleCnt="0"/>
      <dgm:spPr/>
    </dgm:pt>
    <dgm:pt modelId="{02826921-D0CA-4328-A441-1B64D77BDD63}" type="pres">
      <dgm:prSet presAssocID="{E6B7E06B-30B5-4B49-92EA-B8F70621A9BD}" presName="background3" presStyleLbl="node3" presStyleIdx="4" presStyleCnt="5"/>
      <dgm:spPr/>
    </dgm:pt>
    <dgm:pt modelId="{0A87B4D3-6CF2-47A1-AA5D-C4B5D705C3C5}" type="pres">
      <dgm:prSet presAssocID="{E6B7E06B-30B5-4B49-92EA-B8F70621A9BD}" presName="text3" presStyleLbl="fgAcc3" presStyleIdx="4" presStyleCnt="5" custScaleX="181126" custScaleY="121487">
        <dgm:presLayoutVars>
          <dgm:chPref val="3"/>
        </dgm:presLayoutVars>
      </dgm:prSet>
      <dgm:spPr/>
    </dgm:pt>
    <dgm:pt modelId="{953835B8-0355-414B-94F0-81DD03670837}" type="pres">
      <dgm:prSet presAssocID="{E6B7E06B-30B5-4B49-92EA-B8F70621A9BD}" presName="hierChild4" presStyleCnt="0"/>
      <dgm:spPr/>
    </dgm:pt>
    <dgm:pt modelId="{15C3BF6C-AE0D-4680-ABA0-6E0D541D1577}" type="pres">
      <dgm:prSet presAssocID="{034B0EDC-C16F-484F-97DE-238DC88961B9}" presName="Name10" presStyleLbl="parChTrans1D2" presStyleIdx="2" presStyleCnt="4"/>
      <dgm:spPr/>
    </dgm:pt>
    <dgm:pt modelId="{302C535D-826D-4939-A58E-841DEFC44326}" type="pres">
      <dgm:prSet presAssocID="{0414D89D-AEF8-440F-B8CE-C9B4316886CB}" presName="hierRoot2" presStyleCnt="0"/>
      <dgm:spPr/>
    </dgm:pt>
    <dgm:pt modelId="{889D374C-AEE4-4682-ABFA-0D8E7FB36D7B}" type="pres">
      <dgm:prSet presAssocID="{0414D89D-AEF8-440F-B8CE-C9B4316886CB}" presName="composite2" presStyleCnt="0"/>
      <dgm:spPr/>
    </dgm:pt>
    <dgm:pt modelId="{34BC9333-174D-4F08-8B37-A39E77606FC0}" type="pres">
      <dgm:prSet presAssocID="{0414D89D-AEF8-440F-B8CE-C9B4316886CB}" presName="background2" presStyleLbl="node2" presStyleIdx="2" presStyleCnt="4"/>
      <dgm:spPr>
        <a:solidFill>
          <a:schemeClr val="bg1"/>
        </a:solidFill>
      </dgm:spPr>
    </dgm:pt>
    <dgm:pt modelId="{00391075-BE06-4C0E-A052-60B49255D618}" type="pres">
      <dgm:prSet presAssocID="{0414D89D-AEF8-440F-B8CE-C9B4316886CB}" presName="text2" presStyleLbl="fgAcc2" presStyleIdx="2" presStyleCnt="4" custScaleX="181294" custScaleY="74199">
        <dgm:presLayoutVars>
          <dgm:chPref val="3"/>
        </dgm:presLayoutVars>
      </dgm:prSet>
      <dgm:spPr/>
    </dgm:pt>
    <dgm:pt modelId="{E606060D-888F-4F09-BB64-FB1F7F6DB7AA}" type="pres">
      <dgm:prSet presAssocID="{0414D89D-AEF8-440F-B8CE-C9B4316886CB}" presName="hierChild3" presStyleCnt="0"/>
      <dgm:spPr/>
    </dgm:pt>
    <dgm:pt modelId="{88778ADB-A854-4126-A6F5-CE10FB9FF245}" type="pres">
      <dgm:prSet presAssocID="{50288EF0-4649-47C5-BD00-43BFDBF95E88}" presName="Name10" presStyleLbl="parChTrans1D2" presStyleIdx="3" presStyleCnt="4"/>
      <dgm:spPr/>
    </dgm:pt>
    <dgm:pt modelId="{D856C8F7-AB6C-4D5B-9190-7083488F4A1F}" type="pres">
      <dgm:prSet presAssocID="{3983342C-6778-4F4C-8DF5-DB2070592288}" presName="hierRoot2" presStyleCnt="0"/>
      <dgm:spPr/>
    </dgm:pt>
    <dgm:pt modelId="{926001C4-9DD6-4C3B-B93A-D334D513303B}" type="pres">
      <dgm:prSet presAssocID="{3983342C-6778-4F4C-8DF5-DB2070592288}" presName="composite2" presStyleCnt="0"/>
      <dgm:spPr/>
    </dgm:pt>
    <dgm:pt modelId="{C8BEF6F1-CD53-4365-BEC9-622098B5F8F2}" type="pres">
      <dgm:prSet presAssocID="{3983342C-6778-4F4C-8DF5-DB2070592288}" presName="background2" presStyleLbl="node2" presStyleIdx="3" presStyleCnt="4"/>
      <dgm:spPr/>
    </dgm:pt>
    <dgm:pt modelId="{5D43757A-561B-455C-A396-806BA02E8279}" type="pres">
      <dgm:prSet presAssocID="{3983342C-6778-4F4C-8DF5-DB2070592288}" presName="text2" presStyleLbl="fgAcc2" presStyleIdx="3" presStyleCnt="4" custScaleX="181126" custScaleY="121487">
        <dgm:presLayoutVars>
          <dgm:chPref val="3"/>
        </dgm:presLayoutVars>
      </dgm:prSet>
      <dgm:spPr/>
    </dgm:pt>
    <dgm:pt modelId="{301EAC65-84AF-431E-868C-0F586F0E37B5}" type="pres">
      <dgm:prSet presAssocID="{3983342C-6778-4F4C-8DF5-DB2070592288}" presName="hierChild3" presStyleCnt="0"/>
      <dgm:spPr/>
    </dgm:pt>
  </dgm:ptLst>
  <dgm:cxnLst>
    <dgm:cxn modelId="{E9051801-46CE-42B3-B4C5-F203E151D3EE}" srcId="{452DFCCA-1E13-475F-807E-AE42C496A822}" destId="{E6B7E06B-30B5-4B49-92EA-B8F70621A9BD}" srcOrd="4" destOrd="0" parTransId="{619DA1F0-4A24-4567-9996-A63EBD061BBC}" sibTransId="{698EDEFB-EF3D-4BE1-818B-C787DB86172A}"/>
    <dgm:cxn modelId="{D4C8E002-AD5C-40D9-8A7A-61442D01028C}" type="presOf" srcId="{AD4652B8-E730-430B-8A33-E6084CD961D0}" destId="{DD943899-CD4F-4A6A-8E7F-11349FC93D4B}" srcOrd="0" destOrd="0" presId="urn:microsoft.com/office/officeart/2005/8/layout/hierarchy1"/>
    <dgm:cxn modelId="{0A503F04-2836-48C7-8087-3FB658BC1C74}" type="presOf" srcId="{8D169B7C-38FA-4D87-867A-06FEE587530A}" destId="{213C3E8F-868B-486F-97C2-5624E5B1B440}" srcOrd="0" destOrd="0" presId="urn:microsoft.com/office/officeart/2005/8/layout/hierarchy1"/>
    <dgm:cxn modelId="{65ED5307-C179-4A20-901D-1E9DBE2273D3}" type="presOf" srcId="{619DA1F0-4A24-4567-9996-A63EBD061BBC}" destId="{519C4149-678E-495D-B43A-1E9BCE0060B1}" srcOrd="0" destOrd="0" presId="urn:microsoft.com/office/officeart/2005/8/layout/hierarchy1"/>
    <dgm:cxn modelId="{23FFD609-47B4-49F4-B0DF-3CBCBB91D39E}" srcId="{8C81D322-F425-44FB-B58B-AFEAF0A319EE}" destId="{4AF1D475-F249-4F53-96D4-2A3E4F7F6160}" srcOrd="0" destOrd="0" parTransId="{9B49984C-675B-4F95-941E-C971AB1B5E71}" sibTransId="{DAF8F9A2-C27D-40CD-B547-2C2557B167C3}"/>
    <dgm:cxn modelId="{6451FB0C-1D1C-4139-A34F-40CEEF0B4CAA}" srcId="{982288AE-89BB-4C3E-86B4-B2C63F4509D4}" destId="{BF0C69B3-B861-452B-AA57-C7F194A4312C}" srcOrd="1" destOrd="0" parTransId="{4663788F-AD0D-41E7-B511-D88A2E3AF314}" sibTransId="{E4DFB605-4598-49ED-8622-9E30490E6F50}"/>
    <dgm:cxn modelId="{8F4E4C10-085D-4DCE-B538-5B1B0E3DDE84}" type="presOf" srcId="{5EF12C9D-3173-448F-B030-24DDA8A31D90}" destId="{DE53E483-DA6E-420F-956A-6703D7E3A085}" srcOrd="0" destOrd="0" presId="urn:microsoft.com/office/officeart/2005/8/layout/hierarchy1"/>
    <dgm:cxn modelId="{2C471915-C5FB-4093-AF47-6CD2F8562E94}" type="presOf" srcId="{4663788F-AD0D-41E7-B511-D88A2E3AF314}" destId="{4FD2C8E3-110C-4B28-A767-271717D906F1}" srcOrd="0" destOrd="0" presId="urn:microsoft.com/office/officeart/2005/8/layout/hierarchy1"/>
    <dgm:cxn modelId="{4D24921E-1373-49F6-A843-63396D28F2A2}" type="presOf" srcId="{452DFCCA-1E13-475F-807E-AE42C496A822}" destId="{60DAD33C-85AD-4DD2-9B7C-0C86F67B1B5B}" srcOrd="0" destOrd="0" presId="urn:microsoft.com/office/officeart/2005/8/layout/hierarchy1"/>
    <dgm:cxn modelId="{9B454821-6223-48CE-BAC9-4D00CE36D367}" type="presOf" srcId="{982288AE-89BB-4C3E-86B4-B2C63F4509D4}" destId="{8CCBD36D-573A-464D-AB6B-F238D9EF7509}" srcOrd="0" destOrd="0" presId="urn:microsoft.com/office/officeart/2005/8/layout/hierarchy1"/>
    <dgm:cxn modelId="{8C8D1025-1961-4B4C-A03D-8BA0E0BB9216}" type="presOf" srcId="{BA048FED-C3D0-4108-A17B-64594C2C0405}" destId="{F66962D9-0A87-4346-A9F9-284051CF8E21}" srcOrd="0" destOrd="0" presId="urn:microsoft.com/office/officeart/2005/8/layout/hierarchy1"/>
    <dgm:cxn modelId="{BE13FB25-F626-43D4-9B5D-9B7A77EC96EA}" srcId="{452DFCCA-1E13-475F-807E-AE42C496A822}" destId="{4E011EFF-37F6-4971-9769-2EB04E4D699D}" srcOrd="0" destOrd="0" parTransId="{FB39061F-59C0-446B-B663-7D32C9DAB30C}" sibTransId="{41AB781D-B308-4DAC-83E3-082FEA1CD474}"/>
    <dgm:cxn modelId="{97612B28-0A64-4B35-858B-611ECE864BEC}" type="presOf" srcId="{9312D5FC-F4C7-4237-B35D-BC038A91E396}" destId="{B5CD1A1E-7672-4226-B079-4CF1DECD6C38}" srcOrd="0" destOrd="0" presId="urn:microsoft.com/office/officeart/2005/8/layout/hierarchy1"/>
    <dgm:cxn modelId="{67382A38-D96E-43F2-BDDE-011D3C323B84}" type="presOf" srcId="{3983342C-6778-4F4C-8DF5-DB2070592288}" destId="{5D43757A-561B-455C-A396-806BA02E8279}" srcOrd="0" destOrd="0" presId="urn:microsoft.com/office/officeart/2005/8/layout/hierarchy1"/>
    <dgm:cxn modelId="{AD95D83D-86BE-4EB6-B187-FF631C2AF1A3}" srcId="{EADFEEB6-165C-4E70-895A-6C5EB5FEE2B9}" destId="{6E967685-68EA-41DC-8E4C-7F46962BE53C}" srcOrd="0" destOrd="0" parTransId="{1307D1B2-59E4-4C00-ABE0-F2653EF32CC5}" sibTransId="{8A2858A8-2B63-42AD-99DE-1F8C20A84CD1}"/>
    <dgm:cxn modelId="{46F78374-53DB-45A9-8663-322400AAC71D}" srcId="{6E967685-68EA-41DC-8E4C-7F46962BE53C}" destId="{BA048FED-C3D0-4108-A17B-64594C2C0405}" srcOrd="0" destOrd="0" parTransId="{9312D5FC-F4C7-4237-B35D-BC038A91E396}" sibTransId="{BA5EDE3C-5323-4AE8-9F2D-F06858651487}"/>
    <dgm:cxn modelId="{DB76987A-A0F7-4D96-8400-61DA47681883}" type="presOf" srcId="{50288EF0-4649-47C5-BD00-43BFDBF95E88}" destId="{88778ADB-A854-4126-A6F5-CE10FB9FF245}" srcOrd="0" destOrd="0" presId="urn:microsoft.com/office/officeart/2005/8/layout/hierarchy1"/>
    <dgm:cxn modelId="{A738A25A-6A40-4BB4-92EE-5327B6A802A6}" srcId="{982288AE-89BB-4C3E-86B4-B2C63F4509D4}" destId="{5F48CFC0-D53A-4344-A3E7-13ACE1FCF0D1}" srcOrd="0" destOrd="0" parTransId="{5EF12C9D-3173-448F-B030-24DDA8A31D90}" sibTransId="{FCB76B3E-4220-4AD7-95E5-3877C4B8AE36}"/>
    <dgm:cxn modelId="{8B90C05A-2041-4CCA-A29E-97C280F231EC}" type="presOf" srcId="{9D11C630-8C57-4F8C-94D7-36C2D55D8824}" destId="{14338D9C-E55D-4F15-BEBA-E99360731CF5}" srcOrd="0" destOrd="0" presId="urn:microsoft.com/office/officeart/2005/8/layout/hierarchy1"/>
    <dgm:cxn modelId="{D8228088-9363-4EEF-AC02-6B84E0B339C3}" srcId="{6E967685-68EA-41DC-8E4C-7F46962BE53C}" destId="{0414D89D-AEF8-440F-B8CE-C9B4316886CB}" srcOrd="2" destOrd="0" parTransId="{034B0EDC-C16F-484F-97DE-238DC88961B9}" sibTransId="{1027869C-19B6-4E86-972B-63B69E2D6FFE}"/>
    <dgm:cxn modelId="{A389E088-23C3-4D99-A706-12A3B79B2EFE}" type="presOf" srcId="{FB39061F-59C0-446B-B663-7D32C9DAB30C}" destId="{D69DF1B7-E819-4C57-BB8C-7791BE2191BF}" srcOrd="0" destOrd="0" presId="urn:microsoft.com/office/officeart/2005/8/layout/hierarchy1"/>
    <dgm:cxn modelId="{4AFE488F-00D1-41AD-A773-1ECB85FF654C}" type="presOf" srcId="{C60803FD-929F-4DAC-95A5-6962AD80A453}" destId="{0E59D94F-553B-417E-BE7C-3C58FA423651}" srcOrd="0" destOrd="0" presId="urn:microsoft.com/office/officeart/2005/8/layout/hierarchy1"/>
    <dgm:cxn modelId="{0A1D868F-DF51-499F-9961-08332D1DAFE1}" type="presOf" srcId="{4E011EFF-37F6-4971-9769-2EB04E4D699D}" destId="{95AF3699-A0DA-47F0-8F0D-3DE031834FEC}" srcOrd="0" destOrd="0" presId="urn:microsoft.com/office/officeart/2005/8/layout/hierarchy1"/>
    <dgm:cxn modelId="{A3733895-5E9E-45C4-A477-51D9C8F8BB47}" type="presOf" srcId="{6E967685-68EA-41DC-8E4C-7F46962BE53C}" destId="{575E05F1-0610-4ACB-9957-90074DF8C235}" srcOrd="0" destOrd="0" presId="urn:microsoft.com/office/officeart/2005/8/layout/hierarchy1"/>
    <dgm:cxn modelId="{AF6A3097-CE67-412D-B6FB-C452B7313AE8}" type="presOf" srcId="{BF0C69B3-B861-452B-AA57-C7F194A4312C}" destId="{1386DCC5-E831-4952-BA70-3D39A3E702ED}" srcOrd="0" destOrd="0" presId="urn:microsoft.com/office/officeart/2005/8/layout/hierarchy1"/>
    <dgm:cxn modelId="{C73FF59A-22EC-482A-B98F-3B30641C0850}" type="presOf" srcId="{034B0EDC-C16F-484F-97DE-238DC88961B9}" destId="{15C3BF6C-AE0D-4680-ABA0-6E0D541D1577}" srcOrd="0" destOrd="0" presId="urn:microsoft.com/office/officeart/2005/8/layout/hierarchy1"/>
    <dgm:cxn modelId="{4F96B09D-20F8-4035-92F5-C44C0B3D3C09}" srcId="{6E967685-68EA-41DC-8E4C-7F46962BE53C}" destId="{3983342C-6778-4F4C-8DF5-DB2070592288}" srcOrd="3" destOrd="0" parTransId="{50288EF0-4649-47C5-BD00-43BFDBF95E88}" sibTransId="{8ABFF883-539F-4F93-9CF8-79FECCBD359D}"/>
    <dgm:cxn modelId="{E88EF2A0-BF7E-4053-82CD-6B30974E2CFC}" srcId="{452DFCCA-1E13-475F-807E-AE42C496A822}" destId="{C60803FD-929F-4DAC-95A5-6962AD80A453}" srcOrd="3" destOrd="0" parTransId="{8D169B7C-38FA-4D87-867A-06FEE587530A}" sibTransId="{2D441AF7-DBA4-40E1-BC46-688A2543CB0C}"/>
    <dgm:cxn modelId="{699BB9A2-212F-4B4C-B447-0F2EE67A4E9D}" srcId="{6E967685-68EA-41DC-8E4C-7F46962BE53C}" destId="{452DFCCA-1E13-475F-807E-AE42C496A822}" srcOrd="1" destOrd="0" parTransId="{9D11C630-8C57-4F8C-94D7-36C2D55D8824}" sibTransId="{7CB8FABF-09CC-4802-B0BF-CA14548F3CE3}"/>
    <dgm:cxn modelId="{54B0C7A9-2FBA-4B40-9CE3-C0C8B9CE022A}" type="presOf" srcId="{0414D89D-AEF8-440F-B8CE-C9B4316886CB}" destId="{00391075-BE06-4C0E-A052-60B49255D618}" srcOrd="0" destOrd="0" presId="urn:microsoft.com/office/officeart/2005/8/layout/hierarchy1"/>
    <dgm:cxn modelId="{4F11AAB2-4156-47E7-8BD5-DC0F45996F44}" srcId="{452DFCCA-1E13-475F-807E-AE42C496A822}" destId="{259CEFE1-3644-41B5-BE28-AE0FCA1FDA4D}" srcOrd="1" destOrd="0" parTransId="{AD4652B8-E730-430B-8A33-E6084CD961D0}" sibTransId="{37871F2C-9243-4B7C-9121-745D7C7A5C3B}"/>
    <dgm:cxn modelId="{639BD2C2-1077-44FE-B350-F8A856BBC67F}" type="presOf" srcId="{8C81D322-F425-44FB-B58B-AFEAF0A319EE}" destId="{F2E19DCD-49C4-4721-819D-444EC49D177B}" srcOrd="0" destOrd="0" presId="urn:microsoft.com/office/officeart/2005/8/layout/hierarchy1"/>
    <dgm:cxn modelId="{86954ACA-BA31-42BE-B2E1-3B7F1FD16197}" srcId="{8C81D322-F425-44FB-B58B-AFEAF0A319EE}" destId="{982288AE-89BB-4C3E-86B4-B2C63F4509D4}" srcOrd="1" destOrd="0" parTransId="{7B0AA2FD-B728-495D-B7D8-70DC7FF38FC1}" sibTransId="{22C3F974-DB8C-4DC3-87DF-603CCD5F2940}"/>
    <dgm:cxn modelId="{9130CACA-EFA1-4B25-A610-D7246F1F21BD}" type="presOf" srcId="{9B49984C-675B-4F95-941E-C971AB1B5E71}" destId="{A41E6159-4B5F-4AB2-A2A4-75F8D4BB8CA3}" srcOrd="0" destOrd="0" presId="urn:microsoft.com/office/officeart/2005/8/layout/hierarchy1"/>
    <dgm:cxn modelId="{6E724ED4-31F6-4797-A519-EE36A7C9C7B6}" type="presOf" srcId="{EADFEEB6-165C-4E70-895A-6C5EB5FEE2B9}" destId="{EAAA9751-3721-40E0-B8B3-579138293000}" srcOrd="0" destOrd="0" presId="urn:microsoft.com/office/officeart/2005/8/layout/hierarchy1"/>
    <dgm:cxn modelId="{C8D90CD8-A4C4-4082-8EE6-E97884584AB9}" type="presOf" srcId="{7B0AA2FD-B728-495D-B7D8-70DC7FF38FC1}" destId="{4D9D4F76-AACD-4919-B590-C1111B484AF7}" srcOrd="0" destOrd="0" presId="urn:microsoft.com/office/officeart/2005/8/layout/hierarchy1"/>
    <dgm:cxn modelId="{6D0A06DA-ADBB-425D-A9FD-FC6587F26C67}" type="presOf" srcId="{5F48CFC0-D53A-4344-A3E7-13ACE1FCF0D1}" destId="{B6F06E70-3A19-4D11-939A-0EE45858207B}" srcOrd="0" destOrd="0" presId="urn:microsoft.com/office/officeart/2005/8/layout/hierarchy1"/>
    <dgm:cxn modelId="{D78413DC-5FD1-46B3-B1F9-ACDE7CD63B70}" type="presOf" srcId="{4093B970-ADB2-47B0-B3CA-48998BAD647C}" destId="{251E9983-E675-4BA5-8E2C-10EF69A8989D}" srcOrd="0" destOrd="0" presId="urn:microsoft.com/office/officeart/2005/8/layout/hierarchy1"/>
    <dgm:cxn modelId="{EDA8E8DF-ABA6-4F7D-B99E-3F3032D3931F}" type="presOf" srcId="{E6B7E06B-30B5-4B49-92EA-B8F70621A9BD}" destId="{0A87B4D3-6CF2-47A1-AA5D-C4B5D705C3C5}" srcOrd="0" destOrd="0" presId="urn:microsoft.com/office/officeart/2005/8/layout/hierarchy1"/>
    <dgm:cxn modelId="{64E5CDE8-55BB-4A90-A1D3-CEDDB7DB51EA}" type="presOf" srcId="{4AF1D475-F249-4F53-96D4-2A3E4F7F6160}" destId="{78389421-6BC1-4742-8335-6F0DE14C5BD6}" srcOrd="0" destOrd="0" presId="urn:microsoft.com/office/officeart/2005/8/layout/hierarchy1"/>
    <dgm:cxn modelId="{2EA358EB-6E66-4F39-BE14-54D1040E28F6}" type="presOf" srcId="{259CEFE1-3644-41B5-BE28-AE0FCA1FDA4D}" destId="{E36818F4-7E25-45F2-8E79-9DC9A1CFA7AA}" srcOrd="0" destOrd="0" presId="urn:microsoft.com/office/officeart/2005/8/layout/hierarchy1"/>
    <dgm:cxn modelId="{F792F3FC-3AB0-498C-BF15-4C9616F7B8CC}" srcId="{452DFCCA-1E13-475F-807E-AE42C496A822}" destId="{8C81D322-F425-44FB-B58B-AFEAF0A319EE}" srcOrd="2" destOrd="0" parTransId="{4093B970-ADB2-47B0-B3CA-48998BAD647C}" sibTransId="{77684A93-7A59-4AB7-A9CA-DEDC7D539B17}"/>
    <dgm:cxn modelId="{D278E62E-9E82-4DF0-8089-D686A7FF1930}" type="presParOf" srcId="{EAAA9751-3721-40E0-B8B3-579138293000}" destId="{3D300606-BEEF-4763-9AD2-3631BDFCAF8A}" srcOrd="0" destOrd="0" presId="urn:microsoft.com/office/officeart/2005/8/layout/hierarchy1"/>
    <dgm:cxn modelId="{4A94C1F4-28D2-42FD-B5E1-8FFE55A6CD01}" type="presParOf" srcId="{3D300606-BEEF-4763-9AD2-3631BDFCAF8A}" destId="{6F8E5973-41A6-4231-BFFC-A67F43F13D97}" srcOrd="0" destOrd="0" presId="urn:microsoft.com/office/officeart/2005/8/layout/hierarchy1"/>
    <dgm:cxn modelId="{08EA2849-C36F-4BF8-AB13-C62EA6AF96B7}" type="presParOf" srcId="{6F8E5973-41A6-4231-BFFC-A67F43F13D97}" destId="{89DC1173-F9D6-45CE-91A9-282F47E20978}" srcOrd="0" destOrd="0" presId="urn:microsoft.com/office/officeart/2005/8/layout/hierarchy1"/>
    <dgm:cxn modelId="{8FC1DD97-C35A-4528-B2FB-910277DE2AF5}" type="presParOf" srcId="{6F8E5973-41A6-4231-BFFC-A67F43F13D97}" destId="{575E05F1-0610-4ACB-9957-90074DF8C235}" srcOrd="1" destOrd="0" presId="urn:microsoft.com/office/officeart/2005/8/layout/hierarchy1"/>
    <dgm:cxn modelId="{78ABAB6C-DB90-4782-92C6-42A7EBEAA228}" type="presParOf" srcId="{3D300606-BEEF-4763-9AD2-3631BDFCAF8A}" destId="{BCD81530-8BF1-4101-97C5-141E45F85A76}" srcOrd="1" destOrd="0" presId="urn:microsoft.com/office/officeart/2005/8/layout/hierarchy1"/>
    <dgm:cxn modelId="{090825C8-46ED-4CB0-8FD2-98F2EFC2A27A}" type="presParOf" srcId="{BCD81530-8BF1-4101-97C5-141E45F85A76}" destId="{B5CD1A1E-7672-4226-B079-4CF1DECD6C38}" srcOrd="0" destOrd="0" presId="urn:microsoft.com/office/officeart/2005/8/layout/hierarchy1"/>
    <dgm:cxn modelId="{649D1E82-FE04-4BBA-B909-A6ABA44C4E5C}" type="presParOf" srcId="{BCD81530-8BF1-4101-97C5-141E45F85A76}" destId="{7BC72EE3-3A4A-4A6F-9914-D5B0DF5FA342}" srcOrd="1" destOrd="0" presId="urn:microsoft.com/office/officeart/2005/8/layout/hierarchy1"/>
    <dgm:cxn modelId="{A3B145D9-FFD5-4078-87A6-712C099D1D07}" type="presParOf" srcId="{7BC72EE3-3A4A-4A6F-9914-D5B0DF5FA342}" destId="{803EE8C9-52B7-4653-AF5D-A08E40D125B7}" srcOrd="0" destOrd="0" presId="urn:microsoft.com/office/officeart/2005/8/layout/hierarchy1"/>
    <dgm:cxn modelId="{91386F06-ECAF-4FA4-82C0-79A03B41BDFE}" type="presParOf" srcId="{803EE8C9-52B7-4653-AF5D-A08E40D125B7}" destId="{647B0E99-EE12-4CC8-BE68-F7CFD9E72EEA}" srcOrd="0" destOrd="0" presId="urn:microsoft.com/office/officeart/2005/8/layout/hierarchy1"/>
    <dgm:cxn modelId="{BD7907F4-1D0C-45BA-95FC-4F7CCC708408}" type="presParOf" srcId="{803EE8C9-52B7-4653-AF5D-A08E40D125B7}" destId="{F66962D9-0A87-4346-A9F9-284051CF8E21}" srcOrd="1" destOrd="0" presId="urn:microsoft.com/office/officeart/2005/8/layout/hierarchy1"/>
    <dgm:cxn modelId="{717FA999-532A-4910-ACBF-2C267706658D}" type="presParOf" srcId="{7BC72EE3-3A4A-4A6F-9914-D5B0DF5FA342}" destId="{D88B770F-2700-462E-91EC-362655FFC61F}" srcOrd="1" destOrd="0" presId="urn:microsoft.com/office/officeart/2005/8/layout/hierarchy1"/>
    <dgm:cxn modelId="{39912DC5-6681-4A9D-B679-DE6E18A20F23}" type="presParOf" srcId="{BCD81530-8BF1-4101-97C5-141E45F85A76}" destId="{14338D9C-E55D-4F15-BEBA-E99360731CF5}" srcOrd="2" destOrd="0" presId="urn:microsoft.com/office/officeart/2005/8/layout/hierarchy1"/>
    <dgm:cxn modelId="{A2C77E63-384A-4D74-A4CF-0270E67B58DF}" type="presParOf" srcId="{BCD81530-8BF1-4101-97C5-141E45F85A76}" destId="{9E6E117F-1F44-42AB-82ED-009DCF75149E}" srcOrd="3" destOrd="0" presId="urn:microsoft.com/office/officeart/2005/8/layout/hierarchy1"/>
    <dgm:cxn modelId="{5D608E2F-DD97-4C0A-8E51-1D7A0638F7F2}" type="presParOf" srcId="{9E6E117F-1F44-42AB-82ED-009DCF75149E}" destId="{63205265-A6A0-4533-B1EA-72DD28C6DED6}" srcOrd="0" destOrd="0" presId="urn:microsoft.com/office/officeart/2005/8/layout/hierarchy1"/>
    <dgm:cxn modelId="{54A438DF-869E-4102-A7AA-2384B4B982DA}" type="presParOf" srcId="{63205265-A6A0-4533-B1EA-72DD28C6DED6}" destId="{83B640D3-B474-4475-82D1-4545B987FDDF}" srcOrd="0" destOrd="0" presId="urn:microsoft.com/office/officeart/2005/8/layout/hierarchy1"/>
    <dgm:cxn modelId="{3C70CA35-9D52-4F99-8C61-533D10072345}" type="presParOf" srcId="{63205265-A6A0-4533-B1EA-72DD28C6DED6}" destId="{60DAD33C-85AD-4DD2-9B7C-0C86F67B1B5B}" srcOrd="1" destOrd="0" presId="urn:microsoft.com/office/officeart/2005/8/layout/hierarchy1"/>
    <dgm:cxn modelId="{63CA7BBD-79D1-427B-91F5-FE6C2172EC07}" type="presParOf" srcId="{9E6E117F-1F44-42AB-82ED-009DCF75149E}" destId="{8E21E487-A57C-442F-8208-5FD414A44B6A}" srcOrd="1" destOrd="0" presId="urn:microsoft.com/office/officeart/2005/8/layout/hierarchy1"/>
    <dgm:cxn modelId="{3D49F1E1-931D-4DCF-BA1C-2F344BD4C163}" type="presParOf" srcId="{8E21E487-A57C-442F-8208-5FD414A44B6A}" destId="{D69DF1B7-E819-4C57-BB8C-7791BE2191BF}" srcOrd="0" destOrd="0" presId="urn:microsoft.com/office/officeart/2005/8/layout/hierarchy1"/>
    <dgm:cxn modelId="{A351F24F-CCAE-4339-8FDB-89B04747E3E2}" type="presParOf" srcId="{8E21E487-A57C-442F-8208-5FD414A44B6A}" destId="{EF099434-2CD4-4530-9DB6-EBD7B7767B15}" srcOrd="1" destOrd="0" presId="urn:microsoft.com/office/officeart/2005/8/layout/hierarchy1"/>
    <dgm:cxn modelId="{7F5FBE32-96DC-469D-BE2E-CCC39007F18A}" type="presParOf" srcId="{EF099434-2CD4-4530-9DB6-EBD7B7767B15}" destId="{80431816-A62A-46E7-9D84-995A6AE86D50}" srcOrd="0" destOrd="0" presId="urn:microsoft.com/office/officeart/2005/8/layout/hierarchy1"/>
    <dgm:cxn modelId="{71B21B57-571A-42CB-8520-98D0C1D00E95}" type="presParOf" srcId="{80431816-A62A-46E7-9D84-995A6AE86D50}" destId="{AF17E07E-D3DC-4840-8B72-EF3A3B867DD5}" srcOrd="0" destOrd="0" presId="urn:microsoft.com/office/officeart/2005/8/layout/hierarchy1"/>
    <dgm:cxn modelId="{4A552B30-FFEA-4307-825A-0562484A188E}" type="presParOf" srcId="{80431816-A62A-46E7-9D84-995A6AE86D50}" destId="{95AF3699-A0DA-47F0-8F0D-3DE031834FEC}" srcOrd="1" destOrd="0" presId="urn:microsoft.com/office/officeart/2005/8/layout/hierarchy1"/>
    <dgm:cxn modelId="{4F6F06E4-07D6-4EEB-98C3-FD18B4AA11B4}" type="presParOf" srcId="{EF099434-2CD4-4530-9DB6-EBD7B7767B15}" destId="{1925FB67-DB30-4A25-85C0-DA81B01D0D3C}" srcOrd="1" destOrd="0" presId="urn:microsoft.com/office/officeart/2005/8/layout/hierarchy1"/>
    <dgm:cxn modelId="{772876CB-685A-4738-B94F-F62BCC3684BA}" type="presParOf" srcId="{8E21E487-A57C-442F-8208-5FD414A44B6A}" destId="{DD943899-CD4F-4A6A-8E7F-11349FC93D4B}" srcOrd="2" destOrd="0" presId="urn:microsoft.com/office/officeart/2005/8/layout/hierarchy1"/>
    <dgm:cxn modelId="{86A28FD6-D3E1-4C0F-973D-E54D7FCE4477}" type="presParOf" srcId="{8E21E487-A57C-442F-8208-5FD414A44B6A}" destId="{3AE51C76-3829-4CE4-AF09-28103ADED340}" srcOrd="3" destOrd="0" presId="urn:microsoft.com/office/officeart/2005/8/layout/hierarchy1"/>
    <dgm:cxn modelId="{77B3946A-48BD-475D-9F12-B12F1820831D}" type="presParOf" srcId="{3AE51C76-3829-4CE4-AF09-28103ADED340}" destId="{030F5321-CC4C-4772-8D6C-AA9B01F61481}" srcOrd="0" destOrd="0" presId="urn:microsoft.com/office/officeart/2005/8/layout/hierarchy1"/>
    <dgm:cxn modelId="{D2975353-9715-499B-B4F4-2CAFD67F6011}" type="presParOf" srcId="{030F5321-CC4C-4772-8D6C-AA9B01F61481}" destId="{E8A11E01-3ABE-4EC0-99B3-F6B8C278F082}" srcOrd="0" destOrd="0" presId="urn:microsoft.com/office/officeart/2005/8/layout/hierarchy1"/>
    <dgm:cxn modelId="{CB89A18A-D117-4FF4-9D6B-42E4C9BFC8C7}" type="presParOf" srcId="{030F5321-CC4C-4772-8D6C-AA9B01F61481}" destId="{E36818F4-7E25-45F2-8E79-9DC9A1CFA7AA}" srcOrd="1" destOrd="0" presId="urn:microsoft.com/office/officeart/2005/8/layout/hierarchy1"/>
    <dgm:cxn modelId="{CADC8EF3-CEC0-45EA-AC56-AF242CA25A3B}" type="presParOf" srcId="{3AE51C76-3829-4CE4-AF09-28103ADED340}" destId="{7596A9D9-CDBF-48D7-A9FB-674A9AE4BB60}" srcOrd="1" destOrd="0" presId="urn:microsoft.com/office/officeart/2005/8/layout/hierarchy1"/>
    <dgm:cxn modelId="{EC48B241-4506-4221-8C4A-79E92B623780}" type="presParOf" srcId="{8E21E487-A57C-442F-8208-5FD414A44B6A}" destId="{251E9983-E675-4BA5-8E2C-10EF69A8989D}" srcOrd="4" destOrd="0" presId="urn:microsoft.com/office/officeart/2005/8/layout/hierarchy1"/>
    <dgm:cxn modelId="{423BAEA8-AEE8-4B32-91BC-60BD21F49DE0}" type="presParOf" srcId="{8E21E487-A57C-442F-8208-5FD414A44B6A}" destId="{C9159D93-44BA-43BA-BC0C-8B45AAAB57D1}" srcOrd="5" destOrd="0" presId="urn:microsoft.com/office/officeart/2005/8/layout/hierarchy1"/>
    <dgm:cxn modelId="{0880706F-1DEA-4D2D-8D87-AF532CC80490}" type="presParOf" srcId="{C9159D93-44BA-43BA-BC0C-8B45AAAB57D1}" destId="{03881464-693D-4251-B44A-193CBECD818C}" srcOrd="0" destOrd="0" presId="urn:microsoft.com/office/officeart/2005/8/layout/hierarchy1"/>
    <dgm:cxn modelId="{08DFE3CF-3E5F-48B0-A421-BC99AB3979D3}" type="presParOf" srcId="{03881464-693D-4251-B44A-193CBECD818C}" destId="{4457C76A-29D9-49DD-BE0D-91C789861EDF}" srcOrd="0" destOrd="0" presId="urn:microsoft.com/office/officeart/2005/8/layout/hierarchy1"/>
    <dgm:cxn modelId="{AF94B9B1-A5F9-4BC8-B4AB-5113B1897443}" type="presParOf" srcId="{03881464-693D-4251-B44A-193CBECD818C}" destId="{F2E19DCD-49C4-4721-819D-444EC49D177B}" srcOrd="1" destOrd="0" presId="urn:microsoft.com/office/officeart/2005/8/layout/hierarchy1"/>
    <dgm:cxn modelId="{90A6327B-15D6-43FE-A081-BE53F50ECA9C}" type="presParOf" srcId="{C9159D93-44BA-43BA-BC0C-8B45AAAB57D1}" destId="{D4E49A4D-67CF-4009-9FBE-C346882FC790}" srcOrd="1" destOrd="0" presId="urn:microsoft.com/office/officeart/2005/8/layout/hierarchy1"/>
    <dgm:cxn modelId="{2F660037-1A67-489A-B166-3F9C3106F381}" type="presParOf" srcId="{D4E49A4D-67CF-4009-9FBE-C346882FC790}" destId="{A41E6159-4B5F-4AB2-A2A4-75F8D4BB8CA3}" srcOrd="0" destOrd="0" presId="urn:microsoft.com/office/officeart/2005/8/layout/hierarchy1"/>
    <dgm:cxn modelId="{605AF255-1990-4F54-8DAE-CC2C434FAC86}" type="presParOf" srcId="{D4E49A4D-67CF-4009-9FBE-C346882FC790}" destId="{EBB538C0-7876-40C1-BC5E-DE8564981F07}" srcOrd="1" destOrd="0" presId="urn:microsoft.com/office/officeart/2005/8/layout/hierarchy1"/>
    <dgm:cxn modelId="{BDA7D1E0-EB84-4139-A122-45A2B5FCD828}" type="presParOf" srcId="{EBB538C0-7876-40C1-BC5E-DE8564981F07}" destId="{FD74584E-1DEF-4798-B1B7-9546A8250072}" srcOrd="0" destOrd="0" presId="urn:microsoft.com/office/officeart/2005/8/layout/hierarchy1"/>
    <dgm:cxn modelId="{9E09C1B0-C386-4FA0-9860-4B9C5467CD6E}" type="presParOf" srcId="{FD74584E-1DEF-4798-B1B7-9546A8250072}" destId="{E0AF7409-867C-4958-89B8-2EC3276204DC}" srcOrd="0" destOrd="0" presId="urn:microsoft.com/office/officeart/2005/8/layout/hierarchy1"/>
    <dgm:cxn modelId="{21BB2C9F-B27B-4836-A14F-60A266637B89}" type="presParOf" srcId="{FD74584E-1DEF-4798-B1B7-9546A8250072}" destId="{78389421-6BC1-4742-8335-6F0DE14C5BD6}" srcOrd="1" destOrd="0" presId="urn:microsoft.com/office/officeart/2005/8/layout/hierarchy1"/>
    <dgm:cxn modelId="{5E984471-4C85-4D8E-BE44-C34C18932654}" type="presParOf" srcId="{EBB538C0-7876-40C1-BC5E-DE8564981F07}" destId="{6D541292-B160-45C1-89C3-7E659A3B36AE}" srcOrd="1" destOrd="0" presId="urn:microsoft.com/office/officeart/2005/8/layout/hierarchy1"/>
    <dgm:cxn modelId="{4DBF99C1-E592-4BC0-9074-62476BECEE62}" type="presParOf" srcId="{D4E49A4D-67CF-4009-9FBE-C346882FC790}" destId="{4D9D4F76-AACD-4919-B590-C1111B484AF7}" srcOrd="2" destOrd="0" presId="urn:microsoft.com/office/officeart/2005/8/layout/hierarchy1"/>
    <dgm:cxn modelId="{CC6FAC20-DD8E-41D8-941D-46C9541A8E45}" type="presParOf" srcId="{D4E49A4D-67CF-4009-9FBE-C346882FC790}" destId="{CA18B489-E62E-460C-8BD4-F2C2448BADA2}" srcOrd="3" destOrd="0" presId="urn:microsoft.com/office/officeart/2005/8/layout/hierarchy1"/>
    <dgm:cxn modelId="{7B80F738-9811-4EF0-9D67-745A2BD2CC0C}" type="presParOf" srcId="{CA18B489-E62E-460C-8BD4-F2C2448BADA2}" destId="{2373AB7E-E7A6-4CB1-96D0-148D76F33A62}" srcOrd="0" destOrd="0" presId="urn:microsoft.com/office/officeart/2005/8/layout/hierarchy1"/>
    <dgm:cxn modelId="{A7204458-2163-4918-942A-725F15695353}" type="presParOf" srcId="{2373AB7E-E7A6-4CB1-96D0-148D76F33A62}" destId="{64DCEE1D-5101-44B7-9EC1-331F83C45215}" srcOrd="0" destOrd="0" presId="urn:microsoft.com/office/officeart/2005/8/layout/hierarchy1"/>
    <dgm:cxn modelId="{F293224B-255C-4384-BD07-5B69B754C741}" type="presParOf" srcId="{2373AB7E-E7A6-4CB1-96D0-148D76F33A62}" destId="{8CCBD36D-573A-464D-AB6B-F238D9EF7509}" srcOrd="1" destOrd="0" presId="urn:microsoft.com/office/officeart/2005/8/layout/hierarchy1"/>
    <dgm:cxn modelId="{949A08DD-EE45-400D-9DB6-F8EB0069BAD5}" type="presParOf" srcId="{CA18B489-E62E-460C-8BD4-F2C2448BADA2}" destId="{2F35517C-5830-4DD1-B1EA-6131F2C0ADEE}" srcOrd="1" destOrd="0" presId="urn:microsoft.com/office/officeart/2005/8/layout/hierarchy1"/>
    <dgm:cxn modelId="{FD6689E9-BF70-4D32-ADE2-C9C599397310}" type="presParOf" srcId="{2F35517C-5830-4DD1-B1EA-6131F2C0ADEE}" destId="{DE53E483-DA6E-420F-956A-6703D7E3A085}" srcOrd="0" destOrd="0" presId="urn:microsoft.com/office/officeart/2005/8/layout/hierarchy1"/>
    <dgm:cxn modelId="{78CBA9FA-57E7-497C-9E88-C5937B910C6B}" type="presParOf" srcId="{2F35517C-5830-4DD1-B1EA-6131F2C0ADEE}" destId="{263847D4-2231-4015-A9E6-9EB613788859}" srcOrd="1" destOrd="0" presId="urn:microsoft.com/office/officeart/2005/8/layout/hierarchy1"/>
    <dgm:cxn modelId="{81FE5703-8D4B-4449-A943-575FF413850A}" type="presParOf" srcId="{263847D4-2231-4015-A9E6-9EB613788859}" destId="{AB70AE6F-2FF0-4145-A5B1-29CDCCE8669C}" srcOrd="0" destOrd="0" presId="urn:microsoft.com/office/officeart/2005/8/layout/hierarchy1"/>
    <dgm:cxn modelId="{E183C4BC-0723-4B6C-9020-972628C3146C}" type="presParOf" srcId="{AB70AE6F-2FF0-4145-A5B1-29CDCCE8669C}" destId="{32D7E085-498A-45C8-A608-CAFEE3B369EF}" srcOrd="0" destOrd="0" presId="urn:microsoft.com/office/officeart/2005/8/layout/hierarchy1"/>
    <dgm:cxn modelId="{039A2C59-36C5-450C-A9EF-516A89BB0308}" type="presParOf" srcId="{AB70AE6F-2FF0-4145-A5B1-29CDCCE8669C}" destId="{B6F06E70-3A19-4D11-939A-0EE45858207B}" srcOrd="1" destOrd="0" presId="urn:microsoft.com/office/officeart/2005/8/layout/hierarchy1"/>
    <dgm:cxn modelId="{CC8BBFA7-95E7-4A19-BA6C-5622F9030160}" type="presParOf" srcId="{263847D4-2231-4015-A9E6-9EB613788859}" destId="{2C70000F-51F0-4F3A-AF16-CD326EFB7998}" srcOrd="1" destOrd="0" presId="urn:microsoft.com/office/officeart/2005/8/layout/hierarchy1"/>
    <dgm:cxn modelId="{F81B59F2-5DC6-441B-AA54-CD2A14FABA71}" type="presParOf" srcId="{2F35517C-5830-4DD1-B1EA-6131F2C0ADEE}" destId="{4FD2C8E3-110C-4B28-A767-271717D906F1}" srcOrd="2" destOrd="0" presId="urn:microsoft.com/office/officeart/2005/8/layout/hierarchy1"/>
    <dgm:cxn modelId="{35F857B5-0A55-4BD2-BC78-0549BDDAA933}" type="presParOf" srcId="{2F35517C-5830-4DD1-B1EA-6131F2C0ADEE}" destId="{EF8835C9-E20D-4288-B405-9C423C71B122}" srcOrd="3" destOrd="0" presId="urn:microsoft.com/office/officeart/2005/8/layout/hierarchy1"/>
    <dgm:cxn modelId="{4D7520DD-F3A2-427E-8751-274253107578}" type="presParOf" srcId="{EF8835C9-E20D-4288-B405-9C423C71B122}" destId="{122AF50C-C7C8-4EFF-B46F-FA7705FDF144}" srcOrd="0" destOrd="0" presId="urn:microsoft.com/office/officeart/2005/8/layout/hierarchy1"/>
    <dgm:cxn modelId="{C091BF51-6A79-4425-ADE2-B8251F9B438B}" type="presParOf" srcId="{122AF50C-C7C8-4EFF-B46F-FA7705FDF144}" destId="{571055EC-442A-4526-B69B-AC97B4BD4B9A}" srcOrd="0" destOrd="0" presId="urn:microsoft.com/office/officeart/2005/8/layout/hierarchy1"/>
    <dgm:cxn modelId="{E65C7A09-3A37-4A9F-85E6-03EB480CE644}" type="presParOf" srcId="{122AF50C-C7C8-4EFF-B46F-FA7705FDF144}" destId="{1386DCC5-E831-4952-BA70-3D39A3E702ED}" srcOrd="1" destOrd="0" presId="urn:microsoft.com/office/officeart/2005/8/layout/hierarchy1"/>
    <dgm:cxn modelId="{740BBC33-2526-4FB6-B591-3CDAEA6A5766}" type="presParOf" srcId="{EF8835C9-E20D-4288-B405-9C423C71B122}" destId="{BE66F7C8-C9F4-4681-8937-6B89CC7C833C}" srcOrd="1" destOrd="0" presId="urn:microsoft.com/office/officeart/2005/8/layout/hierarchy1"/>
    <dgm:cxn modelId="{32713959-439B-4EEC-A914-41C7A78F0EBC}" type="presParOf" srcId="{8E21E487-A57C-442F-8208-5FD414A44B6A}" destId="{213C3E8F-868B-486F-97C2-5624E5B1B440}" srcOrd="6" destOrd="0" presId="urn:microsoft.com/office/officeart/2005/8/layout/hierarchy1"/>
    <dgm:cxn modelId="{A8F2522F-48A0-485D-AB55-AEAA59E5CEBC}" type="presParOf" srcId="{8E21E487-A57C-442F-8208-5FD414A44B6A}" destId="{36A6D2DA-862B-439F-B852-8655E15E5FDF}" srcOrd="7" destOrd="0" presId="urn:microsoft.com/office/officeart/2005/8/layout/hierarchy1"/>
    <dgm:cxn modelId="{9E44340D-0DBA-4DC6-BCD9-B6EF724F661D}" type="presParOf" srcId="{36A6D2DA-862B-439F-B852-8655E15E5FDF}" destId="{CE8C7732-B7E0-4AC7-99D4-227C1D041373}" srcOrd="0" destOrd="0" presId="urn:microsoft.com/office/officeart/2005/8/layout/hierarchy1"/>
    <dgm:cxn modelId="{FEAFACC7-BF10-48BA-B7A7-59FB9908D89E}" type="presParOf" srcId="{CE8C7732-B7E0-4AC7-99D4-227C1D041373}" destId="{9CDEA476-34CB-4C83-A1B5-C8707A78CB8D}" srcOrd="0" destOrd="0" presId="urn:microsoft.com/office/officeart/2005/8/layout/hierarchy1"/>
    <dgm:cxn modelId="{3ACB8C7B-2EC7-495C-99D0-3B7ABF22C5AE}" type="presParOf" srcId="{CE8C7732-B7E0-4AC7-99D4-227C1D041373}" destId="{0E59D94F-553B-417E-BE7C-3C58FA423651}" srcOrd="1" destOrd="0" presId="urn:microsoft.com/office/officeart/2005/8/layout/hierarchy1"/>
    <dgm:cxn modelId="{111C194D-0028-489C-A433-54A03DD6C93D}" type="presParOf" srcId="{36A6D2DA-862B-439F-B852-8655E15E5FDF}" destId="{E5FEF848-F56C-49FE-8B05-6521BC9C7944}" srcOrd="1" destOrd="0" presId="urn:microsoft.com/office/officeart/2005/8/layout/hierarchy1"/>
    <dgm:cxn modelId="{DA6780B9-92F0-49FD-ADA0-4893E0956346}" type="presParOf" srcId="{8E21E487-A57C-442F-8208-5FD414A44B6A}" destId="{519C4149-678E-495D-B43A-1E9BCE0060B1}" srcOrd="8" destOrd="0" presId="urn:microsoft.com/office/officeart/2005/8/layout/hierarchy1"/>
    <dgm:cxn modelId="{5365B51C-C02B-4F35-B162-8B432826C6B9}" type="presParOf" srcId="{8E21E487-A57C-442F-8208-5FD414A44B6A}" destId="{D483E6C6-7AC5-45AF-A36A-2C7F662104CA}" srcOrd="9" destOrd="0" presId="urn:microsoft.com/office/officeart/2005/8/layout/hierarchy1"/>
    <dgm:cxn modelId="{5CC70D87-AAF1-4FFD-BC81-91C3458BC134}" type="presParOf" srcId="{D483E6C6-7AC5-45AF-A36A-2C7F662104CA}" destId="{3C0F5142-02B1-478E-AE2C-E7642BA51F1D}" srcOrd="0" destOrd="0" presId="urn:microsoft.com/office/officeart/2005/8/layout/hierarchy1"/>
    <dgm:cxn modelId="{22AE26DA-8195-478F-9173-262759CD4A55}" type="presParOf" srcId="{3C0F5142-02B1-478E-AE2C-E7642BA51F1D}" destId="{02826921-D0CA-4328-A441-1B64D77BDD63}" srcOrd="0" destOrd="0" presId="urn:microsoft.com/office/officeart/2005/8/layout/hierarchy1"/>
    <dgm:cxn modelId="{721ECAE7-9F21-454C-8791-DF77868570B8}" type="presParOf" srcId="{3C0F5142-02B1-478E-AE2C-E7642BA51F1D}" destId="{0A87B4D3-6CF2-47A1-AA5D-C4B5D705C3C5}" srcOrd="1" destOrd="0" presId="urn:microsoft.com/office/officeart/2005/8/layout/hierarchy1"/>
    <dgm:cxn modelId="{91B172C3-BEA5-4F2A-A716-D06705EF7DEE}" type="presParOf" srcId="{D483E6C6-7AC5-45AF-A36A-2C7F662104CA}" destId="{953835B8-0355-414B-94F0-81DD03670837}" srcOrd="1" destOrd="0" presId="urn:microsoft.com/office/officeart/2005/8/layout/hierarchy1"/>
    <dgm:cxn modelId="{A23E2E9B-CC8F-4E52-AD3A-FC1A7904A74B}" type="presParOf" srcId="{BCD81530-8BF1-4101-97C5-141E45F85A76}" destId="{15C3BF6C-AE0D-4680-ABA0-6E0D541D1577}" srcOrd="4" destOrd="0" presId="urn:microsoft.com/office/officeart/2005/8/layout/hierarchy1"/>
    <dgm:cxn modelId="{B8E16C3A-8154-451A-B220-8D42A071F46C}" type="presParOf" srcId="{BCD81530-8BF1-4101-97C5-141E45F85A76}" destId="{302C535D-826D-4939-A58E-841DEFC44326}" srcOrd="5" destOrd="0" presId="urn:microsoft.com/office/officeart/2005/8/layout/hierarchy1"/>
    <dgm:cxn modelId="{2C19C666-22F5-4FB7-B58F-0ADE0E8A309C}" type="presParOf" srcId="{302C535D-826D-4939-A58E-841DEFC44326}" destId="{889D374C-AEE4-4682-ABFA-0D8E7FB36D7B}" srcOrd="0" destOrd="0" presId="urn:microsoft.com/office/officeart/2005/8/layout/hierarchy1"/>
    <dgm:cxn modelId="{D01536F8-5C9C-46F1-9CB7-2D508B9975AD}" type="presParOf" srcId="{889D374C-AEE4-4682-ABFA-0D8E7FB36D7B}" destId="{34BC9333-174D-4F08-8B37-A39E77606FC0}" srcOrd="0" destOrd="0" presId="urn:microsoft.com/office/officeart/2005/8/layout/hierarchy1"/>
    <dgm:cxn modelId="{25B30E28-E3E6-4870-A561-A1FAE050FA7A}" type="presParOf" srcId="{889D374C-AEE4-4682-ABFA-0D8E7FB36D7B}" destId="{00391075-BE06-4C0E-A052-60B49255D618}" srcOrd="1" destOrd="0" presId="urn:microsoft.com/office/officeart/2005/8/layout/hierarchy1"/>
    <dgm:cxn modelId="{452A714C-41C8-4B57-BE0B-18AFE9011E4C}" type="presParOf" srcId="{302C535D-826D-4939-A58E-841DEFC44326}" destId="{E606060D-888F-4F09-BB64-FB1F7F6DB7AA}" srcOrd="1" destOrd="0" presId="urn:microsoft.com/office/officeart/2005/8/layout/hierarchy1"/>
    <dgm:cxn modelId="{7AA27BAB-8E11-43D7-970D-B2F6ABE9A731}" type="presParOf" srcId="{BCD81530-8BF1-4101-97C5-141E45F85A76}" destId="{88778ADB-A854-4126-A6F5-CE10FB9FF245}" srcOrd="6" destOrd="0" presId="urn:microsoft.com/office/officeart/2005/8/layout/hierarchy1"/>
    <dgm:cxn modelId="{8DC06AE4-948D-47A3-AF2F-D77E89C7F2D3}" type="presParOf" srcId="{BCD81530-8BF1-4101-97C5-141E45F85A76}" destId="{D856C8F7-AB6C-4D5B-9190-7083488F4A1F}" srcOrd="7" destOrd="0" presId="urn:microsoft.com/office/officeart/2005/8/layout/hierarchy1"/>
    <dgm:cxn modelId="{61C39359-F8F0-4137-B29B-8A36C13CA18A}" type="presParOf" srcId="{D856C8F7-AB6C-4D5B-9190-7083488F4A1F}" destId="{926001C4-9DD6-4C3B-B93A-D334D513303B}" srcOrd="0" destOrd="0" presId="urn:microsoft.com/office/officeart/2005/8/layout/hierarchy1"/>
    <dgm:cxn modelId="{5D63C0A0-4B23-4CB2-8CEC-BF023CCBF95B}" type="presParOf" srcId="{926001C4-9DD6-4C3B-B93A-D334D513303B}" destId="{C8BEF6F1-CD53-4365-BEC9-622098B5F8F2}" srcOrd="0" destOrd="0" presId="urn:microsoft.com/office/officeart/2005/8/layout/hierarchy1"/>
    <dgm:cxn modelId="{5DFE1EBB-5DA1-409A-93A7-14A2610AD513}" type="presParOf" srcId="{926001C4-9DD6-4C3B-B93A-D334D513303B}" destId="{5D43757A-561B-455C-A396-806BA02E8279}" srcOrd="1" destOrd="0" presId="urn:microsoft.com/office/officeart/2005/8/layout/hierarchy1"/>
    <dgm:cxn modelId="{E918560A-D9D5-4D90-A8E4-B6B7B68F699B}" type="presParOf" srcId="{D856C8F7-AB6C-4D5B-9190-7083488F4A1F}" destId="{301EAC65-84AF-431E-868C-0F586F0E37B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778ADB-A854-4126-A6F5-CE10FB9FF245}">
      <dsp:nvSpPr>
        <dsp:cNvPr id="0" name=""/>
        <dsp:cNvSpPr/>
      </dsp:nvSpPr>
      <dsp:spPr>
        <a:xfrm>
          <a:off x="5786661" y="732615"/>
          <a:ext cx="2886884" cy="275183"/>
        </a:xfrm>
        <a:custGeom>
          <a:avLst/>
          <a:gdLst/>
          <a:ahLst/>
          <a:cxnLst/>
          <a:rect l="0" t="0" r="0" b="0"/>
          <a:pathLst>
            <a:path>
              <a:moveTo>
                <a:pt x="0" y="0"/>
              </a:moveTo>
              <a:lnTo>
                <a:pt x="0" y="187529"/>
              </a:lnTo>
              <a:lnTo>
                <a:pt x="2886884" y="187529"/>
              </a:lnTo>
              <a:lnTo>
                <a:pt x="2886884"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5C3BF6C-AE0D-4680-ABA0-6E0D541D1577}">
      <dsp:nvSpPr>
        <dsp:cNvPr id="0" name=""/>
        <dsp:cNvSpPr/>
      </dsp:nvSpPr>
      <dsp:spPr>
        <a:xfrm>
          <a:off x="5786661" y="732615"/>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19C4149-678E-495D-B43A-1E9BCE0060B1}">
      <dsp:nvSpPr>
        <dsp:cNvPr id="0" name=""/>
        <dsp:cNvSpPr/>
      </dsp:nvSpPr>
      <dsp:spPr>
        <a:xfrm>
          <a:off x="4823836" y="1737729"/>
          <a:ext cx="3848914" cy="275183"/>
        </a:xfrm>
        <a:custGeom>
          <a:avLst/>
          <a:gdLst/>
          <a:ahLst/>
          <a:cxnLst/>
          <a:rect l="0" t="0" r="0" b="0"/>
          <a:pathLst>
            <a:path>
              <a:moveTo>
                <a:pt x="0" y="0"/>
              </a:moveTo>
              <a:lnTo>
                <a:pt x="0" y="187529"/>
              </a:lnTo>
              <a:lnTo>
                <a:pt x="3848914" y="187529"/>
              </a:lnTo>
              <a:lnTo>
                <a:pt x="3848914"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3C3E8F-868B-486F-97C2-5624E5B1B440}">
      <dsp:nvSpPr>
        <dsp:cNvPr id="0" name=""/>
        <dsp:cNvSpPr/>
      </dsp:nvSpPr>
      <dsp:spPr>
        <a:xfrm>
          <a:off x="4823836" y="1737729"/>
          <a:ext cx="1924059" cy="275183"/>
        </a:xfrm>
        <a:custGeom>
          <a:avLst/>
          <a:gdLst/>
          <a:ahLst/>
          <a:cxnLst/>
          <a:rect l="0" t="0" r="0" b="0"/>
          <a:pathLst>
            <a:path>
              <a:moveTo>
                <a:pt x="0" y="0"/>
              </a:moveTo>
              <a:lnTo>
                <a:pt x="0" y="187529"/>
              </a:lnTo>
              <a:lnTo>
                <a:pt x="1924059" y="187529"/>
              </a:lnTo>
              <a:lnTo>
                <a:pt x="192405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FD2C8E3-110C-4B28-A767-271717D906F1}">
      <dsp:nvSpPr>
        <dsp:cNvPr id="0" name=""/>
        <dsp:cNvSpPr/>
      </dsp:nvSpPr>
      <dsp:spPr>
        <a:xfrm>
          <a:off x="5785071" y="3747958"/>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E53E483-DA6E-420F-956A-6703D7E3A085}">
      <dsp:nvSpPr>
        <dsp:cNvPr id="0" name=""/>
        <dsp:cNvSpPr/>
      </dsp:nvSpPr>
      <dsp:spPr>
        <a:xfrm>
          <a:off x="4823041" y="3747958"/>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D9D4F76-AACD-4919-B590-C1111B484AF7}">
      <dsp:nvSpPr>
        <dsp:cNvPr id="0" name=""/>
        <dsp:cNvSpPr/>
      </dsp:nvSpPr>
      <dsp:spPr>
        <a:xfrm>
          <a:off x="4823041" y="2742844"/>
          <a:ext cx="962029" cy="275183"/>
        </a:xfrm>
        <a:custGeom>
          <a:avLst/>
          <a:gdLst/>
          <a:ahLst/>
          <a:cxnLst/>
          <a:rect l="0" t="0" r="0" b="0"/>
          <a:pathLst>
            <a:path>
              <a:moveTo>
                <a:pt x="0" y="0"/>
              </a:moveTo>
              <a:lnTo>
                <a:pt x="0" y="187529"/>
              </a:lnTo>
              <a:lnTo>
                <a:pt x="962029" y="187529"/>
              </a:lnTo>
              <a:lnTo>
                <a:pt x="962029"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41E6159-4B5F-4AB2-A2A4-75F8D4BB8CA3}">
      <dsp:nvSpPr>
        <dsp:cNvPr id="0" name=""/>
        <dsp:cNvSpPr/>
      </dsp:nvSpPr>
      <dsp:spPr>
        <a:xfrm>
          <a:off x="3861011" y="2742844"/>
          <a:ext cx="962029" cy="275183"/>
        </a:xfrm>
        <a:custGeom>
          <a:avLst/>
          <a:gdLst/>
          <a:ahLst/>
          <a:cxnLst/>
          <a:rect l="0" t="0" r="0" b="0"/>
          <a:pathLst>
            <a:path>
              <a:moveTo>
                <a:pt x="962029" y="0"/>
              </a:moveTo>
              <a:lnTo>
                <a:pt x="962029"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51E9983-E675-4BA5-8E2C-10EF69A8989D}">
      <dsp:nvSpPr>
        <dsp:cNvPr id="0" name=""/>
        <dsp:cNvSpPr/>
      </dsp:nvSpPr>
      <dsp:spPr>
        <a:xfrm>
          <a:off x="4777321" y="1737729"/>
          <a:ext cx="91440" cy="275183"/>
        </a:xfrm>
        <a:custGeom>
          <a:avLst/>
          <a:gdLst/>
          <a:ahLst/>
          <a:cxnLst/>
          <a:rect l="0" t="0" r="0" b="0"/>
          <a:pathLst>
            <a:path>
              <a:moveTo>
                <a:pt x="46514" y="0"/>
              </a:moveTo>
              <a:lnTo>
                <a:pt x="46514" y="187529"/>
              </a:lnTo>
              <a:lnTo>
                <a:pt x="45720" y="187529"/>
              </a:lnTo>
              <a:lnTo>
                <a:pt x="4572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D943899-CD4F-4A6A-8E7F-11349FC93D4B}">
      <dsp:nvSpPr>
        <dsp:cNvPr id="0" name=""/>
        <dsp:cNvSpPr/>
      </dsp:nvSpPr>
      <dsp:spPr>
        <a:xfrm>
          <a:off x="2898981" y="1737729"/>
          <a:ext cx="1924854" cy="275183"/>
        </a:xfrm>
        <a:custGeom>
          <a:avLst/>
          <a:gdLst/>
          <a:ahLst/>
          <a:cxnLst/>
          <a:rect l="0" t="0" r="0" b="0"/>
          <a:pathLst>
            <a:path>
              <a:moveTo>
                <a:pt x="1924854" y="0"/>
              </a:moveTo>
              <a:lnTo>
                <a:pt x="192485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DF1B7-E819-4C57-BB8C-7791BE2191BF}">
      <dsp:nvSpPr>
        <dsp:cNvPr id="0" name=""/>
        <dsp:cNvSpPr/>
      </dsp:nvSpPr>
      <dsp:spPr>
        <a:xfrm>
          <a:off x="974921" y="1737729"/>
          <a:ext cx="3848914" cy="275183"/>
        </a:xfrm>
        <a:custGeom>
          <a:avLst/>
          <a:gdLst/>
          <a:ahLst/>
          <a:cxnLst/>
          <a:rect l="0" t="0" r="0" b="0"/>
          <a:pathLst>
            <a:path>
              <a:moveTo>
                <a:pt x="3848914" y="0"/>
              </a:moveTo>
              <a:lnTo>
                <a:pt x="3848914" y="187529"/>
              </a:lnTo>
              <a:lnTo>
                <a:pt x="0" y="187529"/>
              </a:lnTo>
              <a:lnTo>
                <a:pt x="0" y="275183"/>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4338D9C-E55D-4F15-BEBA-E99360731CF5}">
      <dsp:nvSpPr>
        <dsp:cNvPr id="0" name=""/>
        <dsp:cNvSpPr/>
      </dsp:nvSpPr>
      <dsp:spPr>
        <a:xfrm>
          <a:off x="4823836" y="732615"/>
          <a:ext cx="962824" cy="275183"/>
        </a:xfrm>
        <a:custGeom>
          <a:avLst/>
          <a:gdLst/>
          <a:ahLst/>
          <a:cxnLst/>
          <a:rect l="0" t="0" r="0" b="0"/>
          <a:pathLst>
            <a:path>
              <a:moveTo>
                <a:pt x="962824" y="0"/>
              </a:moveTo>
              <a:lnTo>
                <a:pt x="96282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CD1A1E-7672-4226-B079-4CF1DECD6C38}">
      <dsp:nvSpPr>
        <dsp:cNvPr id="0" name=""/>
        <dsp:cNvSpPr/>
      </dsp:nvSpPr>
      <dsp:spPr>
        <a:xfrm>
          <a:off x="2899776" y="732615"/>
          <a:ext cx="2886884" cy="275183"/>
        </a:xfrm>
        <a:custGeom>
          <a:avLst/>
          <a:gdLst/>
          <a:ahLst/>
          <a:cxnLst/>
          <a:rect l="0" t="0" r="0" b="0"/>
          <a:pathLst>
            <a:path>
              <a:moveTo>
                <a:pt x="2886884" y="0"/>
              </a:moveTo>
              <a:lnTo>
                <a:pt x="2886884" y="187529"/>
              </a:lnTo>
              <a:lnTo>
                <a:pt x="0" y="187529"/>
              </a:lnTo>
              <a:lnTo>
                <a:pt x="0" y="275183"/>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9DC1173-F9D6-45CE-91A9-282F47E20978}">
      <dsp:nvSpPr>
        <dsp:cNvPr id="0" name=""/>
        <dsp:cNvSpPr/>
      </dsp:nvSpPr>
      <dsp:spPr>
        <a:xfrm>
          <a:off x="4929763" y="2684"/>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575E05F1-0610-4ACB-9957-90074DF8C235}">
      <dsp:nvSpPr>
        <dsp:cNvPr id="0" name=""/>
        <dsp:cNvSpPr/>
      </dsp:nvSpPr>
      <dsp:spPr>
        <a:xfrm>
          <a:off x="5034895" y="102560"/>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C</a:t>
          </a:r>
          <a:r>
            <a:rPr lang="zh-CN" altLang="en-US" sz="2000" b="0" kern="1200">
              <a:latin typeface="+mn-ea"/>
              <a:ea typeface="+mn-ea"/>
            </a:rPr>
            <a:t>程序</a:t>
          </a:r>
        </a:p>
      </dsp:txBody>
      <dsp:txXfrm>
        <a:off x="5056274" y="123939"/>
        <a:ext cx="1671037" cy="687172"/>
      </dsp:txXfrm>
    </dsp:sp>
    <dsp:sp modelId="{647B0E99-EE12-4CC8-BE68-F7CFD9E72EEA}">
      <dsp:nvSpPr>
        <dsp:cNvPr id="0" name=""/>
        <dsp:cNvSpPr/>
      </dsp:nvSpPr>
      <dsp:spPr>
        <a:xfrm>
          <a:off x="204287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66962D9-0A87-4346-A9F9-284051CF8E21}">
      <dsp:nvSpPr>
        <dsp:cNvPr id="0" name=""/>
        <dsp:cNvSpPr/>
      </dsp:nvSpPr>
      <dsp:spPr>
        <a:xfrm>
          <a:off x="2148011"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1</a:t>
          </a:r>
          <a:endParaRPr lang="zh-CN" altLang="en-US" sz="2000" b="0" kern="1200">
            <a:latin typeface="+mn-ea"/>
            <a:ea typeface="+mn-ea"/>
          </a:endParaRPr>
        </a:p>
      </dsp:txBody>
      <dsp:txXfrm>
        <a:off x="2169390" y="1129053"/>
        <a:ext cx="1671037" cy="687172"/>
      </dsp:txXfrm>
    </dsp:sp>
    <dsp:sp modelId="{83B640D3-B474-4475-82D1-4545B987FDDF}">
      <dsp:nvSpPr>
        <dsp:cNvPr id="0" name=""/>
        <dsp:cNvSpPr/>
      </dsp:nvSpPr>
      <dsp:spPr>
        <a:xfrm>
          <a:off x="396693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60DAD33C-85AD-4DD2-9B7C-0C86F67B1B5B}">
      <dsp:nvSpPr>
        <dsp:cNvPr id="0" name=""/>
        <dsp:cNvSpPr/>
      </dsp:nvSpPr>
      <dsp:spPr>
        <a:xfrm>
          <a:off x="407207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2</a:t>
          </a:r>
          <a:endParaRPr lang="zh-CN" altLang="en-US" sz="2000" b="0" kern="1200">
            <a:latin typeface="+mn-ea"/>
            <a:ea typeface="+mn-ea"/>
          </a:endParaRPr>
        </a:p>
      </dsp:txBody>
      <dsp:txXfrm>
        <a:off x="4093449" y="1129053"/>
        <a:ext cx="1671037" cy="687172"/>
      </dsp:txXfrm>
    </dsp:sp>
    <dsp:sp modelId="{AF17E07E-D3DC-4840-8B72-EF3A3B867DD5}">
      <dsp:nvSpPr>
        <dsp:cNvPr id="0" name=""/>
        <dsp:cNvSpPr/>
      </dsp:nvSpPr>
      <dsp:spPr>
        <a:xfrm>
          <a:off x="11802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95AF3699-A0DA-47F0-8F0D-3DE031834FEC}">
      <dsp:nvSpPr>
        <dsp:cNvPr id="0" name=""/>
        <dsp:cNvSpPr/>
      </dsp:nvSpPr>
      <dsp:spPr>
        <a:xfrm>
          <a:off x="22315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预处理指令</a:t>
          </a:r>
        </a:p>
      </dsp:txBody>
      <dsp:txXfrm>
        <a:off x="244535" y="2134167"/>
        <a:ext cx="1671037" cy="687172"/>
      </dsp:txXfrm>
    </dsp:sp>
    <dsp:sp modelId="{E8A11E01-3ABE-4EC0-99B3-F6B8C278F082}">
      <dsp:nvSpPr>
        <dsp:cNvPr id="0" name=""/>
        <dsp:cNvSpPr/>
      </dsp:nvSpPr>
      <dsp:spPr>
        <a:xfrm>
          <a:off x="2042084"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E36818F4-7E25-45F2-8E79-9DC9A1CFA7AA}">
      <dsp:nvSpPr>
        <dsp:cNvPr id="0" name=""/>
        <dsp:cNvSpPr/>
      </dsp:nvSpPr>
      <dsp:spPr>
        <a:xfrm>
          <a:off x="214721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数据声明</a:t>
          </a:r>
        </a:p>
      </dsp:txBody>
      <dsp:txXfrm>
        <a:off x="2168595" y="2134167"/>
        <a:ext cx="1671037" cy="687172"/>
      </dsp:txXfrm>
    </dsp:sp>
    <dsp:sp modelId="{4457C76A-29D9-49DD-BE0D-91C789861EDF}">
      <dsp:nvSpPr>
        <dsp:cNvPr id="0" name=""/>
        <dsp:cNvSpPr/>
      </dsp:nvSpPr>
      <dsp:spPr>
        <a:xfrm>
          <a:off x="396614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F2E19DCD-49C4-4721-819D-444EC49D177B}">
      <dsp:nvSpPr>
        <dsp:cNvPr id="0" name=""/>
        <dsp:cNvSpPr/>
      </dsp:nvSpPr>
      <dsp:spPr>
        <a:xfrm>
          <a:off x="4071276"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a:t>
          </a:r>
          <a:r>
            <a:rPr lang="en-US" altLang="zh-CN" sz="2000" b="0" kern="1200">
              <a:latin typeface="+mn-ea"/>
              <a:ea typeface="+mn-ea"/>
            </a:rPr>
            <a:t>1</a:t>
          </a:r>
          <a:endParaRPr lang="zh-CN" altLang="en-US" sz="2000" b="0" kern="1200">
            <a:latin typeface="+mn-ea"/>
            <a:ea typeface="+mn-ea"/>
          </a:endParaRPr>
        </a:p>
      </dsp:txBody>
      <dsp:txXfrm>
        <a:off x="4092655" y="2134167"/>
        <a:ext cx="1671037" cy="687172"/>
      </dsp:txXfrm>
    </dsp:sp>
    <dsp:sp modelId="{E0AF7409-867C-4958-89B8-2EC3276204DC}">
      <dsp:nvSpPr>
        <dsp:cNvPr id="0" name=""/>
        <dsp:cNvSpPr/>
      </dsp:nvSpPr>
      <dsp:spPr>
        <a:xfrm>
          <a:off x="300411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78389421-6BC1-4742-8335-6F0DE14C5BD6}">
      <dsp:nvSpPr>
        <dsp:cNvPr id="0" name=""/>
        <dsp:cNvSpPr/>
      </dsp:nvSpPr>
      <dsp:spPr>
        <a:xfrm>
          <a:off x="310924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函数首部</a:t>
          </a:r>
        </a:p>
      </dsp:txBody>
      <dsp:txXfrm>
        <a:off x="3130625" y="3139282"/>
        <a:ext cx="1671037" cy="687172"/>
      </dsp:txXfrm>
    </dsp:sp>
    <dsp:sp modelId="{64DCEE1D-5101-44B7-9EC1-331F83C45215}">
      <dsp:nvSpPr>
        <dsp:cNvPr id="0" name=""/>
        <dsp:cNvSpPr/>
      </dsp:nvSpPr>
      <dsp:spPr>
        <a:xfrm>
          <a:off x="4928173" y="3018027"/>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8CCBD36D-573A-464D-AB6B-F238D9EF7509}">
      <dsp:nvSpPr>
        <dsp:cNvPr id="0" name=""/>
        <dsp:cNvSpPr/>
      </dsp:nvSpPr>
      <dsp:spPr>
        <a:xfrm>
          <a:off x="5033306" y="3117903"/>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函数体</a:t>
          </a:r>
        </a:p>
      </dsp:txBody>
      <dsp:txXfrm>
        <a:off x="5054685" y="3139282"/>
        <a:ext cx="1671037" cy="687172"/>
      </dsp:txXfrm>
    </dsp:sp>
    <dsp:sp modelId="{32D7E085-498A-45C8-A608-CAFEE3B369EF}">
      <dsp:nvSpPr>
        <dsp:cNvPr id="0" name=""/>
        <dsp:cNvSpPr/>
      </dsp:nvSpPr>
      <dsp:spPr>
        <a:xfrm>
          <a:off x="396614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B6F06E70-3A19-4D11-939A-0EE45858207B}">
      <dsp:nvSpPr>
        <dsp:cNvPr id="0" name=""/>
        <dsp:cNvSpPr/>
      </dsp:nvSpPr>
      <dsp:spPr>
        <a:xfrm>
          <a:off x="407127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数据声明</a:t>
          </a:r>
        </a:p>
      </dsp:txBody>
      <dsp:txXfrm>
        <a:off x="4092655" y="4144396"/>
        <a:ext cx="1671037" cy="687172"/>
      </dsp:txXfrm>
    </dsp:sp>
    <dsp:sp modelId="{571055EC-442A-4526-B69B-AC97B4BD4B9A}">
      <dsp:nvSpPr>
        <dsp:cNvPr id="0" name=""/>
        <dsp:cNvSpPr/>
      </dsp:nvSpPr>
      <dsp:spPr>
        <a:xfrm>
          <a:off x="5890203" y="4023142"/>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1386DCC5-E831-4952-BA70-3D39A3E702ED}">
      <dsp:nvSpPr>
        <dsp:cNvPr id="0" name=""/>
        <dsp:cNvSpPr/>
      </dsp:nvSpPr>
      <dsp:spPr>
        <a:xfrm>
          <a:off x="5995336" y="4123017"/>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执行语句</a:t>
          </a:r>
        </a:p>
      </dsp:txBody>
      <dsp:txXfrm>
        <a:off x="6016715" y="4144396"/>
        <a:ext cx="1671037" cy="687172"/>
      </dsp:txXfrm>
    </dsp:sp>
    <dsp:sp modelId="{9CDEA476-34CB-4C83-A1B5-C8707A78CB8D}">
      <dsp:nvSpPr>
        <dsp:cNvPr id="0" name=""/>
        <dsp:cNvSpPr/>
      </dsp:nvSpPr>
      <dsp:spPr>
        <a:xfrm>
          <a:off x="5890203" y="2012913"/>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E59D94F-553B-417E-BE7C-3C58FA423651}">
      <dsp:nvSpPr>
        <dsp:cNvPr id="0" name=""/>
        <dsp:cNvSpPr/>
      </dsp:nvSpPr>
      <dsp:spPr>
        <a:xfrm>
          <a:off x="5995336" y="2112788"/>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a:t>
          </a:r>
          <a:endParaRPr lang="zh-CN" altLang="en-US" sz="2000" b="0" kern="1200">
            <a:latin typeface="+mn-ea"/>
            <a:ea typeface="+mn-ea"/>
          </a:endParaRPr>
        </a:p>
      </dsp:txBody>
      <dsp:txXfrm>
        <a:off x="6008393" y="2125845"/>
        <a:ext cx="1689271" cy="419696"/>
      </dsp:txXfrm>
    </dsp:sp>
    <dsp:sp modelId="{02826921-D0CA-4328-A441-1B64D77BDD63}">
      <dsp:nvSpPr>
        <dsp:cNvPr id="0" name=""/>
        <dsp:cNvSpPr/>
      </dsp:nvSpPr>
      <dsp:spPr>
        <a:xfrm>
          <a:off x="7815853" y="2012913"/>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A87B4D3-6CF2-47A1-AA5D-C4B5D705C3C5}">
      <dsp:nvSpPr>
        <dsp:cNvPr id="0" name=""/>
        <dsp:cNvSpPr/>
      </dsp:nvSpPr>
      <dsp:spPr>
        <a:xfrm>
          <a:off x="7920985" y="2112788"/>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函数</a:t>
          </a:r>
          <a:r>
            <a:rPr lang="en-US" altLang="zh-CN" sz="2000" b="0" kern="1200">
              <a:latin typeface="+mn-ea"/>
              <a:ea typeface="+mn-ea"/>
            </a:rPr>
            <a:t>n</a:t>
          </a:r>
          <a:endParaRPr lang="zh-CN" altLang="en-US" sz="2000" b="0" kern="1200">
            <a:latin typeface="+mn-ea"/>
            <a:ea typeface="+mn-ea"/>
          </a:endParaRPr>
        </a:p>
      </dsp:txBody>
      <dsp:txXfrm>
        <a:off x="7942364" y="2134167"/>
        <a:ext cx="1671037" cy="687172"/>
      </dsp:txXfrm>
    </dsp:sp>
    <dsp:sp modelId="{34BC9333-174D-4F08-8B37-A39E77606FC0}">
      <dsp:nvSpPr>
        <dsp:cNvPr id="0" name=""/>
        <dsp:cNvSpPr/>
      </dsp:nvSpPr>
      <dsp:spPr>
        <a:xfrm>
          <a:off x="5890998" y="1007798"/>
          <a:ext cx="1715385" cy="445810"/>
        </a:xfrm>
        <a:prstGeom prst="roundRect">
          <a:avLst>
            <a:gd name="adj" fmla="val 10000"/>
          </a:avLst>
        </a:prstGeom>
        <a:solidFill>
          <a:schemeClr val="bg1"/>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00391075-BE06-4C0E-A052-60B49255D618}">
      <dsp:nvSpPr>
        <dsp:cNvPr id="0" name=""/>
        <dsp:cNvSpPr/>
      </dsp:nvSpPr>
      <dsp:spPr>
        <a:xfrm>
          <a:off x="5996130" y="1107674"/>
          <a:ext cx="1715385" cy="445810"/>
        </a:xfrm>
        <a:prstGeom prst="roundRect">
          <a:avLst>
            <a:gd name="adj" fmla="val 10000"/>
          </a:avLst>
        </a:prstGeom>
        <a:solidFill>
          <a:schemeClr val="bg1">
            <a:alpha val="90000"/>
          </a:schemeClr>
        </a:solidFill>
        <a:ln w="6350" cap="flat" cmpd="sng" algn="ctr">
          <a:no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altLang="zh-CN" sz="2000" b="0" kern="1200">
              <a:latin typeface="+mn-ea"/>
              <a:ea typeface="+mn-ea"/>
            </a:rPr>
            <a:t>……</a:t>
          </a:r>
          <a:endParaRPr lang="zh-CN" altLang="en-US" sz="2000" b="0" kern="1200">
            <a:latin typeface="+mn-ea"/>
            <a:ea typeface="+mn-ea"/>
          </a:endParaRPr>
        </a:p>
      </dsp:txBody>
      <dsp:txXfrm>
        <a:off x="6009187" y="1120731"/>
        <a:ext cx="1689271" cy="419696"/>
      </dsp:txXfrm>
    </dsp:sp>
    <dsp:sp modelId="{C8BEF6F1-CD53-4365-BEC9-622098B5F8F2}">
      <dsp:nvSpPr>
        <dsp:cNvPr id="0" name=""/>
        <dsp:cNvSpPr/>
      </dsp:nvSpPr>
      <dsp:spPr>
        <a:xfrm>
          <a:off x="7816648" y="1007798"/>
          <a:ext cx="1713795" cy="729930"/>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sp>
    <dsp:sp modelId="{5D43757A-561B-455C-A396-806BA02E8279}">
      <dsp:nvSpPr>
        <dsp:cNvPr id="0" name=""/>
        <dsp:cNvSpPr/>
      </dsp:nvSpPr>
      <dsp:spPr>
        <a:xfrm>
          <a:off x="7921780" y="1107674"/>
          <a:ext cx="1713795" cy="729930"/>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zh-CN" altLang="en-US" sz="2000" b="0" kern="1200">
              <a:latin typeface="+mn-ea"/>
              <a:ea typeface="+mn-ea"/>
            </a:rPr>
            <a:t>源程序文件</a:t>
          </a:r>
          <a:r>
            <a:rPr lang="en-US" altLang="zh-CN" sz="2000" b="0" kern="1200">
              <a:latin typeface="+mn-ea"/>
              <a:ea typeface="+mn-ea"/>
            </a:rPr>
            <a:t>n</a:t>
          </a:r>
          <a:endParaRPr lang="zh-CN" altLang="en-US" sz="2000" b="0" kern="1200">
            <a:latin typeface="+mn-ea"/>
            <a:ea typeface="+mn-ea"/>
          </a:endParaRPr>
        </a:p>
      </dsp:txBody>
      <dsp:txXfrm>
        <a:off x="7943159" y="1129053"/>
        <a:ext cx="1671037" cy="6871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9A56829-66AA-42AA-918E-5C6DB1AE50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241084A9-BC5C-4420-B17C-51E328D45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78E0E4-DC06-4041-AFA7-BB6F527FFA3F}" type="datetimeFigureOut">
              <a:rPr lang="zh-CN" altLang="en-US" smtClean="0"/>
              <a:t>2020/10/22</a:t>
            </a:fld>
            <a:endParaRPr lang="zh-CN" altLang="en-US"/>
          </a:p>
        </p:txBody>
      </p:sp>
      <p:sp>
        <p:nvSpPr>
          <p:cNvPr id="4" name="页脚占位符 3">
            <a:extLst>
              <a:ext uri="{FF2B5EF4-FFF2-40B4-BE49-F238E27FC236}">
                <a16:creationId xmlns:a16="http://schemas.microsoft.com/office/drawing/2014/main" id="{0D6F2124-7B35-4E59-B9E8-DB09EE1408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F2BF8FFE-D997-4E34-9A01-CD2014B952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4B7432-8BB0-4EFA-A417-EFCDC17B2811}" type="slidenum">
              <a:rPr lang="zh-CN" altLang="en-US" smtClean="0"/>
              <a:t>‹#›</a:t>
            </a:fld>
            <a:endParaRPr lang="zh-CN" altLang="en-US"/>
          </a:p>
        </p:txBody>
      </p:sp>
    </p:spTree>
    <p:extLst>
      <p:ext uri="{BB962C8B-B14F-4D97-AF65-F5344CB8AC3E}">
        <p14:creationId xmlns:p14="http://schemas.microsoft.com/office/powerpoint/2010/main" val="10815538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17</a:t>
            </a:fld>
            <a:endParaRPr lang="zh-CN" altLang="en-US"/>
          </a:p>
        </p:txBody>
      </p:sp>
    </p:spTree>
    <p:extLst>
      <p:ext uri="{BB962C8B-B14F-4D97-AF65-F5344CB8AC3E}">
        <p14:creationId xmlns:p14="http://schemas.microsoft.com/office/powerpoint/2010/main" val="2632377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39</a:t>
            </a:fld>
            <a:endParaRPr lang="zh-CN" altLang="en-US"/>
          </a:p>
        </p:txBody>
      </p:sp>
    </p:spTree>
    <p:extLst>
      <p:ext uri="{BB962C8B-B14F-4D97-AF65-F5344CB8AC3E}">
        <p14:creationId xmlns:p14="http://schemas.microsoft.com/office/powerpoint/2010/main" val="4276072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7219B7F3-5951-4AE1-B7EA-DA62219FC0D8}" type="slidenum">
              <a:rPr lang="zh-CN" altLang="en-US" smtClean="0">
                <a:latin typeface="Calibri" panose="020F0502020204030204" pitchFamily="34" charset="0"/>
              </a:rPr>
              <a:pPr/>
              <a:t>50</a:t>
            </a:fld>
            <a:endParaRPr lang="zh-CN" altLang="en-US">
              <a:latin typeface="Calibri" panose="020F0502020204030204" pitchFamily="34" charset="0"/>
            </a:endParaRPr>
          </a:p>
        </p:txBody>
      </p:sp>
    </p:spTree>
    <p:extLst>
      <p:ext uri="{BB962C8B-B14F-4D97-AF65-F5344CB8AC3E}">
        <p14:creationId xmlns:p14="http://schemas.microsoft.com/office/powerpoint/2010/main" val="89340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18</a:t>
            </a:fld>
            <a:endParaRPr lang="zh-CN" altLang="en-US"/>
          </a:p>
        </p:txBody>
      </p:sp>
    </p:spTree>
    <p:extLst>
      <p:ext uri="{BB962C8B-B14F-4D97-AF65-F5344CB8AC3E}">
        <p14:creationId xmlns:p14="http://schemas.microsoft.com/office/powerpoint/2010/main" val="3271350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21</a:t>
            </a:fld>
            <a:endParaRPr lang="zh-CN" altLang="en-US"/>
          </a:p>
        </p:txBody>
      </p:sp>
    </p:spTree>
    <p:extLst>
      <p:ext uri="{BB962C8B-B14F-4D97-AF65-F5344CB8AC3E}">
        <p14:creationId xmlns:p14="http://schemas.microsoft.com/office/powerpoint/2010/main" val="1912535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99A31313-2701-46A5-8D55-ACC63E43B94A}" type="slidenum">
              <a:rPr lang="zh-CN" altLang="en-US" smtClean="0">
                <a:latin typeface="Calibri" panose="020F0502020204030204" pitchFamily="34" charset="0"/>
              </a:rPr>
              <a:pPr/>
              <a:t>31</a:t>
            </a:fld>
            <a:endParaRPr lang="zh-CN" altLang="en-US">
              <a:latin typeface="Calibri" panose="020F0502020204030204" pitchFamily="34" charset="0"/>
            </a:endParaRPr>
          </a:p>
        </p:txBody>
      </p:sp>
    </p:spTree>
    <p:extLst>
      <p:ext uri="{BB962C8B-B14F-4D97-AF65-F5344CB8AC3E}">
        <p14:creationId xmlns:p14="http://schemas.microsoft.com/office/powerpoint/2010/main" val="356297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34</a:t>
            </a:fld>
            <a:endParaRPr lang="zh-CN" altLang="en-US"/>
          </a:p>
        </p:txBody>
      </p:sp>
    </p:spTree>
    <p:extLst>
      <p:ext uri="{BB962C8B-B14F-4D97-AF65-F5344CB8AC3E}">
        <p14:creationId xmlns:p14="http://schemas.microsoft.com/office/powerpoint/2010/main" val="3798765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35</a:t>
            </a:fld>
            <a:endParaRPr lang="zh-CN" altLang="en-US"/>
          </a:p>
        </p:txBody>
      </p:sp>
    </p:spTree>
    <p:extLst>
      <p:ext uri="{BB962C8B-B14F-4D97-AF65-F5344CB8AC3E}">
        <p14:creationId xmlns:p14="http://schemas.microsoft.com/office/powerpoint/2010/main" val="1616364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36</a:t>
            </a:fld>
            <a:endParaRPr lang="zh-CN" altLang="en-US"/>
          </a:p>
        </p:txBody>
      </p:sp>
    </p:spTree>
    <p:extLst>
      <p:ext uri="{BB962C8B-B14F-4D97-AF65-F5344CB8AC3E}">
        <p14:creationId xmlns:p14="http://schemas.microsoft.com/office/powerpoint/2010/main" val="257438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37</a:t>
            </a:fld>
            <a:endParaRPr lang="zh-CN" altLang="en-US"/>
          </a:p>
        </p:txBody>
      </p:sp>
    </p:spTree>
    <p:extLst>
      <p:ext uri="{BB962C8B-B14F-4D97-AF65-F5344CB8AC3E}">
        <p14:creationId xmlns:p14="http://schemas.microsoft.com/office/powerpoint/2010/main" val="1121298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6C0CC4-5F83-4CB9-9C44-FBCE7784DD28}" type="slidenum">
              <a:rPr lang="zh-CN" altLang="en-US" smtClean="0"/>
              <a:pPr/>
              <a:t>38</a:t>
            </a:fld>
            <a:endParaRPr lang="zh-CN" altLang="en-US"/>
          </a:p>
        </p:txBody>
      </p:sp>
    </p:spTree>
    <p:extLst>
      <p:ext uri="{BB962C8B-B14F-4D97-AF65-F5344CB8AC3E}">
        <p14:creationId xmlns:p14="http://schemas.microsoft.com/office/powerpoint/2010/main" val="7161035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4D92B767-0C86-44FB-A026-BC02F32EEADD}"/>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形状 78" hidden="1">
            <a:extLst>
              <a:ext uri="{FF2B5EF4-FFF2-40B4-BE49-F238E27FC236}">
                <a16:creationId xmlns:a16="http://schemas.microsoft.com/office/drawing/2014/main" id="{1BFA5B7F-1F11-42EE-B10B-268E747F484B}"/>
              </a:ext>
            </a:extLst>
          </p:cNvPr>
          <p:cNvSpPr/>
          <p:nvPr userDrawn="1"/>
        </p:nvSpPr>
        <p:spPr>
          <a:xfrm rot="20962973">
            <a:off x="-952612" y="-337530"/>
            <a:ext cx="5469435" cy="7765861"/>
          </a:xfrm>
          <a:custGeom>
            <a:avLst/>
            <a:gdLst>
              <a:gd name="connsiteX0" fmla="*/ 5469435 w 5469435"/>
              <a:gd name="connsiteY0" fmla="*/ 788410 h 7765861"/>
              <a:gd name="connsiteX1" fmla="*/ 5469435 w 5469435"/>
              <a:gd name="connsiteY1" fmla="*/ 7765861 h 7765861"/>
              <a:gd name="connsiteX2" fmla="*/ 0 w 5469435"/>
              <a:gd name="connsiteY2" fmla="*/ 6740593 h 7765861"/>
              <a:gd name="connsiteX3" fmla="*/ 1263552 w 5469435"/>
              <a:gd name="connsiteY3" fmla="*/ 0 h 7765861"/>
            </a:gdLst>
            <a:ahLst/>
            <a:cxnLst>
              <a:cxn ang="0">
                <a:pos x="connsiteX0" y="connsiteY0"/>
              </a:cxn>
              <a:cxn ang="0">
                <a:pos x="connsiteX1" y="connsiteY1"/>
              </a:cxn>
              <a:cxn ang="0">
                <a:pos x="connsiteX2" y="connsiteY2"/>
              </a:cxn>
              <a:cxn ang="0">
                <a:pos x="connsiteX3" y="connsiteY3"/>
              </a:cxn>
            </a:cxnLst>
            <a:rect l="l" t="t" r="r" b="b"/>
            <a:pathLst>
              <a:path w="5469435" h="7765861">
                <a:moveTo>
                  <a:pt x="5469435" y="788410"/>
                </a:moveTo>
                <a:lnTo>
                  <a:pt x="5469435" y="7765861"/>
                </a:lnTo>
                <a:lnTo>
                  <a:pt x="0" y="6740593"/>
                </a:lnTo>
                <a:lnTo>
                  <a:pt x="126355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B9C56EEB-2C02-4E0A-89C0-156826064E4B}"/>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2513587" y="4146542"/>
            <a:ext cx="6916164" cy="558799"/>
          </a:xfrm>
          <a:prstGeom prst="rect">
            <a:avLst/>
          </a:prstGeom>
          <a:noFill/>
        </p:spPr>
        <p:txBody>
          <a:bodyPr anchor="ctr">
            <a:normAutofit/>
          </a:bodyPr>
          <a:lstStyle>
            <a:lvl1pPr marL="0" indent="0" algn="ct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2513587" y="1938000"/>
            <a:ext cx="6916164" cy="2171700"/>
          </a:xfrm>
        </p:spPr>
        <p:txBody>
          <a:bodyPr anchor="b">
            <a:normAutofit/>
          </a:bodyPr>
          <a:lstStyle>
            <a:lvl1pPr algn="ctr">
              <a:defRPr sz="4000">
                <a:solidFill>
                  <a:schemeClr val="bg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3652424" y="979716"/>
            <a:ext cx="4638490"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669925" y="5918666"/>
            <a:ext cx="3955535" cy="296271"/>
          </a:xfrm>
          <a:prstGeom prst="rect">
            <a:avLst/>
          </a:prstGeom>
          <a:noFill/>
          <a:ln>
            <a:noFill/>
          </a:ln>
        </p:spPr>
        <p:txBody>
          <a:bodyPr vert="horz" anchor="ctr">
            <a:noAutofit/>
          </a:bodyPr>
          <a:lstStyle>
            <a:lvl1pPr marL="0" indent="0" algn="l">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cxnSp>
        <p:nvCxnSpPr>
          <p:cNvPr id="5" name="直接连接符 4">
            <a:extLst>
              <a:ext uri="{FF2B5EF4-FFF2-40B4-BE49-F238E27FC236}">
                <a16:creationId xmlns:a16="http://schemas.microsoft.com/office/drawing/2014/main" id="{F0AC2953-3F34-446E-A0DF-9AAF9F1EB358}"/>
              </a:ext>
            </a:extLst>
          </p:cNvPr>
          <p:cNvCxnSpPr>
            <a:cxnSpLocks/>
          </p:cNvCxnSpPr>
          <p:nvPr userDrawn="1"/>
        </p:nvCxnSpPr>
        <p:spPr>
          <a:xfrm flipH="1">
            <a:off x="669924"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E12F09A0-FE67-42E4-BE08-ED058C406214}"/>
              </a:ext>
            </a:extLst>
          </p:cNvPr>
          <p:cNvCxnSpPr>
            <a:cxnSpLocks/>
          </p:cNvCxnSpPr>
          <p:nvPr userDrawn="1"/>
        </p:nvCxnSpPr>
        <p:spPr>
          <a:xfrm>
            <a:off x="3825238"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6" name="椭圆 105">
            <a:extLst>
              <a:ext uri="{FF2B5EF4-FFF2-40B4-BE49-F238E27FC236}">
                <a16:creationId xmlns:a16="http://schemas.microsoft.com/office/drawing/2014/main" id="{7BF29121-D36A-460B-AFCF-25BDFFD7B025}"/>
              </a:ext>
            </a:extLst>
          </p:cNvPr>
          <p:cNvSpPr/>
          <p:nvPr userDrawn="1"/>
        </p:nvSpPr>
        <p:spPr>
          <a:xfrm>
            <a:off x="50664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31C3DD92-AA1E-4561-85EA-B0FBBC417E1B}"/>
              </a:ext>
            </a:extLst>
          </p:cNvPr>
          <p:cNvSpPr/>
          <p:nvPr userDrawn="1"/>
        </p:nvSpPr>
        <p:spPr>
          <a:xfrm>
            <a:off x="1135879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a:extLst>
              <a:ext uri="{FF2B5EF4-FFF2-40B4-BE49-F238E27FC236}">
                <a16:creationId xmlns:a16="http://schemas.microsoft.com/office/drawing/2014/main" id="{4D27EBB3-C72B-4F19-A5E2-A67F738CFDE1}"/>
              </a:ext>
            </a:extLst>
          </p:cNvPr>
          <p:cNvCxnSpPr>
            <a:cxnSpLocks/>
          </p:cNvCxnSpPr>
          <p:nvPr userDrawn="1"/>
        </p:nvCxnSpPr>
        <p:spPr>
          <a:xfrm>
            <a:off x="7721600"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C6073D64-36D7-46F0-877A-E0B5DA1DFCF9}"/>
              </a:ext>
            </a:extLst>
          </p:cNvPr>
          <p:cNvCxnSpPr>
            <a:cxnSpLocks/>
          </p:cNvCxnSpPr>
          <p:nvPr userDrawn="1"/>
        </p:nvCxnSpPr>
        <p:spPr>
          <a:xfrm>
            <a:off x="669925"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3" name="直接连接符 112">
            <a:extLst>
              <a:ext uri="{FF2B5EF4-FFF2-40B4-BE49-F238E27FC236}">
                <a16:creationId xmlns:a16="http://schemas.microsoft.com/office/drawing/2014/main" id="{F786D929-8747-42D0-BEAA-D8631C331618}"/>
              </a:ext>
            </a:extLst>
          </p:cNvPr>
          <p:cNvCxnSpPr>
            <a:cxnSpLocks/>
          </p:cNvCxnSpPr>
          <p:nvPr userDrawn="1"/>
        </p:nvCxnSpPr>
        <p:spPr>
          <a:xfrm>
            <a:off x="11520486"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755E54C3-5D90-4FC1-AC75-11B3DD05BA90}"/>
              </a:ext>
            </a:extLst>
          </p:cNvPr>
          <p:cNvCxnSpPr>
            <a:cxnSpLocks/>
          </p:cNvCxnSpPr>
          <p:nvPr userDrawn="1"/>
        </p:nvCxnSpPr>
        <p:spPr>
          <a:xfrm>
            <a:off x="669925"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A539435-BA97-4FA5-B1D3-F456F97665EE}"/>
              </a:ext>
            </a:extLst>
          </p:cNvPr>
          <p:cNvCxnSpPr/>
          <p:nvPr userDrawn="1"/>
        </p:nvCxnSpPr>
        <p:spPr>
          <a:xfrm>
            <a:off x="11539538"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73643BCF-EF6E-471F-BF6A-356564F53C7A}"/>
              </a:ext>
            </a:extLst>
          </p:cNvPr>
          <p:cNvCxnSpPr>
            <a:cxnSpLocks/>
          </p:cNvCxnSpPr>
          <p:nvPr userDrawn="1"/>
        </p:nvCxnSpPr>
        <p:spPr>
          <a:xfrm>
            <a:off x="10874284"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2946E1F-8C37-45C4-8468-CBC0A710EC31}"/>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D4ADCFEF-C610-42F4-BF92-A99A8EEA834E}"/>
              </a:ext>
            </a:extLst>
          </p:cNvPr>
          <p:cNvSpPr/>
          <p:nvPr userDrawn="1"/>
        </p:nvSpPr>
        <p:spPr>
          <a:xfrm>
            <a:off x="800100" y="958831"/>
            <a:ext cx="10591800" cy="5124450"/>
          </a:xfrm>
          <a:prstGeom prst="rect">
            <a:avLst/>
          </a:prstGeom>
          <a:solidFill>
            <a:schemeClr val="bg1">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5189635" y="2625706"/>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190751" y="352105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2020/10/22</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2020/10/22</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DAE16DD-EF5E-4129-8B0B-E2C1A22588F3}"/>
              </a:ext>
            </a:extLst>
          </p:cNvPr>
          <p:cNvSpPr/>
          <p:nvPr userDrawn="1"/>
        </p:nvSpPr>
        <p:spPr>
          <a:xfrm>
            <a:off x="0" y="0"/>
            <a:ext cx="12192000" cy="6858000"/>
          </a:xfrm>
          <a:prstGeom prst="rect">
            <a:avLst/>
          </a:prstGeom>
          <a:blipFill>
            <a:blip r:embed="rId2"/>
            <a:srcRect/>
            <a:stretch>
              <a:fillRect t="-5375" b="-537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34EC8EA1-0D0A-490C-A450-7AF86A9A2B32}"/>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标题 1"/>
          <p:cNvSpPr>
            <a:spLocks noGrp="1"/>
          </p:cNvSpPr>
          <p:nvPr userDrawn="1">
            <p:ph type="ctrTitle" hasCustomPrompt="1"/>
          </p:nvPr>
        </p:nvSpPr>
        <p:spPr>
          <a:xfrm>
            <a:off x="2868666" y="1789647"/>
            <a:ext cx="6664624" cy="1774253"/>
          </a:xfrm>
        </p:spPr>
        <p:txBody>
          <a:bodyPr anchor="b">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2868666" y="4209888"/>
            <a:ext cx="6664624" cy="310871"/>
          </a:xfrm>
        </p:spPr>
        <p:txBody>
          <a:bodyPr vert="horz" lIns="91440" tIns="45720" rIns="91440" bIns="45720" rtlCol="0">
            <a:normAutofit/>
          </a:bodyPr>
          <a:lstStyle>
            <a:lvl1pPr marL="0" indent="0" algn="ctr">
              <a:buNone/>
              <a:defRPr lang="zh-CN" altLang="en-US" sz="14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2868668" y="3913617"/>
            <a:ext cx="6664624" cy="296271"/>
          </a:xfrm>
        </p:spPr>
        <p:txBody>
          <a:bodyPr vert="horz" anchor="ctr">
            <a:noAutofit/>
          </a:bodyPr>
          <a:lstStyle>
            <a:lvl1pPr marL="0" indent="0" algn="ctr">
              <a:buNone/>
              <a:defRPr sz="14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cxnSp>
        <p:nvCxnSpPr>
          <p:cNvPr id="8" name="直接连接符 7">
            <a:extLst>
              <a:ext uri="{FF2B5EF4-FFF2-40B4-BE49-F238E27FC236}">
                <a16:creationId xmlns:a16="http://schemas.microsoft.com/office/drawing/2014/main" id="{4E7C2876-CCC5-412A-B3B7-50B0D27B604F}"/>
              </a:ext>
            </a:extLst>
          </p:cNvPr>
          <p:cNvCxnSpPr>
            <a:cxnSpLocks/>
          </p:cNvCxnSpPr>
          <p:nvPr userDrawn="1"/>
        </p:nvCxnSpPr>
        <p:spPr>
          <a:xfrm>
            <a:off x="8366761" y="1143000"/>
            <a:ext cx="3155314"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B9D26F28-661D-42B8-BF0A-19514DE6A089}"/>
              </a:ext>
            </a:extLst>
          </p:cNvPr>
          <p:cNvCxnSpPr>
            <a:cxnSpLocks/>
          </p:cNvCxnSpPr>
          <p:nvPr userDrawn="1"/>
        </p:nvCxnSpPr>
        <p:spPr>
          <a:xfrm flipH="1">
            <a:off x="669926" y="6121869"/>
            <a:ext cx="7696835" cy="0"/>
          </a:xfrm>
          <a:prstGeom prst="line">
            <a:avLst/>
          </a:prstGeom>
          <a:ln w="25400">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A0574504-6EF1-4B7D-872E-D366F9E5ED73}"/>
              </a:ext>
            </a:extLst>
          </p:cNvPr>
          <p:cNvSpPr/>
          <p:nvPr userDrawn="1"/>
        </p:nvSpPr>
        <p:spPr>
          <a:xfrm flipH="1">
            <a:off x="11358791" y="979716"/>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96C64998-8F65-46FB-AB0E-0AE241B6FA4E}"/>
              </a:ext>
            </a:extLst>
          </p:cNvPr>
          <p:cNvSpPr/>
          <p:nvPr userDrawn="1"/>
        </p:nvSpPr>
        <p:spPr>
          <a:xfrm flipH="1">
            <a:off x="506641" y="5958585"/>
            <a:ext cx="326567" cy="326567"/>
          </a:xfrm>
          <a:prstGeom prst="ellipse">
            <a:avLst/>
          </a:prstGeom>
          <a:noFill/>
          <a:ln w="41275">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连接符 11">
            <a:extLst>
              <a:ext uri="{FF2B5EF4-FFF2-40B4-BE49-F238E27FC236}">
                <a16:creationId xmlns:a16="http://schemas.microsoft.com/office/drawing/2014/main" id="{17D50279-0F8E-4F2C-8CD6-F4C46A278F60}"/>
              </a:ext>
            </a:extLst>
          </p:cNvPr>
          <p:cNvCxnSpPr>
            <a:cxnSpLocks/>
          </p:cNvCxnSpPr>
          <p:nvPr userDrawn="1"/>
        </p:nvCxnSpPr>
        <p:spPr>
          <a:xfrm flipH="1">
            <a:off x="1306285" y="1143000"/>
            <a:ext cx="3164114"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5132291-9542-4EE7-BAFE-AA30940FAA0E}"/>
              </a:ext>
            </a:extLst>
          </p:cNvPr>
          <p:cNvCxnSpPr>
            <a:cxnSpLocks/>
          </p:cNvCxnSpPr>
          <p:nvPr userDrawn="1"/>
        </p:nvCxnSpPr>
        <p:spPr>
          <a:xfrm flipH="1">
            <a:off x="11522074" y="1143000"/>
            <a:ext cx="0" cy="961571"/>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7188254-B360-4F16-B52A-BDD368F2BFAE}"/>
              </a:ext>
            </a:extLst>
          </p:cNvPr>
          <p:cNvCxnSpPr>
            <a:cxnSpLocks/>
          </p:cNvCxnSpPr>
          <p:nvPr userDrawn="1"/>
        </p:nvCxnSpPr>
        <p:spPr>
          <a:xfrm flipH="1">
            <a:off x="671513" y="4146542"/>
            <a:ext cx="0" cy="1990733"/>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A636F7DB-1E2E-4A18-AF28-00BC668B5764}"/>
              </a:ext>
            </a:extLst>
          </p:cNvPr>
          <p:cNvCxnSpPr>
            <a:cxnSpLocks/>
          </p:cNvCxnSpPr>
          <p:nvPr userDrawn="1"/>
        </p:nvCxnSpPr>
        <p:spPr>
          <a:xfrm flipH="1">
            <a:off x="11522074" y="3106057"/>
            <a:ext cx="0" cy="1407886"/>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B6DFA1B-E85E-4256-ABEB-89415F541A1A}"/>
              </a:ext>
            </a:extLst>
          </p:cNvPr>
          <p:cNvCxnSpPr/>
          <p:nvPr userDrawn="1"/>
        </p:nvCxnSpPr>
        <p:spPr>
          <a:xfrm flipH="1">
            <a:off x="652461" y="1906061"/>
            <a:ext cx="0" cy="108585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A77D41AC-CF1E-4327-AE55-795110C8B21E}"/>
              </a:ext>
            </a:extLst>
          </p:cNvPr>
          <p:cNvCxnSpPr>
            <a:cxnSpLocks/>
          </p:cNvCxnSpPr>
          <p:nvPr userDrawn="1"/>
        </p:nvCxnSpPr>
        <p:spPr>
          <a:xfrm flipH="1">
            <a:off x="647699" y="1137285"/>
            <a:ext cx="670016" cy="781958"/>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2020/10/22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45590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203BE4FF-4FD3-4C1E-8C0A-F7315B6A3FD7}" type="datetimeFigureOut">
              <a:rPr lang="zh-CN" altLang="en-US" smtClean="0"/>
              <a:pPr/>
              <a:t>2020/10/22</a:t>
            </a:fld>
            <a:endParaRPr lang="zh-CN" altLang="en-US"/>
          </a:p>
        </p:txBody>
      </p:sp>
      <p:sp>
        <p:nvSpPr>
          <p:cNvPr id="5" name="页脚占位符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1158848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2020/10/22</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pic>
        <p:nvPicPr>
          <p:cNvPr id="4" name="图片 3">
            <a:extLst>
              <a:ext uri="{FF2B5EF4-FFF2-40B4-BE49-F238E27FC236}">
                <a16:creationId xmlns:a16="http://schemas.microsoft.com/office/drawing/2014/main" id="{6D4700C2-7853-4576-87B9-8FAC4C24AE49}"/>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3611" t="6052" r="17377" b="11925"/>
          <a:stretch/>
        </p:blipFill>
        <p:spPr>
          <a:xfrm>
            <a:off x="10547194" y="0"/>
            <a:ext cx="1198757" cy="822361"/>
          </a:xfrm>
          <a:prstGeom prst="rect">
            <a:avLst/>
          </a:prstGeom>
        </p:spPr>
      </p:pic>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 id="2147483670" r:id="rId7"/>
    <p:sldLayoutId id="2147483671" r:id="rId8"/>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w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microsoft.com/office/2007/relationships/hdphoto" Target="../media/hdphoto1.wdp"/><Relationship Id="rId5" Type="http://schemas.openxmlformats.org/officeDocument/2006/relationships/image" Target="../media/image19.png"/><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3" Type="http://schemas.openxmlformats.org/officeDocument/2006/relationships/tags" Target="../tags/tag19.xml"/><Relationship Id="rId18" Type="http://schemas.openxmlformats.org/officeDocument/2006/relationships/tags" Target="../tags/tag24.xml"/><Relationship Id="rId26" Type="http://schemas.openxmlformats.org/officeDocument/2006/relationships/tags" Target="../tags/tag32.xml"/><Relationship Id="rId39" Type="http://schemas.openxmlformats.org/officeDocument/2006/relationships/tags" Target="../tags/tag45.xml"/><Relationship Id="rId21" Type="http://schemas.openxmlformats.org/officeDocument/2006/relationships/tags" Target="../tags/tag27.xml"/><Relationship Id="rId34" Type="http://schemas.openxmlformats.org/officeDocument/2006/relationships/tags" Target="../tags/tag40.xml"/><Relationship Id="rId42" Type="http://schemas.openxmlformats.org/officeDocument/2006/relationships/tags" Target="../tags/tag48.xml"/><Relationship Id="rId47" Type="http://schemas.openxmlformats.org/officeDocument/2006/relationships/tags" Target="../tags/tag53.xml"/><Relationship Id="rId50" Type="http://schemas.openxmlformats.org/officeDocument/2006/relationships/tags" Target="../tags/tag56.xml"/><Relationship Id="rId55" Type="http://schemas.openxmlformats.org/officeDocument/2006/relationships/tags" Target="../tags/tag61.xml"/><Relationship Id="rId63" Type="http://schemas.openxmlformats.org/officeDocument/2006/relationships/tags" Target="../tags/tag69.xml"/><Relationship Id="rId7" Type="http://schemas.openxmlformats.org/officeDocument/2006/relationships/tags" Target="../tags/tag13.xml"/><Relationship Id="rId2" Type="http://schemas.openxmlformats.org/officeDocument/2006/relationships/tags" Target="../tags/tag8.xml"/><Relationship Id="rId16" Type="http://schemas.openxmlformats.org/officeDocument/2006/relationships/tags" Target="../tags/tag22.xml"/><Relationship Id="rId29" Type="http://schemas.openxmlformats.org/officeDocument/2006/relationships/tags" Target="../tags/tag35.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24" Type="http://schemas.openxmlformats.org/officeDocument/2006/relationships/tags" Target="../tags/tag30.xml"/><Relationship Id="rId32" Type="http://schemas.openxmlformats.org/officeDocument/2006/relationships/tags" Target="../tags/tag38.xml"/><Relationship Id="rId37" Type="http://schemas.openxmlformats.org/officeDocument/2006/relationships/tags" Target="../tags/tag43.xml"/><Relationship Id="rId40" Type="http://schemas.openxmlformats.org/officeDocument/2006/relationships/tags" Target="../tags/tag46.xml"/><Relationship Id="rId45" Type="http://schemas.openxmlformats.org/officeDocument/2006/relationships/tags" Target="../tags/tag51.xml"/><Relationship Id="rId53" Type="http://schemas.openxmlformats.org/officeDocument/2006/relationships/tags" Target="../tags/tag59.xml"/><Relationship Id="rId58" Type="http://schemas.openxmlformats.org/officeDocument/2006/relationships/tags" Target="../tags/tag64.xml"/><Relationship Id="rId66" Type="http://schemas.openxmlformats.org/officeDocument/2006/relationships/slideLayout" Target="../slideLayouts/slideLayout5.xml"/><Relationship Id="rId5" Type="http://schemas.openxmlformats.org/officeDocument/2006/relationships/tags" Target="../tags/tag11.xml"/><Relationship Id="rId15" Type="http://schemas.openxmlformats.org/officeDocument/2006/relationships/tags" Target="../tags/tag21.xml"/><Relationship Id="rId23" Type="http://schemas.openxmlformats.org/officeDocument/2006/relationships/tags" Target="../tags/tag29.xml"/><Relationship Id="rId28" Type="http://schemas.openxmlformats.org/officeDocument/2006/relationships/tags" Target="../tags/tag34.xml"/><Relationship Id="rId36" Type="http://schemas.openxmlformats.org/officeDocument/2006/relationships/tags" Target="../tags/tag42.xml"/><Relationship Id="rId49" Type="http://schemas.openxmlformats.org/officeDocument/2006/relationships/tags" Target="../tags/tag55.xml"/><Relationship Id="rId57" Type="http://schemas.openxmlformats.org/officeDocument/2006/relationships/tags" Target="../tags/tag63.xml"/><Relationship Id="rId61" Type="http://schemas.openxmlformats.org/officeDocument/2006/relationships/tags" Target="../tags/tag67.xml"/><Relationship Id="rId10" Type="http://schemas.openxmlformats.org/officeDocument/2006/relationships/tags" Target="../tags/tag16.xml"/><Relationship Id="rId19" Type="http://schemas.openxmlformats.org/officeDocument/2006/relationships/tags" Target="../tags/tag25.xml"/><Relationship Id="rId31" Type="http://schemas.openxmlformats.org/officeDocument/2006/relationships/tags" Target="../tags/tag37.xml"/><Relationship Id="rId44" Type="http://schemas.openxmlformats.org/officeDocument/2006/relationships/tags" Target="../tags/tag50.xml"/><Relationship Id="rId52" Type="http://schemas.openxmlformats.org/officeDocument/2006/relationships/tags" Target="../tags/tag58.xml"/><Relationship Id="rId60" Type="http://schemas.openxmlformats.org/officeDocument/2006/relationships/tags" Target="../tags/tag66.xml"/><Relationship Id="rId65" Type="http://schemas.openxmlformats.org/officeDocument/2006/relationships/tags" Target="../tags/tag71.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tags" Target="../tags/tag20.xml"/><Relationship Id="rId22" Type="http://schemas.openxmlformats.org/officeDocument/2006/relationships/tags" Target="../tags/tag28.xml"/><Relationship Id="rId27" Type="http://schemas.openxmlformats.org/officeDocument/2006/relationships/tags" Target="../tags/tag33.xml"/><Relationship Id="rId30" Type="http://schemas.openxmlformats.org/officeDocument/2006/relationships/tags" Target="../tags/tag36.xml"/><Relationship Id="rId35" Type="http://schemas.openxmlformats.org/officeDocument/2006/relationships/tags" Target="../tags/tag41.xml"/><Relationship Id="rId43" Type="http://schemas.openxmlformats.org/officeDocument/2006/relationships/tags" Target="../tags/tag49.xml"/><Relationship Id="rId48" Type="http://schemas.openxmlformats.org/officeDocument/2006/relationships/tags" Target="../tags/tag54.xml"/><Relationship Id="rId56" Type="http://schemas.openxmlformats.org/officeDocument/2006/relationships/tags" Target="../tags/tag62.xml"/><Relationship Id="rId64" Type="http://schemas.openxmlformats.org/officeDocument/2006/relationships/tags" Target="../tags/tag70.xml"/><Relationship Id="rId8" Type="http://schemas.openxmlformats.org/officeDocument/2006/relationships/tags" Target="../tags/tag14.xml"/><Relationship Id="rId51" Type="http://schemas.openxmlformats.org/officeDocument/2006/relationships/tags" Target="../tags/tag57.xml"/><Relationship Id="rId3" Type="http://schemas.openxmlformats.org/officeDocument/2006/relationships/tags" Target="../tags/tag9.xml"/><Relationship Id="rId12" Type="http://schemas.openxmlformats.org/officeDocument/2006/relationships/tags" Target="../tags/tag18.xml"/><Relationship Id="rId17" Type="http://schemas.openxmlformats.org/officeDocument/2006/relationships/tags" Target="../tags/tag23.xml"/><Relationship Id="rId25" Type="http://schemas.openxmlformats.org/officeDocument/2006/relationships/tags" Target="../tags/tag31.xml"/><Relationship Id="rId33" Type="http://schemas.openxmlformats.org/officeDocument/2006/relationships/tags" Target="../tags/tag39.xml"/><Relationship Id="rId38" Type="http://schemas.openxmlformats.org/officeDocument/2006/relationships/tags" Target="../tags/tag44.xml"/><Relationship Id="rId46" Type="http://schemas.openxmlformats.org/officeDocument/2006/relationships/tags" Target="../tags/tag52.xml"/><Relationship Id="rId59" Type="http://schemas.openxmlformats.org/officeDocument/2006/relationships/tags" Target="../tags/tag65.xml"/><Relationship Id="rId67" Type="http://schemas.openxmlformats.org/officeDocument/2006/relationships/notesSlide" Target="../notesSlides/notesSlide3.xml"/><Relationship Id="rId20" Type="http://schemas.openxmlformats.org/officeDocument/2006/relationships/tags" Target="../tags/tag26.xml"/><Relationship Id="rId41" Type="http://schemas.openxmlformats.org/officeDocument/2006/relationships/tags" Target="../tags/tag47.xml"/><Relationship Id="rId54" Type="http://schemas.openxmlformats.org/officeDocument/2006/relationships/tags" Target="../tags/tag60.xml"/><Relationship Id="rId62" Type="http://schemas.openxmlformats.org/officeDocument/2006/relationships/tags" Target="../tags/tag68.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73.xml"/><Relationship Id="rId1" Type="http://schemas.openxmlformats.org/officeDocument/2006/relationships/tags" Target="../tags/tag7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slideLayout" Target="../slideLayouts/slideLayout7.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6"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4.xml"/><Relationship Id="rId3" Type="http://schemas.openxmlformats.org/officeDocument/2006/relationships/tags" Target="../tags/tag97.xml"/><Relationship Id="rId7" Type="http://schemas.openxmlformats.org/officeDocument/2006/relationships/slideLayout" Target="../slideLayouts/slideLayout4.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tags" Target="../tags/tag98.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10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4.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9" Type="http://schemas.openxmlformats.org/officeDocument/2006/relationships/notesSlide" Target="../notesSlides/notesSlide5.xml"/></Relationships>
</file>

<file path=ppt/slides/_rels/slide35.xml.rels><?xml version="1.0" encoding="UTF-8" standalone="yes"?>
<Relationships xmlns="http://schemas.openxmlformats.org/package/2006/relationships"><Relationship Id="rId8" Type="http://schemas.openxmlformats.org/officeDocument/2006/relationships/tags" Target="../tags/tag116.xml"/><Relationship Id="rId3" Type="http://schemas.openxmlformats.org/officeDocument/2006/relationships/tags" Target="../tags/tag111.xml"/><Relationship Id="rId7" Type="http://schemas.openxmlformats.org/officeDocument/2006/relationships/tags" Target="../tags/tag115.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notesSlide" Target="../notesSlides/notesSlide6.xml"/><Relationship Id="rId5" Type="http://schemas.openxmlformats.org/officeDocument/2006/relationships/tags" Target="../tags/tag113.xml"/><Relationship Id="rId10" Type="http://schemas.openxmlformats.org/officeDocument/2006/relationships/slideLayout" Target="../slideLayouts/slideLayout4.xml"/><Relationship Id="rId4" Type="http://schemas.openxmlformats.org/officeDocument/2006/relationships/tags" Target="../tags/tag112.xml"/><Relationship Id="rId9" Type="http://schemas.openxmlformats.org/officeDocument/2006/relationships/tags" Target="../tags/tag117.xml"/></Relationships>
</file>

<file path=ppt/slides/_rels/slide36.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11" Type="http://schemas.openxmlformats.org/officeDocument/2006/relationships/notesSlide" Target="../notesSlides/notesSlide7.xml"/><Relationship Id="rId5" Type="http://schemas.openxmlformats.org/officeDocument/2006/relationships/tags" Target="../tags/tag122.xml"/><Relationship Id="rId10" Type="http://schemas.openxmlformats.org/officeDocument/2006/relationships/slideLayout" Target="../slideLayouts/slideLayout4.xml"/><Relationship Id="rId4" Type="http://schemas.openxmlformats.org/officeDocument/2006/relationships/tags" Target="../tags/tag121.xml"/><Relationship Id="rId9" Type="http://schemas.openxmlformats.org/officeDocument/2006/relationships/tags" Target="../tags/tag126.xml"/></Relationships>
</file>

<file path=ppt/slides/_rels/slide37.xml.rels><?xml version="1.0" encoding="UTF-8" standalone="yes"?>
<Relationships xmlns="http://schemas.openxmlformats.org/package/2006/relationships"><Relationship Id="rId8" Type="http://schemas.openxmlformats.org/officeDocument/2006/relationships/tags" Target="../tags/tag134.xml"/><Relationship Id="rId3" Type="http://schemas.openxmlformats.org/officeDocument/2006/relationships/tags" Target="../tags/tag129.xml"/><Relationship Id="rId7" Type="http://schemas.openxmlformats.org/officeDocument/2006/relationships/tags" Target="../tags/tag133.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notesSlide" Target="../notesSlides/notesSlide8.xml"/><Relationship Id="rId5" Type="http://schemas.openxmlformats.org/officeDocument/2006/relationships/tags" Target="../tags/tag131.xml"/><Relationship Id="rId10" Type="http://schemas.openxmlformats.org/officeDocument/2006/relationships/slideLayout" Target="../slideLayouts/slideLayout4.xml"/><Relationship Id="rId4" Type="http://schemas.openxmlformats.org/officeDocument/2006/relationships/tags" Target="../tags/tag130.xml"/><Relationship Id="rId9" Type="http://schemas.openxmlformats.org/officeDocument/2006/relationships/tags" Target="../tags/tag135.xml"/></Relationships>
</file>

<file path=ppt/slides/_rels/slide38.xml.rels><?xml version="1.0" encoding="UTF-8" standalone="yes"?>
<Relationships xmlns="http://schemas.openxmlformats.org/package/2006/relationships"><Relationship Id="rId8" Type="http://schemas.openxmlformats.org/officeDocument/2006/relationships/tags" Target="../tags/tag143.xml"/><Relationship Id="rId3" Type="http://schemas.openxmlformats.org/officeDocument/2006/relationships/tags" Target="../tags/tag138.xml"/><Relationship Id="rId7" Type="http://schemas.openxmlformats.org/officeDocument/2006/relationships/tags" Target="../tags/tag142.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tags" Target="../tags/tag141.xml"/><Relationship Id="rId5" Type="http://schemas.openxmlformats.org/officeDocument/2006/relationships/tags" Target="../tags/tag140.xml"/><Relationship Id="rId10" Type="http://schemas.openxmlformats.org/officeDocument/2006/relationships/notesSlide" Target="../notesSlides/notesSlide9.xml"/><Relationship Id="rId4" Type="http://schemas.openxmlformats.org/officeDocument/2006/relationships/tags" Target="../tags/tag139.xml"/><Relationship Id="rId9"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notesSlide" Target="../notesSlides/notesSlide10.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slideLayout" Target="../slideLayouts/slideLayout4.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0.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tags" Target="../tags/tag154.xml"/><Relationship Id="rId4"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slideLayout" Target="../slideLayouts/slideLayout5.xml"/><Relationship Id="rId4" Type="http://schemas.openxmlformats.org/officeDocument/2006/relationships/tags" Target="../tags/tag160.xml"/></Relationships>
</file>

<file path=ppt/slides/_rels/slide43.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5.xml"/><Relationship Id="rId5" Type="http://schemas.openxmlformats.org/officeDocument/2006/relationships/tags" Target="../tags/tag165.xml"/><Relationship Id="rId4" Type="http://schemas.openxmlformats.org/officeDocument/2006/relationships/tags" Target="../tags/tag164.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7.xml"/><Relationship Id="rId1" Type="http://schemas.openxmlformats.org/officeDocument/2006/relationships/tags" Target="../tags/tag16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69.xml"/><Relationship Id="rId1" Type="http://schemas.openxmlformats.org/officeDocument/2006/relationships/tags" Target="../tags/tag168.xml"/></Relationships>
</file>

<file path=ppt/slides/_rels/slide46.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slideLayout" Target="../slideLayouts/slideLayout5.xml"/><Relationship Id="rId5" Type="http://schemas.openxmlformats.org/officeDocument/2006/relationships/tags" Target="../tags/tag174.xml"/><Relationship Id="rId4" Type="http://schemas.openxmlformats.org/officeDocument/2006/relationships/tags" Target="../tags/tag173.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176.xml"/><Relationship Id="rId1" Type="http://schemas.openxmlformats.org/officeDocument/2006/relationships/tags" Target="../tags/tag175.xml"/><Relationship Id="rId5" Type="http://schemas.openxmlformats.org/officeDocument/2006/relationships/image" Target="../media/image26.png"/><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tags" Target="../tags/tag184.xml"/><Relationship Id="rId13" Type="http://schemas.openxmlformats.org/officeDocument/2006/relationships/tags" Target="../tags/tag189.xml"/><Relationship Id="rId18" Type="http://schemas.openxmlformats.org/officeDocument/2006/relationships/image" Target="../media/image29.png"/><Relationship Id="rId3" Type="http://schemas.openxmlformats.org/officeDocument/2006/relationships/tags" Target="../tags/tag179.xml"/><Relationship Id="rId7" Type="http://schemas.openxmlformats.org/officeDocument/2006/relationships/tags" Target="../tags/tag183.xml"/><Relationship Id="rId12" Type="http://schemas.openxmlformats.org/officeDocument/2006/relationships/tags" Target="../tags/tag188.xml"/><Relationship Id="rId17" Type="http://schemas.openxmlformats.org/officeDocument/2006/relationships/notesSlide" Target="../notesSlides/notesSlide11.xml"/><Relationship Id="rId2" Type="http://schemas.openxmlformats.org/officeDocument/2006/relationships/tags" Target="../tags/tag178.xml"/><Relationship Id="rId16" Type="http://schemas.openxmlformats.org/officeDocument/2006/relationships/slideLayout" Target="../slideLayouts/slideLayout7.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tags" Target="../tags/tag187.xml"/><Relationship Id="rId5" Type="http://schemas.openxmlformats.org/officeDocument/2006/relationships/tags" Target="../tags/tag181.xml"/><Relationship Id="rId15" Type="http://schemas.openxmlformats.org/officeDocument/2006/relationships/tags" Target="../tags/tag191.xml"/><Relationship Id="rId10" Type="http://schemas.openxmlformats.org/officeDocument/2006/relationships/tags" Target="../tags/tag186.xml"/><Relationship Id="rId4" Type="http://schemas.openxmlformats.org/officeDocument/2006/relationships/tags" Target="../tags/tag180.xml"/><Relationship Id="rId9" Type="http://schemas.openxmlformats.org/officeDocument/2006/relationships/tags" Target="../tags/tag185.xml"/><Relationship Id="rId14" Type="http://schemas.openxmlformats.org/officeDocument/2006/relationships/tags" Target="../tags/tag19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93.xml"/></Relationships>
</file>

<file path=ppt/slides/_rels/slide53.xml.rels><?xml version="1.0" encoding="UTF-8" standalone="yes"?>
<Relationships xmlns="http://schemas.openxmlformats.org/package/2006/relationships"><Relationship Id="rId3" Type="http://schemas.openxmlformats.org/officeDocument/2006/relationships/tags" Target="../tags/tag196.xml"/><Relationship Id="rId7" Type="http://schemas.openxmlformats.org/officeDocument/2006/relationships/image" Target="../media/image31.png"/><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7.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98.xml"/></Relationships>
</file>

<file path=ppt/slides/_rels/slide56.xml.rels><?xml version="1.0" encoding="UTF-8" standalone="yes"?>
<Relationships xmlns="http://schemas.openxmlformats.org/package/2006/relationships"><Relationship Id="rId3" Type="http://schemas.openxmlformats.org/officeDocument/2006/relationships/tags" Target="../tags/tag201.xml"/><Relationship Id="rId7" Type="http://schemas.openxmlformats.org/officeDocument/2006/relationships/slideLayout" Target="../slideLayouts/slideLayout4.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5.xml"/><Relationship Id="rId1" Type="http://schemas.openxmlformats.org/officeDocument/2006/relationships/tags" Target="../tags/tag205.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5.xml"/><Relationship Id="rId1" Type="http://schemas.openxmlformats.org/officeDocument/2006/relationships/tags" Target="../tags/tag206.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207.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651"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a:spLocks/>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6" name="文本占位符 5"/>
          <p:cNvSpPr>
            <a:spLocks noGrp="1"/>
          </p:cNvSpPr>
          <p:nvPr>
            <p:ph type="body" sz="quarter" idx="10"/>
          </p:nvPr>
        </p:nvSpPr>
        <p:spPr>
          <a:xfrm>
            <a:off x="3563523" y="1037227"/>
            <a:ext cx="4638490" cy="296271"/>
          </a:xfrm>
        </p:spPr>
        <p:txBody>
          <a:bodyPr/>
          <a:lstStyle/>
          <a:p>
            <a:r>
              <a:rPr lang="en-US" altLang="zh-CN" dirty="0"/>
              <a:t>Welcome</a:t>
            </a:r>
          </a:p>
        </p:txBody>
      </p:sp>
      <p:sp>
        <p:nvSpPr>
          <p:cNvPr id="5" name="副标题 4"/>
          <p:cNvSpPr>
            <a:spLocks noGrp="1"/>
          </p:cNvSpPr>
          <p:nvPr>
            <p:ph type="subTitle" idx="1"/>
          </p:nvPr>
        </p:nvSpPr>
        <p:spPr/>
        <p:txBody>
          <a:bodyPr/>
          <a:lstStyle/>
          <a:p>
            <a:pPr lvl="0"/>
            <a:r>
              <a:rPr lang="zh-CN" altLang="en-US" dirty="0"/>
              <a:t>上海体育学院经济管理学院</a:t>
            </a:r>
            <a:endParaRPr lang="en-US" altLang="zh-CN" dirty="0"/>
          </a:p>
        </p:txBody>
      </p:sp>
      <p:sp>
        <p:nvSpPr>
          <p:cNvPr id="4" name="标题 3"/>
          <p:cNvSpPr>
            <a:spLocks noGrp="1"/>
          </p:cNvSpPr>
          <p:nvPr>
            <p:ph type="ctrTitle"/>
          </p:nvPr>
        </p:nvSpPr>
        <p:spPr>
          <a:xfrm>
            <a:off x="2513587" y="1938000"/>
            <a:ext cx="6916164" cy="639861"/>
          </a:xfrm>
        </p:spPr>
        <p:txBody>
          <a:bodyPr>
            <a:normAutofit/>
          </a:bodyPr>
          <a:lstStyle/>
          <a:p>
            <a:pPr lvl="0"/>
            <a:r>
              <a:rPr lang="zh-CN" altLang="en-US" sz="3600" dirty="0"/>
              <a:t>数据科学与大数据技术专业</a:t>
            </a:r>
          </a:p>
        </p:txBody>
      </p:sp>
      <p:sp>
        <p:nvSpPr>
          <p:cNvPr id="7" name="文本占位符 6"/>
          <p:cNvSpPr>
            <a:spLocks noGrp="1"/>
          </p:cNvSpPr>
          <p:nvPr>
            <p:ph type="body" sz="quarter" idx="11"/>
          </p:nvPr>
        </p:nvSpPr>
        <p:spPr>
          <a:xfrm>
            <a:off x="669925" y="5949704"/>
            <a:ext cx="7135294" cy="296271"/>
          </a:xfrm>
        </p:spPr>
        <p:txBody>
          <a:bodyPr/>
          <a:lstStyle/>
          <a:p>
            <a:r>
              <a:rPr lang="en-US" altLang="en-US" dirty="0"/>
              <a:t>Wu Ying</a:t>
            </a:r>
          </a:p>
        </p:txBody>
      </p:sp>
      <p:grpSp>
        <p:nvGrpSpPr>
          <p:cNvPr id="31" name="组合 30">
            <a:extLst>
              <a:ext uri="{FF2B5EF4-FFF2-40B4-BE49-F238E27FC236}">
                <a16:creationId xmlns:a16="http://schemas.microsoft.com/office/drawing/2014/main" id="{EC2E7FB0-F3CC-40F6-8085-C2DB7BF6CB31}"/>
              </a:ext>
            </a:extLst>
          </p:cNvPr>
          <p:cNvGrpSpPr/>
          <p:nvPr/>
        </p:nvGrpSpPr>
        <p:grpSpPr>
          <a:xfrm>
            <a:off x="2939824" y="3021126"/>
            <a:ext cx="6027629" cy="993769"/>
            <a:chOff x="1759094" y="3027476"/>
            <a:chExt cx="6027629" cy="993769"/>
          </a:xfrm>
        </p:grpSpPr>
        <p:sp>
          <p:nvSpPr>
            <p:cNvPr id="11" name="文本框 10">
              <a:extLst>
                <a:ext uri="{FF2B5EF4-FFF2-40B4-BE49-F238E27FC236}">
                  <a16:creationId xmlns:a16="http://schemas.microsoft.com/office/drawing/2014/main" id="{C0A5D18E-74BC-4CB8-8E0F-6CAA3EA89803}"/>
                </a:ext>
              </a:extLst>
            </p:cNvPr>
            <p:cNvSpPr txBox="1"/>
            <p:nvPr/>
          </p:nvSpPr>
          <p:spPr>
            <a:xfrm>
              <a:off x="1759094"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程</a:t>
              </a:r>
            </a:p>
          </p:txBody>
        </p:sp>
        <p:sp>
          <p:nvSpPr>
            <p:cNvPr id="12" name="文本框 11">
              <a:extLst>
                <a:ext uri="{FF2B5EF4-FFF2-40B4-BE49-F238E27FC236}">
                  <a16:creationId xmlns:a16="http://schemas.microsoft.com/office/drawing/2014/main" id="{14081B7A-91B4-496E-89AD-8429384A3FCB}"/>
                </a:ext>
              </a:extLst>
            </p:cNvPr>
            <p:cNvSpPr txBox="1"/>
            <p:nvPr/>
          </p:nvSpPr>
          <p:spPr>
            <a:xfrm>
              <a:off x="2365315"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序</a:t>
              </a:r>
            </a:p>
          </p:txBody>
        </p:sp>
        <p:sp>
          <p:nvSpPr>
            <p:cNvPr id="13" name="文本框 12">
              <a:extLst>
                <a:ext uri="{FF2B5EF4-FFF2-40B4-BE49-F238E27FC236}">
                  <a16:creationId xmlns:a16="http://schemas.microsoft.com/office/drawing/2014/main" id="{07A416CC-0ABC-4A39-93DC-7A99550B6049}"/>
                </a:ext>
              </a:extLst>
            </p:cNvPr>
            <p:cNvSpPr txBox="1"/>
            <p:nvPr/>
          </p:nvSpPr>
          <p:spPr>
            <a:xfrm>
              <a:off x="2909362" y="3027476"/>
              <a:ext cx="906791"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设</a:t>
              </a:r>
            </a:p>
          </p:txBody>
        </p:sp>
        <p:sp>
          <p:nvSpPr>
            <p:cNvPr id="14" name="文本框 13">
              <a:extLst>
                <a:ext uri="{FF2B5EF4-FFF2-40B4-BE49-F238E27FC236}">
                  <a16:creationId xmlns:a16="http://schemas.microsoft.com/office/drawing/2014/main" id="{0148C730-CD77-4FA5-AD9D-0CA9298D220B}"/>
                </a:ext>
              </a:extLst>
            </p:cNvPr>
            <p:cNvSpPr txBox="1"/>
            <p:nvPr/>
          </p:nvSpPr>
          <p:spPr>
            <a:xfrm>
              <a:off x="3689053" y="3027476"/>
              <a:ext cx="649173"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计</a:t>
              </a:r>
            </a:p>
          </p:txBody>
        </p:sp>
        <p:sp>
          <p:nvSpPr>
            <p:cNvPr id="15" name="文本框 14">
              <a:extLst>
                <a:ext uri="{FF2B5EF4-FFF2-40B4-BE49-F238E27FC236}">
                  <a16:creationId xmlns:a16="http://schemas.microsoft.com/office/drawing/2014/main" id="{687E9653-EBD8-4FDD-970B-E6A3D9C5EC8C}"/>
                </a:ext>
              </a:extLst>
            </p:cNvPr>
            <p:cNvSpPr txBox="1"/>
            <p:nvPr/>
          </p:nvSpPr>
          <p:spPr>
            <a:xfrm>
              <a:off x="428406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基</a:t>
              </a:r>
            </a:p>
          </p:txBody>
        </p:sp>
        <p:sp>
          <p:nvSpPr>
            <p:cNvPr id="16" name="文本框 15">
              <a:extLst>
                <a:ext uri="{FF2B5EF4-FFF2-40B4-BE49-F238E27FC236}">
                  <a16:creationId xmlns:a16="http://schemas.microsoft.com/office/drawing/2014/main" id="{9D79CE1E-FB1B-4A5D-BFC0-4CB89DEBEBFA}"/>
                </a:ext>
              </a:extLst>
            </p:cNvPr>
            <p:cNvSpPr txBox="1"/>
            <p:nvPr/>
          </p:nvSpPr>
          <p:spPr>
            <a:xfrm>
              <a:off x="4879073"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础</a:t>
              </a:r>
            </a:p>
          </p:txBody>
        </p:sp>
        <p:sp>
          <p:nvSpPr>
            <p:cNvPr id="17" name="文本框 16">
              <a:extLst>
                <a:ext uri="{FF2B5EF4-FFF2-40B4-BE49-F238E27FC236}">
                  <a16:creationId xmlns:a16="http://schemas.microsoft.com/office/drawing/2014/main" id="{2F099920-75EE-4C16-8B1E-247A59583A02}"/>
                </a:ext>
              </a:extLst>
            </p:cNvPr>
            <p:cNvSpPr txBox="1"/>
            <p:nvPr/>
          </p:nvSpPr>
          <p:spPr>
            <a:xfrm>
              <a:off x="5626155" y="3027476"/>
              <a:ext cx="33442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8" name="文本框 17">
              <a:extLst>
                <a:ext uri="{FF2B5EF4-FFF2-40B4-BE49-F238E27FC236}">
                  <a16:creationId xmlns:a16="http://schemas.microsoft.com/office/drawing/2014/main" id="{673870DE-0B71-4CF2-9363-D64763FD2297}"/>
                </a:ext>
              </a:extLst>
            </p:cNvPr>
            <p:cNvSpPr txBox="1"/>
            <p:nvPr/>
          </p:nvSpPr>
          <p:spPr>
            <a:xfrm>
              <a:off x="5849621" y="3027476"/>
              <a:ext cx="583516" cy="993769"/>
            </a:xfrm>
            <a:prstGeom prst="rect">
              <a:avLst/>
            </a:prstGeom>
            <a:noFill/>
            <a:ln w="117475">
              <a:noFill/>
            </a:ln>
          </p:spPr>
          <p:txBody>
            <a:bodyPr wrap="none" rtlCol="0">
              <a:prstTxWarp prst="textPlain">
                <a:avLst/>
              </a:prstTxWarp>
              <a:spAutoFit/>
            </a:bodyPr>
            <a:lstStyle/>
            <a:p>
              <a:r>
                <a:rPr lang="en-US" altLang="zh-CN"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C</a:t>
              </a:r>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19" name="文本框 18">
              <a:extLst>
                <a:ext uri="{FF2B5EF4-FFF2-40B4-BE49-F238E27FC236}">
                  <a16:creationId xmlns:a16="http://schemas.microsoft.com/office/drawing/2014/main" id="{6CCDEC98-9092-47C3-9D6D-949E52A1242E}"/>
                </a:ext>
              </a:extLst>
            </p:cNvPr>
            <p:cNvSpPr txBox="1"/>
            <p:nvPr/>
          </p:nvSpPr>
          <p:spPr>
            <a:xfrm>
              <a:off x="6433137" y="302747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语</a:t>
              </a:r>
            </a:p>
          </p:txBody>
        </p:sp>
        <p:sp>
          <p:nvSpPr>
            <p:cNvPr id="20" name="文本框 19">
              <a:extLst>
                <a:ext uri="{FF2B5EF4-FFF2-40B4-BE49-F238E27FC236}">
                  <a16:creationId xmlns:a16="http://schemas.microsoft.com/office/drawing/2014/main" id="{6986A407-FAF3-4637-9394-1656D026BEF2}"/>
                </a:ext>
              </a:extLst>
            </p:cNvPr>
            <p:cNvSpPr txBox="1"/>
            <p:nvPr/>
          </p:nvSpPr>
          <p:spPr>
            <a:xfrm>
              <a:off x="7028147" y="302747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grpSp>
      <p:sp>
        <p:nvSpPr>
          <p:cNvPr id="8" name="文本框 7">
            <a:extLst>
              <a:ext uri="{FF2B5EF4-FFF2-40B4-BE49-F238E27FC236}">
                <a16:creationId xmlns:a16="http://schemas.microsoft.com/office/drawing/2014/main" id="{01D9D955-50B4-45F1-B910-C7052AB3F308}"/>
              </a:ext>
            </a:extLst>
          </p:cNvPr>
          <p:cNvSpPr txBox="1"/>
          <p:nvPr/>
        </p:nvSpPr>
        <p:spPr>
          <a:xfrm>
            <a:off x="8320403" y="3033826"/>
            <a:ext cx="758576"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言</a:t>
            </a:r>
          </a:p>
        </p:txBody>
      </p:sp>
      <p:sp>
        <p:nvSpPr>
          <p:cNvPr id="9" name="文本框 8">
            <a:extLst>
              <a:ext uri="{FF2B5EF4-FFF2-40B4-BE49-F238E27FC236}">
                <a16:creationId xmlns:a16="http://schemas.microsoft.com/office/drawing/2014/main" id="{A97BFA01-0E78-4296-8639-A3AB5F827DAA}"/>
              </a:ext>
            </a:extLst>
          </p:cNvPr>
          <p:cNvSpPr txBox="1"/>
          <p:nvPr/>
        </p:nvSpPr>
        <p:spPr>
          <a:xfrm>
            <a:off x="9012665" y="3033826"/>
            <a:ext cx="389242" cy="993769"/>
          </a:xfrm>
          <a:prstGeom prst="rect">
            <a:avLst/>
          </a:prstGeom>
          <a:noFill/>
          <a:ln w="117475">
            <a:noFill/>
          </a:ln>
        </p:spPr>
        <p:txBody>
          <a:bodyPr wrap="none" rtlCol="0">
            <a:prstTxWarp prst="textPlain">
              <a:avLst/>
            </a:prstTxWarp>
            <a:spAutoFit/>
          </a:bodyPr>
          <a:lstStyle/>
          <a:p>
            <a:r>
              <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rPr>
              <a:t>）</a:t>
            </a:r>
          </a:p>
        </p:txBody>
      </p:sp>
      <p:sp>
        <p:nvSpPr>
          <p:cNvPr id="10" name="文本框 9">
            <a:extLst>
              <a:ext uri="{FF2B5EF4-FFF2-40B4-BE49-F238E27FC236}">
                <a16:creationId xmlns:a16="http://schemas.microsoft.com/office/drawing/2014/main" id="{82110D22-A59D-4D63-BBE8-D8C9B9CF9E1D}"/>
              </a:ext>
            </a:extLst>
          </p:cNvPr>
          <p:cNvSpPr txBox="1"/>
          <p:nvPr/>
        </p:nvSpPr>
        <p:spPr>
          <a:xfrm>
            <a:off x="9290951" y="3033826"/>
            <a:ext cx="58351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
        <p:nvSpPr>
          <p:cNvPr id="28" name="文本框 27">
            <a:extLst>
              <a:ext uri="{FF2B5EF4-FFF2-40B4-BE49-F238E27FC236}">
                <a16:creationId xmlns:a16="http://schemas.microsoft.com/office/drawing/2014/main" id="{65F82450-299D-4778-86F5-1740658DABA7}"/>
              </a:ext>
            </a:extLst>
          </p:cNvPr>
          <p:cNvSpPr txBox="1"/>
          <p:nvPr/>
        </p:nvSpPr>
        <p:spPr>
          <a:xfrm>
            <a:off x="10469477" y="3033826"/>
            <a:ext cx="758576" cy="993769"/>
          </a:xfrm>
          <a:prstGeom prst="rect">
            <a:avLst/>
          </a:prstGeom>
          <a:noFill/>
          <a:ln w="117475">
            <a:noFill/>
          </a:ln>
        </p:spPr>
        <p:txBody>
          <a:bodyPr wrap="none" rtlCol="0">
            <a:prstTxWarp prst="textPlain">
              <a:avLst/>
            </a:prstTxWarp>
            <a:spAutoFit/>
          </a:bodyPr>
          <a:lstStyle/>
          <a:p>
            <a:endParaRPr lang="zh-CN" altLang="en-US" spc="100" dirty="0">
              <a:gradFill>
                <a:gsLst>
                  <a:gs pos="46900">
                    <a:schemeClr val="bg1"/>
                  </a:gs>
                  <a:gs pos="0">
                    <a:schemeClr val="bg1"/>
                  </a:gs>
                  <a:gs pos="100000">
                    <a:schemeClr val="bg1">
                      <a:alpha val="2000"/>
                    </a:schemeClr>
                  </a:gs>
                </a:gsLst>
                <a:lin ang="0" scaled="0"/>
              </a:gradFill>
              <a:latin typeface="Impact" panose="020B0806030902050204" pitchFamily="34" charset="0"/>
              <a:cs typeface="Arial" panose="020B0604020202020204" pitchFamily="34" charset="0"/>
            </a:endParaRPr>
          </a:p>
        </p:txBody>
      </p:sp>
    </p:spTree>
    <p:custDataLst>
      <p:tags r:id="rId2"/>
    </p:custDataLst>
    <p:extLst>
      <p:ext uri="{BB962C8B-B14F-4D97-AF65-F5344CB8AC3E}">
        <p14:creationId xmlns:p14="http://schemas.microsoft.com/office/powerpoint/2010/main" val="439767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163D6A5-957C-4850-A414-91BDEF87F22D}"/>
              </a:ext>
            </a:extLst>
          </p:cNvPr>
          <p:cNvPicPr>
            <a:picLocks noChangeAspect="1"/>
          </p:cNvPicPr>
          <p:nvPr/>
        </p:nvPicPr>
        <p:blipFill>
          <a:blip r:embed="rId2"/>
          <a:stretch>
            <a:fillRect/>
          </a:stretch>
        </p:blipFill>
        <p:spPr>
          <a:xfrm>
            <a:off x="0" y="233931"/>
            <a:ext cx="12192000" cy="6390138"/>
          </a:xfrm>
          <a:prstGeom prst="rect">
            <a:avLst/>
          </a:prstGeom>
        </p:spPr>
      </p:pic>
    </p:spTree>
    <p:extLst>
      <p:ext uri="{BB962C8B-B14F-4D97-AF65-F5344CB8AC3E}">
        <p14:creationId xmlns:p14="http://schemas.microsoft.com/office/powerpoint/2010/main" val="112864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0515E3E-D624-4A79-B25E-ACE504A2B8CB}"/>
              </a:ext>
            </a:extLst>
          </p:cNvPr>
          <p:cNvPicPr>
            <a:picLocks noChangeAspect="1"/>
          </p:cNvPicPr>
          <p:nvPr/>
        </p:nvPicPr>
        <p:blipFill>
          <a:blip r:embed="rId2"/>
          <a:stretch>
            <a:fillRect/>
          </a:stretch>
        </p:blipFill>
        <p:spPr>
          <a:xfrm>
            <a:off x="230820" y="238125"/>
            <a:ext cx="12192000" cy="6381750"/>
          </a:xfrm>
          <a:prstGeom prst="rect">
            <a:avLst/>
          </a:prstGeom>
        </p:spPr>
      </p:pic>
    </p:spTree>
    <p:extLst>
      <p:ext uri="{BB962C8B-B14F-4D97-AF65-F5344CB8AC3E}">
        <p14:creationId xmlns:p14="http://schemas.microsoft.com/office/powerpoint/2010/main" val="1229636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BF5930A-1274-4777-B3AA-40C785481A9A}"/>
              </a:ext>
            </a:extLst>
          </p:cNvPr>
          <p:cNvPicPr>
            <a:picLocks noChangeAspect="1"/>
          </p:cNvPicPr>
          <p:nvPr/>
        </p:nvPicPr>
        <p:blipFill>
          <a:blip r:embed="rId2"/>
          <a:stretch>
            <a:fillRect/>
          </a:stretch>
        </p:blipFill>
        <p:spPr>
          <a:xfrm>
            <a:off x="361453" y="973222"/>
            <a:ext cx="11469094" cy="5799323"/>
          </a:xfrm>
          <a:prstGeom prst="rect">
            <a:avLst/>
          </a:prstGeom>
        </p:spPr>
      </p:pic>
      <p:sp>
        <p:nvSpPr>
          <p:cNvPr id="5" name="文本框 4">
            <a:extLst>
              <a:ext uri="{FF2B5EF4-FFF2-40B4-BE49-F238E27FC236}">
                <a16:creationId xmlns:a16="http://schemas.microsoft.com/office/drawing/2014/main" id="{BC5D942C-C733-482B-9E07-517CF39BD2C4}"/>
              </a:ext>
            </a:extLst>
          </p:cNvPr>
          <p:cNvSpPr txBox="1"/>
          <p:nvPr/>
        </p:nvSpPr>
        <p:spPr>
          <a:xfrm>
            <a:off x="450342" y="183107"/>
            <a:ext cx="6094476" cy="369332"/>
          </a:xfrm>
          <a:prstGeom prst="rect">
            <a:avLst/>
          </a:prstGeom>
          <a:noFill/>
        </p:spPr>
        <p:txBody>
          <a:bodyPr wrap="square">
            <a:spAutoFit/>
          </a:bodyPr>
          <a:lstStyle/>
          <a:p>
            <a:r>
              <a:rPr lang="en-US" altLang="zh-CN" dirty="0" err="1"/>
              <a:t>taskkill</a:t>
            </a:r>
            <a:r>
              <a:rPr lang="en-US" altLang="zh-CN" dirty="0"/>
              <a:t> /PID 17092 /F</a:t>
            </a:r>
            <a:endParaRPr lang="zh-CN" altLang="en-US" dirty="0"/>
          </a:p>
        </p:txBody>
      </p:sp>
    </p:spTree>
    <p:extLst>
      <p:ext uri="{BB962C8B-B14F-4D97-AF65-F5344CB8AC3E}">
        <p14:creationId xmlns:p14="http://schemas.microsoft.com/office/powerpoint/2010/main" val="2599810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23906BE-1CEC-42D2-A419-A4423B7444C7}"/>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13</a:t>
            </a:fld>
            <a:endParaRPr lang="zh-CN" altLang="en-US"/>
          </a:p>
        </p:txBody>
      </p:sp>
      <p:sp>
        <p:nvSpPr>
          <p:cNvPr id="5" name="标题 1">
            <a:extLst>
              <a:ext uri="{FF2B5EF4-FFF2-40B4-BE49-F238E27FC236}">
                <a16:creationId xmlns:a16="http://schemas.microsoft.com/office/drawing/2014/main" id="{41536196-4222-4714-9F6A-76CF731BE9E7}"/>
              </a:ext>
            </a:extLst>
          </p:cNvPr>
          <p:cNvSpPr txBox="1">
            <a:spLocks/>
          </p:cNvSpPr>
          <p:nvPr/>
        </p:nvSpPr>
        <p:spPr>
          <a:xfrm>
            <a:off x="838200" y="494335"/>
            <a:ext cx="1752600" cy="360432"/>
          </a:xfrm>
          <a:prstGeom prst="rect">
            <a:avLst/>
          </a:prstGeom>
        </p:spPr>
        <p:txBody>
          <a:bodyPr>
            <a:normAutofit fontScale="82500" lnSpcReduction="20000"/>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zh-CN" altLang="en-US"/>
              <a:t>转义字符</a:t>
            </a:r>
          </a:p>
        </p:txBody>
      </p:sp>
      <p:grpSp>
        <p:nvGrpSpPr>
          <p:cNvPr id="6" name="组合 5">
            <a:extLst>
              <a:ext uri="{FF2B5EF4-FFF2-40B4-BE49-F238E27FC236}">
                <a16:creationId xmlns:a16="http://schemas.microsoft.com/office/drawing/2014/main" id="{1C150B57-7971-4828-94BC-778ED266AB56}"/>
              </a:ext>
            </a:extLst>
          </p:cNvPr>
          <p:cNvGrpSpPr/>
          <p:nvPr/>
        </p:nvGrpSpPr>
        <p:grpSpPr>
          <a:xfrm>
            <a:off x="2451652" y="494335"/>
            <a:ext cx="8763000" cy="6255026"/>
            <a:chOff x="1633331" y="947531"/>
            <a:chExt cx="8763000" cy="7007086"/>
          </a:xfrm>
        </p:grpSpPr>
        <p:pic>
          <p:nvPicPr>
            <p:cNvPr id="7" name="Picture 6">
              <a:extLst>
                <a:ext uri="{FF2B5EF4-FFF2-40B4-BE49-F238E27FC236}">
                  <a16:creationId xmlns:a16="http://schemas.microsoft.com/office/drawing/2014/main" id="{8C3BAB19-CE2A-4564-89FB-10A6DB29A4E5}"/>
                </a:ext>
              </a:extLst>
            </p:cNvPr>
            <p:cNvPicPr>
              <a:picLocks noChangeAspect="1" noChangeArrowheads="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947531"/>
              <a:ext cx="8763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
              <a:extLst>
                <a:ext uri="{FF2B5EF4-FFF2-40B4-BE49-F238E27FC236}">
                  <a16:creationId xmlns:a16="http://schemas.microsoft.com/office/drawing/2014/main" id="{746E0154-D874-42F8-A0C1-7697598138C8}"/>
                </a:ext>
              </a:extLst>
            </p:cNvPr>
            <p:cNvPicPr>
              <a:picLocks noChangeAspect="1" noChangeArrowheads="1"/>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33331" y="4754217"/>
              <a:ext cx="8763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矩形 9">
            <a:extLst>
              <a:ext uri="{FF2B5EF4-FFF2-40B4-BE49-F238E27FC236}">
                <a16:creationId xmlns:a16="http://schemas.microsoft.com/office/drawing/2014/main" id="{CA766333-EF7C-4214-9FF4-00DC34B01582}"/>
              </a:ext>
            </a:extLst>
          </p:cNvPr>
          <p:cNvSpPr/>
          <p:nvPr/>
        </p:nvSpPr>
        <p:spPr>
          <a:xfrm>
            <a:off x="3246267" y="5699464"/>
            <a:ext cx="3891379" cy="664201"/>
          </a:xfrm>
          <a:prstGeom prst="rect">
            <a:avLst/>
          </a:prstGeom>
          <a:solidFill>
            <a:srgbClr val="44ADE1">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E920B8A-296F-4CA5-A434-46A9C509776E}"/>
              </a:ext>
            </a:extLst>
          </p:cNvPr>
          <p:cNvSpPr txBox="1"/>
          <p:nvPr/>
        </p:nvSpPr>
        <p:spPr>
          <a:xfrm>
            <a:off x="197528" y="5618668"/>
            <a:ext cx="3033944" cy="646331"/>
          </a:xfrm>
          <a:prstGeom prst="rect">
            <a:avLst/>
          </a:prstGeom>
          <a:noFill/>
        </p:spPr>
        <p:txBody>
          <a:bodyPr wrap="square">
            <a:spAutoFit/>
          </a:bodyPr>
          <a:lstStyle/>
          <a:p>
            <a:r>
              <a:rPr lang="zh-CN" altLang="en-US" dirty="0"/>
              <a:t>Ｃ语言字符集中的任何一个字符均可用转义字符来表示</a:t>
            </a:r>
          </a:p>
        </p:txBody>
      </p:sp>
    </p:spTree>
    <p:extLst>
      <p:ext uri="{BB962C8B-B14F-4D97-AF65-F5344CB8AC3E}">
        <p14:creationId xmlns:p14="http://schemas.microsoft.com/office/powerpoint/2010/main" val="1498168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606" y="109671"/>
            <a:ext cx="3777127" cy="887204"/>
          </a:xfrm>
        </p:spPr>
        <p:txBody>
          <a:bodyPr>
            <a:normAutofit fontScale="90000"/>
          </a:bodyPr>
          <a:lstStyle/>
          <a:p>
            <a:pPr>
              <a:lnSpc>
                <a:spcPct val="120000"/>
              </a:lnSpc>
            </a:pPr>
            <a:r>
              <a:rPr lang="en-US" altLang="zh-CN" sz="2800" dirty="0"/>
              <a:t>C</a:t>
            </a:r>
            <a:r>
              <a:rPr lang="zh-CN" altLang="en-US" sz="2800" dirty="0"/>
              <a:t>语言中的关键字</a:t>
            </a:r>
            <a:r>
              <a:rPr lang="en-US" altLang="zh-CN" sz="2800" dirty="0"/>
              <a:t>(32</a:t>
            </a:r>
            <a:r>
              <a:rPr lang="zh-CN" altLang="en-US" sz="2800" dirty="0"/>
              <a:t>个）</a:t>
            </a:r>
          </a:p>
        </p:txBody>
      </p:sp>
      <p:graphicFrame>
        <p:nvGraphicFramePr>
          <p:cNvPr id="7" name="表格 6"/>
          <p:cNvGraphicFramePr>
            <a:graphicFrameLocks noGrp="1"/>
          </p:cNvGraphicFramePr>
          <p:nvPr/>
        </p:nvGraphicFramePr>
        <p:xfrm>
          <a:off x="1674743" y="1679710"/>
          <a:ext cx="8935280" cy="3841608"/>
        </p:xfrm>
        <a:graphic>
          <a:graphicData uri="http://schemas.openxmlformats.org/drawingml/2006/table">
            <a:tbl>
              <a:tblPr>
                <a:tableStyleId>{073A0DAA-6AF3-43AB-8588-CEC1D06C72B9}</a:tableStyleId>
              </a:tblPr>
              <a:tblGrid>
                <a:gridCol w="2233820">
                  <a:extLst>
                    <a:ext uri="{9D8B030D-6E8A-4147-A177-3AD203B41FA5}">
                      <a16:colId xmlns:a16="http://schemas.microsoft.com/office/drawing/2014/main" val="1166991910"/>
                    </a:ext>
                  </a:extLst>
                </a:gridCol>
                <a:gridCol w="2233820">
                  <a:extLst>
                    <a:ext uri="{9D8B030D-6E8A-4147-A177-3AD203B41FA5}">
                      <a16:colId xmlns:a16="http://schemas.microsoft.com/office/drawing/2014/main" val="2813130590"/>
                    </a:ext>
                  </a:extLst>
                </a:gridCol>
                <a:gridCol w="2233820">
                  <a:extLst>
                    <a:ext uri="{9D8B030D-6E8A-4147-A177-3AD203B41FA5}">
                      <a16:colId xmlns:a16="http://schemas.microsoft.com/office/drawing/2014/main" val="256894029"/>
                    </a:ext>
                  </a:extLst>
                </a:gridCol>
                <a:gridCol w="2233820">
                  <a:extLst>
                    <a:ext uri="{9D8B030D-6E8A-4147-A177-3AD203B41FA5}">
                      <a16:colId xmlns:a16="http://schemas.microsoft.com/office/drawing/2014/main" val="1714364357"/>
                    </a:ext>
                  </a:extLst>
                </a:gridCol>
              </a:tblGrid>
              <a:tr h="480201">
                <a:tc>
                  <a:txBody>
                    <a:bodyPr/>
                    <a:lstStyle/>
                    <a:p>
                      <a:pPr algn="just">
                        <a:spcAft>
                          <a:spcPts val="0"/>
                        </a:spcAft>
                      </a:pPr>
                      <a:r>
                        <a:rPr lang="en-US" sz="2000" kern="100">
                          <a:solidFill>
                            <a:schemeClr val="accent1"/>
                          </a:solidFill>
                          <a:effectLst/>
                          <a:latin typeface="+mn-ea"/>
                          <a:ea typeface="+mn-ea"/>
                        </a:rPr>
                        <a:t>Auto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break</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case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char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601046954"/>
                  </a:ext>
                </a:extLst>
              </a:tr>
              <a:tr h="480201">
                <a:tc>
                  <a:txBody>
                    <a:bodyPr/>
                    <a:lstStyle/>
                    <a:p>
                      <a:pPr algn="just">
                        <a:spcAft>
                          <a:spcPts val="0"/>
                        </a:spcAft>
                      </a:pPr>
                      <a:r>
                        <a:rPr lang="en-US" sz="2000" kern="100">
                          <a:solidFill>
                            <a:schemeClr val="accent1"/>
                          </a:solidFill>
                          <a:effectLst/>
                          <a:latin typeface="+mn-ea"/>
                          <a:ea typeface="+mn-ea"/>
                        </a:rPr>
                        <a:t>const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continue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default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do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764697598"/>
                  </a:ext>
                </a:extLst>
              </a:tr>
              <a:tr h="480201">
                <a:tc>
                  <a:txBody>
                    <a:bodyPr/>
                    <a:lstStyle/>
                    <a:p>
                      <a:pPr algn="just">
                        <a:spcAft>
                          <a:spcPts val="0"/>
                        </a:spcAft>
                      </a:pPr>
                      <a:r>
                        <a:rPr lang="en-US" sz="2000" kern="100">
                          <a:solidFill>
                            <a:schemeClr val="accent1"/>
                          </a:solidFill>
                          <a:effectLst/>
                          <a:latin typeface="+mn-ea"/>
                          <a:ea typeface="+mn-ea"/>
                        </a:rPr>
                        <a:t>double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else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enum</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extern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58470112"/>
                  </a:ext>
                </a:extLst>
              </a:tr>
              <a:tr h="480201">
                <a:tc>
                  <a:txBody>
                    <a:bodyPr/>
                    <a:lstStyle/>
                    <a:p>
                      <a:pPr algn="just">
                        <a:spcAft>
                          <a:spcPts val="0"/>
                        </a:spcAft>
                      </a:pPr>
                      <a:r>
                        <a:rPr lang="en-US" sz="2000" kern="100">
                          <a:solidFill>
                            <a:schemeClr val="accent1"/>
                          </a:solidFill>
                          <a:effectLst/>
                          <a:latin typeface="+mn-ea"/>
                          <a:ea typeface="+mn-ea"/>
                        </a:rPr>
                        <a:t>float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for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goto</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if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60609956"/>
                  </a:ext>
                </a:extLst>
              </a:tr>
              <a:tr h="480201">
                <a:tc>
                  <a:txBody>
                    <a:bodyPr/>
                    <a:lstStyle/>
                    <a:p>
                      <a:pPr algn="just">
                        <a:spcAft>
                          <a:spcPts val="0"/>
                        </a:spcAft>
                      </a:pPr>
                      <a:r>
                        <a:rPr lang="en-US" sz="2000" kern="100">
                          <a:solidFill>
                            <a:schemeClr val="accent1"/>
                          </a:solidFill>
                          <a:effectLst/>
                          <a:latin typeface="+mn-ea"/>
                          <a:ea typeface="+mn-ea"/>
                        </a:rPr>
                        <a:t>int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long</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register</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return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413643017"/>
                  </a:ext>
                </a:extLst>
              </a:tr>
              <a:tr h="480201">
                <a:tc>
                  <a:txBody>
                    <a:bodyPr/>
                    <a:lstStyle/>
                    <a:p>
                      <a:pPr algn="just">
                        <a:spcAft>
                          <a:spcPts val="0"/>
                        </a:spcAft>
                      </a:pPr>
                      <a:r>
                        <a:rPr lang="en-US" sz="2000" kern="100">
                          <a:solidFill>
                            <a:schemeClr val="accent1"/>
                          </a:solidFill>
                          <a:effectLst/>
                          <a:latin typeface="+mn-ea"/>
                          <a:ea typeface="+mn-ea"/>
                        </a:rPr>
                        <a:t>short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sizeof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static</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76555313"/>
                  </a:ext>
                </a:extLst>
              </a:tr>
              <a:tr h="480201">
                <a:tc>
                  <a:txBody>
                    <a:bodyPr/>
                    <a:lstStyle/>
                    <a:p>
                      <a:pPr algn="just">
                        <a:spcAft>
                          <a:spcPts val="0"/>
                        </a:spcAft>
                      </a:pPr>
                      <a:r>
                        <a:rPr lang="en-US" sz="2000" kern="100">
                          <a:solidFill>
                            <a:schemeClr val="accent1"/>
                          </a:solidFill>
                          <a:effectLst/>
                          <a:latin typeface="+mn-ea"/>
                          <a:ea typeface="+mn-ea"/>
                        </a:rPr>
                        <a:t>struct</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switch</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typedef</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union</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34962525"/>
                  </a:ext>
                </a:extLst>
              </a:tr>
              <a:tr h="480201">
                <a:tc>
                  <a:txBody>
                    <a:bodyPr/>
                    <a:lstStyle/>
                    <a:p>
                      <a:pPr algn="just">
                        <a:spcAft>
                          <a:spcPts val="0"/>
                        </a:spcAft>
                      </a:pPr>
                      <a:r>
                        <a:rPr lang="en-US" sz="2000" kern="100">
                          <a:solidFill>
                            <a:schemeClr val="accent1"/>
                          </a:solidFill>
                          <a:effectLst/>
                          <a:latin typeface="+mn-ea"/>
                          <a:ea typeface="+mn-ea"/>
                        </a:rPr>
                        <a:t>unsigned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void</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volatile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tc>
                  <a:txBody>
                    <a:bodyPr/>
                    <a:lstStyle/>
                    <a:p>
                      <a:pPr algn="just">
                        <a:spcAft>
                          <a:spcPts val="0"/>
                        </a:spcAft>
                      </a:pPr>
                      <a:r>
                        <a:rPr lang="en-US" sz="2000" kern="100">
                          <a:solidFill>
                            <a:schemeClr val="accent1"/>
                          </a:solidFill>
                          <a:effectLst/>
                          <a:latin typeface="+mn-ea"/>
                          <a:ea typeface="+mn-ea"/>
                        </a:rPr>
                        <a:t>while</a:t>
                      </a:r>
                      <a:endParaRPr lang="zh-CN" sz="2000" kern="100">
                        <a:solidFill>
                          <a:schemeClr val="accent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217517111"/>
                  </a:ext>
                </a:extLst>
              </a:tr>
            </a:tbl>
          </a:graphicData>
        </a:graphic>
      </p:graphicFrame>
    </p:spTree>
    <p:extLst>
      <p:ext uri="{BB962C8B-B14F-4D97-AF65-F5344CB8AC3E}">
        <p14:creationId xmlns:p14="http://schemas.microsoft.com/office/powerpoint/2010/main" val="2893341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7334" y="257505"/>
            <a:ext cx="10515600" cy="737882"/>
          </a:xfrm>
        </p:spPr>
        <p:txBody>
          <a:bodyPr/>
          <a:lstStyle/>
          <a:p>
            <a:r>
              <a:rPr lang="zh-CN" altLang="en-US" dirty="0"/>
              <a:t>整型数据</a:t>
            </a:r>
          </a:p>
        </p:txBody>
      </p:sp>
      <p:graphicFrame>
        <p:nvGraphicFramePr>
          <p:cNvPr id="4" name="表格 3"/>
          <p:cNvGraphicFramePr>
            <a:graphicFrameLocks noGrp="1"/>
          </p:cNvGraphicFramePr>
          <p:nvPr/>
        </p:nvGraphicFramePr>
        <p:xfrm>
          <a:off x="629478" y="1174047"/>
          <a:ext cx="10999304" cy="3996495"/>
        </p:xfrm>
        <a:graphic>
          <a:graphicData uri="http://schemas.openxmlformats.org/drawingml/2006/table">
            <a:tbl>
              <a:tblPr firstRow="1">
                <a:tableStyleId>{5C22544A-7EE6-4342-B048-85BDC9FD1C3A}</a:tableStyleId>
              </a:tblPr>
              <a:tblGrid>
                <a:gridCol w="2312504">
                  <a:extLst>
                    <a:ext uri="{9D8B030D-6E8A-4147-A177-3AD203B41FA5}">
                      <a16:colId xmlns:a16="http://schemas.microsoft.com/office/drawing/2014/main" val="2895769726"/>
                    </a:ext>
                  </a:extLst>
                </a:gridCol>
                <a:gridCol w="2037522">
                  <a:extLst>
                    <a:ext uri="{9D8B030D-6E8A-4147-A177-3AD203B41FA5}">
                      <a16:colId xmlns:a16="http://schemas.microsoft.com/office/drawing/2014/main" val="4208210293"/>
                    </a:ext>
                  </a:extLst>
                </a:gridCol>
                <a:gridCol w="815009">
                  <a:extLst>
                    <a:ext uri="{9D8B030D-6E8A-4147-A177-3AD203B41FA5}">
                      <a16:colId xmlns:a16="http://schemas.microsoft.com/office/drawing/2014/main" val="451109453"/>
                    </a:ext>
                  </a:extLst>
                </a:gridCol>
                <a:gridCol w="5834269">
                  <a:extLst>
                    <a:ext uri="{9D8B030D-6E8A-4147-A177-3AD203B41FA5}">
                      <a16:colId xmlns:a16="http://schemas.microsoft.com/office/drawing/2014/main" val="3125793378"/>
                    </a:ext>
                  </a:extLst>
                </a:gridCol>
              </a:tblGrid>
              <a:tr h="786855">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sz="1600" kern="100">
                          <a:effectLst/>
                          <a:latin typeface="+mn-ea"/>
                          <a:ea typeface="+mn-ea"/>
                        </a:rPr>
                        <a:t>缺省形式的</a:t>
                      </a:r>
                      <a:endParaRPr lang="en-US" altLang="zh-CN" sz="1600" kern="100">
                        <a:effectLst/>
                        <a:latin typeface="+mn-ea"/>
                        <a:ea typeface="+mn-ea"/>
                      </a:endParaRPr>
                    </a:p>
                    <a:p>
                      <a:pPr algn="ctr">
                        <a:lnSpc>
                          <a:spcPct val="100000"/>
                        </a:lnSpc>
                        <a:spcAft>
                          <a:spcPts val="0"/>
                        </a:spcAft>
                        <a:tabLst>
                          <a:tab pos="2637155" algn="ctr"/>
                          <a:tab pos="5274310" algn="r"/>
                          <a:tab pos="266700" algn="l"/>
                        </a:tabLst>
                      </a:pPr>
                      <a:r>
                        <a:rPr lang="zh-CN" sz="1600" kern="100">
                          <a:effectLst/>
                          <a:latin typeface="+mn-ea"/>
                          <a:ea typeface="+mn-ea"/>
                        </a:rPr>
                        <a:t>整型数据类型</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字节数</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ctr">
                        <a:lnSpc>
                          <a:spcPct val="100000"/>
                        </a:lnSpc>
                        <a:spcAft>
                          <a:spcPts val="0"/>
                        </a:spcAft>
                        <a:tabLst>
                          <a:tab pos="2637155" algn="ctr"/>
                          <a:tab pos="5274310" algn="r"/>
                          <a:tab pos="266700" algn="l"/>
                        </a:tabLst>
                      </a:pPr>
                      <a:r>
                        <a:rPr lang="zh-CN" altLang="en-US" sz="1600" kern="100">
                          <a:effectLst/>
                          <a:latin typeface="+mn-ea"/>
                          <a:ea typeface="+mn-ea"/>
                          <a:cs typeface="Times New Roman" panose="02020603050405020304" pitchFamily="18" charset="0"/>
                        </a:rPr>
                        <a:t>取值范围</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112799532"/>
                  </a:ext>
                </a:extLst>
              </a:tr>
              <a:tr h="372380">
                <a:tc>
                  <a:txBody>
                    <a:bodyPr/>
                    <a:lstStyle/>
                    <a:p>
                      <a:pPr algn="l">
                        <a:lnSpc>
                          <a:spcPct val="100000"/>
                        </a:lnSpc>
                        <a:spcAft>
                          <a:spcPts val="0"/>
                        </a:spcAft>
                      </a:pPr>
                      <a:r>
                        <a:rPr lang="en-US" sz="1600" kern="100">
                          <a:effectLst/>
                          <a:latin typeface="+mn-ea"/>
                          <a:ea typeface="+mn-ea"/>
                        </a:rPr>
                        <a:t>[signed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dirty="0">
                          <a:effectLst/>
                          <a:latin typeface="+mn-ea"/>
                          <a:ea typeface="+mn-ea"/>
                        </a:rPr>
                        <a:t>int</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4</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-2147483648~2147483647</a:t>
                      </a:r>
                      <a:r>
                        <a:rPr lang="zh-CN" altLang="en-US" sz="1600" kern="100" dirty="0">
                          <a:effectLst/>
                          <a:latin typeface="+mn-ea"/>
                          <a:ea typeface="+mn-ea"/>
                          <a:cs typeface="Times New Roman" panose="02020603050405020304" pitchFamily="18" charset="0"/>
                        </a:rPr>
                        <a:t>（</a:t>
                      </a:r>
                      <a:r>
                        <a:rPr lang="en-US" altLang="zh-CN" sz="1600" kern="100" dirty="0">
                          <a:effectLst/>
                          <a:latin typeface="+mn-ea"/>
                          <a:ea typeface="+mn-ea"/>
                          <a:cs typeface="Times New Roman" panose="02020603050405020304" pitchFamily="18" charset="0"/>
                        </a:rPr>
                        <a:t>-2</a:t>
                      </a:r>
                      <a:r>
                        <a:rPr lang="en-US" altLang="zh-CN" sz="1600" kern="100" baseline="30000" dirty="0">
                          <a:effectLst/>
                          <a:latin typeface="+mn-ea"/>
                          <a:ea typeface="+mn-ea"/>
                          <a:cs typeface="Times New Roman" panose="02020603050405020304" pitchFamily="18" charset="0"/>
                        </a:rPr>
                        <a:t>31</a:t>
                      </a:r>
                      <a:r>
                        <a:rPr lang="en-US" altLang="zh-CN" sz="1600" kern="100" dirty="0">
                          <a:effectLst/>
                          <a:latin typeface="+mn-ea"/>
                          <a:ea typeface="+mn-ea"/>
                          <a:cs typeface="Times New Roman" panose="02020603050405020304" pitchFamily="18" charset="0"/>
                        </a:rPr>
                        <a:t>~2</a:t>
                      </a:r>
                      <a:r>
                        <a:rPr lang="en-US" altLang="zh-CN" sz="1600" kern="100" baseline="30000" dirty="0">
                          <a:solidFill>
                            <a:schemeClr val="dk1"/>
                          </a:solidFill>
                          <a:effectLst/>
                          <a:latin typeface="+mn-ea"/>
                          <a:ea typeface="+mn-ea"/>
                          <a:cs typeface="Times New Roman" panose="02020603050405020304" pitchFamily="18" charset="0"/>
                        </a:rPr>
                        <a:t>31</a:t>
                      </a:r>
                      <a:r>
                        <a:rPr lang="en-US" altLang="zh-CN" sz="1600" kern="100" dirty="0">
                          <a:effectLst/>
                          <a:latin typeface="+mn-ea"/>
                          <a:ea typeface="+mn-ea"/>
                          <a:cs typeface="Times New Roman" panose="02020603050405020304" pitchFamily="18" charset="0"/>
                        </a:rPr>
                        <a:t>-1</a:t>
                      </a:r>
                      <a:r>
                        <a:rPr lang="zh-CN" altLang="en-US" sz="1600" kern="100" dirty="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305162859"/>
                  </a:ext>
                </a:extLst>
              </a:tr>
              <a:tr h="372380">
                <a:tc>
                  <a:txBody>
                    <a:bodyPr/>
                    <a:lstStyle/>
                    <a:p>
                      <a:pPr algn="l">
                        <a:lnSpc>
                          <a:spcPct val="100000"/>
                        </a:lnSpc>
                        <a:spcAft>
                          <a:spcPts val="0"/>
                        </a:spcAft>
                      </a:pPr>
                      <a:r>
                        <a:rPr lang="en-US" sz="1600" kern="100">
                          <a:effectLst/>
                          <a:latin typeface="+mn-ea"/>
                          <a:ea typeface="+mn-ea"/>
                        </a:rPr>
                        <a:t>unsigned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3791419951"/>
                  </a:ext>
                </a:extLst>
              </a:tr>
              <a:tr h="372380">
                <a:tc>
                  <a:txBody>
                    <a:bodyPr/>
                    <a:lstStyle/>
                    <a:p>
                      <a:pPr algn="l">
                        <a:lnSpc>
                          <a:spcPct val="100000"/>
                        </a:lnSpc>
                        <a:spcAft>
                          <a:spcPts val="0"/>
                        </a:spcAft>
                      </a:pPr>
                      <a:r>
                        <a:rPr lang="en-US" sz="1600" kern="100">
                          <a:effectLst/>
                          <a:latin typeface="+mn-ea"/>
                          <a:ea typeface="+mn-ea"/>
                        </a:rPr>
                        <a:t>[signed]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2</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-32768~32767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15</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192538708"/>
                  </a:ext>
                </a:extLst>
              </a:tr>
              <a:tr h="372380">
                <a:tc>
                  <a:txBody>
                    <a:bodyPr/>
                    <a:lstStyle/>
                    <a:p>
                      <a:pPr algn="l">
                        <a:lnSpc>
                          <a:spcPct val="100000"/>
                        </a:lnSpc>
                        <a:spcAft>
                          <a:spcPts val="0"/>
                        </a:spcAft>
                      </a:pPr>
                      <a:r>
                        <a:rPr lang="en-US" sz="1600" kern="100">
                          <a:effectLst/>
                          <a:latin typeface="+mn-ea"/>
                          <a:ea typeface="+mn-ea"/>
                        </a:rPr>
                        <a:t>unsigned short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short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0~65535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16</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834662125"/>
                  </a:ext>
                </a:extLst>
              </a:tr>
              <a:tr h="372380">
                <a:tc>
                  <a:txBody>
                    <a:bodyPr/>
                    <a:lstStyle/>
                    <a:p>
                      <a:pPr algn="l">
                        <a:lnSpc>
                          <a:spcPct val="100000"/>
                        </a:lnSpc>
                        <a:spcAft>
                          <a:spcPts val="0"/>
                        </a:spcAft>
                      </a:pPr>
                      <a:r>
                        <a:rPr lang="en-US" sz="1600" kern="100">
                          <a:effectLst/>
                          <a:latin typeface="+mn-ea"/>
                          <a:ea typeface="+mn-ea"/>
                        </a:rPr>
                        <a:t>[signed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4</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-2147483648~2147483647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31</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336184398"/>
                  </a:ext>
                </a:extLst>
              </a:tr>
              <a:tr h="372380">
                <a:tc>
                  <a:txBody>
                    <a:bodyPr/>
                    <a:lstStyle/>
                    <a:p>
                      <a:pPr algn="l">
                        <a:lnSpc>
                          <a:spcPct val="100000"/>
                        </a:lnSpc>
                        <a:spcAft>
                          <a:spcPts val="0"/>
                        </a:spcAft>
                      </a:pPr>
                      <a:r>
                        <a:rPr lang="en-US" sz="1600" kern="100">
                          <a:effectLst/>
                          <a:latin typeface="+mn-ea"/>
                          <a:ea typeface="+mn-ea"/>
                        </a:rPr>
                        <a:t>unsigned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unsigned 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4</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0~4294967295</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0~2</a:t>
                      </a:r>
                      <a:r>
                        <a:rPr lang="en-US" altLang="zh-CN" sz="1600" kern="100" baseline="30000">
                          <a:solidFill>
                            <a:schemeClr val="dk1"/>
                          </a:solidFill>
                          <a:effectLst/>
                          <a:latin typeface="+mn-ea"/>
                          <a:ea typeface="+mn-ea"/>
                          <a:cs typeface="Times New Roman" panose="02020603050405020304" pitchFamily="18" charset="0"/>
                        </a:rPr>
                        <a:t>32</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alt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1735001428"/>
                  </a:ext>
                </a:extLst>
              </a:tr>
              <a:tr h="372380">
                <a:tc>
                  <a:txBody>
                    <a:bodyPr/>
                    <a:lstStyle/>
                    <a:p>
                      <a:pPr algn="l">
                        <a:lnSpc>
                          <a:spcPct val="100000"/>
                        </a:lnSpc>
                        <a:spcAft>
                          <a:spcPts val="0"/>
                        </a:spcAft>
                      </a:pPr>
                      <a:r>
                        <a:rPr lang="en-US" sz="1600" kern="100">
                          <a:effectLst/>
                          <a:latin typeface="+mn-ea"/>
                          <a:ea typeface="+mn-ea"/>
                        </a:rPr>
                        <a:t>[signed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a:effectLst/>
                          <a:latin typeface="+mn-ea"/>
                          <a:ea typeface="+mn-ea"/>
                        </a:rPr>
                        <a:t>long </a:t>
                      </a:r>
                      <a:r>
                        <a:rPr lang="en-US" sz="1600" kern="100" err="1">
                          <a:effectLst/>
                          <a:latin typeface="+mn-ea"/>
                          <a:ea typeface="+mn-ea"/>
                        </a:rPr>
                        <a:t>long</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8</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-9223372036854775808~9223372036854775807</a:t>
                      </a:r>
                      <a:r>
                        <a:rPr lang="zh-CN" altLang="en-US" sz="1600" kern="100">
                          <a:effectLst/>
                          <a:latin typeface="+mn-ea"/>
                          <a:ea typeface="+mn-ea"/>
                          <a:cs typeface="Times New Roman" panose="02020603050405020304" pitchFamily="18" charset="0"/>
                        </a:rPr>
                        <a:t>（</a:t>
                      </a:r>
                      <a:r>
                        <a:rPr lang="en-US" altLang="zh-CN" sz="1600" kern="100">
                          <a:effectLst/>
                          <a:latin typeface="+mn-ea"/>
                          <a:ea typeface="+mn-ea"/>
                          <a:cs typeface="Times New Roman" panose="02020603050405020304" pitchFamily="18" charset="0"/>
                        </a:rPr>
                        <a:t>-2</a:t>
                      </a:r>
                      <a:r>
                        <a:rPr lang="en-US" altLang="zh-CN" sz="1600" kern="100" baseline="30000">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~2</a:t>
                      </a:r>
                      <a:r>
                        <a:rPr lang="en-US" altLang="zh-CN" sz="1600" kern="100" baseline="30000">
                          <a:solidFill>
                            <a:schemeClr val="dk1"/>
                          </a:solidFill>
                          <a:effectLst/>
                          <a:latin typeface="+mn-ea"/>
                          <a:ea typeface="+mn-ea"/>
                          <a:cs typeface="Times New Roman" panose="02020603050405020304" pitchFamily="18" charset="0"/>
                        </a:rPr>
                        <a:t>63</a:t>
                      </a:r>
                      <a:r>
                        <a:rPr lang="en-US" altLang="zh-CN" sz="1600" kern="100">
                          <a:effectLst/>
                          <a:latin typeface="+mn-ea"/>
                          <a:ea typeface="+mn-ea"/>
                          <a:cs typeface="Times New Roman" panose="02020603050405020304" pitchFamily="18" charset="0"/>
                        </a:rPr>
                        <a:t>-1</a:t>
                      </a:r>
                      <a:r>
                        <a:rPr lang="zh-CN" altLang="en-US" sz="1600" kern="100">
                          <a:effectLst/>
                          <a:latin typeface="+mn-ea"/>
                          <a:ea typeface="+mn-ea"/>
                          <a:cs typeface="Times New Roman" panose="02020603050405020304" pitchFamily="18" charset="0"/>
                        </a:rPr>
                        <a:t>）</a:t>
                      </a:r>
                      <a:endParaRPr lang="zh-CN" sz="1600" kern="10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616070313"/>
                  </a:ext>
                </a:extLst>
              </a:tr>
              <a:tr h="372380">
                <a:tc>
                  <a:txBody>
                    <a:bodyPr/>
                    <a:lstStyle/>
                    <a:p>
                      <a:pPr algn="l">
                        <a:lnSpc>
                          <a:spcPct val="100000"/>
                        </a:lnSpc>
                        <a:spcAft>
                          <a:spcPts val="0"/>
                        </a:spcAft>
                      </a:pPr>
                      <a:r>
                        <a:rPr lang="en-US" sz="1600" kern="100">
                          <a:effectLst/>
                          <a:latin typeface="+mn-ea"/>
                          <a:ea typeface="+mn-ea"/>
                        </a:rPr>
                        <a:t>unsigned long long [int]</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sz="1600" kern="100" dirty="0">
                          <a:effectLst/>
                          <a:latin typeface="+mn-ea"/>
                          <a:ea typeface="+mn-ea"/>
                        </a:rPr>
                        <a:t>unsigned long </a:t>
                      </a:r>
                      <a:r>
                        <a:rPr lang="en-US" sz="1600" kern="100" dirty="0" err="1">
                          <a:effectLst/>
                          <a:latin typeface="+mn-ea"/>
                          <a:ea typeface="+mn-ea"/>
                        </a:rPr>
                        <a:t>long</a:t>
                      </a:r>
                      <a:endParaRPr lang="zh-CN" sz="1600" kern="100" dirty="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a:effectLst/>
                          <a:latin typeface="+mn-ea"/>
                          <a:ea typeface="+mn-ea"/>
                          <a:cs typeface="Times New Roman" panose="02020603050405020304" pitchFamily="18" charset="0"/>
                        </a:rPr>
                        <a:t>8</a:t>
                      </a:r>
                      <a:endParaRPr lang="zh-CN" sz="1600" kern="100">
                        <a:effectLst/>
                        <a:latin typeface="+mn-ea"/>
                        <a:ea typeface="+mn-ea"/>
                        <a:cs typeface="Times New Roman" panose="02020603050405020304" pitchFamily="18" charset="0"/>
                      </a:endParaRPr>
                    </a:p>
                  </a:txBody>
                  <a:tcPr marL="68580" marR="68580" marT="0" marB="0" anchor="ctr"/>
                </a:tc>
                <a:tc>
                  <a:txBody>
                    <a:bodyPr/>
                    <a:lstStyle/>
                    <a:p>
                      <a:pPr algn="l">
                        <a:lnSpc>
                          <a:spcPct val="100000"/>
                        </a:lnSpc>
                        <a:spcAft>
                          <a:spcPts val="0"/>
                        </a:spcAft>
                      </a:pPr>
                      <a:r>
                        <a:rPr lang="en-US" altLang="zh-CN" sz="1600" kern="100" dirty="0">
                          <a:effectLst/>
                          <a:latin typeface="+mn-ea"/>
                          <a:ea typeface="+mn-ea"/>
                          <a:cs typeface="Times New Roman" panose="02020603050405020304" pitchFamily="18" charset="0"/>
                        </a:rPr>
                        <a:t>0~18446744073709551615</a:t>
                      </a:r>
                      <a:r>
                        <a:rPr lang="zh-CN" altLang="en-US" sz="1600" kern="100" dirty="0">
                          <a:effectLst/>
                          <a:latin typeface="+mn-ea"/>
                          <a:ea typeface="+mn-ea"/>
                          <a:cs typeface="Times New Roman" panose="02020603050405020304" pitchFamily="18" charset="0"/>
                        </a:rPr>
                        <a:t>（</a:t>
                      </a:r>
                      <a:r>
                        <a:rPr lang="en-US" altLang="zh-CN" sz="1600" kern="100" dirty="0">
                          <a:effectLst/>
                          <a:latin typeface="+mn-ea"/>
                          <a:ea typeface="+mn-ea"/>
                          <a:cs typeface="Times New Roman" panose="02020603050405020304" pitchFamily="18" charset="0"/>
                        </a:rPr>
                        <a:t>0~2</a:t>
                      </a:r>
                      <a:r>
                        <a:rPr lang="en-US" altLang="zh-CN" sz="1600" kern="100" baseline="30000" dirty="0">
                          <a:solidFill>
                            <a:schemeClr val="dk1"/>
                          </a:solidFill>
                          <a:effectLst/>
                          <a:latin typeface="+mn-ea"/>
                          <a:ea typeface="+mn-ea"/>
                          <a:cs typeface="Times New Roman" panose="02020603050405020304" pitchFamily="18" charset="0"/>
                        </a:rPr>
                        <a:t>64</a:t>
                      </a:r>
                      <a:r>
                        <a:rPr lang="en-US" altLang="zh-CN" sz="1600" kern="100" dirty="0">
                          <a:effectLst/>
                          <a:latin typeface="+mn-ea"/>
                          <a:ea typeface="+mn-ea"/>
                          <a:cs typeface="Times New Roman" panose="02020603050405020304" pitchFamily="18" charset="0"/>
                        </a:rPr>
                        <a:t>-1</a:t>
                      </a:r>
                      <a:r>
                        <a:rPr lang="zh-CN" altLang="en-US" sz="1600" kern="100" dirty="0">
                          <a:effectLst/>
                          <a:latin typeface="+mn-ea"/>
                          <a:ea typeface="+mn-ea"/>
                          <a:cs typeface="Times New Roman" panose="02020603050405020304" pitchFamily="18" charset="0"/>
                        </a:rPr>
                        <a:t>）</a:t>
                      </a:r>
                      <a:endParaRPr lang="zh-CN" sz="1600" kern="100" dirty="0">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978486471"/>
                  </a:ext>
                </a:extLst>
              </a:tr>
            </a:tbl>
          </a:graphicData>
        </a:graphic>
      </p:graphicFrame>
      <p:sp>
        <p:nvSpPr>
          <p:cNvPr id="5" name="矩形 4"/>
          <p:cNvSpPr/>
          <p:nvPr/>
        </p:nvSpPr>
        <p:spPr>
          <a:xfrm>
            <a:off x="567334" y="5349202"/>
            <a:ext cx="10999304" cy="1068113"/>
          </a:xfrm>
          <a:prstGeom prst="rect">
            <a:avLst/>
          </a:prstGeom>
        </p:spPr>
        <p:txBody>
          <a:bodyPr wrap="square">
            <a:spAutoFit/>
          </a:bodyPr>
          <a:lstStyle/>
          <a:p>
            <a:pPr>
              <a:lnSpc>
                <a:spcPct val="120000"/>
              </a:lnSpc>
            </a:pPr>
            <a:r>
              <a:rPr lang="zh-CN" altLang="en-US" dirty="0">
                <a:solidFill>
                  <a:schemeClr val="tx1">
                    <a:lumMod val="65000"/>
                    <a:lumOff val="35000"/>
                  </a:schemeClr>
                </a:solidFill>
              </a:rPr>
              <a:t>说明: C标准没有具体规定各种类型数据所占用存储单元的长度，只要求sizeof(short)≤sizeof(int)≤sizeof(long)≤sizeof(long long)，具体由各编译系统自行决定的。</a:t>
            </a:r>
            <a:endParaRPr lang="en-US" altLang="zh-CN" dirty="0">
              <a:solidFill>
                <a:schemeClr val="tx1">
                  <a:lumMod val="65000"/>
                  <a:lumOff val="35000"/>
                </a:schemeClr>
              </a:solidFill>
            </a:endParaRPr>
          </a:p>
          <a:p>
            <a:pPr>
              <a:lnSpc>
                <a:spcPct val="120000"/>
              </a:lnSpc>
            </a:pPr>
            <a:r>
              <a:rPr lang="zh-CN" altLang="en-US" dirty="0">
                <a:solidFill>
                  <a:schemeClr val="tx1">
                    <a:lumMod val="65000"/>
                    <a:lumOff val="35000"/>
                  </a:schemeClr>
                </a:solidFill>
              </a:rPr>
              <a:t>sizeof是测量类型或变量长度的运算符。</a:t>
            </a:r>
          </a:p>
        </p:txBody>
      </p:sp>
      <p:sp>
        <p:nvSpPr>
          <p:cNvPr id="3" name="矩形 2">
            <a:extLst>
              <a:ext uri="{FF2B5EF4-FFF2-40B4-BE49-F238E27FC236}">
                <a16:creationId xmlns:a16="http://schemas.microsoft.com/office/drawing/2014/main" id="{D3AE613E-F52F-4A2F-ADF4-D0CE774E307A}"/>
              </a:ext>
            </a:extLst>
          </p:cNvPr>
          <p:cNvSpPr/>
          <p:nvPr/>
        </p:nvSpPr>
        <p:spPr>
          <a:xfrm>
            <a:off x="2929631" y="1988598"/>
            <a:ext cx="2849732" cy="1864311"/>
          </a:xfrm>
          <a:prstGeom prst="rect">
            <a:avLst/>
          </a:prstGeom>
          <a:solidFill>
            <a:srgbClr val="44ADE1">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257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2487" y="478367"/>
            <a:ext cx="10515600" cy="1325563"/>
          </a:xfrm>
        </p:spPr>
        <p:txBody>
          <a:bodyPr/>
          <a:lstStyle/>
          <a:p>
            <a:r>
              <a:rPr lang="en-US" altLang="zh-CN"/>
              <a:t>ASCII</a:t>
            </a:r>
            <a:r>
              <a:rPr lang="zh-CN" altLang="en-US"/>
              <a:t>码表</a:t>
            </a:r>
          </a:p>
        </p:txBody>
      </p:sp>
      <p:pic>
        <p:nvPicPr>
          <p:cNvPr id="4" name="图片 3"/>
          <p:cNvPicPr>
            <a:picLocks noChangeAspect="1"/>
          </p:cNvPicPr>
          <p:nvPr/>
        </p:nvPicPr>
        <p:blipFill>
          <a:blip r:embed="rId5" cstate="print">
            <a:duotone>
              <a:schemeClr val="accent1">
                <a:shade val="45000"/>
                <a:satMod val="135000"/>
              </a:schemeClr>
              <a:prstClr val="white"/>
            </a:duotone>
            <a:extLst>
              <a:ext uri="{BEBA8EAE-BF5A-486C-A8C5-ECC9F3942E4B}">
                <a14:imgProps xmlns:a14="http://schemas.microsoft.com/office/drawing/2010/main">
                  <a14:imgLayer r:embed="rId6">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5431907" y="401624"/>
            <a:ext cx="5765280" cy="6185083"/>
          </a:xfrm>
          <a:prstGeom prst="rect">
            <a:avLst/>
          </a:prstGeom>
        </p:spPr>
      </p:pic>
      <p:sp>
        <p:nvSpPr>
          <p:cNvPr id="5" name="MH_Other_1"/>
          <p:cNvSpPr/>
          <p:nvPr>
            <p:custDataLst>
              <p:tags r:id="rId1"/>
            </p:custDataLst>
          </p:nvPr>
        </p:nvSpPr>
        <p:spPr>
          <a:xfrm>
            <a:off x="702487" y="1921935"/>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6" name="MH_SubTitle_1"/>
          <p:cNvSpPr/>
          <p:nvPr>
            <p:custDataLst>
              <p:tags r:id="rId2"/>
            </p:custDataLst>
          </p:nvPr>
        </p:nvSpPr>
        <p:spPr>
          <a:xfrm>
            <a:off x="1477187" y="1921935"/>
            <a:ext cx="3644899" cy="459061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和整数</a:t>
            </a:r>
            <a:r>
              <a:rPr lang="en-US" altLang="zh-CN" sz="1600">
                <a:solidFill>
                  <a:srgbClr val="1C1C1C"/>
                </a:solidFill>
              </a:rPr>
              <a:t>1</a:t>
            </a:r>
            <a:r>
              <a:rPr lang="zh-CN" altLang="en-US" sz="1600">
                <a:solidFill>
                  <a:srgbClr val="1C1C1C"/>
                </a:solidFill>
              </a:rPr>
              <a:t>是不同的概念。</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字符</a:t>
            </a:r>
            <a:r>
              <a:rPr lang="en-US" altLang="zh-CN" sz="1600">
                <a:solidFill>
                  <a:srgbClr val="1C1C1C"/>
                </a:solidFill>
              </a:rPr>
              <a:t>′1′</a:t>
            </a:r>
            <a:r>
              <a:rPr lang="zh-CN" altLang="en-US" sz="1600">
                <a:solidFill>
                  <a:srgbClr val="1C1C1C"/>
                </a:solidFill>
              </a:rPr>
              <a:t>只是代表一个形状为</a:t>
            </a:r>
            <a:r>
              <a:rPr lang="en-US" altLang="zh-CN" sz="1600">
                <a:solidFill>
                  <a:srgbClr val="1C1C1C"/>
                </a:solidFill>
              </a:rPr>
              <a:t>′1′</a:t>
            </a:r>
            <a:r>
              <a:rPr lang="zh-CN" altLang="en-US" sz="1600">
                <a:solidFill>
                  <a:srgbClr val="1C1C1C"/>
                </a:solidFill>
              </a:rPr>
              <a:t>的符号，在需要时按原样输出，在内存中以</a:t>
            </a:r>
            <a:r>
              <a:rPr lang="en-US" altLang="zh-CN" sz="1600">
                <a:solidFill>
                  <a:srgbClr val="1C1C1C"/>
                </a:solidFill>
              </a:rPr>
              <a:t>ASCII</a:t>
            </a:r>
            <a:r>
              <a:rPr lang="zh-CN" altLang="en-US" sz="1600">
                <a:solidFill>
                  <a:srgbClr val="1C1C1C"/>
                </a:solidFill>
              </a:rPr>
              <a:t>码形式存储，占</a:t>
            </a:r>
            <a:r>
              <a:rPr lang="en-US" altLang="zh-CN" sz="1600">
                <a:solidFill>
                  <a:srgbClr val="1C1C1C"/>
                </a:solidFill>
              </a:rPr>
              <a:t>1</a:t>
            </a:r>
            <a:r>
              <a:rPr lang="zh-CN" altLang="en-US" sz="1600">
                <a:solidFill>
                  <a:srgbClr val="1C1C1C"/>
                </a:solidFill>
              </a:rPr>
              <a:t>个字节。</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而整数</a:t>
            </a:r>
            <a:r>
              <a:rPr lang="en-US" altLang="zh-CN" sz="1600">
                <a:solidFill>
                  <a:srgbClr val="1C1C1C"/>
                </a:solidFill>
              </a:rPr>
              <a:t>1</a:t>
            </a:r>
            <a:r>
              <a:rPr lang="zh-CN" altLang="en-US" sz="1600">
                <a:solidFill>
                  <a:srgbClr val="1C1C1C"/>
                </a:solidFill>
              </a:rPr>
              <a:t>是以整数存储方式</a:t>
            </a:r>
            <a:r>
              <a:rPr lang="en-US" altLang="zh-CN" sz="1600">
                <a:solidFill>
                  <a:srgbClr val="1C1C1C"/>
                </a:solidFill>
              </a:rPr>
              <a:t>(</a:t>
            </a:r>
            <a:r>
              <a:rPr lang="zh-CN" altLang="en-US" sz="1600">
                <a:solidFill>
                  <a:srgbClr val="1C1C1C"/>
                </a:solidFill>
              </a:rPr>
              <a:t>二进制补码方式</a:t>
            </a:r>
            <a:r>
              <a:rPr lang="en-US" altLang="zh-CN" sz="1600">
                <a:solidFill>
                  <a:srgbClr val="1C1C1C"/>
                </a:solidFill>
              </a:rPr>
              <a:t>)</a:t>
            </a:r>
            <a:r>
              <a:rPr lang="zh-CN" altLang="en-US" sz="1600">
                <a:solidFill>
                  <a:srgbClr val="1C1C1C"/>
                </a:solidFill>
              </a:rPr>
              <a:t>存储的，占</a:t>
            </a:r>
            <a:r>
              <a:rPr lang="en-US" altLang="zh-CN" sz="1600">
                <a:solidFill>
                  <a:srgbClr val="1C1C1C"/>
                </a:solidFill>
              </a:rPr>
              <a:t>2</a:t>
            </a:r>
            <a:r>
              <a:rPr lang="zh-CN" altLang="en-US" sz="1600">
                <a:solidFill>
                  <a:srgbClr val="1C1C1C"/>
                </a:solidFill>
              </a:rPr>
              <a:t>个或</a:t>
            </a:r>
            <a:r>
              <a:rPr lang="en-US" altLang="zh-CN" sz="1600">
                <a:solidFill>
                  <a:srgbClr val="1C1C1C"/>
                </a:solidFill>
              </a:rPr>
              <a:t>4</a:t>
            </a:r>
            <a:r>
              <a:rPr lang="zh-CN" altLang="en-US" sz="1600">
                <a:solidFill>
                  <a:srgbClr val="1C1C1C"/>
                </a:solidFill>
              </a:rPr>
              <a:t>个字节。</a:t>
            </a: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endParaRPr lang="en-US" altLang="zh-CN" sz="1600">
              <a:solidFill>
                <a:srgbClr val="1C1C1C"/>
              </a:solidFill>
            </a:endParaRPr>
          </a:p>
          <a:p>
            <a:pPr>
              <a:lnSpc>
                <a:spcPct val="130000"/>
              </a:lnSpc>
              <a:defRPr/>
            </a:pPr>
            <a:r>
              <a:rPr lang="zh-CN" altLang="en-US" sz="1600">
                <a:solidFill>
                  <a:srgbClr val="1C1C1C"/>
                </a:solidFill>
              </a:rPr>
              <a:t>整数运算</a:t>
            </a:r>
            <a:r>
              <a:rPr lang="en-US" altLang="zh-CN" sz="1600">
                <a:solidFill>
                  <a:srgbClr val="1C1C1C"/>
                </a:solidFill>
              </a:rPr>
              <a:t>1+1</a:t>
            </a:r>
            <a:r>
              <a:rPr lang="zh-CN" altLang="en-US" sz="1600">
                <a:solidFill>
                  <a:srgbClr val="1C1C1C"/>
                </a:solidFill>
              </a:rPr>
              <a:t>等于整数</a:t>
            </a:r>
            <a:r>
              <a:rPr lang="en-US" altLang="zh-CN" sz="1600">
                <a:solidFill>
                  <a:srgbClr val="1C1C1C"/>
                </a:solidFill>
              </a:rPr>
              <a:t>2</a:t>
            </a:r>
            <a:r>
              <a:rPr lang="zh-CN" altLang="en-US" sz="1600">
                <a:solidFill>
                  <a:srgbClr val="1C1C1C"/>
                </a:solidFill>
              </a:rPr>
              <a:t>，而字符</a:t>
            </a:r>
            <a:r>
              <a:rPr lang="en-US" altLang="zh-CN" sz="1600">
                <a:solidFill>
                  <a:srgbClr val="1C1C1C"/>
                </a:solidFill>
              </a:rPr>
              <a:t>′1′+′1′</a:t>
            </a:r>
            <a:r>
              <a:rPr lang="zh-CN" altLang="en-US" sz="1600">
                <a:solidFill>
                  <a:srgbClr val="1C1C1C"/>
                </a:solidFill>
              </a:rPr>
              <a:t>并不等于整数</a:t>
            </a:r>
            <a:r>
              <a:rPr lang="en-US" altLang="zh-CN" sz="1600">
                <a:solidFill>
                  <a:srgbClr val="1C1C1C"/>
                </a:solidFill>
              </a:rPr>
              <a:t>2</a:t>
            </a:r>
            <a:r>
              <a:rPr lang="zh-CN" altLang="en-US" sz="1600">
                <a:solidFill>
                  <a:srgbClr val="1C1C1C"/>
                </a:solidFill>
              </a:rPr>
              <a:t>或字符</a:t>
            </a:r>
            <a:r>
              <a:rPr lang="en-US" altLang="zh-CN" sz="1600">
                <a:solidFill>
                  <a:srgbClr val="1C1C1C"/>
                </a:solidFill>
              </a:rPr>
              <a:t>′2′</a:t>
            </a:r>
            <a:r>
              <a:rPr lang="zh-CN" altLang="en-US" sz="1600">
                <a:solidFill>
                  <a:srgbClr val="1C1C1C"/>
                </a:solidFill>
              </a:rPr>
              <a:t>。</a:t>
            </a:r>
          </a:p>
        </p:txBody>
      </p:sp>
      <p:sp>
        <p:nvSpPr>
          <p:cNvPr id="7" name="MH_Other_2"/>
          <p:cNvSpPr/>
          <p:nvPr>
            <p:custDataLst>
              <p:tags r:id="rId3"/>
            </p:custDataLst>
          </p:nvPr>
        </p:nvSpPr>
        <p:spPr>
          <a:xfrm rot="16200000">
            <a:off x="4820461" y="62109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8" name="表格 7"/>
          <p:cNvGraphicFramePr>
            <a:graphicFrameLocks noGrp="1"/>
          </p:cNvGraphicFramePr>
          <p:nvPr/>
        </p:nvGraphicFramePr>
        <p:xfrm>
          <a:off x="2466516" y="3695436"/>
          <a:ext cx="166624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60900284"/>
                    </a:ext>
                  </a:extLst>
                </a:gridCol>
                <a:gridCol w="208280">
                  <a:extLst>
                    <a:ext uri="{9D8B030D-6E8A-4147-A177-3AD203B41FA5}">
                      <a16:colId xmlns:a16="http://schemas.microsoft.com/office/drawing/2014/main" val="389122521"/>
                    </a:ext>
                  </a:extLst>
                </a:gridCol>
                <a:gridCol w="208280">
                  <a:extLst>
                    <a:ext uri="{9D8B030D-6E8A-4147-A177-3AD203B41FA5}">
                      <a16:colId xmlns:a16="http://schemas.microsoft.com/office/drawing/2014/main" val="275517611"/>
                    </a:ext>
                  </a:extLst>
                </a:gridCol>
                <a:gridCol w="208280">
                  <a:extLst>
                    <a:ext uri="{9D8B030D-6E8A-4147-A177-3AD203B41FA5}">
                      <a16:colId xmlns:a16="http://schemas.microsoft.com/office/drawing/2014/main" val="3049606077"/>
                    </a:ext>
                  </a:extLst>
                </a:gridCol>
                <a:gridCol w="208280">
                  <a:extLst>
                    <a:ext uri="{9D8B030D-6E8A-4147-A177-3AD203B41FA5}">
                      <a16:colId xmlns:a16="http://schemas.microsoft.com/office/drawing/2014/main" val="1200241239"/>
                    </a:ext>
                  </a:extLst>
                </a:gridCol>
                <a:gridCol w="208280">
                  <a:extLst>
                    <a:ext uri="{9D8B030D-6E8A-4147-A177-3AD203B41FA5}">
                      <a16:colId xmlns:a16="http://schemas.microsoft.com/office/drawing/2014/main" val="747604320"/>
                    </a:ext>
                  </a:extLst>
                </a:gridCol>
                <a:gridCol w="208280">
                  <a:extLst>
                    <a:ext uri="{9D8B030D-6E8A-4147-A177-3AD203B41FA5}">
                      <a16:colId xmlns:a16="http://schemas.microsoft.com/office/drawing/2014/main" val="4001253597"/>
                    </a:ext>
                  </a:extLst>
                </a:gridCol>
                <a:gridCol w="208280">
                  <a:extLst>
                    <a:ext uri="{9D8B030D-6E8A-4147-A177-3AD203B41FA5}">
                      <a16:colId xmlns:a16="http://schemas.microsoft.com/office/drawing/2014/main" val="2291225257"/>
                    </a:ext>
                  </a:extLst>
                </a:gridCol>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1</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extLst>
                  <a:ext uri="{0D108BD9-81ED-4DB2-BD59-A6C34878D82A}">
                    <a16:rowId xmlns:a16="http://schemas.microsoft.com/office/drawing/2014/main" val="1342743839"/>
                  </a:ext>
                </a:extLst>
              </a:tr>
            </a:tbl>
          </a:graphicData>
        </a:graphic>
      </p:graphicFrame>
      <p:graphicFrame>
        <p:nvGraphicFramePr>
          <p:cNvPr id="9" name="表格 8"/>
          <p:cNvGraphicFramePr>
            <a:graphicFrameLocks noGrp="1"/>
          </p:cNvGraphicFramePr>
          <p:nvPr/>
        </p:nvGraphicFramePr>
        <p:xfrm>
          <a:off x="1638793" y="4918570"/>
          <a:ext cx="3332480" cy="3708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488054893"/>
                    </a:ext>
                  </a:extLst>
                </a:gridCol>
                <a:gridCol w="208280">
                  <a:extLst>
                    <a:ext uri="{9D8B030D-6E8A-4147-A177-3AD203B41FA5}">
                      <a16:colId xmlns:a16="http://schemas.microsoft.com/office/drawing/2014/main" val="823199903"/>
                    </a:ext>
                  </a:extLst>
                </a:gridCol>
                <a:gridCol w="208280">
                  <a:extLst>
                    <a:ext uri="{9D8B030D-6E8A-4147-A177-3AD203B41FA5}">
                      <a16:colId xmlns:a16="http://schemas.microsoft.com/office/drawing/2014/main" val="1783793917"/>
                    </a:ext>
                  </a:extLst>
                </a:gridCol>
                <a:gridCol w="208280">
                  <a:extLst>
                    <a:ext uri="{9D8B030D-6E8A-4147-A177-3AD203B41FA5}">
                      <a16:colId xmlns:a16="http://schemas.microsoft.com/office/drawing/2014/main" val="1947501418"/>
                    </a:ext>
                  </a:extLst>
                </a:gridCol>
                <a:gridCol w="208280">
                  <a:extLst>
                    <a:ext uri="{9D8B030D-6E8A-4147-A177-3AD203B41FA5}">
                      <a16:colId xmlns:a16="http://schemas.microsoft.com/office/drawing/2014/main" val="1219634496"/>
                    </a:ext>
                  </a:extLst>
                </a:gridCol>
                <a:gridCol w="208280">
                  <a:extLst>
                    <a:ext uri="{9D8B030D-6E8A-4147-A177-3AD203B41FA5}">
                      <a16:colId xmlns:a16="http://schemas.microsoft.com/office/drawing/2014/main" val="470505903"/>
                    </a:ext>
                  </a:extLst>
                </a:gridCol>
                <a:gridCol w="208280">
                  <a:extLst>
                    <a:ext uri="{9D8B030D-6E8A-4147-A177-3AD203B41FA5}">
                      <a16:colId xmlns:a16="http://schemas.microsoft.com/office/drawing/2014/main" val="2931338857"/>
                    </a:ext>
                  </a:extLst>
                </a:gridCol>
                <a:gridCol w="208280">
                  <a:extLst>
                    <a:ext uri="{9D8B030D-6E8A-4147-A177-3AD203B41FA5}">
                      <a16:colId xmlns:a16="http://schemas.microsoft.com/office/drawing/2014/main" val="3841631594"/>
                    </a:ext>
                  </a:extLst>
                </a:gridCol>
                <a:gridCol w="208280">
                  <a:extLst>
                    <a:ext uri="{9D8B030D-6E8A-4147-A177-3AD203B41FA5}">
                      <a16:colId xmlns:a16="http://schemas.microsoft.com/office/drawing/2014/main" val="659454923"/>
                    </a:ext>
                  </a:extLst>
                </a:gridCol>
                <a:gridCol w="208280">
                  <a:extLst>
                    <a:ext uri="{9D8B030D-6E8A-4147-A177-3AD203B41FA5}">
                      <a16:colId xmlns:a16="http://schemas.microsoft.com/office/drawing/2014/main" val="4002445390"/>
                    </a:ext>
                  </a:extLst>
                </a:gridCol>
                <a:gridCol w="208280">
                  <a:extLst>
                    <a:ext uri="{9D8B030D-6E8A-4147-A177-3AD203B41FA5}">
                      <a16:colId xmlns:a16="http://schemas.microsoft.com/office/drawing/2014/main" val="2451409952"/>
                    </a:ext>
                  </a:extLst>
                </a:gridCol>
                <a:gridCol w="208280">
                  <a:extLst>
                    <a:ext uri="{9D8B030D-6E8A-4147-A177-3AD203B41FA5}">
                      <a16:colId xmlns:a16="http://schemas.microsoft.com/office/drawing/2014/main" val="2884865763"/>
                    </a:ext>
                  </a:extLst>
                </a:gridCol>
                <a:gridCol w="208280">
                  <a:extLst>
                    <a:ext uri="{9D8B030D-6E8A-4147-A177-3AD203B41FA5}">
                      <a16:colId xmlns:a16="http://schemas.microsoft.com/office/drawing/2014/main" val="4125656477"/>
                    </a:ext>
                  </a:extLst>
                </a:gridCol>
                <a:gridCol w="208280">
                  <a:extLst>
                    <a:ext uri="{9D8B030D-6E8A-4147-A177-3AD203B41FA5}">
                      <a16:colId xmlns:a16="http://schemas.microsoft.com/office/drawing/2014/main" val="405322438"/>
                    </a:ext>
                  </a:extLst>
                </a:gridCol>
                <a:gridCol w="208280">
                  <a:extLst>
                    <a:ext uri="{9D8B030D-6E8A-4147-A177-3AD203B41FA5}">
                      <a16:colId xmlns:a16="http://schemas.microsoft.com/office/drawing/2014/main" val="3598382260"/>
                    </a:ext>
                  </a:extLst>
                </a:gridCol>
                <a:gridCol w="208280">
                  <a:extLst>
                    <a:ext uri="{9D8B030D-6E8A-4147-A177-3AD203B41FA5}">
                      <a16:colId xmlns:a16="http://schemas.microsoft.com/office/drawing/2014/main" val="662649759"/>
                    </a:ext>
                  </a:extLst>
                </a:gridCol>
              </a:tblGrid>
              <a:tr h="370840">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0</a:t>
                      </a:r>
                      <a:endParaRPr lang="zh-CN" altLang="en-US" sz="1600" b="0"/>
                    </a:p>
                  </a:txBody>
                  <a:tcPr/>
                </a:tc>
                <a:tc>
                  <a:txBody>
                    <a:bodyPr/>
                    <a:lstStyle/>
                    <a:p>
                      <a:pPr algn="ctr"/>
                      <a:r>
                        <a:rPr lang="en-US" altLang="zh-CN" sz="1600" b="0"/>
                        <a:t>1</a:t>
                      </a:r>
                      <a:endParaRPr lang="zh-CN" altLang="en-US" sz="1600" b="0"/>
                    </a:p>
                  </a:txBody>
                  <a:tcPr/>
                </a:tc>
                <a:extLst>
                  <a:ext uri="{0D108BD9-81ED-4DB2-BD59-A6C34878D82A}">
                    <a16:rowId xmlns:a16="http://schemas.microsoft.com/office/drawing/2014/main" val="3084811874"/>
                  </a:ext>
                </a:extLst>
              </a:tr>
            </a:tbl>
          </a:graphicData>
        </a:graphic>
      </p:graphicFrame>
      <p:sp>
        <p:nvSpPr>
          <p:cNvPr id="3" name="矩形 2">
            <a:extLst>
              <a:ext uri="{FF2B5EF4-FFF2-40B4-BE49-F238E27FC236}">
                <a16:creationId xmlns:a16="http://schemas.microsoft.com/office/drawing/2014/main" id="{FD31C909-0F38-4275-8D0E-853318476027}"/>
              </a:ext>
            </a:extLst>
          </p:cNvPr>
          <p:cNvSpPr/>
          <p:nvPr/>
        </p:nvSpPr>
        <p:spPr>
          <a:xfrm>
            <a:off x="8300621" y="807868"/>
            <a:ext cx="2823099" cy="177553"/>
          </a:xfrm>
          <a:prstGeom prst="rect">
            <a:avLst/>
          </a:prstGeom>
          <a:solidFill>
            <a:srgbClr val="44ADE1">
              <a:alpha val="3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8124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554114" y="1165076"/>
            <a:ext cx="9715500" cy="589584"/>
          </a:xfrm>
        </p:spPr>
        <p:txBody>
          <a:bodyPr>
            <a:noAutofit/>
          </a:bodyPr>
          <a:lstStyle/>
          <a:p>
            <a:pPr marL="0" indent="0">
              <a:lnSpc>
                <a:spcPct val="120000"/>
              </a:lnSpc>
              <a:buNone/>
            </a:pPr>
            <a:r>
              <a:rPr lang="en-US" altLang="zh-CN" sz="2400">
                <a:solidFill>
                  <a:schemeClr val="accent1"/>
                </a:solidFill>
              </a:rPr>
              <a:t>【</a:t>
            </a:r>
            <a:r>
              <a:rPr lang="zh-CN" altLang="en-US" sz="2400">
                <a:solidFill>
                  <a:schemeClr val="accent1"/>
                </a:solidFill>
              </a:rPr>
              <a:t>例</a:t>
            </a:r>
            <a:r>
              <a:rPr lang="en-US" altLang="zh-CN" sz="2400">
                <a:solidFill>
                  <a:schemeClr val="accent1"/>
                </a:solidFill>
              </a:rPr>
              <a:t>3.3】</a:t>
            </a:r>
            <a:r>
              <a:rPr lang="zh-CN" altLang="en-US" sz="2400">
                <a:solidFill>
                  <a:schemeClr val="accent1"/>
                </a:solidFill>
              </a:rPr>
              <a:t>给定一个大写字母，要求用小写字母输出。</a:t>
            </a:r>
            <a:endParaRPr lang="en-US" altLang="zh-CN" sz="2400">
              <a:solidFill>
                <a:schemeClr val="accent1"/>
              </a:solidFill>
            </a:endParaRPr>
          </a:p>
        </p:txBody>
      </p:sp>
      <p:sp>
        <p:nvSpPr>
          <p:cNvPr id="10" name="矩形 9"/>
          <p:cNvSpPr/>
          <p:nvPr/>
        </p:nvSpPr>
        <p:spPr>
          <a:xfrm>
            <a:off x="606782" y="1770029"/>
            <a:ext cx="10038162" cy="400110"/>
          </a:xfrm>
          <a:prstGeom prst="rect">
            <a:avLst/>
          </a:prstGeom>
        </p:spPr>
        <p:txBody>
          <a:bodyPr wrap="square">
            <a:spAutoFit/>
          </a:bodyPr>
          <a:lstStyle/>
          <a:p>
            <a:r>
              <a:rPr lang="zh-CN" altLang="en-US" sz="2000" b="1" dirty="0"/>
              <a:t>解题思路</a:t>
            </a:r>
            <a:r>
              <a:rPr lang="en-US" altLang="zh-CN" sz="2000" b="1" dirty="0"/>
              <a:t>: </a:t>
            </a:r>
            <a:r>
              <a:rPr lang="zh-CN" altLang="en-US" sz="2000" dirty="0"/>
              <a:t> 同一个字母，小写字符的</a:t>
            </a:r>
            <a:r>
              <a:rPr lang="en-US" altLang="zh-CN" sz="2000" dirty="0"/>
              <a:t>ASCII</a:t>
            </a:r>
            <a:r>
              <a:rPr lang="zh-CN" altLang="en-US" sz="2000" dirty="0"/>
              <a:t>码比大写字符的</a:t>
            </a:r>
            <a:r>
              <a:rPr lang="en-US" altLang="zh-CN" sz="2000" dirty="0"/>
              <a:t>ASCII</a:t>
            </a:r>
            <a:r>
              <a:rPr lang="zh-CN" altLang="en-US" sz="2000" dirty="0"/>
              <a:t>码大</a:t>
            </a:r>
            <a:r>
              <a:rPr lang="en-US" altLang="zh-CN" sz="2000" dirty="0"/>
              <a:t>32</a:t>
            </a:r>
            <a:r>
              <a:rPr lang="zh-CN" altLang="en-US" sz="2000" dirty="0"/>
              <a:t>。</a:t>
            </a:r>
          </a:p>
        </p:txBody>
      </p:sp>
      <p:sp>
        <p:nvSpPr>
          <p:cNvPr id="19" name="矩形 18">
            <a:extLst>
              <a:ext uri="{FF2B5EF4-FFF2-40B4-BE49-F238E27FC236}">
                <a16:creationId xmlns:a16="http://schemas.microsoft.com/office/drawing/2014/main" id="{85D86DBF-66B6-44C6-B32A-131A8DD7D377}"/>
              </a:ext>
            </a:extLst>
          </p:cNvPr>
          <p:cNvSpPr/>
          <p:nvPr/>
        </p:nvSpPr>
        <p:spPr>
          <a:xfrm>
            <a:off x="3228892" y="1265009"/>
            <a:ext cx="1192188"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052B68B-30E4-4ED8-A2A0-800221765B1F}"/>
              </a:ext>
            </a:extLst>
          </p:cNvPr>
          <p:cNvSpPr/>
          <p:nvPr/>
        </p:nvSpPr>
        <p:spPr>
          <a:xfrm>
            <a:off x="5625863" y="1265008"/>
            <a:ext cx="1192188"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0353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175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1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554114" y="1165076"/>
            <a:ext cx="9715500" cy="589584"/>
          </a:xfrm>
        </p:spPr>
        <p:txBody>
          <a:bodyPr>
            <a:noAutofit/>
          </a:bodyPr>
          <a:lstStyle/>
          <a:p>
            <a:pPr marL="0" indent="0">
              <a:lnSpc>
                <a:spcPct val="120000"/>
              </a:lnSpc>
              <a:buNone/>
            </a:pPr>
            <a:r>
              <a:rPr lang="en-US" altLang="zh-CN" sz="2400">
                <a:solidFill>
                  <a:schemeClr val="accent1"/>
                </a:solidFill>
              </a:rPr>
              <a:t>【</a:t>
            </a:r>
            <a:r>
              <a:rPr lang="zh-CN" altLang="en-US" sz="2400">
                <a:solidFill>
                  <a:schemeClr val="accent1"/>
                </a:solidFill>
              </a:rPr>
              <a:t>例</a:t>
            </a:r>
            <a:r>
              <a:rPr lang="en-US" altLang="zh-CN" sz="2400">
                <a:solidFill>
                  <a:schemeClr val="accent1"/>
                </a:solidFill>
              </a:rPr>
              <a:t>3.3】</a:t>
            </a:r>
            <a:r>
              <a:rPr lang="zh-CN" altLang="en-US" sz="2400">
                <a:solidFill>
                  <a:schemeClr val="accent1"/>
                </a:solidFill>
              </a:rPr>
              <a:t>给定一个大写字母，要求用小写字母输出。</a:t>
            </a:r>
            <a:endParaRPr lang="en-US" altLang="zh-CN" sz="2400">
              <a:solidFill>
                <a:schemeClr val="accent1"/>
              </a:solidFill>
            </a:endParaRPr>
          </a:p>
        </p:txBody>
      </p:sp>
      <p:sp>
        <p:nvSpPr>
          <p:cNvPr id="10" name="矩形 9"/>
          <p:cNvSpPr/>
          <p:nvPr/>
        </p:nvSpPr>
        <p:spPr>
          <a:xfrm>
            <a:off x="606782" y="1770029"/>
            <a:ext cx="10038162" cy="400110"/>
          </a:xfrm>
          <a:prstGeom prst="rect">
            <a:avLst/>
          </a:prstGeom>
        </p:spPr>
        <p:txBody>
          <a:bodyPr wrap="square">
            <a:spAutoFit/>
          </a:bodyPr>
          <a:lstStyle/>
          <a:p>
            <a:r>
              <a:rPr lang="zh-CN" altLang="en-US" sz="2000" b="1" dirty="0"/>
              <a:t>解题思路</a:t>
            </a:r>
            <a:r>
              <a:rPr lang="en-US" altLang="zh-CN" sz="2000" b="1" dirty="0"/>
              <a:t>: </a:t>
            </a:r>
            <a:r>
              <a:rPr lang="zh-CN" altLang="en-US" sz="2000" dirty="0"/>
              <a:t> 同一个字母，小写字符的</a:t>
            </a:r>
            <a:r>
              <a:rPr lang="en-US" altLang="zh-CN" sz="2000" dirty="0"/>
              <a:t>ASCII</a:t>
            </a:r>
            <a:r>
              <a:rPr lang="zh-CN" altLang="en-US" sz="2000" dirty="0"/>
              <a:t>码比大写字符的</a:t>
            </a:r>
            <a:r>
              <a:rPr lang="en-US" altLang="zh-CN" sz="2000" dirty="0"/>
              <a:t>ASCII</a:t>
            </a:r>
            <a:r>
              <a:rPr lang="zh-CN" altLang="en-US" sz="2000" dirty="0"/>
              <a:t>码大</a:t>
            </a:r>
            <a:r>
              <a:rPr lang="en-US" altLang="zh-CN" sz="2000" dirty="0"/>
              <a:t>32</a:t>
            </a:r>
            <a:r>
              <a:rPr lang="zh-CN" altLang="en-US" sz="2000" dirty="0"/>
              <a:t>。</a:t>
            </a:r>
          </a:p>
        </p:txBody>
      </p:sp>
      <p:sp>
        <p:nvSpPr>
          <p:cNvPr id="13" name="圆角矩形 12"/>
          <p:cNvSpPr/>
          <p:nvPr/>
        </p:nvSpPr>
        <p:spPr>
          <a:xfrm>
            <a:off x="873511" y="2416314"/>
            <a:ext cx="6813852"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t>#include &lt;</a:t>
            </a:r>
            <a:r>
              <a:rPr lang="en-US" altLang="zh-CN" dirty="0" err="1"/>
              <a:t>stdio.h</a:t>
            </a:r>
            <a:r>
              <a:rPr lang="en-US" altLang="zh-CN" dirty="0"/>
              <a:t>&gt;</a:t>
            </a:r>
          </a:p>
          <a:p>
            <a:pPr defTabSz="363538"/>
            <a:r>
              <a:rPr lang="en-US" altLang="zh-CN" dirty="0"/>
              <a:t>int main()</a:t>
            </a:r>
          </a:p>
          <a:p>
            <a:pPr defTabSz="363538"/>
            <a:r>
              <a:rPr lang="en-US" altLang="zh-CN" dirty="0"/>
              <a:t>{</a:t>
            </a:r>
          </a:p>
          <a:p>
            <a:pPr defTabSz="363538"/>
            <a:r>
              <a:rPr lang="en-US" altLang="zh-CN" dirty="0"/>
              <a:t>	char c1,c2;</a:t>
            </a:r>
          </a:p>
          <a:p>
            <a:pPr defTabSz="363538"/>
            <a:r>
              <a:rPr lang="en-US" altLang="zh-CN" dirty="0"/>
              <a:t>	c1='A'; 			</a:t>
            </a:r>
            <a:r>
              <a:rPr lang="en-US" altLang="zh-CN" dirty="0">
                <a:solidFill>
                  <a:srgbClr val="008000"/>
                </a:solidFill>
              </a:rPr>
              <a:t>//</a:t>
            </a:r>
            <a:r>
              <a:rPr lang="zh-CN" altLang="en-US" dirty="0">
                <a:solidFill>
                  <a:srgbClr val="008000"/>
                </a:solidFill>
              </a:rPr>
              <a:t>将字符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代码放到</a:t>
            </a:r>
            <a:r>
              <a:rPr lang="en-US" altLang="zh-CN" dirty="0">
                <a:solidFill>
                  <a:srgbClr val="008000"/>
                </a:solidFill>
              </a:rPr>
              <a:t>c1</a:t>
            </a:r>
            <a:r>
              <a:rPr lang="zh-CN" altLang="en-US" dirty="0">
                <a:solidFill>
                  <a:srgbClr val="008000"/>
                </a:solidFill>
              </a:rPr>
              <a:t>变量中</a:t>
            </a:r>
          </a:p>
          <a:p>
            <a:pPr defTabSz="363538"/>
            <a:r>
              <a:rPr lang="zh-CN" altLang="en-US" dirty="0"/>
              <a:t>	</a:t>
            </a:r>
            <a:r>
              <a:rPr lang="en-US" altLang="zh-CN" dirty="0"/>
              <a:t>c2=c1+32;			</a:t>
            </a:r>
            <a:r>
              <a:rPr lang="en-US" altLang="zh-CN" dirty="0">
                <a:solidFill>
                  <a:srgbClr val="008000"/>
                </a:solidFill>
              </a:rPr>
              <a:t>//</a:t>
            </a:r>
            <a:r>
              <a:rPr lang="zh-CN" altLang="en-US" dirty="0">
                <a:solidFill>
                  <a:srgbClr val="008000"/>
                </a:solidFill>
              </a:rPr>
              <a:t>得到字符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代码，放在</a:t>
            </a:r>
            <a:r>
              <a:rPr lang="en-US" altLang="zh-CN" dirty="0">
                <a:solidFill>
                  <a:srgbClr val="008000"/>
                </a:solidFill>
              </a:rPr>
              <a:t>c2</a:t>
            </a:r>
            <a:r>
              <a:rPr lang="zh-CN" altLang="en-US" dirty="0">
                <a:solidFill>
                  <a:srgbClr val="008000"/>
                </a:solidFill>
              </a:rPr>
              <a:t>变量中 </a:t>
            </a:r>
          </a:p>
          <a:p>
            <a:pPr defTabSz="363538"/>
            <a:r>
              <a:rPr lang="zh-CN" altLang="en-US" dirty="0"/>
              <a:t>	</a:t>
            </a:r>
            <a:r>
              <a:rPr lang="en-US" altLang="zh-CN" dirty="0" err="1"/>
              <a:t>printf</a:t>
            </a:r>
            <a:r>
              <a:rPr lang="en-US" altLang="zh-CN" dirty="0"/>
              <a:t>("%c\n",c2);	</a:t>
            </a:r>
            <a:r>
              <a:rPr lang="en-US" altLang="zh-CN" dirty="0">
                <a:solidFill>
                  <a:srgbClr val="008000"/>
                </a:solidFill>
              </a:rPr>
              <a:t>//</a:t>
            </a:r>
            <a:r>
              <a:rPr lang="zh-CN" altLang="en-US" dirty="0">
                <a:solidFill>
                  <a:srgbClr val="008000"/>
                </a:solidFill>
              </a:rPr>
              <a:t>输出</a:t>
            </a:r>
            <a:r>
              <a:rPr lang="en-US" altLang="zh-CN" dirty="0">
                <a:solidFill>
                  <a:srgbClr val="008000"/>
                </a:solidFill>
              </a:rPr>
              <a:t>c2</a:t>
            </a:r>
            <a:r>
              <a:rPr lang="zh-CN" altLang="en-US" dirty="0">
                <a:solidFill>
                  <a:srgbClr val="008000"/>
                </a:solidFill>
              </a:rPr>
              <a:t>的值，是一个字符</a:t>
            </a:r>
          </a:p>
          <a:p>
            <a:pPr defTabSz="363538"/>
            <a:r>
              <a:rPr lang="zh-CN" altLang="en-US" dirty="0"/>
              <a:t>	</a:t>
            </a:r>
            <a:r>
              <a:rPr lang="en-US" altLang="zh-CN" dirty="0" err="1"/>
              <a:t>printf</a:t>
            </a:r>
            <a:r>
              <a:rPr lang="en-US" altLang="zh-CN" dirty="0"/>
              <a:t>("%d\n",c2);	</a:t>
            </a:r>
            <a:r>
              <a:rPr lang="en-US" altLang="zh-CN" dirty="0">
                <a:solidFill>
                  <a:srgbClr val="008000"/>
                </a:solidFill>
              </a:rPr>
              <a:t>//</a:t>
            </a:r>
            <a:r>
              <a:rPr lang="zh-CN" altLang="en-US" dirty="0">
                <a:solidFill>
                  <a:srgbClr val="008000"/>
                </a:solidFill>
              </a:rPr>
              <a:t>输出</a:t>
            </a:r>
            <a:r>
              <a:rPr lang="en-US" altLang="zh-CN" dirty="0">
                <a:solidFill>
                  <a:srgbClr val="008000"/>
                </a:solidFill>
              </a:rPr>
              <a:t>c2</a:t>
            </a:r>
            <a:r>
              <a:rPr lang="zh-CN" altLang="en-US" dirty="0">
                <a:solidFill>
                  <a:srgbClr val="008000"/>
                </a:solidFill>
              </a:rPr>
              <a:t>的值，是字符</a:t>
            </a:r>
            <a:r>
              <a:rPr lang="en-US" altLang="zh-CN" dirty="0">
                <a:solidFill>
                  <a:srgbClr val="008000"/>
                </a:solidFill>
              </a:rPr>
              <a:t>′a′</a:t>
            </a:r>
            <a:r>
              <a:rPr lang="zh-CN" altLang="en-US" dirty="0">
                <a:solidFill>
                  <a:srgbClr val="008000"/>
                </a:solidFill>
              </a:rPr>
              <a:t>的</a:t>
            </a:r>
            <a:r>
              <a:rPr lang="en-US" altLang="zh-CN" dirty="0">
                <a:solidFill>
                  <a:srgbClr val="008000"/>
                </a:solidFill>
              </a:rPr>
              <a:t>ASCII</a:t>
            </a:r>
            <a:r>
              <a:rPr lang="zh-CN" altLang="en-US" dirty="0">
                <a:solidFill>
                  <a:srgbClr val="008000"/>
                </a:solidFill>
              </a:rPr>
              <a:t>代码</a:t>
            </a:r>
          </a:p>
          <a:p>
            <a:pPr defTabSz="363538"/>
            <a:r>
              <a:rPr lang="zh-CN" altLang="en-US" dirty="0"/>
              <a:t>	</a:t>
            </a:r>
            <a:r>
              <a:rPr lang="en-US" altLang="zh-CN" dirty="0"/>
              <a:t>return 0;</a:t>
            </a:r>
          </a:p>
          <a:p>
            <a:pPr defTabSz="363538"/>
            <a:r>
              <a:rPr lang="en-US" altLang="zh-CN" dirty="0"/>
              <a:t>}</a:t>
            </a:r>
            <a:endParaRPr lang="en-US" altLang="zh-CN" dirty="0">
              <a:solidFill>
                <a:srgbClr val="008000"/>
              </a:solidFill>
            </a:endParaRPr>
          </a:p>
        </p:txBody>
      </p:sp>
      <p:pic>
        <p:nvPicPr>
          <p:cNvPr id="5" name="图片 4"/>
          <p:cNvPicPr>
            <a:picLocks noChangeAspect="1"/>
          </p:cNvPicPr>
          <p:nvPr/>
        </p:nvPicPr>
        <p:blipFill>
          <a:blip r:embed="rId3" cstate="print"/>
          <a:stretch>
            <a:fillRect/>
          </a:stretch>
        </p:blipFill>
        <p:spPr>
          <a:xfrm>
            <a:off x="7920175" y="2185508"/>
            <a:ext cx="3312782" cy="972230"/>
          </a:xfrm>
          <a:prstGeom prst="rect">
            <a:avLst/>
          </a:prstGeom>
        </p:spPr>
      </p:pic>
      <p:grpSp>
        <p:nvGrpSpPr>
          <p:cNvPr id="15" name="组合 14"/>
          <p:cNvGrpSpPr/>
          <p:nvPr/>
        </p:nvGrpSpPr>
        <p:grpSpPr>
          <a:xfrm>
            <a:off x="7920175" y="3328674"/>
            <a:ext cx="3312782" cy="2061476"/>
            <a:chOff x="8050696" y="5019262"/>
            <a:chExt cx="4233017" cy="2061476"/>
          </a:xfrm>
          <a:effectLst>
            <a:outerShdw blurRad="63500" sx="102000" sy="102000" algn="ctr" rotWithShape="0">
              <a:prstClr val="black">
                <a:alpha val="40000"/>
              </a:prstClr>
            </a:outerShdw>
          </a:effectLst>
        </p:grpSpPr>
        <p:sp>
          <p:nvSpPr>
            <p:cNvPr id="17" name="剪去单角的矩形 16"/>
            <p:cNvSpPr/>
            <p:nvPr/>
          </p:nvSpPr>
          <p:spPr>
            <a:xfrm>
              <a:off x="8050696" y="5019262"/>
              <a:ext cx="4233017" cy="2061476"/>
            </a:xfrm>
            <a:prstGeom prst="snip1Rect">
              <a:avLst>
                <a:gd name="adj" fmla="val 7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22" name="文本框 21"/>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一个字符数据既可以以字符形式输出，也可以以整数形式输出。</a:t>
              </a:r>
            </a:p>
          </p:txBody>
        </p:sp>
      </p:grpSp>
      <p:graphicFrame>
        <p:nvGraphicFramePr>
          <p:cNvPr id="7" name="表格 6"/>
          <p:cNvGraphicFramePr>
            <a:graphicFrameLocks noGrp="1"/>
          </p:cNvGraphicFramePr>
          <p:nvPr/>
        </p:nvGraphicFramePr>
        <p:xfrm>
          <a:off x="8256786" y="3938699"/>
          <a:ext cx="1666240" cy="304800"/>
        </p:xfrm>
        <a:graphic>
          <a:graphicData uri="http://schemas.openxmlformats.org/drawingml/2006/table">
            <a:tbl>
              <a:tblPr>
                <a:tableStyleId>{3C2FFA5D-87B4-456A-9821-1D502468CF0F}</a:tableStyleId>
              </a:tblPr>
              <a:tblGrid>
                <a:gridCol w="208280">
                  <a:extLst>
                    <a:ext uri="{9D8B030D-6E8A-4147-A177-3AD203B41FA5}">
                      <a16:colId xmlns:a16="http://schemas.microsoft.com/office/drawing/2014/main" val="292661667"/>
                    </a:ext>
                  </a:extLst>
                </a:gridCol>
                <a:gridCol w="208280">
                  <a:extLst>
                    <a:ext uri="{9D8B030D-6E8A-4147-A177-3AD203B41FA5}">
                      <a16:colId xmlns:a16="http://schemas.microsoft.com/office/drawing/2014/main" val="3250601839"/>
                    </a:ext>
                  </a:extLst>
                </a:gridCol>
                <a:gridCol w="208280">
                  <a:extLst>
                    <a:ext uri="{9D8B030D-6E8A-4147-A177-3AD203B41FA5}">
                      <a16:colId xmlns:a16="http://schemas.microsoft.com/office/drawing/2014/main" val="2971262020"/>
                    </a:ext>
                  </a:extLst>
                </a:gridCol>
                <a:gridCol w="208280">
                  <a:extLst>
                    <a:ext uri="{9D8B030D-6E8A-4147-A177-3AD203B41FA5}">
                      <a16:colId xmlns:a16="http://schemas.microsoft.com/office/drawing/2014/main" val="2894471595"/>
                    </a:ext>
                  </a:extLst>
                </a:gridCol>
                <a:gridCol w="208280">
                  <a:extLst>
                    <a:ext uri="{9D8B030D-6E8A-4147-A177-3AD203B41FA5}">
                      <a16:colId xmlns:a16="http://schemas.microsoft.com/office/drawing/2014/main" val="3134624735"/>
                    </a:ext>
                  </a:extLst>
                </a:gridCol>
                <a:gridCol w="208280">
                  <a:extLst>
                    <a:ext uri="{9D8B030D-6E8A-4147-A177-3AD203B41FA5}">
                      <a16:colId xmlns:a16="http://schemas.microsoft.com/office/drawing/2014/main" val="1745972670"/>
                    </a:ext>
                  </a:extLst>
                </a:gridCol>
                <a:gridCol w="208280">
                  <a:extLst>
                    <a:ext uri="{9D8B030D-6E8A-4147-A177-3AD203B41FA5}">
                      <a16:colId xmlns:a16="http://schemas.microsoft.com/office/drawing/2014/main" val="3799564436"/>
                    </a:ext>
                  </a:extLst>
                </a:gridCol>
                <a:gridCol w="208280">
                  <a:extLst>
                    <a:ext uri="{9D8B030D-6E8A-4147-A177-3AD203B41FA5}">
                      <a16:colId xmlns:a16="http://schemas.microsoft.com/office/drawing/2014/main" val="2960029592"/>
                    </a:ext>
                  </a:extLst>
                </a:gridCol>
              </a:tblGrid>
              <a:tr h="275957">
                <a:tc>
                  <a:txBody>
                    <a:bodyPr/>
                    <a:lstStyle/>
                    <a:p>
                      <a:pPr algn="ctr"/>
                      <a:r>
                        <a:rPr lang="en-US" altLang="zh-CN" sz="1400"/>
                        <a:t>0</a:t>
                      </a:r>
                      <a:endParaRPr lang="zh-CN" altLang="en-US" sz="1400" b="0"/>
                    </a:p>
                  </a:txBody>
                  <a:tcPr/>
                </a:tc>
                <a:tc>
                  <a:txBody>
                    <a:bodyPr/>
                    <a:lstStyle/>
                    <a:p>
                      <a:pPr algn="ctr"/>
                      <a:r>
                        <a:rPr lang="en-US" altLang="zh-CN" sz="1400"/>
                        <a:t>1</a:t>
                      </a:r>
                      <a:endParaRPr lang="zh-CN" altLang="en-US" sz="1400" b="0"/>
                    </a:p>
                  </a:txBody>
                  <a:tcPr/>
                </a:tc>
                <a:tc>
                  <a:txBody>
                    <a:bodyPr/>
                    <a:lstStyle/>
                    <a:p>
                      <a:pPr algn="ctr"/>
                      <a:r>
                        <a:rPr lang="en-US" altLang="zh-CN" sz="1400"/>
                        <a:t>1</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0</a:t>
                      </a:r>
                      <a:endParaRPr lang="zh-CN" altLang="en-US" sz="1400" b="0"/>
                    </a:p>
                  </a:txBody>
                  <a:tcPr/>
                </a:tc>
                <a:tc>
                  <a:txBody>
                    <a:bodyPr/>
                    <a:lstStyle/>
                    <a:p>
                      <a:pPr algn="ctr"/>
                      <a:r>
                        <a:rPr lang="en-US" altLang="zh-CN" sz="1400"/>
                        <a:t>1</a:t>
                      </a:r>
                      <a:endParaRPr lang="zh-CN" altLang="en-US" sz="1400" b="0"/>
                    </a:p>
                  </a:txBody>
                  <a:tcPr/>
                </a:tc>
                <a:extLst>
                  <a:ext uri="{0D108BD9-81ED-4DB2-BD59-A6C34878D82A}">
                    <a16:rowId xmlns:a16="http://schemas.microsoft.com/office/drawing/2014/main" val="703415844"/>
                  </a:ext>
                </a:extLst>
              </a:tr>
            </a:tbl>
          </a:graphicData>
        </a:graphic>
      </p:graphicFrame>
      <p:sp>
        <p:nvSpPr>
          <p:cNvPr id="8" name="矩形 7"/>
          <p:cNvSpPr/>
          <p:nvPr/>
        </p:nvSpPr>
        <p:spPr>
          <a:xfrm>
            <a:off x="8256786" y="4243499"/>
            <a:ext cx="1666240" cy="170936"/>
          </a:xfrm>
          <a:prstGeom prst="rect">
            <a:avLst/>
          </a:prstGeom>
          <a:gradFill flip="none" rotWithShape="1">
            <a:gsLst>
              <a:gs pos="0">
                <a:schemeClr val="accent1">
                  <a:lumMod val="20000"/>
                  <a:lumOff val="80000"/>
                </a:schemeClr>
              </a:gs>
              <a:gs pos="50000">
                <a:schemeClr val="accent1">
                  <a:lumMod val="40000"/>
                  <a:lumOff val="60000"/>
                </a:schemeClr>
              </a:gs>
              <a:gs pos="100000">
                <a:schemeClr val="accent6">
                  <a:lumMod val="99000"/>
                  <a:satMod val="120000"/>
                  <a:shade val="78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箭头 8"/>
          <p:cNvSpPr/>
          <p:nvPr/>
        </p:nvSpPr>
        <p:spPr>
          <a:xfrm>
            <a:off x="8256786" y="4405194"/>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a:off x="9427267" y="4393275"/>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256785" y="3922363"/>
            <a:ext cx="2893841" cy="1384995"/>
          </a:xfrm>
          <a:prstGeom prst="rect">
            <a:avLst/>
          </a:prstGeom>
          <a:noFill/>
        </p:spPr>
        <p:txBody>
          <a:bodyPr wrap="square" rtlCol="0">
            <a:spAutoFit/>
          </a:bodyPr>
          <a:lstStyle/>
          <a:p>
            <a:pPr defTabSz="539750"/>
            <a:r>
              <a:rPr lang="en-US" altLang="zh-CN" sz="1400" dirty="0">
                <a:solidFill>
                  <a:schemeClr val="bg1"/>
                </a:solidFill>
              </a:rPr>
              <a:t>			</a:t>
            </a:r>
            <a:r>
              <a:rPr lang="zh-CN" altLang="en-US" sz="1400" dirty="0">
                <a:solidFill>
                  <a:schemeClr val="bg1"/>
                </a:solidFill>
              </a:rPr>
              <a:t>存储</a:t>
            </a:r>
            <a:r>
              <a:rPr lang="en-US" altLang="zh-CN" sz="1400" dirty="0">
                <a:solidFill>
                  <a:schemeClr val="bg1"/>
                </a:solidFill>
              </a:rPr>
              <a:t>(ASCII</a:t>
            </a:r>
            <a:r>
              <a:rPr lang="zh-CN" altLang="en-US" sz="1400" dirty="0">
                <a:solidFill>
                  <a:schemeClr val="bg1"/>
                </a:solidFill>
              </a:rPr>
              <a:t>码</a:t>
            </a:r>
            <a:r>
              <a:rPr lang="en-US" altLang="zh-CN" sz="1400" dirty="0">
                <a:solidFill>
                  <a:schemeClr val="bg1"/>
                </a:solidFill>
              </a:rPr>
              <a:t>)</a:t>
            </a:r>
          </a:p>
          <a:p>
            <a:pPr defTabSz="539750"/>
            <a:endParaRPr lang="en-US" altLang="zh-CN" sz="1400" dirty="0">
              <a:solidFill>
                <a:schemeClr val="bg1"/>
              </a:solidFill>
            </a:endParaRPr>
          </a:p>
          <a:p>
            <a:pPr defTabSz="539750"/>
            <a:endParaRPr lang="en-US" altLang="zh-CN" sz="1400" dirty="0">
              <a:solidFill>
                <a:schemeClr val="bg1"/>
              </a:solidFill>
            </a:endParaRPr>
          </a:p>
          <a:p>
            <a:pPr defTabSz="539750"/>
            <a:r>
              <a:rPr lang="en-US" altLang="zh-CN" sz="1400" dirty="0">
                <a:solidFill>
                  <a:schemeClr val="bg1"/>
                </a:solidFill>
              </a:rPr>
              <a:t>"%c"		 "%d"	</a:t>
            </a:r>
            <a:r>
              <a:rPr lang="zh-CN" altLang="en-US" sz="1400" dirty="0">
                <a:solidFill>
                  <a:schemeClr val="bg1"/>
                </a:solidFill>
              </a:rPr>
              <a:t>输出格式符</a:t>
            </a:r>
            <a:endParaRPr lang="en-US" altLang="zh-CN" sz="1400" dirty="0">
              <a:solidFill>
                <a:schemeClr val="bg1"/>
              </a:solidFill>
            </a:endParaRPr>
          </a:p>
          <a:p>
            <a:pPr defTabSz="539750"/>
            <a:endParaRPr lang="en-US" altLang="zh-CN" sz="1400" dirty="0">
              <a:solidFill>
                <a:schemeClr val="bg1"/>
              </a:solidFill>
            </a:endParaRPr>
          </a:p>
          <a:p>
            <a:pPr defTabSz="539750"/>
            <a:r>
              <a:rPr lang="en-US" altLang="zh-CN" sz="1400" dirty="0">
                <a:solidFill>
                  <a:schemeClr val="bg1"/>
                </a:solidFill>
              </a:rPr>
              <a:t>  a		   97	</a:t>
            </a:r>
            <a:r>
              <a:rPr lang="zh-CN" altLang="en-US" sz="1400" dirty="0">
                <a:solidFill>
                  <a:schemeClr val="bg1"/>
                </a:solidFill>
              </a:rPr>
              <a:t>显示结果</a:t>
            </a:r>
          </a:p>
        </p:txBody>
      </p:sp>
      <p:sp>
        <p:nvSpPr>
          <p:cNvPr id="29" name="下箭头 28"/>
          <p:cNvSpPr/>
          <p:nvPr/>
        </p:nvSpPr>
        <p:spPr>
          <a:xfrm>
            <a:off x="8256786" y="484138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下箭头 29"/>
          <p:cNvSpPr/>
          <p:nvPr/>
        </p:nvSpPr>
        <p:spPr>
          <a:xfrm>
            <a:off x="9419511" y="4841380"/>
            <a:ext cx="495759" cy="163290"/>
          </a:xfrm>
          <a:prstGeom prst="downArrow">
            <a:avLst/>
          </a:prstGeom>
          <a:gradFill>
            <a:gsLst>
              <a:gs pos="50000">
                <a:schemeClr val="bg1"/>
              </a:gs>
              <a:gs pos="0">
                <a:schemeClr val="bg1"/>
              </a:gs>
              <a:gs pos="100000">
                <a:schemeClr val="accent1">
                  <a:lumMod val="20000"/>
                  <a:lumOff val="80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85D86DBF-66B6-44C6-B32A-131A8DD7D377}"/>
              </a:ext>
            </a:extLst>
          </p:cNvPr>
          <p:cNvSpPr/>
          <p:nvPr/>
        </p:nvSpPr>
        <p:spPr>
          <a:xfrm>
            <a:off x="3228892" y="1265009"/>
            <a:ext cx="1192188"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A052B68B-30E4-4ED8-A2A0-800221765B1F}"/>
              </a:ext>
            </a:extLst>
          </p:cNvPr>
          <p:cNvSpPr/>
          <p:nvPr/>
        </p:nvSpPr>
        <p:spPr>
          <a:xfrm>
            <a:off x="5625863" y="1265008"/>
            <a:ext cx="1192188" cy="333547"/>
          </a:xfrm>
          <a:prstGeom prst="rect">
            <a:avLst/>
          </a:prstGeom>
          <a:solidFill>
            <a:schemeClr val="accent2">
              <a:alpha val="41176"/>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7935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175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barn(inVertical)">
                                      <p:cBhvr>
                                        <p:cTn id="17" dur="17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实型数据</a:t>
            </a:r>
          </a:p>
        </p:txBody>
      </p:sp>
      <p:graphicFrame>
        <p:nvGraphicFramePr>
          <p:cNvPr id="4" name="表格 3"/>
          <p:cNvGraphicFramePr>
            <a:graphicFrameLocks noGrp="1"/>
          </p:cNvGraphicFramePr>
          <p:nvPr/>
        </p:nvGraphicFramePr>
        <p:xfrm>
          <a:off x="1172035" y="1395623"/>
          <a:ext cx="7714974" cy="2471420"/>
        </p:xfrm>
        <a:graphic>
          <a:graphicData uri="http://schemas.openxmlformats.org/drawingml/2006/table">
            <a:tbl>
              <a:tblPr firstRow="1">
                <a:tableStyleId>{5C22544A-7EE6-4342-B048-85BDC9FD1C3A}</a:tableStyleId>
              </a:tblPr>
              <a:tblGrid>
                <a:gridCol w="1649896">
                  <a:extLst>
                    <a:ext uri="{9D8B030D-6E8A-4147-A177-3AD203B41FA5}">
                      <a16:colId xmlns:a16="http://schemas.microsoft.com/office/drawing/2014/main" val="1590773303"/>
                    </a:ext>
                  </a:extLst>
                </a:gridCol>
                <a:gridCol w="1013791">
                  <a:extLst>
                    <a:ext uri="{9D8B030D-6E8A-4147-A177-3AD203B41FA5}">
                      <a16:colId xmlns:a16="http://schemas.microsoft.com/office/drawing/2014/main" val="4262790485"/>
                    </a:ext>
                  </a:extLst>
                </a:gridCol>
                <a:gridCol w="5051287">
                  <a:extLst>
                    <a:ext uri="{9D8B030D-6E8A-4147-A177-3AD203B41FA5}">
                      <a16:colId xmlns:a16="http://schemas.microsoft.com/office/drawing/2014/main" val="948962904"/>
                    </a:ext>
                  </a:extLst>
                </a:gridCol>
              </a:tblGrid>
              <a:tr h="370840">
                <a:tc>
                  <a:txBody>
                    <a:bodyPr/>
                    <a:lstStyle/>
                    <a:p>
                      <a:pPr algn="ctr">
                        <a:lnSpc>
                          <a:spcPct val="150000"/>
                        </a:lnSpc>
                      </a:pPr>
                      <a:r>
                        <a:rPr lang="zh-CN" altLang="en-US" sz="2000" dirty="0"/>
                        <a:t>类型</a:t>
                      </a:r>
                    </a:p>
                  </a:txBody>
                  <a:tcPr anchor="ctr"/>
                </a:tc>
                <a:tc>
                  <a:txBody>
                    <a:bodyPr/>
                    <a:lstStyle/>
                    <a:p>
                      <a:pPr algn="ctr">
                        <a:lnSpc>
                          <a:spcPct val="150000"/>
                        </a:lnSpc>
                      </a:pPr>
                      <a:r>
                        <a:rPr lang="zh-CN" altLang="en-US" sz="2000"/>
                        <a:t>字节数</a:t>
                      </a:r>
                    </a:p>
                  </a:txBody>
                  <a:tcPr anchor="ctr"/>
                </a:tc>
                <a:tc>
                  <a:txBody>
                    <a:bodyPr/>
                    <a:lstStyle/>
                    <a:p>
                      <a:pPr algn="ctr">
                        <a:lnSpc>
                          <a:spcPct val="150000"/>
                        </a:lnSpc>
                      </a:pPr>
                      <a:r>
                        <a:rPr lang="zh-CN" altLang="en-US" sz="2000"/>
                        <a:t>数值范围（绝对值）</a:t>
                      </a:r>
                    </a:p>
                  </a:txBody>
                  <a:tcPr anchor="ctr"/>
                </a:tc>
                <a:extLst>
                  <a:ext uri="{0D108BD9-81ED-4DB2-BD59-A6C34878D82A}">
                    <a16:rowId xmlns:a16="http://schemas.microsoft.com/office/drawing/2014/main" val="4066261796"/>
                  </a:ext>
                </a:extLst>
              </a:tr>
              <a:tr h="370840">
                <a:tc>
                  <a:txBody>
                    <a:bodyPr/>
                    <a:lstStyle/>
                    <a:p>
                      <a:pPr algn="ctr">
                        <a:lnSpc>
                          <a:spcPct val="150000"/>
                        </a:lnSpc>
                      </a:pPr>
                      <a:r>
                        <a:rPr lang="en-US" altLang="zh-CN" sz="2000" dirty="0"/>
                        <a:t>float</a:t>
                      </a:r>
                      <a:endParaRPr lang="zh-CN" altLang="en-US" sz="2000" dirty="0"/>
                    </a:p>
                  </a:txBody>
                  <a:tcPr anchor="ctr"/>
                </a:tc>
                <a:tc>
                  <a:txBody>
                    <a:bodyPr/>
                    <a:lstStyle/>
                    <a:p>
                      <a:pPr algn="ctr">
                        <a:lnSpc>
                          <a:spcPct val="150000"/>
                        </a:lnSpc>
                      </a:pPr>
                      <a:r>
                        <a:rPr lang="en-US" altLang="zh-CN" sz="2000" dirty="0"/>
                        <a:t>4</a:t>
                      </a:r>
                      <a:endParaRPr lang="zh-CN" altLang="en-US" sz="2000" dirty="0"/>
                    </a:p>
                  </a:txBody>
                  <a:tcPr anchor="ctr"/>
                </a:tc>
                <a:tc>
                  <a:txBody>
                    <a:bodyPr/>
                    <a:lstStyle/>
                    <a:p>
                      <a:pPr algn="dist">
                        <a:lnSpc>
                          <a:spcPct val="150000"/>
                        </a:lnSpc>
                      </a:pPr>
                      <a:r>
                        <a:rPr lang="en-US" altLang="zh-CN" sz="2000"/>
                        <a:t>0</a:t>
                      </a:r>
                      <a:r>
                        <a:rPr lang="zh-CN" altLang="en-US" sz="2000"/>
                        <a:t>以及</a:t>
                      </a:r>
                      <a:r>
                        <a:rPr lang="en-US" altLang="zh-CN" sz="2000"/>
                        <a:t>1.2</a:t>
                      </a:r>
                      <a:r>
                        <a:rPr lang="zh-CN" altLang="en-US" sz="2000"/>
                        <a:t>*</a:t>
                      </a:r>
                      <a:r>
                        <a:rPr lang="en-US" altLang="zh-CN" sz="2000"/>
                        <a:t>10</a:t>
                      </a:r>
                      <a:r>
                        <a:rPr lang="en-US" altLang="zh-CN" sz="2000" baseline="30000"/>
                        <a:t>-38</a:t>
                      </a:r>
                      <a:r>
                        <a:rPr lang="en-US" altLang="zh-CN" sz="2000"/>
                        <a:t>~3.4</a:t>
                      </a:r>
                      <a:r>
                        <a:rPr lang="zh-CN" altLang="en-US" sz="2000"/>
                        <a:t>*</a:t>
                      </a:r>
                      <a:r>
                        <a:rPr lang="en-US" altLang="zh-CN" sz="2000"/>
                        <a:t>10</a:t>
                      </a:r>
                      <a:r>
                        <a:rPr lang="en-US" altLang="zh-CN" sz="2000" baseline="30000"/>
                        <a:t>38</a:t>
                      </a:r>
                      <a:endParaRPr lang="zh-CN" altLang="en-US" sz="2000" baseline="30000"/>
                    </a:p>
                  </a:txBody>
                  <a:tcPr marL="900000" marR="900000" anchor="ctr"/>
                </a:tc>
                <a:extLst>
                  <a:ext uri="{0D108BD9-81ED-4DB2-BD59-A6C34878D82A}">
                    <a16:rowId xmlns:a16="http://schemas.microsoft.com/office/drawing/2014/main" val="899240883"/>
                  </a:ext>
                </a:extLst>
              </a:tr>
              <a:tr h="370840">
                <a:tc>
                  <a:txBody>
                    <a:bodyPr/>
                    <a:lstStyle/>
                    <a:p>
                      <a:pPr algn="ctr">
                        <a:lnSpc>
                          <a:spcPct val="150000"/>
                        </a:lnSpc>
                      </a:pPr>
                      <a:r>
                        <a:rPr lang="en-US" altLang="zh-CN" sz="2000" dirty="0"/>
                        <a:t>double</a:t>
                      </a:r>
                      <a:endParaRPr lang="zh-CN" altLang="en-US" sz="2000" dirty="0"/>
                    </a:p>
                  </a:txBody>
                  <a:tcPr anchor="ctr"/>
                </a:tc>
                <a:tc>
                  <a:txBody>
                    <a:bodyPr/>
                    <a:lstStyle/>
                    <a:p>
                      <a:pPr algn="ctr">
                        <a:lnSpc>
                          <a:spcPct val="150000"/>
                        </a:lnSpc>
                      </a:pPr>
                      <a:r>
                        <a:rPr lang="en-US" altLang="zh-CN" sz="2000" dirty="0"/>
                        <a:t>8</a:t>
                      </a:r>
                      <a:endParaRPr lang="zh-CN" altLang="en-US" sz="2000" dirty="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extLst>
                  <a:ext uri="{0D108BD9-81ED-4DB2-BD59-A6C34878D82A}">
                    <a16:rowId xmlns:a16="http://schemas.microsoft.com/office/drawing/2014/main" val="913522912"/>
                  </a:ext>
                </a:extLst>
              </a:tr>
              <a:tr h="370840">
                <a:tc rowSpan="2">
                  <a:txBody>
                    <a:bodyPr/>
                    <a:lstStyle/>
                    <a:p>
                      <a:pPr algn="ctr">
                        <a:lnSpc>
                          <a:spcPct val="150000"/>
                        </a:lnSpc>
                      </a:pPr>
                      <a:r>
                        <a:rPr lang="en-US" altLang="zh-CN" sz="2000" dirty="0"/>
                        <a:t>long double</a:t>
                      </a:r>
                      <a:endParaRPr lang="zh-CN" altLang="en-US" sz="2000" dirty="0"/>
                    </a:p>
                  </a:txBody>
                  <a:tcPr anchor="ctr"/>
                </a:tc>
                <a:tc>
                  <a:txBody>
                    <a:bodyPr/>
                    <a:lstStyle/>
                    <a:p>
                      <a:pPr algn="ctr">
                        <a:lnSpc>
                          <a:spcPct val="150000"/>
                        </a:lnSpc>
                      </a:pPr>
                      <a:r>
                        <a:rPr lang="en-US" altLang="zh-CN" sz="2000" dirty="0"/>
                        <a:t>8</a:t>
                      </a:r>
                      <a:endParaRPr lang="zh-CN" altLang="en-US" sz="2000" dirty="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a:t>0</a:t>
                      </a:r>
                      <a:r>
                        <a:rPr lang="zh-CN" altLang="en-US" sz="2000"/>
                        <a:t>以及</a:t>
                      </a:r>
                      <a:r>
                        <a:rPr lang="en-US" altLang="zh-CN" sz="2000"/>
                        <a:t>2.3</a:t>
                      </a:r>
                      <a:r>
                        <a:rPr lang="zh-CN" altLang="en-US" sz="2000"/>
                        <a:t>*</a:t>
                      </a:r>
                      <a:r>
                        <a:rPr lang="en-US" altLang="zh-CN" sz="2000"/>
                        <a:t>10</a:t>
                      </a:r>
                      <a:r>
                        <a:rPr lang="en-US" altLang="zh-CN" sz="2000" baseline="30000"/>
                        <a:t>-308</a:t>
                      </a:r>
                      <a:r>
                        <a:rPr lang="en-US" altLang="zh-CN" sz="2000"/>
                        <a:t>~1.7</a:t>
                      </a:r>
                      <a:r>
                        <a:rPr lang="zh-CN" altLang="en-US" sz="2000"/>
                        <a:t>*</a:t>
                      </a:r>
                      <a:r>
                        <a:rPr lang="en-US" altLang="zh-CN" sz="2000"/>
                        <a:t>10</a:t>
                      </a:r>
                      <a:r>
                        <a:rPr lang="en-US" altLang="zh-CN" sz="2000" baseline="30000"/>
                        <a:t>308</a:t>
                      </a:r>
                      <a:endParaRPr lang="zh-CN" altLang="en-US" sz="2000" baseline="30000"/>
                    </a:p>
                  </a:txBody>
                  <a:tcPr marL="900000" marR="900000" anchor="ctr"/>
                </a:tc>
                <a:extLst>
                  <a:ext uri="{0D108BD9-81ED-4DB2-BD59-A6C34878D82A}">
                    <a16:rowId xmlns:a16="http://schemas.microsoft.com/office/drawing/2014/main" val="2586992659"/>
                  </a:ext>
                </a:extLst>
              </a:tr>
              <a:tr h="370840">
                <a:tc vMerge="1">
                  <a:txBody>
                    <a:bodyPr/>
                    <a:lstStyle/>
                    <a:p>
                      <a:endParaRPr lang="zh-CN" altLang="en-US" dirty="0"/>
                    </a:p>
                  </a:txBody>
                  <a:tcPr/>
                </a:tc>
                <a:tc>
                  <a:txBody>
                    <a:bodyPr/>
                    <a:lstStyle/>
                    <a:p>
                      <a:pPr algn="ctr">
                        <a:lnSpc>
                          <a:spcPct val="150000"/>
                        </a:lnSpc>
                      </a:pPr>
                      <a:r>
                        <a:rPr lang="en-US" altLang="zh-CN" sz="2000"/>
                        <a:t>16</a:t>
                      </a:r>
                      <a:endParaRPr lang="zh-CN" altLang="en-US" sz="2000"/>
                    </a:p>
                  </a:txBody>
                  <a:tcPr anchor="ctr"/>
                </a:tc>
                <a:tc>
                  <a:txBody>
                    <a:bodyPr/>
                    <a:lstStyle/>
                    <a:p>
                      <a:pPr marL="0" marR="0" indent="0" algn="dist" defTabSz="914400" rtl="0" eaLnBrk="1" fontAlgn="auto" latinLnBrk="0" hangingPunct="1">
                        <a:lnSpc>
                          <a:spcPct val="150000"/>
                        </a:lnSpc>
                        <a:spcBef>
                          <a:spcPts val="0"/>
                        </a:spcBef>
                        <a:spcAft>
                          <a:spcPts val="0"/>
                        </a:spcAft>
                        <a:buClrTx/>
                        <a:buSzTx/>
                        <a:buFontTx/>
                        <a:buNone/>
                        <a:tabLst/>
                        <a:defRPr/>
                      </a:pPr>
                      <a:r>
                        <a:rPr lang="en-US" altLang="zh-CN" sz="2000" dirty="0"/>
                        <a:t>0</a:t>
                      </a:r>
                      <a:r>
                        <a:rPr lang="zh-CN" altLang="en-US" sz="2000" dirty="0"/>
                        <a:t>以及</a:t>
                      </a:r>
                      <a:r>
                        <a:rPr lang="en-US" altLang="zh-CN" sz="2000" dirty="0"/>
                        <a:t>3.4</a:t>
                      </a:r>
                      <a:r>
                        <a:rPr lang="zh-CN" altLang="en-US" sz="2000" dirty="0"/>
                        <a:t>*</a:t>
                      </a:r>
                      <a:r>
                        <a:rPr lang="en-US" altLang="zh-CN" sz="2000" dirty="0"/>
                        <a:t>10</a:t>
                      </a:r>
                      <a:r>
                        <a:rPr lang="en-US" altLang="zh-CN" sz="2000" baseline="30000" dirty="0"/>
                        <a:t>-4932</a:t>
                      </a:r>
                      <a:r>
                        <a:rPr lang="en-US" altLang="zh-CN" sz="2000" dirty="0"/>
                        <a:t>~1.1</a:t>
                      </a:r>
                      <a:r>
                        <a:rPr lang="zh-CN" altLang="en-US" sz="2000" dirty="0"/>
                        <a:t>*</a:t>
                      </a:r>
                      <a:r>
                        <a:rPr lang="en-US" altLang="zh-CN" sz="2000" dirty="0"/>
                        <a:t>10</a:t>
                      </a:r>
                      <a:r>
                        <a:rPr lang="en-US" altLang="zh-CN" sz="2000" baseline="30000" dirty="0"/>
                        <a:t>4932</a:t>
                      </a:r>
                      <a:endParaRPr lang="zh-CN" altLang="en-US" sz="2000" baseline="30000" dirty="0"/>
                    </a:p>
                  </a:txBody>
                  <a:tcPr marL="900000" marR="900000" anchor="ctr"/>
                </a:tc>
                <a:extLst>
                  <a:ext uri="{0D108BD9-81ED-4DB2-BD59-A6C34878D82A}">
                    <a16:rowId xmlns:a16="http://schemas.microsoft.com/office/drawing/2014/main" val="3662252631"/>
                  </a:ext>
                </a:extLst>
              </a:tr>
            </a:tbl>
          </a:graphicData>
        </a:graphic>
      </p:graphicFrame>
      <p:sp>
        <p:nvSpPr>
          <p:cNvPr id="3" name="矩形 2">
            <a:extLst>
              <a:ext uri="{FF2B5EF4-FFF2-40B4-BE49-F238E27FC236}">
                <a16:creationId xmlns:a16="http://schemas.microsoft.com/office/drawing/2014/main" id="{118DDADA-C53F-4A49-BCAD-5C4E867186BD}"/>
              </a:ext>
            </a:extLst>
          </p:cNvPr>
          <p:cNvSpPr/>
          <p:nvPr/>
        </p:nvSpPr>
        <p:spPr>
          <a:xfrm>
            <a:off x="1305017" y="1917577"/>
            <a:ext cx="2290439" cy="1864311"/>
          </a:xfrm>
          <a:prstGeom prst="rect">
            <a:avLst/>
          </a:prstGeom>
          <a:solidFill>
            <a:srgbClr val="44ADE1">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9580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a:t>
            </a:r>
            <a:r>
              <a:rPr lang="zh-CN" altLang="en-US" dirty="0"/>
              <a:t>第</a:t>
            </a:r>
            <a:r>
              <a:rPr lang="en-US" altLang="zh-CN" dirty="0"/>
              <a:t>4</a:t>
            </a:r>
            <a:r>
              <a:rPr lang="zh-CN" altLang="en-US" dirty="0"/>
              <a:t>次</a:t>
            </a:r>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2</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2"/>
            <a:ext cx="5218837" cy="1288553"/>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2003301" y="3215744"/>
              <a:ext cx="3843519" cy="1265065"/>
              <a:chOff x="2032411" y="3215744"/>
              <a:chExt cx="3465618" cy="1265065"/>
            </a:xfrm>
          </p:grpSpPr>
          <p:sp>
            <p:nvSpPr>
              <p:cNvPr id="41" name="ïšļîḍe">
                <a:extLst>
                  <a:ext uri="{FF2B5EF4-FFF2-40B4-BE49-F238E27FC236}">
                    <a16:creationId xmlns:a16="http://schemas.microsoft.com/office/drawing/2014/main" id="{D7EE710E-A646-4680-8C6D-AD003F81A17B}"/>
                  </a:ext>
                </a:extLst>
              </p:cNvPr>
              <p:cNvSpPr txBox="1"/>
              <p:nvPr/>
            </p:nvSpPr>
            <p:spPr>
              <a:xfrm>
                <a:off x="2032411" y="3215744"/>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32411" y="3480074"/>
                <a:ext cx="3465618" cy="1000735"/>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简单算法举例</a:t>
                </a:r>
                <a:endParaRPr lang="en-US" altLang="zh-CN" sz="1200" dirty="0">
                  <a:solidFill>
                    <a:schemeClr val="bg1">
                      <a:lumMod val="50000"/>
                    </a:schemeClr>
                  </a:solidFill>
                </a:endParaRPr>
              </a:p>
              <a:p>
                <a:pPr marL="630000" lvl="1" indent="-172800">
                  <a:lnSpc>
                    <a:spcPct val="120000"/>
                  </a:lnSpc>
                  <a:buFont typeface="Arial" pitchFamily="34" charset="0"/>
                  <a:buChar char="•"/>
                  <a:defRPr/>
                </a:pPr>
                <a:r>
                  <a:rPr lang="zh-CN" altLang="en-US" sz="1200" dirty="0">
                    <a:solidFill>
                      <a:schemeClr val="bg1">
                        <a:lumMod val="50000"/>
                      </a:schemeClr>
                    </a:solidFill>
                  </a:rPr>
                  <a:t>数值运算算法</a:t>
                </a:r>
                <a:r>
                  <a:rPr lang="en-US" altLang="zh-CN" sz="1200" dirty="0">
                    <a:solidFill>
                      <a:schemeClr val="bg1">
                        <a:lumMod val="50000"/>
                      </a:schemeClr>
                    </a:solidFill>
                  </a:rPr>
                  <a:t>(</a:t>
                </a:r>
                <a:r>
                  <a:rPr lang="zh-CN" altLang="en-US" sz="1200" dirty="0">
                    <a:solidFill>
                      <a:schemeClr val="bg1">
                        <a:lumMod val="50000"/>
                      </a:schemeClr>
                    </a:solidFill>
                  </a:rPr>
                  <a:t>比较两个整数大小、求值</a:t>
                </a:r>
                <a:r>
                  <a:rPr lang="en-US" altLang="zh-CN" sz="1200" dirty="0">
                    <a:solidFill>
                      <a:schemeClr val="bg1">
                        <a:lumMod val="50000"/>
                      </a:schemeClr>
                    </a:solidFill>
                  </a:rPr>
                  <a:t>….)</a:t>
                </a:r>
              </a:p>
              <a:p>
                <a:pPr marL="630000" lvl="1" indent="-172800">
                  <a:lnSpc>
                    <a:spcPct val="120000"/>
                  </a:lnSpc>
                  <a:buFont typeface="Arial" pitchFamily="34" charset="0"/>
                  <a:buChar char="•"/>
                  <a:defRPr/>
                </a:pPr>
                <a:r>
                  <a:rPr lang="zh-CN" altLang="en-US" sz="1200" dirty="0">
                    <a:solidFill>
                      <a:schemeClr val="bg1">
                        <a:lumMod val="50000"/>
                      </a:schemeClr>
                    </a:solidFill>
                  </a:rPr>
                  <a:t>非数值运算算法</a:t>
                </a:r>
                <a:r>
                  <a:rPr lang="en-US" altLang="zh-CN" sz="1200" dirty="0">
                    <a:solidFill>
                      <a:schemeClr val="bg1">
                        <a:lumMod val="50000"/>
                      </a:schemeClr>
                    </a:solidFill>
                  </a:rPr>
                  <a:t>(</a:t>
                </a:r>
                <a:r>
                  <a:rPr lang="zh-CN" altLang="en-US" sz="1200" dirty="0">
                    <a:solidFill>
                      <a:schemeClr val="bg1">
                        <a:lumMod val="50000"/>
                      </a:schemeClr>
                    </a:solidFill>
                  </a:rPr>
                  <a:t>输入学生成绩</a:t>
                </a:r>
                <a:r>
                  <a:rPr lang="en-US" altLang="zh-CN" sz="1200" dirty="0">
                    <a:solidFill>
                      <a:schemeClr val="bg1">
                        <a:lumMod val="50000"/>
                      </a:schemeClr>
                    </a:solidFill>
                  </a:rPr>
                  <a:t>…)</a:t>
                </a:r>
              </a:p>
              <a:p>
                <a:pPr marL="172800" indent="-172800">
                  <a:lnSpc>
                    <a:spcPct val="120000"/>
                  </a:lnSpc>
                  <a:buFont typeface="Arial" pitchFamily="34" charset="0"/>
                  <a:buChar char="•"/>
                  <a:defRPr/>
                </a:pPr>
                <a:r>
                  <a:rPr lang="zh-CN" altLang="en-US" sz="1200" dirty="0">
                    <a:solidFill>
                      <a:schemeClr val="bg1">
                        <a:lumMod val="50000"/>
                      </a:schemeClr>
                    </a:solidFill>
                  </a:rPr>
                  <a:t>算法描述</a:t>
                </a:r>
                <a:endParaRPr lang="en-US" altLang="zh-CN" sz="1200" dirty="0">
                  <a:solidFill>
                    <a:schemeClr val="bg1">
                      <a:lumMod val="50000"/>
                    </a:schemeClr>
                  </a:solidFill>
                </a:endParaRP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69923" y="3896256"/>
            <a:ext cx="5218837" cy="1288553"/>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sp>
          <p:nvSpPr>
            <p:cNvPr id="36" name="ïš1iḓê">
              <a:extLst>
                <a:ext uri="{FF2B5EF4-FFF2-40B4-BE49-F238E27FC236}">
                  <a16:creationId xmlns:a16="http://schemas.microsoft.com/office/drawing/2014/main" id="{9B9B19F7-C811-44B3-8588-23BE0CD6FB44}"/>
                </a:ext>
              </a:extLst>
            </p:cNvPr>
            <p:cNvSpPr txBox="1"/>
            <p:nvPr/>
          </p:nvSpPr>
          <p:spPr>
            <a:xfrm>
              <a:off x="2074408" y="4949784"/>
              <a:ext cx="3561322" cy="646331"/>
            </a:xfrm>
            <a:prstGeom prst="rect">
              <a:avLst/>
            </a:prstGeom>
            <a:noFill/>
          </p:spPr>
          <p:txBody>
            <a:bodyPr wrap="square" rtlCol="0">
              <a:spAutoFit/>
            </a:bodyPr>
            <a:lstStyle/>
            <a:p>
              <a:r>
                <a:rPr lang="zh-CN" altLang="en-US" b="1" dirty="0"/>
                <a:t>顺序设计程序举例</a:t>
              </a:r>
              <a:endParaRPr lang="en-US" altLang="zh-CN" b="1" dirty="0"/>
            </a:p>
            <a:p>
              <a:r>
                <a:rPr lang="zh-CN" altLang="en-US" b="1" dirty="0"/>
                <a:t>数据的表现形式及其运算</a:t>
              </a: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358744"/>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小结及作业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32197" y="1655040"/>
                <a:ext cx="3703532" cy="940514"/>
              </a:xfrm>
              <a:prstGeom prst="rect">
                <a:avLst/>
              </a:prstGeom>
              <a:noFill/>
            </p:spPr>
            <p:txBody>
              <a:bodyPr wrap="square" anchor="b" anchorCtr="0">
                <a:spAutoFit/>
              </a:bodyPr>
              <a:lstStyle/>
              <a:p>
                <a:pPr>
                  <a:lnSpc>
                    <a:spcPct val="120000"/>
                  </a:lnSpc>
                </a:pPr>
                <a:r>
                  <a:rPr lang="zh-CN" altLang="en-US" sz="2400" b="1" dirty="0">
                    <a:solidFill>
                      <a:schemeClr val="bg1"/>
                    </a:solidFill>
                  </a:rPr>
                  <a:t>最简单的</a:t>
                </a:r>
                <a:r>
                  <a:rPr lang="en-US" altLang="zh-CN" sz="2400" b="1" dirty="0">
                    <a:solidFill>
                      <a:schemeClr val="bg1"/>
                    </a:solidFill>
                  </a:rPr>
                  <a:t>C</a:t>
                </a:r>
                <a:r>
                  <a:rPr lang="zh-CN" altLang="en-US" sz="2400" b="1" dirty="0">
                    <a:solidFill>
                      <a:schemeClr val="bg1"/>
                    </a:solidFill>
                  </a:rPr>
                  <a:t>程序设计</a:t>
                </a:r>
              </a:p>
              <a:p>
                <a:pPr>
                  <a:lnSpc>
                    <a:spcPct val="120000"/>
                  </a:lnSpc>
                </a:pPr>
                <a:r>
                  <a:rPr lang="en-US" altLang="zh-CN" sz="2400" b="1" dirty="0">
                    <a:solidFill>
                      <a:schemeClr val="bg1"/>
                    </a:solidFill>
                  </a:rPr>
                  <a:t>——</a:t>
                </a:r>
                <a:r>
                  <a:rPr lang="zh-CN" altLang="en-US" sz="2400" b="1" dirty="0">
                    <a:solidFill>
                      <a:schemeClr val="bg1"/>
                    </a:solidFill>
                  </a:rPr>
                  <a:t>顺序程序设计</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2088976" y="1174753"/>
            <a:ext cx="9144277" cy="3648546"/>
            <a:chOff x="2381196" y="4963861"/>
            <a:chExt cx="9111757" cy="2912189"/>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sp>
          <p:nvSpPr>
            <p:cNvPr id="49" name="iṡļiḑé">
              <a:extLst>
                <a:ext uri="{FF2B5EF4-FFF2-40B4-BE49-F238E27FC236}">
                  <a16:creationId xmlns:a16="http://schemas.microsoft.com/office/drawing/2014/main" id="{6DC944D4-0C65-436F-B55E-61FDE1C5915B}"/>
                </a:ext>
              </a:extLst>
            </p:cNvPr>
            <p:cNvSpPr txBox="1"/>
            <p:nvPr/>
          </p:nvSpPr>
          <p:spPr>
            <a:xfrm>
              <a:off x="2381196" y="7581257"/>
              <a:ext cx="3561324" cy="294793"/>
            </a:xfrm>
            <a:prstGeom prst="rect">
              <a:avLst/>
            </a:prstGeom>
            <a:noFill/>
          </p:spPr>
          <p:txBody>
            <a:bodyPr wrap="square" rtlCol="0">
              <a:spAutoFit/>
            </a:bodyPr>
            <a:lstStyle/>
            <a:p>
              <a:r>
                <a:rPr lang="zh-CN" altLang="en-US" b="1" dirty="0"/>
                <a:t>运算符和表达式</a:t>
              </a:r>
            </a:p>
          </p:txBody>
        </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426" y="4366205"/>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iṡļiḑé">
            <a:extLst>
              <a:ext uri="{FF2B5EF4-FFF2-40B4-BE49-F238E27FC236}">
                <a16:creationId xmlns:a16="http://schemas.microsoft.com/office/drawing/2014/main" id="{71484215-CE64-4CCF-9A47-87E2D92A51EB}"/>
              </a:ext>
            </a:extLst>
          </p:cNvPr>
          <p:cNvSpPr txBox="1"/>
          <p:nvPr/>
        </p:nvSpPr>
        <p:spPr>
          <a:xfrm>
            <a:off x="7433470" y="1481886"/>
            <a:ext cx="3574034" cy="646331"/>
          </a:xfrm>
          <a:prstGeom prst="rect">
            <a:avLst/>
          </a:prstGeom>
          <a:noFill/>
        </p:spPr>
        <p:txBody>
          <a:bodyPr wrap="square" rtlCol="0">
            <a:spAutoFit/>
          </a:bodyPr>
          <a:lstStyle/>
          <a:p>
            <a:r>
              <a:rPr lang="en-US" altLang="zh-CN" b="1" dirty="0"/>
              <a:t>C</a:t>
            </a:r>
            <a:r>
              <a:rPr lang="zh-CN" altLang="en-US" b="1" dirty="0"/>
              <a:t>语句</a:t>
            </a:r>
            <a:endParaRPr lang="en-US" altLang="zh-CN" b="1" dirty="0"/>
          </a:p>
          <a:p>
            <a:r>
              <a:rPr lang="zh-CN" altLang="en-US" b="1" dirty="0"/>
              <a:t>数据的输入输出</a:t>
            </a:r>
          </a:p>
        </p:txBody>
      </p:sp>
    </p:spTree>
    <p:custDataLst>
      <p:tags r:id="rId1"/>
    </p:custDataLst>
    <p:extLst>
      <p:ext uri="{BB962C8B-B14F-4D97-AF65-F5344CB8AC3E}">
        <p14:creationId xmlns:p14="http://schemas.microsoft.com/office/powerpoint/2010/main" val="206449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运算符和表达式</a:t>
            </a:r>
          </a:p>
        </p:txBody>
      </p:sp>
    </p:spTree>
    <p:extLst>
      <p:ext uri="{BB962C8B-B14F-4D97-AF65-F5344CB8AC3E}">
        <p14:creationId xmlns:p14="http://schemas.microsoft.com/office/powerpoint/2010/main" val="951695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518503" y="168484"/>
            <a:ext cx="2085975" cy="814388"/>
          </a:xfrm>
        </p:spPr>
        <p:txBody>
          <a:bodyPr/>
          <a:lstStyle/>
          <a:p>
            <a:r>
              <a:rPr lang="zh-CN" altLang="en-US" dirty="0"/>
              <a:t>运算符</a:t>
            </a:r>
          </a:p>
        </p:txBody>
      </p:sp>
      <p:grpSp>
        <p:nvGrpSpPr>
          <p:cNvPr id="72" name="组合 71"/>
          <p:cNvGrpSpPr/>
          <p:nvPr/>
        </p:nvGrpSpPr>
        <p:grpSpPr>
          <a:xfrm>
            <a:off x="3057114" y="365126"/>
            <a:ext cx="7126287" cy="502426"/>
            <a:chOff x="1119188" y="1342819"/>
            <a:chExt cx="7126287" cy="573911"/>
          </a:xfrm>
        </p:grpSpPr>
        <p:sp>
          <p:nvSpPr>
            <p:cNvPr id="5" name="MH_Other_1"/>
            <p:cNvSpPr/>
            <p:nvPr>
              <p:custDataLst>
                <p:tags r:id="rId61"/>
              </p:custDataLst>
            </p:nvPr>
          </p:nvSpPr>
          <p:spPr bwMode="auto">
            <a:xfrm>
              <a:off x="1119188" y="1342819"/>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a:t>
              </a:r>
              <a:endParaRPr lang="zh-CN" altLang="en-US" sz="2400">
                <a:solidFill>
                  <a:srgbClr val="FFFFFF"/>
                </a:solidFill>
                <a:latin typeface="+mj-lt"/>
              </a:endParaRPr>
            </a:p>
          </p:txBody>
        </p:sp>
        <p:cxnSp>
          <p:nvCxnSpPr>
            <p:cNvPr id="6" name="MH_Other_2"/>
            <p:cNvCxnSpPr/>
            <p:nvPr>
              <p:custDataLst>
                <p:tags r:id="rId62"/>
              </p:custDataLst>
            </p:nvPr>
          </p:nvCxnSpPr>
          <p:spPr>
            <a:xfrm>
              <a:off x="1765475" y="1785734"/>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5" name="MH_Other_11"/>
            <p:cNvSpPr/>
            <p:nvPr>
              <p:custDataLst>
                <p:tags r:id="rId63"/>
              </p:custDataLst>
            </p:nvPr>
          </p:nvSpPr>
          <p:spPr bwMode="auto">
            <a:xfrm rot="2140418">
              <a:off x="1220962" y="1368222"/>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12"/>
            <p:cNvSpPr/>
            <p:nvPr>
              <p:custDataLst>
                <p:tags r:id="rId64"/>
              </p:custDataLst>
            </p:nvPr>
          </p:nvSpPr>
          <p:spPr>
            <a:xfrm>
              <a:off x="1152004" y="1420588"/>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5" name="MH_SubTitle_1"/>
            <p:cNvSpPr txBox="1">
              <a:spLocks noChangeArrowheads="1"/>
            </p:cNvSpPr>
            <p:nvPr>
              <p:custDataLst>
                <p:tags r:id="rId65"/>
              </p:custDataLst>
            </p:nvPr>
          </p:nvSpPr>
          <p:spPr bwMode="auto">
            <a:xfrm>
              <a:off x="1765474" y="1385684"/>
              <a:ext cx="559483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算术运算符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  </a:t>
              </a:r>
              <a:r>
                <a:rPr lang="zh-CN" altLang="en-US" b="1">
                  <a:solidFill>
                    <a:schemeClr val="tx1">
                      <a:lumMod val="65000"/>
                      <a:lumOff val="35000"/>
                    </a:schemeClr>
                  </a:solidFill>
                  <a:latin typeface="+mn-lt"/>
                  <a:ea typeface="+mn-ea"/>
                </a:rPr>
                <a:t>*  </a:t>
              </a:r>
              <a:r>
                <a:rPr lang="en-US" altLang="zh-CN" b="1">
                  <a:solidFill>
                    <a:schemeClr val="tx1">
                      <a:lumMod val="65000"/>
                      <a:lumOff val="35000"/>
                    </a:schemeClr>
                  </a:solidFill>
                  <a:latin typeface="+mn-lt"/>
                  <a:ea typeface="+mn-ea"/>
                </a:rPr>
                <a:t>/  %  ++  --</a:t>
              </a:r>
              <a:endParaRPr lang="zh-CN" altLang="en-US" b="1">
                <a:solidFill>
                  <a:schemeClr val="tx1">
                    <a:lumMod val="65000"/>
                    <a:lumOff val="35000"/>
                  </a:schemeClr>
                </a:solidFill>
                <a:latin typeface="+mn-lt"/>
                <a:ea typeface="+mn-ea"/>
              </a:endParaRPr>
            </a:p>
          </p:txBody>
        </p:sp>
      </p:grpSp>
      <p:grpSp>
        <p:nvGrpSpPr>
          <p:cNvPr id="73" name="组合 72"/>
          <p:cNvGrpSpPr/>
          <p:nvPr/>
        </p:nvGrpSpPr>
        <p:grpSpPr>
          <a:xfrm>
            <a:off x="3057114" y="831063"/>
            <a:ext cx="7128116" cy="498904"/>
            <a:chOff x="1229037" y="1944580"/>
            <a:chExt cx="7128116" cy="569888"/>
          </a:xfrm>
        </p:grpSpPr>
        <p:sp>
          <p:nvSpPr>
            <p:cNvPr id="7" name="MH_Other_3"/>
            <p:cNvSpPr/>
            <p:nvPr>
              <p:custDataLst>
                <p:tags r:id="rId5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2</a:t>
              </a:r>
              <a:endParaRPr lang="zh-CN" altLang="en-US" sz="2400">
                <a:solidFill>
                  <a:srgbClr val="FFFFFF"/>
                </a:solidFill>
                <a:latin typeface="+mj-lt"/>
              </a:endParaRPr>
            </a:p>
          </p:txBody>
        </p:sp>
        <p:cxnSp>
          <p:nvCxnSpPr>
            <p:cNvPr id="8" name="MH_Other_4"/>
            <p:cNvCxnSpPr/>
            <p:nvPr>
              <p:custDataLst>
                <p:tags r:id="rId5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7" name="MH_Other_13"/>
            <p:cNvSpPr/>
            <p:nvPr>
              <p:custDataLst>
                <p:tags r:id="rId5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8" name="MH_Other_14"/>
            <p:cNvSpPr/>
            <p:nvPr>
              <p:custDataLst>
                <p:tags r:id="rId5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27" name="MH_SubTitle_2"/>
            <p:cNvSpPr txBox="1">
              <a:spLocks noChangeArrowheads="1"/>
            </p:cNvSpPr>
            <p:nvPr>
              <p:custDataLst>
                <p:tags r:id="rId60"/>
              </p:custDataLst>
            </p:nvPr>
          </p:nvSpPr>
          <p:spPr bwMode="auto">
            <a:xfrm>
              <a:off x="1877152" y="1977588"/>
              <a:ext cx="559300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关系运算符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&gt;  &lt;  ==  &gt;=  &lt;=  != </a:t>
              </a:r>
              <a:endParaRPr lang="zh-CN" altLang="en-US" b="1">
                <a:solidFill>
                  <a:schemeClr val="tx1">
                    <a:lumMod val="65000"/>
                    <a:lumOff val="35000"/>
                  </a:schemeClr>
                </a:solidFill>
                <a:latin typeface="+mn-lt"/>
                <a:ea typeface="+mn-ea"/>
              </a:endParaRPr>
            </a:p>
          </p:txBody>
        </p:sp>
      </p:grpSp>
      <p:grpSp>
        <p:nvGrpSpPr>
          <p:cNvPr id="75" name="组合 74"/>
          <p:cNvGrpSpPr/>
          <p:nvPr/>
        </p:nvGrpSpPr>
        <p:grpSpPr>
          <a:xfrm>
            <a:off x="3057114" y="1293478"/>
            <a:ext cx="7126287" cy="502426"/>
            <a:chOff x="2777888" y="2002457"/>
            <a:chExt cx="7126287" cy="573911"/>
          </a:xfrm>
        </p:grpSpPr>
        <p:sp>
          <p:nvSpPr>
            <p:cNvPr id="66" name="MH_Other_1"/>
            <p:cNvSpPr/>
            <p:nvPr>
              <p:custDataLst>
                <p:tags r:id="rId5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3</a:t>
              </a:r>
              <a:endParaRPr lang="zh-CN" altLang="en-US" sz="2400">
                <a:solidFill>
                  <a:srgbClr val="FFFFFF"/>
                </a:solidFill>
                <a:latin typeface="+mj-lt"/>
              </a:endParaRPr>
            </a:p>
          </p:txBody>
        </p:sp>
        <p:cxnSp>
          <p:nvCxnSpPr>
            <p:cNvPr id="67" name="MH_Other_2"/>
            <p:cNvCxnSpPr/>
            <p:nvPr>
              <p:custDataLst>
                <p:tags r:id="rId5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69" name="MH_Other_12"/>
            <p:cNvSpPr/>
            <p:nvPr>
              <p:custDataLst>
                <p:tags r:id="rId5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68" name="MH_Other_11"/>
            <p:cNvSpPr/>
            <p:nvPr>
              <p:custDataLst>
                <p:tags r:id="rId5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70" name="MH_SubTitle_1"/>
            <p:cNvSpPr txBox="1">
              <a:spLocks noChangeArrowheads="1"/>
            </p:cNvSpPr>
            <p:nvPr>
              <p:custDataLst>
                <p:tags r:id="rId5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逻辑运算符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&amp;&amp;  ||</a:t>
              </a:r>
              <a:endParaRPr lang="zh-CN" altLang="en-US" b="1">
                <a:solidFill>
                  <a:schemeClr val="tx1">
                    <a:lumMod val="65000"/>
                    <a:lumOff val="35000"/>
                  </a:schemeClr>
                </a:solidFill>
                <a:latin typeface="+mn-lt"/>
                <a:ea typeface="+mn-ea"/>
              </a:endParaRPr>
            </a:p>
          </p:txBody>
        </p:sp>
      </p:grpSp>
      <p:grpSp>
        <p:nvGrpSpPr>
          <p:cNvPr id="76" name="组合 75"/>
          <p:cNvGrpSpPr/>
          <p:nvPr/>
        </p:nvGrpSpPr>
        <p:grpSpPr>
          <a:xfrm>
            <a:off x="3057114" y="1759415"/>
            <a:ext cx="7128116" cy="498904"/>
            <a:chOff x="1229037" y="1944580"/>
            <a:chExt cx="7128116" cy="569888"/>
          </a:xfrm>
        </p:grpSpPr>
        <p:sp>
          <p:nvSpPr>
            <p:cNvPr id="77" name="MH_Other_3"/>
            <p:cNvSpPr/>
            <p:nvPr>
              <p:custDataLst>
                <p:tags r:id="rId4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4</a:t>
              </a:r>
              <a:endParaRPr lang="zh-CN" altLang="en-US" sz="2400">
                <a:solidFill>
                  <a:srgbClr val="FFFFFF"/>
                </a:solidFill>
                <a:latin typeface="+mj-lt"/>
              </a:endParaRPr>
            </a:p>
          </p:txBody>
        </p:sp>
        <p:cxnSp>
          <p:nvCxnSpPr>
            <p:cNvPr id="78" name="MH_Other_4"/>
            <p:cNvCxnSpPr/>
            <p:nvPr>
              <p:custDataLst>
                <p:tags r:id="rId4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79" name="MH_Other_13"/>
            <p:cNvSpPr/>
            <p:nvPr>
              <p:custDataLst>
                <p:tags r:id="rId4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0" name="MH_Other_14"/>
            <p:cNvSpPr/>
            <p:nvPr>
              <p:custDataLst>
                <p:tags r:id="rId4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1" name="MH_SubTitle_2"/>
            <p:cNvSpPr txBox="1">
              <a:spLocks noChangeArrowheads="1"/>
            </p:cNvSpPr>
            <p:nvPr>
              <p:custDataLst>
                <p:tags r:id="rId50"/>
              </p:custDataLst>
            </p:nvPr>
          </p:nvSpPr>
          <p:spPr bwMode="auto">
            <a:xfrm>
              <a:off x="1877152" y="1977588"/>
              <a:ext cx="581334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位运算符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&lt;&lt;  &gt;&gt;  ~  |  ^  &amp;</a:t>
              </a:r>
              <a:endParaRPr lang="zh-CN" altLang="en-US" b="1">
                <a:solidFill>
                  <a:schemeClr val="tx1">
                    <a:lumMod val="65000"/>
                    <a:lumOff val="35000"/>
                  </a:schemeClr>
                </a:solidFill>
                <a:latin typeface="+mn-lt"/>
                <a:ea typeface="+mn-ea"/>
              </a:endParaRPr>
            </a:p>
          </p:txBody>
        </p:sp>
      </p:grpSp>
      <p:grpSp>
        <p:nvGrpSpPr>
          <p:cNvPr id="82" name="组合 81"/>
          <p:cNvGrpSpPr/>
          <p:nvPr/>
        </p:nvGrpSpPr>
        <p:grpSpPr>
          <a:xfrm>
            <a:off x="3057114" y="2221830"/>
            <a:ext cx="7126287" cy="502426"/>
            <a:chOff x="2777888" y="2002457"/>
            <a:chExt cx="7126287" cy="573911"/>
          </a:xfrm>
        </p:grpSpPr>
        <p:sp>
          <p:nvSpPr>
            <p:cNvPr id="83" name="MH_Other_1"/>
            <p:cNvSpPr/>
            <p:nvPr>
              <p:custDataLst>
                <p:tags r:id="rId4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5</a:t>
              </a:r>
              <a:endParaRPr lang="zh-CN" altLang="en-US" sz="2400">
                <a:solidFill>
                  <a:srgbClr val="FFFFFF"/>
                </a:solidFill>
                <a:latin typeface="+mj-lt"/>
              </a:endParaRPr>
            </a:p>
          </p:txBody>
        </p:sp>
        <p:cxnSp>
          <p:nvCxnSpPr>
            <p:cNvPr id="84" name="MH_Other_2"/>
            <p:cNvCxnSpPr/>
            <p:nvPr>
              <p:custDataLst>
                <p:tags r:id="rId4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85" name="MH_Other_12"/>
            <p:cNvSpPr/>
            <p:nvPr>
              <p:custDataLst>
                <p:tags r:id="rId4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6" name="MH_Other_11"/>
            <p:cNvSpPr/>
            <p:nvPr>
              <p:custDataLst>
                <p:tags r:id="rId4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87" name="MH_SubTitle_1"/>
            <p:cNvSpPr txBox="1">
              <a:spLocks noChangeArrowheads="1"/>
            </p:cNvSpPr>
            <p:nvPr>
              <p:custDataLst>
                <p:tags r:id="rId45"/>
              </p:custDataLst>
            </p:nvPr>
          </p:nvSpPr>
          <p:spPr bwMode="auto">
            <a:xfrm>
              <a:off x="3424174" y="2045322"/>
              <a:ext cx="559483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赋值运算符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r>
                <a:rPr lang="zh-CN" altLang="en-US" b="1">
                  <a:solidFill>
                    <a:schemeClr val="tx1">
                      <a:lumMod val="65000"/>
                      <a:lumOff val="35000"/>
                    </a:schemeClr>
                  </a:solidFill>
                  <a:latin typeface="+mn-lt"/>
                  <a:ea typeface="+mn-ea"/>
                </a:rPr>
                <a:t>及其扩展赋值运算符</a:t>
              </a:r>
            </a:p>
          </p:txBody>
        </p:sp>
      </p:grpSp>
      <p:grpSp>
        <p:nvGrpSpPr>
          <p:cNvPr id="88" name="组合 87"/>
          <p:cNvGrpSpPr/>
          <p:nvPr/>
        </p:nvGrpSpPr>
        <p:grpSpPr>
          <a:xfrm>
            <a:off x="3057114" y="2687767"/>
            <a:ext cx="7128116" cy="498904"/>
            <a:chOff x="1229037" y="1944580"/>
            <a:chExt cx="7128116" cy="569888"/>
          </a:xfrm>
        </p:grpSpPr>
        <p:sp>
          <p:nvSpPr>
            <p:cNvPr id="89" name="MH_Other_3"/>
            <p:cNvSpPr/>
            <p:nvPr>
              <p:custDataLst>
                <p:tags r:id="rId3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6</a:t>
              </a:r>
              <a:endParaRPr lang="zh-CN" altLang="en-US" sz="2400">
                <a:solidFill>
                  <a:srgbClr val="FFFFFF"/>
                </a:solidFill>
                <a:latin typeface="+mj-lt"/>
              </a:endParaRPr>
            </a:p>
          </p:txBody>
        </p:sp>
        <p:cxnSp>
          <p:nvCxnSpPr>
            <p:cNvPr id="90" name="MH_Other_4"/>
            <p:cNvCxnSpPr/>
            <p:nvPr>
              <p:custDataLst>
                <p:tags r:id="rId3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1" name="MH_Other_13"/>
            <p:cNvSpPr/>
            <p:nvPr>
              <p:custDataLst>
                <p:tags r:id="rId3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2" name="MH_Other_14"/>
            <p:cNvSpPr/>
            <p:nvPr>
              <p:custDataLst>
                <p:tags r:id="rId3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3" name="MH_SubTitle_2"/>
            <p:cNvSpPr txBox="1">
              <a:spLocks noChangeArrowheads="1"/>
            </p:cNvSpPr>
            <p:nvPr>
              <p:custDataLst>
                <p:tags r:id="rId4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条件运算符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94" name="组合 93"/>
          <p:cNvGrpSpPr/>
          <p:nvPr/>
        </p:nvGrpSpPr>
        <p:grpSpPr>
          <a:xfrm>
            <a:off x="3057114" y="3150182"/>
            <a:ext cx="7126287" cy="502426"/>
            <a:chOff x="2777888" y="2002457"/>
            <a:chExt cx="7126287" cy="573911"/>
          </a:xfrm>
        </p:grpSpPr>
        <p:sp>
          <p:nvSpPr>
            <p:cNvPr id="95" name="MH_Other_1"/>
            <p:cNvSpPr/>
            <p:nvPr>
              <p:custDataLst>
                <p:tags r:id="rId3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7</a:t>
              </a:r>
              <a:endParaRPr lang="zh-CN" altLang="en-US" sz="2400">
                <a:solidFill>
                  <a:srgbClr val="FFFFFF"/>
                </a:solidFill>
                <a:latin typeface="+mj-lt"/>
              </a:endParaRPr>
            </a:p>
          </p:txBody>
        </p:sp>
        <p:cxnSp>
          <p:nvCxnSpPr>
            <p:cNvPr id="96" name="MH_Other_2"/>
            <p:cNvCxnSpPr/>
            <p:nvPr>
              <p:custDataLst>
                <p:tags r:id="rId3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97" name="MH_Other_12"/>
            <p:cNvSpPr/>
            <p:nvPr>
              <p:custDataLst>
                <p:tags r:id="rId3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8" name="MH_Other_11"/>
            <p:cNvSpPr/>
            <p:nvPr>
              <p:custDataLst>
                <p:tags r:id="rId3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99" name="MH_SubTitle_1"/>
            <p:cNvSpPr txBox="1">
              <a:spLocks noChangeArrowheads="1"/>
            </p:cNvSpPr>
            <p:nvPr>
              <p:custDataLst>
                <p:tags r:id="rId3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逗号运算符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grpSp>
        <p:nvGrpSpPr>
          <p:cNvPr id="100" name="组合 99"/>
          <p:cNvGrpSpPr/>
          <p:nvPr/>
        </p:nvGrpSpPr>
        <p:grpSpPr>
          <a:xfrm>
            <a:off x="3057114" y="3616119"/>
            <a:ext cx="7128116" cy="498904"/>
            <a:chOff x="1229037" y="1944580"/>
            <a:chExt cx="7128116" cy="569888"/>
          </a:xfrm>
        </p:grpSpPr>
        <p:sp>
          <p:nvSpPr>
            <p:cNvPr id="101" name="MH_Other_3"/>
            <p:cNvSpPr/>
            <p:nvPr>
              <p:custDataLst>
                <p:tags r:id="rId2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8</a:t>
              </a:r>
              <a:endParaRPr lang="zh-CN" altLang="en-US" sz="2400">
                <a:solidFill>
                  <a:srgbClr val="FFFFFF"/>
                </a:solidFill>
                <a:latin typeface="+mj-lt"/>
              </a:endParaRPr>
            </a:p>
          </p:txBody>
        </p:sp>
        <p:cxnSp>
          <p:nvCxnSpPr>
            <p:cNvPr id="102" name="MH_Other_4"/>
            <p:cNvCxnSpPr/>
            <p:nvPr>
              <p:custDataLst>
                <p:tags r:id="rId2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3" name="MH_Other_13"/>
            <p:cNvSpPr/>
            <p:nvPr>
              <p:custDataLst>
                <p:tags r:id="rId2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4" name="MH_Other_14"/>
            <p:cNvSpPr/>
            <p:nvPr>
              <p:custDataLst>
                <p:tags r:id="rId2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05" name="MH_SubTitle_2"/>
            <p:cNvSpPr txBox="1">
              <a:spLocks noChangeArrowheads="1"/>
            </p:cNvSpPr>
            <p:nvPr>
              <p:custDataLst>
                <p:tags r:id="rId3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指针运算符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&amp;</a:t>
              </a:r>
              <a:endParaRPr lang="zh-CN" altLang="en-US" b="1">
                <a:solidFill>
                  <a:schemeClr val="tx1">
                    <a:lumMod val="65000"/>
                    <a:lumOff val="35000"/>
                  </a:schemeClr>
                </a:solidFill>
                <a:latin typeface="+mn-lt"/>
                <a:ea typeface="+mn-ea"/>
              </a:endParaRPr>
            </a:p>
          </p:txBody>
        </p:sp>
      </p:grpSp>
      <p:grpSp>
        <p:nvGrpSpPr>
          <p:cNvPr id="106" name="组合 105"/>
          <p:cNvGrpSpPr/>
          <p:nvPr/>
        </p:nvGrpSpPr>
        <p:grpSpPr>
          <a:xfrm>
            <a:off x="3057114" y="4078534"/>
            <a:ext cx="7126287" cy="502426"/>
            <a:chOff x="2777888" y="2002457"/>
            <a:chExt cx="7126287" cy="573911"/>
          </a:xfrm>
        </p:grpSpPr>
        <p:sp>
          <p:nvSpPr>
            <p:cNvPr id="107" name="MH_Other_1"/>
            <p:cNvSpPr/>
            <p:nvPr>
              <p:custDataLst>
                <p:tags r:id="rId2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9</a:t>
              </a:r>
              <a:endParaRPr lang="zh-CN" altLang="en-US" sz="2400">
                <a:solidFill>
                  <a:srgbClr val="FFFFFF"/>
                </a:solidFill>
                <a:latin typeface="+mj-lt"/>
              </a:endParaRPr>
            </a:p>
          </p:txBody>
        </p:sp>
        <p:cxnSp>
          <p:nvCxnSpPr>
            <p:cNvPr id="108" name="MH_Other_2"/>
            <p:cNvCxnSpPr/>
            <p:nvPr>
              <p:custDataLst>
                <p:tags r:id="rId2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09" name="MH_Other_12"/>
            <p:cNvSpPr/>
            <p:nvPr>
              <p:custDataLst>
                <p:tags r:id="rId2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0" name="MH_Other_11"/>
            <p:cNvSpPr/>
            <p:nvPr>
              <p:custDataLst>
                <p:tags r:id="rId2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1" name="MH_SubTitle_1"/>
            <p:cNvSpPr txBox="1">
              <a:spLocks noChangeArrowheads="1"/>
            </p:cNvSpPr>
            <p:nvPr>
              <p:custDataLst>
                <p:tags r:id="rId2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1">
                      <a:lumMod val="75000"/>
                    </a:schemeClr>
                  </a:solidFill>
                  <a:latin typeface="+mn-lt"/>
                  <a:ea typeface="+mn-ea"/>
                </a:rPr>
                <a:t>求字节数运算符</a:t>
              </a:r>
              <a:r>
                <a:rPr lang="en-US" altLang="zh-CN" b="1" dirty="0">
                  <a:solidFill>
                    <a:schemeClr val="accent1">
                      <a:lumMod val="75000"/>
                    </a:schemeClr>
                  </a:solidFill>
                  <a:latin typeface="+mn-lt"/>
                  <a:ea typeface="+mn-ea"/>
                </a:rPr>
                <a:t>		</a:t>
              </a:r>
              <a:r>
                <a:rPr lang="en-US" altLang="zh-CN" b="1" dirty="0" err="1">
                  <a:solidFill>
                    <a:schemeClr val="tx1">
                      <a:lumMod val="65000"/>
                      <a:lumOff val="35000"/>
                    </a:schemeClr>
                  </a:solidFill>
                  <a:latin typeface="+mn-lt"/>
                  <a:ea typeface="+mn-ea"/>
                </a:rPr>
                <a:t>sizeof</a:t>
              </a:r>
              <a:endParaRPr lang="zh-CN" altLang="en-US" b="1" dirty="0">
                <a:solidFill>
                  <a:schemeClr val="tx1">
                    <a:lumMod val="65000"/>
                    <a:lumOff val="35000"/>
                  </a:schemeClr>
                </a:solidFill>
                <a:latin typeface="+mn-lt"/>
                <a:ea typeface="+mn-ea"/>
              </a:endParaRPr>
            </a:p>
          </p:txBody>
        </p:sp>
      </p:grpSp>
      <p:grpSp>
        <p:nvGrpSpPr>
          <p:cNvPr id="112" name="组合 111"/>
          <p:cNvGrpSpPr/>
          <p:nvPr/>
        </p:nvGrpSpPr>
        <p:grpSpPr>
          <a:xfrm>
            <a:off x="3057114" y="4544471"/>
            <a:ext cx="7128116" cy="498904"/>
            <a:chOff x="1229037" y="1944580"/>
            <a:chExt cx="7128116" cy="569888"/>
          </a:xfrm>
        </p:grpSpPr>
        <p:sp>
          <p:nvSpPr>
            <p:cNvPr id="113" name="MH_Other_3"/>
            <p:cNvSpPr/>
            <p:nvPr>
              <p:custDataLst>
                <p:tags r:id="rId1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10</a:t>
              </a:r>
              <a:endParaRPr lang="zh-CN" altLang="en-US" sz="2400">
                <a:solidFill>
                  <a:srgbClr val="FFFFFF"/>
                </a:solidFill>
                <a:latin typeface="+mj-lt"/>
              </a:endParaRPr>
            </a:p>
          </p:txBody>
        </p:sp>
        <p:cxnSp>
          <p:nvCxnSpPr>
            <p:cNvPr id="114" name="MH_Other_4"/>
            <p:cNvCxnSpPr/>
            <p:nvPr>
              <p:custDataLst>
                <p:tags r:id="rId1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15" name="MH_Other_13"/>
            <p:cNvSpPr/>
            <p:nvPr>
              <p:custDataLst>
                <p:tags r:id="rId18"/>
              </p:custDataLst>
            </p:nvPr>
          </p:nvSpPr>
          <p:spPr bwMode="auto">
            <a:xfrm rot="2140418">
              <a:off x="1268523" y="1949531"/>
              <a:ext cx="538904"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6" name="MH_Other_14"/>
            <p:cNvSpPr/>
            <p:nvPr>
              <p:custDataLst>
                <p:tags r:id="rId1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17" name="MH_SubTitle_2"/>
            <p:cNvSpPr txBox="1">
              <a:spLocks noChangeArrowheads="1"/>
            </p:cNvSpPr>
            <p:nvPr>
              <p:custDataLst>
                <p:tags r:id="rId20"/>
              </p:custDataLst>
            </p:nvPr>
          </p:nvSpPr>
          <p:spPr bwMode="auto">
            <a:xfrm>
              <a:off x="1877153" y="1977588"/>
              <a:ext cx="5945546"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dirty="0">
                  <a:solidFill>
                    <a:schemeClr val="accent2">
                      <a:lumMod val="75000"/>
                    </a:schemeClr>
                  </a:solidFill>
                  <a:latin typeface="+mn-lt"/>
                  <a:ea typeface="+mn-ea"/>
                </a:rPr>
                <a:t>强制类型转换运算符</a:t>
              </a:r>
              <a:r>
                <a:rPr lang="en-US" altLang="zh-CN" b="1" dirty="0">
                  <a:solidFill>
                    <a:schemeClr val="accent2">
                      <a:lumMod val="75000"/>
                    </a:schemeClr>
                  </a:solidFill>
                  <a:latin typeface="+mn-lt"/>
                  <a:ea typeface="+mn-ea"/>
                </a:rPr>
                <a:t>	</a:t>
              </a:r>
              <a:r>
                <a:rPr lang="en-US" altLang="zh-CN" b="1" dirty="0">
                  <a:solidFill>
                    <a:schemeClr val="tx1">
                      <a:lumMod val="65000"/>
                      <a:lumOff val="35000"/>
                    </a:schemeClr>
                  </a:solidFill>
                  <a:latin typeface="+mn-lt"/>
                  <a:ea typeface="+mn-ea"/>
                </a:rPr>
                <a:t>(</a:t>
              </a:r>
              <a:r>
                <a:rPr lang="zh-CN" altLang="en-US" b="1" dirty="0">
                  <a:solidFill>
                    <a:schemeClr val="tx1">
                      <a:lumMod val="65000"/>
                      <a:lumOff val="35000"/>
                    </a:schemeClr>
                  </a:solidFill>
                  <a:latin typeface="+mn-lt"/>
                  <a:ea typeface="+mn-ea"/>
                </a:rPr>
                <a:t>类型</a:t>
              </a:r>
              <a:r>
                <a:rPr lang="en-US" altLang="zh-CN" b="1" dirty="0">
                  <a:solidFill>
                    <a:schemeClr val="tx1">
                      <a:lumMod val="65000"/>
                      <a:lumOff val="35000"/>
                    </a:schemeClr>
                  </a:solidFill>
                  <a:latin typeface="+mn-lt"/>
                  <a:ea typeface="+mn-ea"/>
                </a:rPr>
                <a:t>)</a:t>
              </a:r>
              <a:endParaRPr lang="zh-CN" altLang="en-US" b="1" dirty="0">
                <a:solidFill>
                  <a:schemeClr val="tx1">
                    <a:lumMod val="65000"/>
                    <a:lumOff val="35000"/>
                  </a:schemeClr>
                </a:solidFill>
                <a:latin typeface="+mn-lt"/>
                <a:ea typeface="+mn-ea"/>
              </a:endParaRPr>
            </a:p>
          </p:txBody>
        </p:sp>
      </p:grpSp>
      <p:grpSp>
        <p:nvGrpSpPr>
          <p:cNvPr id="118" name="组合 117"/>
          <p:cNvGrpSpPr/>
          <p:nvPr/>
        </p:nvGrpSpPr>
        <p:grpSpPr>
          <a:xfrm>
            <a:off x="3057114" y="5006886"/>
            <a:ext cx="7126287" cy="502426"/>
            <a:chOff x="2777888" y="2002457"/>
            <a:chExt cx="7126287" cy="573911"/>
          </a:xfrm>
        </p:grpSpPr>
        <p:sp>
          <p:nvSpPr>
            <p:cNvPr id="119" name="MH_Other_1"/>
            <p:cNvSpPr/>
            <p:nvPr>
              <p:custDataLst>
                <p:tags r:id="rId1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11</a:t>
              </a:r>
              <a:endParaRPr lang="zh-CN" altLang="en-US" sz="2400">
                <a:solidFill>
                  <a:srgbClr val="FFFFFF"/>
                </a:solidFill>
                <a:latin typeface="+mj-lt"/>
              </a:endParaRPr>
            </a:p>
          </p:txBody>
        </p:sp>
        <p:cxnSp>
          <p:nvCxnSpPr>
            <p:cNvPr id="120" name="MH_Other_2"/>
            <p:cNvCxnSpPr/>
            <p:nvPr>
              <p:custDataLst>
                <p:tags r:id="rId1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1" name="MH_Other_12"/>
            <p:cNvSpPr/>
            <p:nvPr>
              <p:custDataLst>
                <p:tags r:id="rId1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2" name="MH_Other_11"/>
            <p:cNvSpPr/>
            <p:nvPr>
              <p:custDataLst>
                <p:tags r:id="rId1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3" name="MH_SubTitle_1"/>
            <p:cNvSpPr txBox="1">
              <a:spLocks noChangeArrowheads="1"/>
            </p:cNvSpPr>
            <p:nvPr>
              <p:custDataLst>
                <p:tags r:id="rId15"/>
              </p:custDataLst>
            </p:nvPr>
          </p:nvSpPr>
          <p:spPr bwMode="auto">
            <a:xfrm>
              <a:off x="3424175" y="2045322"/>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成员运算符</a:t>
              </a:r>
              <a:r>
                <a:rPr lang="en-US" altLang="zh-CN" b="1">
                  <a:solidFill>
                    <a:schemeClr val="accent1">
                      <a:lumMod val="75000"/>
                    </a:schemeClr>
                  </a:solidFill>
                  <a:latin typeface="+mn-lt"/>
                  <a:ea typeface="+mn-ea"/>
                </a:rPr>
                <a:t>		</a:t>
              </a:r>
              <a:r>
                <a:rPr lang="en-US" altLang="zh-CN" b="1">
                  <a:solidFill>
                    <a:schemeClr val="tx1">
                      <a:lumMod val="65000"/>
                      <a:lumOff val="35000"/>
                    </a:schemeClr>
                  </a:solidFill>
                  <a:latin typeface="+mn-lt"/>
                  <a:ea typeface="+mn-ea"/>
                </a:rPr>
                <a:t>.  -&gt;</a:t>
              </a:r>
              <a:endParaRPr lang="zh-CN" altLang="en-US" b="1">
                <a:solidFill>
                  <a:schemeClr val="tx1">
                    <a:lumMod val="65000"/>
                    <a:lumOff val="35000"/>
                  </a:schemeClr>
                </a:solidFill>
                <a:latin typeface="+mn-lt"/>
                <a:ea typeface="+mn-ea"/>
              </a:endParaRPr>
            </a:p>
          </p:txBody>
        </p:sp>
      </p:grpSp>
      <p:grpSp>
        <p:nvGrpSpPr>
          <p:cNvPr id="124" name="组合 123"/>
          <p:cNvGrpSpPr/>
          <p:nvPr/>
        </p:nvGrpSpPr>
        <p:grpSpPr>
          <a:xfrm>
            <a:off x="3057114" y="5472823"/>
            <a:ext cx="7128116" cy="498904"/>
            <a:chOff x="1229037" y="1944580"/>
            <a:chExt cx="7128116" cy="569888"/>
          </a:xfrm>
        </p:grpSpPr>
        <p:sp>
          <p:nvSpPr>
            <p:cNvPr id="125" name="MH_Other_3"/>
            <p:cNvSpPr/>
            <p:nvPr>
              <p:custDataLst>
                <p:tags r:id="rId6"/>
              </p:custDataLst>
            </p:nvPr>
          </p:nvSpPr>
          <p:spPr bwMode="auto">
            <a:xfrm>
              <a:off x="1229037" y="1944580"/>
              <a:ext cx="569887" cy="569888"/>
            </a:xfrm>
            <a:prstGeom prst="ellipse">
              <a:avLst/>
            </a:prstGeom>
            <a:solidFill>
              <a:schemeClr val="accent2"/>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12</a:t>
              </a:r>
              <a:endParaRPr lang="zh-CN" altLang="en-US" sz="2400">
                <a:solidFill>
                  <a:srgbClr val="FFFFFF"/>
                </a:solidFill>
                <a:latin typeface="+mj-lt"/>
              </a:endParaRPr>
            </a:p>
          </p:txBody>
        </p:sp>
        <p:cxnSp>
          <p:nvCxnSpPr>
            <p:cNvPr id="126" name="MH_Other_4"/>
            <p:cNvCxnSpPr/>
            <p:nvPr>
              <p:custDataLst>
                <p:tags r:id="rId7"/>
              </p:custDataLst>
            </p:nvPr>
          </p:nvCxnSpPr>
          <p:spPr>
            <a:xfrm>
              <a:off x="1877153" y="2377638"/>
              <a:ext cx="6480000" cy="0"/>
            </a:xfrm>
            <a:prstGeom prst="line">
              <a:avLst/>
            </a:prstGeom>
            <a:ln w="25400" cap="rnd" cmpd="sng">
              <a:solidFill>
                <a:schemeClr val="accent2"/>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27" name="MH_Other_13"/>
            <p:cNvSpPr/>
            <p:nvPr>
              <p:custDataLst>
                <p:tags r:id="rId8"/>
              </p:custDataLst>
            </p:nvPr>
          </p:nvSpPr>
          <p:spPr bwMode="auto">
            <a:xfrm rot="2140418">
              <a:off x="1331053" y="1969651"/>
              <a:ext cx="469900" cy="430213"/>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8" name="MH_Other_14"/>
            <p:cNvSpPr/>
            <p:nvPr>
              <p:custDataLst>
                <p:tags r:id="rId9"/>
              </p:custDataLst>
            </p:nvPr>
          </p:nvSpPr>
          <p:spPr>
            <a:xfrm>
              <a:off x="1288230" y="2004771"/>
              <a:ext cx="496142" cy="496143"/>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9" name="MH_SubTitle_2"/>
            <p:cNvSpPr txBox="1">
              <a:spLocks noChangeArrowheads="1"/>
            </p:cNvSpPr>
            <p:nvPr>
              <p:custDataLst>
                <p:tags r:id="rId10"/>
              </p:custDataLst>
            </p:nvPr>
          </p:nvSpPr>
          <p:spPr bwMode="auto">
            <a:xfrm>
              <a:off x="1877153" y="1977588"/>
              <a:ext cx="4679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2">
                      <a:lumMod val="75000"/>
                    </a:schemeClr>
                  </a:solidFill>
                  <a:latin typeface="+mn-lt"/>
                  <a:ea typeface="+mn-ea"/>
                </a:rPr>
                <a:t>下标运算符</a:t>
              </a:r>
              <a:r>
                <a:rPr lang="en-US" altLang="zh-CN" b="1">
                  <a:solidFill>
                    <a:schemeClr val="accent2">
                      <a:lumMod val="75000"/>
                    </a:schemeClr>
                  </a:solidFill>
                  <a:latin typeface="+mn-lt"/>
                  <a:ea typeface="+mn-ea"/>
                </a:rPr>
                <a:t>		</a:t>
              </a:r>
              <a:r>
                <a:rPr lang="en-US" altLang="zh-CN" b="1">
                  <a:solidFill>
                    <a:schemeClr val="tx1">
                      <a:lumMod val="65000"/>
                      <a:lumOff val="35000"/>
                    </a:schemeClr>
                  </a:solidFill>
                  <a:latin typeface="+mn-lt"/>
                  <a:ea typeface="+mn-ea"/>
                </a:rPr>
                <a:t>[ ] </a:t>
              </a:r>
              <a:endParaRPr lang="zh-CN" altLang="en-US" b="1">
                <a:solidFill>
                  <a:schemeClr val="tx1">
                    <a:lumMod val="65000"/>
                    <a:lumOff val="35000"/>
                  </a:schemeClr>
                </a:solidFill>
                <a:latin typeface="+mn-lt"/>
                <a:ea typeface="+mn-ea"/>
              </a:endParaRPr>
            </a:p>
          </p:txBody>
        </p:sp>
      </p:grpSp>
      <p:grpSp>
        <p:nvGrpSpPr>
          <p:cNvPr id="130" name="组合 129"/>
          <p:cNvGrpSpPr/>
          <p:nvPr/>
        </p:nvGrpSpPr>
        <p:grpSpPr>
          <a:xfrm>
            <a:off x="3057114" y="5935232"/>
            <a:ext cx="7126287" cy="502426"/>
            <a:chOff x="2777888" y="2002457"/>
            <a:chExt cx="7126287" cy="573911"/>
          </a:xfrm>
        </p:grpSpPr>
        <p:sp>
          <p:nvSpPr>
            <p:cNvPr id="131" name="MH_Other_1"/>
            <p:cNvSpPr/>
            <p:nvPr>
              <p:custDataLst>
                <p:tags r:id="rId1"/>
              </p:custDataLst>
            </p:nvPr>
          </p:nvSpPr>
          <p:spPr bwMode="auto">
            <a:xfrm>
              <a:off x="2777888" y="2002457"/>
              <a:ext cx="569887" cy="569887"/>
            </a:xfrm>
            <a:prstGeom prst="ellipse">
              <a:avLst/>
            </a:prstGeom>
            <a:solidFill>
              <a:schemeClr val="accent1"/>
            </a:solidFill>
            <a:ln>
              <a:noFill/>
            </a:ln>
            <a:effectLst/>
            <a:scene3d>
              <a:camera prst="orthographicFront">
                <a:rot lat="0" lon="0" rev="0"/>
              </a:camera>
              <a:lightRig rig="glow" dir="t">
                <a:rot lat="0" lon="0" rev="14100000"/>
              </a:lightRig>
            </a:scene3d>
            <a:sp3d prstMaterial="softEdge">
              <a:bevelT w="127000"/>
            </a:sp3d>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altLang="zh-CN" sz="2400">
                  <a:solidFill>
                    <a:srgbClr val="FFFFFF"/>
                  </a:solidFill>
                  <a:latin typeface="+mj-lt"/>
                </a:rPr>
                <a:t>13</a:t>
              </a:r>
              <a:endParaRPr lang="zh-CN" altLang="en-US" sz="2400">
                <a:solidFill>
                  <a:srgbClr val="FFFFFF"/>
                </a:solidFill>
                <a:latin typeface="+mj-lt"/>
              </a:endParaRPr>
            </a:p>
          </p:txBody>
        </p:sp>
        <p:cxnSp>
          <p:nvCxnSpPr>
            <p:cNvPr id="132" name="MH_Other_2"/>
            <p:cNvCxnSpPr/>
            <p:nvPr>
              <p:custDataLst>
                <p:tags r:id="rId2"/>
              </p:custDataLst>
            </p:nvPr>
          </p:nvCxnSpPr>
          <p:spPr>
            <a:xfrm>
              <a:off x="3424175" y="2445372"/>
              <a:ext cx="6480000" cy="0"/>
            </a:xfrm>
            <a:prstGeom prst="line">
              <a:avLst/>
            </a:prstGeom>
            <a:ln w="25400" cap="rnd" cmpd="sng">
              <a:solidFill>
                <a:schemeClr val="accent1"/>
              </a:solidFill>
              <a:prstDash val="sysDot"/>
              <a:miter lim="800000"/>
            </a:ln>
          </p:spPr>
          <p:style>
            <a:lnRef idx="1">
              <a:schemeClr val="accent1"/>
            </a:lnRef>
            <a:fillRef idx="0">
              <a:schemeClr val="accent1"/>
            </a:fillRef>
            <a:effectRef idx="0">
              <a:schemeClr val="accent1"/>
            </a:effectRef>
            <a:fontRef idx="minor">
              <a:schemeClr val="tx1"/>
            </a:fontRef>
          </p:style>
        </p:cxnSp>
        <p:sp>
          <p:nvSpPr>
            <p:cNvPr id="133" name="MH_Other_12"/>
            <p:cNvSpPr/>
            <p:nvPr>
              <p:custDataLst>
                <p:tags r:id="rId3"/>
              </p:custDataLst>
            </p:nvPr>
          </p:nvSpPr>
          <p:spPr>
            <a:xfrm>
              <a:off x="2810704" y="2080226"/>
              <a:ext cx="496142" cy="496142"/>
            </a:xfrm>
            <a:prstGeom prst="ellipse">
              <a:avLst/>
            </a:prstGeom>
            <a:gradFill>
              <a:gsLst>
                <a:gs pos="28000">
                  <a:srgbClr val="FFFFFF">
                    <a:alpha val="0"/>
                  </a:srgbClr>
                </a:gs>
                <a:gs pos="98000">
                  <a:srgbClr val="FFFFFF">
                    <a:alpha val="79000"/>
                  </a:srgbClr>
                </a:gs>
                <a:gs pos="78000">
                  <a:srgbClr val="FFFFFF">
                    <a:alpha val="41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4" name="MH_Other_11"/>
            <p:cNvSpPr/>
            <p:nvPr>
              <p:custDataLst>
                <p:tags r:id="rId4"/>
              </p:custDataLst>
            </p:nvPr>
          </p:nvSpPr>
          <p:spPr bwMode="auto">
            <a:xfrm rot="2140418">
              <a:off x="2879662" y="2027860"/>
              <a:ext cx="469900" cy="430212"/>
            </a:xfrm>
            <a:prstGeom prst="ellipse">
              <a:avLst/>
            </a:prstGeom>
            <a:gradFill flip="none" rotWithShape="1">
              <a:gsLst>
                <a:gs pos="0">
                  <a:srgbClr val="FFFFFF">
                    <a:alpha val="0"/>
                  </a:srgbClr>
                </a:gs>
                <a:gs pos="16000">
                  <a:srgbClr val="FFFFFF">
                    <a:alpha val="88000"/>
                  </a:srgbClr>
                </a:gs>
                <a:gs pos="30000">
                  <a:srgbClr val="FFFFFF">
                    <a:alpha val="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5" name="MH_SubTitle_1"/>
            <p:cNvSpPr txBox="1">
              <a:spLocks noChangeArrowheads="1"/>
            </p:cNvSpPr>
            <p:nvPr>
              <p:custDataLst>
                <p:tags r:id="rId5"/>
              </p:custDataLst>
            </p:nvPr>
          </p:nvSpPr>
          <p:spPr bwMode="auto">
            <a:xfrm>
              <a:off x="3424174" y="2045322"/>
              <a:ext cx="633296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eaLnBrk="1" hangingPunct="1">
                <a:defRPr/>
              </a:pPr>
              <a:r>
                <a:rPr lang="zh-CN" altLang="en-US" b="1">
                  <a:solidFill>
                    <a:schemeClr val="accent1">
                      <a:lumMod val="75000"/>
                    </a:schemeClr>
                  </a:solidFill>
                  <a:latin typeface="+mn-lt"/>
                  <a:ea typeface="+mn-ea"/>
                </a:rPr>
                <a:t>其他</a:t>
              </a:r>
              <a:r>
                <a:rPr lang="en-US" altLang="zh-CN" b="1">
                  <a:solidFill>
                    <a:schemeClr val="accent1">
                      <a:lumMod val="75000"/>
                    </a:schemeClr>
                  </a:solidFill>
                  <a:latin typeface="+mn-lt"/>
                  <a:ea typeface="+mn-ea"/>
                </a:rPr>
                <a:t>			</a:t>
              </a:r>
              <a:r>
                <a:rPr lang="zh-CN" altLang="en-US" b="1">
                  <a:solidFill>
                    <a:schemeClr val="tx1">
                      <a:lumMod val="65000"/>
                      <a:lumOff val="35000"/>
                    </a:schemeClr>
                  </a:solidFill>
                  <a:latin typeface="+mn-lt"/>
                  <a:ea typeface="+mn-ea"/>
                </a:rPr>
                <a:t>如函数调用运算符</a:t>
              </a:r>
              <a:r>
                <a:rPr lang="en-US" altLang="zh-CN" b="1">
                  <a:solidFill>
                    <a:schemeClr val="tx1">
                      <a:lumMod val="65000"/>
                      <a:lumOff val="35000"/>
                    </a:schemeClr>
                  </a:solidFill>
                  <a:latin typeface="+mn-lt"/>
                  <a:ea typeface="+mn-ea"/>
                </a:rPr>
                <a:t>()</a:t>
              </a:r>
              <a:endParaRPr lang="zh-CN" altLang="en-US" b="1">
                <a:solidFill>
                  <a:schemeClr val="tx1">
                    <a:lumMod val="65000"/>
                    <a:lumOff val="35000"/>
                  </a:schemeClr>
                </a:solidFill>
                <a:latin typeface="+mn-lt"/>
                <a:ea typeface="+mn-ea"/>
              </a:endParaRPr>
            </a:p>
          </p:txBody>
        </p:sp>
      </p:grpSp>
    </p:spTree>
    <p:extLst>
      <p:ext uri="{BB962C8B-B14F-4D97-AF65-F5344CB8AC3E}">
        <p14:creationId xmlns:p14="http://schemas.microsoft.com/office/powerpoint/2010/main" val="186068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常用的算术运算符</a:t>
            </a:r>
          </a:p>
        </p:txBody>
      </p:sp>
      <p:graphicFrame>
        <p:nvGraphicFramePr>
          <p:cNvPr id="4" name="表格 3"/>
          <p:cNvGraphicFramePr>
            <a:graphicFrameLocks noGrp="1"/>
          </p:cNvGraphicFramePr>
          <p:nvPr>
            <p:extLst>
              <p:ext uri="{D42A27DB-BD31-4B8C-83A1-F6EECF244321}">
                <p14:modId xmlns:p14="http://schemas.microsoft.com/office/powerpoint/2010/main" val="3201354823"/>
              </p:ext>
            </p:extLst>
          </p:nvPr>
        </p:nvGraphicFramePr>
        <p:xfrm>
          <a:off x="877347" y="1315820"/>
          <a:ext cx="7392320" cy="3726310"/>
        </p:xfrm>
        <a:graphic>
          <a:graphicData uri="http://schemas.openxmlformats.org/drawingml/2006/table">
            <a:tbl>
              <a:tblPr firstRow="1" bandRow="1">
                <a:tableStyleId>{5C22544A-7EE6-4342-B048-85BDC9FD1C3A}</a:tableStyleId>
              </a:tblPr>
              <a:tblGrid>
                <a:gridCol w="1035313">
                  <a:extLst>
                    <a:ext uri="{9D8B030D-6E8A-4147-A177-3AD203B41FA5}">
                      <a16:colId xmlns:a16="http://schemas.microsoft.com/office/drawing/2014/main" val="3890676953"/>
                    </a:ext>
                  </a:extLst>
                </a:gridCol>
                <a:gridCol w="2660847">
                  <a:extLst>
                    <a:ext uri="{9D8B030D-6E8A-4147-A177-3AD203B41FA5}">
                      <a16:colId xmlns:a16="http://schemas.microsoft.com/office/drawing/2014/main" val="3235808983"/>
                    </a:ext>
                  </a:extLst>
                </a:gridCol>
                <a:gridCol w="1315911">
                  <a:extLst>
                    <a:ext uri="{9D8B030D-6E8A-4147-A177-3AD203B41FA5}">
                      <a16:colId xmlns:a16="http://schemas.microsoft.com/office/drawing/2014/main" val="2685979042"/>
                    </a:ext>
                  </a:extLst>
                </a:gridCol>
                <a:gridCol w="2380249">
                  <a:extLst>
                    <a:ext uri="{9D8B030D-6E8A-4147-A177-3AD203B41FA5}">
                      <a16:colId xmlns:a16="http://schemas.microsoft.com/office/drawing/2014/main" val="1527270349"/>
                    </a:ext>
                  </a:extLst>
                </a:gridCol>
              </a:tblGrid>
              <a:tr h="360000">
                <a:tc>
                  <a:txBody>
                    <a:bodyPr/>
                    <a:lstStyle/>
                    <a:p>
                      <a:pPr algn="ctr">
                        <a:lnSpc>
                          <a:spcPct val="200000"/>
                        </a:lnSpc>
                        <a:spcAft>
                          <a:spcPts val="0"/>
                        </a:spcAft>
                      </a:pPr>
                      <a:r>
                        <a:rPr lang="zh-CN" sz="1800" kern="100">
                          <a:effectLst/>
                        </a:rPr>
                        <a:t>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含义</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举例</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结果</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350747444"/>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正号运算符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a:t>
                      </a: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699790426"/>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负号运算符</a:t>
                      </a:r>
                      <a:r>
                        <a:rPr lang="en-US" sz="1800" kern="100">
                          <a:effectLst/>
                        </a:rPr>
                        <a:t>(</a:t>
                      </a:r>
                      <a:r>
                        <a:rPr lang="zh-CN" sz="1800" kern="100">
                          <a:effectLst/>
                        </a:rPr>
                        <a:t>单目运算符</a:t>
                      </a: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的算术负值</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107255402"/>
                  </a:ext>
                </a:extLst>
              </a:tr>
              <a:tr h="360000">
                <a:tc>
                  <a:txBody>
                    <a:bodyPr/>
                    <a:lstStyle/>
                    <a:p>
                      <a:pPr algn="ctr">
                        <a:lnSpc>
                          <a:spcPct val="200000"/>
                        </a:lnSpc>
                        <a:spcAft>
                          <a:spcPts val="0"/>
                        </a:spcAft>
                      </a:pPr>
                      <a:r>
                        <a:rPr lang="en-US"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乘法运算符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的乘积</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2351891970"/>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除法运算符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的商</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25223898"/>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dirty="0">
                          <a:effectLst/>
                        </a:rPr>
                        <a:t>求余运算符</a:t>
                      </a:r>
                      <a:endParaRPr lang="zh-CN" sz="1800" kern="100" dirty="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除以</a:t>
                      </a:r>
                      <a:r>
                        <a:rPr lang="en-US" sz="1800" kern="100">
                          <a:effectLst/>
                        </a:rPr>
                        <a:t>b</a:t>
                      </a:r>
                      <a:r>
                        <a:rPr lang="zh-CN" sz="1800" kern="100">
                          <a:effectLst/>
                        </a:rPr>
                        <a:t>的余数</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128480551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加法运算符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a:t>
                      </a:r>
                      <a:r>
                        <a:rPr lang="en-US" sz="1800" kern="100">
                          <a:effectLst/>
                        </a:rPr>
                        <a:t>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a:t>
                      </a:r>
                      <a:r>
                        <a:rPr lang="zh-CN" sz="1800" kern="100">
                          <a:effectLst/>
                        </a:rPr>
                        <a:t>和</a:t>
                      </a:r>
                      <a:r>
                        <a:rPr lang="en-US" sz="1800" kern="100">
                          <a:effectLst/>
                        </a:rPr>
                        <a:t>b</a:t>
                      </a:r>
                      <a:r>
                        <a:rPr lang="zh-CN" sz="1800" kern="100">
                          <a:effectLst/>
                        </a:rPr>
                        <a:t>的和</a:t>
                      </a:r>
                      <a:endParaRPr lang="zh-CN" sz="1800" kern="10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3418200445"/>
                  </a:ext>
                </a:extLst>
              </a:tr>
              <a:tr h="360000">
                <a:tc>
                  <a:txBody>
                    <a:bodyPr/>
                    <a:lstStyle/>
                    <a:p>
                      <a:pPr algn="ctr">
                        <a:lnSpc>
                          <a:spcPct val="200000"/>
                        </a:lnSpc>
                        <a:spcAft>
                          <a:spcPts val="0"/>
                        </a:spcAft>
                      </a:pPr>
                      <a:r>
                        <a:rPr lang="zh-CN" sz="1800" kern="100">
                          <a:effectLst/>
                        </a:rPr>
                        <a:t>－</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zh-CN" sz="1800" kern="100">
                          <a:effectLst/>
                        </a:rPr>
                        <a:t>减法运算符</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a:effectLst/>
                        </a:rPr>
                        <a:t>a-b</a:t>
                      </a:r>
                      <a:endParaRPr lang="zh-CN" sz="1800" kern="100">
                        <a:effectLst/>
                        <a:latin typeface="+mn-ea"/>
                        <a:ea typeface="+mn-ea"/>
                        <a:cs typeface="Times New Roman" panose="02020603050405020304" pitchFamily="18" charset="0"/>
                      </a:endParaRPr>
                    </a:p>
                  </a:txBody>
                  <a:tcPr marL="68580" marR="68580" marT="0" marB="0"/>
                </a:tc>
                <a:tc>
                  <a:txBody>
                    <a:bodyPr/>
                    <a:lstStyle/>
                    <a:p>
                      <a:pPr algn="ctr">
                        <a:lnSpc>
                          <a:spcPct val="200000"/>
                        </a:lnSpc>
                        <a:spcAft>
                          <a:spcPts val="0"/>
                        </a:spcAft>
                      </a:pPr>
                      <a:r>
                        <a:rPr lang="en-US" sz="1800" kern="100" dirty="0">
                          <a:effectLst/>
                        </a:rPr>
                        <a:t>a</a:t>
                      </a:r>
                      <a:r>
                        <a:rPr lang="zh-CN" sz="1800" kern="100" dirty="0">
                          <a:effectLst/>
                        </a:rPr>
                        <a:t>和</a:t>
                      </a:r>
                      <a:r>
                        <a:rPr lang="en-US" sz="1800" kern="100" dirty="0">
                          <a:effectLst/>
                        </a:rPr>
                        <a:t>b</a:t>
                      </a:r>
                      <a:r>
                        <a:rPr lang="zh-CN" sz="1800" kern="100" dirty="0">
                          <a:effectLst/>
                        </a:rPr>
                        <a:t>的差</a:t>
                      </a:r>
                      <a:endParaRPr lang="zh-CN" sz="1800" kern="100" dirty="0">
                        <a:effectLst/>
                        <a:latin typeface="+mn-ea"/>
                        <a:ea typeface="+mn-ea"/>
                        <a:cs typeface="Times New Roman" panose="02020603050405020304" pitchFamily="18" charset="0"/>
                      </a:endParaRPr>
                    </a:p>
                  </a:txBody>
                  <a:tcPr marL="68580" marR="68580" marT="0" marB="0"/>
                </a:tc>
                <a:extLst>
                  <a:ext uri="{0D108BD9-81ED-4DB2-BD59-A6C34878D82A}">
                    <a16:rowId xmlns:a16="http://schemas.microsoft.com/office/drawing/2014/main" val="4131608951"/>
                  </a:ext>
                </a:extLst>
              </a:tr>
            </a:tbl>
          </a:graphicData>
        </a:graphic>
      </p:graphicFrame>
      <p:grpSp>
        <p:nvGrpSpPr>
          <p:cNvPr id="5" name="组合 4"/>
          <p:cNvGrpSpPr/>
          <p:nvPr/>
        </p:nvGrpSpPr>
        <p:grpSpPr>
          <a:xfrm>
            <a:off x="8376407" y="3443767"/>
            <a:ext cx="3230452" cy="558455"/>
            <a:chOff x="8050696" y="5019261"/>
            <a:chExt cx="4127817" cy="558455"/>
          </a:xfrm>
          <a:effectLst>
            <a:outerShdw blurRad="63500" sx="102000" sy="102000" algn="ctr" rotWithShape="0">
              <a:prstClr val="black">
                <a:alpha val="40000"/>
              </a:prstClr>
            </a:outerShdw>
          </a:effectLst>
        </p:grpSpPr>
        <p:sp>
          <p:nvSpPr>
            <p:cNvPr id="6" name="剪去单角的矩形 5"/>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8" name="文本框 7"/>
            <p:cNvSpPr txBox="1"/>
            <p:nvPr/>
          </p:nvSpPr>
          <p:spPr>
            <a:xfrm>
              <a:off x="8388005" y="5054496"/>
              <a:ext cx="3790508" cy="523220"/>
            </a:xfrm>
            <a:prstGeom prst="rect">
              <a:avLst/>
            </a:prstGeom>
            <a:noFill/>
          </p:spPr>
          <p:txBody>
            <a:bodyPr wrap="square" rtlCol="0">
              <a:spAutoFit/>
            </a:bodyPr>
            <a:lstStyle/>
            <a:p>
              <a:r>
                <a:rPr lang="zh-CN" altLang="en-US" sz="1400">
                  <a:solidFill>
                    <a:schemeClr val="bg1"/>
                  </a:solidFill>
                </a:rPr>
                <a:t>两个实数相除的结果是双精度实数，两个整数相除的结果为整数</a:t>
              </a:r>
            </a:p>
          </p:txBody>
        </p:sp>
      </p:grpSp>
      <p:grpSp>
        <p:nvGrpSpPr>
          <p:cNvPr id="14" name="组合 13"/>
          <p:cNvGrpSpPr/>
          <p:nvPr/>
        </p:nvGrpSpPr>
        <p:grpSpPr>
          <a:xfrm>
            <a:off x="8376407" y="4138342"/>
            <a:ext cx="3230452" cy="558455"/>
            <a:chOff x="8050696" y="5019261"/>
            <a:chExt cx="4127817" cy="558455"/>
          </a:xfrm>
          <a:effectLst>
            <a:outerShdw blurRad="63500" sx="102000" sy="102000" algn="ctr" rotWithShape="0">
              <a:prstClr val="black">
                <a:alpha val="40000"/>
              </a:prstClr>
            </a:outerShdw>
          </a:effectLst>
        </p:grpSpPr>
        <p:sp>
          <p:nvSpPr>
            <p:cNvPr id="15" name="剪去单角的矩形 14"/>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0" y="5064435"/>
              <a:ext cx="372602" cy="327600"/>
            </a:xfrm>
            <a:prstGeom prst="rect">
              <a:avLst/>
            </a:prstGeom>
          </p:spPr>
        </p:pic>
        <p:sp>
          <p:nvSpPr>
            <p:cNvPr id="17" name="文本框 16"/>
            <p:cNvSpPr txBox="1"/>
            <p:nvPr/>
          </p:nvSpPr>
          <p:spPr>
            <a:xfrm>
              <a:off x="8388005" y="5054496"/>
              <a:ext cx="3790508" cy="523220"/>
            </a:xfrm>
            <a:prstGeom prst="rect">
              <a:avLst/>
            </a:prstGeom>
            <a:noFill/>
          </p:spPr>
          <p:txBody>
            <a:bodyPr wrap="square" rtlCol="0">
              <a:spAutoFit/>
            </a:bodyPr>
            <a:lstStyle/>
            <a:p>
              <a:r>
                <a:rPr lang="en-US" altLang="zh-CN" sz="1400" dirty="0">
                  <a:solidFill>
                    <a:schemeClr val="bg1"/>
                  </a:solidFill>
                </a:rPr>
                <a:t>%</a:t>
              </a:r>
              <a:r>
                <a:rPr lang="zh-CN" altLang="en-US" sz="1400" dirty="0">
                  <a:solidFill>
                    <a:schemeClr val="bg1"/>
                  </a:solidFill>
                </a:rPr>
                <a:t>运算符要求参加运算的运算对象</a:t>
              </a:r>
              <a:r>
                <a:rPr lang="en-US" altLang="zh-CN" sz="1400" dirty="0">
                  <a:solidFill>
                    <a:schemeClr val="bg1"/>
                  </a:solidFill>
                </a:rPr>
                <a:t>(</a:t>
              </a:r>
              <a:r>
                <a:rPr lang="zh-CN" altLang="en-US" sz="1400" dirty="0">
                  <a:solidFill>
                    <a:schemeClr val="bg1"/>
                  </a:solidFill>
                </a:rPr>
                <a:t>即操作数</a:t>
              </a:r>
              <a:r>
                <a:rPr lang="en-US" altLang="zh-CN" sz="1400" dirty="0">
                  <a:solidFill>
                    <a:schemeClr val="bg1"/>
                  </a:solidFill>
                </a:rPr>
                <a:t>)</a:t>
              </a:r>
              <a:r>
                <a:rPr lang="zh-CN" altLang="en-US" sz="1400" dirty="0">
                  <a:solidFill>
                    <a:schemeClr val="bg1"/>
                  </a:solidFill>
                </a:rPr>
                <a:t>为整数，结果也是整数</a:t>
              </a:r>
            </a:p>
          </p:txBody>
        </p:sp>
      </p:grpSp>
    </p:spTree>
    <p:extLst>
      <p:ext uri="{BB962C8B-B14F-4D97-AF65-F5344CB8AC3E}">
        <p14:creationId xmlns:p14="http://schemas.microsoft.com/office/powerpoint/2010/main" val="2087134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自增（</a:t>
            </a:r>
            <a:r>
              <a:rPr lang="en-US" altLang="zh-CN"/>
              <a:t>++</a:t>
            </a:r>
            <a:r>
              <a:rPr lang="zh-CN" altLang="en-US"/>
              <a:t>）自减（</a:t>
            </a:r>
            <a:r>
              <a:rPr lang="en-US" altLang="zh-CN"/>
              <a:t>--</a:t>
            </a:r>
            <a:r>
              <a:rPr lang="zh-CN" altLang="en-US"/>
              <a:t>）运算符</a:t>
            </a:r>
          </a:p>
        </p:txBody>
      </p:sp>
      <p:sp>
        <p:nvSpPr>
          <p:cNvPr id="4" name="矩形 3"/>
          <p:cNvSpPr/>
          <p:nvPr/>
        </p:nvSpPr>
        <p:spPr>
          <a:xfrm>
            <a:off x="2442625" y="1371948"/>
            <a:ext cx="6951642" cy="9694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a:t>++</a:t>
            </a:r>
            <a:r>
              <a:rPr lang="en-US" altLang="zh-CN" sz="2000" err="1"/>
              <a:t>i</a:t>
            </a:r>
            <a:r>
              <a:rPr lang="zh-CN" altLang="en-US" sz="2000"/>
              <a:t>，</a:t>
            </a:r>
            <a:r>
              <a:rPr lang="en-US" altLang="zh-CN" sz="2000"/>
              <a:t>--</a:t>
            </a:r>
            <a:r>
              <a:rPr lang="en-US" altLang="zh-CN" sz="2000" err="1"/>
              <a:t>i</a:t>
            </a:r>
            <a:r>
              <a:rPr lang="en-US" altLang="zh-CN" sz="2000"/>
              <a:t>		</a:t>
            </a:r>
            <a:r>
              <a:rPr lang="zh-CN" altLang="en-US" sz="2000"/>
              <a:t>在使用ｉ之前，先使ｉ的值加</a:t>
            </a:r>
            <a:r>
              <a:rPr lang="en-US" altLang="zh-CN" sz="2000"/>
              <a:t>/</a:t>
            </a:r>
            <a:r>
              <a:rPr lang="zh-CN" altLang="en-US" sz="2000"/>
              <a:t>减</a:t>
            </a:r>
            <a:r>
              <a:rPr lang="en-US" altLang="zh-CN" sz="2000"/>
              <a:t>1</a:t>
            </a:r>
          </a:p>
          <a:p>
            <a:pPr>
              <a:lnSpc>
                <a:spcPct val="150000"/>
              </a:lnSpc>
            </a:pPr>
            <a:r>
              <a:rPr lang="en-US" altLang="zh-CN" sz="2000" err="1"/>
              <a:t>i</a:t>
            </a:r>
            <a:r>
              <a:rPr lang="en-US" altLang="zh-CN" sz="2000"/>
              <a:t>++</a:t>
            </a:r>
            <a:r>
              <a:rPr lang="zh-CN" altLang="en-US" sz="2000"/>
              <a:t>，</a:t>
            </a:r>
            <a:r>
              <a:rPr lang="en-US" altLang="zh-CN" sz="2000" err="1"/>
              <a:t>i</a:t>
            </a:r>
            <a:r>
              <a:rPr lang="en-US" altLang="zh-CN" sz="2000"/>
              <a:t>--		</a:t>
            </a:r>
            <a:r>
              <a:rPr lang="zh-CN" altLang="en-US" sz="2000"/>
              <a:t>在使用ｉ之后，使ｉ的值加</a:t>
            </a:r>
            <a:r>
              <a:rPr lang="en-US" altLang="zh-CN" sz="2000"/>
              <a:t>/</a:t>
            </a:r>
            <a:r>
              <a:rPr lang="zh-CN" altLang="en-US" sz="2000"/>
              <a:t>减</a:t>
            </a:r>
            <a:r>
              <a:rPr lang="en-US" altLang="zh-CN" sz="2000"/>
              <a:t>1</a:t>
            </a:r>
            <a:endParaRPr lang="zh-CN" altLang="en-US" sz="2000"/>
          </a:p>
        </p:txBody>
      </p:sp>
      <p:sp>
        <p:nvSpPr>
          <p:cNvPr id="5" name="矩形 4"/>
          <p:cNvSpPr/>
          <p:nvPr/>
        </p:nvSpPr>
        <p:spPr>
          <a:xfrm>
            <a:off x="1967063" y="2497456"/>
            <a:ext cx="8762081" cy="400110"/>
          </a:xfrm>
          <a:prstGeom prst="rect">
            <a:avLst/>
          </a:prstGeom>
        </p:spPr>
        <p:txBody>
          <a:bodyPr wrap="square">
            <a:spAutoFit/>
          </a:bodyPr>
          <a:lstStyle/>
          <a:p>
            <a:r>
              <a:rPr lang="zh-CN" altLang="en-US" sz="2000"/>
              <a:t> ++i是先执行i=i+1，再使用i的值；而i++是先使用i的值，再执行i=i+1。</a:t>
            </a:r>
          </a:p>
        </p:txBody>
      </p:sp>
      <p:sp>
        <p:nvSpPr>
          <p:cNvPr id="6" name="圆角矩形 5"/>
          <p:cNvSpPr/>
          <p:nvPr/>
        </p:nvSpPr>
        <p:spPr>
          <a:xfrm>
            <a:off x="1083957" y="3109476"/>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en-US" altLang="zh-CN" err="1">
                <a:solidFill>
                  <a:srgbClr val="008000"/>
                </a:solidFill>
              </a:rPr>
              <a:t>i</a:t>
            </a:r>
            <a:r>
              <a:rPr lang="zh-CN" altLang="en-US">
                <a:solidFill>
                  <a:srgbClr val="008000"/>
                </a:solidFill>
              </a:rPr>
              <a:t>的值先变成</a:t>
            </a:r>
            <a:r>
              <a:rPr lang="en-US" altLang="zh-CN">
                <a:solidFill>
                  <a:srgbClr val="008000"/>
                </a:solidFill>
              </a:rPr>
              <a:t>4, </a:t>
            </a:r>
            <a:r>
              <a:rPr lang="zh-CN" altLang="en-US">
                <a:solidFill>
                  <a:srgbClr val="008000"/>
                </a:solidFill>
              </a:rPr>
              <a:t>再赋给ｊ</a:t>
            </a:r>
            <a:r>
              <a:rPr lang="en-US" altLang="zh-CN">
                <a:solidFill>
                  <a:srgbClr val="008000"/>
                </a:solidFill>
              </a:rPr>
              <a:t>,j</a:t>
            </a:r>
            <a:r>
              <a:rPr lang="zh-CN" altLang="en-US">
                <a:solidFill>
                  <a:srgbClr val="008000"/>
                </a:solidFill>
              </a:rPr>
              <a:t>的值为４</a:t>
            </a:r>
            <a:endParaRPr lang="en-US" altLang="zh-CN">
              <a:solidFill>
                <a:srgbClr val="008000"/>
              </a:solidFill>
            </a:endParaRPr>
          </a:p>
        </p:txBody>
      </p:sp>
      <p:sp>
        <p:nvSpPr>
          <p:cNvPr id="7" name="圆角矩形 6"/>
          <p:cNvSpPr/>
          <p:nvPr/>
        </p:nvSpPr>
        <p:spPr>
          <a:xfrm>
            <a:off x="1083957" y="4012057"/>
            <a:ext cx="5922406"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=3,j;</a:t>
            </a:r>
          </a:p>
          <a:p>
            <a:r>
              <a:rPr lang="en-US" altLang="zh-CN"/>
              <a:t>j=</a:t>
            </a:r>
            <a:r>
              <a:rPr lang="en-US" altLang="zh-CN" err="1"/>
              <a:t>i</a:t>
            </a:r>
            <a:r>
              <a:rPr lang="en-US" altLang="zh-CN"/>
              <a:t>++;	</a:t>
            </a:r>
            <a:r>
              <a:rPr lang="en-US" altLang="zh-CN">
                <a:solidFill>
                  <a:srgbClr val="008000"/>
                </a:solidFill>
              </a:rPr>
              <a:t>//</a:t>
            </a:r>
            <a:r>
              <a:rPr lang="zh-CN" altLang="en-US">
                <a:solidFill>
                  <a:srgbClr val="008000"/>
                </a:solidFill>
              </a:rPr>
              <a:t>先将 </a:t>
            </a:r>
            <a:r>
              <a:rPr lang="en-US" altLang="zh-CN" err="1">
                <a:solidFill>
                  <a:srgbClr val="008000"/>
                </a:solidFill>
              </a:rPr>
              <a:t>i</a:t>
            </a:r>
            <a:r>
              <a:rPr lang="zh-CN" altLang="en-US">
                <a:solidFill>
                  <a:srgbClr val="008000"/>
                </a:solidFill>
              </a:rPr>
              <a:t>的值</a:t>
            </a:r>
            <a:r>
              <a:rPr lang="en-US" altLang="zh-CN">
                <a:solidFill>
                  <a:srgbClr val="008000"/>
                </a:solidFill>
              </a:rPr>
              <a:t>3</a:t>
            </a:r>
            <a:r>
              <a:rPr lang="zh-CN" altLang="en-US">
                <a:solidFill>
                  <a:srgbClr val="008000"/>
                </a:solidFill>
              </a:rPr>
              <a:t>赋给ｊ</a:t>
            </a:r>
            <a:r>
              <a:rPr lang="en-US" altLang="zh-CN">
                <a:solidFill>
                  <a:srgbClr val="008000"/>
                </a:solidFill>
              </a:rPr>
              <a:t>,</a:t>
            </a:r>
            <a:r>
              <a:rPr lang="zh-CN" altLang="en-US">
                <a:solidFill>
                  <a:srgbClr val="008000"/>
                </a:solidFill>
              </a:rPr>
              <a:t>ｊ的值为３，然后ｉ变为４</a:t>
            </a:r>
            <a:endParaRPr lang="en-US" altLang="zh-CN">
              <a:solidFill>
                <a:srgbClr val="008000"/>
              </a:solidFill>
            </a:endParaRPr>
          </a:p>
        </p:txBody>
      </p:sp>
      <p:sp>
        <p:nvSpPr>
          <p:cNvPr id="8" name="圆角矩形 7"/>
          <p:cNvSpPr/>
          <p:nvPr/>
        </p:nvSpPr>
        <p:spPr>
          <a:xfrm>
            <a:off x="7528824" y="3109476"/>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输出４</a:t>
            </a:r>
            <a:endParaRPr lang="en-US" altLang="zh-CN">
              <a:solidFill>
                <a:srgbClr val="008000"/>
              </a:solidFill>
            </a:endParaRPr>
          </a:p>
        </p:txBody>
      </p:sp>
      <p:sp>
        <p:nvSpPr>
          <p:cNvPr id="9" name="圆角矩形 8"/>
          <p:cNvSpPr/>
          <p:nvPr/>
        </p:nvSpPr>
        <p:spPr>
          <a:xfrm>
            <a:off x="7528824" y="4012057"/>
            <a:ext cx="3299473" cy="714928"/>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err="1"/>
              <a:t>int</a:t>
            </a:r>
            <a:r>
              <a:rPr lang="en-US" altLang="zh-CN"/>
              <a:t> </a:t>
            </a:r>
            <a:r>
              <a:rPr lang="en-US" altLang="zh-CN" err="1"/>
              <a:t>i</a:t>
            </a:r>
            <a:r>
              <a:rPr lang="en-US" altLang="zh-CN"/>
              <a:t>=3;</a:t>
            </a:r>
          </a:p>
          <a:p>
            <a:r>
              <a:rPr lang="en-US" altLang="zh-CN" err="1"/>
              <a:t>printf</a:t>
            </a:r>
            <a:r>
              <a:rPr lang="en-US" altLang="zh-CN"/>
              <a:t>(“%d”,</a:t>
            </a:r>
            <a:r>
              <a:rPr lang="en-US" altLang="zh-CN" err="1"/>
              <a:t>i</a:t>
            </a:r>
            <a:r>
              <a:rPr lang="en-US" altLang="zh-CN"/>
              <a:t>++);	</a:t>
            </a:r>
            <a:r>
              <a:rPr lang="en-US" altLang="zh-CN">
                <a:solidFill>
                  <a:srgbClr val="008000"/>
                </a:solidFill>
              </a:rPr>
              <a:t>//</a:t>
            </a:r>
            <a:r>
              <a:rPr lang="zh-CN" altLang="en-US">
                <a:solidFill>
                  <a:srgbClr val="008000"/>
                </a:solidFill>
              </a:rPr>
              <a:t>输出</a:t>
            </a:r>
            <a:r>
              <a:rPr lang="en-US" altLang="zh-CN">
                <a:solidFill>
                  <a:srgbClr val="008000"/>
                </a:solidFill>
              </a:rPr>
              <a:t>3</a:t>
            </a:r>
          </a:p>
        </p:txBody>
      </p:sp>
      <p:cxnSp>
        <p:nvCxnSpPr>
          <p:cNvPr id="10" name="直接连接符 9"/>
          <p:cNvCxnSpPr/>
          <p:nvPr/>
        </p:nvCxnSpPr>
        <p:spPr>
          <a:xfrm>
            <a:off x="7264902" y="3109476"/>
            <a:ext cx="0" cy="1617509"/>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083957" y="4914638"/>
            <a:ext cx="9744339" cy="369332"/>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r>
              <a:rPr lang="zh-CN" altLang="en-US"/>
              <a:t>建议谨慎使用++和--运算符，只用最简单的形式，即i++，i--，且把它们作为单独的表达式。</a:t>
            </a:r>
          </a:p>
        </p:txBody>
      </p:sp>
    </p:spTree>
    <p:extLst>
      <p:ext uri="{BB962C8B-B14F-4D97-AF65-F5344CB8AC3E}">
        <p14:creationId xmlns:p14="http://schemas.microsoft.com/office/powerpoint/2010/main" val="737905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C23E6-BC90-48AF-80B2-97DCE97773B9}"/>
              </a:ext>
            </a:extLst>
          </p:cNvPr>
          <p:cNvSpPr>
            <a:spLocks noGrp="1"/>
          </p:cNvSpPr>
          <p:nvPr>
            <p:ph type="title"/>
          </p:nvPr>
        </p:nvSpPr>
        <p:spPr/>
        <p:txBody>
          <a:bodyPr/>
          <a:lstStyle/>
          <a:p>
            <a:r>
              <a:rPr lang="zh-CN" altLang="en-US" dirty="0"/>
              <a:t>表达式</a:t>
            </a:r>
          </a:p>
        </p:txBody>
      </p:sp>
      <p:sp>
        <p:nvSpPr>
          <p:cNvPr id="4" name="灯片编号占位符 3">
            <a:extLst>
              <a:ext uri="{FF2B5EF4-FFF2-40B4-BE49-F238E27FC236}">
                <a16:creationId xmlns:a16="http://schemas.microsoft.com/office/drawing/2014/main" id="{37F7635E-1D19-4B42-91C6-91272012F88C}"/>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grpSp>
        <p:nvGrpSpPr>
          <p:cNvPr id="5" name="#48747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2991A1D-2C0A-45C5-BCCD-405D56DAA953}"/>
              </a:ext>
            </a:extLst>
          </p:cNvPr>
          <p:cNvGrpSpPr>
            <a:grpSpLocks noChangeAspect="1"/>
          </p:cNvGrpSpPr>
          <p:nvPr>
            <p:custDataLst>
              <p:tags r:id="rId2"/>
            </p:custDataLst>
          </p:nvPr>
        </p:nvGrpSpPr>
        <p:grpSpPr>
          <a:xfrm>
            <a:off x="954225" y="1375513"/>
            <a:ext cx="6150198" cy="2288038"/>
            <a:chOff x="913791" y="2316242"/>
            <a:chExt cx="10018226" cy="3727048"/>
          </a:xfrm>
        </p:grpSpPr>
        <p:cxnSp>
          <p:nvCxnSpPr>
            <p:cNvPr id="6" name="直接连接符 5">
              <a:extLst>
                <a:ext uri="{FF2B5EF4-FFF2-40B4-BE49-F238E27FC236}">
                  <a16:creationId xmlns:a16="http://schemas.microsoft.com/office/drawing/2014/main" id="{808949E7-7E3A-4628-9D7B-2C8C47850AA4}"/>
                </a:ext>
              </a:extLst>
            </p:cNvPr>
            <p:cNvCxnSpPr>
              <a:cxnSpLocks/>
              <a:endCxn id="22" idx="4"/>
            </p:cNvCxnSpPr>
            <p:nvPr/>
          </p:nvCxnSpPr>
          <p:spPr>
            <a:xfrm flipV="1">
              <a:off x="6096000" y="3669587"/>
              <a:ext cx="0" cy="716380"/>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91365F90-5F1F-4CEA-89F4-A9B6C2CF20EA}"/>
                </a:ext>
              </a:extLst>
            </p:cNvPr>
            <p:cNvCxnSpPr>
              <a:cxnSpLocks/>
            </p:cNvCxnSpPr>
            <p:nvPr/>
          </p:nvCxnSpPr>
          <p:spPr>
            <a:xfrm flipV="1">
              <a:off x="4690254" y="4846921"/>
              <a:ext cx="1412275" cy="920382"/>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57EE8784-41EC-4C8F-AF30-3743C564B05E}"/>
                </a:ext>
              </a:extLst>
            </p:cNvPr>
            <p:cNvCxnSpPr>
              <a:cxnSpLocks/>
            </p:cNvCxnSpPr>
            <p:nvPr/>
          </p:nvCxnSpPr>
          <p:spPr>
            <a:xfrm flipH="1" flipV="1">
              <a:off x="6096000" y="4827634"/>
              <a:ext cx="1418949" cy="964930"/>
            </a:xfrm>
            <a:prstGeom prst="line">
              <a:avLst/>
            </a:prstGeom>
            <a:ln w="3175"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nvGrpSpPr>
            <p:cNvPr id="9" name="ïṧḷídê">
              <a:extLst>
                <a:ext uri="{FF2B5EF4-FFF2-40B4-BE49-F238E27FC236}">
                  <a16:creationId xmlns:a16="http://schemas.microsoft.com/office/drawing/2014/main" id="{EB079802-67E7-4912-981A-82C1CF05B256}"/>
                </a:ext>
              </a:extLst>
            </p:cNvPr>
            <p:cNvGrpSpPr>
              <a:grpSpLocks noChangeAspect="1"/>
            </p:cNvGrpSpPr>
            <p:nvPr/>
          </p:nvGrpSpPr>
          <p:grpSpPr>
            <a:xfrm>
              <a:off x="4448147" y="5426286"/>
              <a:ext cx="617004" cy="617004"/>
              <a:chOff x="3774203" y="4557513"/>
              <a:chExt cx="828000" cy="828000"/>
            </a:xfrm>
          </p:grpSpPr>
          <p:sp>
            <p:nvSpPr>
              <p:cNvPr id="26" name="ïṥḷïdê">
                <a:extLst>
                  <a:ext uri="{FF2B5EF4-FFF2-40B4-BE49-F238E27FC236}">
                    <a16:creationId xmlns:a16="http://schemas.microsoft.com/office/drawing/2014/main" id="{53861F5F-0771-4A5B-9EA0-1FDDA755AC0E}"/>
                  </a:ext>
                </a:extLst>
              </p:cNvPr>
              <p:cNvSpPr/>
              <p:nvPr/>
            </p:nvSpPr>
            <p:spPr>
              <a:xfrm>
                <a:off x="3774203" y="4557513"/>
                <a:ext cx="828000" cy="828000"/>
              </a:xfrm>
              <a:prstGeom prst="ellipse">
                <a:avLst/>
              </a:prstGeom>
              <a:solidFill>
                <a:schemeClr val="bg2"/>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p>
                <a:pPr algn="ctr" defTabSz="914354"/>
                <a:endParaRPr lang="zh-CN" altLang="en-US" sz="2000" b="1" dirty="0">
                  <a:solidFill>
                    <a:schemeClr val="bg1"/>
                  </a:solidFill>
                </a:endParaRPr>
              </a:p>
            </p:txBody>
          </p:sp>
          <p:sp>
            <p:nvSpPr>
              <p:cNvPr id="27" name="îṧ1ïḍè">
                <a:extLst>
                  <a:ext uri="{FF2B5EF4-FFF2-40B4-BE49-F238E27FC236}">
                    <a16:creationId xmlns:a16="http://schemas.microsoft.com/office/drawing/2014/main" id="{2BD149D2-2B3A-442D-BB4B-FECE8A8C2C03}"/>
                  </a:ext>
                </a:extLst>
              </p:cNvPr>
              <p:cNvSpPr/>
              <p:nvPr/>
            </p:nvSpPr>
            <p:spPr>
              <a:xfrm>
                <a:off x="3989199" y="4757201"/>
                <a:ext cx="398008" cy="428624"/>
              </a:xfrm>
              <a:custGeom>
                <a:avLst/>
                <a:gdLst>
                  <a:gd name="connsiteX0" fmla="*/ 362430 w 495300"/>
                  <a:gd name="connsiteY0" fmla="*/ 621 h 533400"/>
                  <a:gd name="connsiteX1" fmla="*/ 400530 w 495300"/>
                  <a:gd name="connsiteY1" fmla="*/ 38721 h 533400"/>
                  <a:gd name="connsiteX2" fmla="*/ 400530 w 495300"/>
                  <a:gd name="connsiteY2" fmla="*/ 38721 h 533400"/>
                  <a:gd name="connsiteX3" fmla="*/ 400530 w 495300"/>
                  <a:gd name="connsiteY3" fmla="*/ 124446 h 533400"/>
                  <a:gd name="connsiteX4" fmla="*/ 362430 w 495300"/>
                  <a:gd name="connsiteY4" fmla="*/ 162546 h 533400"/>
                  <a:gd name="connsiteX5" fmla="*/ 362430 w 495300"/>
                  <a:gd name="connsiteY5" fmla="*/ 162546 h 533400"/>
                  <a:gd name="connsiteX6" fmla="*/ 257655 w 495300"/>
                  <a:gd name="connsiteY6" fmla="*/ 162546 h 533400"/>
                  <a:gd name="connsiteX7" fmla="*/ 257655 w 495300"/>
                  <a:gd name="connsiteY7" fmla="*/ 295896 h 533400"/>
                  <a:gd name="connsiteX8" fmla="*/ 419580 w 495300"/>
                  <a:gd name="connsiteY8" fmla="*/ 295896 h 533400"/>
                  <a:gd name="connsiteX9" fmla="*/ 457680 w 495300"/>
                  <a:gd name="connsiteY9" fmla="*/ 332091 h 533400"/>
                  <a:gd name="connsiteX10" fmla="*/ 457680 w 495300"/>
                  <a:gd name="connsiteY10" fmla="*/ 333996 h 533400"/>
                  <a:gd name="connsiteX11" fmla="*/ 457680 w 495300"/>
                  <a:gd name="connsiteY11" fmla="*/ 438771 h 533400"/>
                  <a:gd name="connsiteX12" fmla="*/ 467205 w 495300"/>
                  <a:gd name="connsiteY12" fmla="*/ 438771 h 533400"/>
                  <a:gd name="connsiteX13" fmla="*/ 495780 w 495300"/>
                  <a:gd name="connsiteY13" fmla="*/ 465441 h 533400"/>
                  <a:gd name="connsiteX14" fmla="*/ 495780 w 495300"/>
                  <a:gd name="connsiteY14" fmla="*/ 467346 h 533400"/>
                  <a:gd name="connsiteX15" fmla="*/ 495780 w 495300"/>
                  <a:gd name="connsiteY15" fmla="*/ 505446 h 533400"/>
                  <a:gd name="connsiteX16" fmla="*/ 467205 w 495300"/>
                  <a:gd name="connsiteY16" fmla="*/ 534021 h 533400"/>
                  <a:gd name="connsiteX17" fmla="*/ 467205 w 495300"/>
                  <a:gd name="connsiteY17" fmla="*/ 534021 h 533400"/>
                  <a:gd name="connsiteX18" fmla="*/ 429105 w 495300"/>
                  <a:gd name="connsiteY18" fmla="*/ 534021 h 533400"/>
                  <a:gd name="connsiteX19" fmla="*/ 400530 w 495300"/>
                  <a:gd name="connsiteY19" fmla="*/ 505446 h 533400"/>
                  <a:gd name="connsiteX20" fmla="*/ 400530 w 495300"/>
                  <a:gd name="connsiteY20" fmla="*/ 505446 h 533400"/>
                  <a:gd name="connsiteX21" fmla="*/ 400530 w 495300"/>
                  <a:gd name="connsiteY21" fmla="*/ 467346 h 533400"/>
                  <a:gd name="connsiteX22" fmla="*/ 429105 w 495300"/>
                  <a:gd name="connsiteY22" fmla="*/ 438771 h 533400"/>
                  <a:gd name="connsiteX23" fmla="*/ 429105 w 495300"/>
                  <a:gd name="connsiteY23" fmla="*/ 438771 h 533400"/>
                  <a:gd name="connsiteX24" fmla="*/ 438630 w 495300"/>
                  <a:gd name="connsiteY24" fmla="*/ 438771 h 533400"/>
                  <a:gd name="connsiteX25" fmla="*/ 438630 w 495300"/>
                  <a:gd name="connsiteY25" fmla="*/ 333996 h 533400"/>
                  <a:gd name="connsiteX26" fmla="*/ 420533 w 495300"/>
                  <a:gd name="connsiteY26" fmla="*/ 314946 h 533400"/>
                  <a:gd name="connsiteX27" fmla="*/ 419580 w 495300"/>
                  <a:gd name="connsiteY27" fmla="*/ 314946 h 533400"/>
                  <a:gd name="connsiteX28" fmla="*/ 257655 w 495300"/>
                  <a:gd name="connsiteY28" fmla="*/ 314946 h 533400"/>
                  <a:gd name="connsiteX29" fmla="*/ 257655 w 495300"/>
                  <a:gd name="connsiteY29" fmla="*/ 438771 h 533400"/>
                  <a:gd name="connsiteX30" fmla="*/ 267180 w 495300"/>
                  <a:gd name="connsiteY30" fmla="*/ 438771 h 533400"/>
                  <a:gd name="connsiteX31" fmla="*/ 295755 w 495300"/>
                  <a:gd name="connsiteY31" fmla="*/ 465441 h 533400"/>
                  <a:gd name="connsiteX32" fmla="*/ 295755 w 495300"/>
                  <a:gd name="connsiteY32" fmla="*/ 467346 h 533400"/>
                  <a:gd name="connsiteX33" fmla="*/ 295755 w 495300"/>
                  <a:gd name="connsiteY33" fmla="*/ 505446 h 533400"/>
                  <a:gd name="connsiteX34" fmla="*/ 267180 w 495300"/>
                  <a:gd name="connsiteY34" fmla="*/ 534021 h 533400"/>
                  <a:gd name="connsiteX35" fmla="*/ 267180 w 495300"/>
                  <a:gd name="connsiteY35" fmla="*/ 534021 h 533400"/>
                  <a:gd name="connsiteX36" fmla="*/ 229080 w 495300"/>
                  <a:gd name="connsiteY36" fmla="*/ 534021 h 533400"/>
                  <a:gd name="connsiteX37" fmla="*/ 200505 w 495300"/>
                  <a:gd name="connsiteY37" fmla="*/ 505446 h 533400"/>
                  <a:gd name="connsiteX38" fmla="*/ 200505 w 495300"/>
                  <a:gd name="connsiteY38" fmla="*/ 505446 h 533400"/>
                  <a:gd name="connsiteX39" fmla="*/ 200505 w 495300"/>
                  <a:gd name="connsiteY39" fmla="*/ 467346 h 533400"/>
                  <a:gd name="connsiteX40" fmla="*/ 229080 w 495300"/>
                  <a:gd name="connsiteY40" fmla="*/ 438771 h 533400"/>
                  <a:gd name="connsiteX41" fmla="*/ 229080 w 495300"/>
                  <a:gd name="connsiteY41" fmla="*/ 438771 h 533400"/>
                  <a:gd name="connsiteX42" fmla="*/ 238605 w 495300"/>
                  <a:gd name="connsiteY42" fmla="*/ 438771 h 533400"/>
                  <a:gd name="connsiteX43" fmla="*/ 238605 w 495300"/>
                  <a:gd name="connsiteY43" fmla="*/ 314946 h 533400"/>
                  <a:gd name="connsiteX44" fmla="*/ 76680 w 495300"/>
                  <a:gd name="connsiteY44" fmla="*/ 314946 h 533400"/>
                  <a:gd name="connsiteX45" fmla="*/ 57630 w 495300"/>
                  <a:gd name="connsiteY45" fmla="*/ 333044 h 533400"/>
                  <a:gd name="connsiteX46" fmla="*/ 57630 w 495300"/>
                  <a:gd name="connsiteY46" fmla="*/ 333996 h 533400"/>
                  <a:gd name="connsiteX47" fmla="*/ 57630 w 495300"/>
                  <a:gd name="connsiteY47" fmla="*/ 438771 h 533400"/>
                  <a:gd name="connsiteX48" fmla="*/ 67155 w 495300"/>
                  <a:gd name="connsiteY48" fmla="*/ 438771 h 533400"/>
                  <a:gd name="connsiteX49" fmla="*/ 95730 w 495300"/>
                  <a:gd name="connsiteY49" fmla="*/ 465441 h 533400"/>
                  <a:gd name="connsiteX50" fmla="*/ 95730 w 495300"/>
                  <a:gd name="connsiteY50" fmla="*/ 467346 h 533400"/>
                  <a:gd name="connsiteX51" fmla="*/ 95730 w 495300"/>
                  <a:gd name="connsiteY51" fmla="*/ 505446 h 533400"/>
                  <a:gd name="connsiteX52" fmla="*/ 67155 w 495300"/>
                  <a:gd name="connsiteY52" fmla="*/ 534021 h 533400"/>
                  <a:gd name="connsiteX53" fmla="*/ 67155 w 495300"/>
                  <a:gd name="connsiteY53" fmla="*/ 534021 h 533400"/>
                  <a:gd name="connsiteX54" fmla="*/ 29055 w 495300"/>
                  <a:gd name="connsiteY54" fmla="*/ 534021 h 533400"/>
                  <a:gd name="connsiteX55" fmla="*/ 480 w 495300"/>
                  <a:gd name="connsiteY55" fmla="*/ 505446 h 533400"/>
                  <a:gd name="connsiteX56" fmla="*/ 480 w 495300"/>
                  <a:gd name="connsiteY56" fmla="*/ 505446 h 533400"/>
                  <a:gd name="connsiteX57" fmla="*/ 480 w 495300"/>
                  <a:gd name="connsiteY57" fmla="*/ 467346 h 533400"/>
                  <a:gd name="connsiteX58" fmla="*/ 29055 w 495300"/>
                  <a:gd name="connsiteY58" fmla="*/ 438771 h 533400"/>
                  <a:gd name="connsiteX59" fmla="*/ 29055 w 495300"/>
                  <a:gd name="connsiteY59" fmla="*/ 438771 h 533400"/>
                  <a:gd name="connsiteX60" fmla="*/ 38580 w 495300"/>
                  <a:gd name="connsiteY60" fmla="*/ 438771 h 533400"/>
                  <a:gd name="connsiteX61" fmla="*/ 38580 w 495300"/>
                  <a:gd name="connsiteY61" fmla="*/ 333996 h 533400"/>
                  <a:gd name="connsiteX62" fmla="*/ 74775 w 495300"/>
                  <a:gd name="connsiteY62" fmla="*/ 295896 h 533400"/>
                  <a:gd name="connsiteX63" fmla="*/ 76680 w 495300"/>
                  <a:gd name="connsiteY63" fmla="*/ 295896 h 533400"/>
                  <a:gd name="connsiteX64" fmla="*/ 238605 w 495300"/>
                  <a:gd name="connsiteY64" fmla="*/ 295896 h 533400"/>
                  <a:gd name="connsiteX65" fmla="*/ 238605 w 495300"/>
                  <a:gd name="connsiteY65" fmla="*/ 162546 h 533400"/>
                  <a:gd name="connsiteX66" fmla="*/ 133830 w 495300"/>
                  <a:gd name="connsiteY66" fmla="*/ 162546 h 533400"/>
                  <a:gd name="connsiteX67" fmla="*/ 95730 w 495300"/>
                  <a:gd name="connsiteY67" fmla="*/ 126351 h 533400"/>
                  <a:gd name="connsiteX68" fmla="*/ 95730 w 495300"/>
                  <a:gd name="connsiteY68" fmla="*/ 124446 h 533400"/>
                  <a:gd name="connsiteX69" fmla="*/ 95730 w 495300"/>
                  <a:gd name="connsiteY69" fmla="*/ 38721 h 533400"/>
                  <a:gd name="connsiteX70" fmla="*/ 133830 w 495300"/>
                  <a:gd name="connsiteY70" fmla="*/ 621 h 533400"/>
                  <a:gd name="connsiteX71" fmla="*/ 133830 w 495300"/>
                  <a:gd name="connsiteY71" fmla="*/ 621 h 533400"/>
                  <a:gd name="connsiteX72" fmla="*/ 362430 w 495300"/>
                  <a:gd name="connsiteY72" fmla="*/ 621 h 533400"/>
                  <a:gd name="connsiteX73" fmla="*/ 67155 w 495300"/>
                  <a:gd name="connsiteY73" fmla="*/ 457821 h 533400"/>
                  <a:gd name="connsiteX74" fmla="*/ 29055 w 495300"/>
                  <a:gd name="connsiteY74" fmla="*/ 457821 h 533400"/>
                  <a:gd name="connsiteX75" fmla="*/ 19530 w 495300"/>
                  <a:gd name="connsiteY75" fmla="*/ 467346 h 533400"/>
                  <a:gd name="connsiteX76" fmla="*/ 19530 w 495300"/>
                  <a:gd name="connsiteY76" fmla="*/ 467346 h 533400"/>
                  <a:gd name="connsiteX77" fmla="*/ 19530 w 495300"/>
                  <a:gd name="connsiteY77" fmla="*/ 505446 h 533400"/>
                  <a:gd name="connsiteX78" fmla="*/ 29055 w 495300"/>
                  <a:gd name="connsiteY78" fmla="*/ 514971 h 533400"/>
                  <a:gd name="connsiteX79" fmla="*/ 29055 w 495300"/>
                  <a:gd name="connsiteY79" fmla="*/ 514971 h 533400"/>
                  <a:gd name="connsiteX80" fmla="*/ 67155 w 495300"/>
                  <a:gd name="connsiteY80" fmla="*/ 514971 h 533400"/>
                  <a:gd name="connsiteX81" fmla="*/ 76680 w 495300"/>
                  <a:gd name="connsiteY81" fmla="*/ 505446 h 533400"/>
                  <a:gd name="connsiteX82" fmla="*/ 76680 w 495300"/>
                  <a:gd name="connsiteY82" fmla="*/ 505446 h 533400"/>
                  <a:gd name="connsiteX83" fmla="*/ 76680 w 495300"/>
                  <a:gd name="connsiteY83" fmla="*/ 467346 h 533400"/>
                  <a:gd name="connsiteX84" fmla="*/ 67155 w 495300"/>
                  <a:gd name="connsiteY84" fmla="*/ 457821 h 533400"/>
                  <a:gd name="connsiteX85" fmla="*/ 67155 w 495300"/>
                  <a:gd name="connsiteY85" fmla="*/ 457821 h 533400"/>
                  <a:gd name="connsiteX86" fmla="*/ 267180 w 495300"/>
                  <a:gd name="connsiteY86" fmla="*/ 457821 h 533400"/>
                  <a:gd name="connsiteX87" fmla="*/ 229080 w 495300"/>
                  <a:gd name="connsiteY87" fmla="*/ 457821 h 533400"/>
                  <a:gd name="connsiteX88" fmla="*/ 219555 w 495300"/>
                  <a:gd name="connsiteY88" fmla="*/ 467346 h 533400"/>
                  <a:gd name="connsiteX89" fmla="*/ 219555 w 495300"/>
                  <a:gd name="connsiteY89" fmla="*/ 467346 h 533400"/>
                  <a:gd name="connsiteX90" fmla="*/ 219555 w 495300"/>
                  <a:gd name="connsiteY90" fmla="*/ 505446 h 533400"/>
                  <a:gd name="connsiteX91" fmla="*/ 229080 w 495300"/>
                  <a:gd name="connsiteY91" fmla="*/ 514971 h 533400"/>
                  <a:gd name="connsiteX92" fmla="*/ 229080 w 495300"/>
                  <a:gd name="connsiteY92" fmla="*/ 514971 h 533400"/>
                  <a:gd name="connsiteX93" fmla="*/ 267180 w 495300"/>
                  <a:gd name="connsiteY93" fmla="*/ 514971 h 533400"/>
                  <a:gd name="connsiteX94" fmla="*/ 276705 w 495300"/>
                  <a:gd name="connsiteY94" fmla="*/ 505446 h 533400"/>
                  <a:gd name="connsiteX95" fmla="*/ 276705 w 495300"/>
                  <a:gd name="connsiteY95" fmla="*/ 505446 h 533400"/>
                  <a:gd name="connsiteX96" fmla="*/ 276705 w 495300"/>
                  <a:gd name="connsiteY96" fmla="*/ 467346 h 533400"/>
                  <a:gd name="connsiteX97" fmla="*/ 267180 w 495300"/>
                  <a:gd name="connsiteY97" fmla="*/ 457821 h 533400"/>
                  <a:gd name="connsiteX98" fmla="*/ 267180 w 495300"/>
                  <a:gd name="connsiteY98" fmla="*/ 457821 h 533400"/>
                  <a:gd name="connsiteX99" fmla="*/ 467205 w 495300"/>
                  <a:gd name="connsiteY99" fmla="*/ 457821 h 533400"/>
                  <a:gd name="connsiteX100" fmla="*/ 429105 w 495300"/>
                  <a:gd name="connsiteY100" fmla="*/ 457821 h 533400"/>
                  <a:gd name="connsiteX101" fmla="*/ 419580 w 495300"/>
                  <a:gd name="connsiteY101" fmla="*/ 467346 h 533400"/>
                  <a:gd name="connsiteX102" fmla="*/ 419580 w 495300"/>
                  <a:gd name="connsiteY102" fmla="*/ 467346 h 533400"/>
                  <a:gd name="connsiteX103" fmla="*/ 419580 w 495300"/>
                  <a:gd name="connsiteY103" fmla="*/ 505446 h 533400"/>
                  <a:gd name="connsiteX104" fmla="*/ 429105 w 495300"/>
                  <a:gd name="connsiteY104" fmla="*/ 514971 h 533400"/>
                  <a:gd name="connsiteX105" fmla="*/ 429105 w 495300"/>
                  <a:gd name="connsiteY105" fmla="*/ 514971 h 533400"/>
                  <a:gd name="connsiteX106" fmla="*/ 467205 w 495300"/>
                  <a:gd name="connsiteY106" fmla="*/ 514971 h 533400"/>
                  <a:gd name="connsiteX107" fmla="*/ 476730 w 495300"/>
                  <a:gd name="connsiteY107" fmla="*/ 505446 h 533400"/>
                  <a:gd name="connsiteX108" fmla="*/ 476730 w 495300"/>
                  <a:gd name="connsiteY108" fmla="*/ 505446 h 533400"/>
                  <a:gd name="connsiteX109" fmla="*/ 476730 w 495300"/>
                  <a:gd name="connsiteY109" fmla="*/ 467346 h 533400"/>
                  <a:gd name="connsiteX110" fmla="*/ 467205 w 495300"/>
                  <a:gd name="connsiteY110" fmla="*/ 457821 h 533400"/>
                  <a:gd name="connsiteX111" fmla="*/ 467205 w 495300"/>
                  <a:gd name="connsiteY111" fmla="*/ 457821 h 533400"/>
                  <a:gd name="connsiteX112" fmla="*/ 362430 w 495300"/>
                  <a:gd name="connsiteY112" fmla="*/ 19671 h 533400"/>
                  <a:gd name="connsiteX113" fmla="*/ 133830 w 495300"/>
                  <a:gd name="connsiteY113" fmla="*/ 19671 h 533400"/>
                  <a:gd name="connsiteX114" fmla="*/ 114780 w 495300"/>
                  <a:gd name="connsiteY114" fmla="*/ 38721 h 533400"/>
                  <a:gd name="connsiteX115" fmla="*/ 114780 w 495300"/>
                  <a:gd name="connsiteY115" fmla="*/ 38721 h 533400"/>
                  <a:gd name="connsiteX116" fmla="*/ 114780 w 495300"/>
                  <a:gd name="connsiteY116" fmla="*/ 124446 h 533400"/>
                  <a:gd name="connsiteX117" fmla="*/ 133830 w 495300"/>
                  <a:gd name="connsiteY117" fmla="*/ 143496 h 533400"/>
                  <a:gd name="connsiteX118" fmla="*/ 133830 w 495300"/>
                  <a:gd name="connsiteY118" fmla="*/ 143496 h 533400"/>
                  <a:gd name="connsiteX119" fmla="*/ 362430 w 495300"/>
                  <a:gd name="connsiteY119" fmla="*/ 143496 h 533400"/>
                  <a:gd name="connsiteX120" fmla="*/ 381480 w 495300"/>
                  <a:gd name="connsiteY120" fmla="*/ 124446 h 533400"/>
                  <a:gd name="connsiteX121" fmla="*/ 381480 w 495300"/>
                  <a:gd name="connsiteY121" fmla="*/ 124446 h 533400"/>
                  <a:gd name="connsiteX122" fmla="*/ 381480 w 495300"/>
                  <a:gd name="connsiteY122" fmla="*/ 38721 h 533400"/>
                  <a:gd name="connsiteX123" fmla="*/ 362430 w 495300"/>
                  <a:gd name="connsiteY123" fmla="*/ 19671 h 533400"/>
                  <a:gd name="connsiteX124" fmla="*/ 362430 w 495300"/>
                  <a:gd name="connsiteY124" fmla="*/ 19671 h 533400"/>
                  <a:gd name="connsiteX125" fmla="*/ 157643 w 495300"/>
                  <a:gd name="connsiteY125" fmla="*/ 86346 h 533400"/>
                  <a:gd name="connsiteX126" fmla="*/ 171930 w 495300"/>
                  <a:gd name="connsiteY126" fmla="*/ 100634 h 533400"/>
                  <a:gd name="connsiteX127" fmla="*/ 157643 w 495300"/>
                  <a:gd name="connsiteY127" fmla="*/ 114921 h 533400"/>
                  <a:gd name="connsiteX128" fmla="*/ 143355 w 495300"/>
                  <a:gd name="connsiteY128" fmla="*/ 100634 h 533400"/>
                  <a:gd name="connsiteX129" fmla="*/ 157643 w 495300"/>
                  <a:gd name="connsiteY129" fmla="*/ 86346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495300" h="533400">
                    <a:moveTo>
                      <a:pt x="362430" y="621"/>
                    </a:moveTo>
                    <a:cubicBezTo>
                      <a:pt x="383385" y="621"/>
                      <a:pt x="400530" y="17766"/>
                      <a:pt x="400530" y="38721"/>
                    </a:cubicBezTo>
                    <a:lnTo>
                      <a:pt x="400530" y="38721"/>
                    </a:lnTo>
                    <a:lnTo>
                      <a:pt x="400530" y="124446"/>
                    </a:lnTo>
                    <a:cubicBezTo>
                      <a:pt x="400530" y="145401"/>
                      <a:pt x="383385" y="162546"/>
                      <a:pt x="362430" y="162546"/>
                    </a:cubicBezTo>
                    <a:lnTo>
                      <a:pt x="362430" y="162546"/>
                    </a:lnTo>
                    <a:lnTo>
                      <a:pt x="257655" y="162546"/>
                    </a:lnTo>
                    <a:lnTo>
                      <a:pt x="257655" y="295896"/>
                    </a:lnTo>
                    <a:lnTo>
                      <a:pt x="419580" y="295896"/>
                    </a:lnTo>
                    <a:cubicBezTo>
                      <a:pt x="439583" y="295896"/>
                      <a:pt x="456727" y="312089"/>
                      <a:pt x="457680" y="332091"/>
                    </a:cubicBezTo>
                    <a:lnTo>
                      <a:pt x="457680" y="333996"/>
                    </a:lnTo>
                    <a:lnTo>
                      <a:pt x="457680" y="438771"/>
                    </a:lnTo>
                    <a:lnTo>
                      <a:pt x="467205" y="438771"/>
                    </a:lnTo>
                    <a:cubicBezTo>
                      <a:pt x="482445" y="438771"/>
                      <a:pt x="494827" y="450201"/>
                      <a:pt x="495780" y="465441"/>
                    </a:cubicBezTo>
                    <a:lnTo>
                      <a:pt x="495780" y="467346"/>
                    </a:lnTo>
                    <a:lnTo>
                      <a:pt x="495780" y="505446"/>
                    </a:lnTo>
                    <a:cubicBezTo>
                      <a:pt x="495780" y="521639"/>
                      <a:pt x="483398" y="534021"/>
                      <a:pt x="467205" y="534021"/>
                    </a:cubicBezTo>
                    <a:lnTo>
                      <a:pt x="467205" y="534021"/>
                    </a:lnTo>
                    <a:lnTo>
                      <a:pt x="429105" y="534021"/>
                    </a:lnTo>
                    <a:cubicBezTo>
                      <a:pt x="412912" y="534021"/>
                      <a:pt x="400530" y="521639"/>
                      <a:pt x="400530" y="505446"/>
                    </a:cubicBezTo>
                    <a:lnTo>
                      <a:pt x="400530" y="505446"/>
                    </a:lnTo>
                    <a:lnTo>
                      <a:pt x="400530" y="467346"/>
                    </a:lnTo>
                    <a:cubicBezTo>
                      <a:pt x="400530" y="451154"/>
                      <a:pt x="412912" y="438771"/>
                      <a:pt x="429105" y="438771"/>
                    </a:cubicBezTo>
                    <a:lnTo>
                      <a:pt x="429105" y="438771"/>
                    </a:lnTo>
                    <a:lnTo>
                      <a:pt x="438630" y="438771"/>
                    </a:lnTo>
                    <a:lnTo>
                      <a:pt x="438630" y="333996"/>
                    </a:lnTo>
                    <a:cubicBezTo>
                      <a:pt x="438630" y="323519"/>
                      <a:pt x="431010" y="315899"/>
                      <a:pt x="420533" y="314946"/>
                    </a:cubicBezTo>
                    <a:lnTo>
                      <a:pt x="419580" y="314946"/>
                    </a:lnTo>
                    <a:lnTo>
                      <a:pt x="257655" y="314946"/>
                    </a:lnTo>
                    <a:lnTo>
                      <a:pt x="257655" y="438771"/>
                    </a:lnTo>
                    <a:lnTo>
                      <a:pt x="267180" y="438771"/>
                    </a:lnTo>
                    <a:cubicBezTo>
                      <a:pt x="282420" y="438771"/>
                      <a:pt x="294802" y="450201"/>
                      <a:pt x="295755" y="465441"/>
                    </a:cubicBezTo>
                    <a:lnTo>
                      <a:pt x="295755" y="467346"/>
                    </a:lnTo>
                    <a:lnTo>
                      <a:pt x="295755" y="505446"/>
                    </a:lnTo>
                    <a:cubicBezTo>
                      <a:pt x="295755" y="521639"/>
                      <a:pt x="283373" y="534021"/>
                      <a:pt x="267180" y="534021"/>
                    </a:cubicBezTo>
                    <a:lnTo>
                      <a:pt x="267180" y="534021"/>
                    </a:lnTo>
                    <a:lnTo>
                      <a:pt x="229080" y="534021"/>
                    </a:lnTo>
                    <a:cubicBezTo>
                      <a:pt x="212887" y="534021"/>
                      <a:pt x="200505" y="521639"/>
                      <a:pt x="200505" y="505446"/>
                    </a:cubicBezTo>
                    <a:lnTo>
                      <a:pt x="200505" y="505446"/>
                    </a:lnTo>
                    <a:lnTo>
                      <a:pt x="200505" y="467346"/>
                    </a:lnTo>
                    <a:cubicBezTo>
                      <a:pt x="200505" y="451154"/>
                      <a:pt x="212887" y="438771"/>
                      <a:pt x="229080" y="438771"/>
                    </a:cubicBezTo>
                    <a:lnTo>
                      <a:pt x="229080" y="438771"/>
                    </a:lnTo>
                    <a:lnTo>
                      <a:pt x="238605" y="438771"/>
                    </a:lnTo>
                    <a:lnTo>
                      <a:pt x="238605" y="314946"/>
                    </a:lnTo>
                    <a:lnTo>
                      <a:pt x="76680" y="314946"/>
                    </a:lnTo>
                    <a:cubicBezTo>
                      <a:pt x="66202" y="314946"/>
                      <a:pt x="58583" y="322566"/>
                      <a:pt x="57630" y="333044"/>
                    </a:cubicBezTo>
                    <a:lnTo>
                      <a:pt x="57630" y="333996"/>
                    </a:lnTo>
                    <a:lnTo>
                      <a:pt x="57630" y="438771"/>
                    </a:lnTo>
                    <a:lnTo>
                      <a:pt x="67155" y="438771"/>
                    </a:lnTo>
                    <a:cubicBezTo>
                      <a:pt x="82395" y="438771"/>
                      <a:pt x="94777" y="450201"/>
                      <a:pt x="95730" y="465441"/>
                    </a:cubicBezTo>
                    <a:lnTo>
                      <a:pt x="95730" y="467346"/>
                    </a:lnTo>
                    <a:lnTo>
                      <a:pt x="95730" y="505446"/>
                    </a:lnTo>
                    <a:cubicBezTo>
                      <a:pt x="95730" y="521639"/>
                      <a:pt x="83348" y="534021"/>
                      <a:pt x="67155" y="534021"/>
                    </a:cubicBezTo>
                    <a:lnTo>
                      <a:pt x="67155" y="534021"/>
                    </a:lnTo>
                    <a:lnTo>
                      <a:pt x="29055" y="534021"/>
                    </a:lnTo>
                    <a:cubicBezTo>
                      <a:pt x="12862" y="534021"/>
                      <a:pt x="480" y="521639"/>
                      <a:pt x="480" y="505446"/>
                    </a:cubicBezTo>
                    <a:lnTo>
                      <a:pt x="480" y="505446"/>
                    </a:lnTo>
                    <a:lnTo>
                      <a:pt x="480" y="467346"/>
                    </a:lnTo>
                    <a:cubicBezTo>
                      <a:pt x="480" y="451154"/>
                      <a:pt x="12862" y="438771"/>
                      <a:pt x="29055" y="438771"/>
                    </a:cubicBezTo>
                    <a:lnTo>
                      <a:pt x="29055" y="438771"/>
                    </a:lnTo>
                    <a:lnTo>
                      <a:pt x="38580" y="438771"/>
                    </a:lnTo>
                    <a:lnTo>
                      <a:pt x="38580" y="333996"/>
                    </a:lnTo>
                    <a:cubicBezTo>
                      <a:pt x="38580" y="313994"/>
                      <a:pt x="54773" y="296849"/>
                      <a:pt x="74775" y="295896"/>
                    </a:cubicBezTo>
                    <a:lnTo>
                      <a:pt x="76680" y="295896"/>
                    </a:lnTo>
                    <a:lnTo>
                      <a:pt x="238605" y="295896"/>
                    </a:lnTo>
                    <a:lnTo>
                      <a:pt x="238605" y="162546"/>
                    </a:lnTo>
                    <a:lnTo>
                      <a:pt x="133830" y="162546"/>
                    </a:lnTo>
                    <a:cubicBezTo>
                      <a:pt x="113827" y="162546"/>
                      <a:pt x="96683" y="146354"/>
                      <a:pt x="95730" y="126351"/>
                    </a:cubicBezTo>
                    <a:lnTo>
                      <a:pt x="95730" y="124446"/>
                    </a:lnTo>
                    <a:lnTo>
                      <a:pt x="95730" y="38721"/>
                    </a:lnTo>
                    <a:cubicBezTo>
                      <a:pt x="95730" y="17766"/>
                      <a:pt x="112875" y="621"/>
                      <a:pt x="133830" y="621"/>
                    </a:cubicBezTo>
                    <a:lnTo>
                      <a:pt x="133830" y="621"/>
                    </a:lnTo>
                    <a:lnTo>
                      <a:pt x="362430" y="621"/>
                    </a:lnTo>
                    <a:close/>
                    <a:moveTo>
                      <a:pt x="67155" y="457821"/>
                    </a:moveTo>
                    <a:lnTo>
                      <a:pt x="29055" y="457821"/>
                    </a:lnTo>
                    <a:cubicBezTo>
                      <a:pt x="23340" y="457821"/>
                      <a:pt x="19530" y="461631"/>
                      <a:pt x="19530" y="467346"/>
                    </a:cubicBezTo>
                    <a:lnTo>
                      <a:pt x="19530" y="467346"/>
                    </a:lnTo>
                    <a:lnTo>
                      <a:pt x="19530" y="505446"/>
                    </a:lnTo>
                    <a:cubicBezTo>
                      <a:pt x="19530" y="511161"/>
                      <a:pt x="23340" y="514971"/>
                      <a:pt x="29055" y="514971"/>
                    </a:cubicBezTo>
                    <a:lnTo>
                      <a:pt x="29055" y="514971"/>
                    </a:lnTo>
                    <a:lnTo>
                      <a:pt x="67155" y="514971"/>
                    </a:lnTo>
                    <a:cubicBezTo>
                      <a:pt x="72870" y="514971"/>
                      <a:pt x="76680" y="511161"/>
                      <a:pt x="76680" y="505446"/>
                    </a:cubicBezTo>
                    <a:lnTo>
                      <a:pt x="76680" y="505446"/>
                    </a:lnTo>
                    <a:lnTo>
                      <a:pt x="76680" y="467346"/>
                    </a:lnTo>
                    <a:cubicBezTo>
                      <a:pt x="76680" y="461631"/>
                      <a:pt x="72870" y="457821"/>
                      <a:pt x="67155" y="457821"/>
                    </a:cubicBezTo>
                    <a:lnTo>
                      <a:pt x="67155" y="457821"/>
                    </a:lnTo>
                    <a:close/>
                    <a:moveTo>
                      <a:pt x="267180" y="457821"/>
                    </a:moveTo>
                    <a:lnTo>
                      <a:pt x="229080" y="457821"/>
                    </a:lnTo>
                    <a:cubicBezTo>
                      <a:pt x="223365" y="457821"/>
                      <a:pt x="219555" y="461631"/>
                      <a:pt x="219555" y="467346"/>
                    </a:cubicBezTo>
                    <a:lnTo>
                      <a:pt x="219555" y="467346"/>
                    </a:lnTo>
                    <a:lnTo>
                      <a:pt x="219555" y="505446"/>
                    </a:lnTo>
                    <a:cubicBezTo>
                      <a:pt x="219555" y="511161"/>
                      <a:pt x="223365" y="514971"/>
                      <a:pt x="229080" y="514971"/>
                    </a:cubicBezTo>
                    <a:lnTo>
                      <a:pt x="229080" y="514971"/>
                    </a:lnTo>
                    <a:lnTo>
                      <a:pt x="267180" y="514971"/>
                    </a:lnTo>
                    <a:cubicBezTo>
                      <a:pt x="272895" y="514971"/>
                      <a:pt x="276705" y="511161"/>
                      <a:pt x="276705" y="505446"/>
                    </a:cubicBezTo>
                    <a:lnTo>
                      <a:pt x="276705" y="505446"/>
                    </a:lnTo>
                    <a:lnTo>
                      <a:pt x="276705" y="467346"/>
                    </a:lnTo>
                    <a:cubicBezTo>
                      <a:pt x="276705" y="461631"/>
                      <a:pt x="272895" y="457821"/>
                      <a:pt x="267180" y="457821"/>
                    </a:cubicBezTo>
                    <a:lnTo>
                      <a:pt x="267180" y="457821"/>
                    </a:lnTo>
                    <a:close/>
                    <a:moveTo>
                      <a:pt x="467205" y="457821"/>
                    </a:moveTo>
                    <a:lnTo>
                      <a:pt x="429105" y="457821"/>
                    </a:lnTo>
                    <a:cubicBezTo>
                      <a:pt x="423390" y="457821"/>
                      <a:pt x="419580" y="461631"/>
                      <a:pt x="419580" y="467346"/>
                    </a:cubicBezTo>
                    <a:lnTo>
                      <a:pt x="419580" y="467346"/>
                    </a:lnTo>
                    <a:lnTo>
                      <a:pt x="419580" y="505446"/>
                    </a:lnTo>
                    <a:cubicBezTo>
                      <a:pt x="419580" y="511161"/>
                      <a:pt x="423390" y="514971"/>
                      <a:pt x="429105" y="514971"/>
                    </a:cubicBezTo>
                    <a:lnTo>
                      <a:pt x="429105" y="514971"/>
                    </a:lnTo>
                    <a:lnTo>
                      <a:pt x="467205" y="514971"/>
                    </a:lnTo>
                    <a:cubicBezTo>
                      <a:pt x="472920" y="514971"/>
                      <a:pt x="476730" y="511161"/>
                      <a:pt x="476730" y="505446"/>
                    </a:cubicBezTo>
                    <a:lnTo>
                      <a:pt x="476730" y="505446"/>
                    </a:lnTo>
                    <a:lnTo>
                      <a:pt x="476730" y="467346"/>
                    </a:lnTo>
                    <a:cubicBezTo>
                      <a:pt x="476730" y="461631"/>
                      <a:pt x="472920" y="457821"/>
                      <a:pt x="467205" y="457821"/>
                    </a:cubicBezTo>
                    <a:lnTo>
                      <a:pt x="467205" y="457821"/>
                    </a:lnTo>
                    <a:close/>
                    <a:moveTo>
                      <a:pt x="362430" y="19671"/>
                    </a:moveTo>
                    <a:lnTo>
                      <a:pt x="133830" y="19671"/>
                    </a:lnTo>
                    <a:cubicBezTo>
                      <a:pt x="123352" y="19671"/>
                      <a:pt x="114780" y="28244"/>
                      <a:pt x="114780" y="38721"/>
                    </a:cubicBezTo>
                    <a:lnTo>
                      <a:pt x="114780" y="38721"/>
                    </a:lnTo>
                    <a:lnTo>
                      <a:pt x="114780" y="124446"/>
                    </a:lnTo>
                    <a:cubicBezTo>
                      <a:pt x="114780" y="134924"/>
                      <a:pt x="123352" y="143496"/>
                      <a:pt x="133830" y="143496"/>
                    </a:cubicBezTo>
                    <a:lnTo>
                      <a:pt x="133830" y="143496"/>
                    </a:lnTo>
                    <a:lnTo>
                      <a:pt x="362430" y="143496"/>
                    </a:lnTo>
                    <a:cubicBezTo>
                      <a:pt x="372908" y="143496"/>
                      <a:pt x="381480" y="134924"/>
                      <a:pt x="381480" y="124446"/>
                    </a:cubicBezTo>
                    <a:lnTo>
                      <a:pt x="381480" y="124446"/>
                    </a:lnTo>
                    <a:lnTo>
                      <a:pt x="381480" y="38721"/>
                    </a:lnTo>
                    <a:cubicBezTo>
                      <a:pt x="381480" y="28244"/>
                      <a:pt x="372908" y="19671"/>
                      <a:pt x="362430" y="19671"/>
                    </a:cubicBezTo>
                    <a:lnTo>
                      <a:pt x="362430" y="19671"/>
                    </a:lnTo>
                    <a:close/>
                    <a:moveTo>
                      <a:pt x="157643" y="86346"/>
                    </a:moveTo>
                    <a:cubicBezTo>
                      <a:pt x="165262" y="86346"/>
                      <a:pt x="171930" y="93014"/>
                      <a:pt x="171930" y="100634"/>
                    </a:cubicBezTo>
                    <a:cubicBezTo>
                      <a:pt x="171930" y="108254"/>
                      <a:pt x="165262" y="114921"/>
                      <a:pt x="157643" y="114921"/>
                    </a:cubicBezTo>
                    <a:cubicBezTo>
                      <a:pt x="150023" y="114921"/>
                      <a:pt x="143355" y="108254"/>
                      <a:pt x="143355" y="100634"/>
                    </a:cubicBezTo>
                    <a:cubicBezTo>
                      <a:pt x="143355" y="93014"/>
                      <a:pt x="150023" y="86346"/>
                      <a:pt x="157643" y="86346"/>
                    </a:cubicBezTo>
                    <a:close/>
                  </a:path>
                </a:pathLst>
              </a:custGeom>
              <a:solidFill>
                <a:schemeClr val="bg2">
                  <a:lumMod val="25000"/>
                </a:schemeClr>
              </a:solidFill>
              <a:ln w="9525" cap="flat">
                <a:noFill/>
                <a:prstDash val="solid"/>
                <a:miter/>
              </a:ln>
            </p:spPr>
            <p:txBody>
              <a:bodyPr rtlCol="0" anchor="ctr"/>
              <a:lstStyle/>
              <a:p>
                <a:endParaRPr lang="zh-CN" altLang="en-US" dirty="0"/>
              </a:p>
            </p:txBody>
          </p:sp>
        </p:grpSp>
        <p:grpSp>
          <p:nvGrpSpPr>
            <p:cNvPr id="10" name="iṩlîḋe">
              <a:extLst>
                <a:ext uri="{FF2B5EF4-FFF2-40B4-BE49-F238E27FC236}">
                  <a16:creationId xmlns:a16="http://schemas.microsoft.com/office/drawing/2014/main" id="{E599A774-1FB3-497B-A0F6-D587313B14E4}"/>
                </a:ext>
              </a:extLst>
            </p:cNvPr>
            <p:cNvGrpSpPr>
              <a:grpSpLocks noChangeAspect="1"/>
            </p:cNvGrpSpPr>
            <p:nvPr/>
          </p:nvGrpSpPr>
          <p:grpSpPr>
            <a:xfrm>
              <a:off x="7126851" y="5426286"/>
              <a:ext cx="617004" cy="617004"/>
              <a:chOff x="5031503" y="4557513"/>
              <a:chExt cx="828000" cy="828000"/>
            </a:xfrm>
          </p:grpSpPr>
          <p:sp>
            <p:nvSpPr>
              <p:cNvPr id="24" name="iSļîḑe">
                <a:extLst>
                  <a:ext uri="{FF2B5EF4-FFF2-40B4-BE49-F238E27FC236}">
                    <a16:creationId xmlns:a16="http://schemas.microsoft.com/office/drawing/2014/main" id="{A6186A73-2F2C-4B8E-B4C8-CD71600FEF4C}"/>
                  </a:ext>
                </a:extLst>
              </p:cNvPr>
              <p:cNvSpPr/>
              <p:nvPr/>
            </p:nvSpPr>
            <p:spPr>
              <a:xfrm>
                <a:off x="5031503" y="4557513"/>
                <a:ext cx="828000" cy="828000"/>
              </a:xfrm>
              <a:prstGeom prst="ellipse">
                <a:avLst/>
              </a:prstGeom>
              <a:solidFill>
                <a:schemeClr val="bg2"/>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p>
                <a:pPr algn="ctr" defTabSz="914354"/>
                <a:endParaRPr lang="zh-CN" altLang="en-US" sz="2000" b="1" dirty="0">
                  <a:solidFill>
                    <a:schemeClr val="bg1"/>
                  </a:solidFill>
                </a:endParaRPr>
              </a:p>
            </p:txBody>
          </p:sp>
          <p:sp>
            <p:nvSpPr>
              <p:cNvPr id="25" name="íṧlïďê">
                <a:extLst>
                  <a:ext uri="{FF2B5EF4-FFF2-40B4-BE49-F238E27FC236}">
                    <a16:creationId xmlns:a16="http://schemas.microsoft.com/office/drawing/2014/main" id="{26B81A48-208D-4B87-80C1-582F11E84D93}"/>
                  </a:ext>
                </a:extLst>
              </p:cNvPr>
              <p:cNvSpPr/>
              <p:nvPr/>
            </p:nvSpPr>
            <p:spPr>
              <a:xfrm>
                <a:off x="5242145" y="4810779"/>
                <a:ext cx="428625" cy="321468"/>
              </a:xfrm>
              <a:custGeom>
                <a:avLst/>
                <a:gdLst>
                  <a:gd name="connsiteX0" fmla="*/ 495908 w 533400"/>
                  <a:gd name="connsiteY0" fmla="*/ 621 h 400050"/>
                  <a:gd name="connsiteX1" fmla="*/ 534008 w 533400"/>
                  <a:gd name="connsiteY1" fmla="*/ 38721 h 400050"/>
                  <a:gd name="connsiteX2" fmla="*/ 534008 w 533400"/>
                  <a:gd name="connsiteY2" fmla="*/ 38721 h 400050"/>
                  <a:gd name="connsiteX3" fmla="*/ 534008 w 533400"/>
                  <a:gd name="connsiteY3" fmla="*/ 362571 h 400050"/>
                  <a:gd name="connsiteX4" fmla="*/ 495908 w 533400"/>
                  <a:gd name="connsiteY4" fmla="*/ 400671 h 400050"/>
                  <a:gd name="connsiteX5" fmla="*/ 495908 w 533400"/>
                  <a:gd name="connsiteY5" fmla="*/ 400671 h 400050"/>
                  <a:gd name="connsiteX6" fmla="*/ 38708 w 533400"/>
                  <a:gd name="connsiteY6" fmla="*/ 400671 h 400050"/>
                  <a:gd name="connsiteX7" fmla="*/ 608 w 533400"/>
                  <a:gd name="connsiteY7" fmla="*/ 362571 h 400050"/>
                  <a:gd name="connsiteX8" fmla="*/ 608 w 533400"/>
                  <a:gd name="connsiteY8" fmla="*/ 362571 h 400050"/>
                  <a:gd name="connsiteX9" fmla="*/ 608 w 533400"/>
                  <a:gd name="connsiteY9" fmla="*/ 38721 h 400050"/>
                  <a:gd name="connsiteX10" fmla="*/ 38708 w 533400"/>
                  <a:gd name="connsiteY10" fmla="*/ 621 h 400050"/>
                  <a:gd name="connsiteX11" fmla="*/ 38708 w 533400"/>
                  <a:gd name="connsiteY11" fmla="*/ 621 h 400050"/>
                  <a:gd name="connsiteX12" fmla="*/ 495908 w 533400"/>
                  <a:gd name="connsiteY12" fmla="*/ 621 h 400050"/>
                  <a:gd name="connsiteX13" fmla="*/ 361605 w 533400"/>
                  <a:gd name="connsiteY13" fmla="*/ 172071 h 400050"/>
                  <a:gd name="connsiteX14" fmla="*/ 360653 w 533400"/>
                  <a:gd name="connsiteY14" fmla="*/ 173024 h 400050"/>
                  <a:gd name="connsiteX15" fmla="*/ 274928 w 533400"/>
                  <a:gd name="connsiteY15" fmla="*/ 284466 h 400050"/>
                  <a:gd name="connsiteX16" fmla="*/ 272071 w 533400"/>
                  <a:gd name="connsiteY16" fmla="*/ 288276 h 400050"/>
                  <a:gd name="connsiteX17" fmla="*/ 219683 w 533400"/>
                  <a:gd name="connsiteY17" fmla="*/ 290181 h 400050"/>
                  <a:gd name="connsiteX18" fmla="*/ 217778 w 533400"/>
                  <a:gd name="connsiteY18" fmla="*/ 289229 h 400050"/>
                  <a:gd name="connsiteX19" fmla="*/ 154913 w 533400"/>
                  <a:gd name="connsiteY19" fmla="*/ 228269 h 400050"/>
                  <a:gd name="connsiteX20" fmla="*/ 153961 w 533400"/>
                  <a:gd name="connsiteY20" fmla="*/ 227316 h 400050"/>
                  <a:gd name="connsiteX21" fmla="*/ 128243 w 533400"/>
                  <a:gd name="connsiteY21" fmla="*/ 228269 h 400050"/>
                  <a:gd name="connsiteX22" fmla="*/ 127290 w 533400"/>
                  <a:gd name="connsiteY22" fmla="*/ 229221 h 400050"/>
                  <a:gd name="connsiteX23" fmla="*/ 19658 w 533400"/>
                  <a:gd name="connsiteY23" fmla="*/ 354951 h 400050"/>
                  <a:gd name="connsiteX24" fmla="*/ 19658 w 533400"/>
                  <a:gd name="connsiteY24" fmla="*/ 361619 h 400050"/>
                  <a:gd name="connsiteX25" fmla="*/ 37755 w 533400"/>
                  <a:gd name="connsiteY25" fmla="*/ 380669 h 400050"/>
                  <a:gd name="connsiteX26" fmla="*/ 38708 w 533400"/>
                  <a:gd name="connsiteY26" fmla="*/ 380669 h 400050"/>
                  <a:gd name="connsiteX27" fmla="*/ 495908 w 533400"/>
                  <a:gd name="connsiteY27" fmla="*/ 380669 h 400050"/>
                  <a:gd name="connsiteX28" fmla="*/ 514958 w 533400"/>
                  <a:gd name="connsiteY28" fmla="*/ 361619 h 400050"/>
                  <a:gd name="connsiteX29" fmla="*/ 514958 w 533400"/>
                  <a:gd name="connsiteY29" fmla="*/ 361619 h 400050"/>
                  <a:gd name="connsiteX30" fmla="*/ 514958 w 533400"/>
                  <a:gd name="connsiteY30" fmla="*/ 337806 h 400050"/>
                  <a:gd name="connsiteX31" fmla="*/ 391133 w 533400"/>
                  <a:gd name="connsiteY31" fmla="*/ 173024 h 400050"/>
                  <a:gd name="connsiteX32" fmla="*/ 387323 w 533400"/>
                  <a:gd name="connsiteY32" fmla="*/ 169214 h 400050"/>
                  <a:gd name="connsiteX33" fmla="*/ 361605 w 533400"/>
                  <a:gd name="connsiteY33" fmla="*/ 172071 h 400050"/>
                  <a:gd name="connsiteX34" fmla="*/ 495908 w 533400"/>
                  <a:gd name="connsiteY34" fmla="*/ 19671 h 400050"/>
                  <a:gd name="connsiteX35" fmla="*/ 38708 w 533400"/>
                  <a:gd name="connsiteY35" fmla="*/ 19671 h 400050"/>
                  <a:gd name="connsiteX36" fmla="*/ 19658 w 533400"/>
                  <a:gd name="connsiteY36" fmla="*/ 38721 h 400050"/>
                  <a:gd name="connsiteX37" fmla="*/ 19658 w 533400"/>
                  <a:gd name="connsiteY37" fmla="*/ 38721 h 400050"/>
                  <a:gd name="connsiteX38" fmla="*/ 19658 w 533400"/>
                  <a:gd name="connsiteY38" fmla="*/ 327329 h 400050"/>
                  <a:gd name="connsiteX39" fmla="*/ 113003 w 533400"/>
                  <a:gd name="connsiteY39" fmla="*/ 217791 h 400050"/>
                  <a:gd name="connsiteX40" fmla="*/ 166343 w 533400"/>
                  <a:gd name="connsiteY40" fmla="*/ 213981 h 400050"/>
                  <a:gd name="connsiteX41" fmla="*/ 167296 w 533400"/>
                  <a:gd name="connsiteY41" fmla="*/ 214934 h 400050"/>
                  <a:gd name="connsiteX42" fmla="*/ 168248 w 533400"/>
                  <a:gd name="connsiteY42" fmla="*/ 215886 h 400050"/>
                  <a:gd name="connsiteX43" fmla="*/ 231113 w 533400"/>
                  <a:gd name="connsiteY43" fmla="*/ 276846 h 400050"/>
                  <a:gd name="connsiteX44" fmla="*/ 257783 w 533400"/>
                  <a:gd name="connsiteY44" fmla="*/ 276846 h 400050"/>
                  <a:gd name="connsiteX45" fmla="*/ 258736 w 533400"/>
                  <a:gd name="connsiteY45" fmla="*/ 275894 h 400050"/>
                  <a:gd name="connsiteX46" fmla="*/ 259688 w 533400"/>
                  <a:gd name="connsiteY46" fmla="*/ 274941 h 400050"/>
                  <a:gd name="connsiteX47" fmla="*/ 345413 w 533400"/>
                  <a:gd name="connsiteY47" fmla="*/ 163499 h 400050"/>
                  <a:gd name="connsiteX48" fmla="*/ 398753 w 533400"/>
                  <a:gd name="connsiteY48" fmla="*/ 156831 h 400050"/>
                  <a:gd name="connsiteX49" fmla="*/ 404468 w 533400"/>
                  <a:gd name="connsiteY49" fmla="*/ 162546 h 400050"/>
                  <a:gd name="connsiteX50" fmla="*/ 406373 w 533400"/>
                  <a:gd name="connsiteY50" fmla="*/ 164451 h 400050"/>
                  <a:gd name="connsiteX51" fmla="*/ 515911 w 533400"/>
                  <a:gd name="connsiteY51" fmla="*/ 309231 h 400050"/>
                  <a:gd name="connsiteX52" fmla="*/ 515911 w 533400"/>
                  <a:gd name="connsiteY52" fmla="*/ 40626 h 400050"/>
                  <a:gd name="connsiteX53" fmla="*/ 497813 w 533400"/>
                  <a:gd name="connsiteY53" fmla="*/ 21576 h 400050"/>
                  <a:gd name="connsiteX54" fmla="*/ 495908 w 533400"/>
                  <a:gd name="connsiteY54" fmla="*/ 19671 h 400050"/>
                  <a:gd name="connsiteX55" fmla="*/ 95858 w 533400"/>
                  <a:gd name="connsiteY55" fmla="*/ 48246 h 400050"/>
                  <a:gd name="connsiteX56" fmla="*/ 143483 w 533400"/>
                  <a:gd name="connsiteY56" fmla="*/ 95871 h 400050"/>
                  <a:gd name="connsiteX57" fmla="*/ 95858 w 533400"/>
                  <a:gd name="connsiteY57" fmla="*/ 143496 h 400050"/>
                  <a:gd name="connsiteX58" fmla="*/ 48233 w 533400"/>
                  <a:gd name="connsiteY58" fmla="*/ 95871 h 400050"/>
                  <a:gd name="connsiteX59" fmla="*/ 95858 w 533400"/>
                  <a:gd name="connsiteY59" fmla="*/ 48246 h 400050"/>
                  <a:gd name="connsiteX60" fmla="*/ 95858 w 533400"/>
                  <a:gd name="connsiteY60" fmla="*/ 67296 h 400050"/>
                  <a:gd name="connsiteX61" fmla="*/ 67283 w 533400"/>
                  <a:gd name="connsiteY61" fmla="*/ 95871 h 400050"/>
                  <a:gd name="connsiteX62" fmla="*/ 95858 w 533400"/>
                  <a:gd name="connsiteY62" fmla="*/ 124446 h 400050"/>
                  <a:gd name="connsiteX63" fmla="*/ 124433 w 533400"/>
                  <a:gd name="connsiteY63" fmla="*/ 95871 h 400050"/>
                  <a:gd name="connsiteX64" fmla="*/ 95858 w 533400"/>
                  <a:gd name="connsiteY64" fmla="*/ 67296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33400" h="400050">
                    <a:moveTo>
                      <a:pt x="495908" y="621"/>
                    </a:moveTo>
                    <a:cubicBezTo>
                      <a:pt x="516863" y="621"/>
                      <a:pt x="534008" y="17766"/>
                      <a:pt x="534008" y="38721"/>
                    </a:cubicBezTo>
                    <a:lnTo>
                      <a:pt x="534008" y="38721"/>
                    </a:lnTo>
                    <a:lnTo>
                      <a:pt x="534008" y="362571"/>
                    </a:lnTo>
                    <a:cubicBezTo>
                      <a:pt x="534008" y="383526"/>
                      <a:pt x="516863" y="400671"/>
                      <a:pt x="495908" y="400671"/>
                    </a:cubicBezTo>
                    <a:lnTo>
                      <a:pt x="495908" y="400671"/>
                    </a:lnTo>
                    <a:lnTo>
                      <a:pt x="38708" y="400671"/>
                    </a:lnTo>
                    <a:cubicBezTo>
                      <a:pt x="17753" y="400671"/>
                      <a:pt x="608" y="383526"/>
                      <a:pt x="608" y="362571"/>
                    </a:cubicBezTo>
                    <a:lnTo>
                      <a:pt x="608" y="362571"/>
                    </a:lnTo>
                    <a:lnTo>
                      <a:pt x="608" y="38721"/>
                    </a:lnTo>
                    <a:cubicBezTo>
                      <a:pt x="608" y="17766"/>
                      <a:pt x="17753" y="621"/>
                      <a:pt x="38708" y="621"/>
                    </a:cubicBezTo>
                    <a:lnTo>
                      <a:pt x="38708" y="621"/>
                    </a:lnTo>
                    <a:lnTo>
                      <a:pt x="495908" y="621"/>
                    </a:lnTo>
                    <a:close/>
                    <a:moveTo>
                      <a:pt x="361605" y="172071"/>
                    </a:moveTo>
                    <a:lnTo>
                      <a:pt x="360653" y="173024"/>
                    </a:lnTo>
                    <a:lnTo>
                      <a:pt x="274928" y="284466"/>
                    </a:lnTo>
                    <a:cubicBezTo>
                      <a:pt x="273976" y="285419"/>
                      <a:pt x="273023" y="286371"/>
                      <a:pt x="272071" y="288276"/>
                    </a:cubicBezTo>
                    <a:cubicBezTo>
                      <a:pt x="257783" y="302564"/>
                      <a:pt x="234923" y="303516"/>
                      <a:pt x="219683" y="290181"/>
                    </a:cubicBezTo>
                    <a:lnTo>
                      <a:pt x="217778" y="289229"/>
                    </a:lnTo>
                    <a:lnTo>
                      <a:pt x="154913" y="228269"/>
                    </a:lnTo>
                    <a:cubicBezTo>
                      <a:pt x="154913" y="228269"/>
                      <a:pt x="153961" y="227316"/>
                      <a:pt x="153961" y="227316"/>
                    </a:cubicBezTo>
                    <a:cubicBezTo>
                      <a:pt x="146340" y="220649"/>
                      <a:pt x="134911" y="221601"/>
                      <a:pt x="128243" y="228269"/>
                    </a:cubicBezTo>
                    <a:lnTo>
                      <a:pt x="127290" y="229221"/>
                    </a:lnTo>
                    <a:lnTo>
                      <a:pt x="19658" y="354951"/>
                    </a:lnTo>
                    <a:lnTo>
                      <a:pt x="19658" y="361619"/>
                    </a:lnTo>
                    <a:cubicBezTo>
                      <a:pt x="19658" y="372096"/>
                      <a:pt x="27278" y="379716"/>
                      <a:pt x="37755" y="380669"/>
                    </a:cubicBezTo>
                    <a:lnTo>
                      <a:pt x="38708" y="380669"/>
                    </a:lnTo>
                    <a:lnTo>
                      <a:pt x="495908" y="380669"/>
                    </a:lnTo>
                    <a:cubicBezTo>
                      <a:pt x="506386" y="380669"/>
                      <a:pt x="514958" y="372096"/>
                      <a:pt x="514958" y="361619"/>
                    </a:cubicBezTo>
                    <a:lnTo>
                      <a:pt x="514958" y="361619"/>
                    </a:lnTo>
                    <a:lnTo>
                      <a:pt x="514958" y="337806"/>
                    </a:lnTo>
                    <a:lnTo>
                      <a:pt x="391133" y="173024"/>
                    </a:lnTo>
                    <a:cubicBezTo>
                      <a:pt x="390180" y="172071"/>
                      <a:pt x="389228" y="170166"/>
                      <a:pt x="387323" y="169214"/>
                    </a:cubicBezTo>
                    <a:cubicBezTo>
                      <a:pt x="378751" y="164451"/>
                      <a:pt x="368273" y="165404"/>
                      <a:pt x="361605" y="172071"/>
                    </a:cubicBezTo>
                    <a:close/>
                    <a:moveTo>
                      <a:pt x="495908" y="19671"/>
                    </a:moveTo>
                    <a:lnTo>
                      <a:pt x="38708" y="19671"/>
                    </a:lnTo>
                    <a:cubicBezTo>
                      <a:pt x="28230" y="19671"/>
                      <a:pt x="19658" y="28244"/>
                      <a:pt x="19658" y="38721"/>
                    </a:cubicBezTo>
                    <a:lnTo>
                      <a:pt x="19658" y="38721"/>
                    </a:lnTo>
                    <a:lnTo>
                      <a:pt x="19658" y="327329"/>
                    </a:lnTo>
                    <a:lnTo>
                      <a:pt x="113003" y="217791"/>
                    </a:lnTo>
                    <a:cubicBezTo>
                      <a:pt x="126338" y="201599"/>
                      <a:pt x="151103" y="199694"/>
                      <a:pt x="166343" y="213981"/>
                    </a:cubicBezTo>
                    <a:lnTo>
                      <a:pt x="167296" y="214934"/>
                    </a:lnTo>
                    <a:lnTo>
                      <a:pt x="168248" y="215886"/>
                    </a:lnTo>
                    <a:lnTo>
                      <a:pt x="231113" y="276846"/>
                    </a:lnTo>
                    <a:cubicBezTo>
                      <a:pt x="238733" y="284466"/>
                      <a:pt x="251115" y="284466"/>
                      <a:pt x="257783" y="276846"/>
                    </a:cubicBezTo>
                    <a:lnTo>
                      <a:pt x="258736" y="275894"/>
                    </a:lnTo>
                    <a:lnTo>
                      <a:pt x="259688" y="274941"/>
                    </a:lnTo>
                    <a:lnTo>
                      <a:pt x="345413" y="163499"/>
                    </a:lnTo>
                    <a:cubicBezTo>
                      <a:pt x="357796" y="146354"/>
                      <a:pt x="382561" y="143496"/>
                      <a:pt x="398753" y="156831"/>
                    </a:cubicBezTo>
                    <a:cubicBezTo>
                      <a:pt x="400658" y="158736"/>
                      <a:pt x="402563" y="160641"/>
                      <a:pt x="404468" y="162546"/>
                    </a:cubicBezTo>
                    <a:lnTo>
                      <a:pt x="406373" y="164451"/>
                    </a:lnTo>
                    <a:lnTo>
                      <a:pt x="515911" y="309231"/>
                    </a:lnTo>
                    <a:lnTo>
                      <a:pt x="515911" y="40626"/>
                    </a:lnTo>
                    <a:cubicBezTo>
                      <a:pt x="515911" y="30149"/>
                      <a:pt x="508290" y="22529"/>
                      <a:pt x="497813" y="21576"/>
                    </a:cubicBezTo>
                    <a:lnTo>
                      <a:pt x="495908" y="19671"/>
                    </a:lnTo>
                    <a:close/>
                    <a:moveTo>
                      <a:pt x="95858" y="48246"/>
                    </a:moveTo>
                    <a:cubicBezTo>
                      <a:pt x="122528" y="48246"/>
                      <a:pt x="143483" y="69201"/>
                      <a:pt x="143483" y="95871"/>
                    </a:cubicBezTo>
                    <a:cubicBezTo>
                      <a:pt x="143483" y="122541"/>
                      <a:pt x="122528" y="143496"/>
                      <a:pt x="95858" y="143496"/>
                    </a:cubicBezTo>
                    <a:cubicBezTo>
                      <a:pt x="69188" y="143496"/>
                      <a:pt x="48233" y="122541"/>
                      <a:pt x="48233" y="95871"/>
                    </a:cubicBezTo>
                    <a:cubicBezTo>
                      <a:pt x="48233" y="69201"/>
                      <a:pt x="69188" y="48246"/>
                      <a:pt x="95858" y="48246"/>
                    </a:cubicBezTo>
                    <a:close/>
                    <a:moveTo>
                      <a:pt x="95858" y="67296"/>
                    </a:moveTo>
                    <a:cubicBezTo>
                      <a:pt x="79665" y="67296"/>
                      <a:pt x="67283" y="79679"/>
                      <a:pt x="67283" y="95871"/>
                    </a:cubicBezTo>
                    <a:cubicBezTo>
                      <a:pt x="67283" y="112064"/>
                      <a:pt x="79665" y="124446"/>
                      <a:pt x="95858" y="124446"/>
                    </a:cubicBezTo>
                    <a:cubicBezTo>
                      <a:pt x="112051" y="124446"/>
                      <a:pt x="124433" y="112064"/>
                      <a:pt x="124433" y="95871"/>
                    </a:cubicBezTo>
                    <a:cubicBezTo>
                      <a:pt x="124433" y="79679"/>
                      <a:pt x="112051" y="67296"/>
                      <a:pt x="95858" y="67296"/>
                    </a:cubicBezTo>
                    <a:close/>
                  </a:path>
                </a:pathLst>
              </a:custGeom>
              <a:solidFill>
                <a:schemeClr val="bg2">
                  <a:lumMod val="25000"/>
                </a:schemeClr>
              </a:solidFill>
              <a:ln w="9525" cap="flat">
                <a:noFill/>
                <a:prstDash val="solid"/>
                <a:miter/>
              </a:ln>
            </p:spPr>
            <p:txBody>
              <a:bodyPr rtlCol="0" anchor="ctr"/>
              <a:lstStyle/>
              <a:p>
                <a:endParaRPr lang="zh-CN" altLang="en-US"/>
              </a:p>
            </p:txBody>
          </p:sp>
        </p:grpSp>
        <p:grpSp>
          <p:nvGrpSpPr>
            <p:cNvPr id="11" name="ísḷîḋê">
              <a:extLst>
                <a:ext uri="{FF2B5EF4-FFF2-40B4-BE49-F238E27FC236}">
                  <a16:creationId xmlns:a16="http://schemas.microsoft.com/office/drawing/2014/main" id="{0D53DB47-51D3-4833-874A-A8132C4A5353}"/>
                </a:ext>
              </a:extLst>
            </p:cNvPr>
            <p:cNvGrpSpPr>
              <a:grpSpLocks noChangeAspect="1"/>
            </p:cNvGrpSpPr>
            <p:nvPr/>
          </p:nvGrpSpPr>
          <p:grpSpPr>
            <a:xfrm>
              <a:off x="5787498" y="3052583"/>
              <a:ext cx="617004" cy="617004"/>
              <a:chOff x="6279050" y="4557513"/>
              <a:chExt cx="828000" cy="828000"/>
            </a:xfrm>
          </p:grpSpPr>
          <p:sp>
            <p:nvSpPr>
              <p:cNvPr id="22" name="ïṧľiḑè">
                <a:extLst>
                  <a:ext uri="{FF2B5EF4-FFF2-40B4-BE49-F238E27FC236}">
                    <a16:creationId xmlns:a16="http://schemas.microsoft.com/office/drawing/2014/main" id="{5FC9EC45-47D5-4049-86CA-0DB86CD834F6}"/>
                  </a:ext>
                </a:extLst>
              </p:cNvPr>
              <p:cNvSpPr/>
              <p:nvPr/>
            </p:nvSpPr>
            <p:spPr>
              <a:xfrm>
                <a:off x="6279050" y="4557513"/>
                <a:ext cx="828000" cy="828000"/>
              </a:xfrm>
              <a:prstGeom prst="ellipse">
                <a:avLst/>
              </a:prstGeom>
              <a:solidFill>
                <a:schemeClr val="bg2"/>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p>
                <a:pPr algn="ctr" defTabSz="914354"/>
                <a:endParaRPr lang="zh-CN" altLang="en-US" sz="2000" b="1" dirty="0">
                  <a:solidFill>
                    <a:schemeClr val="bg1"/>
                  </a:solidFill>
                </a:endParaRPr>
              </a:p>
            </p:txBody>
          </p:sp>
          <p:sp>
            <p:nvSpPr>
              <p:cNvPr id="23" name="ïṥlíḍè">
                <a:extLst>
                  <a:ext uri="{FF2B5EF4-FFF2-40B4-BE49-F238E27FC236}">
                    <a16:creationId xmlns:a16="http://schemas.microsoft.com/office/drawing/2014/main" id="{9F1D24E9-7ADE-4384-AB40-3D28FC1993B1}"/>
                  </a:ext>
                </a:extLst>
              </p:cNvPr>
              <p:cNvSpPr/>
              <p:nvPr/>
            </p:nvSpPr>
            <p:spPr>
              <a:xfrm>
                <a:off x="6506094" y="4757201"/>
                <a:ext cx="391436" cy="428625"/>
              </a:xfrm>
              <a:custGeom>
                <a:avLst/>
                <a:gdLst>
                  <a:gd name="connsiteX0" fmla="*/ 367478 w 487121"/>
                  <a:gd name="connsiteY0" fmla="*/ 621 h 533400"/>
                  <a:gd name="connsiteX1" fmla="*/ 367478 w 487121"/>
                  <a:gd name="connsiteY1" fmla="*/ 19671 h 533400"/>
                  <a:gd name="connsiteX2" fmla="*/ 338903 w 487121"/>
                  <a:gd name="connsiteY2" fmla="*/ 19671 h 533400"/>
                  <a:gd name="connsiteX3" fmla="*/ 338903 w 487121"/>
                  <a:gd name="connsiteY3" fmla="*/ 135876 h 533400"/>
                  <a:gd name="connsiteX4" fmla="*/ 340808 w 487121"/>
                  <a:gd name="connsiteY4" fmla="*/ 145401 h 533400"/>
                  <a:gd name="connsiteX5" fmla="*/ 341761 w 487121"/>
                  <a:gd name="connsiteY5" fmla="*/ 147306 h 533400"/>
                  <a:gd name="connsiteX6" fmla="*/ 482731 w 487121"/>
                  <a:gd name="connsiteY6" fmla="*/ 464489 h 533400"/>
                  <a:gd name="connsiteX7" fmla="*/ 483683 w 487121"/>
                  <a:gd name="connsiteY7" fmla="*/ 509256 h 533400"/>
                  <a:gd name="connsiteX8" fmla="*/ 447488 w 487121"/>
                  <a:gd name="connsiteY8" fmla="*/ 534021 h 533400"/>
                  <a:gd name="connsiteX9" fmla="*/ 447488 w 487121"/>
                  <a:gd name="connsiteY9" fmla="*/ 534021 h 533400"/>
                  <a:gd name="connsiteX10" fmla="*/ 40771 w 487121"/>
                  <a:gd name="connsiteY10" fmla="*/ 534021 h 533400"/>
                  <a:gd name="connsiteX11" fmla="*/ 4576 w 487121"/>
                  <a:gd name="connsiteY11" fmla="*/ 509256 h 533400"/>
                  <a:gd name="connsiteX12" fmla="*/ 5528 w 487121"/>
                  <a:gd name="connsiteY12" fmla="*/ 464489 h 533400"/>
                  <a:gd name="connsiteX13" fmla="*/ 5528 w 487121"/>
                  <a:gd name="connsiteY13" fmla="*/ 464489 h 533400"/>
                  <a:gd name="connsiteX14" fmla="*/ 146498 w 487121"/>
                  <a:gd name="connsiteY14" fmla="*/ 147306 h 533400"/>
                  <a:gd name="connsiteX15" fmla="*/ 149356 w 487121"/>
                  <a:gd name="connsiteY15" fmla="*/ 135876 h 533400"/>
                  <a:gd name="connsiteX16" fmla="*/ 149356 w 487121"/>
                  <a:gd name="connsiteY16" fmla="*/ 135876 h 533400"/>
                  <a:gd name="connsiteX17" fmla="*/ 149356 w 487121"/>
                  <a:gd name="connsiteY17" fmla="*/ 19671 h 533400"/>
                  <a:gd name="connsiteX18" fmla="*/ 120781 w 487121"/>
                  <a:gd name="connsiteY18" fmla="*/ 19671 h 533400"/>
                  <a:gd name="connsiteX19" fmla="*/ 120781 w 487121"/>
                  <a:gd name="connsiteY19" fmla="*/ 621 h 533400"/>
                  <a:gd name="connsiteX20" fmla="*/ 367478 w 487121"/>
                  <a:gd name="connsiteY20" fmla="*/ 621 h 533400"/>
                  <a:gd name="connsiteX21" fmla="*/ 252226 w 487121"/>
                  <a:gd name="connsiteY21" fmla="*/ 415911 h 533400"/>
                  <a:gd name="connsiteX22" fmla="*/ 249368 w 487121"/>
                  <a:gd name="connsiteY22" fmla="*/ 417816 h 533400"/>
                  <a:gd name="connsiteX23" fmla="*/ 50296 w 487121"/>
                  <a:gd name="connsiteY23" fmla="*/ 409244 h 533400"/>
                  <a:gd name="connsiteX24" fmla="*/ 22673 w 487121"/>
                  <a:gd name="connsiteY24" fmla="*/ 471156 h 533400"/>
                  <a:gd name="connsiteX25" fmla="*/ 21721 w 487121"/>
                  <a:gd name="connsiteY25" fmla="*/ 501636 h 533400"/>
                  <a:gd name="connsiteX26" fmla="*/ 39818 w 487121"/>
                  <a:gd name="connsiteY26" fmla="*/ 514019 h 533400"/>
                  <a:gd name="connsiteX27" fmla="*/ 39818 w 487121"/>
                  <a:gd name="connsiteY27" fmla="*/ 514019 h 533400"/>
                  <a:gd name="connsiteX28" fmla="*/ 446536 w 487121"/>
                  <a:gd name="connsiteY28" fmla="*/ 514019 h 533400"/>
                  <a:gd name="connsiteX29" fmla="*/ 464633 w 487121"/>
                  <a:gd name="connsiteY29" fmla="*/ 501636 h 533400"/>
                  <a:gd name="connsiteX30" fmla="*/ 463681 w 487121"/>
                  <a:gd name="connsiteY30" fmla="*/ 471156 h 533400"/>
                  <a:gd name="connsiteX31" fmla="*/ 463681 w 487121"/>
                  <a:gd name="connsiteY31" fmla="*/ 471156 h 533400"/>
                  <a:gd name="connsiteX32" fmla="*/ 435106 w 487121"/>
                  <a:gd name="connsiteY32" fmla="*/ 407339 h 533400"/>
                  <a:gd name="connsiteX33" fmla="*/ 434153 w 487121"/>
                  <a:gd name="connsiteY33" fmla="*/ 407339 h 533400"/>
                  <a:gd name="connsiteX34" fmla="*/ 252226 w 487121"/>
                  <a:gd name="connsiteY34" fmla="*/ 415911 h 533400"/>
                  <a:gd name="connsiteX35" fmla="*/ 319853 w 487121"/>
                  <a:gd name="connsiteY35" fmla="*/ 19671 h 533400"/>
                  <a:gd name="connsiteX36" fmla="*/ 167453 w 487121"/>
                  <a:gd name="connsiteY36" fmla="*/ 19671 h 533400"/>
                  <a:gd name="connsiteX37" fmla="*/ 167453 w 487121"/>
                  <a:gd name="connsiteY37" fmla="*/ 135876 h 533400"/>
                  <a:gd name="connsiteX38" fmla="*/ 164596 w 487121"/>
                  <a:gd name="connsiteY38" fmla="*/ 153021 h 533400"/>
                  <a:gd name="connsiteX39" fmla="*/ 164596 w 487121"/>
                  <a:gd name="connsiteY39" fmla="*/ 153021 h 533400"/>
                  <a:gd name="connsiteX40" fmla="*/ 163643 w 487121"/>
                  <a:gd name="connsiteY40" fmla="*/ 155879 h 533400"/>
                  <a:gd name="connsiteX41" fmla="*/ 57916 w 487121"/>
                  <a:gd name="connsiteY41" fmla="*/ 393051 h 533400"/>
                  <a:gd name="connsiteX42" fmla="*/ 235081 w 487121"/>
                  <a:gd name="connsiteY42" fmla="*/ 405434 h 533400"/>
                  <a:gd name="connsiteX43" fmla="*/ 237938 w 487121"/>
                  <a:gd name="connsiteY43" fmla="*/ 403529 h 533400"/>
                  <a:gd name="connsiteX44" fmla="*/ 424628 w 487121"/>
                  <a:gd name="connsiteY44" fmla="*/ 383526 h 533400"/>
                  <a:gd name="connsiteX45" fmla="*/ 323663 w 487121"/>
                  <a:gd name="connsiteY45" fmla="*/ 155879 h 533400"/>
                  <a:gd name="connsiteX46" fmla="*/ 319853 w 487121"/>
                  <a:gd name="connsiteY46" fmla="*/ 136829 h 533400"/>
                  <a:gd name="connsiteX47" fmla="*/ 319853 w 487121"/>
                  <a:gd name="connsiteY47" fmla="*/ 136829 h 533400"/>
                  <a:gd name="connsiteX48" fmla="*/ 319853 w 487121"/>
                  <a:gd name="connsiteY48" fmla="*/ 19671 h 533400"/>
                  <a:gd name="connsiteX49" fmla="*/ 305566 w 487121"/>
                  <a:gd name="connsiteY49" fmla="*/ 248271 h 533400"/>
                  <a:gd name="connsiteX50" fmla="*/ 348428 w 487121"/>
                  <a:gd name="connsiteY50" fmla="*/ 291134 h 533400"/>
                  <a:gd name="connsiteX51" fmla="*/ 305566 w 487121"/>
                  <a:gd name="connsiteY51" fmla="*/ 333996 h 533400"/>
                  <a:gd name="connsiteX52" fmla="*/ 262703 w 487121"/>
                  <a:gd name="connsiteY52" fmla="*/ 291134 h 533400"/>
                  <a:gd name="connsiteX53" fmla="*/ 305566 w 487121"/>
                  <a:gd name="connsiteY53" fmla="*/ 248271 h 533400"/>
                  <a:gd name="connsiteX54" fmla="*/ 305566 w 487121"/>
                  <a:gd name="connsiteY54" fmla="*/ 267321 h 533400"/>
                  <a:gd name="connsiteX55" fmla="*/ 281753 w 487121"/>
                  <a:gd name="connsiteY55" fmla="*/ 291134 h 533400"/>
                  <a:gd name="connsiteX56" fmla="*/ 305566 w 487121"/>
                  <a:gd name="connsiteY56" fmla="*/ 314946 h 533400"/>
                  <a:gd name="connsiteX57" fmla="*/ 329378 w 487121"/>
                  <a:gd name="connsiteY57" fmla="*/ 291134 h 533400"/>
                  <a:gd name="connsiteX58" fmla="*/ 305566 w 487121"/>
                  <a:gd name="connsiteY58" fmla="*/ 26732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87121" h="533400">
                    <a:moveTo>
                      <a:pt x="367478" y="621"/>
                    </a:moveTo>
                    <a:lnTo>
                      <a:pt x="367478" y="19671"/>
                    </a:lnTo>
                    <a:lnTo>
                      <a:pt x="338903" y="19671"/>
                    </a:lnTo>
                    <a:lnTo>
                      <a:pt x="338903" y="135876"/>
                    </a:lnTo>
                    <a:cubicBezTo>
                      <a:pt x="338903" y="138734"/>
                      <a:pt x="339856" y="142544"/>
                      <a:pt x="340808" y="145401"/>
                    </a:cubicBezTo>
                    <a:lnTo>
                      <a:pt x="341761" y="147306"/>
                    </a:lnTo>
                    <a:lnTo>
                      <a:pt x="482731" y="464489"/>
                    </a:lnTo>
                    <a:cubicBezTo>
                      <a:pt x="489398" y="478776"/>
                      <a:pt x="489398" y="494969"/>
                      <a:pt x="483683" y="509256"/>
                    </a:cubicBezTo>
                    <a:cubicBezTo>
                      <a:pt x="477968" y="524496"/>
                      <a:pt x="463681" y="534021"/>
                      <a:pt x="447488" y="534021"/>
                    </a:cubicBezTo>
                    <a:lnTo>
                      <a:pt x="447488" y="534021"/>
                    </a:lnTo>
                    <a:lnTo>
                      <a:pt x="40771" y="534021"/>
                    </a:lnTo>
                    <a:cubicBezTo>
                      <a:pt x="24578" y="534021"/>
                      <a:pt x="10291" y="524496"/>
                      <a:pt x="4576" y="509256"/>
                    </a:cubicBezTo>
                    <a:cubicBezTo>
                      <a:pt x="-1139" y="494969"/>
                      <a:pt x="-187" y="478776"/>
                      <a:pt x="5528" y="464489"/>
                    </a:cubicBezTo>
                    <a:lnTo>
                      <a:pt x="5528" y="464489"/>
                    </a:lnTo>
                    <a:lnTo>
                      <a:pt x="146498" y="147306"/>
                    </a:lnTo>
                    <a:cubicBezTo>
                      <a:pt x="148403" y="143496"/>
                      <a:pt x="149356" y="139686"/>
                      <a:pt x="149356" y="135876"/>
                    </a:cubicBezTo>
                    <a:lnTo>
                      <a:pt x="149356" y="135876"/>
                    </a:lnTo>
                    <a:lnTo>
                      <a:pt x="149356" y="19671"/>
                    </a:lnTo>
                    <a:lnTo>
                      <a:pt x="120781" y="19671"/>
                    </a:lnTo>
                    <a:lnTo>
                      <a:pt x="120781" y="621"/>
                    </a:lnTo>
                    <a:lnTo>
                      <a:pt x="367478" y="621"/>
                    </a:lnTo>
                    <a:close/>
                    <a:moveTo>
                      <a:pt x="252226" y="415911"/>
                    </a:moveTo>
                    <a:lnTo>
                      <a:pt x="249368" y="417816"/>
                    </a:lnTo>
                    <a:cubicBezTo>
                      <a:pt x="194123" y="456869"/>
                      <a:pt x="118876" y="453059"/>
                      <a:pt x="50296" y="409244"/>
                    </a:cubicBezTo>
                    <a:lnTo>
                      <a:pt x="22673" y="471156"/>
                    </a:lnTo>
                    <a:cubicBezTo>
                      <a:pt x="18863" y="480681"/>
                      <a:pt x="17911" y="491159"/>
                      <a:pt x="21721" y="501636"/>
                    </a:cubicBezTo>
                    <a:cubicBezTo>
                      <a:pt x="24578" y="509256"/>
                      <a:pt x="32198" y="514019"/>
                      <a:pt x="39818" y="514019"/>
                    </a:cubicBezTo>
                    <a:lnTo>
                      <a:pt x="39818" y="514019"/>
                    </a:lnTo>
                    <a:lnTo>
                      <a:pt x="446536" y="514019"/>
                    </a:lnTo>
                    <a:cubicBezTo>
                      <a:pt x="455108" y="514019"/>
                      <a:pt x="461776" y="509256"/>
                      <a:pt x="464633" y="501636"/>
                    </a:cubicBezTo>
                    <a:cubicBezTo>
                      <a:pt x="468443" y="492111"/>
                      <a:pt x="468443" y="480681"/>
                      <a:pt x="463681" y="471156"/>
                    </a:cubicBezTo>
                    <a:lnTo>
                      <a:pt x="463681" y="471156"/>
                    </a:lnTo>
                    <a:lnTo>
                      <a:pt x="435106" y="407339"/>
                    </a:lnTo>
                    <a:lnTo>
                      <a:pt x="434153" y="407339"/>
                    </a:lnTo>
                    <a:cubicBezTo>
                      <a:pt x="374146" y="378764"/>
                      <a:pt x="301756" y="382574"/>
                      <a:pt x="252226" y="415911"/>
                    </a:cubicBezTo>
                    <a:close/>
                    <a:moveTo>
                      <a:pt x="319853" y="19671"/>
                    </a:moveTo>
                    <a:lnTo>
                      <a:pt x="167453" y="19671"/>
                    </a:lnTo>
                    <a:lnTo>
                      <a:pt x="167453" y="135876"/>
                    </a:lnTo>
                    <a:cubicBezTo>
                      <a:pt x="167453" y="141591"/>
                      <a:pt x="166501" y="147306"/>
                      <a:pt x="164596" y="153021"/>
                    </a:cubicBezTo>
                    <a:lnTo>
                      <a:pt x="164596" y="153021"/>
                    </a:lnTo>
                    <a:lnTo>
                      <a:pt x="163643" y="155879"/>
                    </a:lnTo>
                    <a:lnTo>
                      <a:pt x="57916" y="393051"/>
                    </a:lnTo>
                    <a:cubicBezTo>
                      <a:pt x="119828" y="433056"/>
                      <a:pt x="186503" y="437819"/>
                      <a:pt x="235081" y="405434"/>
                    </a:cubicBezTo>
                    <a:lnTo>
                      <a:pt x="237938" y="403529"/>
                    </a:lnTo>
                    <a:cubicBezTo>
                      <a:pt x="289373" y="367334"/>
                      <a:pt x="360811" y="360666"/>
                      <a:pt x="424628" y="383526"/>
                    </a:cubicBezTo>
                    <a:lnTo>
                      <a:pt x="323663" y="155879"/>
                    </a:lnTo>
                    <a:cubicBezTo>
                      <a:pt x="320806" y="150164"/>
                      <a:pt x="319853" y="143496"/>
                      <a:pt x="319853" y="136829"/>
                    </a:cubicBezTo>
                    <a:lnTo>
                      <a:pt x="319853" y="136829"/>
                    </a:lnTo>
                    <a:lnTo>
                      <a:pt x="319853" y="19671"/>
                    </a:lnTo>
                    <a:close/>
                    <a:moveTo>
                      <a:pt x="305566" y="248271"/>
                    </a:moveTo>
                    <a:cubicBezTo>
                      <a:pt x="329378" y="248271"/>
                      <a:pt x="348428" y="267321"/>
                      <a:pt x="348428" y="291134"/>
                    </a:cubicBezTo>
                    <a:cubicBezTo>
                      <a:pt x="348428" y="314946"/>
                      <a:pt x="329378" y="333996"/>
                      <a:pt x="305566" y="333996"/>
                    </a:cubicBezTo>
                    <a:cubicBezTo>
                      <a:pt x="281753" y="333996"/>
                      <a:pt x="262703" y="314946"/>
                      <a:pt x="262703" y="291134"/>
                    </a:cubicBezTo>
                    <a:cubicBezTo>
                      <a:pt x="262703" y="267321"/>
                      <a:pt x="281753" y="248271"/>
                      <a:pt x="305566" y="248271"/>
                    </a:cubicBezTo>
                    <a:close/>
                    <a:moveTo>
                      <a:pt x="305566" y="267321"/>
                    </a:moveTo>
                    <a:cubicBezTo>
                      <a:pt x="292231" y="267321"/>
                      <a:pt x="281753" y="277799"/>
                      <a:pt x="281753" y="291134"/>
                    </a:cubicBezTo>
                    <a:cubicBezTo>
                      <a:pt x="281753" y="304469"/>
                      <a:pt x="292231" y="314946"/>
                      <a:pt x="305566" y="314946"/>
                    </a:cubicBezTo>
                    <a:cubicBezTo>
                      <a:pt x="318901" y="314946"/>
                      <a:pt x="329378" y="304469"/>
                      <a:pt x="329378" y="291134"/>
                    </a:cubicBezTo>
                    <a:cubicBezTo>
                      <a:pt x="329378" y="277799"/>
                      <a:pt x="318901" y="267321"/>
                      <a:pt x="305566" y="267321"/>
                    </a:cubicBezTo>
                    <a:close/>
                  </a:path>
                </a:pathLst>
              </a:custGeom>
              <a:solidFill>
                <a:schemeClr val="bg2">
                  <a:lumMod val="25000"/>
                </a:schemeClr>
              </a:solidFill>
              <a:ln w="9525" cap="flat">
                <a:noFill/>
                <a:prstDash val="solid"/>
                <a:miter/>
              </a:ln>
            </p:spPr>
            <p:txBody>
              <a:bodyPr rtlCol="0" anchor="ctr"/>
              <a:lstStyle/>
              <a:p>
                <a:endParaRPr lang="zh-CN" altLang="en-US"/>
              </a:p>
            </p:txBody>
          </p:sp>
        </p:grpSp>
        <p:sp>
          <p:nvSpPr>
            <p:cNvPr id="13" name="íśľíde">
              <a:extLst>
                <a:ext uri="{FF2B5EF4-FFF2-40B4-BE49-F238E27FC236}">
                  <a16:creationId xmlns:a16="http://schemas.microsoft.com/office/drawing/2014/main" id="{747C0068-9C47-4B68-A2ED-BBCC5FB5CBBD}"/>
                </a:ext>
              </a:extLst>
            </p:cNvPr>
            <p:cNvSpPr txBox="1"/>
            <p:nvPr/>
          </p:nvSpPr>
          <p:spPr>
            <a:xfrm>
              <a:off x="4690254" y="2316242"/>
              <a:ext cx="3730648" cy="551480"/>
            </a:xfrm>
            <a:prstGeom prst="rect">
              <a:avLst/>
            </a:prstGeom>
            <a:noFill/>
          </p:spPr>
          <p:txBody>
            <a:bodyPr wrap="square">
              <a:spAutoFit/>
            </a:bodyPr>
            <a:lstStyle/>
            <a:p>
              <a:r>
                <a:rPr lang="zh-CN" altLang="en-US" sz="1600" b="1" dirty="0">
                  <a:solidFill>
                    <a:schemeClr val="tx1">
                      <a:lumMod val="85000"/>
                      <a:lumOff val="15000"/>
                    </a:schemeClr>
                  </a:solidFill>
                </a:rPr>
                <a:t>算术运算符和括号</a:t>
              </a:r>
              <a:endParaRPr lang="en-US" altLang="zh-CN" sz="1600" b="1" dirty="0">
                <a:solidFill>
                  <a:schemeClr val="tx1">
                    <a:lumMod val="85000"/>
                    <a:lumOff val="15000"/>
                  </a:schemeClr>
                </a:solidFill>
              </a:endParaRPr>
            </a:p>
          </p:txBody>
        </p:sp>
        <p:sp>
          <p:nvSpPr>
            <p:cNvPr id="15" name="iṧļîḓè">
              <a:extLst>
                <a:ext uri="{FF2B5EF4-FFF2-40B4-BE49-F238E27FC236}">
                  <a16:creationId xmlns:a16="http://schemas.microsoft.com/office/drawing/2014/main" id="{C961A4A7-BA2E-43DA-8EAD-D51A154684B2}"/>
                </a:ext>
              </a:extLst>
            </p:cNvPr>
            <p:cNvSpPr txBox="1"/>
            <p:nvPr/>
          </p:nvSpPr>
          <p:spPr>
            <a:xfrm>
              <a:off x="7879596" y="5396469"/>
              <a:ext cx="3052421" cy="551480"/>
            </a:xfrm>
            <a:prstGeom prst="rect">
              <a:avLst/>
            </a:prstGeom>
            <a:noFill/>
          </p:spPr>
          <p:txBody>
            <a:bodyPr wrap="square">
              <a:spAutoFit/>
            </a:bodyPr>
            <a:lstStyle/>
            <a:p>
              <a:r>
                <a:rPr lang="zh-CN" altLang="en-US" sz="1600" b="1" dirty="0">
                  <a:solidFill>
                    <a:schemeClr val="tx1">
                      <a:lumMod val="85000"/>
                      <a:lumOff val="15000"/>
                    </a:schemeClr>
                  </a:solidFill>
                </a:rPr>
                <a:t>符合Ｃ语法规则</a:t>
              </a:r>
              <a:endParaRPr lang="en-US" altLang="zh-CN" sz="1600" b="1" dirty="0">
                <a:solidFill>
                  <a:schemeClr val="tx1">
                    <a:lumMod val="85000"/>
                    <a:lumOff val="15000"/>
                  </a:schemeClr>
                </a:solidFill>
              </a:endParaRPr>
            </a:p>
          </p:txBody>
        </p:sp>
        <p:sp>
          <p:nvSpPr>
            <p:cNvPr id="17" name="išļíde">
              <a:extLst>
                <a:ext uri="{FF2B5EF4-FFF2-40B4-BE49-F238E27FC236}">
                  <a16:creationId xmlns:a16="http://schemas.microsoft.com/office/drawing/2014/main" id="{2B653A0F-F9A0-4BD0-92C8-41BF5BF1BB1D}"/>
                </a:ext>
              </a:extLst>
            </p:cNvPr>
            <p:cNvSpPr txBox="1"/>
            <p:nvPr/>
          </p:nvSpPr>
          <p:spPr>
            <a:xfrm>
              <a:off x="913791" y="5068975"/>
              <a:ext cx="3730648" cy="952556"/>
            </a:xfrm>
            <a:prstGeom prst="rect">
              <a:avLst/>
            </a:prstGeom>
            <a:noFill/>
          </p:spPr>
          <p:txBody>
            <a:bodyPr wrap="square">
              <a:spAutoFit/>
            </a:bodyPr>
            <a:lstStyle/>
            <a:p>
              <a:r>
                <a:rPr lang="zh-CN" altLang="en-US" sz="1600" b="1" dirty="0">
                  <a:solidFill>
                    <a:schemeClr val="tx1">
                      <a:lumMod val="85000"/>
                      <a:lumOff val="15000"/>
                    </a:schemeClr>
                  </a:solidFill>
                </a:rPr>
                <a:t>运算对象，也称操作数。</a:t>
              </a:r>
              <a:r>
                <a:rPr lang="zh-CN" altLang="en-US" sz="1600" dirty="0">
                  <a:solidFill>
                    <a:schemeClr val="tx1">
                      <a:lumMod val="65000"/>
                      <a:lumOff val="35000"/>
                    </a:schemeClr>
                  </a:solidFill>
                  <a:latin typeface="+mn-ea"/>
                  <a:ea typeface="+mn-ea"/>
                </a:rPr>
                <a:t>包括常量、变量、函数</a:t>
              </a:r>
              <a:endParaRPr lang="en-US" altLang="zh-CN" sz="1600" b="1" dirty="0">
                <a:solidFill>
                  <a:schemeClr val="tx1">
                    <a:lumMod val="85000"/>
                    <a:lumOff val="15000"/>
                  </a:schemeClr>
                </a:solidFill>
              </a:endParaRPr>
            </a:p>
          </p:txBody>
        </p:sp>
        <p:grpSp>
          <p:nvGrpSpPr>
            <p:cNvPr id="18" name="iSlïde">
              <a:extLst>
                <a:ext uri="{FF2B5EF4-FFF2-40B4-BE49-F238E27FC236}">
                  <a16:creationId xmlns:a16="http://schemas.microsoft.com/office/drawing/2014/main" id="{D660BEC1-0464-44DB-A3D4-BB8DD8150DA8}"/>
                </a:ext>
              </a:extLst>
            </p:cNvPr>
            <p:cNvGrpSpPr/>
            <p:nvPr/>
          </p:nvGrpSpPr>
          <p:grpSpPr>
            <a:xfrm>
              <a:off x="5491515" y="4215224"/>
              <a:ext cx="1208967" cy="1029840"/>
              <a:chOff x="5503882" y="3666380"/>
              <a:chExt cx="1208967" cy="1029840"/>
            </a:xfrm>
          </p:grpSpPr>
          <p:sp>
            <p:nvSpPr>
              <p:cNvPr id="20" name="íṧḷiḑé">
                <a:extLst>
                  <a:ext uri="{FF2B5EF4-FFF2-40B4-BE49-F238E27FC236}">
                    <a16:creationId xmlns:a16="http://schemas.microsoft.com/office/drawing/2014/main" id="{942F13C1-4255-4BCB-9174-C87B1C7D2604}"/>
                  </a:ext>
                </a:extLst>
              </p:cNvPr>
              <p:cNvSpPr/>
              <p:nvPr/>
            </p:nvSpPr>
            <p:spPr>
              <a:xfrm>
                <a:off x="5606197" y="3666380"/>
                <a:ext cx="1029840" cy="1029840"/>
              </a:xfrm>
              <a:prstGeom prst="ellipse">
                <a:avLst/>
              </a:prstGeom>
              <a:solidFill>
                <a:schemeClr val="accent1"/>
              </a:solidFill>
              <a:ln w="1905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1" name="îṥḷíḓê">
                <a:extLst>
                  <a:ext uri="{FF2B5EF4-FFF2-40B4-BE49-F238E27FC236}">
                    <a16:creationId xmlns:a16="http://schemas.microsoft.com/office/drawing/2014/main" id="{35CEFD68-BE3E-4E66-AC29-8BA158967FD9}"/>
                  </a:ext>
                </a:extLst>
              </p:cNvPr>
              <p:cNvSpPr txBox="1"/>
              <p:nvPr/>
            </p:nvSpPr>
            <p:spPr>
              <a:xfrm>
                <a:off x="5503882" y="3768112"/>
                <a:ext cx="1208967" cy="752018"/>
              </a:xfrm>
              <a:prstGeom prst="rect">
                <a:avLst/>
              </a:prstGeom>
              <a:noFill/>
            </p:spPr>
            <p:txBody>
              <a:bodyPr wrap="square">
                <a:spAutoFit/>
              </a:bodyPr>
              <a:lstStyle/>
              <a:p>
                <a:pPr algn="ctr"/>
                <a:r>
                  <a:rPr lang="zh-CN" altLang="en-US" sz="1200" b="1" dirty="0">
                    <a:solidFill>
                      <a:schemeClr val="bg1"/>
                    </a:solidFill>
                  </a:rPr>
                  <a:t>表达式</a:t>
                </a:r>
                <a:endParaRPr lang="en-US" altLang="zh-CN" sz="1200" b="1" dirty="0">
                  <a:solidFill>
                    <a:schemeClr val="bg1"/>
                  </a:solidFill>
                </a:endParaRPr>
              </a:p>
              <a:p>
                <a:pPr algn="ctr"/>
                <a:r>
                  <a:rPr lang="zh-CN" altLang="en-US" sz="1200" b="1" dirty="0">
                    <a:solidFill>
                      <a:schemeClr val="bg1"/>
                    </a:solidFill>
                  </a:rPr>
                  <a:t>式子</a:t>
                </a:r>
                <a:endParaRPr lang="en-US" altLang="zh-CN" sz="1200" b="1" dirty="0">
                  <a:solidFill>
                    <a:schemeClr val="bg1"/>
                  </a:solidFill>
                </a:endParaRPr>
              </a:p>
            </p:txBody>
          </p:sp>
        </p:grpSp>
      </p:grpSp>
      <p:sp>
        <p:nvSpPr>
          <p:cNvPr id="29" name="文本框 28">
            <a:extLst>
              <a:ext uri="{FF2B5EF4-FFF2-40B4-BE49-F238E27FC236}">
                <a16:creationId xmlns:a16="http://schemas.microsoft.com/office/drawing/2014/main" id="{32FFB632-6FEE-4324-8BA4-E4CC23491D02}"/>
              </a:ext>
            </a:extLst>
          </p:cNvPr>
          <p:cNvSpPr txBox="1"/>
          <p:nvPr/>
        </p:nvSpPr>
        <p:spPr>
          <a:xfrm>
            <a:off x="7574871" y="1891461"/>
            <a:ext cx="965447" cy="369332"/>
          </a:xfrm>
          <a:prstGeom prst="rect">
            <a:avLst/>
          </a:prstGeom>
          <a:noFill/>
        </p:spPr>
        <p:txBody>
          <a:bodyPr wrap="square">
            <a:spAutoFit/>
          </a:bodyPr>
          <a:lstStyle/>
          <a:p>
            <a:r>
              <a:rPr lang="en-US" altLang="zh-CN" sz="1800" b="1" dirty="0">
                <a:effectLst/>
                <a:latin typeface="Tahoma" panose="020B0604030504040204" pitchFamily="34" charset="0"/>
                <a:ea typeface="宋体" panose="02010600030101010101" pitchFamily="2" charset="-122"/>
                <a:cs typeface="宋体" panose="02010600030101010101" pitchFamily="2" charset="-122"/>
              </a:rPr>
              <a:t>a++ </a:t>
            </a:r>
            <a:endParaRPr lang="zh-CN" altLang="en-US" dirty="0"/>
          </a:p>
        </p:txBody>
      </p:sp>
      <p:sp>
        <p:nvSpPr>
          <p:cNvPr id="31" name="文本框 30">
            <a:extLst>
              <a:ext uri="{FF2B5EF4-FFF2-40B4-BE49-F238E27FC236}">
                <a16:creationId xmlns:a16="http://schemas.microsoft.com/office/drawing/2014/main" id="{E1F2FA3C-211E-4FBF-BD88-191C1CC5BEB8}"/>
              </a:ext>
            </a:extLst>
          </p:cNvPr>
          <p:cNvSpPr txBox="1"/>
          <p:nvPr/>
        </p:nvSpPr>
        <p:spPr>
          <a:xfrm>
            <a:off x="7574871" y="2422124"/>
            <a:ext cx="2209206" cy="923330"/>
          </a:xfrm>
          <a:prstGeom prst="rect">
            <a:avLst/>
          </a:prstGeom>
          <a:noFill/>
        </p:spPr>
        <p:txBody>
          <a:bodyPr wrap="square">
            <a:spAutoFit/>
          </a:bodyPr>
          <a:lstStyle/>
          <a:p>
            <a:r>
              <a:rPr lang="en-US" altLang="zh-CN" sz="1800" b="1" dirty="0">
                <a:effectLst/>
                <a:latin typeface="Tahoma" panose="020B0604030504040204" pitchFamily="34" charset="0"/>
                <a:ea typeface="宋体" panose="02010600030101010101" pitchFamily="2" charset="-122"/>
              </a:rPr>
              <a:t>h/2*(</a:t>
            </a:r>
            <a:r>
              <a:rPr lang="en-US" altLang="zh-CN" sz="1800" b="1" dirty="0" err="1">
                <a:effectLst/>
                <a:latin typeface="Tahoma" panose="020B0604030504040204" pitchFamily="34" charset="0"/>
                <a:ea typeface="宋体" panose="02010600030101010101" pitchFamily="2" charset="-122"/>
              </a:rPr>
              <a:t>a+b</a:t>
            </a:r>
            <a:r>
              <a:rPr lang="en-US" altLang="zh-CN" sz="1800" b="1" dirty="0">
                <a:effectLst/>
                <a:latin typeface="Tahoma" panose="020B0604030504040204" pitchFamily="34" charset="0"/>
                <a:ea typeface="宋体" panose="02010600030101010101" pitchFamily="2" charset="-122"/>
              </a:rPr>
              <a:t>)</a:t>
            </a:r>
          </a:p>
          <a:p>
            <a:endParaRPr lang="en-US" altLang="zh-CN" b="1" dirty="0">
              <a:latin typeface="Tahoma" panose="020B0604030504040204" pitchFamily="34" charset="0"/>
              <a:ea typeface="宋体" panose="02010600030101010101" pitchFamily="2" charset="-122"/>
            </a:endParaRPr>
          </a:p>
          <a:p>
            <a:r>
              <a:rPr lang="en-US" altLang="zh-CN" b="1" dirty="0">
                <a:latin typeface="Tahoma" panose="020B0604030504040204" pitchFamily="34" charset="0"/>
                <a:ea typeface="宋体" panose="02010600030101010101" pitchFamily="2" charset="-122"/>
              </a:rPr>
              <a:t>a+3</a:t>
            </a:r>
            <a:endParaRPr lang="zh-CN" altLang="en-US" dirty="0"/>
          </a:p>
        </p:txBody>
      </p:sp>
      <p:sp>
        <p:nvSpPr>
          <p:cNvPr id="35" name="文本框 34">
            <a:extLst>
              <a:ext uri="{FF2B5EF4-FFF2-40B4-BE49-F238E27FC236}">
                <a16:creationId xmlns:a16="http://schemas.microsoft.com/office/drawing/2014/main" id="{2AE2B5D4-DD54-477A-AFE1-23F49DE4E8D3}"/>
              </a:ext>
            </a:extLst>
          </p:cNvPr>
          <p:cNvSpPr txBox="1"/>
          <p:nvPr/>
        </p:nvSpPr>
        <p:spPr>
          <a:xfrm>
            <a:off x="7574871" y="3548850"/>
            <a:ext cx="1681361" cy="369332"/>
          </a:xfrm>
          <a:prstGeom prst="rect">
            <a:avLst/>
          </a:prstGeom>
          <a:noFill/>
        </p:spPr>
        <p:txBody>
          <a:bodyPr wrap="square">
            <a:spAutoFit/>
          </a:bodyPr>
          <a:lstStyle>
            <a:defPPr>
              <a:defRPr lang="zh-CN"/>
            </a:defPPr>
            <a:lvl1pPr>
              <a:defRPr b="1">
                <a:effectLst/>
                <a:latin typeface="Tahoma" panose="020B0604030504040204" pitchFamily="34" charset="0"/>
                <a:ea typeface="宋体" panose="02010600030101010101" pitchFamily="2" charset="-122"/>
                <a:cs typeface="宋体" panose="02010600030101010101" pitchFamily="2" charset="-122"/>
              </a:defRPr>
            </a:lvl1pPr>
          </a:lstStyle>
          <a:p>
            <a:r>
              <a:rPr lang="en-US" altLang="zh-CN" dirty="0"/>
              <a:t>5%9</a:t>
            </a:r>
            <a:endParaRPr lang="zh-CN" altLang="en-US" dirty="0"/>
          </a:p>
        </p:txBody>
      </p:sp>
      <p:sp>
        <p:nvSpPr>
          <p:cNvPr id="39" name="文本框 38">
            <a:extLst>
              <a:ext uri="{FF2B5EF4-FFF2-40B4-BE49-F238E27FC236}">
                <a16:creationId xmlns:a16="http://schemas.microsoft.com/office/drawing/2014/main" id="{571B2867-54BC-4091-80A4-CE7DB20AF3D5}"/>
              </a:ext>
            </a:extLst>
          </p:cNvPr>
          <p:cNvSpPr txBox="1"/>
          <p:nvPr/>
        </p:nvSpPr>
        <p:spPr>
          <a:xfrm>
            <a:off x="7574871" y="4044121"/>
            <a:ext cx="2600109" cy="369332"/>
          </a:xfrm>
          <a:prstGeom prst="rect">
            <a:avLst/>
          </a:prstGeom>
          <a:noFill/>
        </p:spPr>
        <p:txBody>
          <a:bodyPr wrap="square">
            <a:spAutoFit/>
          </a:bodyPr>
          <a:lstStyle>
            <a:defPPr>
              <a:defRPr lang="zh-CN"/>
            </a:defPPr>
            <a:lvl1pPr>
              <a:defRPr b="1">
                <a:effectLst/>
                <a:latin typeface="Tahoma" panose="020B0604030504040204" pitchFamily="34" charset="0"/>
                <a:ea typeface="宋体" panose="02010600030101010101" pitchFamily="2" charset="-122"/>
              </a:defRPr>
            </a:lvl1pPr>
          </a:lstStyle>
          <a:p>
            <a:r>
              <a:rPr lang="en-US" altLang="zh-CN" dirty="0"/>
              <a:t>b=5</a:t>
            </a:r>
            <a:endParaRPr lang="zh-CN" altLang="en-US" dirty="0"/>
          </a:p>
        </p:txBody>
      </p:sp>
      <p:sp>
        <p:nvSpPr>
          <p:cNvPr id="3" name="文本框 2">
            <a:extLst>
              <a:ext uri="{FF2B5EF4-FFF2-40B4-BE49-F238E27FC236}">
                <a16:creationId xmlns:a16="http://schemas.microsoft.com/office/drawing/2014/main" id="{63EB5B1F-C11A-4B08-8C0D-B84B1B83A584}"/>
              </a:ext>
            </a:extLst>
          </p:cNvPr>
          <p:cNvSpPr txBox="1"/>
          <p:nvPr/>
        </p:nvSpPr>
        <p:spPr>
          <a:xfrm>
            <a:off x="7574871" y="1047430"/>
            <a:ext cx="2600109" cy="369332"/>
          </a:xfrm>
          <a:prstGeom prst="rect">
            <a:avLst/>
          </a:prstGeom>
          <a:noFill/>
        </p:spPr>
        <p:txBody>
          <a:bodyPr wrap="square">
            <a:spAutoFit/>
          </a:bodyPr>
          <a:lstStyle>
            <a:defPPr>
              <a:defRPr lang="zh-CN"/>
            </a:defPPr>
            <a:lvl1pPr>
              <a:defRPr b="1">
                <a:effectLst/>
                <a:latin typeface="Tahoma" panose="020B0604030504040204" pitchFamily="34" charset="0"/>
                <a:ea typeface="宋体" panose="02010600030101010101" pitchFamily="2" charset="-122"/>
              </a:defRPr>
            </a:lvl1pPr>
          </a:lstStyle>
          <a:p>
            <a:r>
              <a:rPr lang="en-US" altLang="zh-CN" dirty="0"/>
              <a:t>3+10</a:t>
            </a:r>
            <a:endParaRPr lang="zh-CN" altLang="en-US" dirty="0"/>
          </a:p>
        </p:txBody>
      </p:sp>
      <p:sp>
        <p:nvSpPr>
          <p:cNvPr id="12" name="文本框 11">
            <a:extLst>
              <a:ext uri="{FF2B5EF4-FFF2-40B4-BE49-F238E27FC236}">
                <a16:creationId xmlns:a16="http://schemas.microsoft.com/office/drawing/2014/main" id="{5F6F9026-4FCC-493C-9935-D65CFCE41151}"/>
              </a:ext>
            </a:extLst>
          </p:cNvPr>
          <p:cNvSpPr txBox="1"/>
          <p:nvPr/>
        </p:nvSpPr>
        <p:spPr>
          <a:xfrm>
            <a:off x="7574871" y="1451166"/>
            <a:ext cx="2600109" cy="369332"/>
          </a:xfrm>
          <a:prstGeom prst="rect">
            <a:avLst/>
          </a:prstGeom>
          <a:noFill/>
        </p:spPr>
        <p:txBody>
          <a:bodyPr wrap="square">
            <a:spAutoFit/>
          </a:bodyPr>
          <a:lstStyle>
            <a:defPPr>
              <a:defRPr lang="zh-CN"/>
            </a:defPPr>
            <a:lvl1pPr>
              <a:defRPr b="1">
                <a:effectLst/>
                <a:latin typeface="Tahoma" panose="020B0604030504040204" pitchFamily="34" charset="0"/>
                <a:ea typeface="宋体" panose="02010600030101010101" pitchFamily="2" charset="-122"/>
              </a:defRPr>
            </a:lvl1pPr>
          </a:lstStyle>
          <a:p>
            <a:r>
              <a:rPr lang="en-US" altLang="zh-CN" dirty="0"/>
              <a:t>k+10</a:t>
            </a:r>
            <a:endParaRPr lang="zh-CN" altLang="en-US" dirty="0"/>
          </a:p>
        </p:txBody>
      </p:sp>
    </p:spTree>
    <p:custDataLst>
      <p:tags r:id="rId1"/>
    </p:custDataLst>
    <p:extLst>
      <p:ext uri="{BB962C8B-B14F-4D97-AF65-F5344CB8AC3E}">
        <p14:creationId xmlns:p14="http://schemas.microsoft.com/office/powerpoint/2010/main" val="3576240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5389E-3829-4C1C-9ACF-882D11FEF31C}"/>
              </a:ext>
            </a:extLst>
          </p:cNvPr>
          <p:cNvSpPr>
            <a:spLocks noGrp="1"/>
          </p:cNvSpPr>
          <p:nvPr>
            <p:ph type="title"/>
          </p:nvPr>
        </p:nvSpPr>
        <p:spPr/>
        <p:txBody>
          <a:bodyPr/>
          <a:lstStyle/>
          <a:p>
            <a:r>
              <a:rPr lang="zh-CN" altLang="en-US" dirty="0"/>
              <a:t>表达式</a:t>
            </a:r>
          </a:p>
        </p:txBody>
      </p:sp>
      <p:sp>
        <p:nvSpPr>
          <p:cNvPr id="3" name="内容占位符 2">
            <a:extLst>
              <a:ext uri="{FF2B5EF4-FFF2-40B4-BE49-F238E27FC236}">
                <a16:creationId xmlns:a16="http://schemas.microsoft.com/office/drawing/2014/main" id="{0A8D16AD-8622-4B5F-806B-289BCE4DC6CC}"/>
              </a:ext>
            </a:extLst>
          </p:cNvPr>
          <p:cNvSpPr>
            <a:spLocks noGrp="1"/>
          </p:cNvSpPr>
          <p:nvPr>
            <p:ph idx="1"/>
          </p:nvPr>
        </p:nvSpPr>
        <p:spPr>
          <a:xfrm>
            <a:off x="668553" y="2179594"/>
            <a:ext cx="10850563" cy="341632"/>
          </a:xfrm>
          <a:noFill/>
        </p:spPr>
        <p:txBody>
          <a:bodyPr wrap="square">
            <a:spAutoFit/>
          </a:bodyPr>
          <a:lstStyle/>
          <a:p>
            <a:pPr marL="0" indent="0" defTabSz="914400">
              <a:buNone/>
            </a:pPr>
            <a:r>
              <a:rPr lang="pt-BR" altLang="zh-CN" b="1" dirty="0">
                <a:latin typeface="+mn-lt"/>
              </a:rPr>
              <a:t>c = a+++b; </a:t>
            </a:r>
            <a:r>
              <a:rPr lang="en-US" altLang="zh-CN" b="1" dirty="0">
                <a:latin typeface="+mn-lt"/>
              </a:rPr>
              <a:t>//</a:t>
            </a:r>
            <a:r>
              <a:rPr lang="zh-CN" altLang="en-US" b="1" dirty="0">
                <a:latin typeface="+mn-lt"/>
              </a:rPr>
              <a:t> </a:t>
            </a:r>
            <a:r>
              <a:rPr lang="zh-CN" altLang="pt-BR" b="1" dirty="0">
                <a:latin typeface="+mn-lt"/>
              </a:rPr>
              <a:t>等价于 </a:t>
            </a:r>
            <a:r>
              <a:rPr lang="pt-BR" altLang="zh-CN" b="1" dirty="0">
                <a:latin typeface="+mn-lt"/>
              </a:rPr>
              <a:t>(a++)+b</a:t>
            </a:r>
            <a:endParaRPr lang="zh-CN" altLang="en-US" b="1" dirty="0">
              <a:latin typeface="+mn-lt"/>
            </a:endParaRPr>
          </a:p>
        </p:txBody>
      </p:sp>
      <p:sp>
        <p:nvSpPr>
          <p:cNvPr id="5" name="灯片编号占位符 4">
            <a:extLst>
              <a:ext uri="{FF2B5EF4-FFF2-40B4-BE49-F238E27FC236}">
                <a16:creationId xmlns:a16="http://schemas.microsoft.com/office/drawing/2014/main" id="{BB37A008-0BD2-467C-8F4D-392AC617A478}"/>
              </a:ext>
            </a:extLst>
          </p:cNvPr>
          <p:cNvSpPr>
            <a:spLocks noGrp="1"/>
          </p:cNvSpPr>
          <p:nvPr>
            <p:ph type="sldNum" sz="quarter" idx="12"/>
          </p:nvPr>
        </p:nvSpPr>
        <p:spPr/>
        <p:txBody>
          <a:bodyPr/>
          <a:lstStyle/>
          <a:p>
            <a:fld id="{B058512A-BF6F-43D0-855A-BBBF14572BDB}" type="slidenum">
              <a:rPr lang="zh-CN" altLang="en-US" smtClean="0"/>
              <a:pPr/>
              <a:t>25</a:t>
            </a:fld>
            <a:endParaRPr lang="zh-CN" altLang="en-US"/>
          </a:p>
        </p:txBody>
      </p:sp>
      <p:sp>
        <p:nvSpPr>
          <p:cNvPr id="7" name="文本框 6">
            <a:extLst>
              <a:ext uri="{FF2B5EF4-FFF2-40B4-BE49-F238E27FC236}">
                <a16:creationId xmlns:a16="http://schemas.microsoft.com/office/drawing/2014/main" id="{CB8F0C51-DBB8-4E5F-8A6D-25D649F2665F}"/>
              </a:ext>
            </a:extLst>
          </p:cNvPr>
          <p:cNvSpPr txBox="1"/>
          <p:nvPr/>
        </p:nvSpPr>
        <p:spPr>
          <a:xfrm>
            <a:off x="668553" y="2717502"/>
            <a:ext cx="6094520" cy="341632"/>
          </a:xfrm>
          <a:prstGeom prst="rect">
            <a:avLst/>
          </a:prstGeom>
          <a:noFill/>
        </p:spPr>
        <p:txBody>
          <a:bodyPr vert="horz" wrap="square" lIns="91440" tIns="45720" rIns="91440" bIns="45720" rtlCol="0">
            <a:spAutoFit/>
          </a:bodyPr>
          <a:lstStyle>
            <a:defPPr>
              <a:defRPr lang="zh-CN"/>
            </a:defPPr>
            <a:lvl1pPr indent="0">
              <a:lnSpc>
                <a:spcPct val="90000"/>
              </a:lnSpc>
              <a:spcBef>
                <a:spcPts val="1000"/>
              </a:spcBef>
              <a:buFont typeface="Arial" panose="020B0604020202020204" pitchFamily="34" charset="0"/>
              <a:buNone/>
              <a:defRPr b="1">
                <a:ea typeface="微软雅黑" panose="020B0503020204020204" pitchFamily="34" charset="-122"/>
              </a:defRPr>
            </a:lvl1pPr>
            <a:lvl2pPr marL="685766" indent="-228589" defTabSz="914354">
              <a:lnSpc>
                <a:spcPct val="90000"/>
              </a:lnSpc>
              <a:spcBef>
                <a:spcPts val="500"/>
              </a:spcBef>
              <a:buFont typeface="Arial" panose="020B0604020202020204" pitchFamily="34" charset="0"/>
              <a:buChar char="•"/>
              <a:defRPr sz="1600">
                <a:latin typeface="微软雅黑" panose="020B0503020204020204" pitchFamily="34" charset="-122"/>
                <a:ea typeface="微软雅黑" panose="020B0503020204020204" pitchFamily="34" charset="-122"/>
              </a:defRPr>
            </a:lvl2pPr>
            <a:lvl3pPr marL="1142942" indent="-228589" defTabSz="914354">
              <a:lnSpc>
                <a:spcPct val="90000"/>
              </a:lnSpc>
              <a:spcBef>
                <a:spcPts val="500"/>
              </a:spcBef>
              <a:buFont typeface="Arial" panose="020B0604020202020204" pitchFamily="34" charset="0"/>
              <a:buChar char="•"/>
              <a:defRPr sz="1400">
                <a:latin typeface="微软雅黑" panose="020B0503020204020204" pitchFamily="34" charset="-122"/>
                <a:ea typeface="微软雅黑" panose="020B0503020204020204" pitchFamily="34" charset="-122"/>
              </a:defRPr>
            </a:lvl3pPr>
            <a:lvl4pPr marL="1600120" indent="-228589" defTabSz="914354">
              <a:lnSpc>
                <a:spcPct val="90000"/>
              </a:lnSpc>
              <a:spcBef>
                <a:spcPts val="500"/>
              </a:spcBef>
              <a:buFont typeface="Arial" panose="020B0604020202020204" pitchFamily="34" charset="0"/>
              <a:buChar char="•"/>
              <a:defRPr sz="1200">
                <a:latin typeface="微软雅黑" panose="020B0503020204020204" pitchFamily="34" charset="-122"/>
                <a:ea typeface="微软雅黑" panose="020B0503020204020204" pitchFamily="34" charset="-122"/>
              </a:defRPr>
            </a:lvl4pPr>
            <a:lvl5pPr marL="2057298" indent="-228589" defTabSz="914354">
              <a:lnSpc>
                <a:spcPct val="90000"/>
              </a:lnSpc>
              <a:spcBef>
                <a:spcPts val="500"/>
              </a:spcBef>
              <a:buFont typeface="Arial" panose="020B0604020202020204" pitchFamily="34" charset="0"/>
              <a:buChar char="•"/>
              <a:defRPr sz="1200">
                <a:latin typeface="微软雅黑" panose="020B0503020204020204" pitchFamily="34" charset="-122"/>
                <a:ea typeface="微软雅黑" panose="020B0503020204020204" pitchFamily="34" charset="-122"/>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r>
              <a:rPr lang="en-US" altLang="zh-CN" dirty="0"/>
              <a:t>b==(a=2);</a:t>
            </a:r>
            <a:endParaRPr lang="zh-CN" altLang="en-US" dirty="0"/>
          </a:p>
        </p:txBody>
      </p:sp>
      <p:sp>
        <p:nvSpPr>
          <p:cNvPr id="9" name="文本框 8">
            <a:extLst>
              <a:ext uri="{FF2B5EF4-FFF2-40B4-BE49-F238E27FC236}">
                <a16:creationId xmlns:a16="http://schemas.microsoft.com/office/drawing/2014/main" id="{4548E121-6B4C-4DD2-B9D0-21E50B1980AD}"/>
              </a:ext>
            </a:extLst>
          </p:cNvPr>
          <p:cNvSpPr txBox="1"/>
          <p:nvPr/>
        </p:nvSpPr>
        <p:spPr>
          <a:xfrm>
            <a:off x="668553" y="1232960"/>
            <a:ext cx="8448814" cy="369332"/>
          </a:xfrm>
          <a:prstGeom prst="rect">
            <a:avLst/>
          </a:prstGeom>
          <a:noFill/>
        </p:spPr>
        <p:txBody>
          <a:bodyPr wrap="square">
            <a:spAutoFit/>
          </a:bodyPr>
          <a:lstStyle/>
          <a:p>
            <a:r>
              <a:rPr lang="zh-CN" altLang="zh-CN" sz="1800" b="1" dirty="0">
                <a:effectLst/>
                <a:latin typeface="宋体" panose="02010600030101010101" pitchFamily="2" charset="-122"/>
                <a:ea typeface="微软雅黑" panose="020B0503020204020204" pitchFamily="34" charset="-122"/>
                <a:cs typeface="宋体" panose="02010600030101010101" pitchFamily="2" charset="-122"/>
              </a:rPr>
              <a:t>若有定义语句：</a:t>
            </a:r>
            <a:r>
              <a:rPr lang="en-US" altLang="zh-CN" sz="1800" b="1" dirty="0">
                <a:effectLst/>
                <a:latin typeface="Tahoma" panose="020B0604030504040204" pitchFamily="34" charset="0"/>
                <a:ea typeface="宋体" panose="02010600030101010101" pitchFamily="2" charset="-122"/>
                <a:cs typeface="宋体" panose="02010600030101010101" pitchFamily="2" charset="-122"/>
              </a:rPr>
              <a:t>int a=5;</a:t>
            </a:r>
            <a:r>
              <a:rPr lang="zh-CN" altLang="zh-CN" sz="1800" b="1" dirty="0">
                <a:effectLst/>
                <a:latin typeface="宋体" panose="02010600030101010101" pitchFamily="2" charset="-122"/>
                <a:ea typeface="微软雅黑" panose="020B0503020204020204" pitchFamily="34" charset="-122"/>
                <a:cs typeface="宋体" panose="02010600030101010101" pitchFamily="2" charset="-122"/>
              </a:rPr>
              <a:t>，则表达式：</a:t>
            </a:r>
            <a:r>
              <a:rPr lang="en-US" altLang="zh-CN" sz="1800" b="1" dirty="0">
                <a:effectLst/>
                <a:latin typeface="Tahoma" panose="020B0604030504040204" pitchFamily="34" charset="0"/>
                <a:ea typeface="宋体" panose="02010600030101010101" pitchFamily="2" charset="-122"/>
                <a:cs typeface="宋体" panose="02010600030101010101" pitchFamily="2" charset="-122"/>
              </a:rPr>
              <a:t>a++ </a:t>
            </a:r>
            <a:r>
              <a:rPr lang="zh-CN" altLang="zh-CN" sz="1800" b="1" dirty="0">
                <a:effectLst/>
                <a:latin typeface="宋体" panose="02010600030101010101" pitchFamily="2" charset="-122"/>
                <a:ea typeface="微软雅黑" panose="020B0503020204020204" pitchFamily="34" charset="-122"/>
                <a:cs typeface="宋体" panose="02010600030101010101" pitchFamily="2" charset="-122"/>
              </a:rPr>
              <a:t>的值是</a:t>
            </a:r>
            <a:r>
              <a:rPr lang="en-US" altLang="zh-CN" sz="1800" b="1" dirty="0">
                <a:effectLst/>
                <a:latin typeface="Tahoma" panose="020B0604030504040204" pitchFamily="34" charset="0"/>
                <a:ea typeface="宋体" panose="02010600030101010101" pitchFamily="2" charset="-122"/>
                <a:cs typeface="宋体" panose="02010600030101010101" pitchFamily="2" charset="-122"/>
              </a:rPr>
              <a:t>________</a:t>
            </a:r>
            <a:r>
              <a:rPr lang="zh-CN" altLang="zh-CN" sz="1800" b="1" dirty="0">
                <a:effectLst/>
                <a:latin typeface="宋体" panose="02010600030101010101" pitchFamily="2" charset="-122"/>
                <a:ea typeface="微软雅黑" panose="020B0503020204020204" pitchFamily="34" charset="-122"/>
                <a:cs typeface="宋体" panose="02010600030101010101" pitchFamily="2" charset="-122"/>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8" name="文本框 7">
            <a:extLst>
              <a:ext uri="{FF2B5EF4-FFF2-40B4-BE49-F238E27FC236}">
                <a16:creationId xmlns:a16="http://schemas.microsoft.com/office/drawing/2014/main" id="{4DE010E8-BFB3-4C09-AC98-A8BDFEF375D2}"/>
              </a:ext>
            </a:extLst>
          </p:cNvPr>
          <p:cNvSpPr txBox="1"/>
          <p:nvPr/>
        </p:nvSpPr>
        <p:spPr>
          <a:xfrm>
            <a:off x="668553" y="1706277"/>
            <a:ext cx="6094520" cy="369332"/>
          </a:xfrm>
          <a:prstGeom prst="rect">
            <a:avLst/>
          </a:prstGeom>
          <a:noFill/>
        </p:spPr>
        <p:txBody>
          <a:bodyPr wrap="square">
            <a:spAutoFit/>
          </a:bodyPr>
          <a:lstStyle/>
          <a:p>
            <a:r>
              <a:rPr lang="en-US" altLang="zh-CN" sz="1800" b="1" dirty="0">
                <a:effectLst/>
                <a:latin typeface="Tahoma" panose="020B0604030504040204" pitchFamily="34" charset="0"/>
                <a:ea typeface="宋体" panose="02010600030101010101" pitchFamily="2" charset="-122"/>
                <a:cs typeface="宋体" panose="02010600030101010101" pitchFamily="2" charset="-122"/>
              </a:rPr>
              <a:t>int </a:t>
            </a:r>
            <a:r>
              <a:rPr lang="en-US" altLang="zh-CN" sz="1800" b="1" dirty="0" err="1">
                <a:effectLst/>
                <a:latin typeface="Tahoma" panose="020B0604030504040204" pitchFamily="34" charset="0"/>
                <a:ea typeface="宋体" panose="02010600030101010101" pitchFamily="2" charset="-122"/>
                <a:cs typeface="宋体" panose="02010600030101010101" pitchFamily="2" charset="-122"/>
              </a:rPr>
              <a:t>a</a:t>
            </a:r>
            <a:r>
              <a:rPr lang="en-US" altLang="zh-CN" b="1" dirty="0" err="1">
                <a:latin typeface="Tahoma" panose="020B0604030504040204" pitchFamily="34" charset="0"/>
                <a:ea typeface="宋体" panose="02010600030101010101" pitchFamily="2" charset="-122"/>
                <a:cs typeface="宋体" panose="02010600030101010101" pitchFamily="2" charset="-122"/>
              </a:rPr>
              <a:t>,b,c</a:t>
            </a:r>
            <a:r>
              <a:rPr lang="en-US" altLang="zh-CN" sz="1800" b="1" dirty="0">
                <a:effectLst/>
                <a:latin typeface="Tahoma" panose="020B0604030504040204" pitchFamily="34" charset="0"/>
                <a:ea typeface="宋体" panose="02010600030101010101" pitchFamily="2" charset="-122"/>
                <a:cs typeface="宋体" panose="02010600030101010101" pitchFamily="2" charset="-122"/>
              </a:rPr>
              <a:t>;  a=5; b=2;</a:t>
            </a:r>
            <a:endParaRPr lang="zh-CN" altLang="en-US" dirty="0"/>
          </a:p>
        </p:txBody>
      </p:sp>
    </p:spTree>
    <p:extLst>
      <p:ext uri="{BB962C8B-B14F-4D97-AF65-F5344CB8AC3E}">
        <p14:creationId xmlns:p14="http://schemas.microsoft.com/office/powerpoint/2010/main" val="383882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4031" y="363759"/>
            <a:ext cx="7165383" cy="622052"/>
          </a:xfrm>
        </p:spPr>
        <p:txBody>
          <a:bodyPr>
            <a:normAutofit/>
          </a:bodyPr>
          <a:lstStyle/>
          <a:p>
            <a:r>
              <a:rPr lang="zh-CN" altLang="en-US" dirty="0"/>
              <a:t>算术表达式和运算符的优先级与结合性</a:t>
            </a:r>
          </a:p>
        </p:txBody>
      </p:sp>
      <p:sp>
        <p:nvSpPr>
          <p:cNvPr id="5" name="内容占位符 2"/>
          <p:cNvSpPr txBox="1">
            <a:spLocks/>
          </p:cNvSpPr>
          <p:nvPr/>
        </p:nvSpPr>
        <p:spPr>
          <a:xfrm>
            <a:off x="983427" y="1425184"/>
            <a:ext cx="10515600" cy="218994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zh-CN" sz="2000" dirty="0">
                <a:solidFill>
                  <a:schemeClr val="tx1">
                    <a:lumMod val="65000"/>
                    <a:lumOff val="35000"/>
                  </a:schemeClr>
                </a:solidFill>
                <a:latin typeface="+mn-ea"/>
                <a:ea typeface="+mn-ea"/>
              </a:rPr>
              <a:t>C</a:t>
            </a:r>
            <a:r>
              <a:rPr lang="zh-CN" altLang="en-US" sz="2000" dirty="0">
                <a:solidFill>
                  <a:schemeClr val="tx1">
                    <a:lumMod val="65000"/>
                    <a:lumOff val="35000"/>
                  </a:schemeClr>
                </a:solidFill>
                <a:latin typeface="+mn-ea"/>
                <a:ea typeface="+mn-ea"/>
              </a:rPr>
              <a:t>语言规定了</a:t>
            </a:r>
            <a:r>
              <a:rPr lang="zh-CN" altLang="en-US" sz="2000" dirty="0">
                <a:solidFill>
                  <a:schemeClr val="tx1">
                    <a:lumMod val="65000"/>
                    <a:lumOff val="35000"/>
                  </a:schemeClr>
                </a:solidFill>
                <a:highlight>
                  <a:srgbClr val="FFFF00"/>
                </a:highlight>
                <a:latin typeface="+mn-ea"/>
                <a:ea typeface="+mn-ea"/>
              </a:rPr>
              <a:t>运算符的</a:t>
            </a:r>
            <a:r>
              <a:rPr lang="zh-CN" altLang="en-US" sz="2000" b="1" dirty="0">
                <a:solidFill>
                  <a:schemeClr val="tx1">
                    <a:lumMod val="65000"/>
                    <a:lumOff val="35000"/>
                  </a:schemeClr>
                </a:solidFill>
                <a:highlight>
                  <a:srgbClr val="FFFF00"/>
                </a:highlight>
                <a:latin typeface="+mn-ea"/>
                <a:ea typeface="+mn-ea"/>
              </a:rPr>
              <a:t>优先级</a:t>
            </a:r>
            <a:r>
              <a:rPr lang="en-US" altLang="zh-CN" sz="2000" dirty="0">
                <a:solidFill>
                  <a:schemeClr val="tx1">
                    <a:lumMod val="65000"/>
                    <a:lumOff val="35000"/>
                  </a:schemeClr>
                </a:solidFill>
                <a:highlight>
                  <a:srgbClr val="FFFF00"/>
                </a:highlight>
                <a:latin typeface="+mn-ea"/>
                <a:ea typeface="+mn-ea"/>
              </a:rPr>
              <a:t>(</a:t>
            </a:r>
            <a:r>
              <a:rPr lang="zh-CN" altLang="en-US" sz="2000" dirty="0">
                <a:solidFill>
                  <a:schemeClr val="tx1">
                    <a:lumMod val="65000"/>
                    <a:lumOff val="35000"/>
                  </a:schemeClr>
                </a:solidFill>
                <a:highlight>
                  <a:srgbClr val="FFFF00"/>
                </a:highlight>
                <a:latin typeface="+mn-ea"/>
                <a:ea typeface="+mn-ea"/>
              </a:rPr>
              <a:t>例如先乘除后加减</a:t>
            </a:r>
            <a:r>
              <a:rPr lang="en-US" altLang="zh-CN" sz="2000" dirty="0">
                <a:solidFill>
                  <a:schemeClr val="tx1">
                    <a:lumMod val="65000"/>
                    <a:lumOff val="35000"/>
                  </a:schemeClr>
                </a:solidFill>
                <a:highlight>
                  <a:srgbClr val="FFFF00"/>
                </a:highlight>
                <a:latin typeface="+mn-ea"/>
                <a:ea typeface="+mn-ea"/>
              </a:rPr>
              <a:t>)</a:t>
            </a:r>
            <a:r>
              <a:rPr lang="zh-CN" altLang="en-US" sz="2000" dirty="0">
                <a:solidFill>
                  <a:schemeClr val="tx1">
                    <a:lumMod val="65000"/>
                    <a:lumOff val="35000"/>
                  </a:schemeClr>
                </a:solidFill>
                <a:latin typeface="+mn-ea"/>
                <a:ea typeface="+mn-ea"/>
              </a:rPr>
              <a:t> </a:t>
            </a:r>
            <a:endParaRPr lang="en-US" altLang="zh-CN" sz="2000" dirty="0">
              <a:solidFill>
                <a:schemeClr val="tx1">
                  <a:lumMod val="65000"/>
                  <a:lumOff val="35000"/>
                </a:schemeClr>
              </a:solidFill>
              <a:latin typeface="+mn-ea"/>
              <a:ea typeface="+mn-ea"/>
            </a:endParaRPr>
          </a:p>
          <a:p>
            <a:pPr marL="0" indent="0">
              <a:lnSpc>
                <a:spcPct val="150000"/>
              </a:lnSpc>
              <a:buNone/>
            </a:pPr>
            <a:r>
              <a:rPr lang="zh-CN" altLang="en-US" sz="2000" dirty="0">
                <a:solidFill>
                  <a:schemeClr val="tx1">
                    <a:lumMod val="65000"/>
                    <a:lumOff val="35000"/>
                  </a:schemeClr>
                </a:solidFill>
                <a:latin typeface="+mn-ea"/>
                <a:ea typeface="+mn-ea"/>
              </a:rPr>
              <a:t>当在一个运算对象两侧的运算符的</a:t>
            </a:r>
            <a:r>
              <a:rPr lang="zh-CN" altLang="en-US" sz="2000" dirty="0">
                <a:solidFill>
                  <a:schemeClr val="tx1">
                    <a:lumMod val="65000"/>
                    <a:lumOff val="35000"/>
                  </a:schemeClr>
                </a:solidFill>
                <a:highlight>
                  <a:srgbClr val="FFFF00"/>
                </a:highlight>
                <a:latin typeface="+mn-ea"/>
                <a:ea typeface="+mn-ea"/>
              </a:rPr>
              <a:t>优先级别相同时</a:t>
            </a:r>
            <a:r>
              <a:rPr lang="zh-CN" altLang="en-US" sz="2000" dirty="0">
                <a:solidFill>
                  <a:schemeClr val="tx1">
                    <a:lumMod val="65000"/>
                    <a:lumOff val="35000"/>
                  </a:schemeClr>
                </a:solidFill>
                <a:latin typeface="+mn-ea"/>
                <a:ea typeface="+mn-ea"/>
              </a:rPr>
              <a:t>，Ｃ语言规定了各种运算符 “自左至右的结合”</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a:t>
            </a:r>
            <a:r>
              <a:rPr lang="zh-CN" altLang="en-US" sz="2000" b="1" dirty="0">
                <a:solidFill>
                  <a:schemeClr val="tx1">
                    <a:lumMod val="65000"/>
                    <a:lumOff val="35000"/>
                  </a:schemeClr>
                </a:solidFill>
                <a:latin typeface="+mn-ea"/>
                <a:ea typeface="+mn-ea"/>
              </a:rPr>
              <a:t>左结合性</a:t>
            </a:r>
            <a:r>
              <a:rPr lang="zh-CN" altLang="en-US" sz="2000" dirty="0">
                <a:solidFill>
                  <a:schemeClr val="tx1">
                    <a:lumMod val="65000"/>
                    <a:lumOff val="35000"/>
                  </a:schemeClr>
                </a:solidFill>
                <a:latin typeface="+mn-ea"/>
                <a:ea typeface="+mn-ea"/>
              </a:rPr>
              <a:t>”，即运算对象先与左面的运算符结合。</a:t>
            </a:r>
            <a:endParaRPr lang="en-US" altLang="zh-CN" sz="2000" dirty="0">
              <a:solidFill>
                <a:schemeClr val="tx1">
                  <a:lumMod val="65000"/>
                  <a:lumOff val="35000"/>
                </a:schemeClr>
              </a:solidFill>
              <a:latin typeface="+mn-ea"/>
              <a:ea typeface="+mn-ea"/>
            </a:endParaRPr>
          </a:p>
          <a:p>
            <a:pPr marL="0" indent="0">
              <a:lnSpc>
                <a:spcPct val="150000"/>
              </a:lnSpc>
              <a:buNone/>
            </a:pPr>
            <a:endParaRPr lang="zh-CN" altLang="en-US" sz="2000" dirty="0">
              <a:solidFill>
                <a:schemeClr val="tx1">
                  <a:lumMod val="65000"/>
                  <a:lumOff val="35000"/>
                </a:schemeClr>
              </a:solidFill>
              <a:latin typeface="+mn-ea"/>
              <a:ea typeface="+mn-ea"/>
            </a:endParaRPr>
          </a:p>
        </p:txBody>
      </p:sp>
      <p:grpSp>
        <p:nvGrpSpPr>
          <p:cNvPr id="6" name="组合 5"/>
          <p:cNvGrpSpPr/>
          <p:nvPr/>
        </p:nvGrpSpPr>
        <p:grpSpPr>
          <a:xfrm>
            <a:off x="629414" y="404846"/>
            <a:ext cx="8280000" cy="657226"/>
            <a:chOff x="3275013" y="1898650"/>
            <a:chExt cx="8280000" cy="657226"/>
          </a:xfrm>
        </p:grpSpPr>
        <p:sp>
          <p:nvSpPr>
            <p:cNvPr id="7" name="MH_Other_1"/>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MH_Other_2"/>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MH_Other_5"/>
            <p:cNvSpPr/>
            <p:nvPr>
              <p:custDataLst>
                <p:tags r:id="rId6"/>
              </p:custDataLst>
            </p:nvPr>
          </p:nvSpPr>
          <p:spPr>
            <a:xfrm>
              <a:off x="3275013" y="2509839"/>
              <a:ext cx="828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10" name="组合 9"/>
          <p:cNvGrpSpPr/>
          <p:nvPr/>
        </p:nvGrpSpPr>
        <p:grpSpPr>
          <a:xfrm>
            <a:off x="3092651" y="5596569"/>
            <a:ext cx="8280000" cy="711300"/>
            <a:chOff x="699571" y="5369834"/>
            <a:chExt cx="8144393" cy="656317"/>
          </a:xfrm>
        </p:grpSpPr>
        <p:sp>
          <p:nvSpPr>
            <p:cNvPr id="11" name="MH_Other_3"/>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2" name="MH_Other_4"/>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3" name="MH_Other_6"/>
            <p:cNvSpPr/>
            <p:nvPr>
              <p:custDataLst>
                <p:tags r:id="rId3"/>
              </p:custDataLst>
            </p:nvPr>
          </p:nvSpPr>
          <p:spPr>
            <a:xfrm>
              <a:off x="699571" y="5369834"/>
              <a:ext cx="8144393"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7" name="文本框 16">
            <a:extLst>
              <a:ext uri="{FF2B5EF4-FFF2-40B4-BE49-F238E27FC236}">
                <a16:creationId xmlns:a16="http://schemas.microsoft.com/office/drawing/2014/main" id="{B3566795-9784-4EAB-8F92-8BE3B467869C}"/>
              </a:ext>
            </a:extLst>
          </p:cNvPr>
          <p:cNvSpPr txBox="1"/>
          <p:nvPr/>
        </p:nvSpPr>
        <p:spPr>
          <a:xfrm>
            <a:off x="1137326" y="3774853"/>
            <a:ext cx="9874611" cy="830997"/>
          </a:xfrm>
          <a:prstGeom prst="rect">
            <a:avLst/>
          </a:prstGeom>
          <a:noFill/>
        </p:spPr>
        <p:txBody>
          <a:bodyPr wrap="square">
            <a:spAutoFit/>
          </a:bodyPr>
          <a:lstStyle/>
          <a:p>
            <a:r>
              <a:rPr lang="zh-CN" altLang="zh-CN" sz="2400" b="1" dirty="0">
                <a:effectLst/>
                <a:ea typeface="宋体" panose="02010600030101010101" pitchFamily="2" charset="-122"/>
                <a:cs typeface="宋体" panose="02010600030101010101" pitchFamily="2" charset="-122"/>
              </a:rPr>
              <a:t>设</a:t>
            </a:r>
            <a:r>
              <a:rPr lang="en-US" altLang="zh-CN" sz="2400" b="1" dirty="0">
                <a:effectLst/>
                <a:ea typeface="宋体" panose="02010600030101010101" pitchFamily="2" charset="-122"/>
                <a:cs typeface="宋体" panose="02010600030101010101" pitchFamily="2" charset="-122"/>
              </a:rPr>
              <a:t> float x=2.5,y=4.7; int a=7;</a:t>
            </a:r>
          </a:p>
          <a:p>
            <a:r>
              <a:rPr lang="zh-CN" altLang="zh-CN" sz="2400" b="1" dirty="0">
                <a:effectLst/>
                <a:ea typeface="宋体" panose="02010600030101010101" pitchFamily="2" charset="-122"/>
                <a:cs typeface="宋体" panose="02010600030101010101" pitchFamily="2" charset="-122"/>
              </a:rPr>
              <a:t>表达式</a:t>
            </a:r>
            <a:r>
              <a:rPr lang="en-US" altLang="zh-CN" sz="2400" b="1" dirty="0">
                <a:effectLst/>
                <a:ea typeface="宋体" panose="02010600030101010101" pitchFamily="2" charset="-122"/>
                <a:cs typeface="宋体" panose="02010600030101010101" pitchFamily="2" charset="-122"/>
              </a:rPr>
              <a:t> x+a%3*(int)(</a:t>
            </a:r>
            <a:r>
              <a:rPr lang="en-US" altLang="zh-CN" sz="2400" b="1" dirty="0" err="1">
                <a:effectLst/>
                <a:ea typeface="宋体" panose="02010600030101010101" pitchFamily="2" charset="-122"/>
                <a:cs typeface="宋体" panose="02010600030101010101" pitchFamily="2" charset="-122"/>
              </a:rPr>
              <a:t>x+y</a:t>
            </a:r>
            <a:r>
              <a:rPr lang="en-US" altLang="zh-CN" sz="2400" b="1" dirty="0">
                <a:effectLst/>
                <a:ea typeface="宋体" panose="02010600030101010101" pitchFamily="2" charset="-122"/>
                <a:cs typeface="宋体" panose="02010600030101010101" pitchFamily="2" charset="-122"/>
              </a:rPr>
              <a:t>)%2/4</a:t>
            </a:r>
            <a:r>
              <a:rPr lang="zh-CN" altLang="zh-CN" sz="2400" b="1" dirty="0">
                <a:effectLst/>
                <a:ea typeface="宋体" panose="02010600030101010101" pitchFamily="2" charset="-122"/>
                <a:cs typeface="宋体" panose="02010600030101010101" pitchFamily="2" charset="-122"/>
              </a:rPr>
              <a:t>的值为</a:t>
            </a:r>
            <a:r>
              <a:rPr lang="en-US" altLang="zh-CN" sz="2400" b="1" u="sng" dirty="0">
                <a:effectLst/>
                <a:ea typeface="宋体" panose="02010600030101010101" pitchFamily="2" charset="-122"/>
                <a:cs typeface="宋体" panose="02010600030101010101" pitchFamily="2" charset="-122"/>
              </a:rPr>
              <a:t>   </a:t>
            </a:r>
            <a:r>
              <a:rPr lang="zh-CN" altLang="en-US" sz="2400" b="1" u="sng" dirty="0">
                <a:ea typeface="宋体" panose="02010600030101010101" pitchFamily="2" charset="-122"/>
                <a:cs typeface="宋体" panose="02010600030101010101" pitchFamily="2" charset="-122"/>
              </a:rPr>
              <a:t>         </a:t>
            </a:r>
            <a:r>
              <a:rPr lang="zh-CN" altLang="zh-CN" sz="2400" b="1" dirty="0">
                <a:effectLst/>
                <a:ea typeface="宋体" panose="02010600030101010101" pitchFamily="2" charset="-122"/>
                <a:cs typeface="宋体" panose="02010600030101010101" pitchFamily="2" charset="-122"/>
              </a:rPr>
              <a:t>。</a:t>
            </a:r>
            <a:endParaRPr lang="zh-CN" altLang="en-US" sz="4400" dirty="0"/>
          </a:p>
        </p:txBody>
      </p:sp>
      <p:sp>
        <p:nvSpPr>
          <p:cNvPr id="19" name="文本框 18">
            <a:extLst>
              <a:ext uri="{FF2B5EF4-FFF2-40B4-BE49-F238E27FC236}">
                <a16:creationId xmlns:a16="http://schemas.microsoft.com/office/drawing/2014/main" id="{866F8A45-E13F-4EEB-A685-BE6F65CCC881}"/>
              </a:ext>
            </a:extLst>
          </p:cNvPr>
          <p:cNvSpPr txBox="1"/>
          <p:nvPr/>
        </p:nvSpPr>
        <p:spPr>
          <a:xfrm>
            <a:off x="9688954" y="5696439"/>
            <a:ext cx="1204722" cy="369332"/>
          </a:xfrm>
          <a:prstGeom prst="rect">
            <a:avLst/>
          </a:prstGeom>
          <a:noFill/>
        </p:spPr>
        <p:txBody>
          <a:bodyPr wrap="square">
            <a:spAutoFit/>
          </a:bodyPr>
          <a:lstStyle/>
          <a:p>
            <a:r>
              <a:rPr lang="en-US" altLang="zh-CN" sz="1800" b="1" dirty="0">
                <a:effectLst/>
                <a:latin typeface="宋体" panose="02010600030101010101" pitchFamily="2" charset="-122"/>
                <a:ea typeface="宋体" panose="02010600030101010101" pitchFamily="2" charset="-122"/>
                <a:cs typeface="宋体" panose="02010600030101010101" pitchFamily="2" charset="-122"/>
              </a:rPr>
              <a:t>2.5</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19482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强制类型转换运算符</a:t>
            </a:r>
          </a:p>
        </p:txBody>
      </p:sp>
      <p:sp>
        <p:nvSpPr>
          <p:cNvPr id="4" name="矩形 3"/>
          <p:cNvSpPr/>
          <p:nvPr/>
        </p:nvSpPr>
        <p:spPr>
          <a:xfrm>
            <a:off x="793935" y="1119199"/>
            <a:ext cx="3657600" cy="55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t>(</a:t>
            </a:r>
            <a:r>
              <a:rPr lang="zh-CN" altLang="en-US" sz="2400" b="1"/>
              <a:t>类型名</a:t>
            </a:r>
            <a:r>
              <a:rPr lang="en-US" altLang="zh-CN" sz="2400" b="1"/>
              <a:t>)(</a:t>
            </a:r>
            <a:r>
              <a:rPr lang="zh-CN" altLang="en-US" sz="2400" b="1"/>
              <a:t>表达式</a:t>
            </a:r>
            <a:r>
              <a:rPr lang="en-US" altLang="zh-CN" sz="2400" b="1"/>
              <a:t>)</a:t>
            </a:r>
            <a:endParaRPr lang="zh-CN" altLang="en-US" sz="2400" b="1"/>
          </a:p>
        </p:txBody>
      </p:sp>
      <p:sp>
        <p:nvSpPr>
          <p:cNvPr id="5" name="圆角矩形 4"/>
          <p:cNvSpPr/>
          <p:nvPr/>
        </p:nvSpPr>
        <p:spPr>
          <a:xfrm>
            <a:off x="793935" y="1942082"/>
            <a:ext cx="10426700" cy="297383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t>(double)a		</a:t>
            </a:r>
            <a:r>
              <a:rPr lang="zh-CN" altLang="en-US" dirty="0">
                <a:solidFill>
                  <a:srgbClr val="0070C0"/>
                </a:solidFill>
              </a:rPr>
              <a:t>将ａ转换成</a:t>
            </a:r>
            <a:r>
              <a:rPr lang="en-US" altLang="zh-CN" dirty="0">
                <a:solidFill>
                  <a:srgbClr val="0070C0"/>
                </a:solidFill>
              </a:rPr>
              <a:t>double</a:t>
            </a:r>
            <a:r>
              <a:rPr lang="zh-CN" altLang="en-US" dirty="0">
                <a:solidFill>
                  <a:srgbClr val="0070C0"/>
                </a:solidFill>
              </a:rPr>
              <a:t>型</a:t>
            </a:r>
          </a:p>
          <a:p>
            <a:pPr defTabSz="363538"/>
            <a:r>
              <a:rPr lang="en-US" altLang="zh-CN" dirty="0"/>
              <a:t>(int)(</a:t>
            </a:r>
            <a:r>
              <a:rPr lang="en-US" altLang="zh-CN" dirty="0" err="1"/>
              <a:t>x+y</a:t>
            </a:r>
            <a:r>
              <a:rPr lang="en-US" altLang="zh-CN" dirty="0"/>
              <a:t>)		</a:t>
            </a:r>
            <a:r>
              <a:rPr lang="zh-CN" altLang="en-US" dirty="0">
                <a:solidFill>
                  <a:srgbClr val="0070C0"/>
                </a:solidFill>
              </a:rPr>
              <a:t> </a:t>
            </a:r>
            <a:endParaRPr lang="en-US" altLang="zh-CN" dirty="0">
              <a:solidFill>
                <a:srgbClr val="0070C0"/>
              </a:solidFill>
            </a:endParaRPr>
          </a:p>
          <a:p>
            <a:pPr defTabSz="363538"/>
            <a:r>
              <a:rPr lang="en-US" altLang="zh-CN" dirty="0"/>
              <a:t>(float)(5%3)		</a:t>
            </a:r>
            <a:r>
              <a:rPr lang="zh-CN" altLang="en-US" dirty="0">
                <a:solidFill>
                  <a:srgbClr val="0070C0"/>
                </a:solidFill>
              </a:rPr>
              <a:t> </a:t>
            </a:r>
            <a:endParaRPr lang="en-US" altLang="zh-CN" dirty="0">
              <a:solidFill>
                <a:srgbClr val="0070C0"/>
              </a:solidFill>
            </a:endParaRPr>
          </a:p>
          <a:p>
            <a:pPr defTabSz="363538"/>
            <a:r>
              <a:rPr lang="en-US" altLang="zh-CN" dirty="0"/>
              <a:t>(int)</a:t>
            </a:r>
            <a:r>
              <a:rPr lang="en-US" altLang="zh-CN" dirty="0" err="1"/>
              <a:t>x+y</a:t>
            </a:r>
            <a:r>
              <a:rPr lang="en-US" altLang="zh-CN" dirty="0"/>
              <a:t>		</a:t>
            </a:r>
            <a:endParaRPr lang="en-US" altLang="zh-CN" dirty="0">
              <a:solidFill>
                <a:srgbClr val="0070C0"/>
              </a:solidFill>
            </a:endParaRPr>
          </a:p>
          <a:p>
            <a:pPr defTabSz="363538"/>
            <a:endParaRPr lang="en-US" altLang="zh-CN" dirty="0"/>
          </a:p>
          <a:p>
            <a:pPr defTabSz="363538"/>
            <a:r>
              <a:rPr lang="en-US" altLang="zh-CN" dirty="0"/>
              <a:t>int a; float </a:t>
            </a:r>
            <a:r>
              <a:rPr lang="en-US" altLang="zh-CN" dirty="0" err="1"/>
              <a:t>x,y;double</a:t>
            </a:r>
            <a:r>
              <a:rPr lang="en-US" altLang="zh-CN" dirty="0"/>
              <a:t> b;</a:t>
            </a:r>
            <a:endParaRPr lang="zh-CN" altLang="en-US" dirty="0"/>
          </a:p>
          <a:p>
            <a:pPr defTabSz="363538"/>
            <a:r>
              <a:rPr lang="en-US" altLang="zh-CN" dirty="0"/>
              <a:t>a=(int)x</a:t>
            </a:r>
          </a:p>
          <a:p>
            <a:pPr defTabSz="363538"/>
            <a:r>
              <a:rPr lang="zh-CN" altLang="en-US" dirty="0">
                <a:solidFill>
                  <a:srgbClr val="0070C0"/>
                </a:solidFill>
              </a:rPr>
              <a:t>进行强制类型</a:t>
            </a:r>
            <a:r>
              <a:rPr lang="zh-CN" altLang="en-US" dirty="0">
                <a:solidFill>
                  <a:srgbClr val="0070C0"/>
                </a:solidFill>
                <a:highlight>
                  <a:srgbClr val="FFFF00"/>
                </a:highlight>
              </a:rPr>
              <a:t>运算</a:t>
            </a:r>
            <a:r>
              <a:rPr lang="en-US" altLang="zh-CN" dirty="0">
                <a:solidFill>
                  <a:srgbClr val="0070C0"/>
                </a:solidFill>
                <a:highlight>
                  <a:srgbClr val="FFFF00"/>
                </a:highlight>
              </a:rPr>
              <a:t>(int)x</a:t>
            </a:r>
            <a:r>
              <a:rPr lang="zh-CN" altLang="en-US" dirty="0">
                <a:solidFill>
                  <a:srgbClr val="0070C0"/>
                </a:solidFill>
                <a:highlight>
                  <a:srgbClr val="FFFF00"/>
                </a:highlight>
              </a:rPr>
              <a:t>后得到一个</a:t>
            </a:r>
            <a:r>
              <a:rPr lang="en-US" altLang="zh-CN" dirty="0">
                <a:solidFill>
                  <a:srgbClr val="0070C0"/>
                </a:solidFill>
                <a:highlight>
                  <a:srgbClr val="FFFF00"/>
                </a:highlight>
              </a:rPr>
              <a:t>int</a:t>
            </a:r>
            <a:r>
              <a:rPr lang="zh-CN" altLang="en-US" dirty="0">
                <a:solidFill>
                  <a:srgbClr val="0070C0"/>
                </a:solidFill>
                <a:highlight>
                  <a:srgbClr val="FFFF00"/>
                </a:highlight>
              </a:rPr>
              <a:t>类型的临时值</a:t>
            </a:r>
            <a:r>
              <a:rPr lang="en-US" altLang="zh-CN" dirty="0">
                <a:solidFill>
                  <a:srgbClr val="0070C0"/>
                </a:solidFill>
                <a:highlight>
                  <a:srgbClr val="FFFF00"/>
                </a:highlight>
              </a:rPr>
              <a:t>(</a:t>
            </a:r>
            <a:r>
              <a:rPr lang="zh-CN" altLang="en-US" dirty="0">
                <a:solidFill>
                  <a:srgbClr val="0070C0"/>
                </a:solidFill>
                <a:highlight>
                  <a:srgbClr val="FFFF00"/>
                </a:highlight>
              </a:rPr>
              <a:t>表达式值）</a:t>
            </a:r>
            <a:r>
              <a:rPr lang="zh-CN" altLang="en-US" dirty="0">
                <a:solidFill>
                  <a:srgbClr val="0070C0"/>
                </a:solidFill>
              </a:rPr>
              <a:t>，它的值等于ｘ的整数部分，把它赋给</a:t>
            </a:r>
            <a:r>
              <a:rPr lang="en-US" altLang="zh-CN" dirty="0">
                <a:solidFill>
                  <a:srgbClr val="0070C0"/>
                </a:solidFill>
              </a:rPr>
              <a:t>a</a:t>
            </a:r>
          </a:p>
          <a:p>
            <a:pPr defTabSz="363538"/>
            <a:r>
              <a:rPr lang="zh-CN" altLang="en-US" dirty="0">
                <a:solidFill>
                  <a:srgbClr val="0070C0"/>
                </a:solidFill>
                <a:highlight>
                  <a:srgbClr val="FFFF00"/>
                </a:highlight>
              </a:rPr>
              <a:t>注意</a:t>
            </a:r>
            <a:r>
              <a:rPr lang="en-US" altLang="zh-CN" dirty="0">
                <a:solidFill>
                  <a:srgbClr val="0070C0"/>
                </a:solidFill>
                <a:highlight>
                  <a:srgbClr val="FFFF00"/>
                </a:highlight>
              </a:rPr>
              <a:t>x</a:t>
            </a:r>
            <a:r>
              <a:rPr lang="zh-CN" altLang="en-US" dirty="0">
                <a:solidFill>
                  <a:srgbClr val="0070C0"/>
                </a:solidFill>
                <a:highlight>
                  <a:srgbClr val="FFFF00"/>
                </a:highlight>
              </a:rPr>
              <a:t>的值和类型都未变化，仍为</a:t>
            </a:r>
            <a:r>
              <a:rPr lang="en-US" altLang="zh-CN" dirty="0">
                <a:solidFill>
                  <a:srgbClr val="0070C0"/>
                </a:solidFill>
                <a:highlight>
                  <a:srgbClr val="FFFF00"/>
                </a:highlight>
              </a:rPr>
              <a:t>float</a:t>
            </a:r>
            <a:r>
              <a:rPr lang="zh-CN" altLang="en-US" dirty="0">
                <a:solidFill>
                  <a:srgbClr val="0070C0"/>
                </a:solidFill>
                <a:highlight>
                  <a:srgbClr val="FFFF00"/>
                </a:highlight>
              </a:rPr>
              <a:t>型</a:t>
            </a:r>
            <a:r>
              <a:rPr lang="zh-CN" altLang="en-US" dirty="0">
                <a:solidFill>
                  <a:srgbClr val="0070C0"/>
                </a:solidFill>
              </a:rPr>
              <a:t>。该临时值在赋值后就不再存在了。</a:t>
            </a:r>
          </a:p>
        </p:txBody>
      </p:sp>
      <p:sp>
        <p:nvSpPr>
          <p:cNvPr id="6" name="文本框 5">
            <a:extLst>
              <a:ext uri="{FF2B5EF4-FFF2-40B4-BE49-F238E27FC236}">
                <a16:creationId xmlns:a16="http://schemas.microsoft.com/office/drawing/2014/main" id="{7EFC571F-B22B-46C1-95E9-3D876796DDCC}"/>
              </a:ext>
            </a:extLst>
          </p:cNvPr>
          <p:cNvSpPr txBox="1"/>
          <p:nvPr/>
        </p:nvSpPr>
        <p:spPr>
          <a:xfrm>
            <a:off x="2283137" y="2264757"/>
            <a:ext cx="6094476" cy="369332"/>
          </a:xfrm>
          <a:prstGeom prst="rect">
            <a:avLst/>
          </a:prstGeom>
          <a:noFill/>
        </p:spPr>
        <p:txBody>
          <a:bodyPr wrap="square">
            <a:spAutoFit/>
          </a:bodyPr>
          <a:lstStyle/>
          <a:p>
            <a:pPr marL="0" marR="0" lvl="0" indent="0" algn="l" defTabSz="363538"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Arial"/>
                <a:ea typeface="微软雅黑"/>
                <a:cs typeface="+mn-cs"/>
              </a:rPr>
              <a:t>将</a:t>
            </a:r>
            <a:r>
              <a:rPr kumimoji="0" lang="en-US" altLang="zh-CN" sz="1800" b="0" i="0" u="none" strike="noStrike" kern="1200" cap="none" spc="0" normalizeH="0" baseline="0" noProof="0" dirty="0" err="1">
                <a:ln>
                  <a:noFill/>
                </a:ln>
                <a:solidFill>
                  <a:srgbClr val="0070C0"/>
                </a:solidFill>
                <a:effectLst/>
                <a:uLnTx/>
                <a:uFillTx/>
                <a:latin typeface="Arial"/>
                <a:ea typeface="微软雅黑"/>
                <a:cs typeface="+mn-cs"/>
              </a:rPr>
              <a:t>x+y</a:t>
            </a:r>
            <a:r>
              <a:rPr kumimoji="0" lang="zh-CN" altLang="en-US" sz="1800" b="0" i="0" u="none" strike="noStrike" kern="1200" cap="none" spc="0" normalizeH="0" baseline="0" noProof="0" dirty="0">
                <a:ln>
                  <a:noFill/>
                </a:ln>
                <a:solidFill>
                  <a:srgbClr val="0070C0"/>
                </a:solidFill>
                <a:effectLst/>
                <a:uLnTx/>
                <a:uFillTx/>
                <a:latin typeface="Arial"/>
                <a:ea typeface="微软雅黑"/>
                <a:cs typeface="+mn-cs"/>
              </a:rPr>
              <a:t>的值转换成</a:t>
            </a:r>
            <a:r>
              <a:rPr kumimoji="0" lang="en-US" altLang="zh-CN" sz="1800" b="0" i="0" u="none" strike="noStrike" kern="1200" cap="none" spc="0" normalizeH="0" baseline="0" noProof="0" dirty="0">
                <a:ln>
                  <a:noFill/>
                </a:ln>
                <a:solidFill>
                  <a:srgbClr val="0070C0"/>
                </a:solidFill>
                <a:effectLst/>
                <a:uLnTx/>
                <a:uFillTx/>
                <a:latin typeface="Arial"/>
                <a:ea typeface="微软雅黑"/>
                <a:cs typeface="+mn-cs"/>
              </a:rPr>
              <a:t>int</a:t>
            </a:r>
            <a:r>
              <a:rPr kumimoji="0" lang="zh-CN" altLang="en-US" sz="1800" b="0" i="0" u="none" strike="noStrike" kern="1200" cap="none" spc="0" normalizeH="0" baseline="0" noProof="0" dirty="0">
                <a:ln>
                  <a:noFill/>
                </a:ln>
                <a:solidFill>
                  <a:srgbClr val="0070C0"/>
                </a:solidFill>
                <a:effectLst/>
                <a:uLnTx/>
                <a:uFillTx/>
                <a:latin typeface="Arial"/>
                <a:ea typeface="微软雅黑"/>
                <a:cs typeface="+mn-cs"/>
              </a:rPr>
              <a:t>型</a:t>
            </a:r>
          </a:p>
        </p:txBody>
      </p:sp>
      <p:sp>
        <p:nvSpPr>
          <p:cNvPr id="8" name="文本框 7">
            <a:extLst>
              <a:ext uri="{FF2B5EF4-FFF2-40B4-BE49-F238E27FC236}">
                <a16:creationId xmlns:a16="http://schemas.microsoft.com/office/drawing/2014/main" id="{E9864C29-B657-47DE-B467-84D4A8D3A0F0}"/>
              </a:ext>
            </a:extLst>
          </p:cNvPr>
          <p:cNvSpPr txBox="1"/>
          <p:nvPr/>
        </p:nvSpPr>
        <p:spPr>
          <a:xfrm>
            <a:off x="2283137" y="2541119"/>
            <a:ext cx="6094476" cy="369332"/>
          </a:xfrm>
          <a:prstGeom prst="rect">
            <a:avLst/>
          </a:prstGeom>
          <a:noFill/>
        </p:spPr>
        <p:txBody>
          <a:bodyPr wrap="square">
            <a:spAutoFit/>
          </a:bodyPr>
          <a:lstStyle/>
          <a:p>
            <a:pPr marL="0" marR="0" lvl="0" indent="0" algn="l" defTabSz="363538"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70C0"/>
                </a:solidFill>
                <a:effectLst/>
                <a:uLnTx/>
                <a:uFillTx/>
                <a:latin typeface="Arial"/>
                <a:ea typeface="微软雅黑"/>
                <a:cs typeface="+mn-cs"/>
              </a:rPr>
              <a:t>将</a:t>
            </a:r>
            <a:r>
              <a:rPr kumimoji="0" lang="en-US" altLang="zh-CN" sz="1800" b="0" i="0" u="none" strike="noStrike" kern="1200" cap="none" spc="0" normalizeH="0" baseline="0" noProof="0" dirty="0">
                <a:ln>
                  <a:noFill/>
                </a:ln>
                <a:solidFill>
                  <a:srgbClr val="0070C0"/>
                </a:solidFill>
                <a:effectLst/>
                <a:uLnTx/>
                <a:uFillTx/>
                <a:latin typeface="Arial"/>
                <a:ea typeface="微软雅黑"/>
                <a:cs typeface="+mn-cs"/>
              </a:rPr>
              <a:t>5%3</a:t>
            </a:r>
            <a:r>
              <a:rPr kumimoji="0" lang="zh-CN" altLang="en-US" sz="1800" b="0" i="0" u="none" strike="noStrike" kern="1200" cap="none" spc="0" normalizeH="0" baseline="0" noProof="0" dirty="0">
                <a:ln>
                  <a:noFill/>
                </a:ln>
                <a:solidFill>
                  <a:srgbClr val="0070C0"/>
                </a:solidFill>
                <a:effectLst/>
                <a:uLnTx/>
                <a:uFillTx/>
                <a:latin typeface="Arial"/>
                <a:ea typeface="微软雅黑"/>
                <a:cs typeface="+mn-cs"/>
              </a:rPr>
              <a:t>的值转换成</a:t>
            </a:r>
            <a:r>
              <a:rPr kumimoji="0" lang="en-US" altLang="zh-CN" sz="1800" b="0" i="0" u="none" strike="noStrike" kern="1200" cap="none" spc="0" normalizeH="0" baseline="0" noProof="0" dirty="0">
                <a:ln>
                  <a:noFill/>
                </a:ln>
                <a:solidFill>
                  <a:srgbClr val="0070C0"/>
                </a:solidFill>
                <a:effectLst/>
                <a:uLnTx/>
                <a:uFillTx/>
                <a:latin typeface="Arial"/>
                <a:ea typeface="微软雅黑"/>
                <a:cs typeface="+mn-cs"/>
              </a:rPr>
              <a:t>float</a:t>
            </a:r>
            <a:r>
              <a:rPr kumimoji="0" lang="zh-CN" altLang="en-US" sz="1800" b="0" i="0" u="none" strike="noStrike" kern="1200" cap="none" spc="0" normalizeH="0" baseline="0" noProof="0" dirty="0">
                <a:ln>
                  <a:noFill/>
                </a:ln>
                <a:solidFill>
                  <a:srgbClr val="0070C0"/>
                </a:solidFill>
                <a:effectLst/>
                <a:uLnTx/>
                <a:uFillTx/>
                <a:latin typeface="Arial"/>
                <a:ea typeface="微软雅黑"/>
                <a:cs typeface="+mn-cs"/>
              </a:rPr>
              <a:t>型</a:t>
            </a:r>
          </a:p>
        </p:txBody>
      </p:sp>
      <p:sp>
        <p:nvSpPr>
          <p:cNvPr id="10" name="文本框 9">
            <a:extLst>
              <a:ext uri="{FF2B5EF4-FFF2-40B4-BE49-F238E27FC236}">
                <a16:creationId xmlns:a16="http://schemas.microsoft.com/office/drawing/2014/main" id="{523E89E1-55AE-4203-AA8F-071889EBD5B7}"/>
              </a:ext>
            </a:extLst>
          </p:cNvPr>
          <p:cNvSpPr txBox="1"/>
          <p:nvPr/>
        </p:nvSpPr>
        <p:spPr>
          <a:xfrm>
            <a:off x="2283137" y="2817481"/>
            <a:ext cx="6094476" cy="369332"/>
          </a:xfrm>
          <a:prstGeom prst="rect">
            <a:avLst/>
          </a:prstGeom>
          <a:noFill/>
        </p:spPr>
        <p:txBody>
          <a:bodyPr wrap="square">
            <a:spAutoFit/>
          </a:bodyPr>
          <a:lstStyle/>
          <a:p>
            <a:r>
              <a:rPr kumimoji="0" lang="zh-CN" altLang="en-US" sz="1800" b="0" i="0" u="none" strike="noStrike" kern="1200" cap="none" spc="0" normalizeH="0" baseline="0" noProof="0" dirty="0">
                <a:ln>
                  <a:noFill/>
                </a:ln>
                <a:solidFill>
                  <a:srgbClr val="0070C0"/>
                </a:solidFill>
                <a:effectLst/>
                <a:uLnTx/>
                <a:uFillTx/>
                <a:latin typeface="Arial"/>
                <a:ea typeface="微软雅黑"/>
                <a:cs typeface="+mn-cs"/>
              </a:rPr>
              <a:t>只将</a:t>
            </a:r>
            <a:r>
              <a:rPr kumimoji="0" lang="en-US" altLang="zh-CN" sz="1800" b="0" i="0" u="none" strike="noStrike" kern="1200" cap="none" spc="0" normalizeH="0" baseline="0" noProof="0" dirty="0">
                <a:ln>
                  <a:noFill/>
                </a:ln>
                <a:solidFill>
                  <a:srgbClr val="0070C0"/>
                </a:solidFill>
                <a:effectLst/>
                <a:uLnTx/>
                <a:uFillTx/>
                <a:latin typeface="Arial"/>
                <a:ea typeface="微软雅黑"/>
                <a:cs typeface="+mn-cs"/>
              </a:rPr>
              <a:t>x</a:t>
            </a:r>
            <a:r>
              <a:rPr kumimoji="0" lang="zh-CN" altLang="en-US" sz="1800" b="0" i="0" u="none" strike="noStrike" kern="1200" cap="none" spc="0" normalizeH="0" baseline="0" noProof="0" dirty="0">
                <a:ln>
                  <a:noFill/>
                </a:ln>
                <a:solidFill>
                  <a:srgbClr val="0070C0"/>
                </a:solidFill>
                <a:effectLst/>
                <a:uLnTx/>
                <a:uFillTx/>
                <a:latin typeface="Arial"/>
                <a:ea typeface="微软雅黑"/>
                <a:cs typeface="+mn-cs"/>
              </a:rPr>
              <a:t>转换成整型，然后与</a:t>
            </a:r>
            <a:r>
              <a:rPr kumimoji="0" lang="en-US" altLang="zh-CN" sz="1800" b="0" i="0" u="none" strike="noStrike" kern="1200" cap="none" spc="0" normalizeH="0" baseline="0" noProof="0" dirty="0">
                <a:ln>
                  <a:noFill/>
                </a:ln>
                <a:solidFill>
                  <a:srgbClr val="0070C0"/>
                </a:solidFill>
                <a:effectLst/>
                <a:uLnTx/>
                <a:uFillTx/>
                <a:latin typeface="Arial"/>
                <a:ea typeface="微软雅黑"/>
                <a:cs typeface="+mn-cs"/>
              </a:rPr>
              <a:t>y</a:t>
            </a:r>
            <a:r>
              <a:rPr kumimoji="0" lang="zh-CN" altLang="en-US" sz="1800" b="0" i="0" u="none" strike="noStrike" kern="1200" cap="none" spc="0" normalizeH="0" baseline="0" noProof="0" dirty="0">
                <a:ln>
                  <a:noFill/>
                </a:ln>
                <a:solidFill>
                  <a:srgbClr val="0070C0"/>
                </a:solidFill>
                <a:effectLst/>
                <a:uLnTx/>
                <a:uFillTx/>
                <a:latin typeface="Arial"/>
                <a:ea typeface="微软雅黑"/>
                <a:cs typeface="+mn-cs"/>
              </a:rPr>
              <a:t>相加</a:t>
            </a:r>
            <a:endParaRPr lang="zh-CN" altLang="en-US" dirty="0"/>
          </a:p>
        </p:txBody>
      </p:sp>
    </p:spTree>
    <p:extLst>
      <p:ext uri="{BB962C8B-B14F-4D97-AF65-F5344CB8AC3E}">
        <p14:creationId xmlns:p14="http://schemas.microsoft.com/office/powerpoint/2010/main" val="301476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3" name="内容占位符 2"/>
          <p:cNvSpPr>
            <a:spLocks noGrp="1"/>
          </p:cNvSpPr>
          <p:nvPr>
            <p:ph idx="1"/>
          </p:nvPr>
        </p:nvSpPr>
        <p:spPr>
          <a:xfrm>
            <a:off x="838200" y="1425877"/>
            <a:ext cx="10515600" cy="4351338"/>
          </a:xfrm>
        </p:spPr>
        <p:txBody>
          <a:bodyPr>
            <a:normAutofit/>
          </a:bodyPr>
          <a:lstStyle/>
          <a:p>
            <a:pPr marL="0" indent="0">
              <a:lnSpc>
                <a:spcPct val="120000"/>
              </a:lnSpc>
              <a:spcBef>
                <a:spcPts val="600"/>
              </a:spcBef>
              <a:spcAft>
                <a:spcPts val="600"/>
              </a:spcAft>
              <a:buNone/>
            </a:pPr>
            <a:r>
              <a:rPr lang="zh-CN" altLang="en-US" sz="2000" dirty="0">
                <a:solidFill>
                  <a:schemeClr val="accent1"/>
                </a:solidFill>
                <a:latin typeface="+mn-ea"/>
                <a:ea typeface="+mn-ea"/>
              </a:rPr>
              <a:t>运算符两侧的数据类型不同，则先</a:t>
            </a:r>
            <a:r>
              <a:rPr lang="zh-CN" altLang="en-US" sz="2000" dirty="0">
                <a:solidFill>
                  <a:schemeClr val="accent1"/>
                </a:solidFill>
                <a:highlight>
                  <a:srgbClr val="FFFF00"/>
                </a:highlight>
                <a:latin typeface="+mn-ea"/>
                <a:ea typeface="+mn-ea"/>
              </a:rPr>
              <a:t>自动进行类型转换</a:t>
            </a:r>
            <a:r>
              <a:rPr lang="zh-CN" altLang="en-US" sz="2000" dirty="0">
                <a:solidFill>
                  <a:schemeClr val="accent1"/>
                </a:solidFill>
                <a:latin typeface="+mn-ea"/>
                <a:ea typeface="+mn-ea"/>
              </a:rPr>
              <a:t>，使二者成为同一种类型，然后进行运算。整型、实型、字符型数据间可以进行混合运算。</a:t>
            </a:r>
            <a:r>
              <a:rPr lang="zh-CN" altLang="en-US" sz="2000" b="1" dirty="0">
                <a:solidFill>
                  <a:schemeClr val="accent1"/>
                </a:solidFill>
                <a:latin typeface="+mn-ea"/>
                <a:ea typeface="+mn-ea"/>
              </a:rPr>
              <a:t>规律</a:t>
            </a:r>
            <a:r>
              <a:rPr lang="zh-CN" altLang="en-US" sz="2000" dirty="0">
                <a:solidFill>
                  <a:schemeClr val="accent1"/>
                </a:solidFill>
                <a:latin typeface="+mn-ea"/>
                <a:ea typeface="+mn-ea"/>
              </a:rPr>
              <a:t>为</a:t>
            </a:r>
            <a:r>
              <a:rPr lang="en-US" altLang="zh-CN" sz="2000" dirty="0">
                <a:solidFill>
                  <a:schemeClr val="accent1"/>
                </a:solidFill>
                <a:latin typeface="+mn-ea"/>
                <a:ea typeface="+mn-ea"/>
              </a:rPr>
              <a:t>: </a:t>
            </a:r>
          </a:p>
          <a:p>
            <a:pPr marL="457200" lvl="1" indent="0">
              <a:lnSpc>
                <a:spcPct val="120000"/>
              </a:lnSpc>
              <a:spcBef>
                <a:spcPts val="600"/>
              </a:spcBef>
              <a:spcAft>
                <a:spcPts val="600"/>
              </a:spcAft>
              <a:buNone/>
            </a:pP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a:t>
            </a:r>
            <a:r>
              <a:rPr lang="en-US" altLang="zh-CN" sz="2000" dirty="0">
                <a:solidFill>
                  <a:schemeClr val="tx1">
                    <a:lumMod val="65000"/>
                    <a:lumOff val="35000"/>
                  </a:schemeClr>
                </a:solidFill>
                <a:latin typeface="+mn-ea"/>
                <a:ea typeface="+mn-ea"/>
              </a:rPr>
              <a:t>-</a:t>
            </a:r>
            <a:r>
              <a:rPr lang="zh-CN" altLang="en-US" sz="2000" dirty="0">
                <a:solidFill>
                  <a:schemeClr val="tx1">
                    <a:lumMod val="65000"/>
                    <a:lumOff val="35000"/>
                  </a:schemeClr>
                </a:solidFill>
                <a:latin typeface="+mn-ea"/>
                <a:ea typeface="+mn-ea"/>
              </a:rPr>
              <a:t>、*、</a:t>
            </a:r>
            <a:r>
              <a:rPr lang="en-US" altLang="zh-CN" sz="2000" dirty="0">
                <a:solidFill>
                  <a:schemeClr val="tx1">
                    <a:lumMod val="65000"/>
                    <a:lumOff val="35000"/>
                  </a:schemeClr>
                </a:solidFill>
                <a:latin typeface="+mn-ea"/>
                <a:ea typeface="+mn-ea"/>
              </a:rPr>
              <a:t>/ </a:t>
            </a:r>
            <a:r>
              <a:rPr lang="zh-CN" altLang="en-US" sz="2000" dirty="0">
                <a:solidFill>
                  <a:schemeClr val="tx1">
                    <a:lumMod val="65000"/>
                    <a:lumOff val="35000"/>
                  </a:schemeClr>
                </a:solidFill>
                <a:latin typeface="+mn-ea"/>
                <a:ea typeface="+mn-ea"/>
              </a:rPr>
              <a:t>运算的两个数中</a:t>
            </a:r>
            <a:r>
              <a:rPr lang="zh-CN" altLang="en-US" sz="2000" dirty="0">
                <a:solidFill>
                  <a:schemeClr val="tx1">
                    <a:lumMod val="65000"/>
                    <a:lumOff val="35000"/>
                  </a:schemeClr>
                </a:solidFill>
                <a:highlight>
                  <a:srgbClr val="FFFF00"/>
                </a:highlight>
                <a:latin typeface="+mn-ea"/>
                <a:ea typeface="+mn-ea"/>
              </a:rPr>
              <a:t>有一个数为</a:t>
            </a:r>
            <a:r>
              <a:rPr lang="en-US" altLang="zh-CN" sz="2000" dirty="0">
                <a:solidFill>
                  <a:schemeClr val="tx1">
                    <a:lumMod val="65000"/>
                    <a:lumOff val="35000"/>
                  </a:schemeClr>
                </a:solidFill>
                <a:highlight>
                  <a:srgbClr val="FFFF00"/>
                </a:highlight>
                <a:latin typeface="+mn-ea"/>
                <a:ea typeface="+mn-ea"/>
              </a:rPr>
              <a:t>float</a:t>
            </a:r>
            <a:r>
              <a:rPr lang="zh-CN" altLang="en-US" sz="2000" dirty="0">
                <a:solidFill>
                  <a:schemeClr val="tx1">
                    <a:lumMod val="65000"/>
                    <a:lumOff val="35000"/>
                  </a:schemeClr>
                </a:solidFill>
                <a:highlight>
                  <a:srgbClr val="FFFF00"/>
                </a:highlight>
                <a:latin typeface="+mn-ea"/>
                <a:ea typeface="+mn-ea"/>
              </a:rPr>
              <a:t>或</a:t>
            </a:r>
            <a:r>
              <a:rPr lang="en-US" altLang="zh-CN" sz="2000" dirty="0">
                <a:solidFill>
                  <a:schemeClr val="tx1">
                    <a:lumMod val="65000"/>
                    <a:lumOff val="35000"/>
                  </a:schemeClr>
                </a:solidFill>
                <a:highlight>
                  <a:srgbClr val="FFFF00"/>
                </a:highlight>
                <a:latin typeface="+mn-ea"/>
                <a:ea typeface="+mn-ea"/>
              </a:rPr>
              <a:t>double</a:t>
            </a:r>
            <a:r>
              <a:rPr lang="zh-CN" altLang="en-US" sz="2000" dirty="0">
                <a:solidFill>
                  <a:schemeClr val="tx1">
                    <a:lumMod val="65000"/>
                    <a:lumOff val="35000"/>
                  </a:schemeClr>
                </a:solidFill>
                <a:highlight>
                  <a:srgbClr val="FFFF00"/>
                </a:highlight>
                <a:latin typeface="+mn-ea"/>
                <a:ea typeface="+mn-ea"/>
              </a:rPr>
              <a:t>型，结果是</a:t>
            </a:r>
            <a:r>
              <a:rPr lang="en-US" altLang="zh-CN" sz="2000" dirty="0">
                <a:solidFill>
                  <a:schemeClr val="tx1">
                    <a:lumMod val="65000"/>
                    <a:lumOff val="35000"/>
                  </a:schemeClr>
                </a:solidFill>
                <a:highlight>
                  <a:srgbClr val="FFFF00"/>
                </a:highlight>
                <a:latin typeface="+mn-ea"/>
                <a:ea typeface="+mn-ea"/>
              </a:rPr>
              <a:t>double</a:t>
            </a:r>
            <a:r>
              <a:rPr lang="zh-CN" altLang="en-US" sz="2000" dirty="0">
                <a:solidFill>
                  <a:schemeClr val="tx1">
                    <a:lumMod val="65000"/>
                    <a:lumOff val="35000"/>
                  </a:schemeClr>
                </a:solidFill>
                <a:highlight>
                  <a:srgbClr val="FFFF00"/>
                </a:highlight>
                <a:latin typeface="+mn-ea"/>
                <a:ea typeface="+mn-ea"/>
              </a:rPr>
              <a:t>型</a:t>
            </a:r>
            <a:r>
              <a:rPr lang="zh-CN" altLang="en-US" sz="2000" dirty="0">
                <a:solidFill>
                  <a:schemeClr val="tx1">
                    <a:lumMod val="65000"/>
                    <a:lumOff val="35000"/>
                  </a:schemeClr>
                </a:solidFill>
                <a:latin typeface="+mn-ea"/>
                <a:ea typeface="+mn-ea"/>
              </a:rPr>
              <a:t>，因为系统将所有</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型数据都先转换为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型，然后进行运算。</a:t>
            </a:r>
          </a:p>
          <a:p>
            <a:pPr marL="914400" lvl="2" indent="0">
              <a:lnSpc>
                <a:spcPct val="120000"/>
              </a:lnSpc>
              <a:spcBef>
                <a:spcPts val="600"/>
              </a:spcBef>
              <a:spcAft>
                <a:spcPts val="600"/>
              </a:spcAft>
              <a:buNone/>
            </a:pPr>
            <a:r>
              <a:rPr lang="zh-CN" altLang="en-US" sz="2000" dirty="0">
                <a:solidFill>
                  <a:schemeClr val="tx1">
                    <a:lumMod val="65000"/>
                    <a:lumOff val="35000"/>
                  </a:schemeClr>
                </a:solidFill>
                <a:latin typeface="+mn-ea"/>
                <a:ea typeface="+mn-ea"/>
              </a:rPr>
              <a:t>如果</a:t>
            </a:r>
            <a:r>
              <a:rPr lang="en-US" altLang="zh-CN" sz="2000" dirty="0">
                <a:solidFill>
                  <a:schemeClr val="tx1">
                    <a:lumMod val="65000"/>
                    <a:lumOff val="35000"/>
                  </a:schemeClr>
                </a:solidFill>
                <a:latin typeface="+mn-ea"/>
                <a:ea typeface="+mn-ea"/>
              </a:rPr>
              <a:t>int</a:t>
            </a:r>
            <a:r>
              <a:rPr lang="zh-CN" altLang="en-US" sz="2000" dirty="0">
                <a:solidFill>
                  <a:schemeClr val="tx1">
                    <a:lumMod val="65000"/>
                    <a:lumOff val="35000"/>
                  </a:schemeClr>
                </a:solidFill>
                <a:latin typeface="+mn-ea"/>
                <a:ea typeface="+mn-ea"/>
              </a:rPr>
              <a:t>型与</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或</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型数据进行运算，先把</a:t>
            </a:r>
            <a:r>
              <a:rPr lang="en-US" altLang="zh-CN" sz="2000" dirty="0">
                <a:solidFill>
                  <a:schemeClr val="tx1">
                    <a:lumMod val="65000"/>
                    <a:lumOff val="35000"/>
                  </a:schemeClr>
                </a:solidFill>
                <a:latin typeface="+mn-ea"/>
                <a:ea typeface="+mn-ea"/>
              </a:rPr>
              <a:t>int</a:t>
            </a:r>
            <a:r>
              <a:rPr lang="zh-CN" altLang="en-US" sz="2000" dirty="0">
                <a:solidFill>
                  <a:schemeClr val="tx1">
                    <a:lumMod val="65000"/>
                    <a:lumOff val="35000"/>
                  </a:schemeClr>
                </a:solidFill>
                <a:latin typeface="+mn-ea"/>
                <a:ea typeface="+mn-ea"/>
              </a:rPr>
              <a:t>型和</a:t>
            </a:r>
            <a:r>
              <a:rPr lang="en-US" altLang="zh-CN" sz="2000" dirty="0">
                <a:solidFill>
                  <a:schemeClr val="tx1">
                    <a:lumMod val="65000"/>
                    <a:lumOff val="35000"/>
                  </a:schemeClr>
                </a:solidFill>
                <a:latin typeface="+mn-ea"/>
                <a:ea typeface="+mn-ea"/>
              </a:rPr>
              <a:t>float</a:t>
            </a:r>
            <a:r>
              <a:rPr lang="zh-CN" altLang="en-US" sz="2000" dirty="0">
                <a:solidFill>
                  <a:schemeClr val="tx1">
                    <a:lumMod val="65000"/>
                    <a:lumOff val="35000"/>
                  </a:schemeClr>
                </a:solidFill>
                <a:latin typeface="+mn-ea"/>
                <a:ea typeface="+mn-ea"/>
              </a:rPr>
              <a:t>型数据转换为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型，然后进行运算，结果是</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a:t>
            </a:r>
          </a:p>
          <a:p>
            <a:pPr marL="1371600" lvl="3" indent="0">
              <a:lnSpc>
                <a:spcPct val="120000"/>
              </a:lnSpc>
              <a:spcBef>
                <a:spcPts val="600"/>
              </a:spcBef>
              <a:spcAft>
                <a:spcPts val="600"/>
              </a:spcAft>
              <a:buNone/>
            </a:pPr>
            <a:r>
              <a:rPr lang="zh-CN" altLang="en-US" sz="2000" dirty="0">
                <a:solidFill>
                  <a:schemeClr val="tx1">
                    <a:lumMod val="65000"/>
                    <a:lumOff val="35000"/>
                  </a:schemeClr>
                </a:solidFill>
                <a:highlight>
                  <a:srgbClr val="FFFF00"/>
                </a:highlight>
                <a:latin typeface="+mn-ea"/>
                <a:ea typeface="+mn-ea"/>
              </a:rPr>
              <a:t>字符</a:t>
            </a:r>
            <a:r>
              <a:rPr lang="en-US" altLang="zh-CN" sz="2000" dirty="0">
                <a:solidFill>
                  <a:schemeClr val="tx1">
                    <a:lumMod val="65000"/>
                    <a:lumOff val="35000"/>
                  </a:schemeClr>
                </a:solidFill>
                <a:highlight>
                  <a:srgbClr val="FFFF00"/>
                </a:highlight>
                <a:latin typeface="+mn-ea"/>
                <a:ea typeface="+mn-ea"/>
              </a:rPr>
              <a:t>(char)</a:t>
            </a:r>
            <a:r>
              <a:rPr lang="zh-CN" altLang="en-US" sz="2000" dirty="0">
                <a:solidFill>
                  <a:schemeClr val="tx1">
                    <a:lumMod val="65000"/>
                    <a:lumOff val="35000"/>
                  </a:schemeClr>
                </a:solidFill>
                <a:highlight>
                  <a:srgbClr val="FFFF00"/>
                </a:highlight>
                <a:latin typeface="+mn-ea"/>
                <a:ea typeface="+mn-ea"/>
              </a:rPr>
              <a:t>型数据与整型数据进行运算，</a:t>
            </a:r>
            <a:r>
              <a:rPr lang="zh-CN" altLang="en-US" sz="2000" dirty="0">
                <a:solidFill>
                  <a:schemeClr val="tx1">
                    <a:lumMod val="65000"/>
                    <a:lumOff val="35000"/>
                  </a:schemeClr>
                </a:solidFill>
                <a:latin typeface="+mn-ea"/>
                <a:ea typeface="+mn-ea"/>
              </a:rPr>
              <a:t>就是把字符的</a:t>
            </a:r>
            <a:r>
              <a:rPr lang="en-US" altLang="zh-CN" sz="2000" dirty="0">
                <a:solidFill>
                  <a:schemeClr val="tx1">
                    <a:lumMod val="65000"/>
                    <a:lumOff val="35000"/>
                  </a:schemeClr>
                </a:solidFill>
                <a:latin typeface="+mn-ea"/>
                <a:ea typeface="+mn-ea"/>
              </a:rPr>
              <a:t>ASCII</a:t>
            </a:r>
            <a:r>
              <a:rPr lang="zh-CN" altLang="en-US" sz="2000" dirty="0">
                <a:solidFill>
                  <a:schemeClr val="tx1">
                    <a:lumMod val="65000"/>
                    <a:lumOff val="35000"/>
                  </a:schemeClr>
                </a:solidFill>
                <a:latin typeface="+mn-ea"/>
                <a:ea typeface="+mn-ea"/>
              </a:rPr>
              <a:t>代码与整型数据进行运算。如果</a:t>
            </a:r>
            <a:r>
              <a:rPr lang="zh-CN" altLang="en-US" sz="2000" dirty="0">
                <a:solidFill>
                  <a:schemeClr val="tx1">
                    <a:lumMod val="65000"/>
                    <a:lumOff val="35000"/>
                  </a:schemeClr>
                </a:solidFill>
                <a:highlight>
                  <a:srgbClr val="FFFF00"/>
                </a:highlight>
                <a:latin typeface="+mn-ea"/>
                <a:ea typeface="+mn-ea"/>
              </a:rPr>
              <a:t>字符型数据与实型数据进行运算，</a:t>
            </a:r>
            <a:r>
              <a:rPr lang="zh-CN" altLang="en-US" sz="2000" dirty="0">
                <a:solidFill>
                  <a:schemeClr val="tx1">
                    <a:lumMod val="65000"/>
                    <a:lumOff val="35000"/>
                  </a:schemeClr>
                </a:solidFill>
                <a:latin typeface="+mn-ea"/>
                <a:ea typeface="+mn-ea"/>
              </a:rPr>
              <a:t>则将字符的</a:t>
            </a:r>
            <a:r>
              <a:rPr lang="en-US" altLang="zh-CN" sz="2000" dirty="0">
                <a:solidFill>
                  <a:schemeClr val="tx1">
                    <a:lumMod val="65000"/>
                    <a:lumOff val="35000"/>
                  </a:schemeClr>
                </a:solidFill>
                <a:latin typeface="+mn-ea"/>
                <a:ea typeface="+mn-ea"/>
              </a:rPr>
              <a:t>ASCII</a:t>
            </a:r>
            <a:r>
              <a:rPr lang="zh-CN" altLang="en-US" sz="2000" dirty="0">
                <a:solidFill>
                  <a:schemeClr val="tx1">
                    <a:lumMod val="65000"/>
                    <a:lumOff val="35000"/>
                  </a:schemeClr>
                </a:solidFill>
                <a:latin typeface="+mn-ea"/>
                <a:ea typeface="+mn-ea"/>
              </a:rPr>
              <a:t>代码转换为</a:t>
            </a:r>
            <a:r>
              <a:rPr lang="en-US" altLang="zh-CN" sz="2000" dirty="0">
                <a:solidFill>
                  <a:schemeClr val="tx1">
                    <a:lumMod val="65000"/>
                    <a:lumOff val="35000"/>
                  </a:schemeClr>
                </a:solidFill>
                <a:latin typeface="+mn-ea"/>
                <a:ea typeface="+mn-ea"/>
              </a:rPr>
              <a:t>double</a:t>
            </a:r>
            <a:r>
              <a:rPr lang="zh-CN" altLang="en-US" sz="2000" dirty="0">
                <a:solidFill>
                  <a:schemeClr val="tx1">
                    <a:lumMod val="65000"/>
                    <a:lumOff val="35000"/>
                  </a:schemeClr>
                </a:solidFill>
                <a:latin typeface="+mn-ea"/>
                <a:ea typeface="+mn-ea"/>
              </a:rPr>
              <a:t>型数据，然后进行运算。</a:t>
            </a:r>
          </a:p>
        </p:txBody>
      </p:sp>
      <p:grpSp>
        <p:nvGrpSpPr>
          <p:cNvPr id="4" name="组合 3"/>
          <p:cNvGrpSpPr/>
          <p:nvPr/>
        </p:nvGrpSpPr>
        <p:grpSpPr>
          <a:xfrm>
            <a:off x="915318" y="2450115"/>
            <a:ext cx="519154" cy="542829"/>
            <a:chOff x="2371725" y="1671639"/>
            <a:chExt cx="974725" cy="1019175"/>
          </a:xfrm>
        </p:grpSpPr>
        <p:sp>
          <p:nvSpPr>
            <p:cNvPr id="5" name="MH_Other_1"/>
            <p:cNvSpPr/>
            <p:nvPr>
              <p:custDataLst>
                <p:tags r:id="rId1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6" name="MH_Other_2"/>
            <p:cNvSpPr/>
            <p:nvPr>
              <p:custDataLst>
                <p:tags r:id="rId1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7" name="MH_Other_3"/>
            <p:cNvSpPr/>
            <p:nvPr>
              <p:custDataLst>
                <p:tags r:id="rId1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8" name="MH_Other_4"/>
            <p:cNvSpPr/>
            <p:nvPr>
              <p:custDataLst>
                <p:tags r:id="rId1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9" name="MH_Other_5"/>
            <p:cNvSpPr>
              <a:spLocks/>
            </p:cNvSpPr>
            <p:nvPr>
              <p:custDataLst>
                <p:tags r:id="rId1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0" name="组合 9"/>
          <p:cNvGrpSpPr/>
          <p:nvPr/>
        </p:nvGrpSpPr>
        <p:grpSpPr>
          <a:xfrm>
            <a:off x="1325399" y="3348034"/>
            <a:ext cx="518400" cy="543600"/>
            <a:chOff x="3967163" y="3287714"/>
            <a:chExt cx="973137" cy="1017587"/>
          </a:xfrm>
        </p:grpSpPr>
        <p:sp>
          <p:nvSpPr>
            <p:cNvPr id="11" name="MH_Other_11"/>
            <p:cNvSpPr/>
            <p:nvPr>
              <p:custDataLst>
                <p:tags r:id="rId6"/>
              </p:custDataLst>
            </p:nvPr>
          </p:nvSpPr>
          <p:spPr>
            <a:xfrm>
              <a:off x="4379913" y="34147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2" name="MH_Other_12"/>
            <p:cNvSpPr/>
            <p:nvPr>
              <p:custDataLst>
                <p:tags r:id="rId7"/>
              </p:custDataLst>
            </p:nvPr>
          </p:nvSpPr>
          <p:spPr>
            <a:xfrm>
              <a:off x="4379913" y="3821113"/>
              <a:ext cx="355600" cy="355600"/>
            </a:xfrm>
            <a:prstGeom prst="diamond">
              <a:avLst/>
            </a:pr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3" name="MH_Other_13"/>
            <p:cNvSpPr/>
            <p:nvPr>
              <p:custDataLst>
                <p:tags r:id="rId8"/>
              </p:custDataLst>
            </p:nvPr>
          </p:nvSpPr>
          <p:spPr>
            <a:xfrm>
              <a:off x="4584700" y="3617913"/>
              <a:ext cx="355600" cy="355600"/>
            </a:xfrm>
            <a:prstGeom prst="diamond">
              <a:avLst/>
            </a:prstGeom>
            <a:solidFill>
              <a:schemeClr val="accent2">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14" name="MH_Other_14"/>
            <p:cNvSpPr/>
            <p:nvPr>
              <p:custDataLst>
                <p:tags r:id="rId9"/>
              </p:custDataLst>
            </p:nvPr>
          </p:nvSpPr>
          <p:spPr>
            <a:xfrm>
              <a:off x="3994151" y="3287714"/>
              <a:ext cx="536575" cy="1017587"/>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2">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5" name="MH_Other_15"/>
            <p:cNvSpPr>
              <a:spLocks/>
            </p:cNvSpPr>
            <p:nvPr>
              <p:custDataLst>
                <p:tags r:id="rId10"/>
              </p:custDataLst>
            </p:nvPr>
          </p:nvSpPr>
          <p:spPr bwMode="auto">
            <a:xfrm>
              <a:off x="3967163" y="3287714"/>
              <a:ext cx="508000" cy="1017587"/>
            </a:xfrm>
            <a:custGeom>
              <a:avLst/>
              <a:gdLst>
                <a:gd name="T0" fmla="*/ 36 w 1806862"/>
                <a:gd name="T1" fmla="*/ 0 h 3612822"/>
                <a:gd name="T2" fmla="*/ 143133 w 1806862"/>
                <a:gd name="T3" fmla="*/ 143356 h 3612822"/>
                <a:gd name="T4" fmla="*/ 36 w 1806862"/>
                <a:gd name="T5" fmla="*/ 286713 h 3612822"/>
                <a:gd name="T6" fmla="*/ 0 w 1806862"/>
                <a:gd name="T7" fmla="*/ 286677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grpSp>
        <p:nvGrpSpPr>
          <p:cNvPr id="16" name="组合 15"/>
          <p:cNvGrpSpPr/>
          <p:nvPr/>
        </p:nvGrpSpPr>
        <p:grpSpPr>
          <a:xfrm>
            <a:off x="1796065" y="4180399"/>
            <a:ext cx="519154" cy="542829"/>
            <a:chOff x="2371725" y="1671639"/>
            <a:chExt cx="974725" cy="1019175"/>
          </a:xfrm>
        </p:grpSpPr>
        <p:sp>
          <p:nvSpPr>
            <p:cNvPr id="17" name="MH_Other_1"/>
            <p:cNvSpPr/>
            <p:nvPr>
              <p:custDataLst>
                <p:tags r:id="rId1"/>
              </p:custDataLst>
            </p:nvPr>
          </p:nvSpPr>
          <p:spPr>
            <a:xfrm>
              <a:off x="2784475" y="1800225"/>
              <a:ext cx="357188" cy="355600"/>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8" name="MH_Other_2"/>
            <p:cNvSpPr/>
            <p:nvPr>
              <p:custDataLst>
                <p:tags r:id="rId2"/>
              </p:custDataLst>
            </p:nvPr>
          </p:nvSpPr>
          <p:spPr>
            <a:xfrm>
              <a:off x="2784475" y="2205039"/>
              <a:ext cx="357188" cy="357187"/>
            </a:xfrm>
            <a:prstGeom prst="diamond">
              <a:avLst/>
            </a:prstGeom>
            <a:solidFill>
              <a:schemeClr val="accent1">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19" name="MH_Other_3"/>
            <p:cNvSpPr/>
            <p:nvPr>
              <p:custDataLst>
                <p:tags r:id="rId3"/>
              </p:custDataLst>
            </p:nvPr>
          </p:nvSpPr>
          <p:spPr>
            <a:xfrm>
              <a:off x="2990850" y="2003425"/>
              <a:ext cx="355600" cy="355600"/>
            </a:xfrm>
            <a:prstGeom prst="diamond">
              <a:avLst/>
            </a:prstGeom>
            <a:solidFill>
              <a:schemeClr val="accent1">
                <a:lumMod val="60000"/>
                <a:lumOff val="40000"/>
              </a:schemeClr>
            </a:solidFill>
          </p:spPr>
          <p:txBody>
            <a:bodyPr anchor="ctr"/>
            <a:lstStyle/>
            <a:p>
              <a:pPr algn="just">
                <a:lnSpc>
                  <a:spcPct val="130000"/>
                </a:lnSpc>
                <a:defRPr/>
              </a:pPr>
              <a:endParaRPr lang="zh-CN" altLang="en-US" err="1">
                <a:solidFill>
                  <a:srgbClr val="FFFFFF"/>
                </a:solidFill>
              </a:endParaRPr>
            </a:p>
          </p:txBody>
        </p:sp>
        <p:sp>
          <p:nvSpPr>
            <p:cNvPr id="20" name="MH_Other_4"/>
            <p:cNvSpPr/>
            <p:nvPr>
              <p:custDataLst>
                <p:tags r:id="rId4"/>
              </p:custDataLst>
            </p:nvPr>
          </p:nvSpPr>
          <p:spPr>
            <a:xfrm>
              <a:off x="2400300" y="1671639"/>
              <a:ext cx="534988" cy="1019175"/>
            </a:xfrm>
            <a:custGeom>
              <a:avLst/>
              <a:gdLst>
                <a:gd name="connsiteX0" fmla="*/ 96494 w 1902905"/>
                <a:gd name="connsiteY0" fmla="*/ 0 h 3612822"/>
                <a:gd name="connsiteX1" fmla="*/ 1902905 w 1902905"/>
                <a:gd name="connsiteY1" fmla="*/ 1806411 h 3612822"/>
                <a:gd name="connsiteX2" fmla="*/ 96494 w 1902905"/>
                <a:gd name="connsiteY2" fmla="*/ 3612822 h 3612822"/>
                <a:gd name="connsiteX3" fmla="*/ 0 w 1902905"/>
                <a:gd name="connsiteY3" fmla="*/ 3516328 h 3612822"/>
                <a:gd name="connsiteX4" fmla="*/ 1709917 w 1902905"/>
                <a:gd name="connsiteY4" fmla="*/ 1806411 h 3612822"/>
                <a:gd name="connsiteX5" fmla="*/ 0 w 1902905"/>
                <a:gd name="connsiteY5" fmla="*/ 96494 h 3612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2905" h="3612822">
                  <a:moveTo>
                    <a:pt x="96494" y="0"/>
                  </a:moveTo>
                  <a:lnTo>
                    <a:pt x="1902905" y="1806411"/>
                  </a:lnTo>
                  <a:lnTo>
                    <a:pt x="96494" y="3612822"/>
                  </a:lnTo>
                  <a:lnTo>
                    <a:pt x="0" y="3516328"/>
                  </a:lnTo>
                  <a:lnTo>
                    <a:pt x="1709917" y="1806411"/>
                  </a:lnTo>
                  <a:lnTo>
                    <a:pt x="0" y="96494"/>
                  </a:lnTo>
                  <a:close/>
                </a:path>
              </a:pathLst>
            </a:custGeom>
            <a:solidFill>
              <a:schemeClr val="accent3">
                <a:lumMod val="20000"/>
                <a:lumOff val="80000"/>
              </a:schemeClr>
            </a:solidFill>
          </p:spPr>
          <p:txBody>
            <a:bodyPr anchor="ctr"/>
            <a:lstStyle/>
            <a:p>
              <a:pPr algn="just">
                <a:lnSpc>
                  <a:spcPct val="130000"/>
                </a:lnSpc>
                <a:defRPr/>
              </a:pPr>
              <a:endParaRPr lang="zh-CN" altLang="en-US" err="1">
                <a:solidFill>
                  <a:srgbClr val="FFFFFF"/>
                </a:solidFill>
              </a:endParaRPr>
            </a:p>
          </p:txBody>
        </p:sp>
        <p:sp>
          <p:nvSpPr>
            <p:cNvPr id="21" name="MH_Other_5"/>
            <p:cNvSpPr>
              <a:spLocks/>
            </p:cNvSpPr>
            <p:nvPr>
              <p:custDataLst>
                <p:tags r:id="rId5"/>
              </p:custDataLst>
            </p:nvPr>
          </p:nvSpPr>
          <p:spPr bwMode="auto">
            <a:xfrm>
              <a:off x="2371725" y="1671639"/>
              <a:ext cx="509588" cy="1019175"/>
            </a:xfrm>
            <a:custGeom>
              <a:avLst/>
              <a:gdLst>
                <a:gd name="T0" fmla="*/ 36 w 1806862"/>
                <a:gd name="T1" fmla="*/ 0 h 3612822"/>
                <a:gd name="T2" fmla="*/ 143580 w 1806862"/>
                <a:gd name="T3" fmla="*/ 143580 h 3612822"/>
                <a:gd name="T4" fmla="*/ 36 w 1806862"/>
                <a:gd name="T5" fmla="*/ 287160 h 3612822"/>
                <a:gd name="T6" fmla="*/ 0 w 1806862"/>
                <a:gd name="T7" fmla="*/ 287124 h 3612822"/>
                <a:gd name="T8" fmla="*/ 0 w 1806862"/>
                <a:gd name="T9" fmla="*/ 36 h 3612822"/>
                <a:gd name="T10" fmla="*/ 0 60000 65536"/>
                <a:gd name="T11" fmla="*/ 0 60000 65536"/>
                <a:gd name="T12" fmla="*/ 0 60000 65536"/>
                <a:gd name="T13" fmla="*/ 0 60000 65536"/>
                <a:gd name="T14" fmla="*/ 0 60000 65536"/>
                <a:gd name="T15" fmla="*/ 0 w 1806862"/>
                <a:gd name="T16" fmla="*/ 0 h 3612822"/>
                <a:gd name="T17" fmla="*/ 1806862 w 1806862"/>
                <a:gd name="T18" fmla="*/ 3612822 h 3612822"/>
              </a:gdLst>
              <a:ahLst/>
              <a:cxnLst>
                <a:cxn ang="T10">
                  <a:pos x="T0" y="T1"/>
                </a:cxn>
                <a:cxn ang="T11">
                  <a:pos x="T2" y="T3"/>
                </a:cxn>
                <a:cxn ang="T12">
                  <a:pos x="T4" y="T5"/>
                </a:cxn>
                <a:cxn ang="T13">
                  <a:pos x="T6" y="T7"/>
                </a:cxn>
                <a:cxn ang="T14">
                  <a:pos x="T8" y="T9"/>
                </a:cxn>
              </a:cxnLst>
              <a:rect l="T15" t="T16" r="T17" b="T18"/>
              <a:pathLst>
                <a:path w="1806862" h="3612822">
                  <a:moveTo>
                    <a:pt x="451" y="0"/>
                  </a:moveTo>
                  <a:lnTo>
                    <a:pt x="1806862" y="1806411"/>
                  </a:lnTo>
                  <a:lnTo>
                    <a:pt x="451" y="3612822"/>
                  </a:lnTo>
                  <a:lnTo>
                    <a:pt x="0" y="3612371"/>
                  </a:lnTo>
                  <a:lnTo>
                    <a:pt x="0" y="451"/>
                  </a:lnTo>
                  <a:lnTo>
                    <a:pt x="451"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144000" bIns="0"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2400" b="1">
                <a:solidFill>
                  <a:srgbClr val="FFFFFF"/>
                </a:solidFill>
              </a:endParaRPr>
            </a:p>
          </p:txBody>
        </p:sp>
      </p:grpSp>
    </p:spTree>
    <p:extLst>
      <p:ext uri="{BB962C8B-B14F-4D97-AF65-F5344CB8AC3E}">
        <p14:creationId xmlns:p14="http://schemas.microsoft.com/office/powerpoint/2010/main" val="1579572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961635" y="1167591"/>
            <a:ext cx="3541843" cy="2996035"/>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pPr>
              <a:lnSpc>
                <a:spcPct val="200000"/>
              </a:lnSpc>
            </a:pPr>
            <a:r>
              <a:rPr lang="en-US" altLang="zh-CN" dirty="0"/>
              <a:t>int </a:t>
            </a:r>
            <a:r>
              <a:rPr lang="en-US" altLang="zh-CN" dirty="0" err="1"/>
              <a:t>i</a:t>
            </a:r>
            <a:r>
              <a:rPr lang="en-US" altLang="zh-CN" dirty="0"/>
              <a:t>=3,j;</a:t>
            </a:r>
          </a:p>
          <a:p>
            <a:pPr>
              <a:lnSpc>
                <a:spcPct val="200000"/>
              </a:lnSpc>
            </a:pPr>
            <a:r>
              <a:rPr lang="en-US" altLang="zh-CN" dirty="0"/>
              <a:t>float f=2.5;</a:t>
            </a:r>
          </a:p>
          <a:p>
            <a:pPr>
              <a:lnSpc>
                <a:spcPct val="200000"/>
              </a:lnSpc>
            </a:pPr>
            <a:r>
              <a:rPr lang="en-US" altLang="zh-CN" dirty="0"/>
              <a:t>double d=7.5;</a:t>
            </a:r>
          </a:p>
          <a:p>
            <a:pPr>
              <a:lnSpc>
                <a:spcPct val="200000"/>
              </a:lnSpc>
            </a:pPr>
            <a:r>
              <a:rPr lang="en-US" altLang="zh-CN" dirty="0" err="1"/>
              <a:t>printf</a:t>
            </a:r>
            <a:r>
              <a:rPr lang="en-US" altLang="zh-CN" dirty="0"/>
              <a:t>("%lf",</a:t>
            </a:r>
            <a:r>
              <a:rPr lang="en-US" altLang="zh-CN" b="1" dirty="0"/>
              <a:t>10+'a'+i*f-d/3</a:t>
            </a:r>
            <a:r>
              <a:rPr lang="en-US" altLang="zh-CN" dirty="0"/>
              <a:t>);</a:t>
            </a:r>
            <a:endParaRPr lang="en-US" altLang="zh-CN" dirty="0">
              <a:solidFill>
                <a:srgbClr val="008000"/>
              </a:solidFill>
            </a:endParaRPr>
          </a:p>
        </p:txBody>
      </p:sp>
    </p:spTree>
    <p:extLst>
      <p:ext uri="{BB962C8B-B14F-4D97-AF65-F5344CB8AC3E}">
        <p14:creationId xmlns:p14="http://schemas.microsoft.com/office/powerpoint/2010/main" val="152009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9E8CAFCD-A8D9-4757-87A9-6DF30D18FF78}"/>
              </a:ext>
            </a:extLst>
          </p:cNvPr>
          <p:cNvPicPr>
            <a:picLocks noChangeAspect="1"/>
          </p:cNvPicPr>
          <p:nvPr/>
        </p:nvPicPr>
        <p:blipFill rotWithShape="1">
          <a:blip r:embed="rId2">
            <a:extLst>
              <a:ext uri="{28A0092B-C50C-407E-A947-70E740481C1C}">
                <a14:useLocalDpi xmlns:a14="http://schemas.microsoft.com/office/drawing/2010/main" val="0"/>
              </a:ext>
            </a:extLst>
          </a:blip>
          <a:srcRect t="1662"/>
          <a:stretch/>
        </p:blipFill>
        <p:spPr>
          <a:xfrm>
            <a:off x="714374" y="1171852"/>
            <a:ext cx="10291038" cy="4591880"/>
          </a:xfrm>
          <a:prstGeom prst="rect">
            <a:avLst/>
          </a:prstGeom>
        </p:spPr>
      </p:pic>
    </p:spTree>
    <p:extLst>
      <p:ext uri="{BB962C8B-B14F-4D97-AF65-F5344CB8AC3E}">
        <p14:creationId xmlns:p14="http://schemas.microsoft.com/office/powerpoint/2010/main" val="33535386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不同类型数据间的混合运算</a:t>
            </a:r>
          </a:p>
        </p:txBody>
      </p:sp>
      <p:sp>
        <p:nvSpPr>
          <p:cNvPr id="23" name="圆角矩形 22"/>
          <p:cNvSpPr/>
          <p:nvPr/>
        </p:nvSpPr>
        <p:spPr>
          <a:xfrm>
            <a:off x="899490" y="1222212"/>
            <a:ext cx="3541843" cy="1275986"/>
          </a:xfrm>
          <a:prstGeom prst="roundRect">
            <a:avLst>
              <a:gd name="adj" fmla="val 3742"/>
            </a:avLst>
          </a:prstGeom>
        </p:spPr>
        <p:style>
          <a:lnRef idx="2">
            <a:schemeClr val="accent1"/>
          </a:lnRef>
          <a:fillRef idx="1">
            <a:schemeClr val="lt1"/>
          </a:fillRef>
          <a:effectRef idx="0">
            <a:schemeClr val="accent1"/>
          </a:effectRef>
          <a:fontRef idx="minor">
            <a:schemeClr val="dk1"/>
          </a:fontRef>
        </p:style>
        <p:txBody>
          <a:bodyPr rtlCol="0" anchor="t"/>
          <a:lstStyle/>
          <a:p>
            <a:r>
              <a:rPr lang="en-US" altLang="zh-CN" dirty="0"/>
              <a:t>int </a:t>
            </a:r>
            <a:r>
              <a:rPr lang="en-US" altLang="zh-CN" dirty="0" err="1"/>
              <a:t>i</a:t>
            </a:r>
            <a:r>
              <a:rPr lang="en-US" altLang="zh-CN" dirty="0"/>
              <a:t>=3,j;</a:t>
            </a:r>
          </a:p>
          <a:p>
            <a:r>
              <a:rPr lang="en-US" altLang="zh-CN" dirty="0"/>
              <a:t>float f=2.5;</a:t>
            </a:r>
          </a:p>
          <a:p>
            <a:r>
              <a:rPr lang="en-US" altLang="zh-CN" dirty="0"/>
              <a:t>double d=7.5;</a:t>
            </a:r>
          </a:p>
          <a:p>
            <a:r>
              <a:rPr lang="en-US" altLang="zh-CN" dirty="0" err="1"/>
              <a:t>printf</a:t>
            </a:r>
            <a:r>
              <a:rPr lang="en-US" altLang="zh-CN" dirty="0"/>
              <a:t>("%lf",</a:t>
            </a:r>
            <a:r>
              <a:rPr lang="en-US" altLang="zh-CN" b="1" dirty="0"/>
              <a:t>10+'a'+i*f-d/3</a:t>
            </a:r>
            <a:r>
              <a:rPr lang="en-US" altLang="zh-CN" dirty="0"/>
              <a:t>);</a:t>
            </a:r>
            <a:endParaRPr lang="en-US" altLang="zh-CN" dirty="0">
              <a:solidFill>
                <a:srgbClr val="008000"/>
              </a:solidFill>
            </a:endParaRPr>
          </a:p>
        </p:txBody>
      </p:sp>
      <p:sp>
        <p:nvSpPr>
          <p:cNvPr id="24" name="折角形 23"/>
          <p:cNvSpPr/>
          <p:nvPr/>
        </p:nvSpPr>
        <p:spPr>
          <a:xfrm>
            <a:off x="899490" y="2732410"/>
            <a:ext cx="10454310" cy="3141055"/>
          </a:xfrm>
          <a:prstGeom prst="foldedCorner">
            <a:avLst/>
          </a:prstGeom>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pSp>
        <p:nvGrpSpPr>
          <p:cNvPr id="25" name="组合 24"/>
          <p:cNvGrpSpPr/>
          <p:nvPr/>
        </p:nvGrpSpPr>
        <p:grpSpPr>
          <a:xfrm>
            <a:off x="1060512" y="2862155"/>
            <a:ext cx="1905000" cy="560717"/>
            <a:chOff x="8656983" y="1203671"/>
            <a:chExt cx="1905000" cy="497504"/>
          </a:xfrm>
        </p:grpSpPr>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6983" y="1203671"/>
              <a:ext cx="487017" cy="487017"/>
            </a:xfrm>
            <a:prstGeom prst="rect">
              <a:avLst/>
            </a:prstGeom>
          </p:spPr>
        </p:pic>
        <p:sp>
          <p:nvSpPr>
            <p:cNvPr id="27" name="文本框 26"/>
            <p:cNvSpPr txBox="1"/>
            <p:nvPr/>
          </p:nvSpPr>
          <p:spPr>
            <a:xfrm>
              <a:off x="9253331" y="1331843"/>
              <a:ext cx="1242392" cy="369332"/>
            </a:xfrm>
            <a:prstGeom prst="rect">
              <a:avLst/>
            </a:prstGeom>
            <a:noFill/>
          </p:spPr>
          <p:txBody>
            <a:bodyPr wrap="square" rtlCol="0">
              <a:spAutoFit/>
            </a:bodyPr>
            <a:lstStyle/>
            <a:p>
              <a:pPr algn="dist"/>
              <a:r>
                <a:rPr lang="zh-CN" altLang="en-US" b="1">
                  <a:solidFill>
                    <a:schemeClr val="bg1"/>
                  </a:solidFill>
                  <a:latin typeface="微软雅黑" panose="020B0503020204020204" pitchFamily="34" charset="-122"/>
                  <a:ea typeface="微软雅黑" panose="020B0503020204020204" pitchFamily="34" charset="-122"/>
                </a:rPr>
                <a:t>程序分析</a:t>
              </a:r>
            </a:p>
          </p:txBody>
        </p:sp>
        <p:cxnSp>
          <p:nvCxnSpPr>
            <p:cNvPr id="28" name="直接连接符 27"/>
            <p:cNvCxnSpPr/>
            <p:nvPr/>
          </p:nvCxnSpPr>
          <p:spPr>
            <a:xfrm>
              <a:off x="8656983" y="1690688"/>
              <a:ext cx="1905000" cy="104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9" name="文本框 28"/>
          <p:cNvSpPr txBox="1"/>
          <p:nvPr/>
        </p:nvSpPr>
        <p:spPr>
          <a:xfrm>
            <a:off x="977685" y="3518974"/>
            <a:ext cx="10139570" cy="2354491"/>
          </a:xfrm>
          <a:prstGeom prst="rect">
            <a:avLst/>
          </a:prstGeom>
          <a:noFill/>
        </p:spPr>
        <p:txBody>
          <a:bodyPr wrap="square" rtlCol="0">
            <a:spAutoFit/>
          </a:bodyPr>
          <a:lstStyle/>
          <a:p>
            <a:pPr>
              <a:lnSpc>
                <a:spcPct val="150000"/>
              </a:lnSpc>
              <a:buClr>
                <a:schemeClr val="bg1"/>
              </a:buClr>
            </a:pPr>
            <a:r>
              <a:rPr lang="en-US" altLang="zh-CN" b="1" dirty="0">
                <a:solidFill>
                  <a:srgbClr val="FFFF00"/>
                </a:solidFill>
              </a:rPr>
              <a:t>10+'a'+i*f-d/3</a:t>
            </a:r>
          </a:p>
          <a:p>
            <a:pPr>
              <a:lnSpc>
                <a:spcPct val="150000"/>
              </a:lnSpc>
              <a:buClr>
                <a:schemeClr val="bg1"/>
              </a:buClr>
            </a:pPr>
            <a:r>
              <a:rPr lang="zh-CN" altLang="en-US" sz="1600" dirty="0">
                <a:solidFill>
                  <a:schemeClr val="bg1"/>
                </a:solidFill>
              </a:rPr>
              <a:t>① 进行</a:t>
            </a:r>
            <a:r>
              <a:rPr lang="en-US" altLang="zh-CN" sz="1600" dirty="0">
                <a:solidFill>
                  <a:schemeClr val="bg1"/>
                </a:solidFill>
              </a:rPr>
              <a:t>10+′a′</a:t>
            </a:r>
            <a:r>
              <a:rPr lang="zh-CN" altLang="en-US" sz="1600" dirty="0">
                <a:solidFill>
                  <a:schemeClr val="bg1"/>
                </a:solidFill>
              </a:rPr>
              <a:t>的运算，</a:t>
            </a:r>
            <a:r>
              <a:rPr lang="en-US" altLang="zh-CN" sz="1600" dirty="0">
                <a:solidFill>
                  <a:schemeClr val="bg1"/>
                </a:solidFill>
              </a:rPr>
              <a:t>′a′</a:t>
            </a:r>
            <a:r>
              <a:rPr lang="zh-CN" altLang="en-US" sz="1600" dirty="0">
                <a:solidFill>
                  <a:schemeClr val="bg1"/>
                </a:solidFill>
              </a:rPr>
              <a:t>的值是整数</a:t>
            </a:r>
            <a:r>
              <a:rPr lang="en-US" altLang="zh-CN" sz="1600" dirty="0">
                <a:solidFill>
                  <a:schemeClr val="bg1"/>
                </a:solidFill>
              </a:rPr>
              <a:t>97</a:t>
            </a:r>
            <a:r>
              <a:rPr lang="zh-CN" altLang="en-US" sz="1600" dirty="0">
                <a:solidFill>
                  <a:schemeClr val="bg1"/>
                </a:solidFill>
              </a:rPr>
              <a:t>，运算结果为</a:t>
            </a:r>
            <a:r>
              <a:rPr lang="en-US" altLang="zh-CN" sz="1600" dirty="0">
                <a:solidFill>
                  <a:schemeClr val="bg1"/>
                </a:solidFill>
              </a:rPr>
              <a:t>107</a:t>
            </a:r>
            <a:r>
              <a:rPr lang="zh-CN" altLang="en-US" sz="1600" dirty="0">
                <a:solidFill>
                  <a:schemeClr val="bg1"/>
                </a:solidFill>
              </a:rPr>
              <a:t>。</a:t>
            </a:r>
          </a:p>
          <a:p>
            <a:pPr>
              <a:lnSpc>
                <a:spcPct val="150000"/>
              </a:lnSpc>
              <a:buClr>
                <a:schemeClr val="bg1"/>
              </a:buClr>
            </a:pPr>
            <a:r>
              <a:rPr lang="zh-CN" altLang="en-US" sz="1600" dirty="0">
                <a:solidFill>
                  <a:schemeClr val="bg1"/>
                </a:solidFill>
              </a:rPr>
              <a:t>② 由于“</a:t>
            </a:r>
            <a:r>
              <a:rPr lang="en-US" altLang="zh-CN" sz="1600" dirty="0">
                <a:solidFill>
                  <a:schemeClr val="bg1"/>
                </a:solidFill>
              </a:rPr>
              <a:t>*</a:t>
            </a:r>
            <a:r>
              <a:rPr lang="zh-CN" altLang="en-US" sz="1600" dirty="0">
                <a:solidFill>
                  <a:schemeClr val="bg1"/>
                </a:solidFill>
              </a:rPr>
              <a:t>”比“</a:t>
            </a:r>
            <a:r>
              <a:rPr lang="en-US" altLang="zh-CN" sz="1600" dirty="0">
                <a:solidFill>
                  <a:schemeClr val="bg1"/>
                </a:solidFill>
              </a:rPr>
              <a:t>+”</a:t>
            </a:r>
            <a:r>
              <a:rPr lang="zh-CN" altLang="en-US" sz="1600" dirty="0">
                <a:solidFill>
                  <a:schemeClr val="bg1"/>
                </a:solidFill>
              </a:rPr>
              <a:t>优先级高，先进行</a:t>
            </a:r>
            <a:r>
              <a:rPr lang="en-US" altLang="zh-CN" sz="1600" dirty="0" err="1">
                <a:solidFill>
                  <a:schemeClr val="bg1"/>
                </a:solidFill>
              </a:rPr>
              <a:t>i</a:t>
            </a:r>
            <a:r>
              <a:rPr lang="en-US" altLang="zh-CN" sz="1600" dirty="0">
                <a:solidFill>
                  <a:schemeClr val="bg1"/>
                </a:solidFill>
              </a:rPr>
              <a:t>*f</a:t>
            </a:r>
            <a:r>
              <a:rPr lang="zh-CN" altLang="en-US" sz="1600" dirty="0">
                <a:solidFill>
                  <a:schemeClr val="bg1"/>
                </a:solidFill>
              </a:rPr>
              <a:t>的运算。先将</a:t>
            </a:r>
            <a:r>
              <a:rPr lang="en-US" altLang="zh-CN" sz="1600" dirty="0" err="1">
                <a:solidFill>
                  <a:schemeClr val="bg1"/>
                </a:solidFill>
              </a:rPr>
              <a:t>i</a:t>
            </a:r>
            <a:r>
              <a:rPr lang="zh-CN" altLang="en-US" sz="1600" dirty="0">
                <a:solidFill>
                  <a:schemeClr val="bg1"/>
                </a:solidFill>
              </a:rPr>
              <a:t>与</a:t>
            </a:r>
            <a:r>
              <a:rPr lang="en-US" altLang="zh-CN" sz="1600" dirty="0">
                <a:solidFill>
                  <a:schemeClr val="bg1"/>
                </a:solidFill>
              </a:rPr>
              <a:t>f</a:t>
            </a:r>
            <a:r>
              <a:rPr lang="zh-CN" altLang="en-US" sz="1600" dirty="0">
                <a:solidFill>
                  <a:schemeClr val="bg1"/>
                </a:solidFill>
              </a:rPr>
              <a:t>都转成</a:t>
            </a:r>
            <a:r>
              <a:rPr lang="en-US" altLang="zh-CN" sz="1600" dirty="0">
                <a:solidFill>
                  <a:schemeClr val="bg1"/>
                </a:solidFill>
              </a:rPr>
              <a:t>double</a:t>
            </a:r>
            <a:r>
              <a:rPr lang="zh-CN" altLang="en-US" sz="1600" dirty="0">
                <a:solidFill>
                  <a:schemeClr val="bg1"/>
                </a:solidFill>
              </a:rPr>
              <a:t>型，运算结果为</a:t>
            </a:r>
            <a:r>
              <a:rPr lang="en-US" altLang="zh-CN" sz="1600" dirty="0">
                <a:solidFill>
                  <a:schemeClr val="bg1"/>
                </a:solidFill>
              </a:rPr>
              <a:t>7.5</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p>
          <a:p>
            <a:pPr>
              <a:lnSpc>
                <a:spcPct val="150000"/>
              </a:lnSpc>
              <a:buClr>
                <a:schemeClr val="bg1"/>
              </a:buClr>
            </a:pPr>
            <a:r>
              <a:rPr lang="zh-CN" altLang="en-US" sz="1600" dirty="0">
                <a:solidFill>
                  <a:schemeClr val="bg1"/>
                </a:solidFill>
              </a:rPr>
              <a:t>③ 整数</a:t>
            </a:r>
            <a:r>
              <a:rPr lang="en-US" altLang="zh-CN" sz="1600" dirty="0">
                <a:solidFill>
                  <a:schemeClr val="bg1"/>
                </a:solidFill>
              </a:rPr>
              <a:t>107</a:t>
            </a:r>
            <a:r>
              <a:rPr lang="zh-CN" altLang="en-US" sz="1600" dirty="0">
                <a:solidFill>
                  <a:schemeClr val="bg1"/>
                </a:solidFill>
              </a:rPr>
              <a:t>与ｉ</a:t>
            </a:r>
            <a:r>
              <a:rPr lang="en-US" altLang="zh-CN" sz="1600" dirty="0">
                <a:solidFill>
                  <a:schemeClr val="bg1"/>
                </a:solidFill>
              </a:rPr>
              <a:t>*</a:t>
            </a:r>
            <a:r>
              <a:rPr lang="zh-CN" altLang="en-US" sz="1600" dirty="0">
                <a:solidFill>
                  <a:schemeClr val="bg1"/>
                </a:solidFill>
              </a:rPr>
              <a:t>ｆ的积相加。先将整数</a:t>
            </a:r>
            <a:r>
              <a:rPr lang="en-US" altLang="zh-CN" sz="1600" dirty="0">
                <a:solidFill>
                  <a:schemeClr val="bg1"/>
                </a:solidFill>
              </a:rPr>
              <a:t>107</a:t>
            </a:r>
            <a:r>
              <a:rPr lang="zh-CN" altLang="en-US" sz="1600" dirty="0">
                <a:solidFill>
                  <a:schemeClr val="bg1"/>
                </a:solidFill>
              </a:rPr>
              <a:t>转换成双精度数，相加结果为</a:t>
            </a:r>
            <a:r>
              <a:rPr lang="en-US" altLang="zh-CN" sz="1600" dirty="0">
                <a:solidFill>
                  <a:schemeClr val="bg1"/>
                </a:solidFill>
              </a:rPr>
              <a:t>114.5</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p>
          <a:p>
            <a:pPr>
              <a:lnSpc>
                <a:spcPct val="150000"/>
              </a:lnSpc>
              <a:buClr>
                <a:schemeClr val="bg1"/>
              </a:buClr>
            </a:pPr>
            <a:r>
              <a:rPr lang="zh-CN" altLang="en-US" sz="1600" dirty="0">
                <a:solidFill>
                  <a:schemeClr val="bg1"/>
                </a:solidFill>
              </a:rPr>
              <a:t>④ 进行</a:t>
            </a:r>
            <a:r>
              <a:rPr lang="en-US" altLang="zh-CN" sz="1600" dirty="0">
                <a:solidFill>
                  <a:schemeClr val="bg1"/>
                </a:solidFill>
              </a:rPr>
              <a:t>d/3</a:t>
            </a:r>
            <a:r>
              <a:rPr lang="zh-CN" altLang="en-US" sz="1600" dirty="0">
                <a:solidFill>
                  <a:schemeClr val="bg1"/>
                </a:solidFill>
              </a:rPr>
              <a:t>的运算，先将</a:t>
            </a:r>
            <a:r>
              <a:rPr lang="en-US" altLang="zh-CN" sz="1600" dirty="0">
                <a:solidFill>
                  <a:schemeClr val="bg1"/>
                </a:solidFill>
              </a:rPr>
              <a:t>3</a:t>
            </a:r>
            <a:r>
              <a:rPr lang="zh-CN" altLang="en-US" sz="1600" dirty="0">
                <a:solidFill>
                  <a:schemeClr val="bg1"/>
                </a:solidFill>
              </a:rPr>
              <a:t>转换成</a:t>
            </a:r>
            <a:r>
              <a:rPr lang="en-US" altLang="zh-CN" sz="1600" dirty="0">
                <a:solidFill>
                  <a:schemeClr val="bg1"/>
                </a:solidFill>
              </a:rPr>
              <a:t>double</a:t>
            </a:r>
            <a:r>
              <a:rPr lang="zh-CN" altLang="en-US" sz="1600" dirty="0">
                <a:solidFill>
                  <a:schemeClr val="bg1"/>
                </a:solidFill>
              </a:rPr>
              <a:t>型，</a:t>
            </a:r>
            <a:r>
              <a:rPr lang="en-US" altLang="zh-CN" sz="1600" dirty="0">
                <a:solidFill>
                  <a:schemeClr val="bg1"/>
                </a:solidFill>
              </a:rPr>
              <a:t>d/3</a:t>
            </a:r>
            <a:r>
              <a:rPr lang="zh-CN" altLang="en-US" sz="1600" dirty="0">
                <a:solidFill>
                  <a:schemeClr val="bg1"/>
                </a:solidFill>
              </a:rPr>
              <a:t>结果为</a:t>
            </a:r>
            <a:r>
              <a:rPr lang="en-US" altLang="zh-CN" sz="1600" dirty="0">
                <a:solidFill>
                  <a:schemeClr val="bg1"/>
                </a:solidFill>
              </a:rPr>
              <a:t>2.5</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p>
          <a:p>
            <a:pPr>
              <a:lnSpc>
                <a:spcPct val="150000"/>
              </a:lnSpc>
              <a:buClr>
                <a:schemeClr val="bg1"/>
              </a:buClr>
            </a:pPr>
            <a:r>
              <a:rPr lang="zh-CN" altLang="en-US" sz="1600" dirty="0">
                <a:solidFill>
                  <a:schemeClr val="bg1"/>
                </a:solidFill>
              </a:rPr>
              <a:t>⑤ 将</a:t>
            </a:r>
            <a:r>
              <a:rPr lang="en-US" altLang="zh-CN" sz="1600" dirty="0">
                <a:solidFill>
                  <a:schemeClr val="bg1"/>
                </a:solidFill>
              </a:rPr>
              <a:t>10+′a′+i*f</a:t>
            </a:r>
            <a:r>
              <a:rPr lang="zh-CN" altLang="en-US" sz="1600" dirty="0">
                <a:solidFill>
                  <a:schemeClr val="bg1"/>
                </a:solidFill>
              </a:rPr>
              <a:t>的结果</a:t>
            </a:r>
            <a:r>
              <a:rPr lang="en-US" altLang="zh-CN" sz="1600" dirty="0">
                <a:solidFill>
                  <a:schemeClr val="bg1"/>
                </a:solidFill>
              </a:rPr>
              <a:t>114.5</a:t>
            </a:r>
            <a:r>
              <a:rPr lang="zh-CN" altLang="en-US" sz="1600" dirty="0">
                <a:solidFill>
                  <a:schemeClr val="bg1"/>
                </a:solidFill>
              </a:rPr>
              <a:t>与</a:t>
            </a:r>
            <a:r>
              <a:rPr lang="en-US" altLang="zh-CN" sz="1600" dirty="0">
                <a:solidFill>
                  <a:schemeClr val="bg1"/>
                </a:solidFill>
              </a:rPr>
              <a:t>d/3</a:t>
            </a:r>
            <a:r>
              <a:rPr lang="zh-CN" altLang="en-US" sz="1600" dirty="0">
                <a:solidFill>
                  <a:schemeClr val="bg1"/>
                </a:solidFill>
              </a:rPr>
              <a:t>的商</a:t>
            </a:r>
            <a:r>
              <a:rPr lang="en-US" altLang="zh-CN" sz="1600" dirty="0">
                <a:solidFill>
                  <a:schemeClr val="bg1"/>
                </a:solidFill>
              </a:rPr>
              <a:t>2.5</a:t>
            </a:r>
            <a:r>
              <a:rPr lang="zh-CN" altLang="en-US" sz="1600" dirty="0">
                <a:solidFill>
                  <a:schemeClr val="bg1"/>
                </a:solidFill>
              </a:rPr>
              <a:t>相减，结果为</a:t>
            </a:r>
            <a:r>
              <a:rPr lang="en-US" altLang="zh-CN" sz="1600" dirty="0">
                <a:solidFill>
                  <a:schemeClr val="bg1"/>
                </a:solidFill>
              </a:rPr>
              <a:t>112.0</a:t>
            </a:r>
            <a:r>
              <a:rPr lang="zh-CN" altLang="en-US" sz="1600" dirty="0">
                <a:solidFill>
                  <a:schemeClr val="bg1"/>
                </a:solidFill>
              </a:rPr>
              <a:t>，</a:t>
            </a:r>
            <a:r>
              <a:rPr lang="en-US" altLang="zh-CN" sz="1600" dirty="0">
                <a:solidFill>
                  <a:schemeClr val="bg1"/>
                </a:solidFill>
              </a:rPr>
              <a:t>double</a:t>
            </a:r>
            <a:r>
              <a:rPr lang="zh-CN" altLang="en-US" sz="1600" dirty="0">
                <a:solidFill>
                  <a:schemeClr val="bg1"/>
                </a:solidFill>
              </a:rPr>
              <a:t>型。</a:t>
            </a:r>
            <a:endParaRPr lang="en-US" altLang="zh-CN" sz="1600" dirty="0">
              <a:solidFill>
                <a:schemeClr val="bg1"/>
              </a:solidFill>
            </a:endParaRPr>
          </a:p>
        </p:txBody>
      </p:sp>
    </p:spTree>
    <p:extLst>
      <p:ext uri="{BB962C8B-B14F-4D97-AF65-F5344CB8AC3E}">
        <p14:creationId xmlns:p14="http://schemas.microsoft.com/office/powerpoint/2010/main" val="4177353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MH_SubTitle_2"/>
          <p:cNvSpPr>
            <a:spLocks/>
          </p:cNvSpPr>
          <p:nvPr>
            <p:custDataLst>
              <p:tags r:id="rId2"/>
            </p:custDataLst>
          </p:nvPr>
        </p:nvSpPr>
        <p:spPr bwMode="auto">
          <a:xfrm>
            <a:off x="6038851" y="2154238"/>
            <a:ext cx="3275013" cy="431800"/>
          </a:xfrm>
          <a:custGeom>
            <a:avLst/>
            <a:gdLst>
              <a:gd name="T0" fmla="*/ 27367 w 3275513"/>
              <a:gd name="T1" fmla="*/ 0 h 431880"/>
              <a:gd name="T2" fmla="*/ 3058172 w 3275513"/>
              <a:gd name="T3" fmla="*/ 0 h 431880"/>
              <a:gd name="T4" fmla="*/ 3274013 w 3275513"/>
              <a:gd name="T5" fmla="*/ 215820 h 431880"/>
              <a:gd name="T6" fmla="*/ 3058172 w 3275513"/>
              <a:gd name="T7" fmla="*/ 431640 h 431880"/>
              <a:gd name="T8" fmla="*/ 873032 w 3275513"/>
              <a:gd name="T9" fmla="*/ 431640 h 431880"/>
              <a:gd name="T10" fmla="*/ 803886 w 3275513"/>
              <a:gd name="T11" fmla="*/ 355570 h 431880"/>
              <a:gd name="T12" fmla="*/ 69518 w 3275513"/>
              <a:gd name="T13" fmla="*/ 6269 h 431880"/>
              <a:gd name="T14" fmla="*/ 0 w 3275513"/>
              <a:gd name="T15" fmla="*/ 2757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r" eaLnBrk="1" hangingPunct="1">
              <a:lnSpc>
                <a:spcPct val="120000"/>
              </a:lnSpc>
              <a:spcBef>
                <a:spcPct val="0"/>
              </a:spcBef>
              <a:buFontTx/>
              <a:buNone/>
              <a:defRPr/>
            </a:pPr>
            <a:r>
              <a:rPr lang="zh-CN" altLang="en-US" sz="2000">
                <a:solidFill>
                  <a:srgbClr val="FFFFFF"/>
                </a:solidFill>
                <a:latin typeface="+mn-lt"/>
                <a:ea typeface="+mn-ea"/>
              </a:rPr>
              <a:t>强制类型转换</a:t>
            </a:r>
          </a:p>
        </p:txBody>
      </p:sp>
      <p:sp>
        <p:nvSpPr>
          <p:cNvPr id="3075" name="MH_SubTitle_1"/>
          <p:cNvSpPr>
            <a:spLocks/>
          </p:cNvSpPr>
          <p:nvPr>
            <p:custDataLst>
              <p:tags r:id="rId3"/>
            </p:custDataLst>
          </p:nvPr>
        </p:nvSpPr>
        <p:spPr bwMode="auto">
          <a:xfrm>
            <a:off x="2703514" y="4151313"/>
            <a:ext cx="3279775" cy="431800"/>
          </a:xfrm>
          <a:custGeom>
            <a:avLst/>
            <a:gdLst>
              <a:gd name="T0" fmla="*/ 216036 w 3279285"/>
              <a:gd name="T1" fmla="*/ 0 h 431880"/>
              <a:gd name="T2" fmla="*/ 2354086 w 3279285"/>
              <a:gd name="T3" fmla="*/ 0 h 431880"/>
              <a:gd name="T4" fmla="*/ 2423293 w 3279285"/>
              <a:gd name="T5" fmla="*/ 76072 h 431880"/>
              <a:gd name="T6" fmla="*/ 3158326 w 3279285"/>
              <a:gd name="T7" fmla="*/ 425372 h 431880"/>
              <a:gd name="T8" fmla="*/ 3280755 w 3279285"/>
              <a:gd name="T9" fmla="*/ 431549 h 431880"/>
              <a:gd name="T10" fmla="*/ 3279845 w 3279285"/>
              <a:gd name="T11" fmla="*/ 431640 h 431880"/>
              <a:gd name="T12" fmla="*/ 216036 w 3279285"/>
              <a:gd name="T13" fmla="*/ 431640 h 431880"/>
              <a:gd name="T14" fmla="*/ 0 w 3279285"/>
              <a:gd name="T15" fmla="*/ 215820 h 431880"/>
              <a:gd name="T16" fmla="*/ 216036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rIns="180000" anchor="ctr">
            <a:norm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20000"/>
              </a:lnSpc>
              <a:spcBef>
                <a:spcPct val="0"/>
              </a:spcBef>
              <a:buFontTx/>
              <a:buNone/>
              <a:defRPr/>
            </a:pPr>
            <a:r>
              <a:rPr lang="zh-CN" altLang="en-US" sz="2000">
                <a:solidFill>
                  <a:srgbClr val="FFFFFF"/>
                </a:solidFill>
                <a:latin typeface="+mn-lt"/>
                <a:ea typeface="+mn-ea"/>
              </a:rPr>
              <a:t>自动类型转换</a:t>
            </a:r>
          </a:p>
        </p:txBody>
      </p:sp>
      <p:sp>
        <p:nvSpPr>
          <p:cNvPr id="13" name="MH_Title_1"/>
          <p:cNvSpPr/>
          <p:nvPr>
            <p:custDataLst>
              <p:tags r:id="rId4"/>
            </p:custDataLst>
          </p:nvPr>
        </p:nvSpPr>
        <p:spPr>
          <a:xfrm>
            <a:off x="4913313" y="2278064"/>
            <a:ext cx="2178050" cy="2179637"/>
          </a:xfrm>
          <a:prstGeom prst="donut">
            <a:avLst>
              <a:gd name="adj" fmla="val 6327"/>
            </a:avLst>
          </a:prstGeom>
          <a:solidFill>
            <a:schemeClr val="accent1"/>
          </a:solidFill>
        </p:spPr>
        <p:txBody>
          <a:bodyPr lIns="0" tIns="0" rIns="0" bIns="0" anchor="ctr">
            <a:normAutofit/>
          </a:bodyPr>
          <a:lstStyle/>
          <a:p>
            <a:pPr algn="ctr">
              <a:defRPr/>
            </a:pPr>
            <a:r>
              <a:rPr lang="zh-CN" altLang="en-US" sz="3200">
                <a:solidFill>
                  <a:schemeClr val="accent1"/>
                </a:solidFill>
              </a:rPr>
              <a:t>类型</a:t>
            </a:r>
            <a:endParaRPr lang="en-US" altLang="zh-CN" sz="3200">
              <a:solidFill>
                <a:schemeClr val="accent1"/>
              </a:solidFill>
            </a:endParaRPr>
          </a:p>
          <a:p>
            <a:pPr algn="ctr">
              <a:defRPr/>
            </a:pPr>
            <a:r>
              <a:rPr lang="zh-CN" altLang="en-US" sz="3200">
                <a:solidFill>
                  <a:schemeClr val="accent1"/>
                </a:solidFill>
              </a:rPr>
              <a:t>转换</a:t>
            </a:r>
          </a:p>
        </p:txBody>
      </p:sp>
      <p:sp>
        <p:nvSpPr>
          <p:cNvPr id="8" name="MH_Text_1"/>
          <p:cNvSpPr>
            <a:spLocks noChangeArrowheads="1"/>
          </p:cNvSpPr>
          <p:nvPr>
            <p:custDataLst>
              <p:tags r:id="rId5"/>
            </p:custDataLst>
          </p:nvPr>
        </p:nvSpPr>
        <p:spPr bwMode="auto">
          <a:xfrm>
            <a:off x="2210540" y="1995489"/>
            <a:ext cx="2559899"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4000" rIns="180000" bIns="144000" anchor="b">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dirty="0">
                <a:solidFill>
                  <a:schemeClr val="tx1">
                    <a:lumMod val="50000"/>
                    <a:lumOff val="50000"/>
                  </a:schemeClr>
                </a:solidFill>
                <a:latin typeface="+mn-lt"/>
                <a:ea typeface="+mn-ea"/>
              </a:rPr>
              <a:t>在运算时不必用户干预，系统自动进行的类型转换。</a:t>
            </a:r>
            <a:endParaRPr lang="en-US" altLang="zh-CN" sz="1600" dirty="0">
              <a:solidFill>
                <a:schemeClr val="tx1">
                  <a:lumMod val="50000"/>
                  <a:lumOff val="50000"/>
                </a:schemeClr>
              </a:solidFill>
              <a:latin typeface="+mn-lt"/>
              <a:ea typeface="+mn-ea"/>
            </a:endParaRPr>
          </a:p>
        </p:txBody>
      </p:sp>
      <p:sp>
        <p:nvSpPr>
          <p:cNvPr id="9" name="MH_Text_2"/>
          <p:cNvSpPr>
            <a:spLocks noChangeArrowheads="1"/>
          </p:cNvSpPr>
          <p:nvPr>
            <p:custDataLst>
              <p:tags r:id="rId6"/>
            </p:custDataLst>
          </p:nvPr>
        </p:nvSpPr>
        <p:spPr bwMode="auto">
          <a:xfrm>
            <a:off x="7091364" y="2574926"/>
            <a:ext cx="2620808"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0" tIns="144000" rIns="0" bIns="144000">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just">
              <a:lnSpc>
                <a:spcPct val="150000"/>
              </a:lnSpc>
              <a:defRPr/>
            </a:pPr>
            <a:r>
              <a:rPr lang="zh-CN" altLang="en-US" sz="1600" dirty="0">
                <a:solidFill>
                  <a:schemeClr val="tx1">
                    <a:lumMod val="50000"/>
                    <a:lumOff val="50000"/>
                  </a:schemeClr>
                </a:solidFill>
                <a:latin typeface="+mn-lt"/>
                <a:ea typeface="+mn-ea"/>
              </a:rPr>
              <a:t>当自动类型转换不能实现目的时，可以用强制类型转换。</a:t>
            </a:r>
          </a:p>
        </p:txBody>
      </p:sp>
    </p:spTree>
    <p:custDataLst>
      <p:tags r:id="rId1"/>
    </p:custDataLst>
    <p:extLst>
      <p:ext uri="{BB962C8B-B14F-4D97-AF65-F5344CB8AC3E}">
        <p14:creationId xmlns:p14="http://schemas.microsoft.com/office/powerpoint/2010/main" val="1020790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No.3</a:t>
            </a:r>
            <a:endParaRPr lang="zh-CN" altLang="en-US" dirty="0"/>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32</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2"/>
            <a:ext cx="5218837" cy="1288553"/>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2003301" y="3215744"/>
              <a:ext cx="3843519" cy="1265065"/>
              <a:chOff x="2032411" y="3215744"/>
              <a:chExt cx="3465618" cy="1265065"/>
            </a:xfrm>
          </p:grpSpPr>
          <p:sp>
            <p:nvSpPr>
              <p:cNvPr id="41" name="ïšļîḍe">
                <a:extLst>
                  <a:ext uri="{FF2B5EF4-FFF2-40B4-BE49-F238E27FC236}">
                    <a16:creationId xmlns:a16="http://schemas.microsoft.com/office/drawing/2014/main" id="{D7EE710E-A646-4680-8C6D-AD003F81A17B}"/>
                  </a:ext>
                </a:extLst>
              </p:cNvPr>
              <p:cNvSpPr txBox="1"/>
              <p:nvPr/>
            </p:nvSpPr>
            <p:spPr>
              <a:xfrm>
                <a:off x="2032411" y="3215744"/>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32411" y="3480074"/>
                <a:ext cx="3465618" cy="1000735"/>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简单算法举例</a:t>
                </a:r>
                <a:endParaRPr lang="en-US" altLang="zh-CN" sz="1200" dirty="0">
                  <a:solidFill>
                    <a:schemeClr val="bg1">
                      <a:lumMod val="50000"/>
                    </a:schemeClr>
                  </a:solidFill>
                </a:endParaRPr>
              </a:p>
              <a:p>
                <a:pPr marL="630000" lvl="1" indent="-172800">
                  <a:lnSpc>
                    <a:spcPct val="120000"/>
                  </a:lnSpc>
                  <a:buFont typeface="Arial" pitchFamily="34" charset="0"/>
                  <a:buChar char="•"/>
                  <a:defRPr/>
                </a:pPr>
                <a:r>
                  <a:rPr lang="zh-CN" altLang="en-US" sz="1200" dirty="0">
                    <a:solidFill>
                      <a:schemeClr val="bg1">
                        <a:lumMod val="50000"/>
                      </a:schemeClr>
                    </a:solidFill>
                  </a:rPr>
                  <a:t>数值运算算法</a:t>
                </a:r>
                <a:r>
                  <a:rPr lang="en-US" altLang="zh-CN" sz="1200" dirty="0">
                    <a:solidFill>
                      <a:schemeClr val="bg1">
                        <a:lumMod val="50000"/>
                      </a:schemeClr>
                    </a:solidFill>
                  </a:rPr>
                  <a:t>(</a:t>
                </a:r>
                <a:r>
                  <a:rPr lang="zh-CN" altLang="en-US" sz="1200" dirty="0">
                    <a:solidFill>
                      <a:schemeClr val="bg1">
                        <a:lumMod val="50000"/>
                      </a:schemeClr>
                    </a:solidFill>
                  </a:rPr>
                  <a:t>比较两个整数大小、求值</a:t>
                </a:r>
                <a:r>
                  <a:rPr lang="en-US" altLang="zh-CN" sz="1200" dirty="0">
                    <a:solidFill>
                      <a:schemeClr val="bg1">
                        <a:lumMod val="50000"/>
                      </a:schemeClr>
                    </a:solidFill>
                  </a:rPr>
                  <a:t>….)</a:t>
                </a:r>
              </a:p>
              <a:p>
                <a:pPr marL="630000" lvl="1" indent="-172800">
                  <a:lnSpc>
                    <a:spcPct val="120000"/>
                  </a:lnSpc>
                  <a:buFont typeface="Arial" pitchFamily="34" charset="0"/>
                  <a:buChar char="•"/>
                  <a:defRPr/>
                </a:pPr>
                <a:r>
                  <a:rPr lang="zh-CN" altLang="en-US" sz="1200" dirty="0">
                    <a:solidFill>
                      <a:schemeClr val="bg1">
                        <a:lumMod val="50000"/>
                      </a:schemeClr>
                    </a:solidFill>
                  </a:rPr>
                  <a:t>非数值运算算法</a:t>
                </a:r>
                <a:r>
                  <a:rPr lang="en-US" altLang="zh-CN" sz="1200" dirty="0">
                    <a:solidFill>
                      <a:schemeClr val="bg1">
                        <a:lumMod val="50000"/>
                      </a:schemeClr>
                    </a:solidFill>
                  </a:rPr>
                  <a:t>(</a:t>
                </a:r>
                <a:r>
                  <a:rPr lang="zh-CN" altLang="en-US" sz="1200" dirty="0">
                    <a:solidFill>
                      <a:schemeClr val="bg1">
                        <a:lumMod val="50000"/>
                      </a:schemeClr>
                    </a:solidFill>
                  </a:rPr>
                  <a:t>输入学生成绩</a:t>
                </a:r>
                <a:r>
                  <a:rPr lang="en-US" altLang="zh-CN" sz="1200" dirty="0">
                    <a:solidFill>
                      <a:schemeClr val="bg1">
                        <a:lumMod val="50000"/>
                      </a:schemeClr>
                    </a:solidFill>
                  </a:rPr>
                  <a:t>…)</a:t>
                </a:r>
              </a:p>
              <a:p>
                <a:pPr marL="172800" indent="-172800">
                  <a:lnSpc>
                    <a:spcPct val="120000"/>
                  </a:lnSpc>
                  <a:buFont typeface="Arial" pitchFamily="34" charset="0"/>
                  <a:buChar char="•"/>
                  <a:defRPr/>
                </a:pPr>
                <a:r>
                  <a:rPr lang="zh-CN" altLang="en-US" sz="1200" dirty="0">
                    <a:solidFill>
                      <a:schemeClr val="bg1">
                        <a:lumMod val="50000"/>
                      </a:schemeClr>
                    </a:solidFill>
                  </a:rPr>
                  <a:t>算法描述</a:t>
                </a:r>
                <a:endParaRPr lang="en-US" altLang="zh-CN" sz="1200" dirty="0">
                  <a:solidFill>
                    <a:schemeClr val="bg1">
                      <a:lumMod val="50000"/>
                    </a:schemeClr>
                  </a:solidFill>
                </a:endParaRP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69923" y="3896256"/>
            <a:ext cx="5218837" cy="1288553"/>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sp>
          <p:nvSpPr>
            <p:cNvPr id="36" name="ïš1iḓê">
              <a:extLst>
                <a:ext uri="{FF2B5EF4-FFF2-40B4-BE49-F238E27FC236}">
                  <a16:creationId xmlns:a16="http://schemas.microsoft.com/office/drawing/2014/main" id="{9B9B19F7-C811-44B3-8588-23BE0CD6FB44}"/>
                </a:ext>
              </a:extLst>
            </p:cNvPr>
            <p:cNvSpPr txBox="1"/>
            <p:nvPr/>
          </p:nvSpPr>
          <p:spPr>
            <a:xfrm>
              <a:off x="2074408" y="4949784"/>
              <a:ext cx="3561322" cy="646331"/>
            </a:xfrm>
            <a:prstGeom prst="rect">
              <a:avLst/>
            </a:prstGeom>
            <a:noFill/>
          </p:spPr>
          <p:txBody>
            <a:bodyPr wrap="square" rtlCol="0">
              <a:spAutoFit/>
            </a:bodyPr>
            <a:lstStyle/>
            <a:p>
              <a:r>
                <a:rPr lang="zh-CN" altLang="en-US" b="1" dirty="0"/>
                <a:t>顺序设计程序举例</a:t>
              </a:r>
              <a:endParaRPr lang="en-US" altLang="zh-CN" b="1" dirty="0"/>
            </a:p>
            <a:p>
              <a:r>
                <a:rPr lang="zh-CN" altLang="en-US" b="1" dirty="0"/>
                <a:t>数据的表现形式及其运算</a:t>
              </a: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411760"/>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32197" y="1655040"/>
                <a:ext cx="3703532" cy="940514"/>
              </a:xfrm>
              <a:prstGeom prst="rect">
                <a:avLst/>
              </a:prstGeom>
              <a:noFill/>
            </p:spPr>
            <p:txBody>
              <a:bodyPr wrap="square" anchor="b" anchorCtr="0">
                <a:spAutoFit/>
              </a:bodyPr>
              <a:lstStyle/>
              <a:p>
                <a:pPr>
                  <a:lnSpc>
                    <a:spcPct val="120000"/>
                  </a:lnSpc>
                </a:pPr>
                <a:r>
                  <a:rPr lang="zh-CN" altLang="en-US" sz="2400" b="1" dirty="0">
                    <a:solidFill>
                      <a:schemeClr val="bg1"/>
                    </a:solidFill>
                  </a:rPr>
                  <a:t>最简单的</a:t>
                </a:r>
                <a:r>
                  <a:rPr lang="en-US" altLang="zh-CN" sz="2400" b="1" dirty="0">
                    <a:solidFill>
                      <a:schemeClr val="bg1"/>
                    </a:solidFill>
                  </a:rPr>
                  <a:t>C</a:t>
                </a:r>
                <a:r>
                  <a:rPr lang="zh-CN" altLang="en-US" sz="2400" b="1" dirty="0">
                    <a:solidFill>
                      <a:schemeClr val="bg1"/>
                    </a:solidFill>
                  </a:rPr>
                  <a:t>程序设计</a:t>
                </a:r>
              </a:p>
              <a:p>
                <a:pPr>
                  <a:lnSpc>
                    <a:spcPct val="120000"/>
                  </a:lnSpc>
                </a:pPr>
                <a:r>
                  <a:rPr lang="en-US" altLang="zh-CN" sz="2400" b="1" dirty="0">
                    <a:solidFill>
                      <a:schemeClr val="bg1"/>
                    </a:solidFill>
                  </a:rPr>
                  <a:t>——</a:t>
                </a:r>
                <a:r>
                  <a:rPr lang="zh-CN" altLang="en-US" sz="2400" b="1" dirty="0">
                    <a:solidFill>
                      <a:schemeClr val="bg1"/>
                    </a:solidFill>
                  </a:rPr>
                  <a:t>顺序程序设计</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2088976" y="1174753"/>
            <a:ext cx="9144277" cy="3648546"/>
            <a:chOff x="2381196" y="4963861"/>
            <a:chExt cx="9111757" cy="2912189"/>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sp>
          <p:nvSpPr>
            <p:cNvPr id="49" name="iṡļiḑé">
              <a:extLst>
                <a:ext uri="{FF2B5EF4-FFF2-40B4-BE49-F238E27FC236}">
                  <a16:creationId xmlns:a16="http://schemas.microsoft.com/office/drawing/2014/main" id="{6DC944D4-0C65-436F-B55E-61FDE1C5915B}"/>
                </a:ext>
              </a:extLst>
            </p:cNvPr>
            <p:cNvSpPr txBox="1"/>
            <p:nvPr/>
          </p:nvSpPr>
          <p:spPr>
            <a:xfrm>
              <a:off x="2381196" y="7581257"/>
              <a:ext cx="3561324" cy="294793"/>
            </a:xfrm>
            <a:prstGeom prst="rect">
              <a:avLst/>
            </a:prstGeom>
            <a:noFill/>
          </p:spPr>
          <p:txBody>
            <a:bodyPr wrap="square" rtlCol="0">
              <a:spAutoFit/>
            </a:bodyPr>
            <a:lstStyle/>
            <a:p>
              <a:r>
                <a:rPr lang="zh-CN" altLang="en-US" b="1" dirty="0"/>
                <a:t>运算符和表达式</a:t>
              </a:r>
            </a:p>
          </p:txBody>
        </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9347" y="1335833"/>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iṡļiḑé">
            <a:extLst>
              <a:ext uri="{FF2B5EF4-FFF2-40B4-BE49-F238E27FC236}">
                <a16:creationId xmlns:a16="http://schemas.microsoft.com/office/drawing/2014/main" id="{71484215-CE64-4CCF-9A47-87E2D92A51EB}"/>
              </a:ext>
            </a:extLst>
          </p:cNvPr>
          <p:cNvSpPr txBox="1"/>
          <p:nvPr/>
        </p:nvSpPr>
        <p:spPr>
          <a:xfrm>
            <a:off x="7433470" y="1481886"/>
            <a:ext cx="3574034" cy="646331"/>
          </a:xfrm>
          <a:prstGeom prst="rect">
            <a:avLst/>
          </a:prstGeom>
          <a:noFill/>
        </p:spPr>
        <p:txBody>
          <a:bodyPr wrap="square" rtlCol="0">
            <a:spAutoFit/>
          </a:bodyPr>
          <a:lstStyle/>
          <a:p>
            <a:r>
              <a:rPr lang="en-US" altLang="zh-CN" b="1" dirty="0"/>
              <a:t>C</a:t>
            </a:r>
            <a:r>
              <a:rPr lang="zh-CN" altLang="en-US" b="1" dirty="0"/>
              <a:t>语句</a:t>
            </a:r>
            <a:endParaRPr lang="en-US" altLang="zh-CN" b="1" dirty="0"/>
          </a:p>
          <a:p>
            <a:r>
              <a:rPr lang="zh-CN" altLang="en-US" b="1" dirty="0"/>
              <a:t>数据的输入输出</a:t>
            </a:r>
          </a:p>
        </p:txBody>
      </p:sp>
      <p:sp>
        <p:nvSpPr>
          <p:cNvPr id="5" name="iṥlíḍê">
            <a:extLst>
              <a:ext uri="{FF2B5EF4-FFF2-40B4-BE49-F238E27FC236}">
                <a16:creationId xmlns:a16="http://schemas.microsoft.com/office/drawing/2014/main" id="{D85F8F03-9F4F-406A-A419-932504999011}"/>
              </a:ext>
            </a:extLst>
          </p:cNvPr>
          <p:cNvSpPr txBox="1"/>
          <p:nvPr/>
        </p:nvSpPr>
        <p:spPr>
          <a:xfrm>
            <a:off x="7291868" y="3207020"/>
            <a:ext cx="3857237" cy="1000735"/>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超星课程平台发放的“随堂练习”</a:t>
            </a:r>
            <a:endParaRPr lang="en-US" altLang="zh-CN" sz="1200" dirty="0">
              <a:solidFill>
                <a:schemeClr val="bg1">
                  <a:lumMod val="50000"/>
                </a:schemeClr>
              </a:solidFill>
            </a:endParaRPr>
          </a:p>
          <a:p>
            <a:pPr marL="172800" lvl="0" indent="-172800">
              <a:lnSpc>
                <a:spcPct val="120000"/>
              </a:lnSpc>
              <a:buFont typeface="Arial" pitchFamily="34" charset="0"/>
              <a:buChar char="•"/>
              <a:defRPr/>
            </a:pPr>
            <a:r>
              <a:rPr lang="zh-CN" altLang="en-US" sz="1200" dirty="0">
                <a:solidFill>
                  <a:schemeClr val="bg1">
                    <a:lumMod val="50000"/>
                  </a:schemeClr>
                </a:solidFill>
              </a:rPr>
              <a:t>第</a:t>
            </a:r>
            <a:r>
              <a:rPr lang="en-US" altLang="zh-CN" sz="1200" dirty="0">
                <a:solidFill>
                  <a:schemeClr val="bg1">
                    <a:lumMod val="50000"/>
                  </a:schemeClr>
                </a:solidFill>
              </a:rPr>
              <a:t>3</a:t>
            </a:r>
            <a:r>
              <a:rPr lang="zh-CN" altLang="en-US" sz="1200" dirty="0">
                <a:solidFill>
                  <a:schemeClr val="bg1">
                    <a:lumMod val="50000"/>
                  </a:schemeClr>
                </a:solidFill>
              </a:rPr>
              <a:t>章课后习题</a:t>
            </a: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spTree>
    <p:custDataLst>
      <p:tags r:id="rId1"/>
    </p:custDataLst>
    <p:extLst>
      <p:ext uri="{BB962C8B-B14F-4D97-AF65-F5344CB8AC3E}">
        <p14:creationId xmlns:p14="http://schemas.microsoft.com/office/powerpoint/2010/main" val="152128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70814" y="79900"/>
            <a:ext cx="10850563" cy="461968"/>
          </a:xfrm>
        </p:spPr>
        <p:txBody>
          <a:bodyPr>
            <a:normAutofit fontScale="90000"/>
          </a:bodyPr>
          <a:lstStyle/>
          <a:p>
            <a:r>
              <a:rPr lang="en-US" altLang="zh-CN" dirty="0"/>
              <a:t>C</a:t>
            </a:r>
            <a:r>
              <a:rPr lang="zh-CN" altLang="en-US" dirty="0"/>
              <a:t>程序结构</a:t>
            </a:r>
          </a:p>
        </p:txBody>
      </p:sp>
      <p:graphicFrame>
        <p:nvGraphicFramePr>
          <p:cNvPr id="4" name="图示 3"/>
          <p:cNvGraphicFramePr/>
          <p:nvPr>
            <p:extLst>
              <p:ext uri="{D42A27DB-BD31-4B8C-83A1-F6EECF244321}">
                <p14:modId xmlns:p14="http://schemas.microsoft.com/office/powerpoint/2010/main" val="3007130078"/>
              </p:ext>
            </p:extLst>
          </p:nvPr>
        </p:nvGraphicFramePr>
        <p:xfrm>
          <a:off x="688883" y="1001183"/>
          <a:ext cx="9753600" cy="4855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12590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200400" y="1524000"/>
            <a:ext cx="5809442" cy="3379567"/>
            <a:chOff x="3276600" y="2311400"/>
            <a:chExt cx="4831542" cy="2452467"/>
          </a:xfrm>
        </p:grpSpPr>
        <p:grpSp>
          <p:nvGrpSpPr>
            <p:cNvPr id="2" name="组合 1"/>
            <p:cNvGrpSpPr/>
            <p:nvPr/>
          </p:nvGrpSpPr>
          <p:grpSpPr>
            <a:xfrm>
              <a:off x="3276600" y="2311400"/>
              <a:ext cx="4831542" cy="2452467"/>
              <a:chOff x="4737100" y="3352800"/>
              <a:chExt cx="4831542" cy="2452467"/>
            </a:xfrm>
          </p:grpSpPr>
          <p:sp>
            <p:nvSpPr>
              <p:cNvPr id="42" name="MH_SubTitle_3"/>
              <p:cNvSpPr>
                <a:spLocks/>
              </p:cNvSpPr>
              <p:nvPr>
                <p:custDataLst>
                  <p:tags r:id="rId2"/>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3"/>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dirty="0">
                    <a:solidFill>
                      <a:srgbClr val="FFFFFF"/>
                    </a:solidFill>
                  </a:rPr>
                  <a:t>空语句</a:t>
                </a:r>
              </a:p>
            </p:txBody>
          </p:sp>
          <p:sp>
            <p:nvSpPr>
              <p:cNvPr id="44" name="MH_SubTitle_2"/>
              <p:cNvSpPr>
                <a:spLocks/>
              </p:cNvSpPr>
              <p:nvPr>
                <p:custDataLst>
                  <p:tags r:id="rId4"/>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dirty="0">
                    <a:solidFill>
                      <a:srgbClr val="FFFFFF"/>
                    </a:solidFill>
                  </a:rPr>
                  <a:t>函数调用</a:t>
                </a:r>
                <a:endParaRPr lang="en-US" altLang="zh-CN" dirty="0">
                  <a:solidFill>
                    <a:srgbClr val="FFFFFF"/>
                  </a:solidFill>
                </a:endParaRPr>
              </a:p>
              <a:p>
                <a:pPr algn="ctr">
                  <a:defRPr/>
                </a:pPr>
                <a:r>
                  <a:rPr lang="zh-CN" altLang="en-US" dirty="0">
                    <a:solidFill>
                      <a:srgbClr val="FFFFFF"/>
                    </a:solidFill>
                  </a:rPr>
                  <a:t>语句</a:t>
                </a:r>
              </a:p>
            </p:txBody>
          </p:sp>
          <p:sp>
            <p:nvSpPr>
              <p:cNvPr id="45" name="MH_SubTitle_5"/>
              <p:cNvSpPr>
                <a:spLocks/>
              </p:cNvSpPr>
              <p:nvPr>
                <p:custDataLst>
                  <p:tags r:id="rId5"/>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11" name="MH_SubTitle_5"/>
              <p:cNvSpPr>
                <a:spLocks/>
              </p:cNvSpPr>
              <p:nvPr>
                <p:custDataLst>
                  <p:tags r:id="rId6"/>
                </p:custDataLst>
              </p:nvPr>
            </p:nvSpPr>
            <p:spPr bwMode="auto">
              <a:xfrm flipH="1">
                <a:off x="4737100" y="4358212"/>
                <a:ext cx="2359895"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t" anchorCtr="0" compatLnSpc="1">
                <a:prstTxWarp prst="textNoShape">
                  <a:avLst/>
                </a:prstTxWarp>
                <a:normAutofit/>
              </a:bodyPr>
              <a:lstStyle/>
              <a:p>
                <a:endParaRPr lang="zh-CN" altLang="en-US">
                  <a:solidFill>
                    <a:srgbClr val="FFFFFF"/>
                  </a:solidFill>
                </a:endParaRPr>
              </a:p>
            </p:txBody>
          </p:sp>
          <p:sp>
            <p:nvSpPr>
              <p:cNvPr id="46" name="MH_Title_1"/>
              <p:cNvSpPr>
                <a:spLocks/>
              </p:cNvSpPr>
              <p:nvPr>
                <p:custDataLst>
                  <p:tags r:id="rId7"/>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chemeClr val="bg1">
                  <a:lumMod val="95000"/>
                </a:schemeClr>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800" b="1" dirty="0">
                    <a:solidFill>
                      <a:schemeClr val="accent1"/>
                    </a:solidFill>
                  </a:rPr>
                  <a:t>C </a:t>
                </a:r>
                <a:r>
                  <a:rPr lang="zh-CN" altLang="en-US" sz="2800" b="1" dirty="0">
                    <a:solidFill>
                      <a:schemeClr val="accent1"/>
                    </a:solidFill>
                  </a:rPr>
                  <a:t>语 句</a:t>
                </a:r>
                <a:endParaRPr lang="en-US" sz="2800" b="1" dirty="0">
                  <a:solidFill>
                    <a:schemeClr val="accent1"/>
                  </a:solidFill>
                </a:endParaRPr>
              </a:p>
            </p:txBody>
          </p:sp>
        </p:grpSp>
        <p:sp>
          <p:nvSpPr>
            <p:cNvPr id="3" name="文本框 2"/>
            <p:cNvSpPr txBox="1"/>
            <p:nvPr/>
          </p:nvSpPr>
          <p:spPr>
            <a:xfrm>
              <a:off x="3492500" y="3926899"/>
              <a:ext cx="1218757" cy="369332"/>
            </a:xfrm>
            <a:prstGeom prst="rect">
              <a:avLst/>
            </a:prstGeom>
            <a:noFill/>
          </p:spPr>
          <p:txBody>
            <a:bodyPr wrap="square" rtlCol="0">
              <a:spAutoFit/>
            </a:bodyPr>
            <a:lstStyle/>
            <a:p>
              <a:r>
                <a:rPr lang="zh-CN" altLang="en-US" dirty="0">
                  <a:solidFill>
                    <a:schemeClr val="bg1"/>
                  </a:solidFill>
                </a:rPr>
                <a:t>控制语句</a:t>
              </a:r>
            </a:p>
          </p:txBody>
        </p:sp>
      </p:grpSp>
    </p:spTree>
    <p:custDataLst>
      <p:tags r:id="rId1"/>
    </p:custDataLst>
    <p:extLst>
      <p:ext uri="{BB962C8B-B14F-4D97-AF65-F5344CB8AC3E}">
        <p14:creationId xmlns:p14="http://schemas.microsoft.com/office/powerpoint/2010/main" val="3087606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774700" y="622301"/>
            <a:ext cx="6150088" cy="5197340"/>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dirty="0">
                <a:solidFill>
                  <a:srgbClr val="000000"/>
                </a:solidFill>
              </a:rPr>
              <a:t>① if()…else…</a:t>
            </a:r>
            <a:r>
              <a:rPr lang="zh-CN" altLang="en-US" dirty="0">
                <a:solidFill>
                  <a:srgbClr val="000000"/>
                </a:solidFill>
              </a:rPr>
              <a:t>（条件语句）</a:t>
            </a:r>
          </a:p>
          <a:p>
            <a:pPr lvl="0" algn="just">
              <a:lnSpc>
                <a:spcPct val="150000"/>
              </a:lnSpc>
              <a:defRPr/>
            </a:pPr>
            <a:r>
              <a:rPr lang="zh-CN" altLang="en-US" dirty="0">
                <a:solidFill>
                  <a:srgbClr val="000000"/>
                </a:solidFill>
              </a:rPr>
              <a:t>② </a:t>
            </a:r>
            <a:r>
              <a:rPr lang="en-US" altLang="zh-CN" dirty="0">
                <a:solidFill>
                  <a:srgbClr val="000000"/>
                </a:solidFill>
              </a:rPr>
              <a:t>for()…</a:t>
            </a:r>
            <a:r>
              <a:rPr lang="zh-CN" altLang="en-US" dirty="0">
                <a:solidFill>
                  <a:srgbClr val="000000"/>
                </a:solidFill>
              </a:rPr>
              <a:t>（循环语句）</a:t>
            </a:r>
          </a:p>
          <a:p>
            <a:pPr lvl="0" algn="just">
              <a:lnSpc>
                <a:spcPct val="150000"/>
              </a:lnSpc>
              <a:defRPr/>
            </a:pPr>
            <a:r>
              <a:rPr lang="zh-CN" altLang="en-US" dirty="0">
                <a:solidFill>
                  <a:srgbClr val="000000"/>
                </a:solidFill>
              </a:rPr>
              <a:t>③ </a:t>
            </a:r>
            <a:r>
              <a:rPr lang="en-US" altLang="zh-CN" dirty="0">
                <a:solidFill>
                  <a:srgbClr val="000000"/>
                </a:solidFill>
              </a:rPr>
              <a:t>while()…</a:t>
            </a:r>
            <a:r>
              <a:rPr lang="zh-CN" altLang="en-US" dirty="0">
                <a:solidFill>
                  <a:srgbClr val="000000"/>
                </a:solidFill>
              </a:rPr>
              <a:t>（循环语句）</a:t>
            </a:r>
          </a:p>
          <a:p>
            <a:pPr lvl="0" algn="just">
              <a:lnSpc>
                <a:spcPct val="150000"/>
              </a:lnSpc>
              <a:defRPr/>
            </a:pPr>
            <a:r>
              <a:rPr lang="zh-CN" altLang="en-US" dirty="0">
                <a:solidFill>
                  <a:srgbClr val="000000"/>
                </a:solidFill>
              </a:rPr>
              <a:t>④ </a:t>
            </a:r>
            <a:r>
              <a:rPr lang="en-US" altLang="zh-CN" dirty="0">
                <a:solidFill>
                  <a:srgbClr val="000000"/>
                </a:solidFill>
              </a:rPr>
              <a:t>do…while ()</a:t>
            </a:r>
            <a:r>
              <a:rPr lang="zh-CN" altLang="en-US" dirty="0">
                <a:solidFill>
                  <a:srgbClr val="000000"/>
                </a:solidFill>
              </a:rPr>
              <a:t>（循环语句）</a:t>
            </a:r>
          </a:p>
          <a:p>
            <a:pPr lvl="0" algn="just">
              <a:lnSpc>
                <a:spcPct val="150000"/>
              </a:lnSpc>
              <a:defRPr/>
            </a:pPr>
            <a:r>
              <a:rPr lang="zh-CN" altLang="en-US" dirty="0">
                <a:solidFill>
                  <a:srgbClr val="000000"/>
                </a:solidFill>
              </a:rPr>
              <a:t>⑤ </a:t>
            </a:r>
            <a:r>
              <a:rPr lang="en-US" altLang="zh-CN" dirty="0">
                <a:solidFill>
                  <a:srgbClr val="000000"/>
                </a:solidFill>
              </a:rPr>
              <a:t>continue</a:t>
            </a:r>
            <a:r>
              <a:rPr lang="zh-CN" altLang="en-US" dirty="0">
                <a:solidFill>
                  <a:srgbClr val="000000"/>
                </a:solidFill>
              </a:rPr>
              <a:t>（结束本次循环语句）</a:t>
            </a:r>
          </a:p>
          <a:p>
            <a:pPr lvl="0" algn="just">
              <a:lnSpc>
                <a:spcPct val="150000"/>
              </a:lnSpc>
              <a:defRPr/>
            </a:pPr>
            <a:r>
              <a:rPr lang="zh-CN" altLang="en-US" dirty="0">
                <a:solidFill>
                  <a:srgbClr val="000000"/>
                </a:solidFill>
              </a:rPr>
              <a:t>⑥ </a:t>
            </a:r>
            <a:r>
              <a:rPr lang="en-US" altLang="zh-CN" dirty="0">
                <a:solidFill>
                  <a:srgbClr val="000000"/>
                </a:solidFill>
              </a:rPr>
              <a:t>break</a:t>
            </a:r>
            <a:r>
              <a:rPr lang="zh-CN" altLang="en-US" dirty="0">
                <a:solidFill>
                  <a:srgbClr val="000000"/>
                </a:solidFill>
              </a:rPr>
              <a:t>（中止执行</a:t>
            </a:r>
            <a:r>
              <a:rPr lang="en-US" altLang="zh-CN" dirty="0">
                <a:solidFill>
                  <a:srgbClr val="000000"/>
                </a:solidFill>
              </a:rPr>
              <a:t>switch</a:t>
            </a:r>
            <a:r>
              <a:rPr lang="zh-CN" altLang="en-US" dirty="0">
                <a:solidFill>
                  <a:srgbClr val="000000"/>
                </a:solidFill>
              </a:rPr>
              <a:t>或循环语句）</a:t>
            </a:r>
          </a:p>
          <a:p>
            <a:pPr lvl="0" algn="just">
              <a:lnSpc>
                <a:spcPct val="150000"/>
              </a:lnSpc>
              <a:defRPr/>
            </a:pPr>
            <a:r>
              <a:rPr lang="zh-CN" altLang="en-US" dirty="0">
                <a:solidFill>
                  <a:srgbClr val="000000"/>
                </a:solidFill>
              </a:rPr>
              <a:t>⑦ </a:t>
            </a:r>
            <a:r>
              <a:rPr lang="en-US" altLang="zh-CN" dirty="0">
                <a:solidFill>
                  <a:srgbClr val="000000"/>
                </a:solidFill>
              </a:rPr>
              <a:t>switch</a:t>
            </a:r>
            <a:r>
              <a:rPr lang="zh-CN" altLang="en-US" dirty="0">
                <a:solidFill>
                  <a:srgbClr val="000000"/>
                </a:solidFill>
              </a:rPr>
              <a:t>（多分支选择语句）</a:t>
            </a:r>
          </a:p>
          <a:p>
            <a:pPr lvl="0" algn="just">
              <a:lnSpc>
                <a:spcPct val="150000"/>
              </a:lnSpc>
              <a:defRPr/>
            </a:pPr>
            <a:r>
              <a:rPr lang="zh-CN" altLang="en-US" dirty="0">
                <a:solidFill>
                  <a:srgbClr val="000000"/>
                </a:solidFill>
              </a:rPr>
              <a:t>⑧ </a:t>
            </a:r>
            <a:r>
              <a:rPr lang="en-US" altLang="zh-CN" dirty="0">
                <a:solidFill>
                  <a:srgbClr val="000000"/>
                </a:solidFill>
              </a:rPr>
              <a:t>return</a:t>
            </a:r>
            <a:r>
              <a:rPr lang="zh-CN" altLang="en-US" dirty="0">
                <a:solidFill>
                  <a:srgbClr val="000000"/>
                </a:solidFill>
              </a:rPr>
              <a:t>（从函数返回语句）</a:t>
            </a:r>
          </a:p>
          <a:p>
            <a:pPr lvl="0" algn="just">
              <a:lnSpc>
                <a:spcPct val="150000"/>
              </a:lnSpc>
              <a:defRPr/>
            </a:pPr>
            <a:r>
              <a:rPr lang="zh-CN" altLang="en-US" dirty="0">
                <a:solidFill>
                  <a:srgbClr val="000000"/>
                </a:solidFill>
              </a:rPr>
              <a:t>⑨ </a:t>
            </a:r>
            <a:r>
              <a:rPr lang="en-US" altLang="zh-CN" dirty="0" err="1">
                <a:solidFill>
                  <a:srgbClr val="000000"/>
                </a:solidFill>
              </a:rPr>
              <a:t>goto</a:t>
            </a:r>
            <a:r>
              <a:rPr lang="zh-CN" altLang="en-US" dirty="0">
                <a:solidFill>
                  <a:srgbClr val="000000"/>
                </a:solidFill>
              </a:rPr>
              <a:t>（转向语句，在结构化程序中基本不用</a:t>
            </a:r>
            <a:r>
              <a:rPr lang="en-US" altLang="zh-CN" dirty="0" err="1">
                <a:solidFill>
                  <a:srgbClr val="000000"/>
                </a:solidFill>
              </a:rPr>
              <a:t>goto</a:t>
            </a:r>
            <a:r>
              <a:rPr lang="zh-CN" altLang="en-US" dirty="0">
                <a:solidFill>
                  <a:srgbClr val="000000"/>
                </a:solidFill>
              </a:rPr>
              <a:t>语句）</a:t>
            </a:r>
            <a:endParaRPr lang="en-US" altLang="zh-CN" dirty="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r>
              <a:rPr lang="en-US" altLang="zh-CN" dirty="0">
                <a:solidFill>
                  <a:srgbClr val="000000"/>
                </a:solidFill>
              </a:rPr>
              <a:t>()</a:t>
            </a:r>
            <a:r>
              <a:rPr lang="zh-CN" altLang="en-US" dirty="0">
                <a:solidFill>
                  <a:srgbClr val="000000"/>
                </a:solidFill>
              </a:rPr>
              <a:t>表示括号中是一个判别条件</a:t>
            </a:r>
            <a:endParaRPr lang="en-US" altLang="zh-CN" dirty="0">
              <a:solidFill>
                <a:srgbClr val="000000"/>
              </a:solidFill>
            </a:endParaRPr>
          </a:p>
          <a:p>
            <a:pPr lvl="0" algn="just">
              <a:lnSpc>
                <a:spcPct val="150000"/>
              </a:lnSpc>
              <a:defRPr/>
            </a:pPr>
            <a:r>
              <a:rPr lang="en-US" altLang="zh-CN" dirty="0">
                <a:solidFill>
                  <a:srgbClr val="000000"/>
                </a:solidFill>
              </a:rPr>
              <a:t>…</a:t>
            </a:r>
            <a:r>
              <a:rPr lang="zh-CN" altLang="en-US" dirty="0">
                <a:solidFill>
                  <a:srgbClr val="000000"/>
                </a:solidFill>
              </a:rPr>
              <a:t>表示内嵌的语句</a:t>
            </a:r>
          </a:p>
        </p:txBody>
      </p:sp>
      <p:sp>
        <p:nvSpPr>
          <p:cNvPr id="39" name="MH_Other_1"/>
          <p:cNvSpPr/>
          <p:nvPr>
            <p:custDataLst>
              <p:tags r:id="rId3"/>
            </p:custDataLst>
          </p:nvPr>
        </p:nvSpPr>
        <p:spPr>
          <a:xfrm>
            <a:off x="774700" y="284827"/>
            <a:ext cx="615008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490718" y="3632200"/>
            <a:ext cx="5084524" cy="2452467"/>
            <a:chOff x="4484118" y="3352800"/>
            <a:chExt cx="5084524" cy="2452467"/>
          </a:xfrm>
        </p:grpSpPr>
        <p:sp>
          <p:nvSpPr>
            <p:cNvPr id="41" name="MH_SubTitle_1"/>
            <p:cNvSpPr>
              <a:spLocks/>
            </p:cNvSpPr>
            <p:nvPr>
              <p:custDataLst>
                <p:tags r:id="rId4"/>
              </p:custDataLst>
            </p:nvPr>
          </p:nvSpPr>
          <p:spPr bwMode="auto">
            <a:xfrm>
              <a:off x="4484118" y="4198910"/>
              <a:ext cx="2509592" cy="1377697"/>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2"/>
            </a:solidFill>
            <a:ln w="9525">
              <a:solidFill>
                <a:srgbClr val="F088A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dirty="0"/>
                <a:t>控制语句</a:t>
              </a: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7"/>
              </p:custDataLst>
            </p:nvPr>
          </p:nvSpPr>
          <p:spPr bwMode="auto">
            <a:xfrm>
              <a:off x="5200717" y="3482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chemeClr val="bg1">
                <a:lumMod val="95000"/>
              </a:schemeClr>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dirty="0">
                  <a:solidFill>
                    <a:schemeClr val="accent1"/>
                  </a:solidFill>
                </a:rPr>
                <a:t>C </a:t>
              </a:r>
              <a:r>
                <a:rPr lang="zh-CN" altLang="en-US" sz="2400" b="1" dirty="0">
                  <a:solidFill>
                    <a:schemeClr val="accent1"/>
                  </a:solidFill>
                </a:rPr>
                <a:t>语 句</a:t>
              </a:r>
              <a:endParaRPr lang="en-US" sz="2400" b="1" dirty="0">
                <a:solidFill>
                  <a:schemeClr val="accent1"/>
                </a:solidFill>
              </a:endParaRPr>
            </a:p>
          </p:txBody>
        </p:sp>
      </p:grpSp>
    </p:spTree>
    <p:custDataLst>
      <p:tags r:id="rId1"/>
    </p:custDataLst>
    <p:extLst>
      <p:ext uri="{BB962C8B-B14F-4D97-AF65-F5344CB8AC3E}">
        <p14:creationId xmlns:p14="http://schemas.microsoft.com/office/powerpoint/2010/main" val="2651591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MH_Text_1"/>
          <p:cNvSpPr/>
          <p:nvPr>
            <p:custDataLst>
              <p:tags r:id="rId2"/>
            </p:custDataLst>
          </p:nvPr>
        </p:nvSpPr>
        <p:spPr>
          <a:xfrm>
            <a:off x="3136899" y="1371600"/>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dirty="0">
                <a:solidFill>
                  <a:srgbClr val="000000"/>
                </a:solidFill>
              </a:rPr>
              <a:t>一个函数调用加一个分号</a:t>
            </a:r>
            <a:endParaRPr lang="en-US" altLang="zh-CN" dirty="0">
              <a:solidFill>
                <a:srgbClr val="000000"/>
              </a:solidFill>
            </a:endParaRPr>
          </a:p>
          <a:p>
            <a:pPr lvl="0" algn="just">
              <a:lnSpc>
                <a:spcPct val="150000"/>
              </a:lnSpc>
              <a:defRPr/>
            </a:pPr>
            <a:endParaRPr lang="en-US" altLang="zh-CN" dirty="0">
              <a:solidFill>
                <a:srgbClr val="000000"/>
              </a:solidFill>
            </a:endParaRPr>
          </a:p>
          <a:p>
            <a:pPr lvl="0" algn="just">
              <a:lnSpc>
                <a:spcPct val="150000"/>
              </a:lnSpc>
              <a:defRPr/>
            </a:pPr>
            <a:endParaRPr lang="en-US" altLang="zh-CN" dirty="0">
              <a:solidFill>
                <a:srgbClr val="000000"/>
              </a:solidFill>
            </a:endParaRPr>
          </a:p>
        </p:txBody>
      </p:sp>
      <p:sp>
        <p:nvSpPr>
          <p:cNvPr id="39" name="MH_Other_1"/>
          <p:cNvSpPr/>
          <p:nvPr>
            <p:custDataLst>
              <p:tags r:id="rId3"/>
            </p:custDataLst>
          </p:nvPr>
        </p:nvSpPr>
        <p:spPr>
          <a:xfrm>
            <a:off x="3136899" y="1034660"/>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grpSp>
        <p:nvGrpSpPr>
          <p:cNvPr id="3" name="组合 2"/>
          <p:cNvGrpSpPr/>
          <p:nvPr/>
        </p:nvGrpSpPr>
        <p:grpSpPr>
          <a:xfrm>
            <a:off x="6680200" y="3492500"/>
            <a:ext cx="4895042" cy="2592167"/>
            <a:chOff x="4673600" y="3213100"/>
            <a:chExt cx="4895042" cy="2592167"/>
          </a:xfrm>
        </p:grpSpPr>
        <p:sp>
          <p:nvSpPr>
            <p:cNvPr id="41" name="MH_SubTitle_1"/>
            <p:cNvSpPr>
              <a:spLocks/>
            </p:cNvSpPr>
            <p:nvPr>
              <p:custDataLst>
                <p:tags r:id="rId4"/>
              </p:custDataLst>
            </p:nvPr>
          </p:nvSpPr>
          <p:spPr bwMode="auto">
            <a:xfrm>
              <a:off x="4673600" y="4397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5"/>
              </p:custDataLst>
            </p:nvPr>
          </p:nvSpPr>
          <p:spPr bwMode="auto">
            <a:xfrm>
              <a:off x="6427961" y="3352800"/>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43" name="MH_SubTitle_4"/>
            <p:cNvSpPr>
              <a:spLocks/>
            </p:cNvSpPr>
            <p:nvPr>
              <p:custDataLst>
                <p:tags r:id="rId6"/>
              </p:custDataLst>
            </p:nvPr>
          </p:nvSpPr>
          <p:spPr bwMode="auto">
            <a:xfrm>
              <a:off x="7244345" y="3482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4" name="MH_SubTitle_2"/>
            <p:cNvSpPr>
              <a:spLocks/>
            </p:cNvSpPr>
            <p:nvPr>
              <p:custDataLst>
                <p:tags r:id="rId7"/>
              </p:custDataLst>
            </p:nvPr>
          </p:nvSpPr>
          <p:spPr bwMode="auto">
            <a:xfrm>
              <a:off x="4918188" y="3213100"/>
              <a:ext cx="2165015" cy="2337727"/>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2"/>
            </a:solidFill>
            <a:ln w="9525">
              <a:solidFill>
                <a:schemeClr val="accent6">
                  <a:lumMod val="40000"/>
                  <a:lumOff val="60000"/>
                </a:schemeClr>
              </a:solid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dirty="0"/>
                <a:t>函数调用</a:t>
              </a:r>
              <a:endParaRPr lang="en-US" altLang="zh-CN" dirty="0"/>
            </a:p>
            <a:p>
              <a:pPr algn="ctr">
                <a:defRPr/>
              </a:pPr>
              <a:r>
                <a:rPr lang="zh-CN" altLang="en-US" dirty="0"/>
                <a:t>语句</a:t>
              </a:r>
            </a:p>
          </p:txBody>
        </p:sp>
        <p:sp>
          <p:nvSpPr>
            <p:cNvPr id="45" name="MH_SubTitle_5"/>
            <p:cNvSpPr>
              <a:spLocks/>
            </p:cNvSpPr>
            <p:nvPr>
              <p:custDataLst>
                <p:tags r:id="rId8"/>
              </p:custDataLst>
            </p:nvPr>
          </p:nvSpPr>
          <p:spPr bwMode="auto">
            <a:xfrm>
              <a:off x="7353199" y="4358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5999068" y="4625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rgbClr val="BFBFBF"/>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grpSp>
      <p:sp>
        <p:nvSpPr>
          <p:cNvPr id="11" name="圆角矩形 10"/>
          <p:cNvSpPr/>
          <p:nvPr/>
        </p:nvSpPr>
        <p:spPr>
          <a:xfrm>
            <a:off x="3776402" y="2063745"/>
            <a:ext cx="3857512" cy="1402975"/>
          </a:xfrm>
          <a:prstGeom prst="roundRect">
            <a:avLst>
              <a:gd name="adj" fmla="val 26174"/>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dirty="0" err="1">
                <a:solidFill>
                  <a:srgbClr val="000000"/>
                </a:solidFill>
              </a:rPr>
              <a:t>printf</a:t>
            </a:r>
            <a:r>
              <a:rPr lang="en-US" altLang="zh-CN" dirty="0">
                <a:solidFill>
                  <a:srgbClr val="000000"/>
                </a:solidFill>
              </a:rPr>
              <a:t>("This is a C statement. ");</a:t>
            </a:r>
          </a:p>
          <a:p>
            <a:pPr lvl="0" algn="just">
              <a:defRPr/>
            </a:pPr>
            <a:endParaRPr lang="en-US" altLang="zh-CN" dirty="0">
              <a:solidFill>
                <a:srgbClr val="000000"/>
              </a:solidFill>
            </a:endParaRPr>
          </a:p>
          <a:p>
            <a:pPr lvl="0" algn="just">
              <a:defRPr/>
            </a:pPr>
            <a:r>
              <a:rPr lang="en-US" altLang="zh-CN" dirty="0">
                <a:solidFill>
                  <a:srgbClr val="000000"/>
                </a:solidFill>
              </a:rPr>
              <a:t>c = max(</a:t>
            </a:r>
            <a:r>
              <a:rPr lang="en-US" altLang="zh-CN" dirty="0" err="1">
                <a:solidFill>
                  <a:srgbClr val="000000"/>
                </a:solidFill>
              </a:rPr>
              <a:t>a,b</a:t>
            </a:r>
            <a:r>
              <a:rPr lang="en-US" altLang="zh-CN" dirty="0">
                <a:solidFill>
                  <a:srgbClr val="000000"/>
                </a:solidFill>
              </a:rPr>
              <a:t>);</a:t>
            </a:r>
          </a:p>
        </p:txBody>
      </p:sp>
    </p:spTree>
    <p:custDataLst>
      <p:tags r:id="rId1"/>
    </p:custDataLst>
    <p:extLst>
      <p:ext uri="{BB962C8B-B14F-4D97-AF65-F5344CB8AC3E}">
        <p14:creationId xmlns:p14="http://schemas.microsoft.com/office/powerpoint/2010/main" val="1513465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SubTitle_2"/>
          <p:cNvSpPr>
            <a:spLocks/>
          </p:cNvSpPr>
          <p:nvPr>
            <p:custDataLst>
              <p:tags r:id="rId2"/>
            </p:custDataLst>
          </p:nvPr>
        </p:nvSpPr>
        <p:spPr bwMode="auto">
          <a:xfrm>
            <a:off x="4172017" y="38004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3"/>
            </p:custDataLst>
          </p:nvPr>
        </p:nvSpPr>
        <p:spPr>
          <a:xfrm>
            <a:off x="3572531" y="685009"/>
            <a:ext cx="5136519" cy="3077024"/>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表达式语句由</a:t>
            </a:r>
            <a:r>
              <a:rPr lang="zh-CN" altLang="en-US" b="1">
                <a:solidFill>
                  <a:srgbClr val="000000"/>
                </a:solidFill>
              </a:rPr>
              <a:t>一个表达式加一个分号构成</a:t>
            </a:r>
            <a:r>
              <a:rPr lang="zh-CN" altLang="en-US">
                <a:solidFill>
                  <a:srgbClr val="000000"/>
                </a:solidFill>
              </a:rPr>
              <a:t>，最典型的是由赋值表达式构成一个赋值语句。例如</a:t>
            </a:r>
            <a:r>
              <a:rPr lang="en-US" altLang="zh-CN">
                <a:solidFill>
                  <a:srgbClr val="000000"/>
                </a:solidFill>
              </a:rPr>
              <a:t>: </a:t>
            </a:r>
          </a:p>
          <a:p>
            <a:pPr lvl="0" algn="just">
              <a:lnSpc>
                <a:spcPct val="150000"/>
              </a:lnSpc>
              <a:defRPr/>
            </a:pPr>
            <a:r>
              <a:rPr lang="en-US" altLang="zh-CN">
                <a:solidFill>
                  <a:srgbClr val="000000"/>
                </a:solidFill>
              </a:rPr>
              <a:t>a=3</a:t>
            </a:r>
          </a:p>
          <a:p>
            <a:pPr lvl="0" algn="just">
              <a:lnSpc>
                <a:spcPct val="150000"/>
              </a:lnSpc>
              <a:defRPr/>
            </a:pPr>
            <a:r>
              <a:rPr lang="zh-CN" altLang="en-US">
                <a:solidFill>
                  <a:srgbClr val="000000"/>
                </a:solidFill>
              </a:rPr>
              <a:t>是一个赋值表达式，而</a:t>
            </a:r>
          </a:p>
          <a:p>
            <a:pPr lvl="0" algn="just">
              <a:lnSpc>
                <a:spcPct val="150000"/>
              </a:lnSpc>
              <a:defRPr/>
            </a:pPr>
            <a:r>
              <a:rPr lang="en-US" altLang="zh-CN">
                <a:solidFill>
                  <a:srgbClr val="000000"/>
                </a:solidFill>
              </a:rPr>
              <a:t>a=3;</a:t>
            </a:r>
          </a:p>
          <a:p>
            <a:pPr lvl="0" algn="just">
              <a:lnSpc>
                <a:spcPct val="150000"/>
              </a:lnSpc>
              <a:defRPr/>
            </a:pPr>
            <a:r>
              <a:rPr lang="zh-CN" altLang="en-US">
                <a:solidFill>
                  <a:srgbClr val="000000"/>
                </a:solidFill>
              </a:rPr>
              <a:t>是一个赋值语句。</a:t>
            </a:r>
          </a:p>
        </p:txBody>
      </p:sp>
      <p:sp>
        <p:nvSpPr>
          <p:cNvPr id="39" name="MH_Other_1"/>
          <p:cNvSpPr/>
          <p:nvPr>
            <p:custDataLst>
              <p:tags r:id="rId4"/>
            </p:custDataLst>
          </p:nvPr>
        </p:nvSpPr>
        <p:spPr>
          <a:xfrm>
            <a:off x="3572531" y="345033"/>
            <a:ext cx="5136519"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5"/>
            </p:custDataLst>
          </p:nvPr>
        </p:nvSpPr>
        <p:spPr bwMode="auto">
          <a:xfrm>
            <a:off x="3644900" y="47153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2" name="MH_SubTitle_3"/>
          <p:cNvSpPr>
            <a:spLocks/>
          </p:cNvSpPr>
          <p:nvPr>
            <p:custDataLst>
              <p:tags r:id="rId6"/>
            </p:custDataLst>
          </p:nvPr>
        </p:nvSpPr>
        <p:spPr bwMode="auto">
          <a:xfrm>
            <a:off x="5346972" y="3302000"/>
            <a:ext cx="1599927" cy="25691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2"/>
          </a:solidFill>
          <a:ln w="9525">
            <a:solidFill>
              <a:schemeClr val="accent6">
                <a:lumMod val="40000"/>
                <a:lumOff val="60000"/>
              </a:schemeClr>
            </a:solid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dirty="0"/>
              <a:t>表达式</a:t>
            </a:r>
            <a:endParaRPr lang="en-US" altLang="zh-CN" dirty="0"/>
          </a:p>
          <a:p>
            <a:pPr algn="ctr"/>
            <a:r>
              <a:rPr lang="zh-CN" altLang="en-US" dirty="0"/>
              <a:t>语句</a:t>
            </a:r>
          </a:p>
        </p:txBody>
      </p:sp>
      <p:sp>
        <p:nvSpPr>
          <p:cNvPr id="43" name="MH_SubTitle_4"/>
          <p:cNvSpPr>
            <a:spLocks/>
          </p:cNvSpPr>
          <p:nvPr>
            <p:custDataLst>
              <p:tags r:id="rId7"/>
            </p:custDataLst>
          </p:nvPr>
        </p:nvSpPr>
        <p:spPr bwMode="auto">
          <a:xfrm>
            <a:off x="6215645" y="38004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6324499" y="46757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9"/>
            </p:custDataLst>
          </p:nvPr>
        </p:nvSpPr>
        <p:spPr bwMode="auto">
          <a:xfrm>
            <a:off x="4970368" y="49431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chemeClr val="bg1">
              <a:lumMod val="95000"/>
            </a:schemeClr>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Tree>
    <p:custDataLst>
      <p:tags r:id="rId1"/>
    </p:custDataLst>
    <p:extLst>
      <p:ext uri="{BB962C8B-B14F-4D97-AF65-F5344CB8AC3E}">
        <p14:creationId xmlns:p14="http://schemas.microsoft.com/office/powerpoint/2010/main" val="3050713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4219120" y="921151"/>
            <a:ext cx="6769728" cy="355812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en-US" altLang="zh-CN" dirty="0">
                <a:solidFill>
                  <a:srgbClr val="000000"/>
                </a:solidFill>
              </a:rPr>
              <a:t>  ;   </a:t>
            </a:r>
            <a:r>
              <a:rPr lang="zh-CN" altLang="en-US" dirty="0">
                <a:solidFill>
                  <a:srgbClr val="000000"/>
                </a:solidFill>
              </a:rPr>
              <a:t>只有一个分号的语句即为空语句。</a:t>
            </a:r>
            <a:endParaRPr lang="en-US" altLang="zh-CN" dirty="0">
              <a:solidFill>
                <a:srgbClr val="000000"/>
              </a:solidFill>
            </a:endParaRPr>
          </a:p>
          <a:p>
            <a:pPr marL="285750" lvl="0" indent="-285750" algn="just">
              <a:lnSpc>
                <a:spcPct val="150000"/>
              </a:lnSpc>
              <a:buFont typeface="Arial" panose="020B0604020202020204" pitchFamily="34" charset="0"/>
              <a:buChar char="•"/>
              <a:defRPr/>
            </a:pPr>
            <a:r>
              <a:rPr lang="zh-CN" altLang="en-US" dirty="0">
                <a:solidFill>
                  <a:srgbClr val="000000"/>
                </a:solidFill>
                <a:latin typeface="仿宋" panose="02010609060101010101" pitchFamily="49" charset="-122"/>
                <a:ea typeface="仿宋" panose="02010609060101010101" pitchFamily="49" charset="-122"/>
              </a:rPr>
              <a:t>起到延时的作用</a:t>
            </a:r>
          </a:p>
          <a:p>
            <a:pPr marL="285750" lvl="0" indent="-285750" algn="just">
              <a:lnSpc>
                <a:spcPct val="150000"/>
              </a:lnSpc>
              <a:buFont typeface="Arial" panose="020B0604020202020204" pitchFamily="34" charset="0"/>
              <a:buChar char="•"/>
              <a:defRPr/>
            </a:pPr>
            <a:r>
              <a:rPr lang="zh-CN" altLang="en-US" dirty="0">
                <a:solidFill>
                  <a:srgbClr val="000000"/>
                </a:solidFill>
                <a:latin typeface="仿宋" panose="02010609060101010101" pitchFamily="49" charset="-122"/>
                <a:ea typeface="仿宋" panose="02010609060101010101" pitchFamily="49" charset="-122"/>
              </a:rPr>
              <a:t>为了程序的结构清楚，可读性好</a:t>
            </a:r>
            <a:endParaRPr lang="en-US" altLang="zh-CN" dirty="0">
              <a:solidFill>
                <a:srgbClr val="000000"/>
              </a:solidFill>
              <a:latin typeface="仿宋" panose="02010609060101010101" pitchFamily="49" charset="-122"/>
              <a:ea typeface="仿宋" panose="02010609060101010101" pitchFamily="49" charset="-122"/>
            </a:endParaRPr>
          </a:p>
          <a:p>
            <a:pPr marL="285750" lvl="0" indent="-285750" algn="just">
              <a:lnSpc>
                <a:spcPct val="150000"/>
              </a:lnSpc>
              <a:buFont typeface="Arial" panose="020B0604020202020204" pitchFamily="34" charset="0"/>
              <a:buChar char="•"/>
              <a:defRPr/>
            </a:pPr>
            <a:r>
              <a:rPr lang="zh-CN" altLang="en-US" dirty="0">
                <a:solidFill>
                  <a:srgbClr val="000000"/>
                </a:solidFill>
                <a:latin typeface="仿宋" panose="02010609060101010101" pitchFamily="49" charset="-122"/>
                <a:ea typeface="仿宋" panose="02010609060101010101" pitchFamily="49" charset="-122"/>
              </a:rPr>
              <a:t>扩充新功能方便。先写好函数首部和花括号，后续再添加</a:t>
            </a:r>
            <a:endParaRPr lang="en-US" altLang="zh-CN" dirty="0">
              <a:solidFill>
                <a:srgbClr val="000000"/>
              </a:solidFill>
              <a:latin typeface="仿宋" panose="02010609060101010101" pitchFamily="49" charset="-122"/>
              <a:ea typeface="仿宋" panose="02010609060101010101" pitchFamily="49" charset="-122"/>
            </a:endParaRPr>
          </a:p>
          <a:p>
            <a:pPr marL="285750" lvl="0" indent="-285750" algn="just">
              <a:lnSpc>
                <a:spcPct val="150000"/>
              </a:lnSpc>
              <a:buFont typeface="Arial" panose="020B0604020202020204" pitchFamily="34" charset="0"/>
              <a:buChar char="•"/>
              <a:defRPr/>
            </a:pPr>
            <a:r>
              <a:rPr lang="zh-CN" altLang="en-US" dirty="0">
                <a:solidFill>
                  <a:srgbClr val="000000"/>
                </a:solidFill>
                <a:latin typeface="仿宋" panose="02010609060101010101" pitchFamily="49" charset="-122"/>
                <a:ea typeface="仿宋" panose="02010609060101010101" pitchFamily="49" charset="-122"/>
              </a:rPr>
              <a:t>高端自动测试工具，会建议语句</a:t>
            </a:r>
            <a:r>
              <a:rPr lang="en-US" altLang="zh-CN" dirty="0">
                <a:solidFill>
                  <a:srgbClr val="000000"/>
                </a:solidFill>
                <a:latin typeface="仿宋" panose="02010609060101010101" pitchFamily="49" charset="-122"/>
                <a:ea typeface="仿宋" panose="02010609060101010101" pitchFamily="49" charset="-122"/>
              </a:rPr>
              <a:t>(</a:t>
            </a:r>
            <a:r>
              <a:rPr lang="zh-CN" altLang="en-US" dirty="0">
                <a:solidFill>
                  <a:srgbClr val="000000"/>
                </a:solidFill>
                <a:latin typeface="仿宋" panose="02010609060101010101" pitchFamily="49" charset="-122"/>
                <a:ea typeface="仿宋" panose="02010609060101010101" pitchFamily="49" charset="-122"/>
              </a:rPr>
              <a:t>例如，</a:t>
            </a:r>
            <a:r>
              <a:rPr lang="en-US" altLang="zh-CN" dirty="0">
                <a:solidFill>
                  <a:srgbClr val="000000"/>
                </a:solidFill>
                <a:latin typeface="仿宋" panose="02010609060101010101" pitchFamily="49" charset="-122"/>
                <a:ea typeface="仿宋" panose="02010609060101010101" pitchFamily="49" charset="-122"/>
              </a:rPr>
              <a:t>if/else</a:t>
            </a:r>
            <a:r>
              <a:rPr lang="zh-CN" altLang="en-US" dirty="0">
                <a:solidFill>
                  <a:srgbClr val="000000"/>
                </a:solidFill>
                <a:latin typeface="仿宋" panose="02010609060101010101" pitchFamily="49" charset="-122"/>
                <a:ea typeface="仿宋" panose="02010609060101010101" pitchFamily="49" charset="-122"/>
              </a:rPr>
              <a:t>语句</a:t>
            </a:r>
            <a:r>
              <a:rPr lang="en-US" altLang="zh-CN" dirty="0">
                <a:solidFill>
                  <a:srgbClr val="000000"/>
                </a:solidFill>
                <a:latin typeface="仿宋" panose="02010609060101010101" pitchFamily="49" charset="-122"/>
                <a:ea typeface="仿宋" panose="02010609060101010101" pitchFamily="49" charset="-122"/>
              </a:rPr>
              <a:t>)</a:t>
            </a:r>
            <a:r>
              <a:rPr lang="zh-CN" altLang="en-US" dirty="0">
                <a:solidFill>
                  <a:srgbClr val="000000"/>
                </a:solidFill>
                <a:latin typeface="仿宋" panose="02010609060101010101" pitchFamily="49" charset="-122"/>
                <a:ea typeface="仿宋" panose="02010609060101010101" pitchFamily="49" charset="-122"/>
              </a:rPr>
              <a:t>的配对</a:t>
            </a:r>
            <a:r>
              <a:rPr lang="en-US" altLang="zh-CN" dirty="0">
                <a:solidFill>
                  <a:srgbClr val="000000"/>
                </a:solidFill>
                <a:latin typeface="仿宋" panose="02010609060101010101" pitchFamily="49" charset="-122"/>
                <a:ea typeface="仿宋" panose="02010609060101010101" pitchFamily="49" charset="-122"/>
              </a:rPr>
              <a:t>,</a:t>
            </a:r>
            <a:r>
              <a:rPr lang="zh-CN" altLang="en-US" dirty="0">
                <a:solidFill>
                  <a:srgbClr val="000000"/>
                </a:solidFill>
                <a:latin typeface="仿宋" panose="02010609060101010101" pitchFamily="49" charset="-122"/>
                <a:ea typeface="仿宋" panose="02010609060101010101" pitchFamily="49" charset="-122"/>
              </a:rPr>
              <a:t>对于一些不完备的分支，用空语句补全。</a:t>
            </a:r>
            <a:endParaRPr lang="en-US" altLang="zh-CN" dirty="0">
              <a:solidFill>
                <a:srgbClr val="000000"/>
              </a:solidFill>
              <a:latin typeface="仿宋" panose="02010609060101010101" pitchFamily="49" charset="-122"/>
              <a:ea typeface="仿宋" panose="02010609060101010101" pitchFamily="49" charset="-122"/>
            </a:endParaRPr>
          </a:p>
          <a:p>
            <a:pPr lvl="0" algn="just">
              <a:lnSpc>
                <a:spcPct val="150000"/>
              </a:lnSpc>
              <a:defRPr/>
            </a:pPr>
            <a:endParaRPr lang="en-US" altLang="zh-CN" dirty="0">
              <a:solidFill>
                <a:srgbClr val="000000"/>
              </a:solidFill>
            </a:endParaRPr>
          </a:p>
        </p:txBody>
      </p:sp>
      <p:sp>
        <p:nvSpPr>
          <p:cNvPr id="41" name="MH_SubTitle_1"/>
          <p:cNvSpPr>
            <a:spLocks/>
          </p:cNvSpPr>
          <p:nvPr>
            <p:custDataLst>
              <p:tags r:id="rId5"/>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3" name="MH_SubTitle_4"/>
          <p:cNvSpPr>
            <a:spLocks/>
          </p:cNvSpPr>
          <p:nvPr>
            <p:custDataLst>
              <p:tags r:id="rId6"/>
            </p:custDataLst>
          </p:nvPr>
        </p:nvSpPr>
        <p:spPr bwMode="auto">
          <a:xfrm>
            <a:off x="3002544" y="3670300"/>
            <a:ext cx="2179056" cy="2400886"/>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2"/>
          </a:solidFill>
          <a:ln w="9525">
            <a:solidFill>
              <a:schemeClr val="accent6">
                <a:lumMod val="40000"/>
                <a:lumOff val="60000"/>
              </a:schemeClr>
            </a:solid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dirty="0"/>
              <a:t>空语句</a:t>
            </a:r>
          </a:p>
        </p:txBody>
      </p:sp>
      <p:sp>
        <p:nvSpPr>
          <p:cNvPr id="45" name="MH_SubTitle_5"/>
          <p:cNvSpPr>
            <a:spLocks/>
          </p:cNvSpPr>
          <p:nvPr>
            <p:custDataLst>
              <p:tags r:id="rId7"/>
            </p:custDataLst>
          </p:nvPr>
        </p:nvSpPr>
        <p:spPr bwMode="auto">
          <a:xfrm>
            <a:off x="3111399" y="4866212"/>
            <a:ext cx="2215443" cy="1220175"/>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1"/>
          </a:solidFill>
          <a:ln w="9525">
            <a:no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a:solidFill>
                  <a:srgbClr val="FFFFFF"/>
                </a:solidFill>
              </a:rPr>
              <a:t>复合语句</a:t>
            </a:r>
          </a:p>
        </p:txBody>
      </p:sp>
      <p:sp>
        <p:nvSpPr>
          <p:cNvPr id="46" name="MH_Title_1"/>
          <p:cNvSpPr>
            <a:spLocks/>
          </p:cNvSpPr>
          <p:nvPr>
            <p:custDataLst>
              <p:tags r:id="rId8"/>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chemeClr val="bg1">
              <a:lumMod val="95000"/>
            </a:schemeClr>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
        <p:nvSpPr>
          <p:cNvPr id="11" name="文本框 10">
            <a:extLst>
              <a:ext uri="{FF2B5EF4-FFF2-40B4-BE49-F238E27FC236}">
                <a16:creationId xmlns:a16="http://schemas.microsoft.com/office/drawing/2014/main" id="{4E56620C-B95C-474F-8759-1528494DF66B}"/>
              </a:ext>
            </a:extLst>
          </p:cNvPr>
          <p:cNvSpPr txBox="1"/>
          <p:nvPr/>
        </p:nvSpPr>
        <p:spPr>
          <a:xfrm>
            <a:off x="369116" y="1465772"/>
            <a:ext cx="3850003" cy="923330"/>
          </a:xfrm>
          <a:prstGeom prst="rect">
            <a:avLst/>
          </a:prstGeom>
          <a:noFill/>
        </p:spPr>
        <p:txBody>
          <a:bodyPr wrap="square">
            <a:spAutoFit/>
          </a:bodyPr>
          <a:lstStyle/>
          <a:p>
            <a:r>
              <a:rPr lang="nn-NO" altLang="zh-CN" sz="1800" dirty="0">
                <a:solidFill>
                  <a:srgbClr val="0000FF"/>
                </a:solidFill>
                <a:latin typeface="新宋体" panose="02010609030101010101" pitchFamily="49" charset="-122"/>
                <a:ea typeface="新宋体" panose="02010609030101010101" pitchFamily="49" charset="-122"/>
              </a:rPr>
              <a:t>for</a:t>
            </a:r>
            <a:r>
              <a:rPr lang="nn-NO" altLang="zh-CN" sz="1800" dirty="0">
                <a:solidFill>
                  <a:srgbClr val="000000"/>
                </a:solidFill>
                <a:latin typeface="新宋体" panose="02010609030101010101" pitchFamily="49" charset="-122"/>
                <a:ea typeface="新宋体" panose="02010609030101010101" pitchFamily="49" charset="-122"/>
              </a:rPr>
              <a:t> (i = 0; i &lt; 255; i++)</a:t>
            </a:r>
          </a:p>
          <a:p>
            <a:r>
              <a:rPr lang="en-US" altLang="zh-CN" sz="1800" dirty="0">
                <a:solidFill>
                  <a:srgbClr val="0000FF"/>
                </a:solidFill>
                <a:latin typeface="新宋体" panose="02010609030101010101" pitchFamily="49" charset="-122"/>
                <a:ea typeface="新宋体" panose="02010609030101010101" pitchFamily="49" charset="-122"/>
              </a:rPr>
              <a:t>    for</a:t>
            </a:r>
            <a:r>
              <a:rPr lang="en-US" altLang="zh-CN" sz="1800" dirty="0">
                <a:solidFill>
                  <a:srgbClr val="000000"/>
                </a:solidFill>
                <a:latin typeface="新宋体" panose="02010609030101010101" pitchFamily="49" charset="-122"/>
                <a:ea typeface="新宋体" panose="02010609030101010101" pitchFamily="49" charset="-122"/>
              </a:rPr>
              <a:t> (j = 0; j &lt; 255; </a:t>
            </a:r>
            <a:r>
              <a:rPr lang="en-US" altLang="zh-CN" sz="1800" dirty="0" err="1">
                <a:solidFill>
                  <a:srgbClr val="000000"/>
                </a:solidFill>
                <a:latin typeface="新宋体" panose="02010609030101010101" pitchFamily="49" charset="-122"/>
                <a:ea typeface="新宋体" panose="02010609030101010101" pitchFamily="49" charset="-122"/>
              </a:rPr>
              <a:t>j++</a:t>
            </a:r>
            <a:r>
              <a:rPr lang="en-US" altLang="zh-CN" sz="1800" dirty="0">
                <a:solidFill>
                  <a:srgbClr val="000000"/>
                </a:solidFill>
                <a:latin typeface="新宋体" panose="02010609030101010101" pitchFamily="49" charset="-122"/>
                <a:ea typeface="新宋体" panose="02010609030101010101" pitchFamily="49" charset="-122"/>
              </a:rPr>
              <a:t>);</a:t>
            </a:r>
          </a:p>
          <a:p>
            <a:endParaRPr lang="en-US" altLang="zh-CN" dirty="0">
              <a:solidFill>
                <a:srgbClr val="000000"/>
              </a:solidFill>
              <a:latin typeface="新宋体" panose="02010609030101010101" pitchFamily="49" charset="-122"/>
              <a:ea typeface="新宋体" panose="02010609030101010101" pitchFamily="49" charset="-122"/>
            </a:endParaRPr>
          </a:p>
        </p:txBody>
      </p:sp>
    </p:spTree>
    <p:custDataLst>
      <p:tags r:id="rId1"/>
    </p:custDataLst>
    <p:extLst>
      <p:ext uri="{BB962C8B-B14F-4D97-AF65-F5344CB8AC3E}">
        <p14:creationId xmlns:p14="http://schemas.microsoft.com/office/powerpoint/2010/main" val="4669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H_SubTitle_3"/>
          <p:cNvSpPr>
            <a:spLocks/>
          </p:cNvSpPr>
          <p:nvPr>
            <p:custDataLst>
              <p:tags r:id="rId2"/>
            </p:custDataLst>
          </p:nvPr>
        </p:nvSpPr>
        <p:spPr bwMode="auto">
          <a:xfrm>
            <a:off x="2194241" y="3857949"/>
            <a:ext cx="1474828" cy="2200878"/>
          </a:xfrm>
          <a:custGeom>
            <a:avLst/>
            <a:gdLst/>
            <a:ahLst/>
            <a:cxnLst>
              <a:cxn ang="0">
                <a:pos x="585" y="43"/>
              </a:cxn>
              <a:cxn ang="0">
                <a:pos x="293" y="0"/>
              </a:cxn>
              <a:cxn ang="0">
                <a:pos x="0" y="44"/>
              </a:cxn>
              <a:cxn ang="0">
                <a:pos x="293" y="893"/>
              </a:cxn>
              <a:cxn ang="0">
                <a:pos x="585" y="43"/>
              </a:cxn>
            </a:cxnLst>
            <a:rect l="0" t="0" r="r" b="b"/>
            <a:pathLst>
              <a:path w="585" h="893">
                <a:moveTo>
                  <a:pt x="585" y="43"/>
                </a:moveTo>
                <a:cubicBezTo>
                  <a:pt x="493" y="16"/>
                  <a:pt x="395" y="0"/>
                  <a:pt x="293" y="0"/>
                </a:cubicBezTo>
                <a:cubicBezTo>
                  <a:pt x="191" y="0"/>
                  <a:pt x="92" y="16"/>
                  <a:pt x="0" y="44"/>
                </a:cubicBezTo>
                <a:cubicBezTo>
                  <a:pt x="293" y="893"/>
                  <a:pt x="293" y="893"/>
                  <a:pt x="293" y="893"/>
                </a:cubicBezTo>
                <a:lnTo>
                  <a:pt x="585" y="43"/>
                </a:lnTo>
                <a:close/>
              </a:path>
            </a:pathLst>
          </a:custGeom>
          <a:solidFill>
            <a:schemeClr val="accent1"/>
          </a:solidFill>
          <a:ln w="9525">
            <a:noFill/>
            <a:round/>
            <a:headEnd/>
            <a:tailEnd/>
          </a:ln>
          <a:effectLst/>
        </p:spPr>
        <p:txBody>
          <a:bodyPr vert="horz" wrap="square" lIns="91440" tIns="46800" rIns="91440" bIns="720000" numCol="1" anchor="ctr" anchorCtr="0" compatLnSpc="1">
            <a:prstTxWarp prst="textNoShape">
              <a:avLst/>
            </a:prstTxWarp>
            <a:normAutofit/>
          </a:bodyPr>
          <a:lstStyle/>
          <a:p>
            <a:pPr algn="ctr"/>
            <a:r>
              <a:rPr lang="zh-CN" altLang="en-US">
                <a:solidFill>
                  <a:srgbClr val="FFFFFF"/>
                </a:solidFill>
              </a:rPr>
              <a:t>表达式</a:t>
            </a:r>
            <a:endParaRPr lang="en-US" altLang="zh-CN">
              <a:solidFill>
                <a:srgbClr val="FFFFFF"/>
              </a:solidFill>
            </a:endParaRPr>
          </a:p>
          <a:p>
            <a:pPr algn="ctr"/>
            <a:r>
              <a:rPr lang="zh-CN" altLang="en-US">
                <a:solidFill>
                  <a:srgbClr val="FFFFFF"/>
                </a:solidFill>
              </a:rPr>
              <a:t>语句</a:t>
            </a:r>
          </a:p>
        </p:txBody>
      </p:sp>
      <p:sp>
        <p:nvSpPr>
          <p:cNvPr id="12" name="MH_SubTitle_2"/>
          <p:cNvSpPr>
            <a:spLocks/>
          </p:cNvSpPr>
          <p:nvPr>
            <p:custDataLst>
              <p:tags r:id="rId3"/>
            </p:custDataLst>
          </p:nvPr>
        </p:nvSpPr>
        <p:spPr bwMode="auto">
          <a:xfrm>
            <a:off x="958917" y="3990991"/>
            <a:ext cx="1882486" cy="2067836"/>
          </a:xfrm>
          <a:custGeom>
            <a:avLst/>
            <a:gdLst/>
            <a:ahLst/>
            <a:cxnLst>
              <a:cxn ang="0">
                <a:pos x="458" y="0"/>
              </a:cxn>
              <a:cxn ang="0">
                <a:pos x="0" y="330"/>
              </a:cxn>
              <a:cxn ang="0">
                <a:pos x="747" y="839"/>
              </a:cxn>
              <a:cxn ang="0">
                <a:pos x="458" y="0"/>
              </a:cxn>
            </a:cxnLst>
            <a:rect l="0" t="0" r="r" b="b"/>
            <a:pathLst>
              <a:path w="747" h="839">
                <a:moveTo>
                  <a:pt x="458" y="0"/>
                </a:moveTo>
                <a:cubicBezTo>
                  <a:pt x="271" y="63"/>
                  <a:pt x="112" y="180"/>
                  <a:pt x="0" y="330"/>
                </a:cubicBezTo>
                <a:cubicBezTo>
                  <a:pt x="747" y="839"/>
                  <a:pt x="747" y="839"/>
                  <a:pt x="747" y="839"/>
                </a:cubicBezTo>
                <a:lnTo>
                  <a:pt x="458" y="0"/>
                </a:lnTo>
                <a:close/>
              </a:path>
            </a:pathLst>
          </a:custGeom>
          <a:solidFill>
            <a:schemeClr val="accent1"/>
          </a:solidFill>
          <a:ln w="9525">
            <a:noFill/>
            <a:round/>
            <a:headEnd/>
            <a:tailEnd/>
          </a:ln>
          <a:effectLst/>
        </p:spPr>
        <p:txBody>
          <a:bodyPr vert="horz" wrap="square" lIns="91440" tIns="45720" rIns="180000" bIns="36000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zh-CN" altLang="en-US">
                <a:solidFill>
                  <a:srgbClr val="FFFFFF"/>
                </a:solidFill>
              </a:rPr>
              <a:t>函数调用</a:t>
            </a:r>
            <a:endParaRPr lang="en-US" altLang="zh-CN">
              <a:solidFill>
                <a:srgbClr val="FFFFFF"/>
              </a:solidFill>
            </a:endParaRPr>
          </a:p>
          <a:p>
            <a:pPr algn="ctr">
              <a:defRPr/>
            </a:pPr>
            <a:r>
              <a:rPr lang="zh-CN" altLang="en-US">
                <a:solidFill>
                  <a:srgbClr val="FFFFFF"/>
                </a:solidFill>
              </a:rPr>
              <a:t>语句</a:t>
            </a:r>
          </a:p>
        </p:txBody>
      </p:sp>
      <p:sp>
        <p:nvSpPr>
          <p:cNvPr id="38" name="MH_Text_1"/>
          <p:cNvSpPr/>
          <p:nvPr>
            <p:custDataLst>
              <p:tags r:id="rId4"/>
            </p:custDataLst>
          </p:nvPr>
        </p:nvSpPr>
        <p:spPr>
          <a:xfrm>
            <a:off x="5255192" y="963735"/>
            <a:ext cx="6301808" cy="5095092"/>
          </a:xfrm>
          <a:prstGeom prst="rect">
            <a:avLst/>
          </a:prstGeom>
          <a:solidFill>
            <a:srgbClr val="FFFFFF"/>
          </a:solidFill>
          <a:ln w="9525" cap="flat" cmpd="sng" algn="ctr">
            <a:solidFill>
              <a:schemeClr val="accent2"/>
            </a:solidFill>
            <a:prstDash val="solid"/>
          </a:ln>
          <a:effectLst/>
        </p:spPr>
        <p:txBody>
          <a:bodyPr wrap="square" tIns="90000" bIns="90000" rtlCol="0" anchor="t" anchorCtr="0">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just">
              <a:lnSpc>
                <a:spcPct val="150000"/>
              </a:lnSpc>
              <a:defRPr/>
            </a:pPr>
            <a:r>
              <a:rPr lang="zh-CN" altLang="en-US">
                <a:solidFill>
                  <a:srgbClr val="000000"/>
                </a:solidFill>
              </a:rPr>
              <a:t>可以用</a:t>
            </a:r>
            <a:r>
              <a:rPr lang="en-US" altLang="zh-CN">
                <a:solidFill>
                  <a:srgbClr val="000000"/>
                </a:solidFill>
              </a:rPr>
              <a:t>{}</a:t>
            </a:r>
            <a:r>
              <a:rPr lang="zh-CN" altLang="en-US">
                <a:solidFill>
                  <a:srgbClr val="000000"/>
                </a:solidFill>
              </a:rPr>
              <a:t>把一些语句和声明括起来成为复合语句</a:t>
            </a:r>
            <a:r>
              <a:rPr lang="en-US" altLang="zh-CN">
                <a:solidFill>
                  <a:srgbClr val="000000"/>
                </a:solidFill>
              </a:rPr>
              <a:t>(</a:t>
            </a:r>
            <a:r>
              <a:rPr lang="zh-CN" altLang="en-US">
                <a:solidFill>
                  <a:srgbClr val="000000"/>
                </a:solidFill>
              </a:rPr>
              <a:t>又称语句块</a:t>
            </a:r>
            <a:r>
              <a:rPr lang="en-US" altLang="zh-CN">
                <a:solidFill>
                  <a:srgbClr val="000000"/>
                </a:solidFill>
              </a:rPr>
              <a:t>)</a:t>
            </a:r>
            <a:r>
              <a:rPr lang="zh-CN" altLang="en-US">
                <a:solidFill>
                  <a:srgbClr val="000000"/>
                </a:solidFill>
              </a:rPr>
              <a:t>。</a:t>
            </a: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endParaRPr lang="en-US" altLang="zh-CN">
              <a:solidFill>
                <a:srgbClr val="000000"/>
              </a:solidFill>
            </a:endParaRPr>
          </a:p>
          <a:p>
            <a:pPr lvl="0" algn="just">
              <a:lnSpc>
                <a:spcPct val="150000"/>
              </a:lnSpc>
              <a:defRPr/>
            </a:pPr>
            <a:r>
              <a:rPr lang="zh-CN" altLang="en-US">
                <a:solidFill>
                  <a:srgbClr val="000000"/>
                </a:solidFill>
              </a:rPr>
              <a:t>复合语句常用在</a:t>
            </a:r>
            <a:r>
              <a:rPr lang="en-US" altLang="zh-CN">
                <a:solidFill>
                  <a:srgbClr val="000000"/>
                </a:solidFill>
              </a:rPr>
              <a:t>if</a:t>
            </a:r>
            <a:r>
              <a:rPr lang="zh-CN" altLang="en-US">
                <a:solidFill>
                  <a:srgbClr val="000000"/>
                </a:solidFill>
              </a:rPr>
              <a:t>语句或循环中，此时程序需要连续执行一组语句。</a:t>
            </a:r>
          </a:p>
          <a:p>
            <a:pPr lvl="1" algn="just">
              <a:lnSpc>
                <a:spcPct val="150000"/>
              </a:lnSpc>
              <a:defRPr/>
            </a:pPr>
            <a:r>
              <a:rPr lang="en-US" altLang="zh-CN">
                <a:solidFill>
                  <a:srgbClr val="000000"/>
                </a:solidFill>
              </a:rPr>
              <a:t>	</a:t>
            </a:r>
            <a:r>
              <a:rPr lang="zh-CN" altLang="en-US">
                <a:solidFill>
                  <a:schemeClr val="accent1"/>
                </a:solidFill>
              </a:rPr>
              <a:t>复合语句中最后一个语句末尾的分号不能忽略不写。</a:t>
            </a:r>
          </a:p>
        </p:txBody>
      </p:sp>
      <p:sp>
        <p:nvSpPr>
          <p:cNvPr id="39" name="MH_Other_1"/>
          <p:cNvSpPr/>
          <p:nvPr>
            <p:custDataLst>
              <p:tags r:id="rId5"/>
            </p:custDataLst>
          </p:nvPr>
        </p:nvSpPr>
        <p:spPr>
          <a:xfrm>
            <a:off x="5255192" y="626260"/>
            <a:ext cx="6301808" cy="337474"/>
          </a:xfrm>
          <a:prstGeom prst="round2SameRect">
            <a:avLst>
              <a:gd name="adj1" fmla="val 38667"/>
              <a:gd name="adj2" fmla="val 0"/>
            </a:avLst>
          </a:prstGeom>
          <a:solidFill>
            <a:schemeClr val="accent2">
              <a:lumMod val="20000"/>
              <a:lumOff val="80000"/>
            </a:schemeClr>
          </a:solidFill>
          <a:ln w="9525" cap="flat" cmpd="sng" algn="ctr">
            <a:solidFill>
              <a:schemeClr val="accent2"/>
            </a:solid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US">
              <a:solidFill>
                <a:schemeClr val="tx1">
                  <a:lumMod val="50000"/>
                  <a:lumOff val="50000"/>
                </a:schemeClr>
              </a:solidFill>
              <a:latin typeface="微软雅黑" pitchFamily="34" charset="-122"/>
              <a:ea typeface="微软雅黑" pitchFamily="34" charset="-122"/>
            </a:endParaRPr>
          </a:p>
        </p:txBody>
      </p:sp>
      <p:sp>
        <p:nvSpPr>
          <p:cNvPr id="41" name="MH_SubTitle_1"/>
          <p:cNvSpPr>
            <a:spLocks/>
          </p:cNvSpPr>
          <p:nvPr>
            <p:custDataLst>
              <p:tags r:id="rId6"/>
            </p:custDataLst>
          </p:nvPr>
        </p:nvSpPr>
        <p:spPr bwMode="auto">
          <a:xfrm>
            <a:off x="431800" y="4905884"/>
            <a:ext cx="2320110" cy="1178723"/>
          </a:xfrm>
          <a:custGeom>
            <a:avLst/>
            <a:gdLst/>
            <a:ahLst/>
            <a:cxnLst>
              <a:cxn ang="0">
                <a:pos x="0" y="491"/>
              </a:cxn>
              <a:cxn ang="0">
                <a:pos x="0" y="496"/>
              </a:cxn>
              <a:cxn ang="0">
                <a:pos x="883" y="496"/>
              </a:cxn>
              <a:cxn ang="0">
                <a:pos x="155" y="0"/>
              </a:cxn>
              <a:cxn ang="0">
                <a:pos x="0" y="491"/>
              </a:cxn>
            </a:cxnLst>
            <a:rect l="0" t="0" r="r" b="b"/>
            <a:pathLst>
              <a:path w="883" h="496">
                <a:moveTo>
                  <a:pt x="0" y="491"/>
                </a:moveTo>
                <a:cubicBezTo>
                  <a:pt x="0" y="493"/>
                  <a:pt x="0" y="494"/>
                  <a:pt x="0" y="496"/>
                </a:cubicBezTo>
                <a:cubicBezTo>
                  <a:pt x="883" y="496"/>
                  <a:pt x="883" y="496"/>
                  <a:pt x="883" y="496"/>
                </a:cubicBezTo>
                <a:cubicBezTo>
                  <a:pt x="155" y="0"/>
                  <a:pt x="155" y="0"/>
                  <a:pt x="155" y="0"/>
                </a:cubicBezTo>
                <a:cubicBezTo>
                  <a:pt x="57" y="141"/>
                  <a:pt x="0" y="310"/>
                  <a:pt x="0" y="491"/>
                </a:cubicBezTo>
                <a:close/>
              </a:path>
            </a:pathLst>
          </a:custGeom>
          <a:solidFill>
            <a:schemeClr val="accent1"/>
          </a:solidFill>
          <a:ln w="9525">
            <a:solidFill>
              <a:schemeClr val="accent1"/>
            </a:solidFill>
            <a:round/>
            <a:headEnd/>
            <a:tailEnd/>
          </a:ln>
        </p:spPr>
        <p:txBody>
          <a:bodyPr vert="horz" wrap="square" lIns="180000" tIns="540000" rIns="91440" bIns="45720" numCol="1" anchor="ctr" anchorCtr="0" compatLnSpc="1">
            <a:prstTxWarp prst="textNoShape">
              <a:avLst/>
            </a:prstTxWarp>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defRPr/>
            </a:pPr>
            <a:r>
              <a:rPr lang="zh-CN" altLang="en-US">
                <a:solidFill>
                  <a:srgbClr val="FFFFFF"/>
                </a:solidFill>
              </a:rPr>
              <a:t>控制语句</a:t>
            </a:r>
          </a:p>
        </p:txBody>
      </p:sp>
      <p:sp>
        <p:nvSpPr>
          <p:cNvPr id="43" name="MH_SubTitle_4"/>
          <p:cNvSpPr>
            <a:spLocks/>
          </p:cNvSpPr>
          <p:nvPr>
            <p:custDataLst>
              <p:tags r:id="rId7"/>
            </p:custDataLst>
          </p:nvPr>
        </p:nvSpPr>
        <p:spPr bwMode="auto">
          <a:xfrm>
            <a:off x="3002545" y="3990994"/>
            <a:ext cx="1893158" cy="2080191"/>
          </a:xfrm>
          <a:custGeom>
            <a:avLst/>
            <a:gdLst/>
            <a:ahLst/>
            <a:cxnLst>
              <a:cxn ang="0">
                <a:pos x="751" y="331"/>
              </a:cxn>
              <a:cxn ang="0">
                <a:pos x="290" y="0"/>
              </a:cxn>
              <a:cxn ang="0">
                <a:pos x="0" y="844"/>
              </a:cxn>
              <a:cxn ang="0">
                <a:pos x="751" y="331"/>
              </a:cxn>
            </a:cxnLst>
            <a:rect l="0" t="0" r="r" b="b"/>
            <a:pathLst>
              <a:path w="751" h="844">
                <a:moveTo>
                  <a:pt x="751" y="331"/>
                </a:moveTo>
                <a:cubicBezTo>
                  <a:pt x="638" y="180"/>
                  <a:pt x="478" y="63"/>
                  <a:pt x="290" y="0"/>
                </a:cubicBezTo>
                <a:cubicBezTo>
                  <a:pt x="0" y="844"/>
                  <a:pt x="0" y="844"/>
                  <a:pt x="0" y="844"/>
                </a:cubicBezTo>
                <a:lnTo>
                  <a:pt x="751" y="331"/>
                </a:lnTo>
                <a:close/>
              </a:path>
            </a:pathLst>
          </a:custGeom>
          <a:solidFill>
            <a:schemeClr val="accent1"/>
          </a:solidFill>
          <a:ln w="9525">
            <a:noFill/>
            <a:round/>
            <a:headEnd/>
            <a:tailEnd/>
          </a:ln>
          <a:effectLst/>
        </p:spPr>
        <p:txBody>
          <a:bodyPr vert="horz" wrap="square" lIns="288000" tIns="45720" rIns="91440" bIns="432000" numCol="1" anchor="ctr" anchorCtr="0" compatLnSpc="1">
            <a:prstTxWarp prst="textNoShape">
              <a:avLst/>
            </a:prstTxWarp>
            <a:normAutofit/>
          </a:bodyPr>
          <a:lstStyle/>
          <a:p>
            <a:pPr algn="ctr"/>
            <a:r>
              <a:rPr lang="zh-CN" altLang="en-US">
                <a:solidFill>
                  <a:srgbClr val="FFFFFF"/>
                </a:solidFill>
              </a:rPr>
              <a:t>空语句</a:t>
            </a:r>
          </a:p>
        </p:txBody>
      </p:sp>
      <p:sp>
        <p:nvSpPr>
          <p:cNvPr id="45" name="MH_SubTitle_5"/>
          <p:cNvSpPr>
            <a:spLocks/>
          </p:cNvSpPr>
          <p:nvPr>
            <p:custDataLst>
              <p:tags r:id="rId8"/>
            </p:custDataLst>
          </p:nvPr>
        </p:nvSpPr>
        <p:spPr bwMode="auto">
          <a:xfrm>
            <a:off x="3111399" y="4699000"/>
            <a:ext cx="2565501" cy="1387387"/>
          </a:xfrm>
          <a:custGeom>
            <a:avLst/>
            <a:gdLst/>
            <a:ahLst/>
            <a:cxnLst>
              <a:cxn ang="0">
                <a:pos x="0" y="495"/>
              </a:cxn>
              <a:cxn ang="0">
                <a:pos x="879" y="495"/>
              </a:cxn>
              <a:cxn ang="0">
                <a:pos x="879" y="490"/>
              </a:cxn>
              <a:cxn ang="0">
                <a:pos x="725" y="0"/>
              </a:cxn>
              <a:cxn ang="0">
                <a:pos x="0" y="495"/>
              </a:cxn>
            </a:cxnLst>
            <a:rect l="0" t="0" r="r" b="b"/>
            <a:pathLst>
              <a:path w="879" h="495">
                <a:moveTo>
                  <a:pt x="0" y="495"/>
                </a:moveTo>
                <a:cubicBezTo>
                  <a:pt x="879" y="495"/>
                  <a:pt x="879" y="495"/>
                  <a:pt x="879" y="495"/>
                </a:cubicBezTo>
                <a:cubicBezTo>
                  <a:pt x="879" y="493"/>
                  <a:pt x="879" y="492"/>
                  <a:pt x="879" y="490"/>
                </a:cubicBezTo>
                <a:cubicBezTo>
                  <a:pt x="879" y="309"/>
                  <a:pt x="822" y="141"/>
                  <a:pt x="725" y="0"/>
                </a:cubicBezTo>
                <a:lnTo>
                  <a:pt x="0" y="495"/>
                </a:lnTo>
                <a:close/>
              </a:path>
            </a:pathLst>
          </a:custGeom>
          <a:solidFill>
            <a:schemeClr val="accent2"/>
          </a:solidFill>
          <a:ln w="9525">
            <a:solidFill>
              <a:schemeClr val="accent6">
                <a:lumMod val="40000"/>
                <a:lumOff val="60000"/>
              </a:schemeClr>
            </a:solidFill>
            <a:round/>
            <a:headEnd/>
            <a:tailEnd/>
          </a:ln>
          <a:effectLst/>
        </p:spPr>
        <p:txBody>
          <a:bodyPr vert="horz" wrap="square" lIns="828000" tIns="360000" rIns="91440" bIns="45720" numCol="1" anchor="ctr" anchorCtr="0" compatLnSpc="1">
            <a:prstTxWarp prst="textNoShape">
              <a:avLst/>
            </a:prstTxWarp>
            <a:normAutofit/>
          </a:bodyPr>
          <a:lstStyle/>
          <a:p>
            <a:pPr algn="ctr"/>
            <a:r>
              <a:rPr lang="zh-CN" altLang="en-US" dirty="0"/>
              <a:t>复合语句</a:t>
            </a:r>
          </a:p>
        </p:txBody>
      </p:sp>
      <p:sp>
        <p:nvSpPr>
          <p:cNvPr id="46" name="MH_Title_1"/>
          <p:cNvSpPr>
            <a:spLocks/>
          </p:cNvSpPr>
          <p:nvPr>
            <p:custDataLst>
              <p:tags r:id="rId9"/>
            </p:custDataLst>
          </p:nvPr>
        </p:nvSpPr>
        <p:spPr bwMode="auto">
          <a:xfrm>
            <a:off x="1757268" y="5133652"/>
            <a:ext cx="2340846" cy="1179615"/>
          </a:xfrm>
          <a:custGeom>
            <a:avLst/>
            <a:gdLst/>
            <a:ahLst/>
            <a:cxnLst>
              <a:cxn ang="0">
                <a:pos x="1259" y="645"/>
              </a:cxn>
              <a:cxn ang="0">
                <a:pos x="629" y="0"/>
              </a:cxn>
              <a:cxn ang="0">
                <a:pos x="0" y="645"/>
              </a:cxn>
              <a:cxn ang="0">
                <a:pos x="0" y="649"/>
              </a:cxn>
              <a:cxn ang="0">
                <a:pos x="1259" y="649"/>
              </a:cxn>
              <a:cxn ang="0">
                <a:pos x="1259" y="645"/>
              </a:cxn>
            </a:cxnLst>
            <a:rect l="0" t="0" r="r" b="b"/>
            <a:pathLst>
              <a:path w="1259" h="649">
                <a:moveTo>
                  <a:pt x="1259" y="645"/>
                </a:moveTo>
                <a:cubicBezTo>
                  <a:pt x="1259" y="289"/>
                  <a:pt x="977" y="0"/>
                  <a:pt x="629" y="0"/>
                </a:cubicBezTo>
                <a:cubicBezTo>
                  <a:pt x="282" y="0"/>
                  <a:pt x="0" y="289"/>
                  <a:pt x="0" y="645"/>
                </a:cubicBezTo>
                <a:cubicBezTo>
                  <a:pt x="0" y="646"/>
                  <a:pt x="0" y="647"/>
                  <a:pt x="0" y="649"/>
                </a:cubicBezTo>
                <a:cubicBezTo>
                  <a:pt x="1259" y="649"/>
                  <a:pt x="1259" y="649"/>
                  <a:pt x="1259" y="649"/>
                </a:cubicBezTo>
                <a:cubicBezTo>
                  <a:pt x="1259" y="647"/>
                  <a:pt x="1259" y="646"/>
                  <a:pt x="1259" y="645"/>
                </a:cubicBezTo>
                <a:close/>
              </a:path>
            </a:pathLst>
          </a:custGeom>
          <a:solidFill>
            <a:schemeClr val="bg1">
              <a:lumMod val="95000"/>
            </a:schemeClr>
          </a:solidFill>
          <a:ln w="57150">
            <a:solidFill>
              <a:srgbClr val="FFFFFF"/>
            </a:solidFill>
            <a:round/>
            <a:headEnd/>
            <a:tailEnd/>
          </a:ln>
          <a:effectLst>
            <a:reflection blurRad="6350" stA="50000" endA="300" endPos="38500" dist="50800" dir="5400000" sy="-100000" algn="bl" rotWithShape="0"/>
          </a:effectLst>
        </p:spPr>
        <p:txBody>
          <a:bodyPr vert="horz" wrap="square" lIns="0" tIns="180000" rIns="0" bIns="0" numCol="1" anchor="ctr" anchorCtr="0" compatLnSpc="1">
            <a:prstTxWarp prst="textNoShape">
              <a:avLst/>
            </a:prstTxWarp>
            <a:normAutofit/>
          </a:bodyPr>
          <a:lstStyle/>
          <a:p>
            <a:pPr algn="ctr" fontAlgn="base">
              <a:spcBef>
                <a:spcPct val="0"/>
              </a:spcBef>
              <a:spcAft>
                <a:spcPct val="0"/>
              </a:spcAft>
            </a:pPr>
            <a:r>
              <a:rPr lang="en-US" altLang="zh-CN" sz="2400" b="1">
                <a:solidFill>
                  <a:schemeClr val="accent1"/>
                </a:solidFill>
              </a:rPr>
              <a:t>C </a:t>
            </a:r>
            <a:r>
              <a:rPr lang="zh-CN" altLang="en-US" sz="2400" b="1">
                <a:solidFill>
                  <a:schemeClr val="accent1"/>
                </a:solidFill>
              </a:rPr>
              <a:t>语 句</a:t>
            </a:r>
            <a:endParaRPr lang="en-US" sz="2400" b="1">
              <a:solidFill>
                <a:schemeClr val="accent1"/>
              </a:solidFill>
            </a:endParaRPr>
          </a:p>
        </p:txBody>
      </p:sp>
      <p:sp>
        <p:nvSpPr>
          <p:cNvPr id="11" name="圆角矩形 10"/>
          <p:cNvSpPr/>
          <p:nvPr/>
        </p:nvSpPr>
        <p:spPr>
          <a:xfrm>
            <a:off x="6077897" y="1717077"/>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dirty="0">
                <a:solidFill>
                  <a:srgbClr val="000000"/>
                </a:solidFill>
              </a:rPr>
              <a:t>{</a:t>
            </a:r>
          </a:p>
          <a:p>
            <a:pPr lvl="0" algn="just" defTabSz="355600">
              <a:defRPr/>
            </a:pPr>
            <a:r>
              <a:rPr lang="en-US" altLang="zh-CN" dirty="0">
                <a:solidFill>
                  <a:srgbClr val="000000"/>
                </a:solidFill>
              </a:rPr>
              <a:t>	float pi=3.14159, r=2.5, area; </a:t>
            </a:r>
            <a:r>
              <a:rPr lang="en-US" altLang="zh-CN" dirty="0">
                <a:solidFill>
                  <a:srgbClr val="008000"/>
                </a:solidFill>
              </a:rPr>
              <a:t>//</a:t>
            </a:r>
            <a:r>
              <a:rPr lang="zh-CN" altLang="en-US" dirty="0">
                <a:solidFill>
                  <a:srgbClr val="008000"/>
                </a:solidFill>
              </a:rPr>
              <a:t>定义变量</a:t>
            </a:r>
          </a:p>
          <a:p>
            <a:pPr lvl="0" algn="just" defTabSz="355600">
              <a:defRPr/>
            </a:pPr>
            <a:r>
              <a:rPr lang="zh-CN" altLang="en-US" dirty="0">
                <a:solidFill>
                  <a:srgbClr val="000000"/>
                </a:solidFill>
              </a:rPr>
              <a:t>	</a:t>
            </a:r>
            <a:r>
              <a:rPr lang="en-US" altLang="zh-CN" dirty="0">
                <a:solidFill>
                  <a:srgbClr val="000000"/>
                </a:solidFill>
              </a:rPr>
              <a:t>area=pi*r*r;</a:t>
            </a:r>
          </a:p>
          <a:p>
            <a:pPr lvl="0" algn="just" defTabSz="355600">
              <a:defRPr/>
            </a:pPr>
            <a:r>
              <a:rPr lang="en-US" altLang="zh-CN" dirty="0">
                <a:solidFill>
                  <a:srgbClr val="000000"/>
                </a:solidFill>
              </a:rPr>
              <a:t>	</a:t>
            </a:r>
            <a:r>
              <a:rPr lang="en-US" altLang="zh-CN" dirty="0" err="1">
                <a:solidFill>
                  <a:srgbClr val="000000"/>
                </a:solidFill>
              </a:rPr>
              <a:t>printf</a:t>
            </a:r>
            <a:r>
              <a:rPr lang="en-US" altLang="zh-CN" dirty="0">
                <a:solidFill>
                  <a:srgbClr val="000000"/>
                </a:solidFill>
              </a:rPr>
              <a:t>("area=%</a:t>
            </a:r>
            <a:r>
              <a:rPr lang="en-US" altLang="zh-CN" dirty="0" err="1">
                <a:solidFill>
                  <a:srgbClr val="000000"/>
                </a:solidFill>
              </a:rPr>
              <a:t>f",area</a:t>
            </a:r>
            <a:r>
              <a:rPr lang="en-US" altLang="zh-CN" dirty="0">
                <a:solidFill>
                  <a:srgbClr val="000000"/>
                </a:solidFill>
              </a:rPr>
              <a:t>);</a:t>
            </a:r>
          </a:p>
          <a:p>
            <a:pPr lvl="0" algn="just">
              <a:defRPr/>
            </a:pPr>
            <a:r>
              <a:rPr lang="en-US" altLang="zh-CN" dirty="0">
                <a:solidFill>
                  <a:srgbClr val="000000"/>
                </a:solidFill>
              </a:rPr>
              <a:t>}</a:t>
            </a:r>
          </a:p>
        </p:txBody>
      </p:sp>
      <p:sp>
        <p:nvSpPr>
          <p:cNvPr id="13" name="MH_Other_1"/>
          <p:cNvSpPr/>
          <p:nvPr>
            <p:custDataLst>
              <p:tags r:id="rId10"/>
            </p:custDataLst>
          </p:nvPr>
        </p:nvSpPr>
        <p:spPr>
          <a:xfrm>
            <a:off x="5345724" y="4393797"/>
            <a:ext cx="662352" cy="446544"/>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a:solidFill>
                  <a:srgbClr val="FEFFFF"/>
                </a:solidFill>
              </a:rPr>
              <a:t>注意</a:t>
            </a:r>
          </a:p>
        </p:txBody>
      </p:sp>
    </p:spTree>
    <p:custDataLst>
      <p:tags r:id="rId1"/>
    </p:custDataLst>
    <p:extLst>
      <p:ext uri="{BB962C8B-B14F-4D97-AF65-F5344CB8AC3E}">
        <p14:creationId xmlns:p14="http://schemas.microsoft.com/office/powerpoint/2010/main" val="431991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8A6D863-E928-439B-8FAC-6B9DFC8D92DD}"/>
              </a:ext>
            </a:extLst>
          </p:cNvPr>
          <p:cNvPicPr>
            <a:picLocks noChangeAspect="1"/>
          </p:cNvPicPr>
          <p:nvPr/>
        </p:nvPicPr>
        <p:blipFill>
          <a:blip r:embed="rId2"/>
          <a:stretch>
            <a:fillRect/>
          </a:stretch>
        </p:blipFill>
        <p:spPr>
          <a:xfrm>
            <a:off x="2974019" y="394917"/>
            <a:ext cx="4761635" cy="5681847"/>
          </a:xfrm>
          <a:prstGeom prst="rect">
            <a:avLst/>
          </a:prstGeom>
        </p:spPr>
      </p:pic>
    </p:spTree>
    <p:extLst>
      <p:ext uri="{BB962C8B-B14F-4D97-AF65-F5344CB8AC3E}">
        <p14:creationId xmlns:p14="http://schemas.microsoft.com/office/powerpoint/2010/main" val="74336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赋值语句</a:t>
            </a:r>
          </a:p>
        </p:txBody>
      </p:sp>
      <p:sp>
        <p:nvSpPr>
          <p:cNvPr id="5" name="内容占位符 2"/>
          <p:cNvSpPr>
            <a:spLocks noGrp="1"/>
          </p:cNvSpPr>
          <p:nvPr>
            <p:ph idx="1"/>
          </p:nvPr>
        </p:nvSpPr>
        <p:spPr>
          <a:xfrm>
            <a:off x="580747" y="1028700"/>
            <a:ext cx="9715500" cy="589584"/>
          </a:xfrm>
        </p:spPr>
        <p:txBody>
          <a:bodyPr>
            <a:noAutofit/>
          </a:bodyPr>
          <a:lstStyle/>
          <a:p>
            <a:pPr marL="0" indent="0">
              <a:lnSpc>
                <a:spcPct val="120000"/>
              </a:lnSpc>
              <a:buNone/>
            </a:pPr>
            <a:r>
              <a:rPr lang="en-US" altLang="zh-CN" sz="2400">
                <a:solidFill>
                  <a:schemeClr val="accent1"/>
                </a:solidFill>
              </a:rPr>
              <a:t>【</a:t>
            </a:r>
            <a:r>
              <a:rPr lang="zh-CN" altLang="en-US" sz="2400">
                <a:solidFill>
                  <a:schemeClr val="accent1"/>
                </a:solidFill>
              </a:rPr>
              <a:t>例</a:t>
            </a:r>
            <a:r>
              <a:rPr lang="en-US" altLang="zh-CN" sz="2400">
                <a:solidFill>
                  <a:schemeClr val="accent1"/>
                </a:solidFill>
              </a:rPr>
              <a:t>3.4】</a:t>
            </a:r>
            <a:r>
              <a:rPr lang="zh-CN" altLang="en-US" sz="2400">
                <a:solidFill>
                  <a:schemeClr val="accent1"/>
                </a:solidFill>
              </a:rPr>
              <a:t>给出三角形的三边长，求三角形面积。</a:t>
            </a:r>
            <a:endParaRPr lang="en-US" altLang="zh-CN" sz="240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779280" y="1494428"/>
                <a:ext cx="10038162" cy="772840"/>
              </a:xfrm>
              <a:prstGeom prst="rect">
                <a:avLst/>
              </a:prstGeom>
            </p:spPr>
            <p:txBody>
              <a:bodyPr wrap="square">
                <a:spAutoFit/>
              </a:bodyPr>
              <a:lstStyle/>
              <a:p>
                <a:r>
                  <a:rPr lang="zh-CN" altLang="en-US" sz="2000" b="1" dirty="0"/>
                  <a:t>解题思路</a:t>
                </a:r>
                <a:r>
                  <a:rPr lang="en-US" altLang="zh-CN" sz="2000" b="1" dirty="0"/>
                  <a:t>: </a:t>
                </a:r>
                <a:r>
                  <a:rPr lang="zh-CN" altLang="en-US" sz="2000" dirty="0"/>
                  <a:t> 假设给定的三个边符合构成三角形的条件</a:t>
                </a:r>
                <a:r>
                  <a:rPr lang="en-US" altLang="zh-CN" sz="2000" dirty="0"/>
                  <a:t>: </a:t>
                </a:r>
                <a:r>
                  <a:rPr lang="zh-CN" altLang="en-US" sz="2000" dirty="0"/>
                  <a:t>任意两边之和大于第三边。</a:t>
                </a:r>
                <a:endParaRPr lang="en-US" altLang="zh-CN" sz="2000" dirty="0"/>
              </a:p>
              <a:p>
                <a:r>
                  <a:rPr lang="zh-CN" altLang="en-US" sz="2000" dirty="0"/>
                  <a:t>从数学知识已知求三角形面积的公式为：</a:t>
                </a:r>
                <a:r>
                  <a:rPr lang="en-US" altLang="zh-CN" sz="2000" dirty="0"/>
                  <a:t>area=</a:t>
                </a:r>
                <a14:m>
                  <m:oMath xmlns:m="http://schemas.openxmlformats.org/officeDocument/2006/math">
                    <m:rad>
                      <m:radPr>
                        <m:degHide m:val="on"/>
                        <m:ctrlPr>
                          <a:rPr lang="en-US" altLang="zh-CN" sz="2000" i="1" smtClean="0">
                            <a:latin typeface="Cambria Math" panose="02040503050406030204" pitchFamily="18" charset="0"/>
                          </a:rPr>
                        </m:ctrlPr>
                      </m:radPr>
                      <m:deg/>
                      <m:e>
                        <m:r>
                          <m:rPr>
                            <m:nor/>
                          </m:rPr>
                          <a:rPr lang="en-US" altLang="zh-CN" sz="2000"/>
                          <m:t>s</m:t>
                        </m:r>
                        <m:r>
                          <m:rPr>
                            <m:nor/>
                          </m:rPr>
                          <a:rPr lang="en-US" altLang="zh-CN" sz="2000"/>
                          <m:t>(</m:t>
                        </m:r>
                        <m:r>
                          <m:rPr>
                            <m:nor/>
                          </m:rPr>
                          <a:rPr lang="en-US" altLang="zh-CN" sz="2000"/>
                          <m:t>s</m:t>
                        </m:r>
                        <m:r>
                          <m:rPr>
                            <m:nor/>
                          </m:rPr>
                          <a:rPr lang="en-US" altLang="zh-CN" sz="2000"/>
                          <m:t>−</m:t>
                        </m:r>
                        <m:r>
                          <m:rPr>
                            <m:nor/>
                          </m:rPr>
                          <a:rPr lang="en-US" altLang="zh-CN" sz="2000"/>
                          <m:t>a</m:t>
                        </m:r>
                        <m:r>
                          <m:rPr>
                            <m:nor/>
                          </m:rPr>
                          <a:rPr lang="en-US" altLang="zh-CN" sz="2000"/>
                          <m:t>)(</m:t>
                        </m:r>
                        <m:r>
                          <m:rPr>
                            <m:nor/>
                          </m:rPr>
                          <a:rPr lang="en-US" altLang="zh-CN" sz="2000"/>
                          <m:t>s</m:t>
                        </m:r>
                        <m:r>
                          <m:rPr>
                            <m:nor/>
                          </m:rPr>
                          <a:rPr lang="en-US" altLang="zh-CN" sz="2000"/>
                          <m:t>−</m:t>
                        </m:r>
                        <m:r>
                          <m:rPr>
                            <m:nor/>
                          </m:rPr>
                          <a:rPr lang="en-US" altLang="zh-CN" sz="2000"/>
                          <m:t>b</m:t>
                        </m:r>
                        <m:r>
                          <m:rPr>
                            <m:nor/>
                          </m:rPr>
                          <a:rPr lang="en-US" altLang="zh-CN" sz="2000"/>
                          <m:t>)(</m:t>
                        </m:r>
                        <m:r>
                          <m:rPr>
                            <m:nor/>
                          </m:rPr>
                          <a:rPr lang="en-US" altLang="zh-CN" sz="2000"/>
                          <m:t>s</m:t>
                        </m:r>
                        <m:r>
                          <m:rPr>
                            <m:nor/>
                          </m:rPr>
                          <a:rPr lang="en-US" altLang="zh-CN" sz="2000"/>
                          <m:t>−</m:t>
                        </m:r>
                        <m:r>
                          <m:rPr>
                            <m:nor/>
                          </m:rPr>
                          <a:rPr lang="en-US" altLang="zh-CN" sz="2000"/>
                          <m:t>c</m:t>
                        </m:r>
                        <m:r>
                          <m:rPr>
                            <m:nor/>
                          </m:rPr>
                          <a:rPr lang="en-US" altLang="zh-CN" sz="2000"/>
                          <m:t>)</m:t>
                        </m:r>
                      </m:e>
                    </m:rad>
                  </m:oMath>
                </a14:m>
                <a:r>
                  <a:rPr lang="zh-CN" altLang="en-US" sz="2000" dirty="0"/>
                  <a:t>，其中</a:t>
                </a:r>
                <a:r>
                  <a:rPr lang="en-US" altLang="zh-CN" sz="2000" dirty="0"/>
                  <a:t>s=(</a:t>
                </a:r>
                <a:r>
                  <a:rPr lang="en-US" altLang="zh-CN" sz="2000" dirty="0" err="1"/>
                  <a:t>a+b+c</a:t>
                </a:r>
                <a:r>
                  <a:rPr lang="en-US" altLang="zh-CN" sz="2000" dirty="0"/>
                  <a:t>)/2</a:t>
                </a:r>
                <a:r>
                  <a:rPr lang="zh-CN" altLang="en-US" sz="2000" dirty="0"/>
                  <a:t>。</a:t>
                </a:r>
              </a:p>
            </p:txBody>
          </p:sp>
        </mc:Choice>
        <mc:Fallback xmlns="">
          <p:sp>
            <p:nvSpPr>
              <p:cNvPr id="6" name="矩形 5"/>
              <p:cNvSpPr>
                <a:spLocks noRot="1" noChangeAspect="1" noMove="1" noResize="1" noEditPoints="1" noAdjustHandles="1" noChangeArrowheads="1" noChangeShapeType="1" noTextEdit="1"/>
              </p:cNvSpPr>
              <p:nvPr/>
            </p:nvSpPr>
            <p:spPr>
              <a:xfrm>
                <a:off x="779280" y="1494428"/>
                <a:ext cx="10038162" cy="772840"/>
              </a:xfrm>
              <a:prstGeom prst="rect">
                <a:avLst/>
              </a:prstGeom>
              <a:blipFill>
                <a:blip r:embed="rId2"/>
                <a:stretch>
                  <a:fillRect l="-668" t="-3937" b="-11024"/>
                </a:stretch>
              </a:blipFill>
            </p:spPr>
            <p:txBody>
              <a:bodyPr/>
              <a:lstStyle/>
              <a:p>
                <a:r>
                  <a:rPr lang="zh-CN" altLang="en-US">
                    <a:noFill/>
                  </a:rPr>
                  <a:t> </a:t>
                </a:r>
              </a:p>
            </p:txBody>
          </p:sp>
        </mc:Fallback>
      </mc:AlternateContent>
      <p:sp>
        <p:nvSpPr>
          <p:cNvPr id="7" name="圆角矩形 6"/>
          <p:cNvSpPr/>
          <p:nvPr/>
        </p:nvSpPr>
        <p:spPr>
          <a:xfrm>
            <a:off x="779280" y="2340263"/>
            <a:ext cx="6813852" cy="3963700"/>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dirty="0"/>
              <a:t>#include &lt;</a:t>
            </a:r>
            <a:r>
              <a:rPr lang="en-US" altLang="zh-CN" dirty="0" err="1"/>
              <a:t>stdio.h</a:t>
            </a:r>
            <a:r>
              <a:rPr lang="en-US" altLang="zh-CN" dirty="0"/>
              <a:t>&gt;</a:t>
            </a:r>
          </a:p>
          <a:p>
            <a:pPr defTabSz="363538"/>
            <a:r>
              <a:rPr lang="en-US" altLang="zh-CN" dirty="0"/>
              <a:t>#include &lt;</a:t>
            </a:r>
            <a:r>
              <a:rPr lang="en-US" altLang="zh-CN" dirty="0" err="1"/>
              <a:t>math.h</a:t>
            </a:r>
            <a:r>
              <a:rPr lang="en-US" altLang="zh-CN" dirty="0"/>
              <a:t>&gt;</a:t>
            </a:r>
          </a:p>
          <a:p>
            <a:pPr defTabSz="363538"/>
            <a:r>
              <a:rPr lang="en-US" altLang="zh-CN" dirty="0"/>
              <a:t>int main ()</a:t>
            </a:r>
          </a:p>
          <a:p>
            <a:pPr defTabSz="363538"/>
            <a:r>
              <a:rPr lang="en-US" altLang="zh-CN" dirty="0"/>
              <a:t> {</a:t>
            </a:r>
          </a:p>
          <a:p>
            <a:pPr defTabSz="363538"/>
            <a:r>
              <a:rPr lang="en-US" altLang="zh-CN" dirty="0"/>
              <a:t>	double </a:t>
            </a:r>
            <a:r>
              <a:rPr lang="en-US" altLang="zh-CN" dirty="0" err="1"/>
              <a:t>a,b,c,s,area</a:t>
            </a:r>
            <a:r>
              <a:rPr lang="en-US" altLang="zh-CN" dirty="0"/>
              <a:t>;				</a:t>
            </a:r>
            <a:r>
              <a:rPr lang="en-US" altLang="zh-CN" dirty="0">
                <a:solidFill>
                  <a:srgbClr val="008000"/>
                </a:solidFill>
              </a:rPr>
              <a:t>//</a:t>
            </a:r>
            <a:r>
              <a:rPr lang="zh-CN" altLang="en-US" dirty="0">
                <a:solidFill>
                  <a:srgbClr val="008000"/>
                </a:solidFill>
              </a:rPr>
              <a:t>定义各变量，均为</a:t>
            </a:r>
            <a:r>
              <a:rPr lang="en-US" altLang="zh-CN" dirty="0">
                <a:solidFill>
                  <a:srgbClr val="008000"/>
                </a:solidFill>
              </a:rPr>
              <a:t>double</a:t>
            </a:r>
            <a:r>
              <a:rPr lang="zh-CN" altLang="en-US" dirty="0">
                <a:solidFill>
                  <a:srgbClr val="008000"/>
                </a:solidFill>
              </a:rPr>
              <a:t>型 </a:t>
            </a:r>
          </a:p>
          <a:p>
            <a:pPr defTabSz="363538"/>
            <a:r>
              <a:rPr lang="zh-CN" altLang="en-US" dirty="0"/>
              <a:t>	</a:t>
            </a:r>
            <a:r>
              <a:rPr lang="en-US" altLang="zh-CN" dirty="0"/>
              <a:t>a=3.67;							</a:t>
            </a:r>
            <a:r>
              <a:rPr lang="en-US" altLang="zh-CN" dirty="0">
                <a:solidFill>
                  <a:srgbClr val="008000"/>
                </a:solidFill>
              </a:rPr>
              <a:t>//</a:t>
            </a:r>
            <a:r>
              <a:rPr lang="zh-CN" altLang="en-US" dirty="0">
                <a:solidFill>
                  <a:srgbClr val="008000"/>
                </a:solidFill>
              </a:rPr>
              <a:t>对边长</a:t>
            </a:r>
            <a:r>
              <a:rPr lang="en-US" altLang="zh-CN" dirty="0">
                <a:solidFill>
                  <a:srgbClr val="008000"/>
                </a:solidFill>
              </a:rPr>
              <a:t>a</a:t>
            </a:r>
            <a:r>
              <a:rPr lang="zh-CN" altLang="en-US" dirty="0">
                <a:solidFill>
                  <a:srgbClr val="008000"/>
                </a:solidFill>
              </a:rPr>
              <a:t>赋值 </a:t>
            </a:r>
          </a:p>
          <a:p>
            <a:pPr defTabSz="363538"/>
            <a:r>
              <a:rPr lang="zh-CN" altLang="en-US" dirty="0"/>
              <a:t>	</a:t>
            </a:r>
            <a:r>
              <a:rPr lang="en-US" altLang="zh-CN" dirty="0"/>
              <a:t>b=5.43;							</a:t>
            </a:r>
            <a:r>
              <a:rPr lang="en-US" altLang="zh-CN" dirty="0">
                <a:solidFill>
                  <a:srgbClr val="008000"/>
                </a:solidFill>
              </a:rPr>
              <a:t>//</a:t>
            </a:r>
            <a:r>
              <a:rPr lang="zh-CN" altLang="en-US" dirty="0">
                <a:solidFill>
                  <a:srgbClr val="008000"/>
                </a:solidFill>
              </a:rPr>
              <a:t>对边长</a:t>
            </a:r>
            <a:r>
              <a:rPr lang="en-US" altLang="zh-CN" dirty="0">
                <a:solidFill>
                  <a:srgbClr val="008000"/>
                </a:solidFill>
              </a:rPr>
              <a:t>b</a:t>
            </a:r>
            <a:r>
              <a:rPr lang="zh-CN" altLang="en-US" dirty="0">
                <a:solidFill>
                  <a:srgbClr val="008000"/>
                </a:solidFill>
              </a:rPr>
              <a:t>赋值</a:t>
            </a:r>
            <a:r>
              <a:rPr lang="zh-CN" altLang="en-US" dirty="0"/>
              <a:t> </a:t>
            </a:r>
          </a:p>
          <a:p>
            <a:pPr defTabSz="363538"/>
            <a:r>
              <a:rPr lang="zh-CN" altLang="en-US" dirty="0"/>
              <a:t>	</a:t>
            </a:r>
            <a:r>
              <a:rPr lang="en-US" altLang="zh-CN" dirty="0"/>
              <a:t>c=6.21;								</a:t>
            </a:r>
            <a:r>
              <a:rPr lang="en-US" altLang="zh-CN" dirty="0">
                <a:solidFill>
                  <a:srgbClr val="008000"/>
                </a:solidFill>
              </a:rPr>
              <a:t>//</a:t>
            </a:r>
            <a:r>
              <a:rPr lang="zh-CN" altLang="en-US" dirty="0">
                <a:solidFill>
                  <a:srgbClr val="008000"/>
                </a:solidFill>
              </a:rPr>
              <a:t>对边长</a:t>
            </a:r>
            <a:r>
              <a:rPr lang="en-US" altLang="zh-CN" dirty="0">
                <a:solidFill>
                  <a:srgbClr val="008000"/>
                </a:solidFill>
              </a:rPr>
              <a:t>c</a:t>
            </a:r>
            <a:r>
              <a:rPr lang="zh-CN" altLang="en-US" dirty="0">
                <a:solidFill>
                  <a:srgbClr val="008000"/>
                </a:solidFill>
              </a:rPr>
              <a:t>赋值</a:t>
            </a:r>
          </a:p>
          <a:p>
            <a:pPr defTabSz="363538"/>
            <a:r>
              <a:rPr lang="zh-CN" altLang="en-US" dirty="0"/>
              <a:t>	</a:t>
            </a:r>
            <a:r>
              <a:rPr lang="en-US" altLang="zh-CN" dirty="0"/>
              <a:t>s=(</a:t>
            </a:r>
            <a:r>
              <a:rPr lang="en-US" altLang="zh-CN" dirty="0" err="1"/>
              <a:t>a+b+c</a:t>
            </a:r>
            <a:r>
              <a:rPr lang="en-US" altLang="zh-CN" dirty="0"/>
              <a:t>)/2; 						</a:t>
            </a:r>
            <a:r>
              <a:rPr lang="en-US" altLang="zh-CN" dirty="0">
                <a:solidFill>
                  <a:srgbClr val="008000"/>
                </a:solidFill>
              </a:rPr>
              <a:t>//</a:t>
            </a:r>
            <a:r>
              <a:rPr lang="zh-CN" altLang="en-US" dirty="0">
                <a:solidFill>
                  <a:srgbClr val="008000"/>
                </a:solidFill>
              </a:rPr>
              <a:t>计算</a:t>
            </a:r>
            <a:r>
              <a:rPr lang="en-US" altLang="zh-CN" dirty="0">
                <a:solidFill>
                  <a:srgbClr val="008000"/>
                </a:solidFill>
              </a:rPr>
              <a:t>s </a:t>
            </a:r>
          </a:p>
          <a:p>
            <a:pPr defTabSz="363538"/>
            <a:r>
              <a:rPr lang="en-US" altLang="zh-CN" dirty="0"/>
              <a:t>	area=sqrt(s*(s-a)*(s-b)*(s-c));		</a:t>
            </a:r>
            <a:r>
              <a:rPr lang="en-US" altLang="zh-CN" dirty="0">
                <a:solidFill>
                  <a:srgbClr val="008000"/>
                </a:solidFill>
              </a:rPr>
              <a:t>//</a:t>
            </a:r>
            <a:r>
              <a:rPr lang="zh-CN" altLang="en-US" dirty="0">
                <a:solidFill>
                  <a:srgbClr val="008000"/>
                </a:solidFill>
              </a:rPr>
              <a:t>计算</a:t>
            </a:r>
            <a:r>
              <a:rPr lang="en-US" altLang="zh-CN" dirty="0">
                <a:solidFill>
                  <a:srgbClr val="008000"/>
                </a:solidFill>
              </a:rPr>
              <a:t>area</a:t>
            </a:r>
            <a:r>
              <a:rPr lang="en-US" altLang="zh-CN" dirty="0"/>
              <a:t> </a:t>
            </a:r>
          </a:p>
          <a:p>
            <a:pPr defTabSz="363538"/>
            <a:r>
              <a:rPr lang="en-US" altLang="zh-CN" dirty="0"/>
              <a:t>	</a:t>
            </a:r>
            <a:r>
              <a:rPr lang="en-US" altLang="zh-CN" dirty="0" err="1"/>
              <a:t>printf</a:t>
            </a:r>
            <a:r>
              <a:rPr lang="en-US" altLang="zh-CN" dirty="0"/>
              <a:t>("a=%f\tb=%f\</a:t>
            </a:r>
            <a:r>
              <a:rPr lang="en-US" altLang="zh-CN" dirty="0" err="1"/>
              <a:t>t%f</a:t>
            </a:r>
            <a:r>
              <a:rPr lang="en-US" altLang="zh-CN" dirty="0"/>
              <a:t>\n",</a:t>
            </a:r>
            <a:r>
              <a:rPr lang="en-US" altLang="zh-CN" dirty="0" err="1"/>
              <a:t>a,b,c</a:t>
            </a:r>
            <a:r>
              <a:rPr lang="en-US" altLang="zh-CN" dirty="0"/>
              <a:t>); 	</a:t>
            </a:r>
            <a:r>
              <a:rPr lang="en-US" altLang="zh-CN" dirty="0">
                <a:solidFill>
                  <a:srgbClr val="008000"/>
                </a:solidFill>
              </a:rPr>
              <a:t>//</a:t>
            </a:r>
            <a:r>
              <a:rPr lang="zh-CN" altLang="en-US" dirty="0">
                <a:solidFill>
                  <a:srgbClr val="008000"/>
                </a:solidFill>
              </a:rPr>
              <a:t>输出三边</a:t>
            </a:r>
            <a:r>
              <a:rPr lang="en-US" altLang="zh-CN" dirty="0" err="1">
                <a:solidFill>
                  <a:srgbClr val="008000"/>
                </a:solidFill>
              </a:rPr>
              <a:t>a,b,c</a:t>
            </a:r>
            <a:r>
              <a:rPr lang="zh-CN" altLang="en-US" dirty="0">
                <a:solidFill>
                  <a:srgbClr val="008000"/>
                </a:solidFill>
              </a:rPr>
              <a:t>的值 </a:t>
            </a:r>
          </a:p>
          <a:p>
            <a:pPr defTabSz="363538"/>
            <a:r>
              <a:rPr lang="zh-CN" altLang="en-US" dirty="0"/>
              <a:t>	</a:t>
            </a:r>
            <a:r>
              <a:rPr lang="en-US" altLang="zh-CN" dirty="0" err="1"/>
              <a:t>printf</a:t>
            </a:r>
            <a:r>
              <a:rPr lang="en-US" altLang="zh-CN" dirty="0"/>
              <a:t>("area=%f\</a:t>
            </a:r>
            <a:r>
              <a:rPr lang="en-US" altLang="zh-CN" dirty="0" err="1"/>
              <a:t>n",area</a:t>
            </a:r>
            <a:r>
              <a:rPr lang="en-US" altLang="zh-CN" dirty="0"/>
              <a:t>);			</a:t>
            </a:r>
            <a:r>
              <a:rPr lang="en-US" altLang="zh-CN" dirty="0">
                <a:solidFill>
                  <a:srgbClr val="008000"/>
                </a:solidFill>
              </a:rPr>
              <a:t>//</a:t>
            </a:r>
            <a:r>
              <a:rPr lang="zh-CN" altLang="en-US" dirty="0">
                <a:solidFill>
                  <a:srgbClr val="008000"/>
                </a:solidFill>
              </a:rPr>
              <a:t>输出面积</a:t>
            </a:r>
            <a:r>
              <a:rPr lang="en-US" altLang="zh-CN" dirty="0">
                <a:solidFill>
                  <a:srgbClr val="008000"/>
                </a:solidFill>
              </a:rPr>
              <a:t>area</a:t>
            </a:r>
            <a:r>
              <a:rPr lang="zh-CN" altLang="en-US" dirty="0">
                <a:solidFill>
                  <a:srgbClr val="008000"/>
                </a:solidFill>
              </a:rPr>
              <a:t>的值</a:t>
            </a:r>
          </a:p>
          <a:p>
            <a:pPr defTabSz="363538"/>
            <a:r>
              <a:rPr lang="zh-CN" altLang="en-US" dirty="0"/>
              <a:t>	</a:t>
            </a:r>
            <a:r>
              <a:rPr lang="en-US" altLang="zh-CN" dirty="0"/>
              <a:t>return 0;</a:t>
            </a:r>
          </a:p>
          <a:p>
            <a:pPr defTabSz="363538"/>
            <a:r>
              <a:rPr lang="en-US" altLang="zh-CN" dirty="0"/>
              <a:t> }</a:t>
            </a:r>
            <a:endParaRPr lang="en-US" altLang="zh-CN" dirty="0">
              <a:solidFill>
                <a:srgbClr val="008000"/>
              </a:solidFill>
            </a:endParaRPr>
          </a:p>
        </p:txBody>
      </p:sp>
      <p:pic>
        <p:nvPicPr>
          <p:cNvPr id="8" name="图片 7"/>
          <p:cNvPicPr>
            <a:picLocks noChangeAspect="1"/>
          </p:cNvPicPr>
          <p:nvPr/>
        </p:nvPicPr>
        <p:blipFill>
          <a:blip r:embed="rId3" cstate="print"/>
          <a:stretch>
            <a:fillRect/>
          </a:stretch>
        </p:blipFill>
        <p:spPr>
          <a:xfrm>
            <a:off x="7861022" y="2354263"/>
            <a:ext cx="3524250" cy="895350"/>
          </a:xfrm>
          <a:prstGeom prst="rect">
            <a:avLst/>
          </a:prstGeom>
        </p:spPr>
      </p:pic>
      <p:grpSp>
        <p:nvGrpSpPr>
          <p:cNvPr id="9" name="组合 8"/>
          <p:cNvGrpSpPr/>
          <p:nvPr/>
        </p:nvGrpSpPr>
        <p:grpSpPr>
          <a:xfrm>
            <a:off x="7559238" y="3372918"/>
            <a:ext cx="4127817" cy="377687"/>
            <a:chOff x="8050696" y="5019261"/>
            <a:chExt cx="4127817" cy="377687"/>
          </a:xfrm>
          <a:effectLst>
            <a:outerShdw blurRad="63500" sx="102000" sy="102000" algn="ctr" rotWithShape="0">
              <a:prstClr val="black">
                <a:alpha val="40000"/>
              </a:prstClr>
            </a:outerShdw>
          </a:effectLst>
        </p:grpSpPr>
        <p:sp>
          <p:nvSpPr>
            <p:cNvPr id="10" name="剪去单角的矩形 9"/>
            <p:cNvSpPr/>
            <p:nvPr/>
          </p:nvSpPr>
          <p:spPr>
            <a:xfrm>
              <a:off x="8050696" y="5019261"/>
              <a:ext cx="4127817" cy="377687"/>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2" name="文本框 11"/>
            <p:cNvSpPr txBox="1"/>
            <p:nvPr/>
          </p:nvSpPr>
          <p:spPr>
            <a:xfrm>
              <a:off x="8388005" y="5054496"/>
              <a:ext cx="3790508" cy="307777"/>
            </a:xfrm>
            <a:prstGeom prst="rect">
              <a:avLst/>
            </a:prstGeom>
            <a:noFill/>
          </p:spPr>
          <p:txBody>
            <a:bodyPr wrap="square" rtlCol="0">
              <a:spAutoFit/>
            </a:bodyPr>
            <a:lstStyle/>
            <a:p>
              <a:r>
                <a:rPr lang="zh-CN" altLang="en-US" sz="1400">
                  <a:solidFill>
                    <a:schemeClr val="bg1"/>
                  </a:solidFill>
                </a:rPr>
                <a:t>为提高精度，变量都定义为双精度类型</a:t>
              </a:r>
            </a:p>
          </p:txBody>
        </p:sp>
      </p:grpSp>
      <p:grpSp>
        <p:nvGrpSpPr>
          <p:cNvPr id="13" name="组合 12"/>
          <p:cNvGrpSpPr/>
          <p:nvPr/>
        </p:nvGrpSpPr>
        <p:grpSpPr>
          <a:xfrm>
            <a:off x="5737414" y="4570971"/>
            <a:ext cx="5949641" cy="558455"/>
            <a:chOff x="8050696" y="5019261"/>
            <a:chExt cx="5949641" cy="558455"/>
          </a:xfrm>
          <a:effectLst>
            <a:outerShdw blurRad="63500" sx="102000" sy="102000" algn="ctr" rotWithShape="0">
              <a:prstClr val="black">
                <a:alpha val="40000"/>
              </a:prstClr>
            </a:outerShdw>
          </a:effectLst>
        </p:grpSpPr>
        <p:sp>
          <p:nvSpPr>
            <p:cNvPr id="14" name="剪去单角的矩形 13"/>
            <p:cNvSpPr/>
            <p:nvPr/>
          </p:nvSpPr>
          <p:spPr>
            <a:xfrm>
              <a:off x="8050696" y="5019261"/>
              <a:ext cx="5949641"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5612332" cy="523220"/>
            </a:xfrm>
            <a:prstGeom prst="rect">
              <a:avLst/>
            </a:prstGeom>
            <a:noFill/>
          </p:spPr>
          <p:txBody>
            <a:bodyPr wrap="square" rtlCol="0">
              <a:spAutoFit/>
            </a:bodyPr>
            <a:lstStyle/>
            <a:p>
              <a:r>
                <a:rPr lang="en-US" altLang="zh-CN" sz="1400" err="1">
                  <a:solidFill>
                    <a:schemeClr val="bg1"/>
                  </a:solidFill>
                </a:rPr>
                <a:t>sqrt</a:t>
              </a:r>
              <a:r>
                <a:rPr lang="zh-CN" altLang="en-US" sz="1400">
                  <a:solidFill>
                    <a:schemeClr val="bg1"/>
                  </a:solidFill>
                </a:rPr>
                <a:t>函数是求平方根的函数。由于要调用数学函数库中的函数，必须在程序的开头加一条</a:t>
              </a:r>
              <a:r>
                <a:rPr lang="en-US" altLang="zh-CN" sz="1400">
                  <a:solidFill>
                    <a:schemeClr val="bg1"/>
                  </a:solidFill>
                </a:rPr>
                <a:t>#include</a:t>
              </a:r>
              <a:r>
                <a:rPr lang="zh-CN" altLang="en-US" sz="1400">
                  <a:solidFill>
                    <a:schemeClr val="bg1"/>
                  </a:solidFill>
                </a:rPr>
                <a:t>指令，把头文件“</a:t>
              </a:r>
              <a:r>
                <a:rPr lang="en-US" altLang="zh-CN" sz="1400" err="1">
                  <a:solidFill>
                    <a:schemeClr val="bg1"/>
                  </a:solidFill>
                </a:rPr>
                <a:t>math.h</a:t>
              </a:r>
              <a:r>
                <a:rPr lang="en-US" altLang="zh-CN" sz="1400">
                  <a:solidFill>
                    <a:schemeClr val="bg1"/>
                  </a:solidFill>
                </a:rPr>
                <a:t>”</a:t>
              </a:r>
              <a:r>
                <a:rPr lang="zh-CN" altLang="en-US" sz="1400">
                  <a:solidFill>
                    <a:schemeClr val="bg1"/>
                  </a:solidFill>
                </a:rPr>
                <a:t>包含到程序中来。</a:t>
              </a:r>
            </a:p>
          </p:txBody>
        </p:sp>
      </p:grpSp>
      <p:grpSp>
        <p:nvGrpSpPr>
          <p:cNvPr id="17" name="组合 16"/>
          <p:cNvGrpSpPr/>
          <p:nvPr/>
        </p:nvGrpSpPr>
        <p:grpSpPr>
          <a:xfrm>
            <a:off x="6689625" y="5148830"/>
            <a:ext cx="4997430" cy="558455"/>
            <a:chOff x="8050696" y="5019261"/>
            <a:chExt cx="4127817" cy="558455"/>
          </a:xfrm>
          <a:effectLst>
            <a:outerShdw blurRad="63500" sx="102000" sy="102000" algn="ctr" rotWithShape="0">
              <a:prstClr val="black">
                <a:alpha val="40000"/>
              </a:prstClr>
            </a:outerShdw>
          </a:effectLst>
        </p:grpSpPr>
        <p:sp>
          <p:nvSpPr>
            <p:cNvPr id="18" name="剪去单角的矩形 17"/>
            <p:cNvSpPr/>
            <p:nvPr/>
          </p:nvSpPr>
          <p:spPr>
            <a:xfrm>
              <a:off x="8050696" y="5019261"/>
              <a:ext cx="4127817" cy="55845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 name="图片 18"/>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8108212" y="5064435"/>
              <a:ext cx="240858" cy="327600"/>
            </a:xfrm>
            <a:prstGeom prst="rect">
              <a:avLst/>
            </a:prstGeom>
          </p:spPr>
        </p:pic>
        <p:sp>
          <p:nvSpPr>
            <p:cNvPr id="20" name="文本框 19"/>
            <p:cNvSpPr txBox="1"/>
            <p:nvPr/>
          </p:nvSpPr>
          <p:spPr>
            <a:xfrm>
              <a:off x="8388005" y="5054496"/>
              <a:ext cx="3648762" cy="523220"/>
            </a:xfrm>
            <a:prstGeom prst="rect">
              <a:avLst/>
            </a:prstGeom>
            <a:noFill/>
          </p:spPr>
          <p:txBody>
            <a:bodyPr wrap="square" rtlCol="0">
              <a:spAutoFit/>
            </a:bodyPr>
            <a:lstStyle/>
            <a:p>
              <a:r>
                <a:rPr lang="zh-CN" altLang="en-US" sz="1400">
                  <a:solidFill>
                    <a:schemeClr val="bg1"/>
                  </a:solidFill>
                </a:rPr>
                <a:t>转移字符</a:t>
              </a:r>
              <a:r>
                <a:rPr lang="en-US" altLang="zh-CN" sz="1400">
                  <a:solidFill>
                    <a:schemeClr val="bg1"/>
                  </a:solidFill>
                </a:rPr>
                <a:t>′\t′</a:t>
              </a:r>
              <a:r>
                <a:rPr lang="zh-CN" altLang="en-US" sz="1400">
                  <a:solidFill>
                    <a:schemeClr val="bg1"/>
                  </a:solidFill>
                </a:rPr>
                <a:t>用来调整输出的位置，使输出的数据清晰、整齐、美观</a:t>
              </a:r>
            </a:p>
          </p:txBody>
        </p:sp>
      </p:grpSp>
    </p:spTree>
    <p:extLst>
      <p:ext uri="{BB962C8B-B14F-4D97-AF65-F5344CB8AC3E}">
        <p14:creationId xmlns:p14="http://schemas.microsoft.com/office/powerpoint/2010/main" val="223840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93969" y="469423"/>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a:solidFill>
                  <a:srgbClr val="FFFFFF"/>
                </a:solidFill>
                <a:latin typeface="微软雅黑" panose="020B0503020204020204" pitchFamily="34" charset="-122"/>
                <a:ea typeface="微软雅黑" panose="020B0503020204020204" pitchFamily="34" charset="-122"/>
              </a:rPr>
              <a:t>赋值运算符“</a:t>
            </a:r>
            <a:r>
              <a:rPr lang="en-US" altLang="zh-CN" sz="2400" b="1" dirty="0">
                <a:solidFill>
                  <a:srgbClr val="FFFFFF"/>
                </a:solidFill>
                <a:latin typeface="微软雅黑" panose="020B0503020204020204" pitchFamily="34" charset="-122"/>
                <a:ea typeface="微软雅黑" panose="020B0503020204020204" pitchFamily="34" charset="-122"/>
              </a:rPr>
              <a:t>=</a:t>
            </a:r>
            <a:r>
              <a:rPr lang="zh-CN" altLang="en-US" sz="2400" b="1" dirty="0">
                <a:solidFill>
                  <a:srgbClr val="FFFFFF"/>
                </a:solidFill>
                <a:latin typeface="微软雅黑" panose="020B0503020204020204" pitchFamily="34" charset="-122"/>
                <a:ea typeface="微软雅黑" panose="020B0503020204020204" pitchFamily="34" charset="-122"/>
              </a:rPr>
              <a:t>”</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93969" y="955583"/>
            <a:ext cx="9667742" cy="1116331"/>
          </a:xfrm>
          <a:prstGeom prst="rect">
            <a:avLst/>
          </a:prstGeom>
          <a:noFill/>
        </p:spPr>
        <p:txBody>
          <a:bodyPr wrap="square" rtlCol="0">
            <a:spAutoFit/>
          </a:bodyPr>
          <a:lstStyle/>
          <a:p>
            <a:pPr>
              <a:lnSpc>
                <a:spcPct val="200000"/>
              </a:lnSpc>
            </a:pPr>
            <a:r>
              <a:rPr lang="zh-CN" altLang="en-US" dirty="0"/>
              <a:t>“</a:t>
            </a:r>
            <a:r>
              <a:rPr lang="en-US" altLang="zh-CN" dirty="0"/>
              <a:t>=</a:t>
            </a:r>
            <a:r>
              <a:rPr lang="zh-CN" altLang="en-US" dirty="0"/>
              <a:t>”的作用是将一个数据赋给一个变量。</a:t>
            </a:r>
            <a:endParaRPr lang="en-US" altLang="zh-CN" dirty="0"/>
          </a:p>
          <a:p>
            <a:pPr>
              <a:lnSpc>
                <a:spcPct val="200000"/>
              </a:lnSpc>
            </a:pPr>
            <a:r>
              <a:rPr lang="zh-CN" altLang="en-US" dirty="0"/>
              <a:t>数据可以为：常量、变量值、表达式值、函数的返回值</a:t>
            </a:r>
          </a:p>
        </p:txBody>
      </p:sp>
      <p:sp>
        <p:nvSpPr>
          <p:cNvPr id="2" name="MH_Title_1">
            <a:extLst>
              <a:ext uri="{FF2B5EF4-FFF2-40B4-BE49-F238E27FC236}">
                <a16:creationId xmlns:a16="http://schemas.microsoft.com/office/drawing/2014/main" id="{BB0BE5CC-B532-4DA8-B6AA-E088132308B8}"/>
              </a:ext>
            </a:extLst>
          </p:cNvPr>
          <p:cNvSpPr/>
          <p:nvPr>
            <p:custDataLst>
              <p:tags r:id="rId3"/>
            </p:custDataLst>
          </p:nvPr>
        </p:nvSpPr>
        <p:spPr>
          <a:xfrm>
            <a:off x="993969" y="2386999"/>
            <a:ext cx="4219442" cy="403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*复合赋值运算符</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3" name="圆角矩形 3">
            <a:extLst>
              <a:ext uri="{FF2B5EF4-FFF2-40B4-BE49-F238E27FC236}">
                <a16:creationId xmlns:a16="http://schemas.microsoft.com/office/drawing/2014/main" id="{B4988F0F-E634-4B6F-B1EF-9512CAC18990}"/>
              </a:ext>
            </a:extLst>
          </p:cNvPr>
          <p:cNvSpPr/>
          <p:nvPr/>
        </p:nvSpPr>
        <p:spPr>
          <a:xfrm>
            <a:off x="1056113" y="3105309"/>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dirty="0">
                <a:solidFill>
                  <a:srgbClr val="000000"/>
                </a:solidFill>
              </a:rPr>
              <a:t>a+=3	</a:t>
            </a:r>
            <a:r>
              <a:rPr lang="en-US" altLang="zh-CN" dirty="0">
                <a:solidFill>
                  <a:srgbClr val="0070C0"/>
                </a:solidFill>
              </a:rPr>
              <a:t> </a:t>
            </a:r>
          </a:p>
          <a:p>
            <a:pPr lvl="0" algn="just">
              <a:defRPr/>
            </a:pPr>
            <a:endParaRPr lang="en-US" altLang="zh-CN" dirty="0">
              <a:solidFill>
                <a:srgbClr val="000000"/>
              </a:solidFill>
            </a:endParaRPr>
          </a:p>
          <a:p>
            <a:pPr lvl="0" algn="just">
              <a:defRPr/>
            </a:pPr>
            <a:r>
              <a:rPr lang="en-US" altLang="zh-CN" dirty="0">
                <a:solidFill>
                  <a:srgbClr val="000000"/>
                </a:solidFill>
              </a:rPr>
              <a:t>x</a:t>
            </a:r>
            <a:r>
              <a:rPr lang="zh-CN" altLang="en-US" dirty="0">
                <a:solidFill>
                  <a:srgbClr val="000000"/>
                </a:solidFill>
              </a:rPr>
              <a:t>*</a:t>
            </a:r>
            <a:r>
              <a:rPr lang="en-US" altLang="zh-CN" dirty="0">
                <a:solidFill>
                  <a:srgbClr val="000000"/>
                </a:solidFill>
              </a:rPr>
              <a:t>=y+8 	</a:t>
            </a:r>
            <a:r>
              <a:rPr lang="en-US" altLang="zh-CN" dirty="0">
                <a:solidFill>
                  <a:srgbClr val="0070C0"/>
                </a:solidFill>
              </a:rPr>
              <a:t> </a:t>
            </a:r>
            <a:endParaRPr lang="zh-CN" altLang="en-US" dirty="0">
              <a:solidFill>
                <a:srgbClr val="0070C0"/>
              </a:solidFill>
            </a:endParaRPr>
          </a:p>
          <a:p>
            <a:pPr lvl="0" algn="just">
              <a:defRPr/>
            </a:pPr>
            <a:endParaRPr lang="zh-CN" altLang="en-US" dirty="0">
              <a:solidFill>
                <a:srgbClr val="000000"/>
              </a:solidFill>
            </a:endParaRPr>
          </a:p>
          <a:p>
            <a:pPr lvl="0" algn="just">
              <a:defRPr/>
            </a:pPr>
            <a:r>
              <a:rPr lang="en-US" altLang="zh-CN" dirty="0">
                <a:solidFill>
                  <a:srgbClr val="000000"/>
                </a:solidFill>
              </a:rPr>
              <a:t>x</a:t>
            </a:r>
            <a:r>
              <a:rPr lang="zh-CN" altLang="en-US" dirty="0">
                <a:solidFill>
                  <a:srgbClr val="000000"/>
                </a:solidFill>
              </a:rPr>
              <a:t>％</a:t>
            </a:r>
            <a:r>
              <a:rPr lang="en-US" altLang="zh-CN" dirty="0">
                <a:solidFill>
                  <a:srgbClr val="000000"/>
                </a:solidFill>
              </a:rPr>
              <a:t>=3	</a:t>
            </a:r>
            <a:r>
              <a:rPr lang="en-US" altLang="zh-CN" dirty="0">
                <a:solidFill>
                  <a:srgbClr val="0070C0"/>
                </a:solidFill>
              </a:rPr>
              <a:t> </a:t>
            </a:r>
          </a:p>
        </p:txBody>
      </p:sp>
      <p:sp>
        <p:nvSpPr>
          <p:cNvPr id="9" name="文本框 8">
            <a:extLst>
              <a:ext uri="{FF2B5EF4-FFF2-40B4-BE49-F238E27FC236}">
                <a16:creationId xmlns:a16="http://schemas.microsoft.com/office/drawing/2014/main" id="{A3B01484-7E8A-431F-8773-CF1FE734936F}"/>
              </a:ext>
            </a:extLst>
          </p:cNvPr>
          <p:cNvSpPr txBox="1"/>
          <p:nvPr/>
        </p:nvSpPr>
        <p:spPr>
          <a:xfrm>
            <a:off x="993969" y="4901343"/>
            <a:ext cx="6094520" cy="369332"/>
          </a:xfrm>
          <a:prstGeom prst="rect">
            <a:avLst/>
          </a:prstGeom>
          <a:noFill/>
        </p:spPr>
        <p:txBody>
          <a:bodyPr wrap="square">
            <a:spAutoFit/>
          </a:bodyPr>
          <a:lstStyle/>
          <a:p>
            <a:r>
              <a:rPr lang="zh-CN" altLang="en-US" dirty="0"/>
              <a:t>二元（二目）运算符，都可以与赋值符组合成  复合赋值符</a:t>
            </a:r>
          </a:p>
        </p:txBody>
      </p:sp>
      <p:sp>
        <p:nvSpPr>
          <p:cNvPr id="11" name="文本框 10">
            <a:extLst>
              <a:ext uri="{FF2B5EF4-FFF2-40B4-BE49-F238E27FC236}">
                <a16:creationId xmlns:a16="http://schemas.microsoft.com/office/drawing/2014/main" id="{A8EF800E-B4F2-453C-AA5D-1C415F59DA57}"/>
              </a:ext>
            </a:extLst>
          </p:cNvPr>
          <p:cNvSpPr txBox="1"/>
          <p:nvPr/>
        </p:nvSpPr>
        <p:spPr>
          <a:xfrm>
            <a:off x="7088489" y="3001338"/>
            <a:ext cx="2115845" cy="416909"/>
          </a:xfrm>
          <a:prstGeom prst="rect">
            <a:avLst/>
          </a:prstGeom>
          <a:noFill/>
        </p:spPr>
        <p:txBody>
          <a:bodyPr wrap="square">
            <a:spAutoFit/>
          </a:bodyPr>
          <a:lstStyle/>
          <a:p>
            <a:pPr>
              <a:lnSpc>
                <a:spcPct val="130000"/>
              </a:lnSpc>
              <a:defRPr/>
            </a:pPr>
            <a:r>
              <a:rPr lang="en-US" altLang="zh-CN" dirty="0">
                <a:solidFill>
                  <a:srgbClr val="1C1C1C"/>
                </a:solidFill>
              </a:rPr>
              <a:t>x %= y+3</a:t>
            </a:r>
          </a:p>
        </p:txBody>
      </p:sp>
    </p:spTree>
    <p:custDataLst>
      <p:tags r:id="rId1"/>
    </p:custDataLst>
    <p:extLst>
      <p:ext uri="{BB962C8B-B14F-4D97-AF65-F5344CB8AC3E}">
        <p14:creationId xmlns:p14="http://schemas.microsoft.com/office/powerpoint/2010/main" val="9969022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H_Other_1"/>
          <p:cNvSpPr/>
          <p:nvPr>
            <p:custDataLst>
              <p:tags r:id="rId2"/>
            </p:custDataLst>
          </p:nvPr>
        </p:nvSpPr>
        <p:spPr>
          <a:xfrm>
            <a:off x="2032658" y="3293650"/>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p:cNvSpPr/>
          <p:nvPr>
            <p:custDataLst>
              <p:tags r:id="rId3"/>
            </p:custDataLst>
          </p:nvPr>
        </p:nvSpPr>
        <p:spPr>
          <a:xfrm>
            <a:off x="2807358" y="3293650"/>
            <a:ext cx="2488992" cy="2466975"/>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nSpc>
                <a:spcPct val="130000"/>
              </a:lnSpc>
              <a:defRPr/>
            </a:pPr>
            <a:r>
              <a:rPr lang="zh-CN" altLang="en-US" dirty="0">
                <a:solidFill>
                  <a:srgbClr val="1C1C1C"/>
                </a:solidFill>
              </a:rPr>
              <a:t>如果赋值符右边是包含若干项的表达式，则相当于它</a:t>
            </a:r>
            <a:r>
              <a:rPr lang="zh-CN" altLang="en-US" b="1" dirty="0">
                <a:solidFill>
                  <a:schemeClr val="accent1"/>
                </a:solidFill>
              </a:rPr>
              <a:t>有括号</a:t>
            </a:r>
            <a:r>
              <a:rPr lang="zh-CN" altLang="en-US" dirty="0">
                <a:solidFill>
                  <a:srgbClr val="1C1C1C"/>
                </a:solidFill>
              </a:rPr>
              <a:t>。例如，</a:t>
            </a:r>
            <a:endParaRPr lang="en-US" altLang="zh-CN" dirty="0">
              <a:solidFill>
                <a:srgbClr val="1C1C1C"/>
              </a:solidFill>
            </a:endParaRPr>
          </a:p>
          <a:p>
            <a:pPr>
              <a:lnSpc>
                <a:spcPct val="130000"/>
              </a:lnSpc>
              <a:defRPr/>
            </a:pPr>
            <a:r>
              <a:rPr lang="en-US" altLang="zh-CN" dirty="0">
                <a:solidFill>
                  <a:srgbClr val="1C1C1C"/>
                </a:solidFill>
              </a:rPr>
              <a:t>x%=y+3</a:t>
            </a:r>
            <a:r>
              <a:rPr lang="zh-CN" altLang="en-US" dirty="0">
                <a:solidFill>
                  <a:srgbClr val="1C1C1C"/>
                </a:solidFill>
              </a:rPr>
              <a:t>等价于</a:t>
            </a:r>
            <a:r>
              <a:rPr lang="en-US" altLang="zh-CN" dirty="0">
                <a:solidFill>
                  <a:srgbClr val="1C1C1C"/>
                </a:solidFill>
              </a:rPr>
              <a:t>x=x%(y+3)</a:t>
            </a:r>
            <a:r>
              <a:rPr lang="zh-CN" altLang="en-US" dirty="0">
                <a:solidFill>
                  <a:srgbClr val="1C1C1C"/>
                </a:solidFill>
              </a:rPr>
              <a:t>，切勿错写为</a:t>
            </a:r>
            <a:r>
              <a:rPr lang="en-US" altLang="zh-CN" dirty="0">
                <a:solidFill>
                  <a:srgbClr val="1C1C1C"/>
                </a:solidFill>
              </a:rPr>
              <a:t>x=x%y+3</a:t>
            </a:r>
            <a:r>
              <a:rPr lang="zh-CN" altLang="en-US" dirty="0">
                <a:solidFill>
                  <a:srgbClr val="1C1C1C"/>
                </a:solidFill>
              </a:rPr>
              <a:t>。</a:t>
            </a:r>
            <a:endParaRPr lang="en-US" altLang="zh-CN" dirty="0">
              <a:solidFill>
                <a:srgbClr val="1C1C1C"/>
              </a:solidFill>
            </a:endParaRPr>
          </a:p>
          <a:p>
            <a:pPr>
              <a:lnSpc>
                <a:spcPct val="130000"/>
              </a:lnSpc>
              <a:defRPr/>
            </a:pPr>
            <a:endParaRPr lang="zh-CN" altLang="en-US" dirty="0">
              <a:solidFill>
                <a:srgbClr val="1C1C1C"/>
              </a:solidFill>
            </a:endParaRPr>
          </a:p>
        </p:txBody>
      </p:sp>
      <p:sp>
        <p:nvSpPr>
          <p:cNvPr id="8" name="MH_Other_2"/>
          <p:cNvSpPr/>
          <p:nvPr>
            <p:custDataLst>
              <p:tags r:id="rId4"/>
            </p:custDataLst>
          </p:nvPr>
        </p:nvSpPr>
        <p:spPr>
          <a:xfrm rot="16200000">
            <a:off x="4994725" y="545116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 name="圆角矩形 3">
            <a:extLst>
              <a:ext uri="{FF2B5EF4-FFF2-40B4-BE49-F238E27FC236}">
                <a16:creationId xmlns:a16="http://schemas.microsoft.com/office/drawing/2014/main" id="{F9858F7A-0B97-4628-96C3-EC49BAF857A6}"/>
              </a:ext>
            </a:extLst>
          </p:cNvPr>
          <p:cNvSpPr/>
          <p:nvPr/>
        </p:nvSpPr>
        <p:spPr>
          <a:xfrm>
            <a:off x="2032658" y="1280980"/>
            <a:ext cx="4656398" cy="1673823"/>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defRPr/>
            </a:pPr>
            <a:r>
              <a:rPr lang="en-US" altLang="zh-CN" dirty="0">
                <a:solidFill>
                  <a:srgbClr val="000000"/>
                </a:solidFill>
              </a:rPr>
              <a:t>a+=3	</a:t>
            </a:r>
            <a:r>
              <a:rPr lang="zh-CN" altLang="en-US" dirty="0">
                <a:solidFill>
                  <a:srgbClr val="0070C0"/>
                </a:solidFill>
              </a:rPr>
              <a:t>等价于</a:t>
            </a:r>
            <a:r>
              <a:rPr lang="en-US" altLang="zh-CN" dirty="0">
                <a:solidFill>
                  <a:srgbClr val="0070C0"/>
                </a:solidFill>
              </a:rPr>
              <a:t>a=a+3</a:t>
            </a:r>
          </a:p>
          <a:p>
            <a:pPr lvl="0" algn="just">
              <a:defRPr/>
            </a:pPr>
            <a:endParaRPr lang="en-US" altLang="zh-CN" dirty="0">
              <a:solidFill>
                <a:srgbClr val="000000"/>
              </a:solidFill>
            </a:endParaRPr>
          </a:p>
          <a:p>
            <a:pPr lvl="0" algn="just">
              <a:defRPr/>
            </a:pPr>
            <a:r>
              <a:rPr lang="en-US" altLang="zh-CN" dirty="0">
                <a:solidFill>
                  <a:srgbClr val="000000"/>
                </a:solidFill>
              </a:rPr>
              <a:t>x</a:t>
            </a:r>
            <a:r>
              <a:rPr lang="zh-CN" altLang="en-US" dirty="0">
                <a:solidFill>
                  <a:srgbClr val="000000"/>
                </a:solidFill>
              </a:rPr>
              <a:t>*</a:t>
            </a:r>
            <a:r>
              <a:rPr lang="en-US" altLang="zh-CN" dirty="0">
                <a:solidFill>
                  <a:srgbClr val="000000"/>
                </a:solidFill>
              </a:rPr>
              <a:t>=y+8 	</a:t>
            </a:r>
            <a:r>
              <a:rPr lang="zh-CN" altLang="en-US" dirty="0">
                <a:solidFill>
                  <a:srgbClr val="0070C0"/>
                </a:solidFill>
              </a:rPr>
              <a:t>等价于</a:t>
            </a:r>
            <a:r>
              <a:rPr lang="en-US" altLang="zh-CN" dirty="0">
                <a:solidFill>
                  <a:srgbClr val="0070C0"/>
                </a:solidFill>
              </a:rPr>
              <a:t>x=x</a:t>
            </a:r>
            <a:r>
              <a:rPr lang="zh-CN" altLang="en-US" dirty="0">
                <a:solidFill>
                  <a:srgbClr val="0070C0"/>
                </a:solidFill>
              </a:rPr>
              <a:t>*</a:t>
            </a:r>
            <a:r>
              <a:rPr lang="en-US" altLang="zh-CN" dirty="0">
                <a:solidFill>
                  <a:srgbClr val="0070C0"/>
                </a:solidFill>
              </a:rPr>
              <a:t>(y+8)</a:t>
            </a:r>
            <a:endParaRPr lang="zh-CN" altLang="en-US" dirty="0">
              <a:solidFill>
                <a:srgbClr val="0070C0"/>
              </a:solidFill>
            </a:endParaRPr>
          </a:p>
          <a:p>
            <a:pPr lvl="0" algn="just">
              <a:defRPr/>
            </a:pPr>
            <a:endParaRPr lang="zh-CN" altLang="en-US" dirty="0">
              <a:solidFill>
                <a:srgbClr val="000000"/>
              </a:solidFill>
            </a:endParaRPr>
          </a:p>
          <a:p>
            <a:pPr lvl="0" algn="just">
              <a:defRPr/>
            </a:pPr>
            <a:r>
              <a:rPr lang="en-US" altLang="zh-CN" dirty="0">
                <a:solidFill>
                  <a:srgbClr val="000000"/>
                </a:solidFill>
              </a:rPr>
              <a:t>x</a:t>
            </a:r>
            <a:r>
              <a:rPr lang="zh-CN" altLang="en-US" dirty="0">
                <a:solidFill>
                  <a:srgbClr val="000000"/>
                </a:solidFill>
              </a:rPr>
              <a:t>％</a:t>
            </a:r>
            <a:r>
              <a:rPr lang="en-US" altLang="zh-CN" dirty="0">
                <a:solidFill>
                  <a:srgbClr val="000000"/>
                </a:solidFill>
              </a:rPr>
              <a:t>=3	</a:t>
            </a:r>
            <a:r>
              <a:rPr lang="zh-CN" altLang="en-US" dirty="0">
                <a:solidFill>
                  <a:srgbClr val="0070C0"/>
                </a:solidFill>
              </a:rPr>
              <a:t>等价于</a:t>
            </a:r>
            <a:r>
              <a:rPr lang="en-US" altLang="zh-CN" dirty="0">
                <a:solidFill>
                  <a:srgbClr val="0070C0"/>
                </a:solidFill>
              </a:rPr>
              <a:t>x=x</a:t>
            </a:r>
            <a:r>
              <a:rPr lang="zh-CN" altLang="en-US" dirty="0">
                <a:solidFill>
                  <a:srgbClr val="0070C0"/>
                </a:solidFill>
              </a:rPr>
              <a:t>％</a:t>
            </a:r>
            <a:r>
              <a:rPr lang="en-US" altLang="zh-CN" dirty="0">
                <a:solidFill>
                  <a:srgbClr val="0070C0"/>
                </a:solidFill>
              </a:rPr>
              <a:t>3</a:t>
            </a:r>
          </a:p>
        </p:txBody>
      </p:sp>
    </p:spTree>
    <p:custDataLst>
      <p:tags r:id="rId1"/>
    </p:custDataLst>
    <p:extLst>
      <p:ext uri="{BB962C8B-B14F-4D97-AF65-F5344CB8AC3E}">
        <p14:creationId xmlns:p14="http://schemas.microsoft.com/office/powerpoint/2010/main" val="3557521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436773" y="201844"/>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dirty="0">
                <a:solidFill>
                  <a:srgbClr val="FFFFFF"/>
                </a:solidFill>
                <a:latin typeface="微软雅黑" panose="020B0503020204020204" pitchFamily="34" charset="-122"/>
                <a:ea typeface="微软雅黑" panose="020B0503020204020204" pitchFamily="34" charset="-122"/>
              </a:rPr>
              <a:t>赋值表达式 ： </a:t>
            </a:r>
            <a:r>
              <a:rPr lang="zh-CN" altLang="en-US" sz="24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dirty="0">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436772" y="974500"/>
            <a:ext cx="7799911" cy="1670329"/>
          </a:xfrm>
          <a:prstGeom prst="rect">
            <a:avLst/>
          </a:prstGeom>
          <a:noFill/>
        </p:spPr>
        <p:txBody>
          <a:bodyPr wrap="square" rtlCol="0">
            <a:spAutoFit/>
          </a:bodyPr>
          <a:lstStyle/>
          <a:p>
            <a:pPr>
              <a:lnSpc>
                <a:spcPct val="200000"/>
              </a:lnSpc>
            </a:pPr>
            <a:r>
              <a:rPr lang="zh-CN" altLang="en-US" dirty="0">
                <a:highlight>
                  <a:srgbClr val="FFFF00"/>
                </a:highlight>
              </a:rPr>
              <a:t>将一个表达式的值赋给一个变量，计算和赋值的双重功能</a:t>
            </a:r>
            <a:r>
              <a:rPr lang="zh-CN" altLang="en-US" dirty="0"/>
              <a:t>。</a:t>
            </a:r>
            <a:endParaRPr lang="en-US" altLang="zh-CN" dirty="0"/>
          </a:p>
          <a:p>
            <a:pPr>
              <a:lnSpc>
                <a:spcPct val="200000"/>
              </a:lnSpc>
            </a:pPr>
            <a:r>
              <a:rPr lang="zh-CN" altLang="en-US" dirty="0"/>
              <a:t>①求赋值运算符右侧的“表达式”的值</a:t>
            </a:r>
            <a:endParaRPr lang="en-US" altLang="zh-CN" dirty="0"/>
          </a:p>
          <a:p>
            <a:pPr>
              <a:lnSpc>
                <a:spcPct val="200000"/>
              </a:lnSpc>
            </a:pPr>
            <a:r>
              <a:rPr lang="zh-CN" altLang="en-US" dirty="0"/>
              <a:t>②赋给赋值运算符左侧的变量</a:t>
            </a:r>
          </a:p>
        </p:txBody>
      </p:sp>
      <p:cxnSp>
        <p:nvCxnSpPr>
          <p:cNvPr id="5" name="直接连接符 4"/>
          <p:cNvCxnSpPr/>
          <p:nvPr/>
        </p:nvCxnSpPr>
        <p:spPr>
          <a:xfrm>
            <a:off x="8236699" y="1184117"/>
            <a:ext cx="0" cy="3760701"/>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MH_Other_1"/>
          <p:cNvSpPr/>
          <p:nvPr>
            <p:custDataLst>
              <p:tags r:id="rId3"/>
            </p:custDataLst>
          </p:nvPr>
        </p:nvSpPr>
        <p:spPr>
          <a:xfrm>
            <a:off x="8389119" y="1326260"/>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7" name="MH_SubTitle_1"/>
          <p:cNvSpPr/>
          <p:nvPr>
            <p:custDataLst>
              <p:tags r:id="rId4"/>
            </p:custDataLst>
          </p:nvPr>
        </p:nvSpPr>
        <p:spPr>
          <a:xfrm>
            <a:off x="9163818" y="1326260"/>
            <a:ext cx="2187367" cy="325708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dirty="0">
                <a:solidFill>
                  <a:srgbClr val="1C1C1C"/>
                </a:solidFill>
              </a:rPr>
              <a:t>并不是任何形式的数据都可以作为左值的，</a:t>
            </a:r>
            <a:r>
              <a:rPr lang="zh-CN" altLang="en-US" b="1" dirty="0">
                <a:solidFill>
                  <a:srgbClr val="1C1C1C"/>
                </a:solidFill>
                <a:highlight>
                  <a:srgbClr val="FFFF00"/>
                </a:highlight>
              </a:rPr>
              <a:t>左值应当为存储空间并可以被赋值</a:t>
            </a:r>
            <a:r>
              <a:rPr lang="zh-CN" altLang="en-US" dirty="0">
                <a:solidFill>
                  <a:srgbClr val="1C1C1C"/>
                </a:solidFill>
                <a:highlight>
                  <a:srgbClr val="FFFF00"/>
                </a:highlight>
              </a:rPr>
              <a:t>。</a:t>
            </a:r>
            <a:r>
              <a:rPr lang="zh-CN" altLang="en-US" dirty="0">
                <a:solidFill>
                  <a:srgbClr val="1C1C1C"/>
                </a:solidFill>
              </a:rPr>
              <a:t>变量可以作为左值，而算术表达式</a:t>
            </a:r>
            <a:r>
              <a:rPr lang="en-US" altLang="zh-CN" dirty="0" err="1">
                <a:solidFill>
                  <a:srgbClr val="1C1C1C"/>
                </a:solidFill>
              </a:rPr>
              <a:t>a+b</a:t>
            </a:r>
            <a:r>
              <a:rPr lang="zh-CN" altLang="en-US" dirty="0">
                <a:solidFill>
                  <a:srgbClr val="1C1C1C"/>
                </a:solidFill>
              </a:rPr>
              <a:t>就不能作为左值，常量也不能作为左值。</a:t>
            </a:r>
          </a:p>
          <a:p>
            <a:pPr>
              <a:lnSpc>
                <a:spcPct val="130000"/>
              </a:lnSpc>
              <a:defRPr/>
            </a:pPr>
            <a:endParaRPr lang="zh-CN" altLang="en-US" dirty="0">
              <a:solidFill>
                <a:srgbClr val="1C1C1C"/>
              </a:solidFill>
            </a:endParaRPr>
          </a:p>
        </p:txBody>
      </p:sp>
      <p:sp>
        <p:nvSpPr>
          <p:cNvPr id="8" name="MH_Other_2"/>
          <p:cNvSpPr/>
          <p:nvPr>
            <p:custDataLst>
              <p:tags r:id="rId5"/>
            </p:custDataLst>
          </p:nvPr>
        </p:nvSpPr>
        <p:spPr>
          <a:xfrm rot="16200000">
            <a:off x="11049560" y="4281719"/>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文本框 8">
            <a:extLst>
              <a:ext uri="{FF2B5EF4-FFF2-40B4-BE49-F238E27FC236}">
                <a16:creationId xmlns:a16="http://schemas.microsoft.com/office/drawing/2014/main" id="{89F991BD-0DDF-4BE4-A0F2-70CDC8FEBBA9}"/>
              </a:ext>
            </a:extLst>
          </p:cNvPr>
          <p:cNvSpPr txBox="1"/>
          <p:nvPr/>
        </p:nvSpPr>
        <p:spPr>
          <a:xfrm>
            <a:off x="501333" y="2644829"/>
            <a:ext cx="6094520" cy="456535"/>
          </a:xfrm>
          <a:prstGeom prst="rect">
            <a:avLst/>
          </a:prstGeom>
          <a:noFill/>
        </p:spPr>
        <p:txBody>
          <a:bodyPr wrap="square">
            <a:spAutoFit/>
          </a:bodyPr>
          <a:lstStyle/>
          <a:p>
            <a:pPr>
              <a:lnSpc>
                <a:spcPct val="150000"/>
              </a:lnSpc>
            </a:pPr>
            <a:r>
              <a:rPr lang="en-US" altLang="zh-CN" sz="1800" b="1" dirty="0">
                <a:solidFill>
                  <a:schemeClr val="accent1"/>
                </a:solidFill>
              </a:rPr>
              <a:t>a=(b=5)</a:t>
            </a:r>
          </a:p>
        </p:txBody>
      </p:sp>
      <p:sp>
        <p:nvSpPr>
          <p:cNvPr id="3" name="圆角矩形 8">
            <a:extLst>
              <a:ext uri="{FF2B5EF4-FFF2-40B4-BE49-F238E27FC236}">
                <a16:creationId xmlns:a16="http://schemas.microsoft.com/office/drawing/2014/main" id="{14A02EAB-C502-459A-A798-48B8421298F9}"/>
              </a:ext>
            </a:extLst>
          </p:cNvPr>
          <p:cNvSpPr/>
          <p:nvPr/>
        </p:nvSpPr>
        <p:spPr>
          <a:xfrm>
            <a:off x="640959" y="3417826"/>
            <a:ext cx="4579110"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a=b=c=5 	</a:t>
            </a:r>
            <a:endParaRPr lang="zh-CN" altLang="en-US" dirty="0">
              <a:solidFill>
                <a:srgbClr val="0070C0"/>
              </a:solidFill>
            </a:endParaRPr>
          </a:p>
          <a:p>
            <a:pPr algn="just">
              <a:lnSpc>
                <a:spcPct val="120000"/>
              </a:lnSpc>
              <a:defRPr/>
            </a:pPr>
            <a:r>
              <a:rPr lang="en-US" altLang="zh-CN" dirty="0">
                <a:solidFill>
                  <a:srgbClr val="000000"/>
                </a:solidFill>
              </a:rPr>
              <a:t>a=5+(c=6) 	</a:t>
            </a:r>
          </a:p>
          <a:p>
            <a:pPr algn="just">
              <a:lnSpc>
                <a:spcPct val="120000"/>
              </a:lnSpc>
              <a:defRPr/>
            </a:pPr>
            <a:r>
              <a:rPr lang="en-US" altLang="zh-CN" dirty="0">
                <a:solidFill>
                  <a:srgbClr val="000000"/>
                </a:solidFill>
              </a:rPr>
              <a:t>a=(b=4)+(c=6) 	</a:t>
            </a:r>
          </a:p>
          <a:p>
            <a:pPr algn="just">
              <a:lnSpc>
                <a:spcPct val="120000"/>
              </a:lnSpc>
              <a:defRPr/>
            </a:pPr>
            <a:r>
              <a:rPr lang="en-US" altLang="zh-CN" dirty="0">
                <a:solidFill>
                  <a:srgbClr val="000000"/>
                </a:solidFill>
              </a:rPr>
              <a:t>a=(b=10)/(c=2)	</a:t>
            </a:r>
          </a:p>
          <a:p>
            <a:pPr algn="just">
              <a:lnSpc>
                <a:spcPct val="120000"/>
              </a:lnSpc>
              <a:defRPr/>
            </a:pPr>
            <a:r>
              <a:rPr lang="en-US" altLang="zh-CN" dirty="0">
                <a:solidFill>
                  <a:srgbClr val="000000"/>
                </a:solidFill>
              </a:rPr>
              <a:t>a=(b=3*4)</a:t>
            </a:r>
            <a:r>
              <a:rPr lang="en-US" altLang="zh-CN" dirty="0">
                <a:solidFill>
                  <a:srgbClr val="0070C0"/>
                </a:solidFill>
              </a:rPr>
              <a:t>	</a:t>
            </a:r>
          </a:p>
        </p:txBody>
      </p:sp>
    </p:spTree>
    <p:custDataLst>
      <p:tags r:id="rId1"/>
    </p:custDataLst>
    <p:extLst>
      <p:ext uri="{BB962C8B-B14F-4D97-AF65-F5344CB8AC3E}">
        <p14:creationId xmlns:p14="http://schemas.microsoft.com/office/powerpoint/2010/main" val="3514943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334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 ： </a:t>
            </a:r>
            <a:r>
              <a:rPr lang="zh-CN" altLang="en-US" sz="24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rPr>
              <a:t>变量  赋值运算符  表达式</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36600"/>
            <a:ext cx="11102842" cy="5167440"/>
          </a:xfrm>
          <a:prstGeom prst="rect">
            <a:avLst/>
          </a:prstGeom>
          <a:noFill/>
        </p:spPr>
        <p:txBody>
          <a:bodyPr wrap="square" rtlCol="0">
            <a:spAutoFit/>
          </a:bodyPr>
          <a:lstStyle/>
          <a:p>
            <a:pPr>
              <a:lnSpc>
                <a:spcPct val="150000"/>
              </a:lnSpc>
            </a:pPr>
            <a:r>
              <a:rPr lang="en-US" altLang="zh-CN" sz="2400" b="1" dirty="0">
                <a:solidFill>
                  <a:schemeClr val="accent1"/>
                </a:solidFill>
              </a:rPr>
              <a:t>a=(b=5)</a:t>
            </a:r>
          </a:p>
          <a:p>
            <a:pPr marL="285750" indent="-285750">
              <a:lnSpc>
                <a:spcPct val="150000"/>
              </a:lnSpc>
              <a:buFont typeface="Arial" panose="020B0604020202020204" pitchFamily="34" charset="0"/>
              <a:buChar char="•"/>
            </a:pPr>
            <a:r>
              <a:rPr lang="zh-CN" altLang="en-US" dirty="0"/>
              <a:t>执行</a:t>
            </a:r>
            <a:r>
              <a:rPr lang="en-US" altLang="zh-CN" dirty="0"/>
              <a:t>b=5</a:t>
            </a:r>
            <a:r>
              <a:rPr lang="zh-CN" altLang="en-US" dirty="0"/>
              <a:t>和</a:t>
            </a:r>
            <a:r>
              <a:rPr lang="en-US" altLang="zh-CN" dirty="0"/>
              <a:t>a=b</a:t>
            </a:r>
            <a:r>
              <a:rPr lang="zh-CN" altLang="en-US" dirty="0"/>
              <a:t>两个赋值表达式</a:t>
            </a:r>
            <a:endParaRPr lang="en-US" altLang="zh-CN" dirty="0"/>
          </a:p>
          <a:p>
            <a:pPr marL="285750" indent="-285750">
              <a:lnSpc>
                <a:spcPct val="150000"/>
              </a:lnSpc>
              <a:buFont typeface="Arial" panose="020B0604020202020204" pitchFamily="34" charset="0"/>
              <a:buChar char="•"/>
            </a:pPr>
            <a:r>
              <a:rPr lang="en-US" altLang="zh-CN" dirty="0"/>
              <a:t>a</a:t>
            </a:r>
            <a:r>
              <a:rPr lang="zh-CN" altLang="en-US" dirty="0"/>
              <a:t>的值等于</a:t>
            </a:r>
            <a:r>
              <a:rPr lang="en-US" altLang="zh-CN" dirty="0"/>
              <a:t>5,</a:t>
            </a:r>
            <a:r>
              <a:rPr lang="zh-CN" altLang="en-US" dirty="0"/>
              <a:t>整个赋值表达式的值也等于</a:t>
            </a:r>
            <a:r>
              <a:rPr lang="en-US" altLang="zh-CN" dirty="0"/>
              <a:t>5</a:t>
            </a:r>
          </a:p>
          <a:p>
            <a:pPr marL="285750" indent="-285750">
              <a:lnSpc>
                <a:spcPct val="150000"/>
              </a:lnSpc>
              <a:buFont typeface="Arial" panose="020B0604020202020204" pitchFamily="34" charset="0"/>
              <a:buChar char="•"/>
            </a:pPr>
            <a:r>
              <a:rPr lang="zh-CN" altLang="en-US" dirty="0"/>
              <a:t>赋值运算符按照“自右而左”的结合顺序</a:t>
            </a:r>
            <a:r>
              <a:rPr lang="en-US" altLang="zh-CN" dirty="0"/>
              <a:t>,a=(b=5)</a:t>
            </a:r>
            <a:r>
              <a:rPr lang="zh-CN" altLang="en-US" dirty="0"/>
              <a:t>和</a:t>
            </a:r>
            <a:r>
              <a:rPr lang="en-US" altLang="zh-CN" dirty="0"/>
              <a:t>a=b=5</a:t>
            </a:r>
            <a:r>
              <a:rPr lang="zh-CN" altLang="en-US" dirty="0"/>
              <a:t>等价，都是先求</a:t>
            </a:r>
            <a:r>
              <a:rPr lang="en-US" altLang="zh-CN" dirty="0"/>
              <a:t>b=5</a:t>
            </a:r>
            <a:r>
              <a:rPr lang="zh-CN" altLang="en-US" dirty="0"/>
              <a:t>的值（得</a:t>
            </a:r>
            <a:r>
              <a:rPr lang="en-US" altLang="zh-CN" dirty="0"/>
              <a:t>5</a:t>
            </a:r>
            <a:r>
              <a:rPr lang="zh-CN" altLang="en-US" dirty="0"/>
              <a:t>），然后再赋给</a:t>
            </a:r>
            <a:r>
              <a:rPr lang="en-US" altLang="zh-CN" dirty="0"/>
              <a:t>a</a:t>
            </a:r>
            <a:r>
              <a:rPr lang="zh-CN" altLang="en-US" dirty="0"/>
              <a:t>。</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t>赋值表达式可以出现在输出语句、循环语句</a:t>
            </a:r>
            <a:endParaRPr lang="en-US" altLang="zh-CN" dirty="0"/>
          </a:p>
          <a:p>
            <a:pPr>
              <a:lnSpc>
                <a:spcPct val="150000"/>
              </a:lnSpc>
            </a:pPr>
            <a:r>
              <a:rPr lang="zh-CN" altLang="en-US" dirty="0"/>
              <a:t>如</a:t>
            </a:r>
            <a:r>
              <a:rPr lang="en-US" altLang="zh-CN" dirty="0"/>
              <a:t>: </a:t>
            </a:r>
            <a:r>
              <a:rPr lang="en-US" altLang="zh-CN" dirty="0" err="1"/>
              <a:t>printf</a:t>
            </a:r>
            <a:r>
              <a:rPr lang="en-US" altLang="zh-CN" dirty="0"/>
              <a:t>("%d", a=b);</a:t>
            </a:r>
          </a:p>
          <a:p>
            <a:pPr>
              <a:lnSpc>
                <a:spcPct val="150000"/>
              </a:lnSpc>
            </a:pPr>
            <a:r>
              <a:rPr lang="zh-CN" altLang="en-US" dirty="0"/>
              <a:t>如果</a:t>
            </a:r>
            <a:r>
              <a:rPr lang="en-US" altLang="zh-CN" dirty="0"/>
              <a:t>b</a:t>
            </a:r>
            <a:r>
              <a:rPr lang="zh-CN" altLang="en-US" dirty="0"/>
              <a:t>的值为</a:t>
            </a:r>
            <a:r>
              <a:rPr lang="en-US" altLang="zh-CN" dirty="0"/>
              <a:t>3</a:t>
            </a:r>
            <a:r>
              <a:rPr lang="zh-CN" altLang="en-US" dirty="0"/>
              <a:t>，则输出</a:t>
            </a:r>
            <a:r>
              <a:rPr lang="en-US" altLang="zh-CN" dirty="0"/>
              <a:t>a</a:t>
            </a:r>
            <a:r>
              <a:rPr lang="zh-CN" altLang="en-US" dirty="0"/>
              <a:t>的值</a:t>
            </a:r>
            <a:r>
              <a:rPr lang="en-US" altLang="zh-CN" dirty="0"/>
              <a:t>(</a:t>
            </a:r>
            <a:r>
              <a:rPr lang="zh-CN" altLang="en-US" dirty="0"/>
              <a:t>也是表达式</a:t>
            </a:r>
            <a:r>
              <a:rPr lang="en-US" altLang="zh-CN" dirty="0"/>
              <a:t>a=b</a:t>
            </a:r>
            <a:r>
              <a:rPr lang="zh-CN" altLang="en-US" dirty="0"/>
              <a:t>的值</a:t>
            </a:r>
            <a:r>
              <a:rPr lang="en-US" altLang="zh-CN" dirty="0"/>
              <a:t>)</a:t>
            </a:r>
            <a:r>
              <a:rPr lang="zh-CN" altLang="en-US" dirty="0"/>
              <a:t>为</a:t>
            </a:r>
            <a:r>
              <a:rPr lang="en-US" altLang="zh-CN" dirty="0"/>
              <a:t>3</a:t>
            </a:r>
            <a:r>
              <a:rPr lang="zh-CN" altLang="en-US" dirty="0"/>
              <a:t>。在一个</a:t>
            </a:r>
            <a:r>
              <a:rPr lang="en-US" altLang="zh-CN" dirty="0" err="1"/>
              <a:t>printf</a:t>
            </a:r>
            <a:r>
              <a:rPr lang="zh-CN" altLang="en-US" dirty="0"/>
              <a:t>函数中完成了赋值和输出双重功能。</a:t>
            </a:r>
          </a:p>
        </p:txBody>
      </p:sp>
      <p:sp>
        <p:nvSpPr>
          <p:cNvPr id="9" name="圆角矩形 8"/>
          <p:cNvSpPr/>
          <p:nvPr/>
        </p:nvSpPr>
        <p:spPr>
          <a:xfrm>
            <a:off x="695458" y="2878584"/>
            <a:ext cx="10671042" cy="1794664"/>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a=b=c=5 	</a:t>
            </a:r>
            <a:r>
              <a:rPr lang="zh-CN" altLang="en-US" dirty="0">
                <a:solidFill>
                  <a:srgbClr val="0070C0"/>
                </a:solidFill>
              </a:rPr>
              <a:t>表达式值为    ，</a:t>
            </a:r>
            <a:r>
              <a:rPr lang="en-US" altLang="zh-CN" dirty="0" err="1">
                <a:solidFill>
                  <a:srgbClr val="0070C0"/>
                </a:solidFill>
              </a:rPr>
              <a:t>a,b,c</a:t>
            </a:r>
            <a:r>
              <a:rPr lang="zh-CN" altLang="en-US" dirty="0">
                <a:solidFill>
                  <a:srgbClr val="0070C0"/>
                </a:solidFill>
              </a:rPr>
              <a:t>值均为</a:t>
            </a:r>
          </a:p>
          <a:p>
            <a:pPr algn="just">
              <a:lnSpc>
                <a:spcPct val="120000"/>
              </a:lnSpc>
              <a:defRPr/>
            </a:pPr>
            <a:r>
              <a:rPr lang="en-US" altLang="zh-CN" dirty="0">
                <a:solidFill>
                  <a:srgbClr val="000000"/>
                </a:solidFill>
              </a:rPr>
              <a:t>a=5+(c=6) 	</a:t>
            </a:r>
            <a:r>
              <a:rPr lang="zh-CN" altLang="en-US" dirty="0">
                <a:solidFill>
                  <a:srgbClr val="0070C0"/>
                </a:solidFill>
              </a:rPr>
              <a:t>表达式值为   ，</a:t>
            </a:r>
            <a:r>
              <a:rPr lang="en-US" altLang="zh-CN" dirty="0">
                <a:solidFill>
                  <a:srgbClr val="0070C0"/>
                </a:solidFill>
              </a:rPr>
              <a:t>a</a:t>
            </a:r>
            <a:r>
              <a:rPr lang="zh-CN" altLang="en-US" dirty="0">
                <a:solidFill>
                  <a:srgbClr val="0070C0"/>
                </a:solidFill>
              </a:rPr>
              <a:t>值为     ，</a:t>
            </a:r>
            <a:r>
              <a:rPr lang="en-US" altLang="zh-CN" dirty="0">
                <a:solidFill>
                  <a:srgbClr val="0070C0"/>
                </a:solidFill>
              </a:rPr>
              <a:t>c</a:t>
            </a:r>
            <a:r>
              <a:rPr lang="zh-CN" altLang="en-US" dirty="0">
                <a:solidFill>
                  <a:srgbClr val="0070C0"/>
                </a:solidFill>
              </a:rPr>
              <a:t>值为</a:t>
            </a:r>
          </a:p>
          <a:p>
            <a:pPr algn="just">
              <a:lnSpc>
                <a:spcPct val="120000"/>
              </a:lnSpc>
              <a:defRPr/>
            </a:pPr>
            <a:r>
              <a:rPr lang="en-US" altLang="zh-CN" dirty="0">
                <a:solidFill>
                  <a:srgbClr val="000000"/>
                </a:solidFill>
              </a:rPr>
              <a:t>a=(b=4)+(c=6) 	</a:t>
            </a:r>
          </a:p>
          <a:p>
            <a:pPr algn="just">
              <a:lnSpc>
                <a:spcPct val="120000"/>
              </a:lnSpc>
              <a:defRPr/>
            </a:pPr>
            <a:r>
              <a:rPr lang="en-US" altLang="zh-CN" dirty="0">
                <a:solidFill>
                  <a:srgbClr val="000000"/>
                </a:solidFill>
              </a:rPr>
              <a:t>a=(b=10)/(c=2)	</a:t>
            </a:r>
          </a:p>
          <a:p>
            <a:pPr algn="just">
              <a:lnSpc>
                <a:spcPct val="120000"/>
              </a:lnSpc>
              <a:defRPr/>
            </a:pPr>
            <a:r>
              <a:rPr lang="en-US" altLang="zh-CN" dirty="0">
                <a:solidFill>
                  <a:srgbClr val="000000"/>
                </a:solidFill>
              </a:rPr>
              <a:t>a=(b=3*4)</a:t>
            </a:r>
            <a:r>
              <a:rPr lang="en-US" altLang="zh-CN" dirty="0">
                <a:solidFill>
                  <a:srgbClr val="0070C0"/>
                </a:solidFill>
              </a:rPr>
              <a:t>	</a:t>
            </a:r>
          </a:p>
        </p:txBody>
      </p:sp>
      <p:sp>
        <p:nvSpPr>
          <p:cNvPr id="6" name="文本框 5">
            <a:extLst>
              <a:ext uri="{FF2B5EF4-FFF2-40B4-BE49-F238E27FC236}">
                <a16:creationId xmlns:a16="http://schemas.microsoft.com/office/drawing/2014/main" id="{C2AD8444-A89A-4DA1-9942-925E855EA14E}"/>
              </a:ext>
            </a:extLst>
          </p:cNvPr>
          <p:cNvSpPr txBox="1"/>
          <p:nvPr/>
        </p:nvSpPr>
        <p:spPr>
          <a:xfrm>
            <a:off x="3739719" y="2944712"/>
            <a:ext cx="281865" cy="369332"/>
          </a:xfrm>
          <a:prstGeom prst="rect">
            <a:avLst/>
          </a:prstGeom>
          <a:noFill/>
        </p:spPr>
        <p:txBody>
          <a:bodyPr wrap="square">
            <a:spAutoFit/>
          </a:bodyPr>
          <a:lstStyle/>
          <a:p>
            <a:r>
              <a:rPr lang="en-US" altLang="zh-CN" dirty="0">
                <a:solidFill>
                  <a:srgbClr val="0070C0"/>
                </a:solidFill>
              </a:rPr>
              <a:t>5</a:t>
            </a:r>
            <a:endParaRPr lang="zh-CN" altLang="en-US" dirty="0"/>
          </a:p>
        </p:txBody>
      </p:sp>
      <p:sp>
        <p:nvSpPr>
          <p:cNvPr id="8" name="文本框 7">
            <a:extLst>
              <a:ext uri="{FF2B5EF4-FFF2-40B4-BE49-F238E27FC236}">
                <a16:creationId xmlns:a16="http://schemas.microsoft.com/office/drawing/2014/main" id="{69B1C809-A656-4925-9BC1-B14088721482}"/>
              </a:ext>
            </a:extLst>
          </p:cNvPr>
          <p:cNvSpPr txBox="1"/>
          <p:nvPr/>
        </p:nvSpPr>
        <p:spPr>
          <a:xfrm>
            <a:off x="5402022" y="2949150"/>
            <a:ext cx="838980" cy="369332"/>
          </a:xfrm>
          <a:prstGeom prst="rect">
            <a:avLst/>
          </a:prstGeom>
          <a:noFill/>
        </p:spPr>
        <p:txBody>
          <a:bodyPr wrap="square">
            <a:spAutoFit/>
          </a:bodyPr>
          <a:lstStyle/>
          <a:p>
            <a:r>
              <a:rPr lang="en-US" altLang="zh-CN" dirty="0">
                <a:solidFill>
                  <a:srgbClr val="0070C0"/>
                </a:solidFill>
              </a:rPr>
              <a:t>5</a:t>
            </a:r>
            <a:endParaRPr lang="zh-CN" altLang="en-US" dirty="0"/>
          </a:p>
        </p:txBody>
      </p:sp>
      <p:sp>
        <p:nvSpPr>
          <p:cNvPr id="10" name="文本框 9">
            <a:extLst>
              <a:ext uri="{FF2B5EF4-FFF2-40B4-BE49-F238E27FC236}">
                <a16:creationId xmlns:a16="http://schemas.microsoft.com/office/drawing/2014/main" id="{C769CB91-F55B-4B40-B227-81F2459BA72B}"/>
              </a:ext>
            </a:extLst>
          </p:cNvPr>
          <p:cNvSpPr txBox="1"/>
          <p:nvPr/>
        </p:nvSpPr>
        <p:spPr>
          <a:xfrm>
            <a:off x="3730841" y="3282934"/>
            <a:ext cx="468297" cy="369332"/>
          </a:xfrm>
          <a:prstGeom prst="rect">
            <a:avLst/>
          </a:prstGeom>
          <a:noFill/>
        </p:spPr>
        <p:txBody>
          <a:bodyPr wrap="square">
            <a:spAutoFit/>
          </a:bodyPr>
          <a:lstStyle/>
          <a:p>
            <a:r>
              <a:rPr lang="en-US" altLang="zh-CN" dirty="0">
                <a:solidFill>
                  <a:srgbClr val="0070C0"/>
                </a:solidFill>
              </a:rPr>
              <a:t>11</a:t>
            </a:r>
            <a:endParaRPr lang="zh-CN" altLang="en-US" dirty="0"/>
          </a:p>
        </p:txBody>
      </p:sp>
      <p:sp>
        <p:nvSpPr>
          <p:cNvPr id="12" name="文本框 11">
            <a:extLst>
              <a:ext uri="{FF2B5EF4-FFF2-40B4-BE49-F238E27FC236}">
                <a16:creationId xmlns:a16="http://schemas.microsoft.com/office/drawing/2014/main" id="{CCF72D0E-0BCB-45DA-A28B-DE070CE354F2}"/>
              </a:ext>
            </a:extLst>
          </p:cNvPr>
          <p:cNvSpPr txBox="1"/>
          <p:nvPr/>
        </p:nvSpPr>
        <p:spPr>
          <a:xfrm>
            <a:off x="4735559" y="3244334"/>
            <a:ext cx="468297" cy="369332"/>
          </a:xfrm>
          <a:prstGeom prst="rect">
            <a:avLst/>
          </a:prstGeom>
          <a:noFill/>
        </p:spPr>
        <p:txBody>
          <a:bodyPr wrap="square">
            <a:spAutoFit/>
          </a:bodyPr>
          <a:lstStyle/>
          <a:p>
            <a:r>
              <a:rPr lang="en-US" altLang="zh-CN" dirty="0">
                <a:solidFill>
                  <a:srgbClr val="0070C0"/>
                </a:solidFill>
              </a:rPr>
              <a:t>11</a:t>
            </a:r>
            <a:endParaRPr lang="zh-CN" altLang="en-US" dirty="0"/>
          </a:p>
        </p:txBody>
      </p:sp>
      <p:sp>
        <p:nvSpPr>
          <p:cNvPr id="14" name="文本框 13">
            <a:extLst>
              <a:ext uri="{FF2B5EF4-FFF2-40B4-BE49-F238E27FC236}">
                <a16:creationId xmlns:a16="http://schemas.microsoft.com/office/drawing/2014/main" id="{C4D0FDD4-D0A6-4232-911B-EC737EA30F2B}"/>
              </a:ext>
            </a:extLst>
          </p:cNvPr>
          <p:cNvSpPr txBox="1"/>
          <p:nvPr/>
        </p:nvSpPr>
        <p:spPr>
          <a:xfrm>
            <a:off x="5925352" y="3282934"/>
            <a:ext cx="1063101" cy="369332"/>
          </a:xfrm>
          <a:prstGeom prst="rect">
            <a:avLst/>
          </a:prstGeom>
          <a:noFill/>
        </p:spPr>
        <p:txBody>
          <a:bodyPr wrap="square">
            <a:spAutoFit/>
          </a:bodyPr>
          <a:lstStyle/>
          <a:p>
            <a:r>
              <a:rPr lang="en-US" altLang="zh-CN" dirty="0">
                <a:solidFill>
                  <a:srgbClr val="0070C0"/>
                </a:solidFill>
              </a:rPr>
              <a:t>6</a:t>
            </a:r>
            <a:endParaRPr lang="zh-CN" altLang="en-US" dirty="0"/>
          </a:p>
        </p:txBody>
      </p:sp>
      <p:sp>
        <p:nvSpPr>
          <p:cNvPr id="16" name="文本框 15">
            <a:extLst>
              <a:ext uri="{FF2B5EF4-FFF2-40B4-BE49-F238E27FC236}">
                <a16:creationId xmlns:a16="http://schemas.microsoft.com/office/drawing/2014/main" id="{10FD76D9-A82B-40FE-85DB-8EEA206529A4}"/>
              </a:ext>
            </a:extLst>
          </p:cNvPr>
          <p:cNvSpPr txBox="1"/>
          <p:nvPr/>
        </p:nvSpPr>
        <p:spPr>
          <a:xfrm>
            <a:off x="2558988" y="3570996"/>
            <a:ext cx="6094520" cy="396134"/>
          </a:xfrm>
          <a:prstGeom prst="rect">
            <a:avLst/>
          </a:prstGeom>
          <a:noFill/>
        </p:spPr>
        <p:txBody>
          <a:bodyPr wrap="square">
            <a:spAutoFit/>
          </a:bodyPr>
          <a:lstStyle/>
          <a:p>
            <a:pPr algn="just">
              <a:lnSpc>
                <a:spcPct val="120000"/>
              </a:lnSpc>
              <a:defRPr/>
            </a:pPr>
            <a:r>
              <a:rPr lang="zh-CN" altLang="en-US" dirty="0">
                <a:solidFill>
                  <a:srgbClr val="0070C0"/>
                </a:solidFill>
              </a:rPr>
              <a:t>表达式值为</a:t>
            </a:r>
            <a:r>
              <a:rPr lang="en-US" altLang="zh-CN" dirty="0">
                <a:solidFill>
                  <a:srgbClr val="0070C0"/>
                </a:solidFill>
              </a:rPr>
              <a:t>10</a:t>
            </a:r>
            <a:r>
              <a:rPr lang="zh-CN" altLang="en-US" dirty="0">
                <a:solidFill>
                  <a:srgbClr val="0070C0"/>
                </a:solidFill>
              </a:rPr>
              <a:t>，</a:t>
            </a:r>
            <a:r>
              <a:rPr lang="en-US" altLang="zh-CN" dirty="0">
                <a:solidFill>
                  <a:srgbClr val="0070C0"/>
                </a:solidFill>
              </a:rPr>
              <a:t>a</a:t>
            </a:r>
            <a:r>
              <a:rPr lang="zh-CN" altLang="en-US" dirty="0">
                <a:solidFill>
                  <a:srgbClr val="0070C0"/>
                </a:solidFill>
              </a:rPr>
              <a:t>值为</a:t>
            </a:r>
            <a:r>
              <a:rPr lang="en-US" altLang="zh-CN" dirty="0">
                <a:solidFill>
                  <a:srgbClr val="0070C0"/>
                </a:solidFill>
              </a:rPr>
              <a:t>10</a:t>
            </a:r>
            <a:r>
              <a:rPr lang="zh-CN" altLang="en-US" dirty="0">
                <a:solidFill>
                  <a:srgbClr val="0070C0"/>
                </a:solidFill>
              </a:rPr>
              <a:t>，</a:t>
            </a:r>
            <a:r>
              <a:rPr lang="en-US" altLang="zh-CN" dirty="0">
                <a:solidFill>
                  <a:srgbClr val="0070C0"/>
                </a:solidFill>
              </a:rPr>
              <a:t>b</a:t>
            </a:r>
            <a:r>
              <a:rPr lang="zh-CN" altLang="en-US" dirty="0">
                <a:solidFill>
                  <a:srgbClr val="0070C0"/>
                </a:solidFill>
              </a:rPr>
              <a:t>等于</a:t>
            </a:r>
            <a:r>
              <a:rPr lang="en-US" altLang="zh-CN" dirty="0">
                <a:solidFill>
                  <a:srgbClr val="0070C0"/>
                </a:solidFill>
              </a:rPr>
              <a:t>4</a:t>
            </a:r>
            <a:r>
              <a:rPr lang="zh-CN" altLang="en-US" dirty="0">
                <a:solidFill>
                  <a:srgbClr val="0070C0"/>
                </a:solidFill>
              </a:rPr>
              <a:t>，</a:t>
            </a:r>
            <a:r>
              <a:rPr lang="en-US" altLang="zh-CN" dirty="0">
                <a:solidFill>
                  <a:srgbClr val="0070C0"/>
                </a:solidFill>
              </a:rPr>
              <a:t>c</a:t>
            </a:r>
            <a:r>
              <a:rPr lang="zh-CN" altLang="en-US" dirty="0">
                <a:solidFill>
                  <a:srgbClr val="0070C0"/>
                </a:solidFill>
              </a:rPr>
              <a:t>等于</a:t>
            </a:r>
            <a:r>
              <a:rPr lang="en-US" altLang="zh-CN" dirty="0">
                <a:solidFill>
                  <a:srgbClr val="0070C0"/>
                </a:solidFill>
              </a:rPr>
              <a:t>6</a:t>
            </a:r>
            <a:endParaRPr lang="zh-CN" altLang="en-US" dirty="0">
              <a:solidFill>
                <a:srgbClr val="0070C0"/>
              </a:solidFill>
            </a:endParaRPr>
          </a:p>
        </p:txBody>
      </p:sp>
      <p:sp>
        <p:nvSpPr>
          <p:cNvPr id="18" name="文本框 17">
            <a:extLst>
              <a:ext uri="{FF2B5EF4-FFF2-40B4-BE49-F238E27FC236}">
                <a16:creationId xmlns:a16="http://schemas.microsoft.com/office/drawing/2014/main" id="{1EFF3CEA-2D38-4E4F-83B0-BE6F33F1B526}"/>
              </a:ext>
            </a:extLst>
          </p:cNvPr>
          <p:cNvSpPr txBox="1"/>
          <p:nvPr/>
        </p:nvSpPr>
        <p:spPr>
          <a:xfrm>
            <a:off x="2558988" y="3895084"/>
            <a:ext cx="6094520" cy="396134"/>
          </a:xfrm>
          <a:prstGeom prst="rect">
            <a:avLst/>
          </a:prstGeom>
          <a:noFill/>
        </p:spPr>
        <p:txBody>
          <a:bodyPr wrap="square">
            <a:spAutoFit/>
          </a:bodyPr>
          <a:lstStyle/>
          <a:p>
            <a:pPr algn="just">
              <a:lnSpc>
                <a:spcPct val="120000"/>
              </a:lnSpc>
              <a:defRPr/>
            </a:pPr>
            <a:r>
              <a:rPr lang="zh-CN" altLang="en-US" dirty="0">
                <a:solidFill>
                  <a:srgbClr val="0070C0"/>
                </a:solidFill>
              </a:rPr>
              <a:t>表达式值为</a:t>
            </a:r>
            <a:r>
              <a:rPr lang="en-US" altLang="zh-CN" dirty="0">
                <a:solidFill>
                  <a:srgbClr val="0070C0"/>
                </a:solidFill>
              </a:rPr>
              <a:t>5</a:t>
            </a:r>
            <a:r>
              <a:rPr lang="zh-CN" altLang="en-US" dirty="0">
                <a:solidFill>
                  <a:srgbClr val="0070C0"/>
                </a:solidFill>
              </a:rPr>
              <a:t>，</a:t>
            </a:r>
            <a:r>
              <a:rPr lang="en-US" altLang="zh-CN" dirty="0">
                <a:solidFill>
                  <a:srgbClr val="0070C0"/>
                </a:solidFill>
              </a:rPr>
              <a:t>a</a:t>
            </a:r>
            <a:r>
              <a:rPr lang="zh-CN" altLang="en-US" dirty="0">
                <a:solidFill>
                  <a:srgbClr val="0070C0"/>
                </a:solidFill>
              </a:rPr>
              <a:t>等于</a:t>
            </a:r>
            <a:r>
              <a:rPr lang="en-US" altLang="zh-CN" dirty="0">
                <a:solidFill>
                  <a:srgbClr val="0070C0"/>
                </a:solidFill>
              </a:rPr>
              <a:t>5</a:t>
            </a:r>
            <a:r>
              <a:rPr lang="zh-CN" altLang="en-US" dirty="0">
                <a:solidFill>
                  <a:srgbClr val="0070C0"/>
                </a:solidFill>
              </a:rPr>
              <a:t>，</a:t>
            </a:r>
            <a:r>
              <a:rPr lang="en-US" altLang="zh-CN" dirty="0">
                <a:solidFill>
                  <a:srgbClr val="0070C0"/>
                </a:solidFill>
              </a:rPr>
              <a:t>b</a:t>
            </a:r>
            <a:r>
              <a:rPr lang="zh-CN" altLang="en-US" dirty="0">
                <a:solidFill>
                  <a:srgbClr val="0070C0"/>
                </a:solidFill>
              </a:rPr>
              <a:t>等于</a:t>
            </a:r>
            <a:r>
              <a:rPr lang="en-US" altLang="zh-CN" dirty="0">
                <a:solidFill>
                  <a:srgbClr val="0070C0"/>
                </a:solidFill>
              </a:rPr>
              <a:t>10</a:t>
            </a:r>
            <a:r>
              <a:rPr lang="zh-CN" altLang="en-US" dirty="0">
                <a:solidFill>
                  <a:srgbClr val="0070C0"/>
                </a:solidFill>
              </a:rPr>
              <a:t>，</a:t>
            </a:r>
            <a:r>
              <a:rPr lang="en-US" altLang="zh-CN" dirty="0">
                <a:solidFill>
                  <a:srgbClr val="0070C0"/>
                </a:solidFill>
              </a:rPr>
              <a:t>c</a:t>
            </a:r>
            <a:r>
              <a:rPr lang="zh-CN" altLang="en-US" dirty="0">
                <a:solidFill>
                  <a:srgbClr val="0070C0"/>
                </a:solidFill>
              </a:rPr>
              <a:t>等于</a:t>
            </a:r>
            <a:r>
              <a:rPr lang="en-US" altLang="zh-CN" dirty="0">
                <a:solidFill>
                  <a:srgbClr val="0070C0"/>
                </a:solidFill>
              </a:rPr>
              <a:t>2</a:t>
            </a:r>
          </a:p>
        </p:txBody>
      </p:sp>
      <p:sp>
        <p:nvSpPr>
          <p:cNvPr id="20" name="文本框 19">
            <a:extLst>
              <a:ext uri="{FF2B5EF4-FFF2-40B4-BE49-F238E27FC236}">
                <a16:creationId xmlns:a16="http://schemas.microsoft.com/office/drawing/2014/main" id="{BB7C5BF7-BBBA-4769-AE1B-B944AC5AD0EB}"/>
              </a:ext>
            </a:extLst>
          </p:cNvPr>
          <p:cNvSpPr txBox="1"/>
          <p:nvPr/>
        </p:nvSpPr>
        <p:spPr>
          <a:xfrm>
            <a:off x="2558988" y="4308027"/>
            <a:ext cx="6094520" cy="369332"/>
          </a:xfrm>
          <a:prstGeom prst="rect">
            <a:avLst/>
          </a:prstGeom>
          <a:noFill/>
        </p:spPr>
        <p:txBody>
          <a:bodyPr wrap="square">
            <a:spAutoFit/>
          </a:bodyPr>
          <a:lstStyle/>
          <a:p>
            <a:r>
              <a:rPr lang="zh-CN" altLang="en-US" dirty="0">
                <a:solidFill>
                  <a:srgbClr val="0070C0"/>
                </a:solidFill>
              </a:rPr>
              <a:t>表达式值为</a:t>
            </a:r>
            <a:r>
              <a:rPr lang="en-US" altLang="zh-CN" dirty="0">
                <a:solidFill>
                  <a:srgbClr val="0070C0"/>
                </a:solidFill>
              </a:rPr>
              <a:t>12</a:t>
            </a:r>
            <a:r>
              <a:rPr lang="zh-CN" altLang="en-US" dirty="0">
                <a:solidFill>
                  <a:srgbClr val="0070C0"/>
                </a:solidFill>
              </a:rPr>
              <a:t>，</a:t>
            </a:r>
            <a:r>
              <a:rPr lang="en-US" altLang="zh-CN" dirty="0" err="1">
                <a:solidFill>
                  <a:srgbClr val="0070C0"/>
                </a:solidFill>
              </a:rPr>
              <a:t>a,b</a:t>
            </a:r>
            <a:r>
              <a:rPr lang="zh-CN" altLang="en-US" dirty="0">
                <a:solidFill>
                  <a:srgbClr val="0070C0"/>
                </a:solidFill>
              </a:rPr>
              <a:t>值均为</a:t>
            </a:r>
            <a:r>
              <a:rPr lang="en-US" altLang="zh-CN" dirty="0">
                <a:solidFill>
                  <a:srgbClr val="0070C0"/>
                </a:solidFill>
              </a:rPr>
              <a:t>12</a:t>
            </a:r>
            <a:endParaRPr lang="zh-CN" altLang="en-US" dirty="0"/>
          </a:p>
        </p:txBody>
      </p:sp>
    </p:spTree>
    <p:custDataLst>
      <p:tags r:id="rId1"/>
    </p:custDataLst>
    <p:extLst>
      <p:ext uri="{BB962C8B-B14F-4D97-AF65-F5344CB8AC3E}">
        <p14:creationId xmlns:p14="http://schemas.microsoft.com/office/powerpoint/2010/main" val="2280322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left)">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6" grpId="0"/>
      <p:bldP spid="18" grpId="0"/>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584200"/>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*赋值过程中的类型转换</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8" y="987400"/>
            <a:ext cx="7520526" cy="507831"/>
          </a:xfrm>
          <a:prstGeom prst="rect">
            <a:avLst/>
          </a:prstGeom>
          <a:noFill/>
        </p:spPr>
        <p:txBody>
          <a:bodyPr wrap="square" rtlCol="0">
            <a:spAutoFit/>
          </a:bodyPr>
          <a:lstStyle/>
          <a:p>
            <a:pPr>
              <a:lnSpc>
                <a:spcPct val="150000"/>
              </a:lnSpc>
            </a:pPr>
            <a:r>
              <a:rPr lang="zh-CN" altLang="en-US">
                <a:solidFill>
                  <a:schemeClr val="tx1">
                    <a:lumMod val="75000"/>
                    <a:lumOff val="25000"/>
                  </a:schemeClr>
                </a:solidFill>
              </a:rPr>
              <a:t>如果赋值运算符两侧的类型一致，则直接进行赋值。</a:t>
            </a:r>
          </a:p>
        </p:txBody>
      </p:sp>
      <p:sp>
        <p:nvSpPr>
          <p:cNvPr id="9" name="圆角矩形 8"/>
          <p:cNvSpPr/>
          <p:nvPr/>
        </p:nvSpPr>
        <p:spPr>
          <a:xfrm>
            <a:off x="742396" y="1498547"/>
            <a:ext cx="5718042" cy="894120"/>
          </a:xfrm>
          <a:prstGeom prst="roundRect">
            <a:avLst>
              <a:gd name="adj" fmla="val 7482"/>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i</a:t>
            </a:r>
            <a:r>
              <a:rPr lang="en-US" altLang="zh-CN">
                <a:solidFill>
                  <a:srgbClr val="000000"/>
                </a:solidFill>
              </a:rPr>
              <a:t>;</a:t>
            </a:r>
          </a:p>
          <a:p>
            <a:pPr lvl="0" algn="just">
              <a:lnSpc>
                <a:spcPct val="120000"/>
              </a:lnSpc>
              <a:defRPr/>
            </a:pPr>
            <a:r>
              <a:rPr lang="en-US" altLang="zh-CN" err="1">
                <a:solidFill>
                  <a:srgbClr val="000000"/>
                </a:solidFill>
              </a:rPr>
              <a:t>i</a:t>
            </a:r>
            <a:r>
              <a:rPr lang="en-US" altLang="zh-CN">
                <a:solidFill>
                  <a:srgbClr val="000000"/>
                </a:solidFill>
              </a:rPr>
              <a:t>=234;	</a:t>
            </a:r>
            <a:r>
              <a:rPr lang="en-US" altLang="zh-CN">
                <a:solidFill>
                  <a:srgbClr val="008000"/>
                </a:solidFill>
              </a:rPr>
              <a:t>//</a:t>
            </a:r>
            <a:r>
              <a:rPr lang="zh-CN" altLang="en-US">
                <a:solidFill>
                  <a:srgbClr val="008000"/>
                </a:solidFill>
              </a:rPr>
              <a:t>直接将整数</a:t>
            </a:r>
            <a:r>
              <a:rPr lang="en-US" altLang="zh-CN">
                <a:solidFill>
                  <a:srgbClr val="008000"/>
                </a:solidFill>
              </a:rPr>
              <a:t>234</a:t>
            </a:r>
            <a:r>
              <a:rPr lang="zh-CN" altLang="en-US">
                <a:solidFill>
                  <a:srgbClr val="008000"/>
                </a:solidFill>
              </a:rPr>
              <a:t>存入变量</a:t>
            </a:r>
            <a:r>
              <a:rPr lang="en-US" altLang="zh-CN" err="1">
                <a:solidFill>
                  <a:srgbClr val="008000"/>
                </a:solidFill>
              </a:rPr>
              <a:t>i</a:t>
            </a:r>
            <a:r>
              <a:rPr lang="zh-CN" altLang="en-US">
                <a:solidFill>
                  <a:srgbClr val="008000"/>
                </a:solidFill>
              </a:rPr>
              <a:t>的存储单元中</a:t>
            </a:r>
            <a:endParaRPr lang="en-US" altLang="zh-CN">
              <a:solidFill>
                <a:srgbClr val="008000"/>
              </a:solidFill>
            </a:endParaRPr>
          </a:p>
        </p:txBody>
      </p:sp>
      <p:sp>
        <p:nvSpPr>
          <p:cNvPr id="18" name="文本框 17"/>
          <p:cNvSpPr txBox="1"/>
          <p:nvPr/>
        </p:nvSpPr>
        <p:spPr>
          <a:xfrm>
            <a:off x="742396" y="2359330"/>
            <a:ext cx="11144804" cy="3440044"/>
          </a:xfrm>
          <a:prstGeom prst="rect">
            <a:avLst/>
          </a:prstGeom>
          <a:noFill/>
        </p:spPr>
        <p:txBody>
          <a:bodyPr wrap="square" rtlCol="0">
            <a:spAutoFit/>
          </a:bodyPr>
          <a:lstStyle/>
          <a:p>
            <a:pPr>
              <a:lnSpc>
                <a:spcPct val="120000"/>
              </a:lnSpc>
              <a:spcAft>
                <a:spcPts val="600"/>
              </a:spcAft>
            </a:pPr>
            <a:r>
              <a:rPr lang="zh-CN" altLang="en-US" dirty="0">
                <a:solidFill>
                  <a:schemeClr val="tx1">
                    <a:lumMod val="75000"/>
                    <a:lumOff val="25000"/>
                  </a:schemeClr>
                </a:solidFill>
              </a:rPr>
              <a:t>如果赋值运算符两侧的类型不一致，但都是基本类型时，在赋值时会自动进行类型转换，规则是：</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pPr>
            <a:r>
              <a:rPr lang="zh-CN" altLang="en-US" dirty="0">
                <a:solidFill>
                  <a:schemeClr val="tx1">
                    <a:lumMod val="75000"/>
                    <a:lumOff val="25000"/>
                  </a:schemeClr>
                </a:solidFill>
                <a:highlight>
                  <a:srgbClr val="FFFF00"/>
                </a:highlight>
              </a:rPr>
              <a:t>将浮点型数据（包括单、双精度）赋给整型变量时</a:t>
            </a:r>
            <a:r>
              <a:rPr lang="zh-CN" altLang="en-US" dirty="0">
                <a:solidFill>
                  <a:schemeClr val="tx1">
                    <a:lumMod val="75000"/>
                    <a:lumOff val="25000"/>
                  </a:schemeClr>
                </a:solidFill>
              </a:rPr>
              <a:t>，先对浮点数取整，舍弃小数部分，然后赋予整型变量。</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highlight>
                  <a:srgbClr val="FFFF00"/>
                </a:highlight>
              </a:rPr>
              <a:t>将整型数据赋给单、双精度变量时，</a:t>
            </a:r>
            <a:r>
              <a:rPr lang="zh-CN" altLang="en-US" dirty="0">
                <a:solidFill>
                  <a:schemeClr val="tx1">
                    <a:lumMod val="75000"/>
                    <a:lumOff val="25000"/>
                  </a:schemeClr>
                </a:solidFill>
              </a:rPr>
              <a:t>数值不变，但以浮点数形式存储到变量中。</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highlight>
                  <a:srgbClr val="FFFF00"/>
                </a:highlight>
              </a:rPr>
              <a:t>将一个</a:t>
            </a:r>
            <a:r>
              <a:rPr lang="en-US" altLang="zh-CN" dirty="0">
                <a:solidFill>
                  <a:schemeClr val="tx1">
                    <a:lumMod val="75000"/>
                    <a:lumOff val="25000"/>
                  </a:schemeClr>
                </a:solidFill>
                <a:highlight>
                  <a:srgbClr val="FFFF00"/>
                </a:highlight>
              </a:rPr>
              <a:t>double</a:t>
            </a:r>
            <a:r>
              <a:rPr lang="zh-CN" altLang="en-US" dirty="0">
                <a:solidFill>
                  <a:schemeClr val="tx1">
                    <a:lumMod val="75000"/>
                    <a:lumOff val="25000"/>
                  </a:schemeClr>
                </a:solidFill>
                <a:highlight>
                  <a:srgbClr val="FFFF00"/>
                </a:highlight>
              </a:rPr>
              <a:t>型数据赋给</a:t>
            </a:r>
            <a:r>
              <a:rPr lang="en-US" altLang="zh-CN" dirty="0">
                <a:solidFill>
                  <a:schemeClr val="tx1">
                    <a:lumMod val="75000"/>
                    <a:lumOff val="25000"/>
                  </a:schemeClr>
                </a:solidFill>
                <a:highlight>
                  <a:srgbClr val="FFFF00"/>
                </a:highlight>
              </a:rPr>
              <a:t>float</a:t>
            </a:r>
            <a:r>
              <a:rPr lang="zh-CN" altLang="en-US" dirty="0">
                <a:solidFill>
                  <a:schemeClr val="tx1">
                    <a:lumMod val="75000"/>
                    <a:lumOff val="25000"/>
                  </a:schemeClr>
                </a:solidFill>
                <a:highlight>
                  <a:srgbClr val="FFFF00"/>
                </a:highlight>
              </a:rPr>
              <a:t>变量时，</a:t>
            </a:r>
            <a:r>
              <a:rPr lang="zh-CN" altLang="en-US" dirty="0">
                <a:solidFill>
                  <a:schemeClr val="tx1">
                    <a:lumMod val="75000"/>
                    <a:lumOff val="25000"/>
                  </a:schemeClr>
                </a:solidFill>
              </a:rPr>
              <a:t>先将双精度数转换为单精度，即只取</a:t>
            </a:r>
            <a:r>
              <a:rPr lang="en-US" altLang="zh-CN" dirty="0">
                <a:solidFill>
                  <a:schemeClr val="tx1">
                    <a:lumMod val="75000"/>
                    <a:lumOff val="25000"/>
                  </a:schemeClr>
                </a:solidFill>
              </a:rPr>
              <a:t>6</a:t>
            </a:r>
            <a:r>
              <a:rPr lang="zh-CN" altLang="en-US" dirty="0">
                <a:solidFill>
                  <a:schemeClr val="tx1">
                    <a:lumMod val="75000"/>
                    <a:lumOff val="25000"/>
                  </a:schemeClr>
                </a:solidFill>
              </a:rPr>
              <a:t>～</a:t>
            </a:r>
            <a:r>
              <a:rPr lang="en-US" altLang="zh-CN" dirty="0">
                <a:solidFill>
                  <a:schemeClr val="tx1">
                    <a:lumMod val="75000"/>
                    <a:lumOff val="25000"/>
                  </a:schemeClr>
                </a:solidFill>
              </a:rPr>
              <a:t>7</a:t>
            </a:r>
            <a:r>
              <a:rPr lang="zh-CN" altLang="en-US" dirty="0">
                <a:solidFill>
                  <a:schemeClr val="tx1">
                    <a:lumMod val="75000"/>
                    <a:lumOff val="25000"/>
                  </a:schemeClr>
                </a:solidFill>
              </a:rPr>
              <a:t>位有效数字，存储到</a:t>
            </a:r>
            <a:r>
              <a:rPr lang="en-US" altLang="zh-CN" dirty="0">
                <a:solidFill>
                  <a:schemeClr val="tx1">
                    <a:lumMod val="75000"/>
                    <a:lumOff val="25000"/>
                  </a:schemeClr>
                </a:solidFill>
              </a:rPr>
              <a:t>float</a:t>
            </a:r>
            <a:r>
              <a:rPr lang="zh-CN" altLang="en-US" dirty="0">
                <a:solidFill>
                  <a:schemeClr val="tx1">
                    <a:lumMod val="75000"/>
                    <a:lumOff val="25000"/>
                  </a:schemeClr>
                </a:solidFill>
              </a:rPr>
              <a:t>型变量的</a:t>
            </a:r>
            <a:r>
              <a:rPr lang="en-US" altLang="zh-CN" dirty="0">
                <a:solidFill>
                  <a:schemeClr val="tx1">
                    <a:lumMod val="75000"/>
                    <a:lumOff val="25000"/>
                  </a:schemeClr>
                </a:solidFill>
              </a:rPr>
              <a:t>4</a:t>
            </a:r>
            <a:r>
              <a:rPr lang="zh-CN" altLang="en-US" dirty="0">
                <a:solidFill>
                  <a:schemeClr val="tx1">
                    <a:lumMod val="75000"/>
                    <a:lumOff val="25000"/>
                  </a:schemeClr>
                </a:solidFill>
              </a:rPr>
              <a:t>个字节中。应注意双精度数值的大小不能超出</a:t>
            </a:r>
            <a:r>
              <a:rPr lang="en-US" altLang="zh-CN" dirty="0">
                <a:solidFill>
                  <a:schemeClr val="tx1">
                    <a:lumMod val="75000"/>
                    <a:lumOff val="25000"/>
                  </a:schemeClr>
                </a:solidFill>
              </a:rPr>
              <a:t>float</a:t>
            </a:r>
            <a:r>
              <a:rPr lang="zh-CN" altLang="en-US" dirty="0">
                <a:solidFill>
                  <a:schemeClr val="tx1">
                    <a:lumMod val="75000"/>
                    <a:lumOff val="25000"/>
                  </a:schemeClr>
                </a:solidFill>
              </a:rPr>
              <a:t>型变量的数值范围；将一个</a:t>
            </a:r>
            <a:r>
              <a:rPr lang="en-US" altLang="zh-CN" dirty="0">
                <a:solidFill>
                  <a:schemeClr val="tx1">
                    <a:lumMod val="75000"/>
                    <a:lumOff val="25000"/>
                  </a:schemeClr>
                </a:solidFill>
              </a:rPr>
              <a:t>float</a:t>
            </a:r>
            <a:r>
              <a:rPr lang="zh-CN" altLang="en-US" dirty="0">
                <a:solidFill>
                  <a:schemeClr val="tx1">
                    <a:lumMod val="75000"/>
                    <a:lumOff val="25000"/>
                  </a:schemeClr>
                </a:solidFill>
              </a:rPr>
              <a:t>型数据赋给</a:t>
            </a:r>
            <a:r>
              <a:rPr lang="en-US" altLang="zh-CN" dirty="0">
                <a:solidFill>
                  <a:schemeClr val="tx1">
                    <a:lumMod val="75000"/>
                    <a:lumOff val="25000"/>
                  </a:schemeClr>
                </a:solidFill>
              </a:rPr>
              <a:t>double</a:t>
            </a:r>
            <a:r>
              <a:rPr lang="zh-CN" altLang="en-US" dirty="0">
                <a:solidFill>
                  <a:schemeClr val="tx1">
                    <a:lumMod val="75000"/>
                    <a:lumOff val="25000"/>
                  </a:schemeClr>
                </a:solidFill>
              </a:rPr>
              <a:t>型变量时，数值不变，在内存中以</a:t>
            </a:r>
            <a:r>
              <a:rPr lang="en-US" altLang="zh-CN" dirty="0">
                <a:solidFill>
                  <a:schemeClr val="tx1">
                    <a:lumMod val="75000"/>
                    <a:lumOff val="25000"/>
                  </a:schemeClr>
                </a:solidFill>
              </a:rPr>
              <a:t>8</a:t>
            </a:r>
            <a:r>
              <a:rPr lang="zh-CN" altLang="en-US" dirty="0">
                <a:solidFill>
                  <a:schemeClr val="tx1">
                    <a:lumMod val="75000"/>
                    <a:lumOff val="25000"/>
                  </a:schemeClr>
                </a:solidFill>
              </a:rPr>
              <a:t>个字节存储，有效位数扩展到</a:t>
            </a:r>
            <a:r>
              <a:rPr lang="en-US" altLang="zh-CN" dirty="0">
                <a:solidFill>
                  <a:schemeClr val="tx1">
                    <a:lumMod val="75000"/>
                    <a:lumOff val="25000"/>
                  </a:schemeClr>
                </a:solidFill>
              </a:rPr>
              <a:t>15</a:t>
            </a:r>
            <a:r>
              <a:rPr lang="zh-CN" altLang="en-US" dirty="0">
                <a:solidFill>
                  <a:schemeClr val="tx1">
                    <a:lumMod val="75000"/>
                    <a:lumOff val="25000"/>
                  </a:schemeClr>
                </a:solidFill>
              </a:rPr>
              <a:t>位。</a:t>
            </a: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highlight>
                  <a:srgbClr val="FFFF00"/>
                </a:highlight>
              </a:rPr>
              <a:t>字符型数据赋给整型变量时</a:t>
            </a:r>
            <a:r>
              <a:rPr lang="zh-CN" altLang="en-US" dirty="0">
                <a:solidFill>
                  <a:schemeClr val="tx1">
                    <a:lumMod val="75000"/>
                    <a:lumOff val="25000"/>
                  </a:schemeClr>
                </a:solidFill>
              </a:rPr>
              <a:t>，将字符的</a:t>
            </a:r>
            <a:r>
              <a:rPr lang="en-US" altLang="zh-CN" dirty="0">
                <a:solidFill>
                  <a:schemeClr val="tx1">
                    <a:lumMod val="75000"/>
                    <a:lumOff val="25000"/>
                  </a:schemeClr>
                </a:solidFill>
              </a:rPr>
              <a:t>ASCII</a:t>
            </a:r>
            <a:r>
              <a:rPr lang="zh-CN" altLang="en-US" dirty="0">
                <a:solidFill>
                  <a:schemeClr val="tx1">
                    <a:lumMod val="75000"/>
                    <a:lumOff val="25000"/>
                  </a:schemeClr>
                </a:solidFill>
              </a:rPr>
              <a:t>代码赋给整型变量。</a:t>
            </a:r>
            <a:endParaRPr lang="en-US" altLang="zh-CN" dirty="0">
              <a:solidFill>
                <a:schemeClr val="tx1">
                  <a:lumMod val="75000"/>
                  <a:lumOff val="25000"/>
                </a:schemeClr>
              </a:solidFill>
            </a:endParaRPr>
          </a:p>
          <a:p>
            <a:pPr marL="342900" indent="-342900">
              <a:lnSpc>
                <a:spcPct val="120000"/>
              </a:lnSpc>
              <a:spcAft>
                <a:spcPts val="600"/>
              </a:spcAft>
              <a:buClr>
                <a:schemeClr val="accent1"/>
              </a:buClr>
              <a:buFont typeface="+mj-lt"/>
              <a:buAutoNum type="arabicPeriod"/>
              <a:defRPr/>
            </a:pPr>
            <a:r>
              <a:rPr lang="zh-CN" altLang="en-US" dirty="0">
                <a:solidFill>
                  <a:schemeClr val="tx1">
                    <a:lumMod val="75000"/>
                    <a:lumOff val="25000"/>
                  </a:schemeClr>
                </a:solidFill>
                <a:highlight>
                  <a:srgbClr val="FFFF00"/>
                </a:highlight>
              </a:rPr>
              <a:t>将一个占字节多的整型数据赋给一个占字节少的整型变量或字符变量时，</a:t>
            </a:r>
            <a:r>
              <a:rPr lang="zh-CN" altLang="en-US" dirty="0">
                <a:solidFill>
                  <a:schemeClr val="tx1">
                    <a:lumMod val="75000"/>
                    <a:lumOff val="25000"/>
                  </a:schemeClr>
                </a:solidFill>
              </a:rPr>
              <a:t>只将其低字节原封不动地送到被赋值的变量（即发生“截断”）。</a:t>
            </a:r>
          </a:p>
        </p:txBody>
      </p:sp>
    </p:spTree>
    <p:custDataLst>
      <p:tags r:id="rId1"/>
    </p:custDataLst>
    <p:extLst>
      <p:ext uri="{BB962C8B-B14F-4D97-AF65-F5344CB8AC3E}">
        <p14:creationId xmlns:p14="http://schemas.microsoft.com/office/powerpoint/2010/main" val="2233916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695458" y="1002489"/>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赋值表达式和赋值语句</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695457" y="1570024"/>
            <a:ext cx="9557495" cy="960776"/>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rPr>
              <a:t>赋值语句：一个赋值表达式加一个分号组成</a:t>
            </a:r>
            <a:endParaRPr lang="en-US" altLang="zh-CN" sz="2000" dirty="0">
              <a:solidFill>
                <a:schemeClr val="tx1">
                  <a:lumMod val="75000"/>
                  <a:lumOff val="25000"/>
                </a:schemeClr>
              </a:solidFill>
            </a:endParaRPr>
          </a:p>
          <a:p>
            <a:pPr>
              <a:lnSpc>
                <a:spcPct val="150000"/>
              </a:lnSpc>
            </a:pPr>
            <a:r>
              <a:rPr lang="zh-CN" altLang="en-US" sz="2000" dirty="0">
                <a:solidFill>
                  <a:schemeClr val="tx1">
                    <a:lumMod val="75000"/>
                    <a:lumOff val="25000"/>
                  </a:schemeClr>
                </a:solidFill>
              </a:rPr>
              <a:t>在一个表达式中可以包含另一个表达式。</a:t>
            </a:r>
          </a:p>
        </p:txBody>
      </p:sp>
      <p:sp>
        <p:nvSpPr>
          <p:cNvPr id="9" name="圆角矩形 8"/>
          <p:cNvSpPr/>
          <p:nvPr/>
        </p:nvSpPr>
        <p:spPr>
          <a:xfrm>
            <a:off x="836794" y="2738424"/>
            <a:ext cx="4445325" cy="224660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if ((a=b)&gt;0)</a:t>
            </a:r>
          </a:p>
          <a:p>
            <a:pPr lvl="0" algn="just">
              <a:lnSpc>
                <a:spcPct val="120000"/>
              </a:lnSpc>
              <a:defRPr/>
            </a:pPr>
            <a:r>
              <a:rPr lang="en-US" altLang="zh-CN" dirty="0">
                <a:solidFill>
                  <a:srgbClr val="000000"/>
                </a:solidFill>
              </a:rPr>
              <a:t>       max=a;</a:t>
            </a:r>
          </a:p>
          <a:p>
            <a:pPr lvl="0" algn="just">
              <a:lnSpc>
                <a:spcPct val="120000"/>
              </a:lnSpc>
              <a:defRPr/>
            </a:pPr>
            <a:r>
              <a:rPr lang="en-US" altLang="zh-CN" dirty="0">
                <a:solidFill>
                  <a:srgbClr val="008000"/>
                </a:solidFill>
              </a:rPr>
              <a:t>/</a:t>
            </a:r>
            <a:r>
              <a:rPr lang="zh-CN" altLang="en-US" dirty="0">
                <a:solidFill>
                  <a:srgbClr val="008000"/>
                </a:solidFill>
              </a:rPr>
              <a:t>*先进行赋值运算（将</a:t>
            </a:r>
            <a:r>
              <a:rPr lang="en-US" altLang="zh-CN" dirty="0">
                <a:solidFill>
                  <a:srgbClr val="008000"/>
                </a:solidFill>
              </a:rPr>
              <a:t>b</a:t>
            </a:r>
            <a:r>
              <a:rPr lang="zh-CN" altLang="en-US" dirty="0">
                <a:solidFill>
                  <a:srgbClr val="008000"/>
                </a:solidFill>
              </a:rPr>
              <a:t>的值赋给</a:t>
            </a:r>
            <a:r>
              <a:rPr lang="en-US" altLang="zh-CN" dirty="0">
                <a:solidFill>
                  <a:srgbClr val="008000"/>
                </a:solidFill>
              </a:rPr>
              <a:t>a</a:t>
            </a:r>
            <a:r>
              <a:rPr lang="zh-CN" altLang="en-US" dirty="0">
                <a:solidFill>
                  <a:srgbClr val="008000"/>
                </a:solidFill>
              </a:rPr>
              <a:t>），然后判断</a:t>
            </a:r>
            <a:r>
              <a:rPr lang="en-US" altLang="zh-CN" dirty="0">
                <a:solidFill>
                  <a:srgbClr val="008000"/>
                </a:solidFill>
              </a:rPr>
              <a:t>a</a:t>
            </a:r>
            <a:r>
              <a:rPr lang="zh-CN" altLang="en-US" dirty="0">
                <a:solidFill>
                  <a:srgbClr val="008000"/>
                </a:solidFill>
              </a:rPr>
              <a:t>是否大于</a:t>
            </a:r>
            <a:r>
              <a:rPr lang="en-US" altLang="zh-CN" dirty="0">
                <a:solidFill>
                  <a:srgbClr val="008000"/>
                </a:solidFill>
              </a:rPr>
              <a:t>0</a:t>
            </a:r>
            <a:r>
              <a:rPr lang="zh-CN" altLang="en-US" dirty="0">
                <a:solidFill>
                  <a:srgbClr val="008000"/>
                </a:solidFill>
              </a:rPr>
              <a:t>，如大于</a:t>
            </a:r>
            <a:r>
              <a:rPr lang="en-US" altLang="zh-CN" dirty="0">
                <a:solidFill>
                  <a:srgbClr val="008000"/>
                </a:solidFill>
              </a:rPr>
              <a:t>0</a:t>
            </a:r>
            <a:r>
              <a:rPr lang="zh-CN" altLang="en-US" dirty="0">
                <a:solidFill>
                  <a:srgbClr val="008000"/>
                </a:solidFill>
              </a:rPr>
              <a:t>，执行</a:t>
            </a:r>
            <a:r>
              <a:rPr lang="en-US" altLang="zh-CN" dirty="0">
                <a:solidFill>
                  <a:srgbClr val="008000"/>
                </a:solidFill>
              </a:rPr>
              <a:t>max=a</a:t>
            </a:r>
            <a:r>
              <a:rPr lang="zh-CN" altLang="en-US" dirty="0">
                <a:solidFill>
                  <a:srgbClr val="008000"/>
                </a:solidFill>
              </a:rPr>
              <a:t>。</a:t>
            </a:r>
            <a:endParaRPr lang="en-US" altLang="zh-CN" dirty="0">
              <a:solidFill>
                <a:srgbClr val="008000"/>
              </a:solidFill>
            </a:endParaRPr>
          </a:p>
          <a:p>
            <a:pPr lvl="0" algn="just">
              <a:lnSpc>
                <a:spcPct val="120000"/>
              </a:lnSpc>
              <a:defRPr/>
            </a:pPr>
            <a:r>
              <a:rPr lang="zh-CN" altLang="en-US" dirty="0">
                <a:solidFill>
                  <a:srgbClr val="008000"/>
                </a:solidFill>
              </a:rPr>
              <a:t>请注意，在</a:t>
            </a:r>
            <a:r>
              <a:rPr lang="en-US" altLang="zh-CN" dirty="0">
                <a:solidFill>
                  <a:srgbClr val="008000"/>
                </a:solidFill>
              </a:rPr>
              <a:t>if</a:t>
            </a:r>
            <a:r>
              <a:rPr lang="zh-CN" altLang="en-US" dirty="0">
                <a:solidFill>
                  <a:srgbClr val="008000"/>
                </a:solidFill>
              </a:rPr>
              <a:t>语句中的</a:t>
            </a:r>
            <a:r>
              <a:rPr lang="en-US" altLang="zh-CN" dirty="0">
                <a:solidFill>
                  <a:srgbClr val="008000"/>
                </a:solidFill>
              </a:rPr>
              <a:t>a=b</a:t>
            </a:r>
            <a:r>
              <a:rPr lang="zh-CN" altLang="en-US" dirty="0">
                <a:solidFill>
                  <a:srgbClr val="008000"/>
                </a:solidFill>
              </a:rPr>
              <a:t>不是赋值语句，而是赋值表达式。*</a:t>
            </a:r>
            <a:r>
              <a:rPr lang="en-US" altLang="zh-CN" dirty="0">
                <a:solidFill>
                  <a:srgbClr val="008000"/>
                </a:solidFill>
              </a:rPr>
              <a:t>/</a:t>
            </a:r>
          </a:p>
        </p:txBody>
      </p:sp>
      <p:sp>
        <p:nvSpPr>
          <p:cNvPr id="7" name="MH_Other_1"/>
          <p:cNvSpPr/>
          <p:nvPr>
            <p:custDataLst>
              <p:tags r:id="rId3"/>
            </p:custDataLst>
          </p:nvPr>
        </p:nvSpPr>
        <p:spPr>
          <a:xfrm>
            <a:off x="6735188" y="273842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8" name="MH_SubTitle_1"/>
          <p:cNvSpPr/>
          <p:nvPr>
            <p:custDataLst>
              <p:tags r:id="rId4"/>
            </p:custDataLst>
          </p:nvPr>
        </p:nvSpPr>
        <p:spPr>
          <a:xfrm>
            <a:off x="7524436" y="2738424"/>
            <a:ext cx="3830745" cy="2246602"/>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zh-CN" altLang="en-US" b="1" dirty="0">
                <a:solidFill>
                  <a:srgbClr val="1C1C1C"/>
                </a:solidFill>
              </a:rPr>
              <a:t>区分赋值表达式和赋值语句。</a:t>
            </a:r>
          </a:p>
          <a:p>
            <a:pPr>
              <a:lnSpc>
                <a:spcPct val="130000"/>
              </a:lnSpc>
              <a:defRPr/>
            </a:pPr>
            <a:r>
              <a:rPr lang="zh-CN" altLang="en-US" dirty="0">
                <a:solidFill>
                  <a:srgbClr val="1C1C1C"/>
                </a:solidFill>
              </a:rPr>
              <a:t>表达式的末尾没有分号</a:t>
            </a:r>
            <a:endParaRPr lang="en-US" altLang="zh-CN" dirty="0">
              <a:solidFill>
                <a:srgbClr val="1C1C1C"/>
              </a:solidFill>
            </a:endParaRPr>
          </a:p>
          <a:p>
            <a:pPr>
              <a:lnSpc>
                <a:spcPct val="130000"/>
              </a:lnSpc>
              <a:defRPr/>
            </a:pPr>
            <a:r>
              <a:rPr lang="zh-CN" altLang="en-US" dirty="0">
                <a:solidFill>
                  <a:srgbClr val="1C1C1C"/>
                </a:solidFill>
              </a:rPr>
              <a:t>语句的末尾必须有分号</a:t>
            </a:r>
            <a:endParaRPr lang="en-US" altLang="zh-CN" dirty="0">
              <a:solidFill>
                <a:srgbClr val="1C1C1C"/>
              </a:solidFill>
            </a:endParaRPr>
          </a:p>
          <a:p>
            <a:pPr>
              <a:lnSpc>
                <a:spcPct val="130000"/>
              </a:lnSpc>
              <a:defRPr/>
            </a:pPr>
            <a:r>
              <a:rPr lang="zh-CN" altLang="en-US" dirty="0">
                <a:solidFill>
                  <a:srgbClr val="1C1C1C"/>
                </a:solidFill>
              </a:rPr>
              <a:t>在一个表达式中可以包含一个或多个赋值表达式，但绝不能包含赋值语句。</a:t>
            </a:r>
          </a:p>
        </p:txBody>
      </p:sp>
      <p:sp>
        <p:nvSpPr>
          <p:cNvPr id="10" name="MH_Other_2"/>
          <p:cNvSpPr/>
          <p:nvPr>
            <p:custDataLst>
              <p:tags r:id="rId5"/>
            </p:custDataLst>
          </p:nvPr>
        </p:nvSpPr>
        <p:spPr>
          <a:xfrm rot="16200000">
            <a:off x="10817090" y="468340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 name="直接连接符 10"/>
          <p:cNvCxnSpPr/>
          <p:nvPr/>
        </p:nvCxnSpPr>
        <p:spPr>
          <a:xfrm>
            <a:off x="6234784" y="2708613"/>
            <a:ext cx="0" cy="2276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36856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MH_Title_1"/>
          <p:cNvSpPr/>
          <p:nvPr>
            <p:custDataLst>
              <p:tags r:id="rId2"/>
            </p:custDataLst>
          </p:nvPr>
        </p:nvSpPr>
        <p:spPr>
          <a:xfrm>
            <a:off x="919194" y="807936"/>
            <a:ext cx="6378442" cy="40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defRPr/>
            </a:pPr>
            <a:r>
              <a:rPr lang="zh-CN" altLang="en-US" sz="2400" b="1">
                <a:solidFill>
                  <a:srgbClr val="FFFFFF"/>
                </a:solidFill>
                <a:latin typeface="微软雅黑" panose="020B0503020204020204" pitchFamily="34" charset="-122"/>
                <a:ea typeface="微软雅黑" panose="020B0503020204020204" pitchFamily="34" charset="-122"/>
              </a:rPr>
              <a:t>变量赋初值</a:t>
            </a:r>
            <a:endParaRPr lang="zh-CN" altLang="en-US" sz="2000" b="1">
              <a:solidFill>
                <a:srgbClr val="FFFFFF"/>
              </a:solidFill>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67" name="文本框 66"/>
          <p:cNvSpPr txBox="1"/>
          <p:nvPr/>
        </p:nvSpPr>
        <p:spPr>
          <a:xfrm>
            <a:off x="919193" y="1375471"/>
            <a:ext cx="9557495" cy="507127"/>
          </a:xfrm>
          <a:prstGeom prst="rect">
            <a:avLst/>
          </a:prstGeom>
          <a:noFill/>
        </p:spPr>
        <p:txBody>
          <a:bodyPr wrap="square" rtlCol="0">
            <a:spAutoFit/>
          </a:bodyPr>
          <a:lstStyle/>
          <a:p>
            <a:pPr>
              <a:lnSpc>
                <a:spcPct val="150000"/>
              </a:lnSpc>
            </a:pPr>
            <a:r>
              <a:rPr lang="zh-CN" altLang="en-US" sz="2000" dirty="0">
                <a:solidFill>
                  <a:schemeClr val="tx1">
                    <a:lumMod val="75000"/>
                    <a:lumOff val="25000"/>
                  </a:schemeClr>
                </a:solidFill>
              </a:rPr>
              <a:t>可以用赋值语句对变量赋值，也可以在定义变量时对变量赋以初值。</a:t>
            </a:r>
          </a:p>
        </p:txBody>
      </p:sp>
      <p:sp>
        <p:nvSpPr>
          <p:cNvPr id="9" name="圆角矩形 8"/>
          <p:cNvSpPr/>
          <p:nvPr/>
        </p:nvSpPr>
        <p:spPr>
          <a:xfrm>
            <a:off x="997014" y="2046933"/>
            <a:ext cx="8579580" cy="1814948"/>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 		</a:t>
            </a:r>
            <a:r>
              <a:rPr lang="en-US" altLang="zh-CN">
                <a:solidFill>
                  <a:srgbClr val="008000"/>
                </a:solidFill>
              </a:rPr>
              <a:t>//</a:t>
            </a:r>
            <a:r>
              <a:rPr lang="zh-CN" altLang="en-US">
                <a:solidFill>
                  <a:srgbClr val="008000"/>
                </a:solidFill>
              </a:rPr>
              <a:t>指定</a:t>
            </a:r>
            <a:r>
              <a:rPr lang="en-US" altLang="zh-CN">
                <a:solidFill>
                  <a:srgbClr val="008000"/>
                </a:solidFill>
              </a:rPr>
              <a:t>a</a:t>
            </a:r>
            <a:r>
              <a:rPr lang="zh-CN" altLang="en-US">
                <a:solidFill>
                  <a:srgbClr val="008000"/>
                </a:solidFill>
              </a:rPr>
              <a:t>为整型变量，初值为</a:t>
            </a:r>
            <a:r>
              <a:rPr lang="en-US" altLang="zh-CN">
                <a:solidFill>
                  <a:srgbClr val="008000"/>
                </a:solidFill>
              </a:rPr>
              <a:t>3</a:t>
            </a:r>
            <a:r>
              <a:rPr lang="zh-CN" altLang="en-US">
                <a:solidFill>
                  <a:srgbClr val="008000"/>
                </a:solidFill>
              </a:rPr>
              <a:t>；相当于</a:t>
            </a:r>
            <a:r>
              <a:rPr lang="en-US" altLang="zh-CN" err="1">
                <a:solidFill>
                  <a:srgbClr val="008000"/>
                </a:solidFill>
              </a:rPr>
              <a:t>int</a:t>
            </a:r>
            <a:r>
              <a:rPr lang="en-US" altLang="zh-CN">
                <a:solidFill>
                  <a:srgbClr val="008000"/>
                </a:solidFill>
              </a:rPr>
              <a:t> a; a=3;</a:t>
            </a:r>
          </a:p>
          <a:p>
            <a:pPr lvl="0" algn="just">
              <a:lnSpc>
                <a:spcPct val="120000"/>
              </a:lnSpc>
              <a:defRPr/>
            </a:pPr>
            <a:r>
              <a:rPr lang="en-US" altLang="zh-CN">
                <a:solidFill>
                  <a:srgbClr val="000000"/>
                </a:solidFill>
              </a:rPr>
              <a:t>float f=3.56;	</a:t>
            </a:r>
            <a:r>
              <a:rPr lang="en-US" altLang="zh-CN">
                <a:solidFill>
                  <a:srgbClr val="008000"/>
                </a:solidFill>
              </a:rPr>
              <a:t>//</a:t>
            </a:r>
            <a:r>
              <a:rPr lang="zh-CN" altLang="en-US">
                <a:solidFill>
                  <a:srgbClr val="008000"/>
                </a:solidFill>
              </a:rPr>
              <a:t>指定</a:t>
            </a:r>
            <a:r>
              <a:rPr lang="en-US" altLang="zh-CN">
                <a:solidFill>
                  <a:srgbClr val="008000"/>
                </a:solidFill>
              </a:rPr>
              <a:t>f</a:t>
            </a:r>
            <a:r>
              <a:rPr lang="zh-CN" altLang="en-US">
                <a:solidFill>
                  <a:srgbClr val="008000"/>
                </a:solidFill>
              </a:rPr>
              <a:t>为浮点型变量，初值为</a:t>
            </a:r>
            <a:r>
              <a:rPr lang="en-US" altLang="zh-CN">
                <a:solidFill>
                  <a:srgbClr val="008000"/>
                </a:solidFill>
              </a:rPr>
              <a:t>3.56</a:t>
            </a:r>
          </a:p>
          <a:p>
            <a:pPr lvl="0" algn="just">
              <a:lnSpc>
                <a:spcPct val="120000"/>
              </a:lnSpc>
              <a:defRPr/>
            </a:pPr>
            <a:r>
              <a:rPr lang="en-US" altLang="zh-CN">
                <a:solidFill>
                  <a:srgbClr val="000000"/>
                </a:solidFill>
              </a:rPr>
              <a:t>char c=′a′;	</a:t>
            </a:r>
            <a:r>
              <a:rPr lang="en-US" altLang="zh-CN">
                <a:solidFill>
                  <a:srgbClr val="008000"/>
                </a:solidFill>
              </a:rPr>
              <a:t>//</a:t>
            </a:r>
            <a:r>
              <a:rPr lang="zh-CN" altLang="en-US">
                <a:solidFill>
                  <a:srgbClr val="008000"/>
                </a:solidFill>
              </a:rPr>
              <a:t>指定</a:t>
            </a:r>
            <a:r>
              <a:rPr lang="en-US" altLang="zh-CN">
                <a:solidFill>
                  <a:srgbClr val="008000"/>
                </a:solidFill>
              </a:rPr>
              <a:t>c</a:t>
            </a:r>
            <a:r>
              <a:rPr lang="zh-CN" altLang="en-US">
                <a:solidFill>
                  <a:srgbClr val="008000"/>
                </a:solidFill>
              </a:rPr>
              <a:t>为字符变量，初值为</a:t>
            </a:r>
            <a:r>
              <a:rPr lang="en-US" altLang="zh-CN">
                <a:solidFill>
                  <a:srgbClr val="008000"/>
                </a:solidFill>
              </a:rPr>
              <a:t>′a′</a:t>
            </a:r>
          </a:p>
          <a:p>
            <a:pPr lvl="0" algn="just">
              <a:lnSpc>
                <a:spcPct val="120000"/>
              </a:lnSpc>
              <a:defRPr/>
            </a:pPr>
            <a:r>
              <a:rPr lang="en-US" altLang="zh-CN" err="1">
                <a:solidFill>
                  <a:srgbClr val="000000"/>
                </a:solidFill>
              </a:rPr>
              <a:t>int</a:t>
            </a:r>
            <a:r>
              <a:rPr lang="en-US" altLang="zh-CN">
                <a:solidFill>
                  <a:srgbClr val="000000"/>
                </a:solidFill>
              </a:rPr>
              <a:t> </a:t>
            </a:r>
            <a:r>
              <a:rPr lang="en-US" altLang="zh-CN" err="1">
                <a:solidFill>
                  <a:srgbClr val="000000"/>
                </a:solidFill>
              </a:rPr>
              <a:t>a,b,c</a:t>
            </a:r>
            <a:r>
              <a:rPr lang="en-US" altLang="zh-CN">
                <a:solidFill>
                  <a:srgbClr val="000000"/>
                </a:solidFill>
              </a:rPr>
              <a:t>=5</a:t>
            </a:r>
            <a:r>
              <a:rPr lang="zh-CN" altLang="en-US">
                <a:solidFill>
                  <a:srgbClr val="000000"/>
                </a:solidFill>
              </a:rPr>
              <a:t>；</a:t>
            </a:r>
            <a:r>
              <a:rPr lang="en-US" altLang="zh-CN">
                <a:solidFill>
                  <a:srgbClr val="008000"/>
                </a:solidFill>
              </a:rPr>
              <a:t>	//</a:t>
            </a:r>
            <a:r>
              <a:rPr lang="zh-CN" altLang="en-US">
                <a:solidFill>
                  <a:srgbClr val="008000"/>
                </a:solidFill>
              </a:rPr>
              <a:t>指定</a:t>
            </a:r>
            <a:r>
              <a:rPr lang="en-US" altLang="zh-CN">
                <a:solidFill>
                  <a:srgbClr val="008000"/>
                </a:solidFill>
              </a:rPr>
              <a:t>a,</a:t>
            </a:r>
            <a:r>
              <a:rPr lang="zh-CN" altLang="en-US">
                <a:solidFill>
                  <a:srgbClr val="008000"/>
                </a:solidFill>
              </a:rPr>
              <a:t>ｂ</a:t>
            </a:r>
            <a:r>
              <a:rPr lang="en-US" altLang="zh-CN">
                <a:solidFill>
                  <a:srgbClr val="008000"/>
                </a:solidFill>
              </a:rPr>
              <a:t>,c</a:t>
            </a:r>
            <a:r>
              <a:rPr lang="zh-CN" altLang="en-US">
                <a:solidFill>
                  <a:srgbClr val="008000"/>
                </a:solidFill>
              </a:rPr>
              <a:t>为整型变量，但只对</a:t>
            </a:r>
            <a:r>
              <a:rPr lang="en-US" altLang="zh-CN">
                <a:solidFill>
                  <a:srgbClr val="008000"/>
                </a:solidFill>
              </a:rPr>
              <a:t>c</a:t>
            </a:r>
            <a:r>
              <a:rPr lang="zh-CN" altLang="en-US">
                <a:solidFill>
                  <a:srgbClr val="008000"/>
                </a:solidFill>
              </a:rPr>
              <a:t>初始化，</a:t>
            </a:r>
            <a:r>
              <a:rPr lang="en-US" altLang="zh-CN">
                <a:solidFill>
                  <a:srgbClr val="008000"/>
                </a:solidFill>
              </a:rPr>
              <a:t>c</a:t>
            </a:r>
            <a:r>
              <a:rPr lang="zh-CN" altLang="en-US">
                <a:solidFill>
                  <a:srgbClr val="008000"/>
                </a:solidFill>
              </a:rPr>
              <a:t>的初值为５；</a:t>
            </a:r>
            <a:endParaRPr lang="en-US" altLang="zh-CN">
              <a:solidFill>
                <a:srgbClr val="008000"/>
              </a:solidFill>
            </a:endParaRPr>
          </a:p>
          <a:p>
            <a:pPr lvl="0" algn="just">
              <a:lnSpc>
                <a:spcPct val="120000"/>
              </a:lnSpc>
              <a:defRPr/>
            </a:pPr>
            <a:r>
              <a:rPr lang="en-US" altLang="zh-CN">
                <a:solidFill>
                  <a:srgbClr val="008000"/>
                </a:solidFill>
              </a:rPr>
              <a:t>		//</a:t>
            </a:r>
            <a:r>
              <a:rPr lang="zh-CN" altLang="en-US">
                <a:solidFill>
                  <a:srgbClr val="008000"/>
                </a:solidFill>
              </a:rPr>
              <a:t>相当于</a:t>
            </a:r>
            <a:r>
              <a:rPr lang="en-US" altLang="zh-CN" err="1">
                <a:solidFill>
                  <a:srgbClr val="008000"/>
                </a:solidFill>
              </a:rPr>
              <a:t>int</a:t>
            </a:r>
            <a:r>
              <a:rPr lang="en-US" altLang="zh-CN">
                <a:solidFill>
                  <a:srgbClr val="008000"/>
                </a:solidFill>
              </a:rPr>
              <a:t> </a:t>
            </a:r>
            <a:r>
              <a:rPr lang="en-US" altLang="zh-CN" err="1">
                <a:solidFill>
                  <a:srgbClr val="008000"/>
                </a:solidFill>
              </a:rPr>
              <a:t>a,b,c</a:t>
            </a:r>
            <a:r>
              <a:rPr lang="en-US" altLang="zh-CN">
                <a:solidFill>
                  <a:srgbClr val="008000"/>
                </a:solidFill>
              </a:rPr>
              <a:t>; c=5;</a:t>
            </a:r>
          </a:p>
        </p:txBody>
      </p:sp>
      <p:sp>
        <p:nvSpPr>
          <p:cNvPr id="2" name="矩形 1"/>
          <p:cNvSpPr/>
          <p:nvPr/>
        </p:nvSpPr>
        <p:spPr>
          <a:xfrm>
            <a:off x="997014" y="4026216"/>
            <a:ext cx="4606118" cy="553998"/>
          </a:xfrm>
          <a:prstGeom prst="rect">
            <a:avLst/>
          </a:prstGeom>
          <a:noFill/>
        </p:spPr>
        <p:txBody>
          <a:bodyPr wrap="square" rtlCol="0">
            <a:spAutoFit/>
          </a:bodyPr>
          <a:lstStyle/>
          <a:p>
            <a:pPr>
              <a:lnSpc>
                <a:spcPct val="150000"/>
              </a:lnSpc>
            </a:pPr>
            <a:r>
              <a:rPr lang="zh-CN" altLang="en-US" sz="2000">
                <a:solidFill>
                  <a:schemeClr val="tx1">
                    <a:lumMod val="75000"/>
                    <a:lumOff val="25000"/>
                  </a:schemeClr>
                </a:solidFill>
              </a:rPr>
              <a:t>对几个变量赋予同一个初值：</a:t>
            </a:r>
          </a:p>
        </p:txBody>
      </p:sp>
      <p:sp>
        <p:nvSpPr>
          <p:cNvPr id="12" name="圆角矩形 11"/>
          <p:cNvSpPr/>
          <p:nvPr/>
        </p:nvSpPr>
        <p:spPr>
          <a:xfrm>
            <a:off x="1653702" y="4580214"/>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err="1">
                <a:solidFill>
                  <a:srgbClr val="000000"/>
                </a:solidFill>
              </a:rPr>
              <a:t>int</a:t>
            </a:r>
            <a:r>
              <a:rPr lang="en-US" altLang="zh-CN">
                <a:solidFill>
                  <a:srgbClr val="000000"/>
                </a:solidFill>
              </a:rPr>
              <a:t> a=3,b=3,c=3;</a:t>
            </a:r>
            <a:endParaRPr lang="en-US" altLang="zh-CN">
              <a:solidFill>
                <a:srgbClr val="008000"/>
              </a:solidFill>
            </a:endParaRPr>
          </a:p>
        </p:txBody>
      </p:sp>
      <p:sp>
        <p:nvSpPr>
          <p:cNvPr id="13" name="圆角矩形 12"/>
          <p:cNvSpPr/>
          <p:nvPr/>
        </p:nvSpPr>
        <p:spPr>
          <a:xfrm>
            <a:off x="1653702" y="5298547"/>
            <a:ext cx="7922892" cy="436863"/>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lvl="0" algn="just">
              <a:lnSpc>
                <a:spcPct val="120000"/>
              </a:lnSpc>
              <a:defRPr/>
            </a:pPr>
            <a:r>
              <a:rPr lang="en-US" altLang="zh-CN" dirty="0">
                <a:solidFill>
                  <a:srgbClr val="000000"/>
                </a:solidFill>
              </a:rPr>
              <a:t>int a=b=c=3;	</a:t>
            </a:r>
            <a:endParaRPr lang="en-US" altLang="zh-CN" dirty="0">
              <a:solidFill>
                <a:srgbClr val="008000"/>
              </a:solidFill>
            </a:endParaRPr>
          </a:p>
        </p:txBody>
      </p:sp>
      <p:pic>
        <p:nvPicPr>
          <p:cNvPr id="3" name="图片 2"/>
          <p:cNvPicPr>
            <a:picLocks noChangeAspect="1"/>
          </p:cNvPicPr>
          <p:nvPr/>
        </p:nvPicPr>
        <p:blipFill>
          <a:blip r:embed="rId4" cstate="print"/>
          <a:stretch>
            <a:fillRect/>
          </a:stretch>
        </p:blipFill>
        <p:spPr>
          <a:xfrm>
            <a:off x="997014" y="5240753"/>
            <a:ext cx="542925" cy="552450"/>
          </a:xfrm>
          <a:prstGeom prst="rect">
            <a:avLst/>
          </a:prstGeom>
        </p:spPr>
      </p:pic>
      <p:pic>
        <p:nvPicPr>
          <p:cNvPr id="4" name="图片 3"/>
          <p:cNvPicPr>
            <a:picLocks noChangeAspect="1"/>
          </p:cNvPicPr>
          <p:nvPr/>
        </p:nvPicPr>
        <p:blipFill>
          <a:blip r:embed="rId5" cstate="print"/>
          <a:stretch>
            <a:fillRect/>
          </a:stretch>
        </p:blipFill>
        <p:spPr>
          <a:xfrm>
            <a:off x="987489" y="4527183"/>
            <a:ext cx="552450" cy="542925"/>
          </a:xfrm>
          <a:prstGeom prst="rect">
            <a:avLst/>
          </a:prstGeom>
        </p:spPr>
      </p:pic>
      <p:sp>
        <p:nvSpPr>
          <p:cNvPr id="14" name="文本框 13">
            <a:extLst>
              <a:ext uri="{FF2B5EF4-FFF2-40B4-BE49-F238E27FC236}">
                <a16:creationId xmlns:a16="http://schemas.microsoft.com/office/drawing/2014/main" id="{2765EF37-E6E3-417A-8957-19788A13E7C4}"/>
              </a:ext>
            </a:extLst>
          </p:cNvPr>
          <p:cNvSpPr txBox="1"/>
          <p:nvPr/>
        </p:nvSpPr>
        <p:spPr>
          <a:xfrm>
            <a:off x="3300073" y="5366078"/>
            <a:ext cx="6094520" cy="369332"/>
          </a:xfrm>
          <a:prstGeom prst="rect">
            <a:avLst/>
          </a:prstGeom>
          <a:noFill/>
        </p:spPr>
        <p:txBody>
          <a:bodyPr wrap="square">
            <a:spAutoFit/>
          </a:bodyPr>
          <a:lstStyle/>
          <a:p>
            <a:r>
              <a:rPr kumimoji="0" lang="en-US" altLang="zh-CN" sz="1800" b="0" i="0" u="none" strike="noStrike" kern="1200" cap="none" spc="0" normalizeH="0" baseline="0" noProof="0" dirty="0">
                <a:ln>
                  <a:noFill/>
                </a:ln>
                <a:solidFill>
                  <a:srgbClr val="008000"/>
                </a:solidFill>
                <a:effectLst/>
                <a:uLnTx/>
                <a:uFillTx/>
                <a:latin typeface="Arial"/>
                <a:ea typeface="微软雅黑"/>
                <a:cs typeface="+mn-cs"/>
              </a:rPr>
              <a:t>//</a:t>
            </a:r>
            <a:r>
              <a:rPr kumimoji="0" lang="zh-CN" altLang="en-US" sz="1800" b="0" i="0" u="none" strike="noStrike" kern="1200" cap="none" spc="0" normalizeH="0" baseline="0" noProof="0" dirty="0">
                <a:ln>
                  <a:noFill/>
                </a:ln>
                <a:solidFill>
                  <a:srgbClr val="008000"/>
                </a:solidFill>
                <a:effectLst/>
                <a:uLnTx/>
                <a:uFillTx/>
                <a:latin typeface="Arial"/>
                <a:ea typeface="微软雅黑"/>
                <a:cs typeface="+mn-cs"/>
              </a:rPr>
              <a:t>可以先定义，再用赋值语句，即</a:t>
            </a:r>
            <a:r>
              <a:rPr kumimoji="0" lang="en-US" altLang="zh-CN" sz="1800" b="0" i="0" u="none" strike="noStrike" kern="1200" cap="none" spc="0" normalizeH="0" baseline="0" noProof="0" dirty="0">
                <a:ln>
                  <a:noFill/>
                </a:ln>
                <a:solidFill>
                  <a:srgbClr val="008000"/>
                </a:solidFill>
                <a:effectLst/>
                <a:uLnTx/>
                <a:uFillTx/>
                <a:latin typeface="Arial"/>
                <a:ea typeface="微软雅黑"/>
                <a:cs typeface="+mn-cs"/>
              </a:rPr>
              <a:t>int </a:t>
            </a:r>
            <a:r>
              <a:rPr kumimoji="0" lang="en-US" altLang="zh-CN" sz="1800" b="0" i="0" u="none" strike="noStrike" kern="1200" cap="none" spc="0" normalizeH="0" baseline="0" noProof="0" dirty="0" err="1">
                <a:ln>
                  <a:noFill/>
                </a:ln>
                <a:solidFill>
                  <a:srgbClr val="008000"/>
                </a:solidFill>
                <a:effectLst/>
                <a:uLnTx/>
                <a:uFillTx/>
                <a:latin typeface="Arial"/>
                <a:ea typeface="微软雅黑"/>
                <a:cs typeface="+mn-cs"/>
              </a:rPr>
              <a:t>a,b,c</a:t>
            </a:r>
            <a:r>
              <a:rPr kumimoji="0" lang="en-US" altLang="zh-CN" sz="1800" b="0" i="0" u="none" strike="noStrike" kern="1200" cap="none" spc="0" normalizeH="0" baseline="0" noProof="0" dirty="0">
                <a:ln>
                  <a:noFill/>
                </a:ln>
                <a:solidFill>
                  <a:srgbClr val="008000"/>
                </a:solidFill>
                <a:effectLst/>
                <a:uLnTx/>
                <a:uFillTx/>
                <a:latin typeface="Arial"/>
                <a:ea typeface="微软雅黑"/>
                <a:cs typeface="+mn-cs"/>
              </a:rPr>
              <a:t>; a=b=c=3;</a:t>
            </a:r>
            <a:endParaRPr lang="zh-CN" altLang="en-US" dirty="0"/>
          </a:p>
        </p:txBody>
      </p:sp>
    </p:spTree>
    <p:custDataLst>
      <p:tags r:id="rId1"/>
    </p:custDataLst>
    <p:extLst>
      <p:ext uri="{BB962C8B-B14F-4D97-AF65-F5344CB8AC3E}">
        <p14:creationId xmlns:p14="http://schemas.microsoft.com/office/powerpoint/2010/main" val="649061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数据的输入输出</a:t>
            </a:r>
          </a:p>
        </p:txBody>
      </p:sp>
    </p:spTree>
    <p:extLst>
      <p:ext uri="{BB962C8B-B14F-4D97-AF65-F5344CB8AC3E}">
        <p14:creationId xmlns:p14="http://schemas.microsoft.com/office/powerpoint/2010/main" val="2241891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a:t>输入输出举例</a:t>
            </a:r>
          </a:p>
        </p:txBody>
      </p:sp>
      <p:sp>
        <p:nvSpPr>
          <p:cNvPr id="5" name="内容占位符 2"/>
          <p:cNvSpPr>
            <a:spLocks noGrp="1"/>
          </p:cNvSpPr>
          <p:nvPr>
            <p:ph idx="1"/>
          </p:nvPr>
        </p:nvSpPr>
        <p:spPr>
          <a:xfrm>
            <a:off x="693207" y="1218342"/>
            <a:ext cx="9715500" cy="589584"/>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3.5】</a:t>
            </a:r>
            <a:r>
              <a:rPr lang="zh-CN" altLang="en-US" sz="2000">
                <a:solidFill>
                  <a:schemeClr val="accent1"/>
                </a:solidFill>
              </a:rPr>
              <a:t>求</a:t>
            </a:r>
            <a:r>
              <a:rPr lang="en-US" altLang="zh-CN" sz="2000">
                <a:solidFill>
                  <a:schemeClr val="accent1"/>
                </a:solidFill>
              </a:rPr>
              <a:t>ax</a:t>
            </a:r>
            <a:r>
              <a:rPr lang="en-US" altLang="zh-CN" sz="2000" baseline="30000">
                <a:solidFill>
                  <a:schemeClr val="accent1"/>
                </a:solidFill>
              </a:rPr>
              <a:t>2</a:t>
            </a:r>
            <a:r>
              <a:rPr lang="en-US" altLang="zh-CN" sz="2000">
                <a:solidFill>
                  <a:schemeClr val="accent1"/>
                </a:solidFill>
              </a:rPr>
              <a:t>+bx+c=0</a:t>
            </a:r>
            <a:r>
              <a:rPr lang="zh-CN" altLang="en-US" sz="2000">
                <a:solidFill>
                  <a:schemeClr val="accent1"/>
                </a:solidFill>
              </a:rPr>
              <a:t>方程的根。</a:t>
            </a:r>
            <a:r>
              <a:rPr lang="en-US" altLang="zh-CN" sz="2000" err="1">
                <a:solidFill>
                  <a:schemeClr val="accent1"/>
                </a:solidFill>
              </a:rPr>
              <a:t>a,b,c</a:t>
            </a:r>
            <a:r>
              <a:rPr lang="zh-CN" altLang="en-US" sz="2000">
                <a:solidFill>
                  <a:schemeClr val="accent1"/>
                </a:solidFill>
              </a:rPr>
              <a:t>由键盘输入，设</a:t>
            </a:r>
            <a:r>
              <a:rPr lang="en-US" altLang="zh-CN" sz="2000">
                <a:solidFill>
                  <a:schemeClr val="accent1"/>
                </a:solidFill>
              </a:rPr>
              <a:t>b</a:t>
            </a:r>
            <a:r>
              <a:rPr lang="en-US" altLang="zh-CN" sz="2000" baseline="30000">
                <a:solidFill>
                  <a:schemeClr val="accent1"/>
                </a:solidFill>
              </a:rPr>
              <a:t>2</a:t>
            </a:r>
            <a:r>
              <a:rPr lang="en-US" altLang="zh-CN" sz="2000">
                <a:solidFill>
                  <a:schemeClr val="accent1"/>
                </a:solidFill>
              </a:rPr>
              <a:t>-4ac</a:t>
            </a:r>
            <a:r>
              <a:rPr lang="zh-CN" altLang="en-US" sz="2000">
                <a:solidFill>
                  <a:schemeClr val="accent1"/>
                </a:solidFill>
              </a:rPr>
              <a:t>＞</a:t>
            </a:r>
            <a:r>
              <a:rPr lang="en-US" altLang="zh-CN" sz="2000">
                <a:solidFill>
                  <a:schemeClr val="accent1"/>
                </a:solidFill>
              </a:rPr>
              <a:t>0</a:t>
            </a:r>
            <a:r>
              <a:rPr lang="zh-CN" altLang="en-US" sz="2000">
                <a:solidFill>
                  <a:schemeClr val="accent1"/>
                </a:solidFill>
              </a:rPr>
              <a:t>。</a:t>
            </a:r>
            <a:endParaRPr lang="en-US" altLang="zh-CN" sz="2000">
              <a:solidFill>
                <a:schemeClr val="accent1"/>
              </a:solidFill>
            </a:endParaRPr>
          </a:p>
        </p:txBody>
      </p:sp>
      <mc:AlternateContent xmlns:mc="http://schemas.openxmlformats.org/markup-compatibility/2006" xmlns:a14="http://schemas.microsoft.com/office/drawing/2010/main">
        <mc:Choice Requires="a14">
          <p:sp>
            <p:nvSpPr>
              <p:cNvPr id="6" name="矩形 5"/>
              <p:cNvSpPr/>
              <p:nvPr/>
            </p:nvSpPr>
            <p:spPr>
              <a:xfrm>
                <a:off x="851554" y="1724802"/>
                <a:ext cx="10038162" cy="1102546"/>
              </a:xfrm>
              <a:prstGeom prst="rect">
                <a:avLst/>
              </a:prstGeom>
            </p:spPr>
            <p:txBody>
              <a:bodyPr wrap="square">
                <a:spAutoFit/>
              </a:bodyPr>
              <a:lstStyle/>
              <a:p>
                <a:r>
                  <a:rPr lang="zh-CN" altLang="en-US" b="1" dirty="0"/>
                  <a:t>解题思路</a:t>
                </a:r>
                <a:r>
                  <a:rPr lang="en-US" altLang="zh-CN" b="1" dirty="0"/>
                  <a:t>: </a:t>
                </a:r>
                <a:r>
                  <a:rPr lang="zh-CN" altLang="en-US" dirty="0"/>
                  <a:t> 首先要知道求方程式的根的方法。由数学知识已知</a:t>
                </a:r>
                <a:r>
                  <a:rPr lang="en-US" altLang="zh-CN" dirty="0"/>
                  <a:t>: </a:t>
                </a:r>
                <a:r>
                  <a:rPr lang="zh-CN" altLang="en-US" dirty="0"/>
                  <a:t>如果</a:t>
                </a:r>
                <a:r>
                  <a:rPr lang="en-US" altLang="zh-CN" dirty="0"/>
                  <a:t>b</a:t>
                </a:r>
                <a:r>
                  <a:rPr lang="en-US" altLang="zh-CN" baseline="30000" dirty="0"/>
                  <a:t>2</a:t>
                </a:r>
                <a:r>
                  <a:rPr lang="en-US" altLang="zh-CN" dirty="0"/>
                  <a:t>-4ac≥0</a:t>
                </a:r>
                <a:r>
                  <a:rPr lang="zh-CN" altLang="en-US" dirty="0"/>
                  <a:t>，则一元二次方程有两个实根：</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1</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a:t>
                </a:r>
                <a14:m>
                  <m:oMath xmlns:m="http://schemas.openxmlformats.org/officeDocument/2006/math">
                    <m:r>
                      <a:rPr lang="en-US" altLang="zh-CN" i="1" smtClean="0">
                        <a:latin typeface="Cambria Math" panose="02040503050406030204" pitchFamily="18" charset="0"/>
                      </a:rPr>
                      <m:t>𝑥</m:t>
                    </m:r>
                    <m:r>
                      <a:rPr lang="en-US" altLang="zh-CN" i="1">
                        <a:latin typeface="Cambria Math" panose="02040503050406030204" pitchFamily="18" charset="0"/>
                      </a:rPr>
                      <m:t>2</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𝑏</m:t>
                        </m:r>
                        <m:r>
                          <a:rPr lang="en-US" altLang="zh-CN" i="1">
                            <a:latin typeface="Cambria Math" panose="02040503050406030204" pitchFamily="18" charset="0"/>
                          </a:rPr>
                          <m:t>−</m:t>
                        </m:r>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，将分式分为两项：</a:t>
                </a:r>
                <a14:m>
                  <m:oMath xmlns:m="http://schemas.openxmlformats.org/officeDocument/2006/math">
                    <m:r>
                      <m:rPr>
                        <m:sty m:val="p"/>
                      </m:rPr>
                      <a:rPr lang="en-US" altLang="zh-CN" i="1">
                        <a:latin typeface="Cambria Math" panose="02040503050406030204" pitchFamily="18" charset="0"/>
                      </a:rPr>
                      <m:t>p</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smtClean="0">
                            <a:latin typeface="Cambria Math" panose="02040503050406030204" pitchFamily="18" charset="0"/>
                          </a:rPr>
                          <m:t>−</m:t>
                        </m:r>
                        <m:r>
                          <a:rPr lang="en-US" altLang="zh-CN" i="1" smtClean="0">
                            <a:latin typeface="Cambria Math" panose="02040503050406030204" pitchFamily="18" charset="0"/>
                          </a:rPr>
                          <m:t>𝑏</m:t>
                        </m:r>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a:t>
                </a:r>
                <a14:m>
                  <m:oMath xmlns:m="http://schemas.openxmlformats.org/officeDocument/2006/math">
                    <m:r>
                      <m:rPr>
                        <m:sty m:val="p"/>
                      </m:rPr>
                      <a:rPr lang="en-US" altLang="zh-CN" i="1">
                        <a:latin typeface="Cambria Math" panose="02040503050406030204" pitchFamily="18" charset="0"/>
                      </a:rPr>
                      <m:t>q</m:t>
                    </m:r>
                    <m:r>
                      <a:rPr lang="en-US" altLang="zh-CN" i="1" smtClean="0">
                        <a:latin typeface="Cambria Math" panose="02040503050406030204" pitchFamily="18" charset="0"/>
                      </a:rPr>
                      <m:t>=</m:t>
                    </m:r>
                    <m:f>
                      <m:fPr>
                        <m:ctrlPr>
                          <a:rPr lang="en-US" altLang="zh-CN" i="1" smtClean="0">
                            <a:latin typeface="Cambria Math" panose="02040503050406030204" pitchFamily="18" charset="0"/>
                          </a:rPr>
                        </m:ctrlPr>
                      </m:fPr>
                      <m:num>
                        <m:rad>
                          <m:radPr>
                            <m:degHide m:val="on"/>
                            <m:ctrlPr>
                              <a:rPr lang="en-US" altLang="zh-CN" i="1" smtClean="0">
                                <a:latin typeface="Cambria Math" panose="02040503050406030204" pitchFamily="18" charset="0"/>
                              </a:rPr>
                            </m:ctrlPr>
                          </m:radPr>
                          <m:deg/>
                          <m:e>
                            <m:sSup>
                              <m:sSupPr>
                                <m:ctrlPr>
                                  <a:rPr lang="en-US" altLang="zh-CN" i="1" smtClean="0">
                                    <a:latin typeface="Cambria Math" panose="02040503050406030204" pitchFamily="18" charset="0"/>
                                  </a:rPr>
                                </m:ctrlPr>
                              </m:sSupPr>
                              <m:e>
                                <m:r>
                                  <a:rPr lang="en-US" altLang="zh-CN" i="1" smtClean="0">
                                    <a:latin typeface="Cambria Math" panose="02040503050406030204" pitchFamily="18" charset="0"/>
                                  </a:rPr>
                                  <m:t>𝑏</m:t>
                                </m:r>
                              </m:e>
                              <m:sup>
                                <m:r>
                                  <a:rPr lang="en-US" altLang="zh-CN" i="1" smtClean="0">
                                    <a:latin typeface="Cambria Math" panose="02040503050406030204" pitchFamily="18" charset="0"/>
                                  </a:rPr>
                                  <m:t>2</m:t>
                                </m:r>
                              </m:sup>
                            </m:sSup>
                            <m:r>
                              <a:rPr lang="en-US" altLang="zh-CN" i="1" smtClean="0">
                                <a:latin typeface="Cambria Math" panose="02040503050406030204" pitchFamily="18" charset="0"/>
                              </a:rPr>
                              <m:t>−4</m:t>
                            </m:r>
                            <m:r>
                              <a:rPr lang="en-US" altLang="zh-CN" i="1" smtClean="0">
                                <a:latin typeface="Cambria Math" panose="02040503050406030204" pitchFamily="18" charset="0"/>
                              </a:rPr>
                              <m:t>𝑎𝑐</m:t>
                            </m:r>
                          </m:e>
                        </m:rad>
                      </m:num>
                      <m:den>
                        <m:r>
                          <a:rPr lang="en-US" altLang="zh-CN" i="1" smtClean="0">
                            <a:latin typeface="Cambria Math" panose="02040503050406030204" pitchFamily="18" charset="0"/>
                          </a:rPr>
                          <m:t>2</m:t>
                        </m:r>
                        <m:r>
                          <a:rPr lang="en-US" altLang="zh-CN" i="1" smtClean="0">
                            <a:latin typeface="Cambria Math" panose="02040503050406030204" pitchFamily="18" charset="0"/>
                          </a:rPr>
                          <m:t>𝑎</m:t>
                        </m:r>
                      </m:den>
                    </m:f>
                  </m:oMath>
                </a14:m>
                <a:r>
                  <a:rPr lang="zh-CN" altLang="en-US" dirty="0"/>
                  <a:t>，则</a:t>
                </a:r>
                <a:r>
                  <a:rPr lang="en-US" altLang="zh-CN" dirty="0"/>
                  <a:t>x1=</a:t>
                </a:r>
                <a:r>
                  <a:rPr lang="en-US" altLang="zh-CN" dirty="0" err="1"/>
                  <a:t>p+q</a:t>
                </a:r>
                <a:r>
                  <a:rPr lang="zh-CN" altLang="en-US" dirty="0"/>
                  <a:t>，</a:t>
                </a:r>
                <a:r>
                  <a:rPr lang="en-US" altLang="zh-CN" dirty="0"/>
                  <a:t>x2=p-q</a:t>
                </a:r>
                <a:r>
                  <a:rPr lang="zh-CN" altLang="en-US" dirty="0"/>
                  <a:t>，有了这些式子，只要知道</a:t>
                </a:r>
                <a:r>
                  <a:rPr lang="en-US" altLang="zh-CN" dirty="0" err="1"/>
                  <a:t>a,b,c</a:t>
                </a:r>
                <a:r>
                  <a:rPr lang="zh-CN" altLang="en-US" dirty="0"/>
                  <a:t>的值，就能顺利地求出方程的两个根。</a:t>
                </a:r>
              </a:p>
            </p:txBody>
          </p:sp>
        </mc:Choice>
        <mc:Fallback xmlns="">
          <p:sp>
            <p:nvSpPr>
              <p:cNvPr id="6" name="矩形 5"/>
              <p:cNvSpPr>
                <a:spLocks noRot="1" noChangeAspect="1" noMove="1" noResize="1" noEditPoints="1" noAdjustHandles="1" noChangeArrowheads="1" noChangeShapeType="1" noTextEdit="1"/>
              </p:cNvSpPr>
              <p:nvPr/>
            </p:nvSpPr>
            <p:spPr>
              <a:xfrm>
                <a:off x="851554" y="1724802"/>
                <a:ext cx="10038162" cy="1102546"/>
              </a:xfrm>
              <a:prstGeom prst="rect">
                <a:avLst/>
              </a:prstGeom>
              <a:blipFill>
                <a:blip r:embed="rId2"/>
                <a:stretch>
                  <a:fillRect l="-547" t="-3315" b="-7735"/>
                </a:stretch>
              </a:blipFill>
            </p:spPr>
            <p:txBody>
              <a:bodyPr/>
              <a:lstStyle/>
              <a:p>
                <a:r>
                  <a:rPr lang="zh-CN" altLang="en-US">
                    <a:noFill/>
                  </a:rPr>
                  <a:t> </a:t>
                </a:r>
              </a:p>
            </p:txBody>
          </p:sp>
        </mc:Fallback>
      </mc:AlternateContent>
      <p:sp>
        <p:nvSpPr>
          <p:cNvPr id="7" name="圆角矩形 6"/>
          <p:cNvSpPr/>
          <p:nvPr/>
        </p:nvSpPr>
        <p:spPr>
          <a:xfrm>
            <a:off x="875175" y="3002424"/>
            <a:ext cx="9280147" cy="30749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#include&lt;math.h&gt;						</a:t>
            </a:r>
            <a:r>
              <a:rPr lang="en-US" altLang="zh-CN" sz="1600" dirty="0">
                <a:solidFill>
                  <a:srgbClr val="008000"/>
                </a:solidFill>
              </a:rPr>
              <a:t>//</a:t>
            </a:r>
            <a:r>
              <a:rPr lang="zh-CN" altLang="en-US" sz="1600" dirty="0">
                <a:solidFill>
                  <a:srgbClr val="008000"/>
                </a:solidFill>
              </a:rPr>
              <a:t>程序中要调用求平方根函数</a:t>
            </a:r>
            <a:r>
              <a:rPr lang="en-US" altLang="zh-CN" sz="1600" dirty="0">
                <a:solidFill>
                  <a:srgbClr val="008000"/>
                </a:solidFill>
              </a:rPr>
              <a:t>sqrt</a:t>
            </a:r>
          </a:p>
          <a:p>
            <a:pPr defTabSz="363538"/>
            <a:r>
              <a:rPr lang="en-US" altLang="zh-CN" sz="1600" dirty="0"/>
              <a:t>int main() </a:t>
            </a:r>
          </a:p>
          <a:p>
            <a:pPr defTabSz="363538"/>
            <a:r>
              <a:rPr lang="en-US" altLang="zh-CN" sz="1600" dirty="0"/>
              <a:t>{	double a,b,c,disc,x1,x2,p,q;			</a:t>
            </a:r>
            <a:r>
              <a:rPr lang="en-US" altLang="zh-CN" sz="1600" dirty="0">
                <a:solidFill>
                  <a:srgbClr val="008000"/>
                </a:solidFill>
              </a:rPr>
              <a:t>//disc</a:t>
            </a:r>
            <a:r>
              <a:rPr lang="zh-CN" altLang="en-US" sz="1600" dirty="0">
                <a:solidFill>
                  <a:srgbClr val="008000"/>
                </a:solidFill>
              </a:rPr>
              <a:t>用来存放判别式</a:t>
            </a:r>
            <a:r>
              <a:rPr lang="en-US" altLang="zh-CN" sz="1600" dirty="0">
                <a:solidFill>
                  <a:srgbClr val="008000"/>
                </a:solidFill>
              </a:rPr>
              <a:t>(bb-4ac)</a:t>
            </a:r>
            <a:r>
              <a:rPr lang="zh-CN" altLang="en-US" sz="1600" dirty="0">
                <a:solidFill>
                  <a:srgbClr val="008000"/>
                </a:solidFill>
              </a:rPr>
              <a:t>的值</a:t>
            </a:r>
          </a:p>
          <a:p>
            <a:pPr defTabSz="363538"/>
            <a:r>
              <a:rPr lang="zh-CN" altLang="en-US" sz="1600" dirty="0"/>
              <a:t>	</a:t>
            </a:r>
            <a:r>
              <a:rPr lang="en-US" altLang="zh-CN" sz="1600" dirty="0" err="1"/>
              <a:t>scanf</a:t>
            </a:r>
            <a:r>
              <a:rPr lang="en-US" altLang="zh-CN" sz="1600" dirty="0"/>
              <a:t>("%</a:t>
            </a:r>
            <a:r>
              <a:rPr lang="en-US" altLang="zh-CN" sz="1600" dirty="0" err="1"/>
              <a:t>lf%lf%lf</a:t>
            </a:r>
            <a:r>
              <a:rPr lang="en-US" altLang="zh-CN" sz="1600" dirty="0"/>
              <a:t>",&amp;</a:t>
            </a:r>
            <a:r>
              <a:rPr lang="en-US" altLang="zh-CN" sz="1600" dirty="0" err="1"/>
              <a:t>a,&amp;b,&amp;c</a:t>
            </a:r>
            <a:r>
              <a:rPr lang="en-US" altLang="zh-CN" sz="1600" dirty="0"/>
              <a:t>);			</a:t>
            </a:r>
            <a:r>
              <a:rPr lang="en-US" altLang="zh-CN" sz="1600" dirty="0">
                <a:solidFill>
                  <a:srgbClr val="008000"/>
                </a:solidFill>
              </a:rPr>
              <a:t>//</a:t>
            </a:r>
            <a:r>
              <a:rPr lang="zh-CN" altLang="en-US" sz="1600" dirty="0">
                <a:solidFill>
                  <a:srgbClr val="008000"/>
                </a:solidFill>
              </a:rPr>
              <a:t>输入双精度型变量的值要用格式声明</a:t>
            </a:r>
            <a:r>
              <a:rPr lang="en-US" altLang="zh-CN" sz="1600" dirty="0">
                <a:solidFill>
                  <a:srgbClr val="008000"/>
                </a:solidFill>
              </a:rPr>
              <a:t>″%</a:t>
            </a:r>
            <a:r>
              <a:rPr lang="en-US" altLang="zh-CN" sz="1600" dirty="0" err="1">
                <a:solidFill>
                  <a:srgbClr val="008000"/>
                </a:solidFill>
              </a:rPr>
              <a:t>lf</a:t>
            </a:r>
            <a:r>
              <a:rPr lang="en-US" altLang="zh-CN" sz="1600" dirty="0">
                <a:solidFill>
                  <a:srgbClr val="008000"/>
                </a:solidFill>
              </a:rPr>
              <a:t>″</a:t>
            </a:r>
          </a:p>
          <a:p>
            <a:pPr defTabSz="363538"/>
            <a:r>
              <a:rPr lang="en-US" altLang="zh-CN" sz="1600" dirty="0"/>
              <a:t>	disc=b*b-4*a*c;</a:t>
            </a:r>
          </a:p>
          <a:p>
            <a:pPr defTabSz="363538"/>
            <a:r>
              <a:rPr lang="en-US" altLang="zh-CN" sz="1600" dirty="0"/>
              <a:t>	p=-b/(2.0*a);</a:t>
            </a:r>
          </a:p>
          <a:p>
            <a:pPr defTabSz="363538"/>
            <a:r>
              <a:rPr lang="en-US" altLang="zh-CN" sz="1600" dirty="0"/>
              <a:t>	q=sqrt(disc)/(2.0*a);</a:t>
            </a:r>
          </a:p>
          <a:p>
            <a:pPr defTabSz="363538"/>
            <a:r>
              <a:rPr lang="en-US" altLang="zh-CN" sz="1600" dirty="0"/>
              <a:t>	x1=p+q;x2=p-q; 					</a:t>
            </a:r>
            <a:r>
              <a:rPr lang="en-US" altLang="zh-CN" sz="1600" dirty="0">
                <a:solidFill>
                  <a:srgbClr val="008000"/>
                </a:solidFill>
              </a:rPr>
              <a:t>//</a:t>
            </a:r>
            <a:r>
              <a:rPr lang="zh-CN" altLang="en-US" sz="1600" dirty="0">
                <a:solidFill>
                  <a:srgbClr val="008000"/>
                </a:solidFill>
              </a:rPr>
              <a:t>求出方程的两个根</a:t>
            </a:r>
          </a:p>
          <a:p>
            <a:pPr defTabSz="363538"/>
            <a:r>
              <a:rPr lang="zh-CN" altLang="en-US" sz="1600" dirty="0"/>
              <a:t>	</a:t>
            </a:r>
            <a:r>
              <a:rPr lang="en-US" altLang="zh-CN" sz="1600" dirty="0" err="1"/>
              <a:t>printf</a:t>
            </a:r>
            <a:r>
              <a:rPr lang="en-US" altLang="zh-CN" sz="1600" dirty="0"/>
              <a:t>("x1=%7.2f\nx2=%7.2f\n",x1,x2);	</a:t>
            </a:r>
            <a:r>
              <a:rPr lang="en-US" altLang="zh-CN" sz="1600" dirty="0">
                <a:solidFill>
                  <a:srgbClr val="008000"/>
                </a:solidFill>
              </a:rPr>
              <a:t>//</a:t>
            </a:r>
            <a:r>
              <a:rPr lang="zh-CN" altLang="en-US" sz="1600" dirty="0">
                <a:solidFill>
                  <a:srgbClr val="008000"/>
                </a:solidFill>
              </a:rPr>
              <a:t>输出方程的两个根</a:t>
            </a:r>
          </a:p>
          <a:p>
            <a:pPr defTabSz="363538"/>
            <a:r>
              <a:rPr lang="zh-CN" altLang="en-US" sz="1600" dirty="0"/>
              <a:t>	</a:t>
            </a:r>
            <a:r>
              <a:rPr lang="en-US" altLang="zh-CN" sz="1600" dirty="0"/>
              <a:t>return 0;</a:t>
            </a:r>
          </a:p>
          <a:p>
            <a:pPr defTabSz="363538"/>
            <a:r>
              <a:rPr lang="en-US" altLang="zh-CN" sz="1600" dirty="0"/>
              <a:t>}</a:t>
            </a:r>
            <a:endParaRPr lang="en-US" altLang="zh-CN" sz="1600" dirty="0">
              <a:solidFill>
                <a:srgbClr val="008000"/>
              </a:solidFill>
            </a:endParaRPr>
          </a:p>
        </p:txBody>
      </p:sp>
      <p:grpSp>
        <p:nvGrpSpPr>
          <p:cNvPr id="13" name="组合 12"/>
          <p:cNvGrpSpPr/>
          <p:nvPr/>
        </p:nvGrpSpPr>
        <p:grpSpPr>
          <a:xfrm>
            <a:off x="4622640" y="4070735"/>
            <a:ext cx="4949071" cy="1967474"/>
            <a:chOff x="8050697" y="5019262"/>
            <a:chExt cx="4949071" cy="1967474"/>
          </a:xfrm>
          <a:effectLst>
            <a:outerShdw blurRad="63500" sx="102000" sy="102000" algn="ctr" rotWithShape="0">
              <a:prstClr val="black">
                <a:alpha val="40000"/>
              </a:prstClr>
            </a:outerShdw>
          </a:effectLst>
        </p:grpSpPr>
        <p:sp>
          <p:nvSpPr>
            <p:cNvPr id="14" name="剪去单角的矩形 13"/>
            <p:cNvSpPr/>
            <p:nvPr/>
          </p:nvSpPr>
          <p:spPr>
            <a:xfrm>
              <a:off x="8050697" y="5019262"/>
              <a:ext cx="4949071" cy="1967474"/>
            </a:xfrm>
            <a:prstGeom prst="snip1Rect">
              <a:avLst>
                <a:gd name="adj" fmla="val 87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5" y="5054496"/>
              <a:ext cx="4524214" cy="1815882"/>
            </a:xfrm>
            <a:prstGeom prst="rect">
              <a:avLst/>
            </a:prstGeom>
            <a:noFill/>
          </p:spPr>
          <p:txBody>
            <a:bodyPr wrap="square" rtlCol="0">
              <a:spAutoFit/>
            </a:bodyPr>
            <a:lstStyle/>
            <a:p>
              <a:r>
                <a:rPr lang="en-US" altLang="zh-CN" sz="1400" dirty="0" err="1">
                  <a:solidFill>
                    <a:schemeClr val="bg1"/>
                  </a:solidFill>
                </a:rPr>
                <a:t>scanf</a:t>
              </a:r>
              <a:r>
                <a:rPr lang="zh-CN" altLang="en-US" sz="1400" dirty="0">
                  <a:solidFill>
                    <a:schemeClr val="bg1"/>
                  </a:solidFill>
                </a:rPr>
                <a:t>函数用于输入</a:t>
              </a:r>
              <a:r>
                <a:rPr lang="en-US" altLang="zh-CN" sz="1400" dirty="0" err="1">
                  <a:solidFill>
                    <a:schemeClr val="bg1"/>
                  </a:solidFill>
                </a:rPr>
                <a:t>a,b,c</a:t>
              </a:r>
              <a:r>
                <a:rPr lang="zh-CN" altLang="en-US" sz="1400" dirty="0">
                  <a:solidFill>
                    <a:schemeClr val="bg1"/>
                  </a:solidFill>
                </a:rPr>
                <a:t>的值。</a:t>
              </a:r>
              <a:endParaRPr lang="en-US" altLang="zh-CN" sz="1400" dirty="0">
                <a:solidFill>
                  <a:schemeClr val="bg1"/>
                </a:solidFill>
              </a:endParaRPr>
            </a:p>
            <a:p>
              <a:r>
                <a:rPr lang="zh-CN" altLang="en-US" sz="1400" dirty="0">
                  <a:solidFill>
                    <a:schemeClr val="bg1"/>
                  </a:solidFill>
                </a:rPr>
                <a:t>函数中括号内变量</a:t>
              </a:r>
              <a:r>
                <a:rPr lang="en-US" altLang="zh-CN" sz="1400" dirty="0" err="1">
                  <a:solidFill>
                    <a:schemeClr val="bg1"/>
                  </a:solidFill>
                </a:rPr>
                <a:t>a,b,c</a:t>
              </a:r>
              <a:r>
                <a:rPr lang="zh-CN" altLang="en-US" sz="1400" dirty="0">
                  <a:solidFill>
                    <a:schemeClr val="bg1"/>
                  </a:solidFill>
                </a:rPr>
                <a:t>的前面，要用地址符</a:t>
              </a:r>
              <a:r>
                <a:rPr lang="en-US" altLang="zh-CN" sz="1400" b="1" dirty="0">
                  <a:solidFill>
                    <a:srgbClr val="FFFF00"/>
                  </a:solidFill>
                </a:rPr>
                <a:t>&amp;</a:t>
              </a:r>
              <a:r>
                <a:rPr lang="zh-CN" altLang="en-US" sz="1400" dirty="0">
                  <a:solidFill>
                    <a:schemeClr val="bg1"/>
                  </a:solidFill>
                </a:rPr>
                <a:t>。</a:t>
              </a:r>
              <a:r>
                <a:rPr lang="en-US" altLang="zh-CN" sz="1400" dirty="0">
                  <a:solidFill>
                    <a:schemeClr val="bg1"/>
                  </a:solidFill>
                </a:rPr>
                <a:t>&amp;a</a:t>
              </a:r>
              <a:r>
                <a:rPr lang="zh-CN" altLang="en-US" sz="1400" dirty="0">
                  <a:solidFill>
                    <a:schemeClr val="bg1"/>
                  </a:solidFill>
                </a:rPr>
                <a:t>表示变量</a:t>
              </a:r>
              <a:r>
                <a:rPr lang="en-US" altLang="zh-CN" sz="1400" dirty="0">
                  <a:solidFill>
                    <a:schemeClr val="bg1"/>
                  </a:solidFill>
                </a:rPr>
                <a:t>a</a:t>
              </a:r>
              <a:r>
                <a:rPr lang="zh-CN" altLang="en-US" sz="1400" dirty="0">
                  <a:solidFill>
                    <a:schemeClr val="bg1"/>
                  </a:solidFill>
                </a:rPr>
                <a:t>在内存中的地址。</a:t>
              </a:r>
              <a:endParaRPr lang="en-US" altLang="zh-CN" sz="1400" dirty="0">
                <a:solidFill>
                  <a:schemeClr val="bg1"/>
                </a:solidFill>
              </a:endParaRPr>
            </a:p>
            <a:p>
              <a:r>
                <a:rPr lang="zh-CN" altLang="en-US" sz="1400" dirty="0">
                  <a:solidFill>
                    <a:schemeClr val="bg1"/>
                  </a:solidFill>
                </a:rPr>
                <a:t>双引号内用</a:t>
              </a:r>
              <a:r>
                <a:rPr lang="en-US" altLang="zh-CN" sz="1400" b="1" dirty="0">
                  <a:solidFill>
                    <a:srgbClr val="FFFF00"/>
                  </a:solidFill>
                </a:rPr>
                <a:t>%</a:t>
              </a:r>
              <a:r>
                <a:rPr lang="en-US" altLang="zh-CN" sz="1400" b="1" dirty="0" err="1">
                  <a:solidFill>
                    <a:srgbClr val="FFFF00"/>
                  </a:solidFill>
                </a:rPr>
                <a:t>lf</a:t>
              </a:r>
              <a:r>
                <a:rPr lang="zh-CN" altLang="en-US" sz="1400" dirty="0">
                  <a:solidFill>
                    <a:schemeClr val="bg1"/>
                  </a:solidFill>
                </a:rPr>
                <a:t>格式声明，表示输入的是</a:t>
              </a:r>
              <a:r>
                <a:rPr lang="zh-CN" altLang="en-US" sz="1400" b="1" dirty="0">
                  <a:solidFill>
                    <a:srgbClr val="FFFF00"/>
                  </a:solidFill>
                </a:rPr>
                <a:t>双精度</a:t>
              </a:r>
              <a:r>
                <a:rPr lang="zh-CN" altLang="en-US" sz="1400" dirty="0">
                  <a:solidFill>
                    <a:schemeClr val="bg1"/>
                  </a:solidFill>
                </a:rPr>
                <a:t>型实数。</a:t>
              </a:r>
            </a:p>
            <a:p>
              <a:r>
                <a:rPr lang="zh-CN" altLang="en-US" sz="1400" dirty="0">
                  <a:solidFill>
                    <a:schemeClr val="bg1"/>
                  </a:solidFill>
                </a:rPr>
                <a:t>格式声明为“</a:t>
              </a:r>
              <a:r>
                <a:rPr lang="en-US" altLang="zh-CN" sz="1400" dirty="0">
                  <a:solidFill>
                    <a:schemeClr val="bg1"/>
                  </a:solidFill>
                </a:rPr>
                <a:t>%</a:t>
              </a:r>
              <a:r>
                <a:rPr lang="en-US" altLang="zh-CN" sz="1400" dirty="0" err="1">
                  <a:solidFill>
                    <a:schemeClr val="bg1"/>
                  </a:solidFill>
                </a:rPr>
                <a:t>lf%lf%lf</a:t>
              </a:r>
              <a:r>
                <a:rPr lang="en-US" altLang="zh-CN" sz="1400" dirty="0">
                  <a:solidFill>
                    <a:schemeClr val="bg1"/>
                  </a:solidFill>
                </a:rPr>
                <a:t>”</a:t>
              </a:r>
              <a:r>
                <a:rPr lang="zh-CN" altLang="en-US" sz="1400" dirty="0">
                  <a:solidFill>
                    <a:schemeClr val="bg1"/>
                  </a:solidFill>
                </a:rPr>
                <a:t>，要求输入</a:t>
              </a:r>
              <a:r>
                <a:rPr lang="en-US" altLang="zh-CN" sz="1400" dirty="0">
                  <a:solidFill>
                    <a:schemeClr val="bg1"/>
                  </a:solidFill>
                </a:rPr>
                <a:t>3</a:t>
              </a:r>
              <a:r>
                <a:rPr lang="zh-CN" altLang="en-US" sz="1400" dirty="0">
                  <a:solidFill>
                    <a:schemeClr val="bg1"/>
                  </a:solidFill>
                </a:rPr>
                <a:t>个双精度实数。程序运行时，输入“</a:t>
              </a:r>
              <a:r>
                <a:rPr lang="en-US" altLang="zh-CN" sz="1400" dirty="0">
                  <a:solidFill>
                    <a:schemeClr val="bg1"/>
                  </a:solidFill>
                </a:rPr>
                <a:t>1 3 2”</a:t>
              </a:r>
              <a:r>
                <a:rPr lang="zh-CN" altLang="en-US" sz="1400" dirty="0">
                  <a:solidFill>
                    <a:schemeClr val="bg1"/>
                  </a:solidFill>
                </a:rPr>
                <a:t>，两个数之间用空格分开。输入的虽是整数，但由于指定用</a:t>
              </a:r>
              <a:r>
                <a:rPr lang="en-US" altLang="zh-CN" sz="1400" dirty="0">
                  <a:solidFill>
                    <a:schemeClr val="bg1"/>
                  </a:solidFill>
                </a:rPr>
                <a:t>%</a:t>
              </a:r>
              <a:r>
                <a:rPr lang="en-US" altLang="zh-CN" sz="1400" dirty="0" err="1">
                  <a:solidFill>
                    <a:schemeClr val="bg1"/>
                  </a:solidFill>
                </a:rPr>
                <a:t>lf</a:t>
              </a:r>
              <a:r>
                <a:rPr lang="zh-CN" altLang="en-US" sz="1400" dirty="0">
                  <a:solidFill>
                    <a:schemeClr val="bg1"/>
                  </a:solidFill>
                </a:rPr>
                <a:t>格式输入，因此系统会先把这</a:t>
              </a:r>
              <a:r>
                <a:rPr lang="en-US" altLang="zh-CN" sz="1400" dirty="0">
                  <a:solidFill>
                    <a:schemeClr val="bg1"/>
                  </a:solidFill>
                </a:rPr>
                <a:t>3</a:t>
              </a:r>
              <a:r>
                <a:rPr lang="zh-CN" altLang="en-US" sz="1400" dirty="0">
                  <a:solidFill>
                    <a:schemeClr val="bg1"/>
                  </a:solidFill>
                </a:rPr>
                <a:t>个整数转换成实数</a:t>
              </a:r>
              <a:r>
                <a:rPr lang="en-US" altLang="zh-CN" sz="1400" dirty="0">
                  <a:solidFill>
                    <a:schemeClr val="bg1"/>
                  </a:solidFill>
                </a:rPr>
                <a:t>1.0,3.0,2.0</a:t>
              </a:r>
              <a:r>
                <a:rPr lang="zh-CN" altLang="en-US" sz="1400" dirty="0">
                  <a:solidFill>
                    <a:schemeClr val="bg1"/>
                  </a:solidFill>
                </a:rPr>
                <a:t>，然后赋给变量</a:t>
              </a:r>
              <a:r>
                <a:rPr lang="en-US" altLang="zh-CN" sz="1400" dirty="0" err="1">
                  <a:solidFill>
                    <a:schemeClr val="bg1"/>
                  </a:solidFill>
                </a:rPr>
                <a:t>a,b,c</a:t>
              </a:r>
              <a:r>
                <a:rPr lang="zh-CN" altLang="en-US" sz="1400" dirty="0">
                  <a:solidFill>
                    <a:schemeClr val="bg1"/>
                  </a:solidFill>
                </a:rPr>
                <a:t>。</a:t>
              </a:r>
            </a:p>
          </p:txBody>
        </p:sp>
      </p:grpSp>
      <p:pic>
        <p:nvPicPr>
          <p:cNvPr id="2" name="图片 1"/>
          <p:cNvPicPr>
            <a:picLocks noChangeAspect="1"/>
          </p:cNvPicPr>
          <p:nvPr/>
        </p:nvPicPr>
        <p:blipFill>
          <a:blip r:embed="rId4" cstate="print"/>
          <a:stretch>
            <a:fillRect/>
          </a:stretch>
        </p:blipFill>
        <p:spPr>
          <a:xfrm>
            <a:off x="8731141" y="2844709"/>
            <a:ext cx="3552825" cy="1152525"/>
          </a:xfrm>
          <a:prstGeom prst="rect">
            <a:avLst/>
          </a:prstGeom>
        </p:spPr>
      </p:pic>
      <p:grpSp>
        <p:nvGrpSpPr>
          <p:cNvPr id="21" name="组合 20"/>
          <p:cNvGrpSpPr/>
          <p:nvPr/>
        </p:nvGrpSpPr>
        <p:grpSpPr>
          <a:xfrm>
            <a:off x="4795003" y="5245763"/>
            <a:ext cx="4949071" cy="989340"/>
            <a:chOff x="8050697" y="5019263"/>
            <a:chExt cx="4949071" cy="989340"/>
          </a:xfrm>
          <a:effectLst>
            <a:outerShdw blurRad="63500" sx="102000" sy="102000" algn="ctr" rotWithShape="0">
              <a:prstClr val="black">
                <a:alpha val="40000"/>
              </a:prstClr>
            </a:outerShdw>
          </a:effectLst>
        </p:grpSpPr>
        <p:sp>
          <p:nvSpPr>
            <p:cNvPr id="22" name="剪去单角的矩形 21"/>
            <p:cNvSpPr/>
            <p:nvPr/>
          </p:nvSpPr>
          <p:spPr>
            <a:xfrm>
              <a:off x="8050697" y="5019263"/>
              <a:ext cx="4949071" cy="989340"/>
            </a:xfrm>
            <a:prstGeom prst="snip1Rect">
              <a:avLst>
                <a:gd name="adj" fmla="val 166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24" name="文本框 23"/>
            <p:cNvSpPr txBox="1"/>
            <p:nvPr/>
          </p:nvSpPr>
          <p:spPr>
            <a:xfrm>
              <a:off x="8388005" y="5054496"/>
              <a:ext cx="4524214" cy="954107"/>
            </a:xfrm>
            <a:prstGeom prst="rect">
              <a:avLst/>
            </a:prstGeom>
            <a:noFill/>
          </p:spPr>
          <p:txBody>
            <a:bodyPr wrap="square" rtlCol="0">
              <a:spAutoFit/>
            </a:bodyPr>
            <a:lstStyle/>
            <a:p>
              <a:r>
                <a:rPr lang="zh-CN" altLang="en-US" sz="1400">
                  <a:solidFill>
                    <a:schemeClr val="bg1"/>
                  </a:solidFill>
                </a:rPr>
                <a:t>在</a:t>
              </a:r>
              <a:r>
                <a:rPr lang="en-US" altLang="zh-CN" sz="1400" err="1">
                  <a:solidFill>
                    <a:schemeClr val="bg1"/>
                  </a:solidFill>
                </a:rPr>
                <a:t>printf</a:t>
              </a:r>
              <a:r>
                <a:rPr lang="zh-CN" altLang="en-US" sz="1400">
                  <a:solidFill>
                    <a:schemeClr val="bg1"/>
                  </a:solidFill>
                </a:rPr>
                <a:t>函数中，在格式符</a:t>
              </a:r>
              <a:r>
                <a:rPr lang="en-US" altLang="zh-CN" sz="1400">
                  <a:solidFill>
                    <a:schemeClr val="bg1"/>
                  </a:solidFill>
                </a:rPr>
                <a:t>f</a:t>
              </a:r>
              <a:r>
                <a:rPr lang="zh-CN" altLang="en-US" sz="1400">
                  <a:solidFill>
                    <a:schemeClr val="bg1"/>
                  </a:solidFill>
                </a:rPr>
                <a:t>的前面加了“</a:t>
              </a:r>
              <a:r>
                <a:rPr lang="en-US" altLang="zh-CN" sz="1400" b="1">
                  <a:solidFill>
                    <a:srgbClr val="FFFF00"/>
                  </a:solidFill>
                </a:rPr>
                <a:t>7.2</a:t>
              </a:r>
              <a:r>
                <a:rPr lang="en-US" altLang="zh-CN" sz="1400">
                  <a:solidFill>
                    <a:schemeClr val="bg1"/>
                  </a:solidFill>
                </a:rPr>
                <a:t>”</a:t>
              </a:r>
              <a:r>
                <a:rPr lang="zh-CN" altLang="en-US" sz="1400">
                  <a:solidFill>
                    <a:schemeClr val="bg1"/>
                  </a:solidFill>
                </a:rPr>
                <a:t>，表示在输出</a:t>
              </a:r>
              <a:r>
                <a:rPr lang="en-US" altLang="zh-CN" sz="1400">
                  <a:solidFill>
                    <a:schemeClr val="bg1"/>
                  </a:solidFill>
                </a:rPr>
                <a:t>x1</a:t>
              </a:r>
              <a:r>
                <a:rPr lang="zh-CN" altLang="en-US" sz="1400">
                  <a:solidFill>
                    <a:schemeClr val="bg1"/>
                  </a:solidFill>
                </a:rPr>
                <a:t>和</a:t>
              </a:r>
              <a:r>
                <a:rPr lang="en-US" altLang="zh-CN" sz="1400">
                  <a:solidFill>
                    <a:schemeClr val="bg1"/>
                  </a:solidFill>
                </a:rPr>
                <a:t>x2</a:t>
              </a:r>
              <a:r>
                <a:rPr lang="zh-CN" altLang="en-US" sz="1400">
                  <a:solidFill>
                    <a:schemeClr val="bg1"/>
                  </a:solidFill>
                </a:rPr>
                <a:t>时，指定数据占</a:t>
              </a:r>
              <a:r>
                <a:rPr lang="en-US" altLang="zh-CN" sz="1400">
                  <a:solidFill>
                    <a:schemeClr val="bg1"/>
                  </a:solidFill>
                </a:rPr>
                <a:t>7</a:t>
              </a:r>
              <a:r>
                <a:rPr lang="zh-CN" altLang="en-US" sz="1400">
                  <a:solidFill>
                    <a:schemeClr val="bg1"/>
                  </a:solidFill>
                </a:rPr>
                <a:t>列，其中小数占</a:t>
              </a:r>
              <a:r>
                <a:rPr lang="en-US" altLang="zh-CN" sz="1400">
                  <a:solidFill>
                    <a:schemeClr val="bg1"/>
                  </a:solidFill>
                </a:rPr>
                <a:t>2</a:t>
              </a:r>
              <a:r>
                <a:rPr lang="zh-CN" altLang="en-US" sz="1400">
                  <a:solidFill>
                    <a:schemeClr val="bg1"/>
                  </a:solidFill>
                </a:rPr>
                <a:t>列。优点：</a:t>
              </a:r>
              <a:endParaRPr lang="en-US" altLang="zh-CN" sz="1400">
                <a:solidFill>
                  <a:schemeClr val="bg1"/>
                </a:solidFill>
              </a:endParaRPr>
            </a:p>
            <a:p>
              <a:r>
                <a:rPr lang="en-US" altLang="zh-CN" sz="1400">
                  <a:solidFill>
                    <a:schemeClr val="bg1"/>
                  </a:solidFill>
                </a:rPr>
                <a:t>①</a:t>
              </a:r>
              <a:r>
                <a:rPr lang="zh-CN" altLang="en-US" sz="1400">
                  <a:solidFill>
                    <a:schemeClr val="bg1"/>
                  </a:solidFill>
                </a:rPr>
                <a:t>可以根据实际需要来输出小数的位数；</a:t>
              </a:r>
              <a:endParaRPr lang="en-US" altLang="zh-CN" sz="1400">
                <a:solidFill>
                  <a:schemeClr val="bg1"/>
                </a:solidFill>
              </a:endParaRPr>
            </a:p>
            <a:p>
              <a:r>
                <a:rPr lang="zh-CN" altLang="en-US" sz="1400">
                  <a:solidFill>
                    <a:schemeClr val="bg1"/>
                  </a:solidFill>
                </a:rPr>
                <a:t>②如果输出多个数据，可使输出数据整齐美观。</a:t>
              </a:r>
            </a:p>
          </p:txBody>
        </p:sp>
      </p:grpSp>
    </p:spTree>
    <p:extLst>
      <p:ext uri="{BB962C8B-B14F-4D97-AF65-F5344CB8AC3E}">
        <p14:creationId xmlns:p14="http://schemas.microsoft.com/office/powerpoint/2010/main" val="377557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F33E89A-B420-4E98-BE04-4F61C8B379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733598" y="-2035696"/>
            <a:ext cx="6043954" cy="10740268"/>
          </a:xfrm>
          <a:prstGeom prst="rect">
            <a:avLst/>
          </a:prstGeom>
        </p:spPr>
      </p:pic>
    </p:spTree>
    <p:extLst>
      <p:ext uri="{BB962C8B-B14F-4D97-AF65-F5344CB8AC3E}">
        <p14:creationId xmlns:p14="http://schemas.microsoft.com/office/powerpoint/2010/main" val="21004290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Other_1"/>
          <p:cNvSpPr/>
          <p:nvPr>
            <p:custDataLst>
              <p:tags r:id="rId2"/>
            </p:custDataLst>
          </p:nvPr>
        </p:nvSpPr>
        <p:spPr>
          <a:xfrm>
            <a:off x="838200" y="1943100"/>
            <a:ext cx="327025" cy="39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cxnSp>
        <p:nvCxnSpPr>
          <p:cNvPr id="5" name="MH_Other_2"/>
          <p:cNvCxnSpPr/>
          <p:nvPr>
            <p:custDataLst>
              <p:tags r:id="rId3"/>
            </p:custDataLst>
          </p:nvPr>
        </p:nvCxnSpPr>
        <p:spPr>
          <a:xfrm>
            <a:off x="1263785" y="1943099"/>
            <a:ext cx="0" cy="396000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076" name="MH_SubTitle_1"/>
          <p:cNvSpPr txBox="1">
            <a:spLocks noChangeArrowheads="1"/>
          </p:cNvSpPr>
          <p:nvPr>
            <p:custDataLst>
              <p:tags r:id="rId4"/>
            </p:custDataLst>
          </p:nvPr>
        </p:nvSpPr>
        <p:spPr bwMode="auto">
          <a:xfrm>
            <a:off x="1867303" y="2031240"/>
            <a:ext cx="216379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输入输出是以计算机主机为主体而言的</a:t>
            </a:r>
          </a:p>
        </p:txBody>
      </p:sp>
      <p:cxnSp>
        <p:nvCxnSpPr>
          <p:cNvPr id="9" name="MH_Other_3"/>
          <p:cNvCxnSpPr/>
          <p:nvPr>
            <p:custDataLst>
              <p:tags r:id="rId5"/>
            </p:custDataLst>
          </p:nvPr>
        </p:nvCxnSpPr>
        <p:spPr>
          <a:xfrm>
            <a:off x="4333495" y="1943099"/>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MH_Other_4"/>
          <p:cNvSpPr txBox="1"/>
          <p:nvPr>
            <p:custDataLst>
              <p:tags r:id="rId6"/>
            </p:custDataLst>
          </p:nvPr>
        </p:nvSpPr>
        <p:spPr>
          <a:xfrm>
            <a:off x="1493382" y="1764541"/>
            <a:ext cx="344487"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1</a:t>
            </a:r>
            <a:endParaRPr lang="zh-CN" altLang="en-US" sz="4050">
              <a:solidFill>
                <a:schemeClr val="accent1"/>
              </a:solidFill>
              <a:latin typeface="Arial Black" pitchFamily="34" charset="0"/>
              <a:ea typeface="微软雅黑" panose="020B0503020204020204" pitchFamily="34" charset="-122"/>
            </a:endParaRPr>
          </a:p>
        </p:txBody>
      </p:sp>
      <p:sp>
        <p:nvSpPr>
          <p:cNvPr id="3080" name="MH_SubTitle_2"/>
          <p:cNvSpPr txBox="1">
            <a:spLocks noChangeArrowheads="1"/>
          </p:cNvSpPr>
          <p:nvPr>
            <p:custDataLst>
              <p:tags r:id="rId7"/>
            </p:custDataLst>
          </p:nvPr>
        </p:nvSpPr>
        <p:spPr bwMode="auto">
          <a:xfrm>
            <a:off x="5038345" y="1990656"/>
            <a:ext cx="216102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en-US" altLang="zh-CN" b="1">
                <a:latin typeface="+mn-lt"/>
                <a:ea typeface="+mn-ea"/>
              </a:rPr>
              <a:t>C</a:t>
            </a:r>
            <a:r>
              <a:rPr lang="zh-CN" altLang="en-US" b="1">
                <a:latin typeface="+mn-lt"/>
                <a:ea typeface="+mn-ea"/>
              </a:rPr>
              <a:t>语言本身不提供输入输出语句</a:t>
            </a:r>
          </a:p>
        </p:txBody>
      </p:sp>
      <p:sp>
        <p:nvSpPr>
          <p:cNvPr id="5129" name="MH_Text_2"/>
          <p:cNvSpPr txBox="1">
            <a:spLocks noChangeArrowheads="1"/>
          </p:cNvSpPr>
          <p:nvPr>
            <p:custDataLst>
              <p:tags r:id="rId8"/>
            </p:custDataLst>
          </p:nvPr>
        </p:nvSpPr>
        <p:spPr bwMode="auto">
          <a:xfrm>
            <a:off x="4980386" y="3266819"/>
            <a:ext cx="2623028" cy="184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sz="1600" dirty="0">
                <a:solidFill>
                  <a:schemeClr val="tx1">
                    <a:lumMod val="65000"/>
                    <a:lumOff val="35000"/>
                  </a:schemeClr>
                </a:solidFill>
                <a:latin typeface="+mn-lt"/>
                <a:ea typeface="+mn-ea"/>
              </a:rPr>
              <a:t>输入和输出操作是由</a:t>
            </a:r>
            <a:r>
              <a:rPr lang="en-US" altLang="zh-CN" sz="1600" dirty="0">
                <a:solidFill>
                  <a:schemeClr val="tx1">
                    <a:lumMod val="65000"/>
                    <a:lumOff val="35000"/>
                  </a:schemeClr>
                </a:solidFill>
                <a:latin typeface="+mn-lt"/>
                <a:ea typeface="+mn-ea"/>
              </a:rPr>
              <a:t>C</a:t>
            </a:r>
            <a:r>
              <a:rPr lang="zh-CN" altLang="en-US" sz="1600" dirty="0">
                <a:solidFill>
                  <a:schemeClr val="tx1">
                    <a:lumMod val="65000"/>
                    <a:lumOff val="35000"/>
                  </a:schemeClr>
                </a:solidFill>
                <a:latin typeface="+mn-lt"/>
                <a:ea typeface="+mn-ea"/>
              </a:rPr>
              <a:t>标准函数库中的函数来实现的。</a:t>
            </a:r>
            <a:endParaRPr lang="en-US" altLang="zh-CN" sz="1600" dirty="0">
              <a:solidFill>
                <a:schemeClr val="tx1">
                  <a:lumMod val="65000"/>
                  <a:lumOff val="35000"/>
                </a:schemeClr>
              </a:solidFill>
              <a:latin typeface="+mn-lt"/>
              <a:ea typeface="+mn-ea"/>
            </a:endParaRPr>
          </a:p>
          <a:p>
            <a:pPr>
              <a:lnSpc>
                <a:spcPct val="130000"/>
              </a:lnSpc>
              <a:defRPr/>
            </a:pPr>
            <a:r>
              <a:rPr lang="zh-CN" altLang="en-US" sz="1600" dirty="0">
                <a:solidFill>
                  <a:schemeClr val="tx1">
                    <a:lumMod val="65000"/>
                    <a:lumOff val="35000"/>
                  </a:schemeClr>
                </a:solidFill>
                <a:latin typeface="+mn-lt"/>
                <a:ea typeface="+mn-ea"/>
              </a:rPr>
              <a:t>优点：</a:t>
            </a:r>
            <a:endParaRPr lang="en-US" altLang="zh-CN" sz="1600" dirty="0">
              <a:solidFill>
                <a:schemeClr val="tx1">
                  <a:lumMod val="65000"/>
                  <a:lumOff val="35000"/>
                </a:schemeClr>
              </a:solidFill>
              <a:latin typeface="+mn-lt"/>
              <a:ea typeface="+mn-ea"/>
            </a:endParaRPr>
          </a:p>
          <a:p>
            <a:pPr>
              <a:lnSpc>
                <a:spcPct val="130000"/>
              </a:lnSpc>
              <a:defRPr/>
            </a:pPr>
            <a:r>
              <a:rPr lang="zh-CN" altLang="en-US" sz="1600" dirty="0">
                <a:solidFill>
                  <a:schemeClr val="tx1">
                    <a:lumMod val="65000"/>
                    <a:lumOff val="35000"/>
                  </a:schemeClr>
                </a:solidFill>
                <a:latin typeface="+mn-lt"/>
                <a:ea typeface="+mn-ea"/>
              </a:rPr>
              <a:t>简化编译系统简化</a:t>
            </a:r>
            <a:endParaRPr lang="en-US" altLang="zh-CN" sz="1600" dirty="0">
              <a:solidFill>
                <a:schemeClr val="tx1">
                  <a:lumMod val="65000"/>
                  <a:lumOff val="35000"/>
                </a:schemeClr>
              </a:solidFill>
              <a:latin typeface="+mn-lt"/>
              <a:ea typeface="+mn-ea"/>
            </a:endParaRPr>
          </a:p>
          <a:p>
            <a:pPr>
              <a:lnSpc>
                <a:spcPct val="130000"/>
              </a:lnSpc>
              <a:defRPr/>
            </a:pPr>
            <a:r>
              <a:rPr lang="zh-CN" altLang="en-US" sz="1600" dirty="0">
                <a:solidFill>
                  <a:schemeClr val="tx1">
                    <a:lumMod val="65000"/>
                    <a:lumOff val="35000"/>
                  </a:schemeClr>
                </a:solidFill>
                <a:latin typeface="+mn-lt"/>
                <a:ea typeface="+mn-ea"/>
              </a:rPr>
              <a:t>增强通用性和可移植性</a:t>
            </a:r>
            <a:endParaRPr lang="en-US" altLang="zh-CN" sz="1600" dirty="0">
              <a:solidFill>
                <a:schemeClr val="tx1">
                  <a:lumMod val="65000"/>
                  <a:lumOff val="35000"/>
                </a:schemeClr>
              </a:solidFill>
              <a:latin typeface="+mn-lt"/>
              <a:ea typeface="+mn-ea"/>
            </a:endParaRPr>
          </a:p>
        </p:txBody>
      </p:sp>
      <p:cxnSp>
        <p:nvCxnSpPr>
          <p:cNvPr id="22" name="MH_Other_5"/>
          <p:cNvCxnSpPr/>
          <p:nvPr>
            <p:custDataLst>
              <p:tags r:id="rId9"/>
            </p:custDataLst>
          </p:nvPr>
        </p:nvCxnSpPr>
        <p:spPr>
          <a:xfrm>
            <a:off x="7766850" y="1943031"/>
            <a:ext cx="0" cy="396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MH_Other_6"/>
          <p:cNvSpPr txBox="1"/>
          <p:nvPr>
            <p:custDataLst>
              <p:tags r:id="rId10"/>
            </p:custDataLst>
          </p:nvPr>
        </p:nvSpPr>
        <p:spPr>
          <a:xfrm>
            <a:off x="4663695" y="1690687"/>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2</a:t>
            </a:r>
            <a:endParaRPr lang="zh-CN" altLang="en-US" sz="4050">
              <a:solidFill>
                <a:schemeClr val="accent1"/>
              </a:solidFill>
              <a:latin typeface="Arial Black" pitchFamily="34" charset="0"/>
              <a:ea typeface="微软雅黑" panose="020B0503020204020204" pitchFamily="34" charset="-122"/>
            </a:endParaRPr>
          </a:p>
        </p:txBody>
      </p:sp>
      <p:sp>
        <p:nvSpPr>
          <p:cNvPr id="3084" name="MH_SubTitle_3"/>
          <p:cNvSpPr txBox="1">
            <a:spLocks noChangeArrowheads="1"/>
          </p:cNvSpPr>
          <p:nvPr>
            <p:custDataLst>
              <p:tags r:id="rId11"/>
            </p:custDataLst>
          </p:nvPr>
        </p:nvSpPr>
        <p:spPr bwMode="auto">
          <a:xfrm>
            <a:off x="8387563" y="2190805"/>
            <a:ext cx="3161706"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nSpc>
                <a:spcPct val="130000"/>
              </a:lnSpc>
              <a:defRPr/>
            </a:pPr>
            <a:r>
              <a:rPr lang="zh-CN" altLang="en-US" b="1">
                <a:latin typeface="+mn-lt"/>
                <a:ea typeface="+mn-ea"/>
              </a:rPr>
              <a:t> 要在程序文件的开头用预处理指令</a:t>
            </a:r>
            <a:r>
              <a:rPr lang="en-US" altLang="zh-CN" b="1">
                <a:latin typeface="+mn-lt"/>
                <a:ea typeface="+mn-ea"/>
              </a:rPr>
              <a:t>#include</a:t>
            </a:r>
            <a:r>
              <a:rPr lang="zh-CN" altLang="en-US" b="1">
                <a:latin typeface="+mn-lt"/>
                <a:ea typeface="+mn-ea"/>
              </a:rPr>
              <a:t>把有关头文件放在本程序中</a:t>
            </a:r>
          </a:p>
        </p:txBody>
      </p:sp>
      <p:sp>
        <p:nvSpPr>
          <p:cNvPr id="5133" name="MH_Text_3"/>
          <p:cNvSpPr txBox="1">
            <a:spLocks noChangeArrowheads="1"/>
          </p:cNvSpPr>
          <p:nvPr>
            <p:custDataLst>
              <p:tags r:id="rId12"/>
            </p:custDataLst>
          </p:nvPr>
        </p:nvSpPr>
        <p:spPr bwMode="auto">
          <a:xfrm>
            <a:off x="8766557" y="2885614"/>
            <a:ext cx="2016337" cy="38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algn="ctr" eaLnBrk="1" hangingPunct="1">
              <a:lnSpc>
                <a:spcPct val="130000"/>
              </a:lnSpc>
              <a:defRPr/>
            </a:pPr>
            <a:r>
              <a:rPr lang="en-US" altLang="zh-CN" sz="1600" b="1">
                <a:solidFill>
                  <a:schemeClr val="accent1"/>
                </a:solidFill>
                <a:latin typeface="+mn-lt"/>
                <a:ea typeface="+mn-ea"/>
              </a:rPr>
              <a:t>#include&lt;</a:t>
            </a:r>
            <a:r>
              <a:rPr lang="en-US" altLang="zh-CN" sz="1600" b="1" err="1">
                <a:solidFill>
                  <a:schemeClr val="accent1"/>
                </a:solidFill>
                <a:latin typeface="+mn-lt"/>
                <a:ea typeface="+mn-ea"/>
              </a:rPr>
              <a:t>stdio.h</a:t>
            </a:r>
            <a:r>
              <a:rPr lang="en-US" altLang="zh-CN" sz="1600" b="1">
                <a:solidFill>
                  <a:schemeClr val="accent1"/>
                </a:solidFill>
                <a:latin typeface="+mn-lt"/>
                <a:ea typeface="+mn-ea"/>
              </a:rPr>
              <a:t>&gt;</a:t>
            </a:r>
          </a:p>
        </p:txBody>
      </p:sp>
      <p:sp>
        <p:nvSpPr>
          <p:cNvPr id="27" name="MH_Other_7"/>
          <p:cNvSpPr txBox="1"/>
          <p:nvPr>
            <p:custDataLst>
              <p:tags r:id="rId13"/>
            </p:custDataLst>
          </p:nvPr>
        </p:nvSpPr>
        <p:spPr>
          <a:xfrm>
            <a:off x="8043075" y="1690619"/>
            <a:ext cx="344488" cy="600075"/>
          </a:xfrm>
          <a:prstGeom prst="rect">
            <a:avLst/>
          </a:prstGeom>
          <a:noFill/>
        </p:spPr>
        <p:txBody>
          <a:bodyPr wrap="none" lIns="0" tIns="0" rIns="0" bIns="0" anchor="b"/>
          <a:lstStyle/>
          <a:p>
            <a:pPr algn="r">
              <a:defRPr/>
            </a:pPr>
            <a:r>
              <a:rPr lang="en-US" altLang="zh-CN" sz="4050">
                <a:solidFill>
                  <a:schemeClr val="accent1"/>
                </a:solidFill>
                <a:latin typeface="Arial Black" pitchFamily="34" charset="0"/>
                <a:ea typeface="微软雅黑" panose="020B0503020204020204" pitchFamily="34" charset="-122"/>
              </a:rPr>
              <a:t>3</a:t>
            </a:r>
            <a:endParaRPr lang="zh-CN" altLang="en-US" sz="4050">
              <a:solidFill>
                <a:schemeClr val="accent1"/>
              </a:solidFill>
              <a:latin typeface="Arial Black" pitchFamily="34" charset="0"/>
              <a:ea typeface="微软雅黑" panose="020B0503020204020204" pitchFamily="34" charset="-122"/>
            </a:endParaRPr>
          </a:p>
        </p:txBody>
      </p:sp>
      <p:sp>
        <p:nvSpPr>
          <p:cNvPr id="3088" name="MH_PageTitle"/>
          <p:cNvSpPr>
            <a:spLocks noGrp="1"/>
          </p:cNvSpPr>
          <p:nvPr>
            <p:ph type="title"/>
            <p:custDataLst>
              <p:tags r:id="rId14"/>
            </p:custDataLst>
          </p:nvPr>
        </p:nvSpPr>
        <p:spPr/>
        <p:txBody>
          <a:bodyPr/>
          <a:lstStyle/>
          <a:p>
            <a:pPr eaLnBrk="1" hangingPunct="1"/>
            <a:r>
              <a:rPr lang="zh-CN" altLang="en-US"/>
              <a:t>有关输入输出的概念</a:t>
            </a:r>
          </a:p>
        </p:txBody>
      </p:sp>
      <p:grpSp>
        <p:nvGrpSpPr>
          <p:cNvPr id="15" name="组合 14"/>
          <p:cNvGrpSpPr/>
          <p:nvPr/>
        </p:nvGrpSpPr>
        <p:grpSpPr>
          <a:xfrm>
            <a:off x="1785981" y="3176816"/>
            <a:ext cx="2102855" cy="1766606"/>
            <a:chOff x="1894068" y="2664331"/>
            <a:chExt cx="2102855" cy="1766606"/>
          </a:xfrm>
        </p:grpSpPr>
        <p:sp>
          <p:nvSpPr>
            <p:cNvPr id="25" name="KSO_Shape"/>
            <p:cNvSpPr>
              <a:spLocks/>
            </p:cNvSpPr>
            <p:nvPr/>
          </p:nvSpPr>
          <p:spPr bwMode="auto">
            <a:xfrm>
              <a:off x="3328439" y="4023162"/>
              <a:ext cx="668484" cy="407775"/>
            </a:xfrm>
            <a:custGeom>
              <a:avLst/>
              <a:gdLst>
                <a:gd name="T0" fmla="*/ 2147483646 w 6949"/>
                <a:gd name="T1" fmla="*/ 2147483646 h 4236"/>
                <a:gd name="T2" fmla="*/ 2147483646 w 6949"/>
                <a:gd name="T3" fmla="*/ 2147483646 h 4236"/>
                <a:gd name="T4" fmla="*/ 2147483646 w 6949"/>
                <a:gd name="T5" fmla="*/ 2147483646 h 4236"/>
                <a:gd name="T6" fmla="*/ 2147483646 w 6949"/>
                <a:gd name="T7" fmla="*/ 2147483646 h 4236"/>
                <a:gd name="T8" fmla="*/ 2147483646 w 6949"/>
                <a:gd name="T9" fmla="*/ 2147483646 h 4236"/>
                <a:gd name="T10" fmla="*/ 2147483646 w 6949"/>
                <a:gd name="T11" fmla="*/ 2147483646 h 4236"/>
                <a:gd name="T12" fmla="*/ 2147483646 w 6949"/>
                <a:gd name="T13" fmla="*/ 2147483646 h 4236"/>
                <a:gd name="T14" fmla="*/ 2147483646 w 6949"/>
                <a:gd name="T15" fmla="*/ 2147483646 h 4236"/>
                <a:gd name="T16" fmla="*/ 2147483646 w 6949"/>
                <a:gd name="T17" fmla="*/ 2147483646 h 4236"/>
                <a:gd name="T18" fmla="*/ 2147483646 w 6949"/>
                <a:gd name="T19" fmla="*/ 2147483646 h 4236"/>
                <a:gd name="T20" fmla="*/ 2147483646 w 6949"/>
                <a:gd name="T21" fmla="*/ 2147483646 h 4236"/>
                <a:gd name="T22" fmla="*/ 2147483646 w 6949"/>
                <a:gd name="T23" fmla="*/ 2147483646 h 4236"/>
                <a:gd name="T24" fmla="*/ 2147483646 w 6949"/>
                <a:gd name="T25" fmla="*/ 2147483646 h 4236"/>
                <a:gd name="T26" fmla="*/ 2147483646 w 6949"/>
                <a:gd name="T27" fmla="*/ 2147483646 h 4236"/>
                <a:gd name="T28" fmla="*/ 2147483646 w 6949"/>
                <a:gd name="T29" fmla="*/ 2147483646 h 4236"/>
                <a:gd name="T30" fmla="*/ 2147483646 w 6949"/>
                <a:gd name="T31" fmla="*/ 2147483646 h 4236"/>
                <a:gd name="T32" fmla="*/ 2147483646 w 6949"/>
                <a:gd name="T33" fmla="*/ 2147483646 h 4236"/>
                <a:gd name="T34" fmla="*/ 2147483646 w 6949"/>
                <a:gd name="T35" fmla="*/ 2147483646 h 4236"/>
                <a:gd name="T36" fmla="*/ 2147483646 w 6949"/>
                <a:gd name="T37" fmla="*/ 2147483646 h 4236"/>
                <a:gd name="T38" fmla="*/ 2147483646 w 6949"/>
                <a:gd name="T39" fmla="*/ 2147483646 h 4236"/>
                <a:gd name="T40" fmla="*/ 2147483646 w 6949"/>
                <a:gd name="T41" fmla="*/ 2147483646 h 4236"/>
                <a:gd name="T42" fmla="*/ 2147483646 w 6949"/>
                <a:gd name="T43" fmla="*/ 2147483646 h 4236"/>
                <a:gd name="T44" fmla="*/ 2147483646 w 6949"/>
                <a:gd name="T45" fmla="*/ 2147483646 h 4236"/>
                <a:gd name="T46" fmla="*/ 2147483646 w 6949"/>
                <a:gd name="T47" fmla="*/ 2147483646 h 4236"/>
                <a:gd name="T48" fmla="*/ 2147483646 w 6949"/>
                <a:gd name="T49" fmla="*/ 2147483646 h 4236"/>
                <a:gd name="T50" fmla="*/ 2147483646 w 6949"/>
                <a:gd name="T51" fmla="*/ 2147483646 h 4236"/>
                <a:gd name="T52" fmla="*/ 2147483646 w 6949"/>
                <a:gd name="T53" fmla="*/ 2147483646 h 4236"/>
                <a:gd name="T54" fmla="*/ 2147483646 w 6949"/>
                <a:gd name="T55" fmla="*/ 2147483646 h 4236"/>
                <a:gd name="T56" fmla="*/ 2147483646 w 6949"/>
                <a:gd name="T57" fmla="*/ 2147483646 h 4236"/>
                <a:gd name="T58" fmla="*/ 2147483646 w 6949"/>
                <a:gd name="T59" fmla="*/ 2147483646 h 4236"/>
                <a:gd name="T60" fmla="*/ 2147483646 w 6949"/>
                <a:gd name="T61" fmla="*/ 2147483646 h 4236"/>
                <a:gd name="T62" fmla="*/ 2147483646 w 6949"/>
                <a:gd name="T63" fmla="*/ 2147483646 h 4236"/>
                <a:gd name="T64" fmla="*/ 2147483646 w 6949"/>
                <a:gd name="T65" fmla="*/ 2147483646 h 4236"/>
                <a:gd name="T66" fmla="*/ 2147483646 w 6949"/>
                <a:gd name="T67" fmla="*/ 2147483646 h 4236"/>
                <a:gd name="T68" fmla="*/ 2147483646 w 6949"/>
                <a:gd name="T69" fmla="*/ 2147483646 h 4236"/>
                <a:gd name="T70" fmla="*/ 2147483646 w 6949"/>
                <a:gd name="T71" fmla="*/ 2147483646 h 4236"/>
                <a:gd name="T72" fmla="*/ 2147483646 w 6949"/>
                <a:gd name="T73" fmla="*/ 2147483646 h 4236"/>
                <a:gd name="T74" fmla="*/ 2147483646 w 6949"/>
                <a:gd name="T75" fmla="*/ 2147483646 h 4236"/>
                <a:gd name="T76" fmla="*/ 2147483646 w 6949"/>
                <a:gd name="T77" fmla="*/ 2147483646 h 4236"/>
                <a:gd name="T78" fmla="*/ 2147483646 w 6949"/>
                <a:gd name="T79" fmla="*/ 2147483646 h 4236"/>
                <a:gd name="T80" fmla="*/ 2147483646 w 6949"/>
                <a:gd name="T81" fmla="*/ 2147483646 h 4236"/>
                <a:gd name="T82" fmla="*/ 2147483646 w 6949"/>
                <a:gd name="T83" fmla="*/ 2147483646 h 4236"/>
                <a:gd name="T84" fmla="*/ 2147483646 w 6949"/>
                <a:gd name="T85" fmla="*/ 2147483646 h 4236"/>
                <a:gd name="T86" fmla="*/ 2147483646 w 6949"/>
                <a:gd name="T87" fmla="*/ 2147483646 h 4236"/>
                <a:gd name="T88" fmla="*/ 2147483646 w 6949"/>
                <a:gd name="T89" fmla="*/ 2147483646 h 4236"/>
                <a:gd name="T90" fmla="*/ 2147483646 w 6949"/>
                <a:gd name="T91" fmla="*/ 2147483646 h 4236"/>
                <a:gd name="T92" fmla="*/ 2147483646 w 6949"/>
                <a:gd name="T93" fmla="*/ 2147483646 h 4236"/>
                <a:gd name="T94" fmla="*/ 2147483646 w 6949"/>
                <a:gd name="T95" fmla="*/ 2147483646 h 4236"/>
                <a:gd name="T96" fmla="*/ 2147483646 w 6949"/>
                <a:gd name="T97" fmla="*/ 2147483646 h 4236"/>
                <a:gd name="T98" fmla="*/ 2147483646 w 6949"/>
                <a:gd name="T99" fmla="*/ 2147483646 h 4236"/>
                <a:gd name="T100" fmla="*/ 2147483646 w 6949"/>
                <a:gd name="T101" fmla="*/ 2147483646 h 4236"/>
                <a:gd name="T102" fmla="*/ 2147483646 w 6949"/>
                <a:gd name="T103" fmla="*/ 2147483646 h 4236"/>
                <a:gd name="T104" fmla="*/ 2147483646 w 6949"/>
                <a:gd name="T105" fmla="*/ 2147483646 h 4236"/>
                <a:gd name="T106" fmla="*/ 2147483646 w 6949"/>
                <a:gd name="T107" fmla="*/ 2147483646 h 4236"/>
                <a:gd name="T108" fmla="*/ 2147483646 w 6949"/>
                <a:gd name="T109" fmla="*/ 2147483646 h 4236"/>
                <a:gd name="T110" fmla="*/ 2147483646 w 6949"/>
                <a:gd name="T111" fmla="*/ 2147483646 h 4236"/>
                <a:gd name="T112" fmla="*/ 2147483646 w 6949"/>
                <a:gd name="T113" fmla="*/ 2147483646 h 4236"/>
                <a:gd name="T114" fmla="*/ 2147483646 w 6949"/>
                <a:gd name="T115" fmla="*/ 2147483646 h 4236"/>
                <a:gd name="T116" fmla="*/ 2147483646 w 6949"/>
                <a:gd name="T117" fmla="*/ 2147483646 h 4236"/>
                <a:gd name="T118" fmla="*/ 2147483646 w 6949"/>
                <a:gd name="T119" fmla="*/ 2147483646 h 4236"/>
                <a:gd name="T120" fmla="*/ 2147483646 w 6949"/>
                <a:gd name="T121" fmla="*/ 2147483646 h 42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6949" h="4236">
                  <a:moveTo>
                    <a:pt x="2470" y="3602"/>
                  </a:moveTo>
                  <a:lnTo>
                    <a:pt x="370" y="2227"/>
                  </a:lnTo>
                  <a:lnTo>
                    <a:pt x="2425" y="1679"/>
                  </a:lnTo>
                  <a:lnTo>
                    <a:pt x="2384" y="1645"/>
                  </a:lnTo>
                  <a:lnTo>
                    <a:pt x="2343" y="1607"/>
                  </a:lnTo>
                  <a:lnTo>
                    <a:pt x="2301" y="1565"/>
                  </a:lnTo>
                  <a:lnTo>
                    <a:pt x="2280" y="1544"/>
                  </a:lnTo>
                  <a:lnTo>
                    <a:pt x="2259" y="1521"/>
                  </a:lnTo>
                  <a:lnTo>
                    <a:pt x="2238" y="1498"/>
                  </a:lnTo>
                  <a:lnTo>
                    <a:pt x="2218" y="1474"/>
                  </a:lnTo>
                  <a:lnTo>
                    <a:pt x="2200" y="1449"/>
                  </a:lnTo>
                  <a:lnTo>
                    <a:pt x="2181" y="1424"/>
                  </a:lnTo>
                  <a:lnTo>
                    <a:pt x="2164" y="1397"/>
                  </a:lnTo>
                  <a:lnTo>
                    <a:pt x="2147" y="1370"/>
                  </a:lnTo>
                  <a:lnTo>
                    <a:pt x="2132" y="1344"/>
                  </a:lnTo>
                  <a:lnTo>
                    <a:pt x="2118" y="1316"/>
                  </a:lnTo>
                  <a:lnTo>
                    <a:pt x="2106" y="1287"/>
                  </a:lnTo>
                  <a:lnTo>
                    <a:pt x="2095" y="1258"/>
                  </a:lnTo>
                  <a:lnTo>
                    <a:pt x="2086" y="1229"/>
                  </a:lnTo>
                  <a:lnTo>
                    <a:pt x="2079" y="1198"/>
                  </a:lnTo>
                  <a:lnTo>
                    <a:pt x="2073" y="1168"/>
                  </a:lnTo>
                  <a:lnTo>
                    <a:pt x="2070" y="1138"/>
                  </a:lnTo>
                  <a:lnTo>
                    <a:pt x="2067" y="1108"/>
                  </a:lnTo>
                  <a:lnTo>
                    <a:pt x="2069" y="1077"/>
                  </a:lnTo>
                  <a:lnTo>
                    <a:pt x="2072" y="1045"/>
                  </a:lnTo>
                  <a:lnTo>
                    <a:pt x="2078" y="1013"/>
                  </a:lnTo>
                  <a:lnTo>
                    <a:pt x="2086" y="981"/>
                  </a:lnTo>
                  <a:lnTo>
                    <a:pt x="2098" y="949"/>
                  </a:lnTo>
                  <a:lnTo>
                    <a:pt x="2112" y="916"/>
                  </a:lnTo>
                  <a:lnTo>
                    <a:pt x="2129" y="885"/>
                  </a:lnTo>
                  <a:lnTo>
                    <a:pt x="2150" y="852"/>
                  </a:lnTo>
                  <a:lnTo>
                    <a:pt x="2173" y="820"/>
                  </a:lnTo>
                  <a:lnTo>
                    <a:pt x="2193" y="797"/>
                  </a:lnTo>
                  <a:lnTo>
                    <a:pt x="2215" y="776"/>
                  </a:lnTo>
                  <a:lnTo>
                    <a:pt x="2238" y="755"/>
                  </a:lnTo>
                  <a:lnTo>
                    <a:pt x="2264" y="737"/>
                  </a:lnTo>
                  <a:lnTo>
                    <a:pt x="2291" y="720"/>
                  </a:lnTo>
                  <a:lnTo>
                    <a:pt x="2320" y="705"/>
                  </a:lnTo>
                  <a:lnTo>
                    <a:pt x="2352" y="690"/>
                  </a:lnTo>
                  <a:lnTo>
                    <a:pt x="2385" y="677"/>
                  </a:lnTo>
                  <a:lnTo>
                    <a:pt x="2419" y="666"/>
                  </a:lnTo>
                  <a:lnTo>
                    <a:pt x="2455" y="655"/>
                  </a:lnTo>
                  <a:lnTo>
                    <a:pt x="2492" y="645"/>
                  </a:lnTo>
                  <a:lnTo>
                    <a:pt x="2532" y="636"/>
                  </a:lnTo>
                  <a:lnTo>
                    <a:pt x="2571" y="628"/>
                  </a:lnTo>
                  <a:lnTo>
                    <a:pt x="2613" y="623"/>
                  </a:lnTo>
                  <a:lnTo>
                    <a:pt x="2655" y="617"/>
                  </a:lnTo>
                  <a:lnTo>
                    <a:pt x="2698" y="611"/>
                  </a:lnTo>
                  <a:lnTo>
                    <a:pt x="2743" y="607"/>
                  </a:lnTo>
                  <a:lnTo>
                    <a:pt x="2788" y="604"/>
                  </a:lnTo>
                  <a:lnTo>
                    <a:pt x="2880" y="599"/>
                  </a:lnTo>
                  <a:lnTo>
                    <a:pt x="2975" y="596"/>
                  </a:lnTo>
                  <a:lnTo>
                    <a:pt x="3073" y="596"/>
                  </a:lnTo>
                  <a:lnTo>
                    <a:pt x="3171" y="597"/>
                  </a:lnTo>
                  <a:lnTo>
                    <a:pt x="3270" y="599"/>
                  </a:lnTo>
                  <a:lnTo>
                    <a:pt x="3467" y="605"/>
                  </a:lnTo>
                  <a:lnTo>
                    <a:pt x="3469" y="605"/>
                  </a:lnTo>
                  <a:lnTo>
                    <a:pt x="3472" y="605"/>
                  </a:lnTo>
                  <a:lnTo>
                    <a:pt x="3535" y="607"/>
                  </a:lnTo>
                  <a:lnTo>
                    <a:pt x="3607" y="607"/>
                  </a:lnTo>
                  <a:lnTo>
                    <a:pt x="3686" y="606"/>
                  </a:lnTo>
                  <a:lnTo>
                    <a:pt x="3769" y="602"/>
                  </a:lnTo>
                  <a:lnTo>
                    <a:pt x="3812" y="599"/>
                  </a:lnTo>
                  <a:lnTo>
                    <a:pt x="3856" y="595"/>
                  </a:lnTo>
                  <a:lnTo>
                    <a:pt x="3901" y="590"/>
                  </a:lnTo>
                  <a:lnTo>
                    <a:pt x="3945" y="584"/>
                  </a:lnTo>
                  <a:lnTo>
                    <a:pt x="3988" y="577"/>
                  </a:lnTo>
                  <a:lnTo>
                    <a:pt x="4031" y="570"/>
                  </a:lnTo>
                  <a:lnTo>
                    <a:pt x="4072" y="561"/>
                  </a:lnTo>
                  <a:lnTo>
                    <a:pt x="4112" y="551"/>
                  </a:lnTo>
                  <a:lnTo>
                    <a:pt x="4143" y="541"/>
                  </a:lnTo>
                  <a:lnTo>
                    <a:pt x="4173" y="531"/>
                  </a:lnTo>
                  <a:lnTo>
                    <a:pt x="4202" y="520"/>
                  </a:lnTo>
                  <a:lnTo>
                    <a:pt x="4228" y="509"/>
                  </a:lnTo>
                  <a:lnTo>
                    <a:pt x="4253" y="496"/>
                  </a:lnTo>
                  <a:lnTo>
                    <a:pt x="4275" y="483"/>
                  </a:lnTo>
                  <a:lnTo>
                    <a:pt x="4295" y="468"/>
                  </a:lnTo>
                  <a:lnTo>
                    <a:pt x="4313" y="453"/>
                  </a:lnTo>
                  <a:lnTo>
                    <a:pt x="4324" y="440"/>
                  </a:lnTo>
                  <a:lnTo>
                    <a:pt x="4334" y="427"/>
                  </a:lnTo>
                  <a:lnTo>
                    <a:pt x="4341" y="412"/>
                  </a:lnTo>
                  <a:lnTo>
                    <a:pt x="4346" y="397"/>
                  </a:lnTo>
                  <a:lnTo>
                    <a:pt x="4350" y="381"/>
                  </a:lnTo>
                  <a:lnTo>
                    <a:pt x="4351" y="364"/>
                  </a:lnTo>
                  <a:lnTo>
                    <a:pt x="4350" y="345"/>
                  </a:lnTo>
                  <a:lnTo>
                    <a:pt x="4345" y="325"/>
                  </a:lnTo>
                  <a:lnTo>
                    <a:pt x="4339" y="304"/>
                  </a:lnTo>
                  <a:lnTo>
                    <a:pt x="4331" y="282"/>
                  </a:lnTo>
                  <a:lnTo>
                    <a:pt x="4322" y="260"/>
                  </a:lnTo>
                  <a:lnTo>
                    <a:pt x="4309" y="236"/>
                  </a:lnTo>
                  <a:lnTo>
                    <a:pt x="4294" y="210"/>
                  </a:lnTo>
                  <a:lnTo>
                    <a:pt x="4277" y="185"/>
                  </a:lnTo>
                  <a:lnTo>
                    <a:pt x="4257" y="157"/>
                  </a:lnTo>
                  <a:lnTo>
                    <a:pt x="4235" y="128"/>
                  </a:lnTo>
                  <a:lnTo>
                    <a:pt x="4395" y="0"/>
                  </a:lnTo>
                  <a:lnTo>
                    <a:pt x="4424" y="39"/>
                  </a:lnTo>
                  <a:lnTo>
                    <a:pt x="4451" y="76"/>
                  </a:lnTo>
                  <a:lnTo>
                    <a:pt x="4474" y="112"/>
                  </a:lnTo>
                  <a:lnTo>
                    <a:pt x="4494" y="147"/>
                  </a:lnTo>
                  <a:lnTo>
                    <a:pt x="4511" y="181"/>
                  </a:lnTo>
                  <a:lnTo>
                    <a:pt x="4525" y="214"/>
                  </a:lnTo>
                  <a:lnTo>
                    <a:pt x="4537" y="246"/>
                  </a:lnTo>
                  <a:lnTo>
                    <a:pt x="4546" y="277"/>
                  </a:lnTo>
                  <a:lnTo>
                    <a:pt x="4551" y="302"/>
                  </a:lnTo>
                  <a:lnTo>
                    <a:pt x="4554" y="326"/>
                  </a:lnTo>
                  <a:lnTo>
                    <a:pt x="4556" y="350"/>
                  </a:lnTo>
                  <a:lnTo>
                    <a:pt x="4558" y="373"/>
                  </a:lnTo>
                  <a:lnTo>
                    <a:pt x="4556" y="395"/>
                  </a:lnTo>
                  <a:lnTo>
                    <a:pt x="4554" y="416"/>
                  </a:lnTo>
                  <a:lnTo>
                    <a:pt x="4551" y="438"/>
                  </a:lnTo>
                  <a:lnTo>
                    <a:pt x="4545" y="458"/>
                  </a:lnTo>
                  <a:lnTo>
                    <a:pt x="4539" y="477"/>
                  </a:lnTo>
                  <a:lnTo>
                    <a:pt x="4531" y="496"/>
                  </a:lnTo>
                  <a:lnTo>
                    <a:pt x="4522" y="515"/>
                  </a:lnTo>
                  <a:lnTo>
                    <a:pt x="4511" y="533"/>
                  </a:lnTo>
                  <a:lnTo>
                    <a:pt x="4500" y="551"/>
                  </a:lnTo>
                  <a:lnTo>
                    <a:pt x="4487" y="567"/>
                  </a:lnTo>
                  <a:lnTo>
                    <a:pt x="4473" y="583"/>
                  </a:lnTo>
                  <a:lnTo>
                    <a:pt x="4458" y="598"/>
                  </a:lnTo>
                  <a:lnTo>
                    <a:pt x="4445" y="611"/>
                  </a:lnTo>
                  <a:lnTo>
                    <a:pt x="4430" y="624"/>
                  </a:lnTo>
                  <a:lnTo>
                    <a:pt x="4415" y="635"/>
                  </a:lnTo>
                  <a:lnTo>
                    <a:pt x="4399" y="647"/>
                  </a:lnTo>
                  <a:lnTo>
                    <a:pt x="4382" y="659"/>
                  </a:lnTo>
                  <a:lnTo>
                    <a:pt x="4366" y="669"/>
                  </a:lnTo>
                  <a:lnTo>
                    <a:pt x="4330" y="688"/>
                  </a:lnTo>
                  <a:lnTo>
                    <a:pt x="4292" y="706"/>
                  </a:lnTo>
                  <a:lnTo>
                    <a:pt x="4251" y="721"/>
                  </a:lnTo>
                  <a:lnTo>
                    <a:pt x="4209" y="736"/>
                  </a:lnTo>
                  <a:lnTo>
                    <a:pt x="4166" y="749"/>
                  </a:lnTo>
                  <a:lnTo>
                    <a:pt x="4121" y="761"/>
                  </a:lnTo>
                  <a:lnTo>
                    <a:pt x="4075" y="770"/>
                  </a:lnTo>
                  <a:lnTo>
                    <a:pt x="4027" y="779"/>
                  </a:lnTo>
                  <a:lnTo>
                    <a:pt x="3979" y="787"/>
                  </a:lnTo>
                  <a:lnTo>
                    <a:pt x="3932" y="793"/>
                  </a:lnTo>
                  <a:lnTo>
                    <a:pt x="3883" y="799"/>
                  </a:lnTo>
                  <a:lnTo>
                    <a:pt x="3836" y="804"/>
                  </a:lnTo>
                  <a:lnTo>
                    <a:pt x="3788" y="807"/>
                  </a:lnTo>
                  <a:lnTo>
                    <a:pt x="3741" y="809"/>
                  </a:lnTo>
                  <a:lnTo>
                    <a:pt x="3696" y="811"/>
                  </a:lnTo>
                  <a:lnTo>
                    <a:pt x="3610" y="813"/>
                  </a:lnTo>
                  <a:lnTo>
                    <a:pt x="3532" y="813"/>
                  </a:lnTo>
                  <a:lnTo>
                    <a:pt x="3465" y="811"/>
                  </a:lnTo>
                  <a:lnTo>
                    <a:pt x="3462" y="811"/>
                  </a:lnTo>
                  <a:lnTo>
                    <a:pt x="3283" y="805"/>
                  </a:lnTo>
                  <a:lnTo>
                    <a:pt x="3194" y="803"/>
                  </a:lnTo>
                  <a:lnTo>
                    <a:pt x="3104" y="801"/>
                  </a:lnTo>
                  <a:lnTo>
                    <a:pt x="3017" y="801"/>
                  </a:lnTo>
                  <a:lnTo>
                    <a:pt x="2932" y="801"/>
                  </a:lnTo>
                  <a:lnTo>
                    <a:pt x="2850" y="805"/>
                  </a:lnTo>
                  <a:lnTo>
                    <a:pt x="2770" y="808"/>
                  </a:lnTo>
                  <a:lnTo>
                    <a:pt x="2695" y="815"/>
                  </a:lnTo>
                  <a:lnTo>
                    <a:pt x="2659" y="820"/>
                  </a:lnTo>
                  <a:lnTo>
                    <a:pt x="2625" y="825"/>
                  </a:lnTo>
                  <a:lnTo>
                    <a:pt x="2591" y="830"/>
                  </a:lnTo>
                  <a:lnTo>
                    <a:pt x="2560" y="836"/>
                  </a:lnTo>
                  <a:lnTo>
                    <a:pt x="2529" y="843"/>
                  </a:lnTo>
                  <a:lnTo>
                    <a:pt x="2500" y="851"/>
                  </a:lnTo>
                  <a:lnTo>
                    <a:pt x="2473" y="859"/>
                  </a:lnTo>
                  <a:lnTo>
                    <a:pt x="2448" y="869"/>
                  </a:lnTo>
                  <a:lnTo>
                    <a:pt x="2424" y="879"/>
                  </a:lnTo>
                  <a:lnTo>
                    <a:pt x="2402" y="891"/>
                  </a:lnTo>
                  <a:lnTo>
                    <a:pt x="2382" y="904"/>
                  </a:lnTo>
                  <a:lnTo>
                    <a:pt x="2365" y="916"/>
                  </a:lnTo>
                  <a:lnTo>
                    <a:pt x="2348" y="930"/>
                  </a:lnTo>
                  <a:lnTo>
                    <a:pt x="2336" y="946"/>
                  </a:lnTo>
                  <a:lnTo>
                    <a:pt x="2319" y="969"/>
                  </a:lnTo>
                  <a:lnTo>
                    <a:pt x="2307" y="992"/>
                  </a:lnTo>
                  <a:lnTo>
                    <a:pt x="2296" y="1015"/>
                  </a:lnTo>
                  <a:lnTo>
                    <a:pt x="2289" y="1038"/>
                  </a:lnTo>
                  <a:lnTo>
                    <a:pt x="2284" y="1063"/>
                  </a:lnTo>
                  <a:lnTo>
                    <a:pt x="2282" y="1086"/>
                  </a:lnTo>
                  <a:lnTo>
                    <a:pt x="2283" y="1110"/>
                  </a:lnTo>
                  <a:lnTo>
                    <a:pt x="2286" y="1135"/>
                  </a:lnTo>
                  <a:lnTo>
                    <a:pt x="2290" y="1158"/>
                  </a:lnTo>
                  <a:lnTo>
                    <a:pt x="2297" y="1182"/>
                  </a:lnTo>
                  <a:lnTo>
                    <a:pt x="2305" y="1205"/>
                  </a:lnTo>
                  <a:lnTo>
                    <a:pt x="2316" y="1230"/>
                  </a:lnTo>
                  <a:lnTo>
                    <a:pt x="2329" y="1253"/>
                  </a:lnTo>
                  <a:lnTo>
                    <a:pt x="2341" y="1276"/>
                  </a:lnTo>
                  <a:lnTo>
                    <a:pt x="2356" y="1299"/>
                  </a:lnTo>
                  <a:lnTo>
                    <a:pt x="2373" y="1323"/>
                  </a:lnTo>
                  <a:lnTo>
                    <a:pt x="2389" y="1345"/>
                  </a:lnTo>
                  <a:lnTo>
                    <a:pt x="2408" y="1367"/>
                  </a:lnTo>
                  <a:lnTo>
                    <a:pt x="2426" y="1389"/>
                  </a:lnTo>
                  <a:lnTo>
                    <a:pt x="2445" y="1410"/>
                  </a:lnTo>
                  <a:lnTo>
                    <a:pt x="2485" y="1450"/>
                  </a:lnTo>
                  <a:lnTo>
                    <a:pt x="2527" y="1489"/>
                  </a:lnTo>
                  <a:lnTo>
                    <a:pt x="2568" y="1525"/>
                  </a:lnTo>
                  <a:lnTo>
                    <a:pt x="2607" y="1557"/>
                  </a:lnTo>
                  <a:lnTo>
                    <a:pt x="2646" y="1586"/>
                  </a:lnTo>
                  <a:lnTo>
                    <a:pt x="2680" y="1611"/>
                  </a:lnTo>
                  <a:lnTo>
                    <a:pt x="4630" y="1090"/>
                  </a:lnTo>
                  <a:lnTo>
                    <a:pt x="6949" y="2137"/>
                  </a:lnTo>
                  <a:lnTo>
                    <a:pt x="6949" y="2464"/>
                  </a:lnTo>
                  <a:lnTo>
                    <a:pt x="2471" y="4172"/>
                  </a:lnTo>
                  <a:lnTo>
                    <a:pt x="2470" y="3602"/>
                  </a:lnTo>
                  <a:close/>
                  <a:moveTo>
                    <a:pt x="1086" y="2249"/>
                  </a:moveTo>
                  <a:lnTo>
                    <a:pt x="1086" y="2249"/>
                  </a:lnTo>
                  <a:lnTo>
                    <a:pt x="1248" y="2356"/>
                  </a:lnTo>
                  <a:lnTo>
                    <a:pt x="1596" y="2265"/>
                  </a:lnTo>
                  <a:lnTo>
                    <a:pt x="1432" y="2162"/>
                  </a:lnTo>
                  <a:lnTo>
                    <a:pt x="1086" y="2249"/>
                  </a:lnTo>
                  <a:close/>
                  <a:moveTo>
                    <a:pt x="5456" y="2223"/>
                  </a:moveTo>
                  <a:lnTo>
                    <a:pt x="5456" y="2223"/>
                  </a:lnTo>
                  <a:lnTo>
                    <a:pt x="5659" y="2320"/>
                  </a:lnTo>
                  <a:lnTo>
                    <a:pt x="5853" y="2252"/>
                  </a:lnTo>
                  <a:lnTo>
                    <a:pt x="5651" y="2157"/>
                  </a:lnTo>
                  <a:lnTo>
                    <a:pt x="5456" y="2223"/>
                  </a:lnTo>
                  <a:close/>
                  <a:moveTo>
                    <a:pt x="5128" y="2333"/>
                  </a:moveTo>
                  <a:lnTo>
                    <a:pt x="5128" y="2333"/>
                  </a:lnTo>
                  <a:lnTo>
                    <a:pt x="5332" y="2435"/>
                  </a:lnTo>
                  <a:lnTo>
                    <a:pt x="5537" y="2363"/>
                  </a:lnTo>
                  <a:lnTo>
                    <a:pt x="5333" y="2264"/>
                  </a:lnTo>
                  <a:lnTo>
                    <a:pt x="5128" y="2333"/>
                  </a:lnTo>
                  <a:close/>
                  <a:moveTo>
                    <a:pt x="3238" y="2971"/>
                  </a:moveTo>
                  <a:lnTo>
                    <a:pt x="3238" y="2971"/>
                  </a:lnTo>
                  <a:lnTo>
                    <a:pt x="3443" y="3097"/>
                  </a:lnTo>
                  <a:lnTo>
                    <a:pt x="4393" y="2764"/>
                  </a:lnTo>
                  <a:lnTo>
                    <a:pt x="5226" y="2472"/>
                  </a:lnTo>
                  <a:lnTo>
                    <a:pt x="5022" y="2370"/>
                  </a:lnTo>
                  <a:lnTo>
                    <a:pt x="4186" y="2651"/>
                  </a:lnTo>
                  <a:lnTo>
                    <a:pt x="3238" y="2971"/>
                  </a:lnTo>
                  <a:close/>
                  <a:moveTo>
                    <a:pt x="5757" y="2122"/>
                  </a:moveTo>
                  <a:lnTo>
                    <a:pt x="5757" y="2122"/>
                  </a:lnTo>
                  <a:lnTo>
                    <a:pt x="5959" y="2216"/>
                  </a:lnTo>
                  <a:lnTo>
                    <a:pt x="6289" y="2101"/>
                  </a:lnTo>
                  <a:lnTo>
                    <a:pt x="6088" y="2011"/>
                  </a:lnTo>
                  <a:lnTo>
                    <a:pt x="5757" y="2122"/>
                  </a:lnTo>
                  <a:close/>
                  <a:moveTo>
                    <a:pt x="2540" y="3206"/>
                  </a:moveTo>
                  <a:lnTo>
                    <a:pt x="2540" y="3206"/>
                  </a:lnTo>
                  <a:lnTo>
                    <a:pt x="2744" y="3341"/>
                  </a:lnTo>
                  <a:lnTo>
                    <a:pt x="3284" y="3153"/>
                  </a:lnTo>
                  <a:lnTo>
                    <a:pt x="3079" y="3025"/>
                  </a:lnTo>
                  <a:lnTo>
                    <a:pt x="2540" y="3206"/>
                  </a:lnTo>
                  <a:close/>
                  <a:moveTo>
                    <a:pt x="5392" y="1954"/>
                  </a:moveTo>
                  <a:lnTo>
                    <a:pt x="5392" y="1954"/>
                  </a:lnTo>
                  <a:lnTo>
                    <a:pt x="5585" y="2043"/>
                  </a:lnTo>
                  <a:lnTo>
                    <a:pt x="5917" y="1935"/>
                  </a:lnTo>
                  <a:lnTo>
                    <a:pt x="5726" y="1849"/>
                  </a:lnTo>
                  <a:lnTo>
                    <a:pt x="5392" y="1954"/>
                  </a:lnTo>
                  <a:close/>
                  <a:moveTo>
                    <a:pt x="5090" y="2048"/>
                  </a:moveTo>
                  <a:lnTo>
                    <a:pt x="5090" y="2048"/>
                  </a:lnTo>
                  <a:lnTo>
                    <a:pt x="5284" y="2141"/>
                  </a:lnTo>
                  <a:lnTo>
                    <a:pt x="5481" y="2077"/>
                  </a:lnTo>
                  <a:lnTo>
                    <a:pt x="5287" y="1987"/>
                  </a:lnTo>
                  <a:lnTo>
                    <a:pt x="5090" y="2048"/>
                  </a:lnTo>
                  <a:close/>
                  <a:moveTo>
                    <a:pt x="4762" y="2152"/>
                  </a:moveTo>
                  <a:lnTo>
                    <a:pt x="4762" y="2152"/>
                  </a:lnTo>
                  <a:lnTo>
                    <a:pt x="4956" y="2248"/>
                  </a:lnTo>
                  <a:lnTo>
                    <a:pt x="5162" y="2181"/>
                  </a:lnTo>
                  <a:lnTo>
                    <a:pt x="4967" y="2087"/>
                  </a:lnTo>
                  <a:lnTo>
                    <a:pt x="4762" y="2152"/>
                  </a:lnTo>
                  <a:close/>
                  <a:moveTo>
                    <a:pt x="4423" y="2259"/>
                  </a:moveTo>
                  <a:lnTo>
                    <a:pt x="4423" y="2259"/>
                  </a:lnTo>
                  <a:lnTo>
                    <a:pt x="4618" y="2358"/>
                  </a:lnTo>
                  <a:lnTo>
                    <a:pt x="4834" y="2288"/>
                  </a:lnTo>
                  <a:lnTo>
                    <a:pt x="4639" y="2190"/>
                  </a:lnTo>
                  <a:lnTo>
                    <a:pt x="4423" y="2259"/>
                  </a:lnTo>
                  <a:close/>
                  <a:moveTo>
                    <a:pt x="4072" y="2369"/>
                  </a:moveTo>
                  <a:lnTo>
                    <a:pt x="4072" y="2369"/>
                  </a:lnTo>
                  <a:lnTo>
                    <a:pt x="4267" y="2473"/>
                  </a:lnTo>
                  <a:lnTo>
                    <a:pt x="4495" y="2398"/>
                  </a:lnTo>
                  <a:lnTo>
                    <a:pt x="4300" y="2297"/>
                  </a:lnTo>
                  <a:lnTo>
                    <a:pt x="4072" y="2369"/>
                  </a:lnTo>
                  <a:close/>
                  <a:moveTo>
                    <a:pt x="3678" y="2492"/>
                  </a:moveTo>
                  <a:lnTo>
                    <a:pt x="3678" y="2492"/>
                  </a:lnTo>
                  <a:lnTo>
                    <a:pt x="3874" y="2601"/>
                  </a:lnTo>
                  <a:lnTo>
                    <a:pt x="4114" y="2523"/>
                  </a:lnTo>
                  <a:lnTo>
                    <a:pt x="3919" y="2416"/>
                  </a:lnTo>
                  <a:lnTo>
                    <a:pt x="3678" y="2492"/>
                  </a:lnTo>
                  <a:close/>
                  <a:moveTo>
                    <a:pt x="3281" y="2617"/>
                  </a:moveTo>
                  <a:lnTo>
                    <a:pt x="3281" y="2617"/>
                  </a:lnTo>
                  <a:lnTo>
                    <a:pt x="3476" y="2731"/>
                  </a:lnTo>
                  <a:lnTo>
                    <a:pt x="3730" y="2647"/>
                  </a:lnTo>
                  <a:lnTo>
                    <a:pt x="3535" y="2537"/>
                  </a:lnTo>
                  <a:lnTo>
                    <a:pt x="3281" y="2617"/>
                  </a:lnTo>
                  <a:close/>
                  <a:moveTo>
                    <a:pt x="2868" y="2747"/>
                  </a:moveTo>
                  <a:lnTo>
                    <a:pt x="2868" y="2747"/>
                  </a:lnTo>
                  <a:lnTo>
                    <a:pt x="3063" y="2866"/>
                  </a:lnTo>
                  <a:lnTo>
                    <a:pt x="3333" y="2778"/>
                  </a:lnTo>
                  <a:lnTo>
                    <a:pt x="3137" y="2663"/>
                  </a:lnTo>
                  <a:lnTo>
                    <a:pt x="2868" y="2747"/>
                  </a:lnTo>
                  <a:close/>
                  <a:moveTo>
                    <a:pt x="2173" y="2966"/>
                  </a:moveTo>
                  <a:lnTo>
                    <a:pt x="2173" y="2966"/>
                  </a:lnTo>
                  <a:lnTo>
                    <a:pt x="2367" y="3093"/>
                  </a:lnTo>
                  <a:lnTo>
                    <a:pt x="2906" y="2917"/>
                  </a:lnTo>
                  <a:lnTo>
                    <a:pt x="2711" y="2796"/>
                  </a:lnTo>
                  <a:lnTo>
                    <a:pt x="2173" y="2966"/>
                  </a:lnTo>
                  <a:close/>
                  <a:moveTo>
                    <a:pt x="5211" y="1765"/>
                  </a:moveTo>
                  <a:lnTo>
                    <a:pt x="5211" y="1765"/>
                  </a:lnTo>
                  <a:lnTo>
                    <a:pt x="5397" y="1850"/>
                  </a:lnTo>
                  <a:lnTo>
                    <a:pt x="5580" y="1793"/>
                  </a:lnTo>
                  <a:lnTo>
                    <a:pt x="5396" y="1710"/>
                  </a:lnTo>
                  <a:lnTo>
                    <a:pt x="5211" y="1765"/>
                  </a:lnTo>
                  <a:close/>
                  <a:moveTo>
                    <a:pt x="4902" y="1856"/>
                  </a:moveTo>
                  <a:lnTo>
                    <a:pt x="4902" y="1856"/>
                  </a:lnTo>
                  <a:lnTo>
                    <a:pt x="5088" y="1944"/>
                  </a:lnTo>
                  <a:lnTo>
                    <a:pt x="5282" y="1885"/>
                  </a:lnTo>
                  <a:lnTo>
                    <a:pt x="5096" y="1799"/>
                  </a:lnTo>
                  <a:lnTo>
                    <a:pt x="4902" y="1856"/>
                  </a:lnTo>
                  <a:close/>
                  <a:moveTo>
                    <a:pt x="4585" y="1950"/>
                  </a:moveTo>
                  <a:lnTo>
                    <a:pt x="4585" y="1950"/>
                  </a:lnTo>
                  <a:lnTo>
                    <a:pt x="4772" y="2040"/>
                  </a:lnTo>
                  <a:lnTo>
                    <a:pt x="4974" y="1979"/>
                  </a:lnTo>
                  <a:lnTo>
                    <a:pt x="4789" y="1889"/>
                  </a:lnTo>
                  <a:lnTo>
                    <a:pt x="4585" y="1950"/>
                  </a:lnTo>
                  <a:close/>
                  <a:moveTo>
                    <a:pt x="4260" y="2046"/>
                  </a:moveTo>
                  <a:lnTo>
                    <a:pt x="4260" y="2046"/>
                  </a:lnTo>
                  <a:lnTo>
                    <a:pt x="4447" y="2140"/>
                  </a:lnTo>
                  <a:lnTo>
                    <a:pt x="4660" y="2075"/>
                  </a:lnTo>
                  <a:lnTo>
                    <a:pt x="4473" y="1983"/>
                  </a:lnTo>
                  <a:lnTo>
                    <a:pt x="4260" y="2046"/>
                  </a:lnTo>
                  <a:close/>
                  <a:moveTo>
                    <a:pt x="3904" y="2151"/>
                  </a:moveTo>
                  <a:lnTo>
                    <a:pt x="3904" y="2151"/>
                  </a:lnTo>
                  <a:lnTo>
                    <a:pt x="4091" y="2249"/>
                  </a:lnTo>
                  <a:lnTo>
                    <a:pt x="4315" y="2181"/>
                  </a:lnTo>
                  <a:lnTo>
                    <a:pt x="4128" y="2086"/>
                  </a:lnTo>
                  <a:lnTo>
                    <a:pt x="3904" y="2151"/>
                  </a:lnTo>
                  <a:close/>
                  <a:moveTo>
                    <a:pt x="3537" y="2260"/>
                  </a:moveTo>
                  <a:lnTo>
                    <a:pt x="3537" y="2260"/>
                  </a:lnTo>
                  <a:lnTo>
                    <a:pt x="3724" y="2361"/>
                  </a:lnTo>
                  <a:lnTo>
                    <a:pt x="3960" y="2289"/>
                  </a:lnTo>
                  <a:lnTo>
                    <a:pt x="3772" y="2190"/>
                  </a:lnTo>
                  <a:lnTo>
                    <a:pt x="3537" y="2260"/>
                  </a:lnTo>
                  <a:close/>
                  <a:moveTo>
                    <a:pt x="3158" y="2371"/>
                  </a:moveTo>
                  <a:lnTo>
                    <a:pt x="3158" y="2371"/>
                  </a:lnTo>
                  <a:lnTo>
                    <a:pt x="3344" y="2478"/>
                  </a:lnTo>
                  <a:lnTo>
                    <a:pt x="3592" y="2401"/>
                  </a:lnTo>
                  <a:lnTo>
                    <a:pt x="3405" y="2298"/>
                  </a:lnTo>
                  <a:lnTo>
                    <a:pt x="3158" y="2371"/>
                  </a:lnTo>
                  <a:close/>
                  <a:moveTo>
                    <a:pt x="2729" y="2498"/>
                  </a:moveTo>
                  <a:lnTo>
                    <a:pt x="2729" y="2498"/>
                  </a:lnTo>
                  <a:lnTo>
                    <a:pt x="2916" y="2609"/>
                  </a:lnTo>
                  <a:lnTo>
                    <a:pt x="3177" y="2529"/>
                  </a:lnTo>
                  <a:lnTo>
                    <a:pt x="2991" y="2421"/>
                  </a:lnTo>
                  <a:lnTo>
                    <a:pt x="2729" y="2498"/>
                  </a:lnTo>
                  <a:close/>
                  <a:moveTo>
                    <a:pt x="2298" y="2625"/>
                  </a:moveTo>
                  <a:lnTo>
                    <a:pt x="2298" y="2625"/>
                  </a:lnTo>
                  <a:lnTo>
                    <a:pt x="2483" y="2742"/>
                  </a:lnTo>
                  <a:lnTo>
                    <a:pt x="2760" y="2657"/>
                  </a:lnTo>
                  <a:lnTo>
                    <a:pt x="2575" y="2544"/>
                  </a:lnTo>
                  <a:lnTo>
                    <a:pt x="2298" y="2625"/>
                  </a:lnTo>
                  <a:close/>
                  <a:moveTo>
                    <a:pt x="1850" y="2758"/>
                  </a:moveTo>
                  <a:lnTo>
                    <a:pt x="1850" y="2758"/>
                  </a:lnTo>
                  <a:lnTo>
                    <a:pt x="2035" y="2879"/>
                  </a:lnTo>
                  <a:lnTo>
                    <a:pt x="2327" y="2789"/>
                  </a:lnTo>
                  <a:lnTo>
                    <a:pt x="2142" y="2672"/>
                  </a:lnTo>
                  <a:lnTo>
                    <a:pt x="1850" y="2758"/>
                  </a:lnTo>
                  <a:close/>
                  <a:moveTo>
                    <a:pt x="4769" y="1665"/>
                  </a:moveTo>
                  <a:lnTo>
                    <a:pt x="4769" y="1665"/>
                  </a:lnTo>
                  <a:lnTo>
                    <a:pt x="4948" y="1748"/>
                  </a:lnTo>
                  <a:lnTo>
                    <a:pt x="5282" y="1651"/>
                  </a:lnTo>
                  <a:lnTo>
                    <a:pt x="5104" y="1572"/>
                  </a:lnTo>
                  <a:lnTo>
                    <a:pt x="4769" y="1665"/>
                  </a:lnTo>
                  <a:close/>
                  <a:moveTo>
                    <a:pt x="4465" y="1750"/>
                  </a:moveTo>
                  <a:lnTo>
                    <a:pt x="4465" y="1750"/>
                  </a:lnTo>
                  <a:lnTo>
                    <a:pt x="4644" y="1835"/>
                  </a:lnTo>
                  <a:lnTo>
                    <a:pt x="4841" y="1778"/>
                  </a:lnTo>
                  <a:lnTo>
                    <a:pt x="4663" y="1695"/>
                  </a:lnTo>
                  <a:lnTo>
                    <a:pt x="4465" y="1750"/>
                  </a:lnTo>
                  <a:close/>
                  <a:moveTo>
                    <a:pt x="4134" y="1842"/>
                  </a:moveTo>
                  <a:lnTo>
                    <a:pt x="4134" y="1842"/>
                  </a:lnTo>
                  <a:lnTo>
                    <a:pt x="4314" y="1931"/>
                  </a:lnTo>
                  <a:lnTo>
                    <a:pt x="4520" y="1871"/>
                  </a:lnTo>
                  <a:lnTo>
                    <a:pt x="4342" y="1785"/>
                  </a:lnTo>
                  <a:lnTo>
                    <a:pt x="4134" y="1842"/>
                  </a:lnTo>
                  <a:close/>
                  <a:moveTo>
                    <a:pt x="3794" y="1937"/>
                  </a:moveTo>
                  <a:lnTo>
                    <a:pt x="3794" y="1937"/>
                  </a:lnTo>
                  <a:lnTo>
                    <a:pt x="3974" y="2029"/>
                  </a:lnTo>
                  <a:lnTo>
                    <a:pt x="4191" y="1966"/>
                  </a:lnTo>
                  <a:lnTo>
                    <a:pt x="4012" y="1877"/>
                  </a:lnTo>
                  <a:lnTo>
                    <a:pt x="3794" y="1937"/>
                  </a:lnTo>
                  <a:close/>
                  <a:moveTo>
                    <a:pt x="3443" y="2034"/>
                  </a:moveTo>
                  <a:lnTo>
                    <a:pt x="3443" y="2034"/>
                  </a:lnTo>
                  <a:lnTo>
                    <a:pt x="3623" y="2130"/>
                  </a:lnTo>
                  <a:lnTo>
                    <a:pt x="3851" y="2063"/>
                  </a:lnTo>
                  <a:lnTo>
                    <a:pt x="3672" y="1971"/>
                  </a:lnTo>
                  <a:lnTo>
                    <a:pt x="3443" y="2034"/>
                  </a:lnTo>
                  <a:close/>
                  <a:moveTo>
                    <a:pt x="3050" y="2144"/>
                  </a:moveTo>
                  <a:lnTo>
                    <a:pt x="3050" y="2144"/>
                  </a:lnTo>
                  <a:lnTo>
                    <a:pt x="3228" y="2243"/>
                  </a:lnTo>
                  <a:lnTo>
                    <a:pt x="3469" y="2174"/>
                  </a:lnTo>
                  <a:lnTo>
                    <a:pt x="3290" y="2077"/>
                  </a:lnTo>
                  <a:lnTo>
                    <a:pt x="3050" y="2144"/>
                  </a:lnTo>
                  <a:close/>
                  <a:moveTo>
                    <a:pt x="2654" y="2254"/>
                  </a:moveTo>
                  <a:lnTo>
                    <a:pt x="2654" y="2254"/>
                  </a:lnTo>
                  <a:lnTo>
                    <a:pt x="2832" y="2357"/>
                  </a:lnTo>
                  <a:lnTo>
                    <a:pt x="3086" y="2284"/>
                  </a:lnTo>
                  <a:lnTo>
                    <a:pt x="2907" y="2183"/>
                  </a:lnTo>
                  <a:lnTo>
                    <a:pt x="2654" y="2254"/>
                  </a:lnTo>
                  <a:close/>
                  <a:moveTo>
                    <a:pt x="2245" y="2368"/>
                  </a:moveTo>
                  <a:lnTo>
                    <a:pt x="2245" y="2368"/>
                  </a:lnTo>
                  <a:lnTo>
                    <a:pt x="2423" y="2476"/>
                  </a:lnTo>
                  <a:lnTo>
                    <a:pt x="2690" y="2398"/>
                  </a:lnTo>
                  <a:lnTo>
                    <a:pt x="2512" y="2293"/>
                  </a:lnTo>
                  <a:lnTo>
                    <a:pt x="2245" y="2368"/>
                  </a:lnTo>
                  <a:close/>
                  <a:moveTo>
                    <a:pt x="1557" y="2559"/>
                  </a:moveTo>
                  <a:lnTo>
                    <a:pt x="1557" y="2559"/>
                  </a:lnTo>
                  <a:lnTo>
                    <a:pt x="1732" y="2674"/>
                  </a:lnTo>
                  <a:lnTo>
                    <a:pt x="2265" y="2521"/>
                  </a:lnTo>
                  <a:lnTo>
                    <a:pt x="2087" y="2412"/>
                  </a:lnTo>
                  <a:lnTo>
                    <a:pt x="1557" y="2559"/>
                  </a:lnTo>
                  <a:close/>
                  <a:moveTo>
                    <a:pt x="4396" y="1414"/>
                  </a:moveTo>
                  <a:lnTo>
                    <a:pt x="4396" y="1414"/>
                  </a:lnTo>
                  <a:lnTo>
                    <a:pt x="4563" y="1491"/>
                  </a:lnTo>
                  <a:lnTo>
                    <a:pt x="4790" y="1432"/>
                  </a:lnTo>
                  <a:lnTo>
                    <a:pt x="4623" y="1358"/>
                  </a:lnTo>
                  <a:lnTo>
                    <a:pt x="4396" y="1414"/>
                  </a:lnTo>
                  <a:close/>
                  <a:moveTo>
                    <a:pt x="3855" y="1550"/>
                  </a:moveTo>
                  <a:lnTo>
                    <a:pt x="3855" y="1550"/>
                  </a:lnTo>
                  <a:lnTo>
                    <a:pt x="4024" y="1632"/>
                  </a:lnTo>
                  <a:lnTo>
                    <a:pt x="4267" y="1568"/>
                  </a:lnTo>
                  <a:lnTo>
                    <a:pt x="4099" y="1489"/>
                  </a:lnTo>
                  <a:lnTo>
                    <a:pt x="3855" y="1550"/>
                  </a:lnTo>
                  <a:close/>
                  <a:moveTo>
                    <a:pt x="3225" y="1710"/>
                  </a:moveTo>
                  <a:lnTo>
                    <a:pt x="3225" y="1710"/>
                  </a:lnTo>
                  <a:lnTo>
                    <a:pt x="3393" y="1796"/>
                  </a:lnTo>
                  <a:lnTo>
                    <a:pt x="3659" y="1727"/>
                  </a:lnTo>
                  <a:lnTo>
                    <a:pt x="3491" y="1643"/>
                  </a:lnTo>
                  <a:lnTo>
                    <a:pt x="3225" y="1710"/>
                  </a:lnTo>
                  <a:close/>
                  <a:moveTo>
                    <a:pt x="2586" y="1871"/>
                  </a:moveTo>
                  <a:lnTo>
                    <a:pt x="2586" y="1871"/>
                  </a:lnTo>
                  <a:lnTo>
                    <a:pt x="2754" y="1964"/>
                  </a:lnTo>
                  <a:lnTo>
                    <a:pt x="3043" y="1888"/>
                  </a:lnTo>
                  <a:lnTo>
                    <a:pt x="2875" y="1798"/>
                  </a:lnTo>
                  <a:lnTo>
                    <a:pt x="2586" y="1871"/>
                  </a:lnTo>
                  <a:close/>
                  <a:moveTo>
                    <a:pt x="1850" y="2056"/>
                  </a:moveTo>
                  <a:lnTo>
                    <a:pt x="1850" y="2056"/>
                  </a:lnTo>
                  <a:lnTo>
                    <a:pt x="2015" y="2156"/>
                  </a:lnTo>
                  <a:lnTo>
                    <a:pt x="2332" y="2073"/>
                  </a:lnTo>
                  <a:lnTo>
                    <a:pt x="2166" y="1978"/>
                  </a:lnTo>
                  <a:lnTo>
                    <a:pt x="1850" y="2056"/>
                  </a:lnTo>
                  <a:close/>
                  <a:moveTo>
                    <a:pt x="0" y="2383"/>
                  </a:moveTo>
                  <a:lnTo>
                    <a:pt x="0" y="3045"/>
                  </a:lnTo>
                  <a:lnTo>
                    <a:pt x="2192" y="4236"/>
                  </a:lnTo>
                  <a:lnTo>
                    <a:pt x="2192" y="3803"/>
                  </a:lnTo>
                  <a:lnTo>
                    <a:pt x="0" y="2383"/>
                  </a:lnTo>
                  <a:close/>
                </a:path>
              </a:pathLst>
            </a:custGeom>
            <a:solidFill>
              <a:schemeClr val="tx1">
                <a:lumMod val="65000"/>
                <a:lumOff val="35000"/>
              </a:schemeClr>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pic>
          <p:nvPicPr>
            <p:cNvPr id="8" name="图片 7"/>
            <p:cNvPicPr>
              <a:picLocks noChangeAspect="1"/>
            </p:cNvPicPr>
            <p:nvPr/>
          </p:nvPicPr>
          <p:blipFill rotWithShape="1">
            <a:blip r:embed="rId18" cstate="print">
              <a:duotone>
                <a:prstClr val="black"/>
                <a:schemeClr val="bg1">
                  <a:lumMod val="75000"/>
                  <a:tint val="45000"/>
                  <a:satMod val="400000"/>
                </a:schemeClr>
              </a:duotone>
            </a:blip>
            <a:srcRect r="30915"/>
            <a:stretch/>
          </p:blipFill>
          <p:spPr>
            <a:xfrm>
              <a:off x="3292860" y="2664331"/>
              <a:ext cx="642432" cy="644700"/>
            </a:xfrm>
            <a:prstGeom prst="rect">
              <a:avLst/>
            </a:prstGeom>
          </p:spPr>
        </p:pic>
        <p:pic>
          <p:nvPicPr>
            <p:cNvPr id="26" name="图片 25"/>
            <p:cNvPicPr>
              <a:picLocks noChangeAspect="1"/>
            </p:cNvPicPr>
            <p:nvPr/>
          </p:nvPicPr>
          <p:blipFill rotWithShape="1">
            <a:blip r:embed="rId18" cstate="print">
              <a:duotone>
                <a:prstClr val="black"/>
                <a:schemeClr val="bg1">
                  <a:lumMod val="75000"/>
                  <a:tint val="45000"/>
                  <a:satMod val="400000"/>
                </a:schemeClr>
              </a:duotone>
            </a:blip>
            <a:srcRect l="68908"/>
            <a:stretch/>
          </p:blipFill>
          <p:spPr>
            <a:xfrm>
              <a:off x="1894068" y="3036002"/>
              <a:ext cx="437782" cy="976164"/>
            </a:xfrm>
            <a:prstGeom prst="rect">
              <a:avLst/>
            </a:prstGeom>
          </p:spPr>
        </p:pic>
        <p:cxnSp>
          <p:nvCxnSpPr>
            <p:cNvPr id="11" name="直接箭头连接符 10"/>
            <p:cNvCxnSpPr/>
            <p:nvPr/>
          </p:nvCxnSpPr>
          <p:spPr>
            <a:xfrm flipV="1">
              <a:off x="2520324" y="3027642"/>
              <a:ext cx="674534" cy="496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flipV="1">
              <a:off x="2500024" y="3658783"/>
              <a:ext cx="729550" cy="568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rot="19376341">
              <a:off x="2445000" y="2992827"/>
              <a:ext cx="776545" cy="338554"/>
            </a:xfrm>
            <a:prstGeom prst="rect">
              <a:avLst/>
            </a:prstGeom>
            <a:noFill/>
          </p:spPr>
          <p:txBody>
            <a:bodyPr wrap="square" rtlCol="0">
              <a:spAutoFit/>
            </a:bodyPr>
            <a:lstStyle/>
            <a:p>
              <a:r>
                <a:rPr lang="zh-CN" altLang="en-US" sz="1600"/>
                <a:t>输出</a:t>
              </a:r>
            </a:p>
          </p:txBody>
        </p:sp>
        <p:sp>
          <p:nvSpPr>
            <p:cNvPr id="31" name="文本框 30"/>
            <p:cNvSpPr txBox="1"/>
            <p:nvPr/>
          </p:nvSpPr>
          <p:spPr>
            <a:xfrm rot="2183640">
              <a:off x="2509450" y="3955040"/>
              <a:ext cx="776545" cy="338554"/>
            </a:xfrm>
            <a:prstGeom prst="rect">
              <a:avLst/>
            </a:prstGeom>
            <a:noFill/>
          </p:spPr>
          <p:txBody>
            <a:bodyPr wrap="square" rtlCol="0">
              <a:spAutoFit/>
            </a:bodyPr>
            <a:lstStyle/>
            <a:p>
              <a:r>
                <a:rPr lang="zh-CN" altLang="en-US" sz="1600"/>
                <a:t>输入</a:t>
              </a:r>
            </a:p>
          </p:txBody>
        </p:sp>
      </p:grpSp>
      <p:sp>
        <p:nvSpPr>
          <p:cNvPr id="40" name="MH_Desc_1"/>
          <p:cNvSpPr/>
          <p:nvPr>
            <p:custDataLst>
              <p:tags r:id="rId15"/>
            </p:custDataLst>
          </p:nvPr>
        </p:nvSpPr>
        <p:spPr>
          <a:xfrm>
            <a:off x="8387562" y="3363587"/>
            <a:ext cx="3161707" cy="23498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rmAutofit/>
          </a:bodyPr>
          <a:lstStyle/>
          <a:p>
            <a:pPr algn="just">
              <a:spcBef>
                <a:spcPts val="600"/>
              </a:spcBef>
              <a:spcAft>
                <a:spcPts val="600"/>
              </a:spcAft>
              <a:defRPr/>
            </a:pPr>
            <a:r>
              <a:rPr lang="en-US" altLang="zh-CN" sz="1400" dirty="0">
                <a:solidFill>
                  <a:schemeClr val="tx1"/>
                </a:solidFill>
              </a:rPr>
              <a:t>#include</a:t>
            </a:r>
            <a:r>
              <a:rPr lang="zh-CN" altLang="en-US" sz="1400" dirty="0">
                <a:solidFill>
                  <a:schemeClr val="tx1"/>
                </a:solidFill>
              </a:rPr>
              <a:t>指令说明</a:t>
            </a:r>
            <a:endParaRPr lang="en-US" altLang="zh-CN" sz="1400" dirty="0">
              <a:solidFill>
                <a:schemeClr val="tx1"/>
              </a:solidFill>
            </a:endParaRPr>
          </a:p>
          <a:p>
            <a:pPr algn="just">
              <a:spcBef>
                <a:spcPts val="600"/>
              </a:spcBef>
              <a:spcAft>
                <a:spcPts val="600"/>
              </a:spcAft>
              <a:defRPr/>
            </a:pPr>
            <a:r>
              <a:rPr lang="zh-CN" altLang="en-US" sz="1400" dirty="0">
                <a:solidFill>
                  <a:schemeClr val="tx1"/>
                </a:solidFill>
              </a:rPr>
              <a:t>三种形式：</a:t>
            </a:r>
            <a:endParaRPr lang="en-US" altLang="zh-CN" sz="1400" dirty="0">
              <a:solidFill>
                <a:schemeClr val="tx1"/>
              </a:solidFill>
            </a:endParaRPr>
          </a:p>
          <a:p>
            <a:pPr marL="0" lvl="1" indent="0">
              <a:buNone/>
            </a:pPr>
            <a:r>
              <a:rPr lang="zh-CN" altLang="en-US" sz="1400" dirty="0">
                <a:solidFill>
                  <a:schemeClr val="tx1"/>
                </a:solidFill>
              </a:rPr>
              <a:t>#</a:t>
            </a:r>
            <a:r>
              <a:rPr lang="en-US" altLang="zh-CN" sz="1400" dirty="0">
                <a:solidFill>
                  <a:schemeClr val="tx1"/>
                </a:solidFill>
              </a:rPr>
              <a:t>include "c:\cpp\include\myfile.h"</a:t>
            </a:r>
            <a:r>
              <a:rPr lang="zh-CN" altLang="en-US" sz="1400" dirty="0">
                <a:solidFill>
                  <a:schemeClr val="accent1"/>
                </a:solidFill>
                <a:sym typeface="Wingdings 2"/>
              </a:rPr>
              <a:t> </a:t>
            </a:r>
            <a:r>
              <a:rPr lang="en-US" altLang="zh-CN" sz="1400" dirty="0">
                <a:solidFill>
                  <a:schemeClr val="tx1"/>
                </a:solidFill>
              </a:rPr>
              <a:t> </a:t>
            </a:r>
            <a:endParaRPr lang="zh-CN" altLang="en-US" sz="1400" dirty="0">
              <a:solidFill>
                <a:schemeClr val="tx1"/>
              </a:solidFill>
            </a:endParaRPr>
          </a:p>
          <a:p>
            <a:pPr marL="0" lvl="1" indent="0">
              <a:buNone/>
            </a:pPr>
            <a:r>
              <a:rPr lang="zh-CN" altLang="en-US" sz="1400" dirty="0">
                <a:solidFill>
                  <a:schemeClr val="tx1"/>
                </a:solidFill>
              </a:rPr>
              <a:t>#</a:t>
            </a:r>
            <a:r>
              <a:rPr lang="en-US" altLang="zh-CN" sz="1400" dirty="0">
                <a:solidFill>
                  <a:schemeClr val="tx1"/>
                </a:solidFill>
              </a:rPr>
              <a:t>include "</a:t>
            </a:r>
            <a:r>
              <a:rPr lang="en-US" altLang="zh-CN" sz="1400" dirty="0" err="1">
                <a:solidFill>
                  <a:schemeClr val="tx1"/>
                </a:solidFill>
              </a:rPr>
              <a:t>myfile.h</a:t>
            </a:r>
            <a:r>
              <a:rPr lang="en-US" altLang="zh-CN" sz="1400" dirty="0">
                <a:solidFill>
                  <a:schemeClr val="tx1"/>
                </a:solidFill>
              </a:rPr>
              <a:t>“</a:t>
            </a:r>
            <a:r>
              <a:rPr lang="zh-CN" altLang="en-US" sz="1400" dirty="0">
                <a:solidFill>
                  <a:schemeClr val="accent1"/>
                </a:solidFill>
                <a:sym typeface="Wingdings 2"/>
              </a:rPr>
              <a:t> </a:t>
            </a:r>
            <a:endParaRPr lang="en-US" altLang="zh-CN" sz="1400" dirty="0">
              <a:solidFill>
                <a:schemeClr val="tx1"/>
              </a:solidFill>
            </a:endParaRPr>
          </a:p>
          <a:p>
            <a:pPr marL="0" lvl="1" indent="0">
              <a:buNone/>
            </a:pPr>
            <a:r>
              <a:rPr lang="zh-CN" altLang="en-US" sz="1400" dirty="0">
                <a:solidFill>
                  <a:schemeClr val="tx1"/>
                </a:solidFill>
              </a:rPr>
              <a:t>#</a:t>
            </a:r>
            <a:r>
              <a:rPr lang="en-US" altLang="zh-CN" sz="1400" dirty="0">
                <a:solidFill>
                  <a:schemeClr val="tx1"/>
                </a:solidFill>
              </a:rPr>
              <a:t>include &lt;</a:t>
            </a:r>
            <a:r>
              <a:rPr lang="en-US" altLang="zh-CN" sz="1400" dirty="0" err="1">
                <a:solidFill>
                  <a:schemeClr val="tx1"/>
                </a:solidFill>
              </a:rPr>
              <a:t>myfile.h</a:t>
            </a:r>
            <a:r>
              <a:rPr lang="en-US" altLang="zh-CN" sz="1400" dirty="0">
                <a:solidFill>
                  <a:schemeClr val="tx1"/>
                </a:solidFill>
              </a:rPr>
              <a:t>&gt;</a:t>
            </a:r>
            <a:r>
              <a:rPr lang="zh-CN" altLang="en-US" sz="1400" dirty="0">
                <a:solidFill>
                  <a:schemeClr val="accent1"/>
                </a:solidFill>
                <a:sym typeface="Wingdings 2"/>
              </a:rPr>
              <a:t> </a:t>
            </a:r>
            <a:endParaRPr lang="en-US" altLang="zh-CN" sz="1400" dirty="0">
              <a:solidFill>
                <a:schemeClr val="tx1"/>
              </a:solidFill>
            </a:endParaRPr>
          </a:p>
          <a:p>
            <a:pPr marL="0" lvl="1" indent="0">
              <a:buNone/>
            </a:pPr>
            <a:endParaRPr lang="en-US" altLang="zh-CN" sz="1400" dirty="0">
              <a:solidFill>
                <a:schemeClr val="tx1"/>
              </a:solidFill>
            </a:endParaRPr>
          </a:p>
          <a:p>
            <a:pPr marL="0" lvl="1"/>
            <a:r>
              <a:rPr lang="zh-CN" altLang="en-US" sz="1400" dirty="0">
                <a:solidFill>
                  <a:schemeClr val="accent1"/>
                </a:solidFill>
                <a:sym typeface="Wingdings 2"/>
              </a:rPr>
              <a:t></a:t>
            </a:r>
            <a:r>
              <a:rPr lang="zh-CN" altLang="en-US" sz="1400" dirty="0">
                <a:solidFill>
                  <a:schemeClr val="tx1"/>
                </a:solidFill>
              </a:rPr>
              <a:t>按指定路径查找文件</a:t>
            </a:r>
            <a:endParaRPr lang="en-US" altLang="zh-CN" sz="1400" dirty="0">
              <a:solidFill>
                <a:schemeClr val="tx1"/>
              </a:solidFill>
            </a:endParaRPr>
          </a:p>
          <a:p>
            <a:pPr marL="0" lvl="1"/>
            <a:r>
              <a:rPr lang="zh-CN" altLang="en-US" sz="1400" dirty="0">
                <a:solidFill>
                  <a:schemeClr val="accent1"/>
                </a:solidFill>
                <a:sym typeface="Wingdings 2"/>
              </a:rPr>
              <a:t></a:t>
            </a:r>
            <a:r>
              <a:rPr lang="zh-CN" altLang="en-US" sz="1400" dirty="0">
                <a:solidFill>
                  <a:schemeClr val="tx1"/>
                </a:solidFill>
              </a:rPr>
              <a:t>源程序文件所在目录</a:t>
            </a:r>
          </a:p>
          <a:p>
            <a:pPr marL="0" lvl="1"/>
            <a:r>
              <a:rPr lang="zh-CN" altLang="en-US" sz="1400" dirty="0">
                <a:solidFill>
                  <a:schemeClr val="accent1"/>
                </a:solidFill>
                <a:sym typeface="Wingdings 2"/>
              </a:rPr>
              <a:t></a:t>
            </a:r>
            <a:r>
              <a:rPr lang="en-US" altLang="zh-CN" sz="1400" dirty="0">
                <a:solidFill>
                  <a:schemeClr val="tx1"/>
                </a:solidFill>
              </a:rPr>
              <a:t>C</a:t>
            </a:r>
            <a:r>
              <a:rPr lang="zh-CN" altLang="en-US" sz="1400" dirty="0">
                <a:solidFill>
                  <a:schemeClr val="tx1"/>
                </a:solidFill>
              </a:rPr>
              <a:t>编译系统指定的</a:t>
            </a:r>
            <a:r>
              <a:rPr lang="en-US" altLang="zh-CN" sz="1400" dirty="0">
                <a:solidFill>
                  <a:schemeClr val="tx1"/>
                </a:solidFill>
              </a:rPr>
              <a:t>include</a:t>
            </a:r>
            <a:r>
              <a:rPr lang="zh-CN" altLang="en-US" sz="1400" dirty="0">
                <a:solidFill>
                  <a:schemeClr val="tx1"/>
                </a:solidFill>
              </a:rPr>
              <a:t>目录</a:t>
            </a:r>
          </a:p>
        </p:txBody>
      </p:sp>
    </p:spTree>
    <p:custDataLst>
      <p:tags r:id="rId1"/>
    </p:custDataLst>
    <p:extLst>
      <p:ext uri="{BB962C8B-B14F-4D97-AF65-F5344CB8AC3E}">
        <p14:creationId xmlns:p14="http://schemas.microsoft.com/office/powerpoint/2010/main" val="13742171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0912" y="482877"/>
            <a:ext cx="5922104" cy="556315"/>
          </a:xfrm>
        </p:spPr>
        <p:txBody>
          <a:bodyPr/>
          <a:lstStyle/>
          <a:p>
            <a:r>
              <a:rPr lang="en-US" altLang="zh-CN" dirty="0" err="1"/>
              <a:t>printf</a:t>
            </a:r>
            <a:r>
              <a:rPr lang="zh-CN" altLang="en-US" dirty="0"/>
              <a:t>函数</a:t>
            </a:r>
          </a:p>
        </p:txBody>
      </p:sp>
      <p:sp>
        <p:nvSpPr>
          <p:cNvPr id="3" name="内容占位符 2"/>
          <p:cNvSpPr>
            <a:spLocks noGrp="1"/>
          </p:cNvSpPr>
          <p:nvPr>
            <p:ph idx="1"/>
          </p:nvPr>
        </p:nvSpPr>
        <p:spPr>
          <a:xfrm>
            <a:off x="1547192" y="1538771"/>
            <a:ext cx="8568358" cy="589584"/>
          </a:xfrm>
        </p:spPr>
        <p:txBody>
          <a:bodyPr>
            <a:normAutofit/>
          </a:bodyPr>
          <a:lstStyle/>
          <a:p>
            <a:pPr marL="0" indent="0">
              <a:buNone/>
            </a:pPr>
            <a:r>
              <a:rPr lang="zh-CN" altLang="en-US" sz="2000">
                <a:solidFill>
                  <a:schemeClr val="tx1">
                    <a:lumMod val="65000"/>
                    <a:lumOff val="35000"/>
                  </a:schemeClr>
                </a:solidFill>
              </a:rPr>
              <a:t>用来向终端（或系统隐含指定的输出设备）输出若干个任意类型的数据。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err="1"/>
              <a:t>printf</a:t>
            </a:r>
            <a:r>
              <a:rPr lang="zh-CN" altLang="en-US" b="1"/>
              <a:t>（格式控制，输出表列）</a:t>
            </a:r>
          </a:p>
        </p:txBody>
      </p:sp>
      <p:grpSp>
        <p:nvGrpSpPr>
          <p:cNvPr id="14" name="组合 13"/>
          <p:cNvGrpSpPr/>
          <p:nvPr/>
        </p:nvGrpSpPr>
        <p:grpSpPr>
          <a:xfrm>
            <a:off x="6613016" y="1981614"/>
            <a:ext cx="2746332" cy="1217402"/>
            <a:chOff x="5622416" y="1878223"/>
            <a:chExt cx="2746332" cy="1217402"/>
          </a:xfrm>
        </p:grpSpPr>
        <p:sp>
          <p:nvSpPr>
            <p:cNvPr id="5" name="圆角矩形 4"/>
            <p:cNvSpPr/>
            <p:nvPr/>
          </p:nvSpPr>
          <p:spPr>
            <a:xfrm>
              <a:off x="5622416" y="1878223"/>
              <a:ext cx="2746332"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printf("i=%d,c=%c\n", i, c )</a:t>
              </a:r>
              <a:endParaRPr lang="en-US" altLang="zh-CN" sz="1600" noProof="1">
                <a:solidFill>
                  <a:srgbClr val="008000"/>
                </a:solidFill>
              </a:endParaRPr>
            </a:p>
          </p:txBody>
        </p:sp>
        <p:sp>
          <p:nvSpPr>
            <p:cNvPr id="7" name="线形标注 2(带强调线) 6"/>
            <p:cNvSpPr/>
            <p:nvPr/>
          </p:nvSpPr>
          <p:spPr>
            <a:xfrm rot="16200000">
              <a:off x="6323127" y="1986011"/>
              <a:ext cx="193537" cy="180470"/>
            </a:xfrm>
            <a:prstGeom prst="accentCallout2">
              <a:avLst>
                <a:gd name="adj1" fmla="val 18750"/>
                <a:gd name="adj2" fmla="val -8333"/>
                <a:gd name="adj3" fmla="val 57301"/>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953539" y="2313392"/>
              <a:ext cx="2415209" cy="307777"/>
            </a:xfrm>
            <a:prstGeom prst="rect">
              <a:avLst/>
            </a:prstGeom>
            <a:noFill/>
          </p:spPr>
          <p:txBody>
            <a:bodyPr wrap="square" rtlCol="0">
              <a:spAutoFit/>
            </a:bodyPr>
            <a:lstStyle/>
            <a:p>
              <a:r>
                <a:rPr lang="zh-CN" altLang="en-US" sz="1400" spc="-50"/>
                <a:t>普通字符 格式声明</a:t>
              </a:r>
            </a:p>
          </p:txBody>
        </p:sp>
        <p:sp>
          <p:nvSpPr>
            <p:cNvPr id="9" name="线形标注 2(带强调线) 8"/>
            <p:cNvSpPr/>
            <p:nvPr/>
          </p:nvSpPr>
          <p:spPr>
            <a:xfrm rot="16200000">
              <a:off x="6998988" y="1986011"/>
              <a:ext cx="193537" cy="180470"/>
            </a:xfrm>
            <a:prstGeom prst="accentCallout2">
              <a:avLst>
                <a:gd name="adj1" fmla="val 18750"/>
                <a:gd name="adj2" fmla="val -8333"/>
                <a:gd name="adj3" fmla="val 59060"/>
                <a:gd name="adj4" fmla="val -825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线形标注 2(带强调线) 9"/>
            <p:cNvSpPr/>
            <p:nvPr/>
          </p:nvSpPr>
          <p:spPr>
            <a:xfrm rot="16200000">
              <a:off x="7588684" y="1934452"/>
              <a:ext cx="193537" cy="288000"/>
            </a:xfrm>
            <a:prstGeom prst="accentCallout2">
              <a:avLst>
                <a:gd name="adj1" fmla="val 18750"/>
                <a:gd name="adj2" fmla="val -8333"/>
                <a:gd name="adj3" fmla="val 57301"/>
                <a:gd name="adj4" fmla="val -8251"/>
                <a:gd name="adj5" fmla="val 59080"/>
                <a:gd name="adj6" fmla="val -314785"/>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线形标注 2(带强调线) 10"/>
            <p:cNvSpPr/>
            <p:nvPr/>
          </p:nvSpPr>
          <p:spPr>
            <a:xfrm rot="16200000">
              <a:off x="6273728" y="2109232"/>
              <a:ext cx="223493" cy="686634"/>
            </a:xfrm>
            <a:prstGeom prst="accentCallout2">
              <a:avLst>
                <a:gd name="adj1" fmla="val 18750"/>
                <a:gd name="adj2" fmla="val -8333"/>
                <a:gd name="adj3" fmla="val 57301"/>
                <a:gd name="adj4" fmla="val -832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线形标注 2(带强调线) 11"/>
            <p:cNvSpPr/>
            <p:nvPr/>
          </p:nvSpPr>
          <p:spPr>
            <a:xfrm rot="16200000">
              <a:off x="7008441" y="2109232"/>
              <a:ext cx="223493" cy="686634"/>
            </a:xfrm>
            <a:prstGeom prst="accentCallout2">
              <a:avLst>
                <a:gd name="adj1" fmla="val 18750"/>
                <a:gd name="adj2" fmla="val -8333"/>
                <a:gd name="adj3" fmla="val 57361"/>
                <a:gd name="adj4" fmla="val -8691"/>
                <a:gd name="adj5" fmla="val 57427"/>
                <a:gd name="adj6" fmla="val -103158"/>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6379304" y="2759340"/>
              <a:ext cx="1989444" cy="307777"/>
            </a:xfrm>
            <a:prstGeom prst="rect">
              <a:avLst/>
            </a:prstGeom>
            <a:noFill/>
          </p:spPr>
          <p:txBody>
            <a:bodyPr wrap="square" rtlCol="0">
              <a:spAutoFit/>
            </a:bodyPr>
            <a:lstStyle/>
            <a:p>
              <a:r>
                <a:rPr lang="zh-CN" altLang="en-US" sz="1400" dirty="0"/>
                <a:t>格式控制 </a:t>
              </a:r>
              <a:r>
                <a:rPr lang="en-US" altLang="zh-CN" sz="1400" dirty="0"/>
                <a:t>	</a:t>
              </a:r>
              <a:r>
                <a:rPr lang="zh-CN" altLang="en-US" sz="1400" spc="-50" dirty="0"/>
                <a:t>输出表列</a:t>
              </a:r>
            </a:p>
          </p:txBody>
        </p:sp>
      </p:grpSp>
      <p:sp>
        <p:nvSpPr>
          <p:cNvPr id="15" name="MH_Desc_1"/>
          <p:cNvSpPr/>
          <p:nvPr>
            <p:custDataLst>
              <p:tags r:id="rId1"/>
            </p:custDataLst>
          </p:nvPr>
        </p:nvSpPr>
        <p:spPr>
          <a:xfrm>
            <a:off x="1636644" y="2764044"/>
            <a:ext cx="4389782" cy="29620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dirty="0">
                <a:solidFill>
                  <a:schemeClr val="tx1"/>
                </a:solidFill>
              </a:rPr>
              <a:t>(1) “</a:t>
            </a:r>
            <a:r>
              <a:rPr lang="zh-CN" altLang="en-US" sz="1400" b="1" dirty="0">
                <a:solidFill>
                  <a:schemeClr val="tx1"/>
                </a:solidFill>
              </a:rPr>
              <a:t>格式控制</a:t>
            </a:r>
            <a:r>
              <a:rPr lang="zh-CN" altLang="en-US" sz="1400" dirty="0">
                <a:solidFill>
                  <a:schemeClr val="tx1"/>
                </a:solidFill>
              </a:rPr>
              <a:t>”是用双引号括起来的一个字符串，称为格式控制字符串，简称格式字符串。包括：</a:t>
            </a:r>
            <a:r>
              <a:rPr lang="en-US" altLang="zh-CN" sz="1400" dirty="0">
                <a:solidFill>
                  <a:schemeClr val="tx1"/>
                </a:solidFill>
              </a:rPr>
              <a:t> </a:t>
            </a:r>
          </a:p>
          <a:p>
            <a:pPr algn="just">
              <a:lnSpc>
                <a:spcPct val="150000"/>
              </a:lnSpc>
              <a:defRPr/>
            </a:pPr>
            <a:r>
              <a:rPr lang="en-US" altLang="zh-CN" sz="1400" dirty="0">
                <a:solidFill>
                  <a:schemeClr val="tx1"/>
                </a:solidFill>
              </a:rPr>
              <a:t>① </a:t>
            </a:r>
            <a:r>
              <a:rPr lang="zh-CN" altLang="en-US" sz="1400" b="1" dirty="0">
                <a:solidFill>
                  <a:schemeClr val="tx1"/>
                </a:solidFill>
              </a:rPr>
              <a:t>格式声明</a:t>
            </a:r>
            <a:r>
              <a:rPr lang="zh-CN" altLang="en-US" sz="1400" dirty="0">
                <a:solidFill>
                  <a:schemeClr val="tx1"/>
                </a:solidFill>
              </a:rPr>
              <a:t>。格式声明由“</a:t>
            </a:r>
            <a:r>
              <a:rPr lang="en-US" altLang="zh-CN" sz="1400" dirty="0">
                <a:solidFill>
                  <a:schemeClr val="tx1"/>
                </a:solidFill>
              </a:rPr>
              <a:t>%</a:t>
            </a:r>
            <a:r>
              <a:rPr lang="zh-CN" altLang="en-US" sz="1400" dirty="0">
                <a:solidFill>
                  <a:schemeClr val="tx1"/>
                </a:solidFill>
              </a:rPr>
              <a:t>”和格式字符组成。作用是将输出的数据转换为指定的格式后输出。</a:t>
            </a:r>
          </a:p>
          <a:p>
            <a:pPr algn="just">
              <a:lnSpc>
                <a:spcPct val="150000"/>
              </a:lnSpc>
              <a:defRPr/>
            </a:pPr>
            <a:r>
              <a:rPr lang="zh-CN" altLang="en-US" sz="1400" dirty="0">
                <a:solidFill>
                  <a:schemeClr val="tx1"/>
                </a:solidFill>
              </a:rPr>
              <a:t>② </a:t>
            </a:r>
            <a:r>
              <a:rPr lang="zh-CN" altLang="en-US" sz="1400" b="1" dirty="0">
                <a:solidFill>
                  <a:schemeClr val="tx1"/>
                </a:solidFill>
              </a:rPr>
              <a:t>普通字符</a:t>
            </a:r>
            <a:r>
              <a:rPr lang="zh-CN" altLang="en-US" sz="1400" dirty="0">
                <a:solidFill>
                  <a:schemeClr val="tx1"/>
                </a:solidFill>
              </a:rPr>
              <a:t>。普通字符即需要在输出时原样输出的字符。</a:t>
            </a:r>
            <a:endParaRPr lang="en-US" altLang="zh-CN" sz="1400" dirty="0">
              <a:solidFill>
                <a:schemeClr val="tx1"/>
              </a:solidFill>
            </a:endParaRPr>
          </a:p>
          <a:p>
            <a:pPr algn="just">
              <a:lnSpc>
                <a:spcPct val="150000"/>
              </a:lnSpc>
              <a:defRPr/>
            </a:pPr>
            <a:endParaRPr lang="en-US" altLang="zh-CN" sz="1400" dirty="0">
              <a:solidFill>
                <a:schemeClr val="tx1"/>
              </a:solidFill>
            </a:endParaRPr>
          </a:p>
          <a:p>
            <a:pPr algn="just">
              <a:lnSpc>
                <a:spcPct val="150000"/>
              </a:lnSpc>
              <a:defRPr/>
            </a:pPr>
            <a:r>
              <a:rPr lang="zh-CN" altLang="en-US" sz="1400" dirty="0">
                <a:solidFill>
                  <a:schemeClr val="tx1"/>
                </a:solidFill>
              </a:rPr>
              <a:t> </a:t>
            </a:r>
            <a:r>
              <a:rPr lang="en-US" altLang="zh-CN" sz="1400" dirty="0">
                <a:solidFill>
                  <a:schemeClr val="tx1"/>
                </a:solidFill>
              </a:rPr>
              <a:t>(2) </a:t>
            </a:r>
            <a:r>
              <a:rPr lang="zh-CN" altLang="en-US" sz="1400" b="1" dirty="0">
                <a:solidFill>
                  <a:schemeClr val="tx1"/>
                </a:solidFill>
              </a:rPr>
              <a:t>输出表列</a:t>
            </a:r>
            <a:r>
              <a:rPr lang="zh-CN" altLang="en-US" sz="1400" dirty="0">
                <a:solidFill>
                  <a:schemeClr val="tx1"/>
                </a:solidFill>
              </a:rPr>
              <a:t>是程序需要输出的一些数据，可以是常量、变量或表达式。</a:t>
            </a:r>
          </a:p>
        </p:txBody>
      </p:sp>
    </p:spTree>
    <p:extLst>
      <p:ext uri="{BB962C8B-B14F-4D97-AF65-F5344CB8AC3E}">
        <p14:creationId xmlns:p14="http://schemas.microsoft.com/office/powerpoint/2010/main" val="4086500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219075"/>
            <a:ext cx="5922963" cy="771525"/>
          </a:xfrm>
        </p:spPr>
        <p:txBody>
          <a:bodyPr/>
          <a:lstStyle/>
          <a:p>
            <a:r>
              <a:rPr lang="en-US" altLang="zh-CN" dirty="0" err="1"/>
              <a:t>printf</a:t>
            </a:r>
            <a:r>
              <a:rPr lang="zh-CN" altLang="en-US" dirty="0"/>
              <a:t>函数</a:t>
            </a:r>
            <a:r>
              <a:rPr lang="en-US" altLang="zh-CN" dirty="0"/>
              <a:t>——</a:t>
            </a:r>
            <a:r>
              <a:rPr lang="zh-CN" altLang="en-US" dirty="0"/>
              <a:t>格式声明</a:t>
            </a:r>
          </a:p>
        </p:txBody>
      </p:sp>
      <p:sp>
        <p:nvSpPr>
          <p:cNvPr id="4" name="矩形 3"/>
          <p:cNvSpPr/>
          <p:nvPr/>
        </p:nvSpPr>
        <p:spPr>
          <a:xfrm>
            <a:off x="1274694" y="133394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extLst>
              <p:ext uri="{D42A27DB-BD31-4B8C-83A1-F6EECF244321}">
                <p14:modId xmlns:p14="http://schemas.microsoft.com/office/powerpoint/2010/main" val="4019098976"/>
              </p:ext>
            </p:extLst>
          </p:nvPr>
        </p:nvGraphicFramePr>
        <p:xfrm>
          <a:off x="5983550" y="219072"/>
          <a:ext cx="5859262" cy="4080240"/>
        </p:xfrm>
        <a:graphic>
          <a:graphicData uri="http://schemas.openxmlformats.org/drawingml/2006/table">
            <a:tbl>
              <a:tblPr firstRow="1" firstCol="1">
                <a:tableStyleId>{21E4AEA4-8DFA-4A89-87EB-49C32662AFE0}</a:tableStyleId>
              </a:tblPr>
              <a:tblGrid>
                <a:gridCol w="689779">
                  <a:extLst>
                    <a:ext uri="{9D8B030D-6E8A-4147-A177-3AD203B41FA5}">
                      <a16:colId xmlns:a16="http://schemas.microsoft.com/office/drawing/2014/main" val="20000"/>
                    </a:ext>
                  </a:extLst>
                </a:gridCol>
                <a:gridCol w="5169483">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rPr>
                        <a:t>格式</a:t>
                      </a:r>
                      <a:endParaRPr lang="en-US" altLang="zh-CN" sz="1400" b="1" kern="100">
                        <a:solidFill>
                          <a:schemeClr val="tx1"/>
                        </a:solidFill>
                        <a:latin typeface="+mn-ea"/>
                        <a:ea typeface="+mn-ea"/>
                      </a:endParaRPr>
                    </a:p>
                    <a:p>
                      <a:pPr algn="ctr" fontAlgn="auto">
                        <a:lnSpc>
                          <a:spcPct val="100000"/>
                        </a:lnSpc>
                        <a:spcBef>
                          <a:spcPts val="0"/>
                        </a:spcBef>
                        <a:spcAft>
                          <a:spcPts val="0"/>
                        </a:spcAft>
                      </a:pPr>
                      <a:r>
                        <a:rPr lang="zh-CN" altLang="en-US" sz="1400" b="1" kern="100">
                          <a:solidFill>
                            <a:schemeClr val="tx1"/>
                          </a:solidFill>
                          <a:latin typeface="+mn-ea"/>
                          <a:ea typeface="+mn-ea"/>
                        </a:rPr>
                        <a:t>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dirty="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solidFill>
                            <a:schemeClr val="tx1"/>
                          </a:solidFill>
                          <a:latin typeface="+mn-ea"/>
                          <a:ea typeface="+mn-ea"/>
                        </a:rPr>
                        <a:t>d,i</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以带符号的十进制形式输出整数（正数不输出符号）</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dirty="0">
                          <a:solidFill>
                            <a:schemeClr val="tx1"/>
                          </a:solidFill>
                          <a:latin typeface="+mn-ea"/>
                          <a:ea typeface="+mn-ea"/>
                        </a:rPr>
                        <a:t>o</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以八进制无符号形式输出整数（不输出前导符０）</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x,X</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以十六进制无符号形式输出整数（不输出前导符</a:t>
                      </a:r>
                      <a:r>
                        <a:rPr lang="en-US" altLang="zh-CN" sz="1400" b="0" kern="100">
                          <a:latin typeface="+mn-ea"/>
                          <a:ea typeface="+mn-ea"/>
                        </a:rPr>
                        <a:t>0x</a:t>
                      </a:r>
                      <a:r>
                        <a:rPr lang="zh-CN" altLang="en-US" sz="1400" b="0" kern="100">
                          <a:latin typeface="+mn-ea"/>
                          <a:ea typeface="+mn-ea"/>
                        </a:rPr>
                        <a:t>），用</a:t>
                      </a:r>
                      <a:r>
                        <a:rPr lang="en-US" altLang="zh-CN" sz="1400" b="0" kern="100">
                          <a:latin typeface="+mn-ea"/>
                          <a:ea typeface="+mn-ea"/>
                        </a:rPr>
                        <a:t>x</a:t>
                      </a:r>
                      <a:r>
                        <a:rPr lang="zh-CN" altLang="en-US" sz="1400" b="0" kern="100">
                          <a:latin typeface="+mn-ea"/>
                          <a:ea typeface="+mn-ea"/>
                        </a:rPr>
                        <a:t>则输出十六进制数的</a:t>
                      </a:r>
                      <a:r>
                        <a:rPr lang="en-US" altLang="zh-CN" sz="1400" b="0" kern="100">
                          <a:latin typeface="+mn-ea"/>
                          <a:ea typeface="+mn-ea"/>
                        </a:rPr>
                        <a:t>a</a:t>
                      </a:r>
                      <a:r>
                        <a:rPr lang="zh-CN" altLang="en-US" sz="1400" b="0" kern="100">
                          <a:latin typeface="+mn-ea"/>
                          <a:ea typeface="+mn-ea"/>
                        </a:rPr>
                        <a:t>～</a:t>
                      </a:r>
                      <a:r>
                        <a:rPr lang="en-US" altLang="zh-CN" sz="1400" b="0" kern="100">
                          <a:latin typeface="+mn-ea"/>
                          <a:ea typeface="+mn-ea"/>
                        </a:rPr>
                        <a:t>f</a:t>
                      </a:r>
                      <a:r>
                        <a:rPr lang="zh-CN" altLang="en-US" sz="1400" b="0" kern="100">
                          <a:latin typeface="+mn-ea"/>
                          <a:ea typeface="+mn-ea"/>
                        </a:rPr>
                        <a:t>时以小写形式输出，用</a:t>
                      </a:r>
                      <a:r>
                        <a:rPr lang="en-US" altLang="zh-CN" sz="1400" b="0" kern="100">
                          <a:latin typeface="+mn-ea"/>
                          <a:ea typeface="+mn-ea"/>
                        </a:rPr>
                        <a:t>X</a:t>
                      </a:r>
                      <a:r>
                        <a:rPr lang="zh-CN" altLang="en-US" sz="1400" b="0" kern="100">
                          <a:latin typeface="+mn-ea"/>
                          <a:ea typeface="+mn-ea"/>
                        </a:rPr>
                        <a:t>时，则以大写字母输出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u</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以无符号十进制形式输出整数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c</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以字符形式输出，只输出一个字符</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s</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输出字符串</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dirty="0">
                          <a:solidFill>
                            <a:schemeClr val="tx1"/>
                          </a:solidFill>
                          <a:latin typeface="+mn-ea"/>
                          <a:ea typeface="+mn-ea"/>
                          <a:cs typeface="Times New Roman"/>
                        </a:rPr>
                        <a:t>f</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cs typeface="Times New Roman"/>
                        </a:rPr>
                        <a:t>以小数形式输出单、双精度数，隐含输出</a:t>
                      </a:r>
                      <a:r>
                        <a:rPr lang="en-US" altLang="zh-CN" sz="1400" b="0" kern="100">
                          <a:latin typeface="+mn-ea"/>
                          <a:ea typeface="+mn-ea"/>
                          <a:cs typeface="Times New Roman"/>
                        </a:rPr>
                        <a:t>6</a:t>
                      </a:r>
                      <a:r>
                        <a:rPr lang="zh-CN" altLang="en-US" sz="1400" b="0" kern="100">
                          <a:latin typeface="+mn-ea"/>
                          <a:ea typeface="+mn-ea"/>
                          <a:cs typeface="Times New Roman"/>
                        </a:rPr>
                        <a:t>位小数</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e,E</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latin typeface="+mn-ea"/>
                          <a:ea typeface="+mn-ea"/>
                        </a:rPr>
                        <a:t>以指数形式输出实数，用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r>
                        <a:rPr lang="zh-CN" altLang="en-US" sz="1400" b="0" kern="100">
                          <a:latin typeface="+mn-ea"/>
                          <a:ea typeface="+mn-ea"/>
                        </a:rPr>
                        <a:t>，用</a:t>
                      </a:r>
                      <a:r>
                        <a:rPr lang="en-US" altLang="zh-CN" sz="1400" b="0" kern="100">
                          <a:latin typeface="+mn-ea"/>
                          <a:ea typeface="+mn-ea"/>
                        </a:rPr>
                        <a:t>E</a:t>
                      </a:r>
                      <a:r>
                        <a:rPr lang="zh-CN" altLang="en-US" sz="1400" b="0" kern="100">
                          <a:latin typeface="+mn-ea"/>
                          <a:ea typeface="+mn-ea"/>
                        </a:rPr>
                        <a:t>时指数以“</a:t>
                      </a:r>
                      <a:r>
                        <a:rPr lang="en-US" altLang="zh-CN" sz="1400" b="0" kern="100">
                          <a:latin typeface="+mn-ea"/>
                          <a:ea typeface="+mn-ea"/>
                        </a:rPr>
                        <a:t>E”</a:t>
                      </a:r>
                      <a:r>
                        <a:rPr lang="zh-CN" altLang="en-US" sz="1400" b="0" kern="100">
                          <a:latin typeface="+mn-ea"/>
                          <a:ea typeface="+mn-ea"/>
                        </a:rPr>
                        <a:t>表示</a:t>
                      </a:r>
                      <a:r>
                        <a:rPr lang="en-US" altLang="zh-CN" sz="1400" b="0" kern="100">
                          <a:latin typeface="+mn-ea"/>
                          <a:ea typeface="+mn-ea"/>
                        </a:rPr>
                        <a:t>(</a:t>
                      </a:r>
                      <a:r>
                        <a:rPr lang="zh-CN" altLang="en-US" sz="1400" b="0" kern="100">
                          <a:latin typeface="+mn-ea"/>
                          <a:ea typeface="+mn-ea"/>
                        </a:rPr>
                        <a:t>如</a:t>
                      </a:r>
                      <a:r>
                        <a:rPr lang="en-US" altLang="zh-CN" sz="1400" b="0" kern="100">
                          <a:latin typeface="+mn-ea"/>
                          <a:ea typeface="+mn-ea"/>
                        </a:rPr>
                        <a:t>1.2E+02)</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r h="360000">
                <a:tc>
                  <a:txBody>
                    <a:bodyPr/>
                    <a:lstStyle/>
                    <a:p>
                      <a:pPr algn="ctr" fontAlgn="auto">
                        <a:lnSpc>
                          <a:spcPct val="100000"/>
                        </a:lnSpc>
                        <a:spcBef>
                          <a:spcPts val="0"/>
                        </a:spcBef>
                        <a:spcAft>
                          <a:spcPts val="0"/>
                        </a:spcAft>
                      </a:pPr>
                      <a:r>
                        <a:rPr lang="en-US" altLang="zh-CN" sz="1400" b="1" kern="100" dirty="0" err="1">
                          <a:solidFill>
                            <a:schemeClr val="tx1"/>
                          </a:solidFill>
                          <a:latin typeface="+mn-ea"/>
                          <a:ea typeface="+mn-ea"/>
                          <a:cs typeface="Times New Roman"/>
                        </a:rPr>
                        <a:t>g,G</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latin typeface="+mn-ea"/>
                          <a:ea typeface="+mn-ea"/>
                          <a:cs typeface="Times New Roman"/>
                        </a:rPr>
                        <a:t>选用</a:t>
                      </a:r>
                      <a:r>
                        <a:rPr lang="en-US" altLang="zh-CN" sz="1400" b="0" kern="100" dirty="0">
                          <a:latin typeface="+mn-ea"/>
                          <a:ea typeface="+mn-ea"/>
                          <a:cs typeface="Times New Roman"/>
                        </a:rPr>
                        <a:t>%f</a:t>
                      </a:r>
                      <a:r>
                        <a:rPr lang="zh-CN" altLang="en-US" sz="1400" b="0" kern="100" dirty="0">
                          <a:latin typeface="+mn-ea"/>
                          <a:ea typeface="+mn-ea"/>
                          <a:cs typeface="Times New Roman"/>
                        </a:rPr>
                        <a:t>或</a:t>
                      </a:r>
                      <a:r>
                        <a:rPr lang="en-US" altLang="zh-CN" sz="1400" b="0" kern="100" dirty="0">
                          <a:latin typeface="+mn-ea"/>
                          <a:ea typeface="+mn-ea"/>
                          <a:cs typeface="Times New Roman"/>
                        </a:rPr>
                        <a:t>%e</a:t>
                      </a:r>
                      <a:r>
                        <a:rPr lang="zh-CN" altLang="en-US" sz="1400" b="0" kern="100" dirty="0">
                          <a:latin typeface="+mn-ea"/>
                          <a:ea typeface="+mn-ea"/>
                          <a:cs typeface="Times New Roman"/>
                        </a:rPr>
                        <a:t>格式中输出宽度较短的一种格式，不输出无意义的</a:t>
                      </a:r>
                      <a:r>
                        <a:rPr lang="en-US" altLang="zh-CN" sz="1400" b="0" kern="100" dirty="0">
                          <a:latin typeface="+mn-ea"/>
                          <a:ea typeface="+mn-ea"/>
                          <a:cs typeface="Times New Roman"/>
                        </a:rPr>
                        <a:t>0</a:t>
                      </a:r>
                      <a:r>
                        <a:rPr lang="zh-CN" altLang="en-US" sz="1400" b="0" kern="100" dirty="0">
                          <a:latin typeface="+mn-ea"/>
                          <a:ea typeface="+mn-ea"/>
                          <a:cs typeface="Times New Roman"/>
                        </a:rPr>
                        <a:t>。用</a:t>
                      </a:r>
                      <a:r>
                        <a:rPr lang="en-US" altLang="zh-CN" sz="1400" b="0" kern="100" dirty="0">
                          <a:latin typeface="+mn-ea"/>
                          <a:ea typeface="+mn-ea"/>
                          <a:cs typeface="Times New Roman"/>
                        </a:rPr>
                        <a:t>G</a:t>
                      </a:r>
                      <a:r>
                        <a:rPr lang="zh-CN" altLang="en-US" sz="1400" b="0" kern="100" dirty="0">
                          <a:latin typeface="+mn-ea"/>
                          <a:ea typeface="+mn-ea"/>
                          <a:cs typeface="Times New Roman"/>
                        </a:rPr>
                        <a:t>时，若以指数形式输出，则指数以大写表示</a:t>
                      </a:r>
                      <a:endParaRPr lang="zh-CN" sz="1400" b="0" kern="100" dirty="0">
                        <a:latin typeface="+mn-ea"/>
                        <a:ea typeface="+mn-ea"/>
                        <a:cs typeface="Times New Roman"/>
                      </a:endParaRPr>
                    </a:p>
                  </a:txBody>
                  <a:tcPr marL="68580" marR="68580" marT="0" marB="0" anchor="ctr"/>
                </a:tc>
                <a:extLst>
                  <a:ext uri="{0D108BD9-81ED-4DB2-BD59-A6C34878D82A}">
                    <a16:rowId xmlns:a16="http://schemas.microsoft.com/office/drawing/2014/main" val="252971361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922443991"/>
              </p:ext>
            </p:extLst>
          </p:nvPr>
        </p:nvGraphicFramePr>
        <p:xfrm>
          <a:off x="5983550" y="4389926"/>
          <a:ext cx="5859262" cy="1933440"/>
        </p:xfrm>
        <a:graphic>
          <a:graphicData uri="http://schemas.openxmlformats.org/drawingml/2006/table">
            <a:tbl>
              <a:tblPr firstRow="1" firstCol="1">
                <a:tableStyleId>{21E4AEA4-8DFA-4A89-87EB-49C32662AFE0}</a:tableStyleId>
              </a:tblPr>
              <a:tblGrid>
                <a:gridCol w="1795294">
                  <a:extLst>
                    <a:ext uri="{9D8B030D-6E8A-4147-A177-3AD203B41FA5}">
                      <a16:colId xmlns:a16="http://schemas.microsoft.com/office/drawing/2014/main" val="20000"/>
                    </a:ext>
                  </a:extLst>
                </a:gridCol>
                <a:gridCol w="4063968">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dirty="0">
                          <a:solidFill>
                            <a:schemeClr val="tx1"/>
                          </a:solidFill>
                          <a:latin typeface="+mn-ea"/>
                          <a:ea typeface="+mn-ea"/>
                        </a:rPr>
                        <a:t>附加字符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rPr>
                        <a:t>l</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长整型整数，可加在格式符ｄ、ｏ、ｘ、ｕ前面）</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m</a:t>
                      </a:r>
                      <a:endParaRPr lang="en-US" altLang="zh-CN" sz="1400" b="1" kern="100">
                        <a:solidFill>
                          <a:schemeClr val="tx1"/>
                        </a:solidFill>
                        <a:latin typeface="+mn-ea"/>
                        <a:ea typeface="+mn-ea"/>
                      </a:endParaRPr>
                    </a:p>
                    <a:p>
                      <a:pPr algn="ctr" fontAlgn="auto">
                        <a:lnSpc>
                          <a:spcPct val="100000"/>
                        </a:lnSpc>
                        <a:spcBef>
                          <a:spcPts val="0"/>
                        </a:spcBef>
                        <a:spcAft>
                          <a:spcPts val="0"/>
                        </a:spcAft>
                      </a:pPr>
                      <a:r>
                        <a:rPr lang="en-US" altLang="zh-CN" sz="1400" b="1" kern="100">
                          <a:solidFill>
                            <a:schemeClr val="tx1"/>
                          </a:solidFill>
                          <a:latin typeface="+mn-ea"/>
                          <a:ea typeface="+mn-ea"/>
                        </a:rPr>
                        <a:t>(</a:t>
                      </a:r>
                      <a:r>
                        <a:rPr lang="zh-CN" altLang="en-US" sz="1400" b="1" kern="100">
                          <a:solidFill>
                            <a:schemeClr val="tx1"/>
                          </a:solidFill>
                          <a:latin typeface="+mn-ea"/>
                          <a:ea typeface="+mn-ea"/>
                        </a:rPr>
                        <a:t>代表一个正整数</a:t>
                      </a:r>
                      <a:r>
                        <a:rPr lang="en-US" altLang="zh-CN" sz="1400" b="1" kern="100">
                          <a:solidFill>
                            <a:schemeClr val="tx1"/>
                          </a:solidFill>
                          <a:latin typeface="+mn-ea"/>
                          <a:ea typeface="+mn-ea"/>
                        </a:rPr>
                        <a:t>)</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数据最小宽度</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n</a:t>
                      </a:r>
                    </a:p>
                    <a:p>
                      <a:pPr algn="ctr" fontAlgn="auto">
                        <a:lnSpc>
                          <a:spcPct val="100000"/>
                        </a:lnSpc>
                        <a:spcBef>
                          <a:spcPts val="0"/>
                        </a:spcBef>
                        <a:spcAft>
                          <a:spcPts val="0"/>
                        </a:spcAft>
                      </a:pPr>
                      <a:r>
                        <a:rPr lang="en-US" altLang="zh-CN" sz="1400" b="1" kern="100">
                          <a:solidFill>
                            <a:schemeClr val="tx1"/>
                          </a:solidFill>
                          <a:latin typeface="+mn-ea"/>
                          <a:ea typeface="+mn-ea"/>
                        </a:rPr>
                        <a:t>(</a:t>
                      </a:r>
                      <a:r>
                        <a:rPr lang="zh-CN" altLang="en-US" sz="1400" b="1" kern="100">
                          <a:solidFill>
                            <a:schemeClr val="tx1"/>
                          </a:solidFill>
                          <a:latin typeface="+mn-ea"/>
                          <a:ea typeface="+mn-ea"/>
                        </a:rPr>
                        <a:t>代表一个正整数</a:t>
                      </a:r>
                      <a:r>
                        <a:rPr lang="en-US" altLang="zh-CN" sz="1400" b="1" kern="100">
                          <a:solidFill>
                            <a:schemeClr val="tx1"/>
                          </a:solidFill>
                          <a:latin typeface="+mn-ea"/>
                          <a:ea typeface="+mn-ea"/>
                        </a:rPr>
                        <a:t>)</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对实数，表示输出ｎ位小数；对字符串，表示截取的字符个数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输出的数字或字符在域内向左靠</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426128" y="2025647"/>
            <a:ext cx="5238348"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Aft>
                <a:spcPts val="600"/>
              </a:spcAft>
              <a:defRPr/>
            </a:pPr>
            <a:r>
              <a:rPr lang="en-US" altLang="zh-CN" sz="1600" dirty="0">
                <a:solidFill>
                  <a:schemeClr val="tx1"/>
                </a:solidFill>
              </a:rPr>
              <a:t>(1) </a:t>
            </a:r>
            <a:r>
              <a:rPr lang="en-US" altLang="zh-CN" sz="1600" dirty="0" err="1">
                <a:solidFill>
                  <a:schemeClr val="tx1"/>
                </a:solidFill>
              </a:rPr>
              <a:t>printf</a:t>
            </a:r>
            <a:r>
              <a:rPr lang="zh-CN" altLang="en-US" sz="1600" dirty="0">
                <a:solidFill>
                  <a:schemeClr val="tx1"/>
                </a:solidFill>
              </a:rPr>
              <a:t>函数输出时，务必注意输出对象的类型应与上述格式说明匹配，否则将会出现错误。</a:t>
            </a:r>
          </a:p>
          <a:p>
            <a:pPr algn="just">
              <a:lnSpc>
                <a:spcPct val="120000"/>
              </a:lnSpc>
              <a:spcAft>
                <a:spcPts val="600"/>
              </a:spcAft>
              <a:defRPr/>
            </a:pPr>
            <a:r>
              <a:rPr lang="en-US" altLang="zh-CN" sz="1600" dirty="0">
                <a:solidFill>
                  <a:schemeClr val="tx1"/>
                </a:solidFill>
              </a:rPr>
              <a:t>(2) </a:t>
            </a:r>
            <a:r>
              <a:rPr lang="zh-CN" altLang="en-US" sz="1600" dirty="0">
                <a:solidFill>
                  <a:schemeClr val="tx1"/>
                </a:solidFill>
              </a:rPr>
              <a:t>除了</a:t>
            </a:r>
            <a:r>
              <a:rPr lang="en-US" altLang="zh-CN" sz="1600" dirty="0">
                <a:solidFill>
                  <a:schemeClr val="tx1"/>
                </a:solidFill>
              </a:rPr>
              <a:t>X,E,G</a:t>
            </a:r>
            <a:r>
              <a:rPr lang="zh-CN" altLang="en-US" sz="1600" dirty="0">
                <a:solidFill>
                  <a:schemeClr val="tx1"/>
                </a:solidFill>
              </a:rPr>
              <a:t>外，其他格式字符必须用小写字母，如</a:t>
            </a:r>
            <a:r>
              <a:rPr lang="en-US" altLang="zh-CN" sz="1600" dirty="0">
                <a:solidFill>
                  <a:schemeClr val="tx1"/>
                </a:solidFill>
              </a:rPr>
              <a:t>%d</a:t>
            </a:r>
            <a:r>
              <a:rPr lang="zh-CN" altLang="en-US" sz="1600" dirty="0">
                <a:solidFill>
                  <a:schemeClr val="tx1"/>
                </a:solidFill>
              </a:rPr>
              <a:t>不能写成</a:t>
            </a:r>
            <a:r>
              <a:rPr lang="en-US" altLang="zh-CN" sz="1600" dirty="0">
                <a:solidFill>
                  <a:schemeClr val="tx1"/>
                </a:solidFill>
              </a:rPr>
              <a:t>%D</a:t>
            </a:r>
            <a:r>
              <a:rPr lang="zh-CN" altLang="en-US" sz="1600" dirty="0">
                <a:solidFill>
                  <a:schemeClr val="tx1"/>
                </a:solidFill>
              </a:rPr>
              <a:t>。</a:t>
            </a:r>
          </a:p>
          <a:p>
            <a:pPr algn="just">
              <a:lnSpc>
                <a:spcPct val="120000"/>
              </a:lnSpc>
              <a:spcAft>
                <a:spcPts val="600"/>
              </a:spcAft>
              <a:defRPr/>
            </a:pPr>
            <a:r>
              <a:rPr lang="en-US" altLang="zh-CN" sz="1600" dirty="0">
                <a:solidFill>
                  <a:schemeClr val="tx1"/>
                </a:solidFill>
              </a:rPr>
              <a:t>(3) </a:t>
            </a:r>
            <a:r>
              <a:rPr lang="zh-CN" altLang="en-US" sz="1600" dirty="0">
                <a:solidFill>
                  <a:schemeClr val="tx1"/>
                </a:solidFill>
              </a:rPr>
              <a:t>可以在</a:t>
            </a:r>
            <a:r>
              <a:rPr lang="en-US" altLang="zh-CN" sz="1600" dirty="0" err="1">
                <a:solidFill>
                  <a:schemeClr val="tx1"/>
                </a:solidFill>
              </a:rPr>
              <a:t>printf</a:t>
            </a:r>
            <a:r>
              <a:rPr lang="zh-CN" altLang="en-US" sz="1600" dirty="0">
                <a:solidFill>
                  <a:schemeClr val="tx1"/>
                </a:solidFill>
              </a:rPr>
              <a:t>函数中的格式控制字符串内包含转义字符，如</a:t>
            </a:r>
            <a:r>
              <a:rPr lang="en-US" altLang="zh-CN" sz="1600" dirty="0">
                <a:solidFill>
                  <a:schemeClr val="tx1"/>
                </a:solidFill>
              </a:rPr>
              <a:t>\n,\t,\b,\r,\f</a:t>
            </a:r>
            <a:r>
              <a:rPr lang="zh-CN" altLang="en-US" sz="1600" dirty="0">
                <a:solidFill>
                  <a:schemeClr val="tx1"/>
                </a:solidFill>
              </a:rPr>
              <a:t>和</a:t>
            </a:r>
            <a:r>
              <a:rPr lang="en-US" altLang="zh-CN" sz="1600" dirty="0">
                <a:solidFill>
                  <a:schemeClr val="tx1"/>
                </a:solidFill>
                <a:highlight>
                  <a:srgbClr val="FFFF00"/>
                </a:highlight>
              </a:rPr>
              <a:t>\377</a:t>
            </a:r>
            <a:r>
              <a:rPr lang="zh-CN" altLang="en-US" sz="1600" dirty="0">
                <a:solidFill>
                  <a:schemeClr val="tx1"/>
                </a:solidFill>
              </a:rPr>
              <a:t>等。</a:t>
            </a:r>
            <a:r>
              <a:rPr lang="en-US" altLang="zh-CN" sz="1600" dirty="0">
                <a:solidFill>
                  <a:schemeClr val="tx1"/>
                </a:solidFill>
              </a:rPr>
              <a:t>(377o</a:t>
            </a:r>
            <a:r>
              <a:rPr lang="en-US" altLang="zh-CN" sz="1600" dirty="0">
                <a:solidFill>
                  <a:schemeClr val="tx1"/>
                </a:solidFill>
                <a:sym typeface="Wingdings" panose="05000000000000000000" pitchFamily="2" charset="2"/>
              </a:rPr>
              <a:t>255d, EOF, -1</a:t>
            </a:r>
            <a:r>
              <a:rPr lang="zh-CN" altLang="en-US" sz="1600" dirty="0">
                <a:solidFill>
                  <a:schemeClr val="tx1"/>
                </a:solidFill>
                <a:sym typeface="Wingdings" panose="05000000000000000000" pitchFamily="2" charset="2"/>
              </a:rPr>
              <a:t>）</a:t>
            </a:r>
            <a:endParaRPr lang="zh-CN" altLang="en-US" sz="1600" dirty="0">
              <a:solidFill>
                <a:schemeClr val="tx1"/>
              </a:solidFill>
            </a:endParaRPr>
          </a:p>
          <a:p>
            <a:pPr algn="just">
              <a:lnSpc>
                <a:spcPct val="120000"/>
              </a:lnSpc>
              <a:spcAft>
                <a:spcPts val="600"/>
              </a:spcAft>
              <a:defRPr/>
            </a:pPr>
            <a:r>
              <a:rPr lang="en-US" altLang="zh-CN" sz="1600" dirty="0">
                <a:solidFill>
                  <a:schemeClr val="tx1"/>
                </a:solidFill>
              </a:rPr>
              <a:t>(4) </a:t>
            </a:r>
            <a:r>
              <a:rPr lang="zh-CN" altLang="en-US" sz="1600" dirty="0">
                <a:solidFill>
                  <a:schemeClr val="tx1"/>
                </a:solidFill>
              </a:rPr>
              <a:t>一个格式声明以“</a:t>
            </a:r>
            <a:r>
              <a:rPr lang="en-US" altLang="zh-CN" sz="1600" dirty="0">
                <a:solidFill>
                  <a:schemeClr val="tx1"/>
                </a:solidFill>
              </a:rPr>
              <a:t>%”</a:t>
            </a:r>
            <a:r>
              <a:rPr lang="zh-CN" altLang="en-US" sz="1600" dirty="0">
                <a:solidFill>
                  <a:schemeClr val="tx1"/>
                </a:solidFill>
              </a:rPr>
              <a:t>开头，以格式字符之一为结束，中间可以插入附加格式字符（也称修饰符）。</a:t>
            </a:r>
            <a:endParaRPr lang="en-US" altLang="zh-CN" sz="1600" dirty="0">
              <a:solidFill>
                <a:schemeClr val="tx1"/>
              </a:solidFill>
            </a:endParaRPr>
          </a:p>
          <a:p>
            <a:pPr algn="just">
              <a:lnSpc>
                <a:spcPct val="120000"/>
              </a:lnSpc>
              <a:spcAft>
                <a:spcPts val="600"/>
              </a:spcAft>
              <a:defRPr/>
            </a:pPr>
            <a:r>
              <a:rPr lang="en-US" altLang="zh-CN" sz="1600" dirty="0">
                <a:solidFill>
                  <a:schemeClr val="tx1"/>
                </a:solidFill>
              </a:rPr>
              <a:t>(5) </a:t>
            </a:r>
            <a:r>
              <a:rPr lang="zh-CN" altLang="en-US" sz="1600" dirty="0">
                <a:solidFill>
                  <a:schemeClr val="tx1"/>
                </a:solidFill>
              </a:rPr>
              <a:t>如果想</a:t>
            </a:r>
            <a:r>
              <a:rPr lang="zh-CN" altLang="en-US" sz="1600" dirty="0">
                <a:solidFill>
                  <a:schemeClr val="tx1"/>
                </a:solidFill>
                <a:highlight>
                  <a:srgbClr val="FFFF00"/>
                </a:highlight>
              </a:rPr>
              <a:t>输出字符“</a:t>
            </a:r>
            <a:r>
              <a:rPr lang="en-US" altLang="zh-CN" sz="1600" dirty="0">
                <a:solidFill>
                  <a:schemeClr val="tx1"/>
                </a:solidFill>
                <a:highlight>
                  <a:srgbClr val="FFFF00"/>
                </a:highlight>
              </a:rPr>
              <a:t>%”</a:t>
            </a:r>
            <a:r>
              <a:rPr lang="zh-CN" altLang="en-US" sz="1600" dirty="0">
                <a:solidFill>
                  <a:schemeClr val="tx1"/>
                </a:solidFill>
              </a:rPr>
              <a:t>，应该在“格式控制字符串”中用连续两个“</a:t>
            </a:r>
            <a:r>
              <a:rPr lang="en-US" altLang="zh-CN" sz="1600" dirty="0">
                <a:solidFill>
                  <a:schemeClr val="tx1"/>
                </a:solidFill>
              </a:rPr>
              <a:t>%”</a:t>
            </a:r>
            <a:r>
              <a:rPr lang="zh-CN" altLang="en-US" sz="1600" dirty="0">
                <a:solidFill>
                  <a:schemeClr val="tx1"/>
                </a:solidFill>
              </a:rPr>
              <a:t>表示，如：</a:t>
            </a:r>
            <a:r>
              <a:rPr lang="en-US" altLang="zh-CN" sz="1600" dirty="0" err="1">
                <a:solidFill>
                  <a:schemeClr val="tx1"/>
                </a:solidFill>
              </a:rPr>
              <a:t>printf</a:t>
            </a:r>
            <a:r>
              <a:rPr lang="en-US" altLang="zh-CN" sz="1600" dirty="0">
                <a:solidFill>
                  <a:schemeClr val="tx1"/>
                </a:solidFill>
              </a:rPr>
              <a:t>(″%f%%\n″,1.0/3);</a:t>
            </a:r>
          </a:p>
        </p:txBody>
      </p:sp>
    </p:spTree>
    <p:extLst>
      <p:ext uri="{BB962C8B-B14F-4D97-AF65-F5344CB8AC3E}">
        <p14:creationId xmlns:p14="http://schemas.microsoft.com/office/powerpoint/2010/main" val="29835938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printf</a:t>
            </a:r>
            <a:r>
              <a:rPr lang="zh-CN" altLang="en-US"/>
              <a:t>函数举例</a:t>
            </a:r>
          </a:p>
        </p:txBody>
      </p:sp>
      <p:sp>
        <p:nvSpPr>
          <p:cNvPr id="5" name="内容占位符 2"/>
          <p:cNvSpPr>
            <a:spLocks noGrp="1"/>
          </p:cNvSpPr>
          <p:nvPr>
            <p:ph idx="1"/>
          </p:nvPr>
        </p:nvSpPr>
        <p:spPr>
          <a:xfrm>
            <a:off x="669924" y="1236098"/>
            <a:ext cx="9715500" cy="589584"/>
          </a:xfrm>
        </p:spPr>
        <p:txBody>
          <a:bodyPr>
            <a:noAutofit/>
          </a:body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3.6】</a:t>
            </a:r>
            <a:r>
              <a:rPr lang="zh-CN" altLang="en-US" sz="2000">
                <a:solidFill>
                  <a:schemeClr val="accent1"/>
                </a:solidFill>
              </a:rPr>
              <a:t>用</a:t>
            </a:r>
            <a:r>
              <a:rPr lang="en-US" altLang="zh-CN" sz="2000">
                <a:solidFill>
                  <a:schemeClr val="accent1"/>
                </a:solidFill>
              </a:rPr>
              <a:t>%f</a:t>
            </a:r>
            <a:r>
              <a:rPr lang="zh-CN" altLang="en-US" sz="2000">
                <a:solidFill>
                  <a:schemeClr val="accent1"/>
                </a:solidFill>
              </a:rPr>
              <a:t>输出实数，只能得到６位小数。</a:t>
            </a:r>
            <a:endParaRPr lang="en-US" altLang="zh-CN" sz="2000">
              <a:solidFill>
                <a:schemeClr val="accent1"/>
              </a:solidFill>
            </a:endParaRPr>
          </a:p>
        </p:txBody>
      </p:sp>
      <p:sp>
        <p:nvSpPr>
          <p:cNvPr id="7" name="圆角矩形 6"/>
          <p:cNvSpPr/>
          <p:nvPr/>
        </p:nvSpPr>
        <p:spPr>
          <a:xfrm>
            <a:off x="887601" y="1813754"/>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double a=1.0;</a:t>
            </a:r>
          </a:p>
          <a:p>
            <a:pPr defTabSz="363538"/>
            <a:r>
              <a:rPr lang="en-US" altLang="zh-CN" sz="1600"/>
              <a:t>	printf("%f\n",a/3);</a:t>
            </a:r>
          </a:p>
          <a:p>
            <a:pPr defTabSz="363538"/>
            <a:r>
              <a:rPr lang="en-US" altLang="zh-CN" sz="1600"/>
              <a:t>	return 0;</a:t>
            </a:r>
          </a:p>
          <a:p>
            <a:pPr defTabSz="363538"/>
            <a:r>
              <a:rPr lang="en-US" altLang="zh-CN" sz="1600"/>
              <a:t>}</a:t>
            </a:r>
            <a:endParaRPr lang="en-US" altLang="zh-CN" sz="1600">
              <a:solidFill>
                <a:srgbClr val="008000"/>
              </a:solidFill>
            </a:endParaRPr>
          </a:p>
        </p:txBody>
      </p:sp>
      <p:grpSp>
        <p:nvGrpSpPr>
          <p:cNvPr id="13" name="组合 12"/>
          <p:cNvGrpSpPr/>
          <p:nvPr/>
        </p:nvGrpSpPr>
        <p:grpSpPr>
          <a:xfrm>
            <a:off x="3913640" y="2898621"/>
            <a:ext cx="3907473" cy="558454"/>
            <a:chOff x="8050697" y="5019263"/>
            <a:chExt cx="3907473" cy="558454"/>
          </a:xfrm>
          <a:effectLst>
            <a:outerShdw blurRad="63500" sx="102000" sy="102000" algn="ctr" rotWithShape="0">
              <a:prstClr val="black">
                <a:alpha val="40000"/>
              </a:prstClr>
            </a:outerShdw>
          </a:effectLst>
        </p:grpSpPr>
        <p:sp>
          <p:nvSpPr>
            <p:cNvPr id="14" name="剪去单角的矩形 13"/>
            <p:cNvSpPr/>
            <p:nvPr/>
          </p:nvSpPr>
          <p:spPr>
            <a:xfrm>
              <a:off x="8050697" y="5019263"/>
              <a:ext cx="3907473" cy="558454"/>
            </a:xfrm>
            <a:prstGeom prst="snip1Rect">
              <a:avLst>
                <a:gd name="adj" fmla="val 224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p:cNvSpPr txBox="1"/>
            <p:nvPr/>
          </p:nvSpPr>
          <p:spPr>
            <a:xfrm>
              <a:off x="8388006" y="5054496"/>
              <a:ext cx="3493964" cy="523220"/>
            </a:xfrm>
            <a:prstGeom prst="rect">
              <a:avLst/>
            </a:prstGeom>
            <a:noFill/>
          </p:spPr>
          <p:txBody>
            <a:bodyPr wrap="square" rtlCol="0">
              <a:spAutoFit/>
            </a:bodyPr>
            <a:lstStyle/>
            <a:p>
              <a:r>
                <a:rPr lang="zh-CN" altLang="en-US" sz="1400">
                  <a:solidFill>
                    <a:schemeClr val="bg1"/>
                  </a:solidFill>
                </a:rPr>
                <a:t>虽然</a:t>
              </a:r>
              <a:r>
                <a:rPr lang="en-US" altLang="zh-CN" sz="1400">
                  <a:solidFill>
                    <a:schemeClr val="bg1"/>
                  </a:solidFill>
                </a:rPr>
                <a:t>a</a:t>
              </a:r>
              <a:r>
                <a:rPr lang="zh-CN" altLang="en-US" sz="1400">
                  <a:solidFill>
                    <a:schemeClr val="bg1"/>
                  </a:solidFill>
                </a:rPr>
                <a:t>是双精度型，</a:t>
              </a:r>
              <a:r>
                <a:rPr lang="en-US" altLang="zh-CN" sz="1400">
                  <a:solidFill>
                    <a:schemeClr val="bg1"/>
                  </a:solidFill>
                </a:rPr>
                <a:t>a/3</a:t>
              </a:r>
              <a:r>
                <a:rPr lang="zh-CN" altLang="en-US" sz="1400">
                  <a:solidFill>
                    <a:schemeClr val="bg1"/>
                  </a:solidFill>
                </a:rPr>
                <a:t>的结果也是双精度型，但是用</a:t>
              </a:r>
              <a:r>
                <a:rPr lang="en-US" altLang="zh-CN" sz="1400">
                  <a:solidFill>
                    <a:schemeClr val="bg1"/>
                  </a:solidFill>
                </a:rPr>
                <a:t>%f</a:t>
              </a:r>
              <a:r>
                <a:rPr lang="zh-CN" altLang="en-US" sz="1400">
                  <a:solidFill>
                    <a:schemeClr val="bg1"/>
                  </a:solidFill>
                </a:rPr>
                <a:t>格式声明只能输出</a:t>
              </a:r>
              <a:r>
                <a:rPr lang="en-US" altLang="zh-CN" sz="1400">
                  <a:solidFill>
                    <a:schemeClr val="bg1"/>
                  </a:solidFill>
                </a:rPr>
                <a:t>6</a:t>
              </a:r>
              <a:r>
                <a:rPr lang="zh-CN" altLang="en-US" sz="1400">
                  <a:solidFill>
                    <a:schemeClr val="bg1"/>
                  </a:solidFill>
                </a:rPr>
                <a:t>位小数。</a:t>
              </a:r>
              <a:endParaRPr lang="zh-CN" altLang="en-US" sz="1400" err="1">
                <a:solidFill>
                  <a:schemeClr val="bg1"/>
                </a:solidFill>
              </a:endParaRPr>
            </a:p>
          </p:txBody>
        </p:sp>
      </p:grpSp>
      <p:pic>
        <p:nvPicPr>
          <p:cNvPr id="4" name="图片 3"/>
          <p:cNvPicPr>
            <a:picLocks noChangeAspect="1"/>
          </p:cNvPicPr>
          <p:nvPr/>
        </p:nvPicPr>
        <p:blipFill>
          <a:blip r:embed="rId6" cstate="print"/>
          <a:stretch>
            <a:fillRect/>
          </a:stretch>
        </p:blipFill>
        <p:spPr>
          <a:xfrm>
            <a:off x="3913640" y="1813754"/>
            <a:ext cx="3495675" cy="752475"/>
          </a:xfrm>
          <a:prstGeom prst="rect">
            <a:avLst/>
          </a:prstGeom>
        </p:spPr>
      </p:pic>
      <p:sp>
        <p:nvSpPr>
          <p:cNvPr id="17" name="圆角矩形 16"/>
          <p:cNvSpPr/>
          <p:nvPr/>
        </p:nvSpPr>
        <p:spPr>
          <a:xfrm>
            <a:off x="887601" y="3918779"/>
            <a:ext cx="2628212" cy="1636423"/>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int main()</a:t>
            </a:r>
          </a:p>
          <a:p>
            <a:pPr defTabSz="363538"/>
            <a:r>
              <a:rPr lang="en-US" altLang="zh-CN" sz="1600" dirty="0"/>
              <a:t>{	double a=1.0;</a:t>
            </a:r>
          </a:p>
          <a:p>
            <a:pPr defTabSz="363538"/>
            <a:r>
              <a:rPr lang="en-US" altLang="zh-CN" sz="1600" dirty="0"/>
              <a:t>	</a:t>
            </a:r>
            <a:r>
              <a:rPr lang="en-US" altLang="zh-CN" sz="1600" dirty="0" err="1"/>
              <a:t>printf</a:t>
            </a:r>
            <a:r>
              <a:rPr lang="en-US" altLang="zh-CN" sz="1600" dirty="0"/>
              <a:t>("%20.15f\</a:t>
            </a:r>
            <a:r>
              <a:rPr lang="en-US" altLang="zh-CN" sz="1600" dirty="0" err="1"/>
              <a:t>n",a</a:t>
            </a:r>
            <a:r>
              <a:rPr lang="en-US" altLang="zh-CN" sz="1600" dirty="0"/>
              <a:t>/3);</a:t>
            </a:r>
          </a:p>
          <a:p>
            <a:pPr defTabSz="363538"/>
            <a:r>
              <a:rPr lang="en-US" altLang="zh-CN" sz="1600" dirty="0"/>
              <a:t>	return 0;</a:t>
            </a:r>
          </a:p>
          <a:p>
            <a:pPr defTabSz="363538"/>
            <a:r>
              <a:rPr lang="en-US" altLang="zh-CN" sz="1600" dirty="0"/>
              <a:t>}</a:t>
            </a:r>
            <a:endParaRPr lang="en-US" altLang="zh-CN" sz="1600" dirty="0">
              <a:solidFill>
                <a:srgbClr val="008000"/>
              </a:solidFill>
            </a:endParaRPr>
          </a:p>
        </p:txBody>
      </p:sp>
      <p:pic>
        <p:nvPicPr>
          <p:cNvPr id="8" name="图片 7"/>
          <p:cNvPicPr>
            <a:picLocks noChangeAspect="1"/>
          </p:cNvPicPr>
          <p:nvPr/>
        </p:nvPicPr>
        <p:blipFill>
          <a:blip r:embed="rId7" cstate="print"/>
          <a:stretch>
            <a:fillRect/>
          </a:stretch>
        </p:blipFill>
        <p:spPr>
          <a:xfrm>
            <a:off x="3913640" y="3918779"/>
            <a:ext cx="3448050" cy="752475"/>
          </a:xfrm>
          <a:prstGeom prst="rect">
            <a:avLst/>
          </a:prstGeom>
        </p:spPr>
      </p:pic>
      <p:cxnSp>
        <p:nvCxnSpPr>
          <p:cNvPr id="26" name="直接连接符 25"/>
          <p:cNvCxnSpPr>
            <a:cxnSpLocks/>
          </p:cNvCxnSpPr>
          <p:nvPr/>
        </p:nvCxnSpPr>
        <p:spPr>
          <a:xfrm>
            <a:off x="8112297" y="1697577"/>
            <a:ext cx="0" cy="3039413"/>
          </a:xfrm>
          <a:prstGeom prst="line">
            <a:avLst/>
          </a:prstGeom>
          <a:ln>
            <a:gradFill>
              <a:gsLst>
                <a:gs pos="0">
                  <a:schemeClr val="accent1">
                    <a:lumMod val="5000"/>
                    <a:lumOff val="95000"/>
                  </a:schemeClr>
                </a:gs>
                <a:gs pos="33000">
                  <a:schemeClr val="accent1"/>
                </a:gs>
                <a:gs pos="66000">
                  <a:schemeClr val="accent1"/>
                </a:gs>
                <a:gs pos="10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MH_Other_1"/>
          <p:cNvSpPr/>
          <p:nvPr>
            <p:custDataLst>
              <p:tags r:id="rId1"/>
            </p:custDataLst>
          </p:nvPr>
        </p:nvSpPr>
        <p:spPr>
          <a:xfrm>
            <a:off x="8264717" y="2018718"/>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a:solidFill>
                  <a:srgbClr val="FEFFFF"/>
                </a:solidFill>
              </a:rPr>
              <a:t>注意</a:t>
            </a:r>
          </a:p>
        </p:txBody>
      </p:sp>
      <p:sp>
        <p:nvSpPr>
          <p:cNvPr id="28" name="MH_SubTitle_1"/>
          <p:cNvSpPr/>
          <p:nvPr>
            <p:custDataLst>
              <p:tags r:id="rId2"/>
            </p:custDataLst>
          </p:nvPr>
        </p:nvSpPr>
        <p:spPr>
          <a:xfrm>
            <a:off x="9039416" y="2018718"/>
            <a:ext cx="2187367" cy="2073888"/>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nSpc>
                <a:spcPct val="130000"/>
              </a:lnSpc>
              <a:defRPr/>
            </a:pPr>
            <a:r>
              <a:rPr lang="en-US" altLang="zh-CN" dirty="0">
                <a:solidFill>
                  <a:srgbClr val="1C1C1C"/>
                </a:solidFill>
              </a:rPr>
              <a:t>float</a:t>
            </a:r>
            <a:r>
              <a:rPr lang="zh-CN" altLang="en-US" dirty="0">
                <a:solidFill>
                  <a:srgbClr val="1C1C1C"/>
                </a:solidFill>
              </a:rPr>
              <a:t>型数据的存储单元只能保证</a:t>
            </a:r>
            <a:r>
              <a:rPr lang="en-US" altLang="zh-CN" dirty="0">
                <a:solidFill>
                  <a:srgbClr val="1C1C1C"/>
                </a:solidFill>
              </a:rPr>
              <a:t>6</a:t>
            </a:r>
            <a:r>
              <a:rPr lang="zh-CN" altLang="en-US" dirty="0">
                <a:solidFill>
                  <a:srgbClr val="1C1C1C"/>
                </a:solidFill>
              </a:rPr>
              <a:t>位有效数字。</a:t>
            </a:r>
            <a:r>
              <a:rPr lang="en-US" altLang="zh-CN" dirty="0">
                <a:solidFill>
                  <a:srgbClr val="1C1C1C"/>
                </a:solidFill>
              </a:rPr>
              <a:t>double</a:t>
            </a:r>
            <a:r>
              <a:rPr lang="zh-CN" altLang="en-US" dirty="0">
                <a:solidFill>
                  <a:srgbClr val="1C1C1C"/>
                </a:solidFill>
              </a:rPr>
              <a:t>型数据能保证</a:t>
            </a:r>
            <a:r>
              <a:rPr lang="en-US" altLang="zh-CN" dirty="0">
                <a:solidFill>
                  <a:srgbClr val="1C1C1C"/>
                </a:solidFill>
              </a:rPr>
              <a:t>15</a:t>
            </a:r>
            <a:r>
              <a:rPr lang="zh-CN" altLang="en-US" dirty="0">
                <a:solidFill>
                  <a:srgbClr val="1C1C1C"/>
                </a:solidFill>
              </a:rPr>
              <a:t>位有效数字。</a:t>
            </a:r>
          </a:p>
        </p:txBody>
      </p:sp>
      <p:sp>
        <p:nvSpPr>
          <p:cNvPr id="29" name="MH_Other_2"/>
          <p:cNvSpPr/>
          <p:nvPr>
            <p:custDataLst>
              <p:tags r:id="rId3"/>
            </p:custDataLst>
          </p:nvPr>
        </p:nvSpPr>
        <p:spPr>
          <a:xfrm rot="16200000">
            <a:off x="10925158" y="3790981"/>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文本框 20">
            <a:extLst>
              <a:ext uri="{FF2B5EF4-FFF2-40B4-BE49-F238E27FC236}">
                <a16:creationId xmlns:a16="http://schemas.microsoft.com/office/drawing/2014/main" id="{0BFF004E-3C27-4BFA-BEB9-55C7B5C2F4F2}"/>
              </a:ext>
            </a:extLst>
          </p:cNvPr>
          <p:cNvSpPr txBox="1"/>
          <p:nvPr/>
        </p:nvSpPr>
        <p:spPr>
          <a:xfrm>
            <a:off x="3826288" y="4930026"/>
            <a:ext cx="7478110" cy="1477328"/>
          </a:xfrm>
          <a:prstGeom prst="rect">
            <a:avLst/>
          </a:prstGeom>
          <a:noFill/>
        </p:spPr>
        <p:txBody>
          <a:bodyPr wrap="square">
            <a:spAutoFit/>
          </a:bodyPr>
          <a:lstStyle/>
          <a:p>
            <a:r>
              <a:rPr lang="zh-CN" altLang="en-US" dirty="0"/>
              <a:t>在</a:t>
            </a:r>
            <a:r>
              <a:rPr lang="en-US" altLang="zh-CN" dirty="0"/>
              <a:t>C</a:t>
            </a:r>
            <a:r>
              <a:rPr lang="zh-CN" altLang="en-US" dirty="0"/>
              <a:t>语言标准库头文件</a:t>
            </a:r>
            <a:r>
              <a:rPr lang="en-US" altLang="zh-CN" dirty="0" err="1"/>
              <a:t>float.h</a:t>
            </a:r>
            <a:r>
              <a:rPr lang="zh-CN" altLang="en-US" dirty="0"/>
              <a:t>定义了浮点数小数点后的有效位数 </a:t>
            </a:r>
            <a:r>
              <a:rPr lang="en-US" altLang="zh-CN" dirty="0"/>
              <a:t>:&lt;pre t="code" l="</a:t>
            </a:r>
            <a:r>
              <a:rPr lang="en-US" altLang="zh-CN" dirty="0" err="1"/>
              <a:t>cpp</a:t>
            </a:r>
            <a:r>
              <a:rPr lang="en-US" altLang="zh-CN" dirty="0"/>
              <a:t>"&gt; //</a:t>
            </a:r>
            <a:r>
              <a:rPr lang="en-US" altLang="zh-CN" dirty="0" err="1"/>
              <a:t>float.h</a:t>
            </a:r>
            <a:r>
              <a:rPr lang="zh-CN" altLang="en-US" dirty="0"/>
              <a:t>头文件的部分代码</a:t>
            </a:r>
          </a:p>
          <a:p>
            <a:r>
              <a:rPr lang="en-US" altLang="zh-CN" dirty="0"/>
              <a:t>#define DBL_DIG 15   //</a:t>
            </a:r>
            <a:r>
              <a:rPr lang="zh-CN" altLang="en-US" dirty="0"/>
              <a:t>双精度小数点后</a:t>
            </a:r>
            <a:r>
              <a:rPr lang="en-US" altLang="zh-CN" dirty="0"/>
              <a:t>15</a:t>
            </a:r>
            <a:r>
              <a:rPr lang="zh-CN" altLang="en-US" dirty="0"/>
              <a:t>位</a:t>
            </a:r>
          </a:p>
          <a:p>
            <a:r>
              <a:rPr lang="en-US" altLang="zh-CN" dirty="0"/>
              <a:t>#define FLT_DIG 6     //</a:t>
            </a:r>
            <a:r>
              <a:rPr lang="zh-CN" altLang="en-US" dirty="0"/>
              <a:t>单精度小数点后</a:t>
            </a:r>
            <a:r>
              <a:rPr lang="en-US" altLang="zh-CN" dirty="0"/>
              <a:t>6</a:t>
            </a:r>
            <a:r>
              <a:rPr lang="zh-CN" altLang="en-US" dirty="0"/>
              <a:t>位</a:t>
            </a:r>
          </a:p>
          <a:p>
            <a:r>
              <a:rPr lang="en-US" altLang="zh-CN" dirty="0"/>
              <a:t>#define LDBL_DIG 19 //</a:t>
            </a:r>
            <a:r>
              <a:rPr lang="zh-CN" altLang="en-US" dirty="0"/>
              <a:t>长双精度小数点</a:t>
            </a:r>
            <a:r>
              <a:rPr lang="en-US" altLang="zh-CN" dirty="0"/>
              <a:t>19 </a:t>
            </a:r>
            <a:endParaRPr lang="zh-CN" altLang="en-US" dirty="0"/>
          </a:p>
        </p:txBody>
      </p:sp>
    </p:spTree>
    <p:extLst>
      <p:ext uri="{BB962C8B-B14F-4D97-AF65-F5344CB8AC3E}">
        <p14:creationId xmlns:p14="http://schemas.microsoft.com/office/powerpoint/2010/main" val="2529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scanf</a:t>
            </a:r>
            <a:r>
              <a:rPr lang="zh-CN" altLang="en-US"/>
              <a:t>函数</a:t>
            </a:r>
          </a:p>
        </p:txBody>
      </p:sp>
      <p:sp>
        <p:nvSpPr>
          <p:cNvPr id="3" name="内容占位符 2"/>
          <p:cNvSpPr>
            <a:spLocks noGrp="1"/>
          </p:cNvSpPr>
          <p:nvPr>
            <p:ph idx="4294967295"/>
          </p:nvPr>
        </p:nvSpPr>
        <p:spPr>
          <a:xfrm>
            <a:off x="668339" y="1191388"/>
            <a:ext cx="8567738" cy="590550"/>
          </a:xfrm>
        </p:spPr>
        <p:txBody>
          <a:bodyPr>
            <a:normAutofit/>
          </a:bodyPr>
          <a:lstStyle/>
          <a:p>
            <a:pPr marL="0" indent="0">
              <a:buNone/>
            </a:pPr>
            <a:r>
              <a:rPr lang="zh-CN" altLang="en-US" sz="2000" dirty="0">
                <a:solidFill>
                  <a:schemeClr val="tx1">
                    <a:lumMod val="65000"/>
                    <a:lumOff val="35000"/>
                  </a:schemeClr>
                </a:solidFill>
              </a:rPr>
              <a:t>用来输入数据。</a:t>
            </a:r>
          </a:p>
        </p:txBody>
      </p:sp>
      <p:sp>
        <p:nvSpPr>
          <p:cNvPr id="4" name="矩形 3"/>
          <p:cNvSpPr/>
          <p:nvPr/>
        </p:nvSpPr>
        <p:spPr>
          <a:xfrm>
            <a:off x="1636644" y="1981614"/>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scanf</a:t>
            </a:r>
            <a:r>
              <a:rPr lang="zh-CN" altLang="en-US" b="1"/>
              <a:t>（格式控制，地址表列）</a:t>
            </a:r>
          </a:p>
        </p:txBody>
      </p:sp>
      <p:sp>
        <p:nvSpPr>
          <p:cNvPr id="5" name="圆角矩形 4"/>
          <p:cNvSpPr/>
          <p:nvPr/>
        </p:nvSpPr>
        <p:spPr>
          <a:xfrm>
            <a:off x="6613016" y="1981614"/>
            <a:ext cx="4208864" cy="1217402"/>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noProof="1"/>
              <a:t>scanf("%f%f%f", &amp;a, &amp;b, &amp;c );</a:t>
            </a:r>
            <a:endParaRPr lang="en-US" altLang="zh-CN" sz="1600" noProof="1">
              <a:solidFill>
                <a:srgbClr val="008000"/>
              </a:solidFill>
            </a:endParaRPr>
          </a:p>
        </p:txBody>
      </p:sp>
      <p:sp>
        <p:nvSpPr>
          <p:cNvPr id="13" name="文本框 12"/>
          <p:cNvSpPr txBox="1"/>
          <p:nvPr/>
        </p:nvSpPr>
        <p:spPr>
          <a:xfrm>
            <a:off x="7085817" y="2282538"/>
            <a:ext cx="2542581" cy="307777"/>
          </a:xfrm>
          <a:prstGeom prst="rect">
            <a:avLst/>
          </a:prstGeom>
          <a:noFill/>
        </p:spPr>
        <p:txBody>
          <a:bodyPr wrap="square" rtlCol="0">
            <a:spAutoFit/>
          </a:bodyPr>
          <a:lstStyle/>
          <a:p>
            <a:r>
              <a:rPr lang="zh-CN" altLang="en-US" sz="1400" dirty="0"/>
              <a:t>格式控制</a:t>
            </a:r>
            <a:r>
              <a:rPr lang="en-US" altLang="zh-CN" sz="1400" dirty="0"/>
              <a:t>	   </a:t>
            </a:r>
            <a:r>
              <a:rPr lang="zh-CN" altLang="en-US" sz="1400" dirty="0"/>
              <a:t>地址</a:t>
            </a:r>
            <a:r>
              <a:rPr lang="zh-CN" altLang="en-US" sz="1400" spc="-50" dirty="0"/>
              <a:t>表列</a:t>
            </a:r>
          </a:p>
        </p:txBody>
      </p:sp>
      <p:sp>
        <p:nvSpPr>
          <p:cNvPr id="15" name="MH_Desc_1"/>
          <p:cNvSpPr/>
          <p:nvPr>
            <p:custDataLst>
              <p:tags r:id="rId1"/>
            </p:custDataLst>
          </p:nvPr>
        </p:nvSpPr>
        <p:spPr>
          <a:xfrm>
            <a:off x="1636644" y="2764044"/>
            <a:ext cx="4389782" cy="275093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50000"/>
              </a:lnSpc>
              <a:defRPr/>
            </a:pPr>
            <a:r>
              <a:rPr lang="en-US" altLang="zh-CN" sz="1400" dirty="0">
                <a:solidFill>
                  <a:schemeClr val="tx1"/>
                </a:solidFill>
              </a:rPr>
              <a:t>(1) “</a:t>
            </a:r>
            <a:r>
              <a:rPr lang="zh-CN" altLang="en-US" sz="1400" b="1" dirty="0">
                <a:solidFill>
                  <a:schemeClr val="tx1"/>
                </a:solidFill>
              </a:rPr>
              <a:t>格式控制</a:t>
            </a:r>
            <a:r>
              <a:rPr lang="zh-CN" altLang="en-US" sz="1400" dirty="0">
                <a:solidFill>
                  <a:schemeClr val="tx1"/>
                </a:solidFill>
              </a:rPr>
              <a:t>”是用双引号括起来的一个字符串，含义同</a:t>
            </a:r>
            <a:r>
              <a:rPr lang="en-US" altLang="zh-CN" sz="1400" dirty="0" err="1">
                <a:solidFill>
                  <a:schemeClr val="tx1"/>
                </a:solidFill>
              </a:rPr>
              <a:t>printf</a:t>
            </a:r>
            <a:r>
              <a:rPr lang="zh-CN" altLang="en-US" sz="1400" dirty="0">
                <a:solidFill>
                  <a:schemeClr val="tx1"/>
                </a:solidFill>
              </a:rPr>
              <a:t>函数。包括：</a:t>
            </a:r>
            <a:r>
              <a:rPr lang="en-US" altLang="zh-CN" sz="1400" dirty="0">
                <a:solidFill>
                  <a:schemeClr val="tx1"/>
                </a:solidFill>
              </a:rPr>
              <a:t> </a:t>
            </a:r>
          </a:p>
          <a:p>
            <a:pPr algn="just">
              <a:lnSpc>
                <a:spcPct val="150000"/>
              </a:lnSpc>
              <a:defRPr/>
            </a:pPr>
            <a:r>
              <a:rPr lang="en-US" altLang="zh-CN" sz="1400" dirty="0">
                <a:solidFill>
                  <a:schemeClr val="tx1"/>
                </a:solidFill>
              </a:rPr>
              <a:t>① </a:t>
            </a:r>
            <a:r>
              <a:rPr lang="zh-CN" altLang="en-US" sz="1400" b="1" dirty="0">
                <a:solidFill>
                  <a:schemeClr val="tx1"/>
                </a:solidFill>
              </a:rPr>
              <a:t>格式声明</a:t>
            </a:r>
            <a:r>
              <a:rPr lang="zh-CN" altLang="en-US" sz="1400" dirty="0">
                <a:solidFill>
                  <a:schemeClr val="tx1"/>
                </a:solidFill>
              </a:rPr>
              <a:t>。以</a:t>
            </a:r>
            <a:r>
              <a:rPr lang="en-US" altLang="zh-CN" sz="1400" dirty="0">
                <a:solidFill>
                  <a:schemeClr val="tx1"/>
                </a:solidFill>
              </a:rPr>
              <a:t>%</a:t>
            </a:r>
            <a:r>
              <a:rPr lang="zh-CN" altLang="en-US" sz="1400" dirty="0">
                <a:solidFill>
                  <a:schemeClr val="tx1"/>
                </a:solidFill>
              </a:rPr>
              <a:t>开始，以一个格式字符结束，中间可以插入附加的字符。</a:t>
            </a:r>
          </a:p>
          <a:p>
            <a:pPr algn="just">
              <a:lnSpc>
                <a:spcPct val="150000"/>
              </a:lnSpc>
              <a:defRPr/>
            </a:pPr>
            <a:r>
              <a:rPr lang="zh-CN" altLang="en-US" sz="1400" dirty="0">
                <a:solidFill>
                  <a:schemeClr val="tx1"/>
                </a:solidFill>
              </a:rPr>
              <a:t>② </a:t>
            </a:r>
            <a:r>
              <a:rPr lang="zh-CN" altLang="en-US" sz="1400" b="1" dirty="0">
                <a:solidFill>
                  <a:schemeClr val="tx1"/>
                </a:solidFill>
              </a:rPr>
              <a:t>普通字符</a:t>
            </a:r>
            <a:r>
              <a:rPr lang="zh-CN" altLang="en-US" sz="1400" dirty="0">
                <a:solidFill>
                  <a:schemeClr val="tx1"/>
                </a:solidFill>
              </a:rPr>
              <a:t>。</a:t>
            </a:r>
            <a:endParaRPr lang="en-US" altLang="zh-CN" sz="1400" dirty="0">
              <a:solidFill>
                <a:schemeClr val="tx1"/>
              </a:solidFill>
            </a:endParaRPr>
          </a:p>
          <a:p>
            <a:pPr algn="just">
              <a:lnSpc>
                <a:spcPct val="150000"/>
              </a:lnSpc>
              <a:defRPr/>
            </a:pPr>
            <a:endParaRPr lang="en-US" altLang="zh-CN" sz="1400" dirty="0">
              <a:solidFill>
                <a:schemeClr val="tx1"/>
              </a:solidFill>
            </a:endParaRPr>
          </a:p>
          <a:p>
            <a:pPr algn="just">
              <a:lnSpc>
                <a:spcPct val="150000"/>
              </a:lnSpc>
              <a:defRPr/>
            </a:pPr>
            <a:r>
              <a:rPr lang="zh-CN" altLang="en-US" sz="1400" dirty="0">
                <a:solidFill>
                  <a:schemeClr val="tx1"/>
                </a:solidFill>
              </a:rPr>
              <a:t> </a:t>
            </a:r>
            <a:r>
              <a:rPr lang="en-US" altLang="zh-CN" sz="1400" dirty="0">
                <a:solidFill>
                  <a:schemeClr val="tx1"/>
                </a:solidFill>
              </a:rPr>
              <a:t>(2) </a:t>
            </a:r>
            <a:r>
              <a:rPr lang="zh-CN" altLang="en-US" sz="1400" b="1" dirty="0">
                <a:solidFill>
                  <a:schemeClr val="tx1"/>
                </a:solidFill>
              </a:rPr>
              <a:t>地址表列</a:t>
            </a:r>
            <a:r>
              <a:rPr lang="zh-CN" altLang="en-US" sz="1400" dirty="0">
                <a:solidFill>
                  <a:schemeClr val="tx1"/>
                </a:solidFill>
              </a:rPr>
              <a:t>是由若干个地址组成的表列，可以是变量的地址，或</a:t>
            </a:r>
            <a:r>
              <a:rPr lang="zh-CN" altLang="en-US" sz="1400" dirty="0">
                <a:solidFill>
                  <a:schemeClr val="tx1"/>
                </a:solidFill>
                <a:highlight>
                  <a:srgbClr val="FFFF00"/>
                </a:highlight>
              </a:rPr>
              <a:t>字符串的首地址</a:t>
            </a:r>
            <a:r>
              <a:rPr lang="zh-CN" altLang="en-US" sz="1400" dirty="0">
                <a:solidFill>
                  <a:schemeClr val="tx1"/>
                </a:solidFill>
              </a:rPr>
              <a:t>。</a:t>
            </a:r>
          </a:p>
        </p:txBody>
      </p:sp>
    </p:spTree>
    <p:extLst>
      <p:ext uri="{BB962C8B-B14F-4D97-AF65-F5344CB8AC3E}">
        <p14:creationId xmlns:p14="http://schemas.microsoft.com/office/powerpoint/2010/main" val="16712048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8777" y="220389"/>
            <a:ext cx="5921375" cy="621360"/>
          </a:xfrm>
        </p:spPr>
        <p:txBody>
          <a:bodyPr/>
          <a:lstStyle/>
          <a:p>
            <a:r>
              <a:rPr lang="en-US" altLang="zh-CN" dirty="0" err="1"/>
              <a:t>scanf</a:t>
            </a:r>
            <a:r>
              <a:rPr lang="zh-CN" altLang="en-US" dirty="0"/>
              <a:t>函数</a:t>
            </a:r>
            <a:r>
              <a:rPr lang="en-US" altLang="zh-CN" dirty="0"/>
              <a:t>——</a:t>
            </a:r>
            <a:r>
              <a:rPr lang="zh-CN" altLang="en-US" dirty="0"/>
              <a:t>格式声明</a:t>
            </a:r>
          </a:p>
        </p:txBody>
      </p:sp>
      <p:sp>
        <p:nvSpPr>
          <p:cNvPr id="4" name="矩形 3"/>
          <p:cNvSpPr/>
          <p:nvPr/>
        </p:nvSpPr>
        <p:spPr>
          <a:xfrm>
            <a:off x="645270" y="943327"/>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a:t>%  </a:t>
            </a:r>
            <a:r>
              <a:rPr lang="zh-CN" altLang="en-US" b="1"/>
              <a:t>附加字符  格式字符</a:t>
            </a:r>
          </a:p>
        </p:txBody>
      </p:sp>
      <p:graphicFrame>
        <p:nvGraphicFramePr>
          <p:cNvPr id="16" name="表格 15"/>
          <p:cNvGraphicFramePr>
            <a:graphicFrameLocks noGrp="1"/>
          </p:cNvGraphicFramePr>
          <p:nvPr>
            <p:extLst>
              <p:ext uri="{D42A27DB-BD31-4B8C-83A1-F6EECF244321}">
                <p14:modId xmlns:p14="http://schemas.microsoft.com/office/powerpoint/2010/main" val="3678330167"/>
              </p:ext>
            </p:extLst>
          </p:nvPr>
        </p:nvGraphicFramePr>
        <p:xfrm>
          <a:off x="5406502" y="531069"/>
          <a:ext cx="6140228" cy="3586800"/>
        </p:xfrm>
        <a:graphic>
          <a:graphicData uri="http://schemas.openxmlformats.org/drawingml/2006/table">
            <a:tbl>
              <a:tblPr firstRow="1" firstCol="1">
                <a:tableStyleId>{21E4AEA4-8DFA-4A89-87EB-49C32662AFE0}</a:tableStyleId>
              </a:tblPr>
              <a:tblGrid>
                <a:gridCol w="915270">
                  <a:extLst>
                    <a:ext uri="{9D8B030D-6E8A-4147-A177-3AD203B41FA5}">
                      <a16:colId xmlns:a16="http://schemas.microsoft.com/office/drawing/2014/main" val="20000"/>
                    </a:ext>
                  </a:extLst>
                </a:gridCol>
                <a:gridCol w="5224958">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rPr>
                        <a:t>格式</a:t>
                      </a:r>
                      <a:endParaRPr lang="en-US" altLang="zh-CN" sz="1400" b="1" kern="100">
                        <a:solidFill>
                          <a:schemeClr val="tx1"/>
                        </a:solidFill>
                        <a:latin typeface="+mn-ea"/>
                        <a:ea typeface="+mn-ea"/>
                      </a:endParaRPr>
                    </a:p>
                    <a:p>
                      <a:pPr algn="ctr" fontAlgn="auto">
                        <a:lnSpc>
                          <a:spcPct val="100000"/>
                        </a:lnSpc>
                        <a:spcBef>
                          <a:spcPts val="0"/>
                        </a:spcBef>
                        <a:spcAft>
                          <a:spcPts val="0"/>
                        </a:spcAft>
                      </a:pPr>
                      <a:r>
                        <a:rPr lang="zh-CN" altLang="en-US" sz="1400" b="1" kern="100">
                          <a:solidFill>
                            <a:schemeClr val="tx1"/>
                          </a:solidFill>
                          <a:latin typeface="+mn-ea"/>
                          <a:ea typeface="+mn-ea"/>
                        </a:rPr>
                        <a:t>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sz="1400" b="1" kern="100" dirty="0" err="1">
                          <a:solidFill>
                            <a:schemeClr val="tx1"/>
                          </a:solidFill>
                          <a:latin typeface="+mn-ea"/>
                          <a:ea typeface="+mn-ea"/>
                        </a:rPr>
                        <a:t>d,i</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输入有符号的十进制整数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u</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输入无符号的十进制整数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rPr>
                        <a:t>o</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输入无符号的八进制整数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x,X</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cs typeface="Times New Roman"/>
                        </a:rPr>
                        <a:t>输入无符号的十六进制整数</a:t>
                      </a:r>
                      <a:r>
                        <a:rPr lang="en-US" altLang="zh-CN" sz="1400" b="0" kern="100">
                          <a:solidFill>
                            <a:schemeClr val="tx1"/>
                          </a:solidFill>
                          <a:latin typeface="+mn-ea"/>
                          <a:ea typeface="+mn-ea"/>
                          <a:cs typeface="Times New Roman"/>
                        </a:rPr>
                        <a:t>(</a:t>
                      </a:r>
                      <a:r>
                        <a:rPr lang="zh-CN" altLang="en-US" sz="1400" b="0" kern="100">
                          <a:solidFill>
                            <a:schemeClr val="tx1"/>
                          </a:solidFill>
                          <a:latin typeface="+mn-ea"/>
                          <a:ea typeface="+mn-ea"/>
                          <a:cs typeface="Times New Roman"/>
                        </a:rPr>
                        <a:t>大小写作用相同</a:t>
                      </a:r>
                      <a:r>
                        <a:rPr lang="en-US" altLang="zh-CN" sz="1400" b="0" kern="100">
                          <a:solidFill>
                            <a:schemeClr val="tx1"/>
                          </a:solidFill>
                          <a:latin typeface="+mn-ea"/>
                          <a:ea typeface="+mn-ea"/>
                          <a:cs typeface="Times New Roman"/>
                        </a:rPr>
                        <a:t>)</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c</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输入单个字符</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2447167622"/>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s</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输入字符串，将字符串送到一个字符数组中，在输入时以非空白字符开始，以第一个空白字符结束。字符串以串结束标志</a:t>
                      </a:r>
                      <a:r>
                        <a:rPr lang="en-US" altLang="zh-CN" sz="1400" b="0" kern="100">
                          <a:solidFill>
                            <a:schemeClr val="tx1"/>
                          </a:solidFill>
                          <a:latin typeface="+mn-ea"/>
                          <a:ea typeface="+mn-ea"/>
                        </a:rPr>
                        <a:t>′\0′</a:t>
                      </a:r>
                      <a:r>
                        <a:rPr lang="zh-CN" altLang="en-US" sz="1400" b="0" kern="100">
                          <a:solidFill>
                            <a:schemeClr val="tx1"/>
                          </a:solidFill>
                          <a:latin typeface="+mn-ea"/>
                          <a:ea typeface="+mn-ea"/>
                        </a:rPr>
                        <a:t>作为其最后一个字符</a:t>
                      </a:r>
                    </a:p>
                  </a:txBody>
                  <a:tcPr marL="68580" marR="68580" marT="0" marB="0" anchor="ctr"/>
                </a:tc>
                <a:extLst>
                  <a:ext uri="{0D108BD9-81ED-4DB2-BD59-A6C34878D82A}">
                    <a16:rowId xmlns:a16="http://schemas.microsoft.com/office/drawing/2014/main" val="10004"/>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Times New Roman"/>
                        </a:rPr>
                        <a:t>f</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输入实数，可以用小数形式或指数形式输入</a:t>
                      </a:r>
                      <a:endParaRPr lang="zh-CN" alt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2423899563"/>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cs typeface="+mn-cs"/>
                        </a:rPr>
                        <a:t>e,E,g,G</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与</a:t>
                      </a:r>
                      <a:r>
                        <a:rPr lang="en-US" altLang="zh-CN" sz="1400" b="0" kern="100" dirty="0">
                          <a:solidFill>
                            <a:schemeClr val="tx1"/>
                          </a:solidFill>
                          <a:latin typeface="+mn-ea"/>
                          <a:ea typeface="+mn-ea"/>
                        </a:rPr>
                        <a:t>f</a:t>
                      </a:r>
                      <a:r>
                        <a:rPr lang="zh-CN" altLang="en-US" sz="1400" b="0" kern="100" dirty="0">
                          <a:solidFill>
                            <a:schemeClr val="tx1"/>
                          </a:solidFill>
                          <a:latin typeface="+mn-ea"/>
                          <a:ea typeface="+mn-ea"/>
                        </a:rPr>
                        <a:t>作用相同，</a:t>
                      </a:r>
                      <a:r>
                        <a:rPr lang="en-US" altLang="zh-CN" sz="1400" b="0" kern="100" dirty="0">
                          <a:solidFill>
                            <a:schemeClr val="tx1"/>
                          </a:solidFill>
                          <a:latin typeface="+mn-ea"/>
                          <a:ea typeface="+mn-ea"/>
                        </a:rPr>
                        <a:t>e</a:t>
                      </a:r>
                      <a:r>
                        <a:rPr lang="zh-CN" altLang="en-US" sz="1400" b="0" kern="100" dirty="0">
                          <a:solidFill>
                            <a:schemeClr val="tx1"/>
                          </a:solidFill>
                          <a:latin typeface="+mn-ea"/>
                          <a:ea typeface="+mn-ea"/>
                        </a:rPr>
                        <a:t>与</a:t>
                      </a:r>
                      <a:r>
                        <a:rPr lang="en-US" altLang="zh-CN" sz="1400" b="0" kern="100" dirty="0">
                          <a:solidFill>
                            <a:schemeClr val="tx1"/>
                          </a:solidFill>
                          <a:latin typeface="+mn-ea"/>
                          <a:ea typeface="+mn-ea"/>
                        </a:rPr>
                        <a:t>f</a:t>
                      </a:r>
                      <a:r>
                        <a:rPr lang="zh-CN" altLang="en-US" sz="1400" b="0" kern="100" dirty="0">
                          <a:solidFill>
                            <a:schemeClr val="tx1"/>
                          </a:solidFill>
                          <a:latin typeface="+mn-ea"/>
                          <a:ea typeface="+mn-ea"/>
                        </a:rPr>
                        <a:t>、</a:t>
                      </a:r>
                      <a:r>
                        <a:rPr lang="en-US" altLang="zh-CN" sz="1400" b="0" kern="100" dirty="0">
                          <a:solidFill>
                            <a:schemeClr val="tx1"/>
                          </a:solidFill>
                          <a:latin typeface="+mn-ea"/>
                          <a:ea typeface="+mn-ea"/>
                        </a:rPr>
                        <a:t>g</a:t>
                      </a:r>
                      <a:r>
                        <a:rPr lang="zh-CN" altLang="en-US" sz="1400" b="0" kern="100" dirty="0">
                          <a:solidFill>
                            <a:schemeClr val="tx1"/>
                          </a:solidFill>
                          <a:latin typeface="+mn-ea"/>
                          <a:ea typeface="+mn-ea"/>
                        </a:rPr>
                        <a:t>可以互相替换</a:t>
                      </a:r>
                      <a:r>
                        <a:rPr lang="en-US" altLang="zh-CN" sz="1400" b="0" kern="100" dirty="0">
                          <a:solidFill>
                            <a:schemeClr val="tx1"/>
                          </a:solidFill>
                          <a:latin typeface="+mn-ea"/>
                          <a:ea typeface="+mn-ea"/>
                        </a:rPr>
                        <a:t>(</a:t>
                      </a:r>
                      <a:r>
                        <a:rPr lang="zh-CN" altLang="en-US" sz="1400" b="0" kern="100" dirty="0">
                          <a:solidFill>
                            <a:schemeClr val="tx1"/>
                          </a:solidFill>
                          <a:latin typeface="+mn-ea"/>
                          <a:ea typeface="+mn-ea"/>
                        </a:rPr>
                        <a:t>大小写作用相同</a:t>
                      </a:r>
                      <a:r>
                        <a:rPr lang="en-US" altLang="zh-CN" sz="1400" b="0" kern="100" dirty="0">
                          <a:solidFill>
                            <a:schemeClr val="tx1"/>
                          </a:solidFill>
                          <a:latin typeface="+mn-ea"/>
                          <a:ea typeface="+mn-ea"/>
                        </a:rPr>
                        <a:t>)</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5"/>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3606987967"/>
              </p:ext>
            </p:extLst>
          </p:nvPr>
        </p:nvGraphicFramePr>
        <p:xfrm>
          <a:off x="5406503" y="4305435"/>
          <a:ext cx="6140228" cy="1933440"/>
        </p:xfrm>
        <a:graphic>
          <a:graphicData uri="http://schemas.openxmlformats.org/drawingml/2006/table">
            <a:tbl>
              <a:tblPr firstRow="1" firstCol="1">
                <a:tableStyleId>{21E4AEA4-8DFA-4A89-87EB-49C32662AFE0}</a:tableStyleId>
              </a:tblPr>
              <a:tblGrid>
                <a:gridCol w="896959">
                  <a:extLst>
                    <a:ext uri="{9D8B030D-6E8A-4147-A177-3AD203B41FA5}">
                      <a16:colId xmlns:a16="http://schemas.microsoft.com/office/drawing/2014/main" val="20000"/>
                    </a:ext>
                  </a:extLst>
                </a:gridCol>
                <a:gridCol w="5243269">
                  <a:extLst>
                    <a:ext uri="{9D8B030D-6E8A-4147-A177-3AD203B41FA5}">
                      <a16:colId xmlns:a16="http://schemas.microsoft.com/office/drawing/2014/main" val="20001"/>
                    </a:ext>
                  </a:extLst>
                </a:gridCol>
              </a:tblGrid>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rPr>
                        <a:t>附加</a:t>
                      </a:r>
                      <a:endParaRPr lang="en-US" altLang="zh-CN" sz="1400" b="1" kern="100">
                        <a:solidFill>
                          <a:schemeClr val="tx1"/>
                        </a:solidFill>
                        <a:latin typeface="+mn-ea"/>
                        <a:ea typeface="+mn-ea"/>
                      </a:endParaRPr>
                    </a:p>
                    <a:p>
                      <a:pPr algn="ctr" fontAlgn="auto">
                        <a:lnSpc>
                          <a:spcPct val="100000"/>
                        </a:lnSpc>
                        <a:spcBef>
                          <a:spcPts val="0"/>
                        </a:spcBef>
                        <a:spcAft>
                          <a:spcPts val="0"/>
                        </a:spcAft>
                      </a:pPr>
                      <a:r>
                        <a:rPr lang="zh-CN" altLang="en-US" sz="1400" b="1" kern="100">
                          <a:solidFill>
                            <a:schemeClr val="tx1"/>
                          </a:solidFill>
                          <a:latin typeface="+mn-ea"/>
                          <a:ea typeface="+mn-ea"/>
                        </a:rPr>
                        <a:t>字符</a:t>
                      </a:r>
                      <a:endParaRPr lang="zh-CN" sz="1400" b="1" kern="100" dirty="0">
                        <a:solidFill>
                          <a:schemeClr val="tx1"/>
                        </a:solidFill>
                        <a:latin typeface="+mn-ea"/>
                        <a:ea typeface="+mn-ea"/>
                        <a:cs typeface="Times New Roman"/>
                      </a:endParaRPr>
                    </a:p>
                  </a:txBody>
                  <a:tcPr marL="68580" marR="68580" marT="0" marB="0" anchor="ctr"/>
                </a:tc>
                <a:tc>
                  <a:txBody>
                    <a:bodyPr/>
                    <a:lstStyle/>
                    <a:p>
                      <a:pPr algn="ctr">
                        <a:lnSpc>
                          <a:spcPct val="100000"/>
                        </a:lnSpc>
                        <a:spcBef>
                          <a:spcPts val="0"/>
                        </a:spcBef>
                        <a:spcAft>
                          <a:spcPts val="0"/>
                        </a:spcAft>
                      </a:pPr>
                      <a:r>
                        <a:rPr lang="zh-CN" altLang="en-US" sz="1400" b="1" kern="100">
                          <a:solidFill>
                            <a:schemeClr val="tx1"/>
                          </a:solidFill>
                          <a:latin typeface="+mn-ea"/>
                          <a:ea typeface="+mn-ea"/>
                        </a:rPr>
                        <a:t>说    明</a:t>
                      </a:r>
                      <a:endParaRPr lang="zh-CN" sz="1400" b="1"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0"/>
                  </a:ext>
                </a:extLst>
              </a:tr>
              <a:tr h="360000">
                <a:tc>
                  <a:txBody>
                    <a:bodyPr/>
                    <a:lstStyle/>
                    <a:p>
                      <a:pPr algn="ctr" fontAlgn="auto">
                        <a:lnSpc>
                          <a:spcPct val="100000"/>
                        </a:lnSpc>
                        <a:spcBef>
                          <a:spcPts val="0"/>
                        </a:spcBef>
                        <a:spcAft>
                          <a:spcPts val="0"/>
                        </a:spcAft>
                      </a:pPr>
                      <a:r>
                        <a:rPr lang="en-US" altLang="zh-CN" sz="1400" b="1" kern="100">
                          <a:solidFill>
                            <a:schemeClr val="tx1"/>
                          </a:solidFill>
                          <a:latin typeface="+mn-ea"/>
                          <a:ea typeface="+mn-ea"/>
                        </a:rPr>
                        <a:t>l</a:t>
                      </a:r>
                      <a:endParaRPr lang="zh-CN" sz="1400" b="1" kern="100" dirty="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输入长整型数据（可用</a:t>
                      </a:r>
                      <a:r>
                        <a:rPr lang="en-US" altLang="zh-CN" sz="1400" b="0" kern="100">
                          <a:solidFill>
                            <a:schemeClr val="tx1"/>
                          </a:solidFill>
                          <a:latin typeface="+mn-ea"/>
                          <a:ea typeface="+mn-ea"/>
                        </a:rPr>
                        <a:t>%ld</a:t>
                      </a:r>
                      <a:r>
                        <a:rPr lang="zh-CN" altLang="en-US" sz="1400" b="0" kern="100">
                          <a:solidFill>
                            <a:schemeClr val="tx1"/>
                          </a:solidFill>
                          <a:latin typeface="+mn-ea"/>
                          <a:ea typeface="+mn-ea"/>
                        </a:rPr>
                        <a:t>，</a:t>
                      </a:r>
                      <a:r>
                        <a:rPr lang="en-US" altLang="zh-CN" sz="1400" b="0" kern="100">
                          <a:solidFill>
                            <a:schemeClr val="tx1"/>
                          </a:solidFill>
                          <a:latin typeface="+mn-ea"/>
                          <a:ea typeface="+mn-ea"/>
                        </a:rPr>
                        <a:t>%lo</a:t>
                      </a:r>
                      <a:r>
                        <a:rPr lang="zh-CN" altLang="en-US" sz="1400" b="0" kern="100">
                          <a:solidFill>
                            <a:schemeClr val="tx1"/>
                          </a:solidFill>
                          <a:latin typeface="+mn-ea"/>
                          <a:ea typeface="+mn-ea"/>
                        </a:rPr>
                        <a:t>，</a:t>
                      </a:r>
                      <a:r>
                        <a:rPr lang="en-US" altLang="zh-CN" sz="1400" b="0" kern="100">
                          <a:solidFill>
                            <a:schemeClr val="tx1"/>
                          </a:solidFill>
                          <a:latin typeface="+mn-ea"/>
                          <a:ea typeface="+mn-ea"/>
                        </a:rPr>
                        <a:t>%lx</a:t>
                      </a:r>
                      <a:r>
                        <a:rPr lang="zh-CN" altLang="en-US" sz="1400" b="0" kern="100">
                          <a:solidFill>
                            <a:schemeClr val="tx1"/>
                          </a:solidFill>
                          <a:latin typeface="+mn-ea"/>
                          <a:ea typeface="+mn-ea"/>
                        </a:rPr>
                        <a:t>，</a:t>
                      </a:r>
                      <a:r>
                        <a:rPr lang="en-US" altLang="zh-CN" sz="1400" b="0" kern="100">
                          <a:solidFill>
                            <a:schemeClr val="tx1"/>
                          </a:solidFill>
                          <a:latin typeface="+mn-ea"/>
                          <a:ea typeface="+mn-ea"/>
                        </a:rPr>
                        <a:t>%lu</a:t>
                      </a:r>
                      <a:r>
                        <a:rPr lang="zh-CN" altLang="en-US" sz="1400" b="0" kern="100">
                          <a:solidFill>
                            <a:schemeClr val="tx1"/>
                          </a:solidFill>
                          <a:latin typeface="+mn-ea"/>
                          <a:ea typeface="+mn-ea"/>
                        </a:rPr>
                        <a:t>）以及</a:t>
                      </a:r>
                      <a:r>
                        <a:rPr lang="en-US" altLang="zh-CN" sz="1400" b="0" kern="100">
                          <a:solidFill>
                            <a:schemeClr val="tx1"/>
                          </a:solidFill>
                          <a:latin typeface="+mn-ea"/>
                          <a:ea typeface="+mn-ea"/>
                        </a:rPr>
                        <a:t>double</a:t>
                      </a:r>
                      <a:r>
                        <a:rPr lang="zh-CN" altLang="en-US" sz="1400" b="0" kern="100">
                          <a:solidFill>
                            <a:schemeClr val="tx1"/>
                          </a:solidFill>
                          <a:latin typeface="+mn-ea"/>
                          <a:ea typeface="+mn-ea"/>
                        </a:rPr>
                        <a:t>型数据（用</a:t>
                      </a:r>
                      <a:r>
                        <a:rPr lang="en-US" altLang="zh-CN" sz="1400" b="0" kern="100">
                          <a:solidFill>
                            <a:schemeClr val="tx1"/>
                          </a:solidFill>
                          <a:latin typeface="+mn-ea"/>
                          <a:ea typeface="+mn-ea"/>
                        </a:rPr>
                        <a:t>%lf</a:t>
                      </a:r>
                      <a:r>
                        <a:rPr lang="zh-CN" altLang="en-US" sz="1400" b="0" kern="100">
                          <a:solidFill>
                            <a:schemeClr val="tx1"/>
                          </a:solidFill>
                          <a:latin typeface="+mn-ea"/>
                          <a:ea typeface="+mn-ea"/>
                        </a:rPr>
                        <a:t>或</a:t>
                      </a:r>
                      <a:r>
                        <a:rPr lang="en-US" altLang="zh-CN" sz="1400" b="0" kern="100">
                          <a:solidFill>
                            <a:schemeClr val="tx1"/>
                          </a:solidFill>
                          <a:latin typeface="+mn-ea"/>
                          <a:ea typeface="+mn-ea"/>
                        </a:rPr>
                        <a:t>%le</a:t>
                      </a:r>
                      <a:r>
                        <a:rPr lang="zh-CN" altLang="en-US" sz="1400" b="0" kern="100">
                          <a:solidFill>
                            <a:schemeClr val="tx1"/>
                          </a:solidFill>
                          <a:latin typeface="+mn-ea"/>
                          <a:ea typeface="+mn-ea"/>
                        </a:rPr>
                        <a:t>）</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1"/>
                  </a:ext>
                </a:extLst>
              </a:tr>
              <a:tr h="360000">
                <a:tc>
                  <a:txBody>
                    <a:bodyPr/>
                    <a:lstStyle/>
                    <a:p>
                      <a:pPr algn="ctr" fontAlgn="auto">
                        <a:lnSpc>
                          <a:spcPct val="100000"/>
                        </a:lnSpc>
                        <a:spcBef>
                          <a:spcPts val="0"/>
                        </a:spcBef>
                        <a:spcAft>
                          <a:spcPts val="0"/>
                        </a:spcAft>
                      </a:pPr>
                      <a:r>
                        <a:rPr lang="en-US" sz="1400" b="1" kern="100">
                          <a:solidFill>
                            <a:schemeClr val="tx1"/>
                          </a:solidFill>
                          <a:latin typeface="+mn-ea"/>
                          <a:ea typeface="+mn-ea"/>
                        </a:rPr>
                        <a:t>h</a:t>
                      </a: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输入短整型数据（可用</a:t>
                      </a:r>
                      <a:r>
                        <a:rPr lang="en-US" altLang="zh-CN" sz="1400" b="0" kern="100">
                          <a:solidFill>
                            <a:schemeClr val="tx1"/>
                          </a:solidFill>
                          <a:latin typeface="+mn-ea"/>
                          <a:ea typeface="+mn-ea"/>
                        </a:rPr>
                        <a:t>%hd</a:t>
                      </a:r>
                      <a:r>
                        <a:rPr lang="zh-CN" altLang="en-US" sz="1400" b="0" kern="100">
                          <a:solidFill>
                            <a:schemeClr val="tx1"/>
                          </a:solidFill>
                          <a:latin typeface="+mn-ea"/>
                          <a:ea typeface="+mn-ea"/>
                        </a:rPr>
                        <a:t>，</a:t>
                      </a:r>
                      <a:r>
                        <a:rPr lang="en-US" altLang="zh-CN" sz="1400" b="0" kern="100">
                          <a:solidFill>
                            <a:schemeClr val="tx1"/>
                          </a:solidFill>
                          <a:latin typeface="+mn-ea"/>
                          <a:ea typeface="+mn-ea"/>
                        </a:rPr>
                        <a:t>%ho</a:t>
                      </a:r>
                      <a:r>
                        <a:rPr lang="zh-CN" altLang="en-US" sz="1400" b="0" kern="100">
                          <a:solidFill>
                            <a:schemeClr val="tx1"/>
                          </a:solidFill>
                          <a:latin typeface="+mn-ea"/>
                          <a:ea typeface="+mn-ea"/>
                        </a:rPr>
                        <a:t>，</a:t>
                      </a:r>
                      <a:r>
                        <a:rPr lang="en-US" altLang="zh-CN" sz="1400" b="0" kern="100">
                          <a:solidFill>
                            <a:schemeClr val="tx1"/>
                          </a:solidFill>
                          <a:latin typeface="+mn-ea"/>
                          <a:ea typeface="+mn-ea"/>
                        </a:rPr>
                        <a:t>%hx</a:t>
                      </a:r>
                      <a:r>
                        <a:rPr lang="zh-CN" altLang="en-US" sz="1400" b="0" kern="100">
                          <a:solidFill>
                            <a:schemeClr val="tx1"/>
                          </a:solidFill>
                          <a:latin typeface="+mn-ea"/>
                          <a:ea typeface="+mn-ea"/>
                        </a:rPr>
                        <a:t>）</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2"/>
                  </a:ext>
                </a:extLst>
              </a:tr>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rPr>
                        <a:t>域宽</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a:solidFill>
                            <a:schemeClr val="tx1"/>
                          </a:solidFill>
                          <a:latin typeface="+mn-ea"/>
                          <a:ea typeface="+mn-ea"/>
                        </a:rPr>
                        <a:t>指定输入数据所占宽度（列数），域宽应为正整数</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3155728579"/>
                  </a:ext>
                </a:extLst>
              </a:tr>
              <a:tr h="360000">
                <a:tc>
                  <a:txBody>
                    <a:bodyPr/>
                    <a:lstStyle/>
                    <a:p>
                      <a:pPr algn="ctr" fontAlgn="auto">
                        <a:lnSpc>
                          <a:spcPct val="100000"/>
                        </a:lnSpc>
                        <a:spcBef>
                          <a:spcPts val="0"/>
                        </a:spcBef>
                        <a:spcAft>
                          <a:spcPts val="0"/>
                        </a:spcAft>
                      </a:pPr>
                      <a:r>
                        <a:rPr lang="zh-CN" altLang="en-US" sz="1400" b="1" kern="100">
                          <a:solidFill>
                            <a:schemeClr val="tx1"/>
                          </a:solidFill>
                          <a:latin typeface="+mn-ea"/>
                          <a:ea typeface="+mn-ea"/>
                          <a:cs typeface="+mn-cs"/>
                        </a:rPr>
                        <a:t>*</a:t>
                      </a:r>
                      <a:endParaRPr lang="zh-CN" sz="1400" b="1" kern="100">
                        <a:solidFill>
                          <a:schemeClr val="tx1"/>
                        </a:solidFill>
                        <a:latin typeface="+mn-ea"/>
                        <a:ea typeface="+mn-ea"/>
                        <a:cs typeface="Times New Roman"/>
                      </a:endParaRPr>
                    </a:p>
                  </a:txBody>
                  <a:tcPr marL="68580" marR="68580" marT="0" marB="0" anchor="ctr"/>
                </a:tc>
                <a:tc>
                  <a:txBody>
                    <a:bodyPr/>
                    <a:lstStyle/>
                    <a:p>
                      <a:pPr algn="just">
                        <a:lnSpc>
                          <a:spcPct val="100000"/>
                        </a:lnSpc>
                        <a:spcBef>
                          <a:spcPts val="0"/>
                        </a:spcBef>
                        <a:spcAft>
                          <a:spcPts val="0"/>
                        </a:spcAft>
                      </a:pPr>
                      <a:r>
                        <a:rPr lang="zh-CN" altLang="en-US" sz="1400" b="0" kern="100" dirty="0">
                          <a:solidFill>
                            <a:schemeClr val="tx1"/>
                          </a:solidFill>
                          <a:latin typeface="+mn-ea"/>
                          <a:ea typeface="+mn-ea"/>
                        </a:rPr>
                        <a:t>本输入项在读入后不赋给相应的变量</a:t>
                      </a:r>
                      <a:endParaRPr lang="zh-CN" sz="1400" b="0" kern="100" dirty="0">
                        <a:solidFill>
                          <a:schemeClr val="tx1"/>
                        </a:solidFill>
                        <a:latin typeface="+mn-ea"/>
                        <a:ea typeface="+mn-ea"/>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sp>
        <p:nvSpPr>
          <p:cNvPr id="18" name="MH_Desc_1"/>
          <p:cNvSpPr/>
          <p:nvPr>
            <p:custDataLst>
              <p:tags r:id="rId1"/>
            </p:custDataLst>
          </p:nvPr>
        </p:nvSpPr>
        <p:spPr>
          <a:xfrm>
            <a:off x="645270" y="1635029"/>
            <a:ext cx="4389782" cy="4213228"/>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en-US" altLang="zh-CN" sz="1600" dirty="0">
                <a:solidFill>
                  <a:schemeClr val="tx1"/>
                </a:solidFill>
              </a:rPr>
              <a:t>(1) </a:t>
            </a:r>
            <a:r>
              <a:rPr lang="en-US" altLang="zh-CN" sz="1600" dirty="0" err="1">
                <a:solidFill>
                  <a:schemeClr val="tx1"/>
                </a:solidFill>
              </a:rPr>
              <a:t>scanf</a:t>
            </a:r>
            <a:r>
              <a:rPr lang="zh-CN" altLang="en-US" sz="1600" dirty="0">
                <a:solidFill>
                  <a:schemeClr val="tx1"/>
                </a:solidFill>
              </a:rPr>
              <a:t>函数中的格式控制后面应当是</a:t>
            </a:r>
            <a:r>
              <a:rPr lang="zh-CN" altLang="en-US" sz="1600" b="1" dirty="0">
                <a:solidFill>
                  <a:schemeClr val="tx1"/>
                </a:solidFill>
              </a:rPr>
              <a:t>变量地址</a:t>
            </a:r>
            <a:r>
              <a:rPr lang="zh-CN" altLang="en-US" sz="1600" dirty="0">
                <a:solidFill>
                  <a:schemeClr val="tx1"/>
                </a:solidFill>
              </a:rPr>
              <a:t>，而不是变量名。</a:t>
            </a:r>
            <a:endParaRPr lang="en-US" altLang="zh-CN" sz="1600" dirty="0">
              <a:solidFill>
                <a:schemeClr val="tx1"/>
              </a:solidFill>
            </a:endParaRPr>
          </a:p>
          <a:p>
            <a:pPr algn="just">
              <a:lnSpc>
                <a:spcPct val="120000"/>
              </a:lnSpc>
              <a:spcBef>
                <a:spcPts val="600"/>
              </a:spcBef>
              <a:spcAft>
                <a:spcPts val="600"/>
              </a:spcAft>
              <a:defRPr/>
            </a:pPr>
            <a:r>
              <a:rPr lang="zh-CN" altLang="en-US" sz="1600" dirty="0">
                <a:solidFill>
                  <a:schemeClr val="tx1"/>
                </a:solidFill>
              </a:rPr>
              <a:t>应与上述格式说明匹配，否则将会出现错误。</a:t>
            </a:r>
          </a:p>
          <a:p>
            <a:pPr algn="just">
              <a:lnSpc>
                <a:spcPct val="120000"/>
              </a:lnSpc>
              <a:spcBef>
                <a:spcPts val="600"/>
              </a:spcBef>
              <a:spcAft>
                <a:spcPts val="600"/>
              </a:spcAft>
              <a:defRPr/>
            </a:pPr>
            <a:r>
              <a:rPr lang="en-US" altLang="zh-CN" sz="1600" dirty="0">
                <a:solidFill>
                  <a:schemeClr val="tx1"/>
                </a:solidFill>
              </a:rPr>
              <a:t>(2)</a:t>
            </a:r>
            <a:r>
              <a:rPr lang="zh-CN" altLang="en-US" sz="1600" dirty="0">
                <a:solidFill>
                  <a:schemeClr val="tx1"/>
                </a:solidFill>
              </a:rPr>
              <a:t>如果</a:t>
            </a:r>
            <a:r>
              <a:rPr lang="zh-CN" altLang="en-US" sz="1600" dirty="0">
                <a:solidFill>
                  <a:schemeClr val="tx1"/>
                </a:solidFill>
                <a:highlight>
                  <a:srgbClr val="FFFF00"/>
                </a:highlight>
              </a:rPr>
              <a:t>在格式控制字符串中除了格式声明以外还有其他字符，则在输入数据时在对应的位置上应输入与这些字符相同的字符。</a:t>
            </a:r>
            <a:endParaRPr lang="en-US" altLang="zh-CN" sz="1600" dirty="0">
              <a:solidFill>
                <a:schemeClr val="tx1"/>
              </a:solidFill>
              <a:highlight>
                <a:srgbClr val="FFFF00"/>
              </a:highlight>
            </a:endParaRPr>
          </a:p>
          <a:p>
            <a:pPr algn="just">
              <a:lnSpc>
                <a:spcPct val="120000"/>
              </a:lnSpc>
              <a:spcBef>
                <a:spcPts val="600"/>
              </a:spcBef>
              <a:spcAft>
                <a:spcPts val="600"/>
              </a:spcAft>
              <a:defRPr/>
            </a:pPr>
            <a:r>
              <a:rPr lang="en-US" altLang="zh-CN" sz="1600" dirty="0">
                <a:solidFill>
                  <a:schemeClr val="tx1"/>
                </a:solidFill>
              </a:rPr>
              <a:t>(3)</a:t>
            </a:r>
            <a:r>
              <a:rPr lang="zh-CN" altLang="en-US" sz="1600" dirty="0">
                <a:solidFill>
                  <a:schemeClr val="tx1"/>
                </a:solidFill>
              </a:rPr>
              <a:t>在用“％</a:t>
            </a:r>
            <a:r>
              <a:rPr lang="en-US" altLang="zh-CN" sz="1600" dirty="0">
                <a:solidFill>
                  <a:schemeClr val="tx1"/>
                </a:solidFill>
              </a:rPr>
              <a:t>c”</a:t>
            </a:r>
            <a:r>
              <a:rPr lang="zh-CN" altLang="en-US" sz="1600" dirty="0">
                <a:solidFill>
                  <a:schemeClr val="tx1"/>
                </a:solidFill>
              </a:rPr>
              <a:t>格式声明输入字符时，空格字符和“转义字符”中的字符都作为有效字符输入。</a:t>
            </a:r>
            <a:endParaRPr lang="en-US" altLang="zh-CN" sz="1600" dirty="0">
              <a:solidFill>
                <a:schemeClr val="tx1"/>
              </a:solidFill>
            </a:endParaRPr>
          </a:p>
          <a:p>
            <a:pPr algn="just">
              <a:lnSpc>
                <a:spcPct val="120000"/>
              </a:lnSpc>
              <a:spcBef>
                <a:spcPts val="600"/>
              </a:spcBef>
              <a:spcAft>
                <a:spcPts val="600"/>
              </a:spcAft>
              <a:defRPr/>
            </a:pPr>
            <a:r>
              <a:rPr lang="en-US" altLang="zh-CN" sz="1600" dirty="0">
                <a:solidFill>
                  <a:schemeClr val="tx1"/>
                </a:solidFill>
              </a:rPr>
              <a:t>(4) </a:t>
            </a:r>
            <a:r>
              <a:rPr lang="zh-CN" altLang="en-US" sz="1600" dirty="0">
                <a:solidFill>
                  <a:schemeClr val="tx1"/>
                </a:solidFill>
              </a:rPr>
              <a:t>在输入数值数据时，如输入空格、回车、</a:t>
            </a:r>
            <a:r>
              <a:rPr lang="en-US" altLang="zh-CN" sz="1600" dirty="0">
                <a:solidFill>
                  <a:schemeClr val="tx1"/>
                </a:solidFill>
              </a:rPr>
              <a:t>Tab</a:t>
            </a:r>
            <a:r>
              <a:rPr lang="zh-CN" altLang="en-US" sz="1600" dirty="0">
                <a:solidFill>
                  <a:schemeClr val="tx1"/>
                </a:solidFill>
              </a:rPr>
              <a:t>键或遇非法字符</a:t>
            </a:r>
            <a:r>
              <a:rPr lang="en-US" altLang="zh-CN" sz="1600" dirty="0">
                <a:solidFill>
                  <a:schemeClr val="tx1"/>
                </a:solidFill>
              </a:rPr>
              <a:t>(</a:t>
            </a:r>
            <a:r>
              <a:rPr lang="zh-CN" altLang="en-US" sz="1600" dirty="0">
                <a:solidFill>
                  <a:schemeClr val="tx1"/>
                </a:solidFill>
              </a:rPr>
              <a:t>不属于数值的字符</a:t>
            </a:r>
            <a:r>
              <a:rPr lang="en-US" altLang="zh-CN" sz="1600" dirty="0">
                <a:solidFill>
                  <a:schemeClr val="tx1"/>
                </a:solidFill>
              </a:rPr>
              <a:t>)</a:t>
            </a:r>
            <a:r>
              <a:rPr lang="zh-CN" altLang="en-US" sz="1600" dirty="0">
                <a:solidFill>
                  <a:schemeClr val="tx1"/>
                </a:solidFill>
              </a:rPr>
              <a:t>，认为该数据结束。</a:t>
            </a:r>
            <a:endParaRPr lang="en-US" altLang="zh-CN" sz="1600" dirty="0">
              <a:solidFill>
                <a:schemeClr val="tx1"/>
              </a:solidFill>
            </a:endParaRPr>
          </a:p>
          <a:p>
            <a:pPr algn="just">
              <a:lnSpc>
                <a:spcPct val="120000"/>
              </a:lnSpc>
              <a:spcBef>
                <a:spcPts val="600"/>
              </a:spcBef>
              <a:spcAft>
                <a:spcPts val="600"/>
              </a:spcAft>
              <a:defRPr/>
            </a:pPr>
            <a:endParaRPr lang="en-US" altLang="zh-CN" sz="1600" dirty="0">
              <a:solidFill>
                <a:schemeClr val="tx1"/>
              </a:solidFill>
            </a:endParaRPr>
          </a:p>
        </p:txBody>
      </p:sp>
    </p:spTree>
    <p:extLst>
      <p:ext uri="{BB962C8B-B14F-4D97-AF65-F5344CB8AC3E}">
        <p14:creationId xmlns:p14="http://schemas.microsoft.com/office/powerpoint/2010/main" val="42057415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64396" y="2266446"/>
            <a:ext cx="10015328" cy="2196224"/>
            <a:chOff x="2406178" y="2415533"/>
            <a:chExt cx="7029450" cy="1541462"/>
          </a:xfrm>
        </p:grpSpPr>
        <p:sp>
          <p:nvSpPr>
            <p:cNvPr id="9" name="MH_Other_1"/>
            <p:cNvSpPr/>
            <p:nvPr>
              <p:custDataLst>
                <p:tags r:id="rId2"/>
              </p:custDataLst>
            </p:nvPr>
          </p:nvSpPr>
          <p:spPr>
            <a:xfrm>
              <a:off x="6690840" y="2677470"/>
              <a:ext cx="925512"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0" name="MH_Other_2"/>
            <p:cNvSpPr/>
            <p:nvPr>
              <p:custDataLst>
                <p:tags r:id="rId3"/>
              </p:custDataLst>
            </p:nvPr>
          </p:nvSpPr>
          <p:spPr>
            <a:xfrm flipH="1">
              <a:off x="4225453" y="2677470"/>
              <a:ext cx="925513" cy="1017588"/>
            </a:xfrm>
            <a:custGeom>
              <a:avLst/>
              <a:gdLst>
                <a:gd name="connsiteX0" fmla="*/ 1059517 w 1926055"/>
                <a:gd name="connsiteY0" fmla="*/ 0 h 2119034"/>
                <a:gd name="connsiteX1" fmla="*/ 1808709 w 1926055"/>
                <a:gd name="connsiteY1" fmla="*/ 310325 h 2119034"/>
                <a:gd name="connsiteX2" fmla="*/ 1809467 w 1926055"/>
                <a:gd name="connsiteY2" fmla="*/ 311244 h 2119034"/>
                <a:gd name="connsiteX3" fmla="*/ 1841388 w 1926055"/>
                <a:gd name="connsiteY3" fmla="*/ 304799 h 2119034"/>
                <a:gd name="connsiteX4" fmla="*/ 1926055 w 1926055"/>
                <a:gd name="connsiteY4" fmla="*/ 389466 h 2119034"/>
                <a:gd name="connsiteX5" fmla="*/ 1841388 w 1926055"/>
                <a:gd name="connsiteY5" fmla="*/ 474133 h 2119034"/>
                <a:gd name="connsiteX6" fmla="*/ 1756721 w 1926055"/>
                <a:gd name="connsiteY6" fmla="*/ 389466 h 2119034"/>
                <a:gd name="connsiteX7" fmla="*/ 1763375 w 1926055"/>
                <a:gd name="connsiteY7" fmla="*/ 356510 h 2119034"/>
                <a:gd name="connsiteX8" fmla="*/ 1777196 w 1926055"/>
                <a:gd name="connsiteY8" fmla="*/ 336010 h 2119034"/>
                <a:gd name="connsiteX9" fmla="*/ 1629511 w 1926055"/>
                <a:gd name="connsiteY9" fmla="*/ 214159 h 2119034"/>
                <a:gd name="connsiteX10" fmla="*/ 1059517 w 1926055"/>
                <a:gd name="connsiteY10" fmla="*/ 40050 h 2119034"/>
                <a:gd name="connsiteX11" fmla="*/ 40050 w 1926055"/>
                <a:gd name="connsiteY11" fmla="*/ 1059517 h 2119034"/>
                <a:gd name="connsiteX12" fmla="*/ 1059517 w 1926055"/>
                <a:gd name="connsiteY12" fmla="*/ 2078984 h 2119034"/>
                <a:gd name="connsiteX13" fmla="*/ 1629511 w 1926055"/>
                <a:gd name="connsiteY13" fmla="*/ 1904875 h 2119034"/>
                <a:gd name="connsiteX14" fmla="*/ 1774554 w 1926055"/>
                <a:gd name="connsiteY14" fmla="*/ 1785204 h 2119034"/>
                <a:gd name="connsiteX15" fmla="*/ 1763375 w 1926055"/>
                <a:gd name="connsiteY15" fmla="*/ 1768623 h 2119034"/>
                <a:gd name="connsiteX16" fmla="*/ 1756721 w 1926055"/>
                <a:gd name="connsiteY16" fmla="*/ 1735667 h 2119034"/>
                <a:gd name="connsiteX17" fmla="*/ 1841388 w 1926055"/>
                <a:gd name="connsiteY17" fmla="*/ 1651000 h 2119034"/>
                <a:gd name="connsiteX18" fmla="*/ 1926055 w 1926055"/>
                <a:gd name="connsiteY18" fmla="*/ 1735667 h 2119034"/>
                <a:gd name="connsiteX19" fmla="*/ 1841388 w 1926055"/>
                <a:gd name="connsiteY19" fmla="*/ 1820334 h 2119034"/>
                <a:gd name="connsiteX20" fmla="*/ 1808432 w 1926055"/>
                <a:gd name="connsiteY20" fmla="*/ 1813681 h 2119034"/>
                <a:gd name="connsiteX21" fmla="*/ 1805269 w 1926055"/>
                <a:gd name="connsiteY21" fmla="*/ 1811548 h 2119034"/>
                <a:gd name="connsiteX22" fmla="*/ 1651903 w 1926055"/>
                <a:gd name="connsiteY22" fmla="*/ 1938086 h 2119034"/>
                <a:gd name="connsiteX23" fmla="*/ 1059517 w 1926055"/>
                <a:gd name="connsiteY23" fmla="*/ 2119034 h 2119034"/>
                <a:gd name="connsiteX24" fmla="*/ 0 w 1926055"/>
                <a:gd name="connsiteY24" fmla="*/ 1059517 h 2119034"/>
                <a:gd name="connsiteX25" fmla="*/ 1059517 w 1926055"/>
                <a:gd name="connsiteY25" fmla="*/ 0 h 2119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26055" h="2119034">
                  <a:moveTo>
                    <a:pt x="1059517" y="0"/>
                  </a:moveTo>
                  <a:cubicBezTo>
                    <a:pt x="1352095" y="0"/>
                    <a:pt x="1616974" y="118591"/>
                    <a:pt x="1808709" y="310325"/>
                  </a:cubicBezTo>
                  <a:lnTo>
                    <a:pt x="1809467" y="311244"/>
                  </a:lnTo>
                  <a:lnTo>
                    <a:pt x="1841388" y="304799"/>
                  </a:lnTo>
                  <a:cubicBezTo>
                    <a:pt x="1888148" y="304799"/>
                    <a:pt x="1926055" y="342706"/>
                    <a:pt x="1926055" y="389466"/>
                  </a:cubicBezTo>
                  <a:cubicBezTo>
                    <a:pt x="1926055" y="436226"/>
                    <a:pt x="1888148" y="474133"/>
                    <a:pt x="1841388" y="474133"/>
                  </a:cubicBezTo>
                  <a:cubicBezTo>
                    <a:pt x="1794628" y="474133"/>
                    <a:pt x="1756721" y="436226"/>
                    <a:pt x="1756721" y="389466"/>
                  </a:cubicBezTo>
                  <a:cubicBezTo>
                    <a:pt x="1756721" y="377776"/>
                    <a:pt x="1759090" y="366639"/>
                    <a:pt x="1763375" y="356510"/>
                  </a:cubicBezTo>
                  <a:lnTo>
                    <a:pt x="1777196" y="336010"/>
                  </a:lnTo>
                  <a:lnTo>
                    <a:pt x="1629511" y="214159"/>
                  </a:lnTo>
                  <a:cubicBezTo>
                    <a:pt x="1466803" y="104236"/>
                    <a:pt x="1270655" y="40050"/>
                    <a:pt x="1059517" y="40050"/>
                  </a:cubicBezTo>
                  <a:cubicBezTo>
                    <a:pt x="496481" y="40050"/>
                    <a:pt x="40050" y="496481"/>
                    <a:pt x="40050" y="1059517"/>
                  </a:cubicBezTo>
                  <a:cubicBezTo>
                    <a:pt x="40050" y="1622553"/>
                    <a:pt x="496481" y="2078984"/>
                    <a:pt x="1059517" y="2078984"/>
                  </a:cubicBezTo>
                  <a:cubicBezTo>
                    <a:pt x="1270655" y="2078984"/>
                    <a:pt x="1466803" y="2014798"/>
                    <a:pt x="1629511" y="1904875"/>
                  </a:cubicBezTo>
                  <a:lnTo>
                    <a:pt x="1774554" y="1785204"/>
                  </a:lnTo>
                  <a:lnTo>
                    <a:pt x="1763375" y="1768623"/>
                  </a:lnTo>
                  <a:cubicBezTo>
                    <a:pt x="1759090" y="1758494"/>
                    <a:pt x="1756721" y="1747357"/>
                    <a:pt x="1756721" y="1735667"/>
                  </a:cubicBezTo>
                  <a:cubicBezTo>
                    <a:pt x="1756721" y="1688907"/>
                    <a:pt x="1794628" y="1651000"/>
                    <a:pt x="1841388" y="1651000"/>
                  </a:cubicBezTo>
                  <a:cubicBezTo>
                    <a:pt x="1888148" y="1651000"/>
                    <a:pt x="1926055" y="1688907"/>
                    <a:pt x="1926055" y="1735667"/>
                  </a:cubicBezTo>
                  <a:cubicBezTo>
                    <a:pt x="1926055" y="1782427"/>
                    <a:pt x="1888148" y="1820334"/>
                    <a:pt x="1841388" y="1820334"/>
                  </a:cubicBezTo>
                  <a:cubicBezTo>
                    <a:pt x="1829698" y="1820334"/>
                    <a:pt x="1818561" y="1817965"/>
                    <a:pt x="1808432" y="1813681"/>
                  </a:cubicBezTo>
                  <a:lnTo>
                    <a:pt x="1805269" y="1811548"/>
                  </a:lnTo>
                  <a:lnTo>
                    <a:pt x="1651903" y="1938086"/>
                  </a:lnTo>
                  <a:cubicBezTo>
                    <a:pt x="1482803" y="2052327"/>
                    <a:pt x="1278950" y="2119034"/>
                    <a:pt x="1059517" y="2119034"/>
                  </a:cubicBezTo>
                  <a:cubicBezTo>
                    <a:pt x="474362" y="2119034"/>
                    <a:pt x="0" y="1644672"/>
                    <a:pt x="0" y="1059517"/>
                  </a:cubicBezTo>
                  <a:cubicBezTo>
                    <a:pt x="0" y="474362"/>
                    <a:pt x="474362" y="0"/>
                    <a:pt x="105951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a:defRPr/>
              </a:pPr>
              <a:endParaRPr lang="zh-CN" altLang="en-US" sz="2800" dirty="0">
                <a:solidFill>
                  <a:schemeClr val="accent1"/>
                </a:solidFill>
              </a:endParaRPr>
            </a:p>
          </p:txBody>
        </p:sp>
        <p:sp>
          <p:nvSpPr>
            <p:cNvPr id="11" name="MH_Title_1"/>
            <p:cNvSpPr/>
            <p:nvPr>
              <p:custDataLst>
                <p:tags r:id="rId4"/>
              </p:custDataLst>
            </p:nvPr>
          </p:nvSpPr>
          <p:spPr>
            <a:xfrm>
              <a:off x="5150966" y="2415533"/>
              <a:ext cx="1539875" cy="15414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Autofit/>
            </a:bodyPr>
            <a:lstStyle/>
            <a:p>
              <a:pPr algn="ctr">
                <a:lnSpc>
                  <a:spcPct val="150000"/>
                </a:lnSpc>
                <a:defRPr/>
              </a:pPr>
              <a:r>
                <a:rPr lang="zh-CN" altLang="en-US" sz="3200">
                  <a:solidFill>
                    <a:srgbClr val="FEFFFF"/>
                  </a:solidFill>
                </a:rPr>
                <a:t>字符</a:t>
              </a:r>
              <a:endParaRPr lang="en-US" altLang="zh-CN" sz="3200">
                <a:solidFill>
                  <a:srgbClr val="FEFFFF"/>
                </a:solidFill>
              </a:endParaRPr>
            </a:p>
            <a:p>
              <a:pPr algn="ctr">
                <a:lnSpc>
                  <a:spcPct val="150000"/>
                </a:lnSpc>
                <a:defRPr/>
              </a:pPr>
              <a:r>
                <a:rPr lang="zh-CN" altLang="en-US" sz="3200">
                  <a:solidFill>
                    <a:srgbClr val="FEFFFF"/>
                  </a:solidFill>
                </a:rPr>
                <a:t>函数</a:t>
              </a:r>
            </a:p>
          </p:txBody>
        </p:sp>
        <p:sp>
          <p:nvSpPr>
            <p:cNvPr id="2053" name="MH_SubTitle_2"/>
            <p:cNvSpPr>
              <a:spLocks noChangeArrowheads="1"/>
            </p:cNvSpPr>
            <p:nvPr>
              <p:custDataLst>
                <p:tags r:id="rId5"/>
              </p:custDataLst>
            </p:nvPr>
          </p:nvSpPr>
          <p:spPr bwMode="auto">
            <a:xfrm>
              <a:off x="7616353"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ct val="150000"/>
                </a:lnSpc>
                <a:defRPr/>
              </a:pPr>
              <a:r>
                <a:rPr lang="en-US" altLang="zh-CN" sz="2400" b="1">
                  <a:solidFill>
                    <a:schemeClr val="accent1"/>
                  </a:solidFill>
                  <a:latin typeface="+mn-lt"/>
                  <a:ea typeface="+mn-ea"/>
                </a:rPr>
                <a:t>putchar</a:t>
              </a:r>
              <a:endParaRPr lang="zh-CN" altLang="en-US" sz="2400" b="1">
                <a:solidFill>
                  <a:schemeClr val="accent1"/>
                </a:solidFill>
                <a:latin typeface="+mn-lt"/>
                <a:ea typeface="+mn-ea"/>
              </a:endParaRPr>
            </a:p>
          </p:txBody>
        </p:sp>
        <p:sp>
          <p:nvSpPr>
            <p:cNvPr id="2054" name="MH_SubTitle_1"/>
            <p:cNvSpPr>
              <a:spLocks noChangeArrowheads="1"/>
            </p:cNvSpPr>
            <p:nvPr>
              <p:custDataLst>
                <p:tags r:id="rId6"/>
              </p:custDataLst>
            </p:nvPr>
          </p:nvSpPr>
          <p:spPr bwMode="auto">
            <a:xfrm>
              <a:off x="2406178" y="2902895"/>
              <a:ext cx="18192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eaLnBrk="1" hangingPunct="1">
                <a:lnSpc>
                  <a:spcPct val="150000"/>
                </a:lnSpc>
                <a:defRPr/>
              </a:pPr>
              <a:r>
                <a:rPr lang="en-US" altLang="zh-CN" sz="2400" b="1">
                  <a:solidFill>
                    <a:schemeClr val="accent1"/>
                  </a:solidFill>
                  <a:latin typeface="+mn-lt"/>
                  <a:ea typeface="+mn-ea"/>
                </a:rPr>
                <a:t>getchar</a:t>
              </a:r>
              <a:endParaRPr lang="zh-CN" altLang="en-US" sz="2400" b="1">
                <a:solidFill>
                  <a:schemeClr val="accent1"/>
                </a:solidFill>
                <a:latin typeface="+mn-lt"/>
                <a:ea typeface="+mn-ea"/>
              </a:endParaRPr>
            </a:p>
          </p:txBody>
        </p:sp>
        <p:sp>
          <p:nvSpPr>
            <p:cNvPr id="3" name="文本框 2"/>
            <p:cNvSpPr txBox="1"/>
            <p:nvPr/>
          </p:nvSpPr>
          <p:spPr>
            <a:xfrm>
              <a:off x="4791322" y="3043663"/>
              <a:ext cx="3035802" cy="367232"/>
            </a:xfrm>
            <a:prstGeom prst="rect">
              <a:avLst/>
            </a:prstGeom>
            <a:noFill/>
          </p:spPr>
          <p:txBody>
            <a:bodyPr wrap="square" rtlCol="0">
              <a:spAutoFit/>
            </a:bodyPr>
            <a:lstStyle/>
            <a:p>
              <a:r>
                <a:rPr lang="zh-CN" altLang="en-US" sz="2800"/>
                <a:t>输 入</a:t>
              </a:r>
              <a:r>
                <a:rPr lang="en-US" altLang="zh-CN" sz="2800"/>
                <a:t>		    </a:t>
              </a:r>
              <a:r>
                <a:rPr lang="zh-CN" altLang="en-US" sz="2800"/>
                <a:t>输 出</a:t>
              </a:r>
            </a:p>
          </p:txBody>
        </p:sp>
      </p:grpSp>
    </p:spTree>
    <p:custDataLst>
      <p:tags r:id="rId1"/>
    </p:custDataLst>
    <p:extLst>
      <p:ext uri="{BB962C8B-B14F-4D97-AF65-F5344CB8AC3E}">
        <p14:creationId xmlns:p14="http://schemas.microsoft.com/office/powerpoint/2010/main" val="39172976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50179" y="326548"/>
            <a:ext cx="5921375" cy="555008"/>
          </a:xfrm>
        </p:spPr>
        <p:txBody>
          <a:bodyPr/>
          <a:lstStyle/>
          <a:p>
            <a:r>
              <a:rPr lang="en-US" altLang="zh-CN" dirty="0" err="1"/>
              <a:t>putchar</a:t>
            </a:r>
            <a:r>
              <a:rPr lang="zh-CN" altLang="en-US" dirty="0"/>
              <a:t>函数</a:t>
            </a:r>
          </a:p>
        </p:txBody>
      </p:sp>
      <p:sp>
        <p:nvSpPr>
          <p:cNvPr id="3" name="内容占位符 2"/>
          <p:cNvSpPr>
            <a:spLocks noGrp="1"/>
          </p:cNvSpPr>
          <p:nvPr>
            <p:ph idx="4294967295"/>
          </p:nvPr>
        </p:nvSpPr>
        <p:spPr>
          <a:xfrm>
            <a:off x="1129748" y="984276"/>
            <a:ext cx="8569325" cy="588962"/>
          </a:xfrm>
        </p:spPr>
        <p:txBody>
          <a:bodyPr>
            <a:normAutofit/>
          </a:bodyPr>
          <a:lstStyle/>
          <a:p>
            <a:pPr marL="0" indent="0">
              <a:buNone/>
            </a:pPr>
            <a:r>
              <a:rPr lang="zh-CN" altLang="en-US" sz="2000">
                <a:solidFill>
                  <a:schemeClr val="tx1">
                    <a:lumMod val="65000"/>
                    <a:lumOff val="35000"/>
                  </a:schemeClr>
                </a:solidFill>
              </a:rPr>
              <a:t>从计算机向显示器输出一个字符。</a:t>
            </a:r>
          </a:p>
        </p:txBody>
      </p:sp>
      <p:sp>
        <p:nvSpPr>
          <p:cNvPr id="4" name="矩形 3"/>
          <p:cNvSpPr/>
          <p:nvPr/>
        </p:nvSpPr>
        <p:spPr>
          <a:xfrm>
            <a:off x="1129748" y="1694075"/>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putchar(c)</a:t>
            </a:r>
            <a:endParaRPr lang="zh-CN" altLang="en-US" sz="2000" b="1"/>
          </a:p>
        </p:txBody>
      </p:sp>
      <p:sp>
        <p:nvSpPr>
          <p:cNvPr id="16" name="内容占位符 2"/>
          <p:cNvSpPr txBox="1">
            <a:spLocks/>
          </p:cNvSpPr>
          <p:nvPr/>
        </p:nvSpPr>
        <p:spPr>
          <a:xfrm>
            <a:off x="940904" y="2168968"/>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3.8】</a:t>
            </a:r>
            <a:r>
              <a:rPr lang="zh-CN" altLang="en-US" sz="2000">
                <a:solidFill>
                  <a:schemeClr val="accent1"/>
                </a:solidFill>
              </a:rPr>
              <a:t>先后输出</a:t>
            </a:r>
            <a:r>
              <a:rPr lang="en-US" altLang="zh-CN" sz="2000">
                <a:solidFill>
                  <a:schemeClr val="accent1"/>
                </a:solidFill>
              </a:rPr>
              <a:t>BOY</a:t>
            </a:r>
            <a:r>
              <a:rPr lang="zh-CN" altLang="en-US" sz="2000">
                <a:solidFill>
                  <a:schemeClr val="accent1"/>
                </a:solidFill>
              </a:rPr>
              <a:t>三个字符。</a:t>
            </a:r>
          </a:p>
        </p:txBody>
      </p:sp>
      <p:sp>
        <p:nvSpPr>
          <p:cNvPr id="17" name="矩形 16"/>
          <p:cNvSpPr/>
          <p:nvPr/>
        </p:nvSpPr>
        <p:spPr>
          <a:xfrm>
            <a:off x="1129748" y="2657869"/>
            <a:ext cx="4803914" cy="923330"/>
          </a:xfrm>
          <a:prstGeom prst="rect">
            <a:avLst/>
          </a:prstGeom>
        </p:spPr>
        <p:txBody>
          <a:bodyPr wrap="square">
            <a:spAutoFit/>
          </a:bodyPr>
          <a:lstStyle/>
          <a:p>
            <a:r>
              <a:rPr lang="zh-CN" altLang="en-US" b="1"/>
              <a:t>解题思路</a:t>
            </a:r>
            <a:r>
              <a:rPr lang="en-US" altLang="zh-CN" b="1"/>
              <a:t>: </a:t>
            </a:r>
            <a:r>
              <a:rPr lang="zh-CN" altLang="en-US"/>
              <a:t> 定义</a:t>
            </a:r>
            <a:r>
              <a:rPr lang="en-US" altLang="zh-CN"/>
              <a:t>3</a:t>
            </a:r>
            <a:r>
              <a:rPr lang="zh-CN" altLang="en-US"/>
              <a:t>个字符变量，分别赋以初值</a:t>
            </a:r>
            <a:r>
              <a:rPr lang="en-US" altLang="zh-CN"/>
              <a:t>′B′</a:t>
            </a:r>
            <a:r>
              <a:rPr lang="zh-CN" altLang="en-US"/>
              <a:t>，</a:t>
            </a:r>
            <a:r>
              <a:rPr lang="en-US" altLang="zh-CN"/>
              <a:t>′O′</a:t>
            </a:r>
            <a:r>
              <a:rPr lang="zh-CN" altLang="en-US"/>
              <a:t>，</a:t>
            </a:r>
            <a:r>
              <a:rPr lang="en-US" altLang="zh-CN"/>
              <a:t>′Y′</a:t>
            </a:r>
            <a:r>
              <a:rPr lang="zh-CN" altLang="en-US"/>
              <a:t>，然后用</a:t>
            </a:r>
            <a:r>
              <a:rPr lang="en-US" altLang="zh-CN"/>
              <a:t>putchar</a:t>
            </a:r>
            <a:r>
              <a:rPr lang="zh-CN" altLang="en-US"/>
              <a:t>函数输出这</a:t>
            </a:r>
            <a:r>
              <a:rPr lang="en-US" altLang="zh-CN"/>
              <a:t>3</a:t>
            </a:r>
            <a:r>
              <a:rPr lang="zh-CN" altLang="en-US"/>
              <a:t>个字符变量的值。</a:t>
            </a:r>
          </a:p>
        </p:txBody>
      </p:sp>
      <p:sp>
        <p:nvSpPr>
          <p:cNvPr id="18" name="圆角矩形 17"/>
          <p:cNvSpPr/>
          <p:nvPr/>
        </p:nvSpPr>
        <p:spPr>
          <a:xfrm>
            <a:off x="1129748" y="3724817"/>
            <a:ext cx="5551292"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a='B',b='O',c='Y';	</a:t>
            </a:r>
            <a:r>
              <a:rPr lang="en-US" altLang="zh-CN" sz="1600">
                <a:solidFill>
                  <a:srgbClr val="008000"/>
                </a:solidFill>
              </a:rPr>
              <a:t>//</a:t>
            </a:r>
            <a:r>
              <a:rPr lang="zh-CN" altLang="en-US" sz="1600">
                <a:solidFill>
                  <a:srgbClr val="008000"/>
                </a:solidFill>
              </a:rPr>
              <a:t>定义</a:t>
            </a:r>
            <a:r>
              <a:rPr lang="en-US" altLang="zh-CN" sz="1600">
                <a:solidFill>
                  <a:srgbClr val="008000"/>
                </a:solidFill>
              </a:rPr>
              <a:t>3</a:t>
            </a:r>
            <a:r>
              <a:rPr lang="zh-CN" altLang="en-US" sz="1600">
                <a:solidFill>
                  <a:srgbClr val="008000"/>
                </a:solidFill>
              </a:rPr>
              <a:t>个字符变量并初始化</a:t>
            </a:r>
          </a:p>
          <a:p>
            <a:pPr defTabSz="363538"/>
            <a:r>
              <a:rPr lang="zh-CN" altLang="en-US" sz="1600"/>
              <a:t>	</a:t>
            </a:r>
            <a:r>
              <a:rPr lang="en-US" altLang="zh-CN" sz="1600"/>
              <a:t>putchar(a);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B</a:t>
            </a:r>
          </a:p>
          <a:p>
            <a:pPr defTabSz="363538"/>
            <a:r>
              <a:rPr lang="en-US" altLang="zh-CN" sz="1600"/>
              <a:t>	putchar(b);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O</a:t>
            </a:r>
          </a:p>
          <a:p>
            <a:pPr defTabSz="363538"/>
            <a:r>
              <a:rPr lang="en-US" altLang="zh-CN" sz="1600"/>
              <a:t>	putchar(c);				</a:t>
            </a:r>
            <a:r>
              <a:rPr lang="en-US" altLang="zh-CN" sz="1600">
                <a:solidFill>
                  <a:srgbClr val="008000"/>
                </a:solidFill>
              </a:rPr>
              <a:t>//</a:t>
            </a:r>
            <a:r>
              <a:rPr lang="zh-CN" altLang="en-US" sz="1600">
                <a:solidFill>
                  <a:srgbClr val="008000"/>
                </a:solidFill>
              </a:rPr>
              <a:t>向显示器输出字符</a:t>
            </a:r>
            <a:r>
              <a:rPr lang="en-US" altLang="zh-CN" sz="1600">
                <a:solidFill>
                  <a:srgbClr val="008000"/>
                </a:solidFill>
              </a:rPr>
              <a:t>Y</a:t>
            </a:r>
          </a:p>
          <a:p>
            <a:pPr defTabSz="363538"/>
            <a:r>
              <a:rPr lang="en-US" altLang="zh-CN" sz="1600"/>
              <a:t>	putchar ('\n');			</a:t>
            </a:r>
            <a:r>
              <a:rPr lang="en-US" altLang="zh-CN" sz="1600">
                <a:solidFill>
                  <a:srgbClr val="008000"/>
                </a:solidFill>
              </a:rPr>
              <a:t>//</a:t>
            </a:r>
            <a:r>
              <a:rPr lang="zh-CN" altLang="en-US" sz="1600">
                <a:solidFill>
                  <a:srgbClr val="008000"/>
                </a:solidFill>
              </a:rPr>
              <a:t>向显示器输出一个换行符</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pic>
        <p:nvPicPr>
          <p:cNvPr id="6" name="图片 5"/>
          <p:cNvPicPr>
            <a:picLocks noChangeAspect="1"/>
          </p:cNvPicPr>
          <p:nvPr/>
        </p:nvPicPr>
        <p:blipFill>
          <a:blip r:embed="rId3" cstate="print"/>
          <a:stretch>
            <a:fillRect/>
          </a:stretch>
        </p:blipFill>
        <p:spPr>
          <a:xfrm>
            <a:off x="7337744" y="2763851"/>
            <a:ext cx="3467100" cy="819150"/>
          </a:xfrm>
          <a:prstGeom prst="rect">
            <a:avLst/>
          </a:prstGeom>
        </p:spPr>
      </p:pic>
      <p:sp>
        <p:nvSpPr>
          <p:cNvPr id="19" name="圆角矩形 18"/>
          <p:cNvSpPr/>
          <p:nvPr/>
        </p:nvSpPr>
        <p:spPr>
          <a:xfrm>
            <a:off x="6863008" y="3724817"/>
            <a:ext cx="3941836" cy="2643524"/>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a:t>
            </a:r>
            <a:r>
              <a:rPr lang="en-US" altLang="zh-CN" sz="1600">
                <a:solidFill>
                  <a:srgbClr val="FF0000"/>
                </a:solidFill>
              </a:rPr>
              <a:t>int a=66,b=79,c=89;</a:t>
            </a:r>
          </a:p>
          <a:p>
            <a:pPr defTabSz="363538"/>
            <a:r>
              <a:rPr lang="en-US" altLang="zh-CN" sz="1600"/>
              <a:t> </a:t>
            </a:r>
            <a:r>
              <a:rPr lang="zh-CN" altLang="en-US" sz="1600"/>
              <a:t>	</a:t>
            </a:r>
            <a:r>
              <a:rPr lang="en-US" altLang="zh-CN" sz="1600"/>
              <a:t>putchar(a);	</a:t>
            </a:r>
          </a:p>
          <a:p>
            <a:pPr defTabSz="363538"/>
            <a:r>
              <a:rPr lang="en-US" altLang="zh-CN" sz="1600"/>
              <a:t>	putchar(b);	</a:t>
            </a:r>
          </a:p>
          <a:p>
            <a:pPr defTabSz="363538"/>
            <a:r>
              <a:rPr lang="en-US" altLang="zh-CN" sz="1600"/>
              <a:t>	putchar(c);</a:t>
            </a:r>
          </a:p>
          <a:p>
            <a:pPr defTabSz="363538"/>
            <a:r>
              <a:rPr lang="en-US" altLang="zh-CN" sz="1600"/>
              <a:t> 	putchar ('\n');</a:t>
            </a:r>
          </a:p>
          <a:p>
            <a:pPr defTabSz="363538"/>
            <a:r>
              <a:rPr lang="en-US" altLang="zh-CN" sz="1600"/>
              <a:t> </a:t>
            </a:r>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6171554" y="675861"/>
            <a:ext cx="4633290" cy="19461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spcAft>
                <a:spcPts val="600"/>
              </a:spcAft>
              <a:defRPr/>
            </a:pPr>
            <a:r>
              <a:rPr lang="zh-CN" altLang="en-US">
                <a:solidFill>
                  <a:schemeClr val="tx1"/>
                </a:solidFill>
              </a:rPr>
              <a:t>用</a:t>
            </a:r>
            <a:r>
              <a:rPr lang="en-US" altLang="zh-CN">
                <a:solidFill>
                  <a:schemeClr val="tx1"/>
                </a:solidFill>
              </a:rPr>
              <a:t>putchar</a:t>
            </a:r>
            <a:r>
              <a:rPr lang="zh-CN" altLang="en-US">
                <a:solidFill>
                  <a:schemeClr val="tx1"/>
                </a:solidFill>
              </a:rPr>
              <a:t>函数既可以输出</a:t>
            </a:r>
            <a:r>
              <a:rPr lang="zh-CN" altLang="en-US" b="1">
                <a:solidFill>
                  <a:schemeClr val="tx1"/>
                </a:solidFill>
              </a:rPr>
              <a:t>可显示字符</a:t>
            </a:r>
            <a:r>
              <a:rPr lang="zh-CN" altLang="en-US">
                <a:solidFill>
                  <a:schemeClr val="tx1"/>
                </a:solidFill>
              </a:rPr>
              <a:t>，也可以输出</a:t>
            </a:r>
            <a:r>
              <a:rPr lang="zh-CN" altLang="en-US" b="1">
                <a:solidFill>
                  <a:schemeClr val="tx1"/>
                </a:solidFill>
              </a:rPr>
              <a:t>控制字符</a:t>
            </a:r>
            <a:r>
              <a:rPr lang="zh-CN" altLang="en-US">
                <a:solidFill>
                  <a:schemeClr val="tx1"/>
                </a:solidFill>
              </a:rPr>
              <a:t>和</a:t>
            </a:r>
            <a:r>
              <a:rPr lang="zh-CN" altLang="en-US" b="1">
                <a:solidFill>
                  <a:schemeClr val="tx1"/>
                </a:solidFill>
              </a:rPr>
              <a:t>转义字符</a:t>
            </a:r>
            <a:r>
              <a:rPr lang="zh-CN" altLang="en-US">
                <a:solidFill>
                  <a:schemeClr val="tx1"/>
                </a:solidFill>
              </a:rPr>
              <a:t>。</a:t>
            </a:r>
            <a:endParaRPr lang="en-US" altLang="zh-CN">
              <a:solidFill>
                <a:schemeClr val="tx1"/>
              </a:solidFill>
            </a:endParaRPr>
          </a:p>
          <a:p>
            <a:pPr algn="just">
              <a:lnSpc>
                <a:spcPct val="120000"/>
              </a:lnSpc>
              <a:spcBef>
                <a:spcPts val="600"/>
              </a:spcBef>
              <a:spcAft>
                <a:spcPts val="600"/>
              </a:spcAft>
              <a:defRPr/>
            </a:pPr>
            <a:r>
              <a:rPr lang="en-US" altLang="zh-CN">
                <a:solidFill>
                  <a:schemeClr val="tx1"/>
                </a:solidFill>
              </a:rPr>
              <a:t>putchar(c)</a:t>
            </a:r>
            <a:r>
              <a:rPr lang="zh-CN" altLang="en-US">
                <a:solidFill>
                  <a:schemeClr val="tx1"/>
                </a:solidFill>
              </a:rPr>
              <a:t>中的</a:t>
            </a:r>
            <a:r>
              <a:rPr lang="en-US" altLang="zh-CN">
                <a:solidFill>
                  <a:schemeClr val="tx1"/>
                </a:solidFill>
              </a:rPr>
              <a:t>c</a:t>
            </a:r>
            <a:r>
              <a:rPr lang="zh-CN" altLang="en-US">
                <a:solidFill>
                  <a:schemeClr val="tx1"/>
                </a:solidFill>
              </a:rPr>
              <a:t>可以是</a:t>
            </a:r>
            <a:r>
              <a:rPr lang="zh-CN" altLang="en-US" b="1">
                <a:solidFill>
                  <a:schemeClr val="tx1"/>
                </a:solidFill>
              </a:rPr>
              <a:t>字符常量、整型常量、字符变量</a:t>
            </a:r>
            <a:r>
              <a:rPr lang="zh-CN" altLang="en-US">
                <a:solidFill>
                  <a:schemeClr val="tx1"/>
                </a:solidFill>
              </a:rPr>
              <a:t>或</a:t>
            </a:r>
            <a:r>
              <a:rPr lang="zh-CN" altLang="en-US" b="1">
                <a:solidFill>
                  <a:schemeClr val="tx1"/>
                </a:solidFill>
              </a:rPr>
              <a:t>整型变量</a:t>
            </a:r>
            <a:r>
              <a:rPr lang="en-US" altLang="zh-CN">
                <a:solidFill>
                  <a:schemeClr val="tx1"/>
                </a:solidFill>
              </a:rPr>
              <a:t>(</a:t>
            </a:r>
            <a:r>
              <a:rPr lang="zh-CN" altLang="en-US">
                <a:solidFill>
                  <a:schemeClr val="tx1"/>
                </a:solidFill>
              </a:rPr>
              <a:t>其值在字符的</a:t>
            </a:r>
            <a:r>
              <a:rPr lang="en-US" altLang="zh-CN">
                <a:solidFill>
                  <a:schemeClr val="tx1"/>
                </a:solidFill>
              </a:rPr>
              <a:t>ASCII</a:t>
            </a:r>
            <a:r>
              <a:rPr lang="zh-CN" altLang="en-US">
                <a:solidFill>
                  <a:schemeClr val="tx1"/>
                </a:solidFill>
              </a:rPr>
              <a:t>代码范围内</a:t>
            </a:r>
            <a:r>
              <a:rPr lang="en-US" altLang="zh-CN">
                <a:solidFill>
                  <a:schemeClr val="tx1"/>
                </a:solidFill>
              </a:rPr>
              <a:t>)</a:t>
            </a:r>
            <a:r>
              <a:rPr lang="zh-CN" altLang="en-US">
                <a:solidFill>
                  <a:schemeClr val="tx1"/>
                </a:solidFill>
              </a:rPr>
              <a:t>。</a:t>
            </a:r>
            <a:endParaRPr lang="en-US" altLang="zh-CN">
              <a:solidFill>
                <a:schemeClr val="tx1"/>
              </a:solidFill>
            </a:endParaRPr>
          </a:p>
        </p:txBody>
      </p:sp>
    </p:spTree>
    <p:extLst>
      <p:ext uri="{BB962C8B-B14F-4D97-AF65-F5344CB8AC3E}">
        <p14:creationId xmlns:p14="http://schemas.microsoft.com/office/powerpoint/2010/main" val="8537247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363951" y="336746"/>
            <a:ext cx="5921375" cy="293687"/>
          </a:xfrm>
        </p:spPr>
        <p:txBody>
          <a:bodyPr>
            <a:normAutofit fontScale="90000"/>
          </a:bodyPr>
          <a:lstStyle/>
          <a:p>
            <a:r>
              <a:rPr lang="en-US" altLang="zh-CN" dirty="0" err="1"/>
              <a:t>getchar</a:t>
            </a:r>
            <a:r>
              <a:rPr lang="zh-CN" altLang="en-US" dirty="0"/>
              <a:t>函数</a:t>
            </a:r>
          </a:p>
        </p:txBody>
      </p:sp>
      <p:sp>
        <p:nvSpPr>
          <p:cNvPr id="3" name="内容占位符 2"/>
          <p:cNvSpPr>
            <a:spLocks noGrp="1"/>
          </p:cNvSpPr>
          <p:nvPr>
            <p:ph idx="4294967295"/>
          </p:nvPr>
        </p:nvSpPr>
        <p:spPr>
          <a:xfrm>
            <a:off x="1234867" y="791846"/>
            <a:ext cx="8569325" cy="588962"/>
          </a:xfrm>
        </p:spPr>
        <p:txBody>
          <a:bodyPr>
            <a:normAutofit/>
          </a:bodyPr>
          <a:lstStyle/>
          <a:p>
            <a:pPr marL="0" indent="0">
              <a:buNone/>
            </a:pPr>
            <a:r>
              <a:rPr lang="zh-CN" altLang="en-US" sz="2000">
                <a:solidFill>
                  <a:schemeClr val="tx1">
                    <a:lumMod val="65000"/>
                    <a:lumOff val="35000"/>
                  </a:schemeClr>
                </a:solidFill>
              </a:rPr>
              <a:t>向计算机输入一个字符。</a:t>
            </a:r>
          </a:p>
        </p:txBody>
      </p:sp>
      <p:sp>
        <p:nvSpPr>
          <p:cNvPr id="4" name="矩形 3"/>
          <p:cNvSpPr/>
          <p:nvPr/>
        </p:nvSpPr>
        <p:spPr>
          <a:xfrm>
            <a:off x="1129747" y="1162147"/>
            <a:ext cx="4389782" cy="4373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t>getchar()</a:t>
            </a:r>
            <a:endParaRPr lang="zh-CN" altLang="en-US" sz="2000" b="1"/>
          </a:p>
        </p:txBody>
      </p:sp>
      <p:sp>
        <p:nvSpPr>
          <p:cNvPr id="16" name="内容占位符 2"/>
          <p:cNvSpPr txBox="1">
            <a:spLocks/>
          </p:cNvSpPr>
          <p:nvPr/>
        </p:nvSpPr>
        <p:spPr>
          <a:xfrm>
            <a:off x="940903" y="1637040"/>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a:solidFill>
                  <a:schemeClr val="accent1"/>
                </a:solidFill>
              </a:rPr>
              <a:t>【</a:t>
            </a:r>
            <a:r>
              <a:rPr lang="zh-CN" altLang="en-US" sz="2000">
                <a:solidFill>
                  <a:schemeClr val="accent1"/>
                </a:solidFill>
              </a:rPr>
              <a:t>例</a:t>
            </a:r>
            <a:r>
              <a:rPr lang="en-US" altLang="zh-CN" sz="2000">
                <a:solidFill>
                  <a:schemeClr val="accent1"/>
                </a:solidFill>
              </a:rPr>
              <a:t>3.9】</a:t>
            </a:r>
            <a:r>
              <a:rPr lang="zh-CN" altLang="en-US" sz="2000">
                <a:solidFill>
                  <a:schemeClr val="accent1"/>
                </a:solidFill>
              </a:rPr>
              <a:t>从键盘输入</a:t>
            </a:r>
            <a:r>
              <a:rPr lang="en-US" altLang="zh-CN" sz="2000">
                <a:solidFill>
                  <a:schemeClr val="accent1"/>
                </a:solidFill>
              </a:rPr>
              <a:t>BOY 3</a:t>
            </a:r>
            <a:r>
              <a:rPr lang="zh-CN" altLang="en-US" sz="2000">
                <a:solidFill>
                  <a:schemeClr val="accent1"/>
                </a:solidFill>
              </a:rPr>
              <a:t>个字符，然后把它们输出到屏幕。</a:t>
            </a:r>
          </a:p>
        </p:txBody>
      </p:sp>
      <p:sp>
        <p:nvSpPr>
          <p:cNvPr id="17" name="矩形 16"/>
          <p:cNvSpPr/>
          <p:nvPr/>
        </p:nvSpPr>
        <p:spPr>
          <a:xfrm>
            <a:off x="1129747" y="2125941"/>
            <a:ext cx="5041806" cy="646331"/>
          </a:xfrm>
          <a:prstGeom prst="rect">
            <a:avLst/>
          </a:prstGeom>
        </p:spPr>
        <p:txBody>
          <a:bodyPr wrap="square">
            <a:spAutoFit/>
          </a:bodyPr>
          <a:lstStyle/>
          <a:p>
            <a:r>
              <a:rPr lang="zh-CN" altLang="en-US" b="1"/>
              <a:t>解题思路</a:t>
            </a:r>
            <a:r>
              <a:rPr lang="en-US" altLang="zh-CN" b="1"/>
              <a:t>: </a:t>
            </a:r>
            <a:r>
              <a:rPr lang="zh-CN" altLang="en-US"/>
              <a:t> 用</a:t>
            </a:r>
            <a:r>
              <a:rPr lang="en-US" altLang="zh-CN"/>
              <a:t>3</a:t>
            </a:r>
            <a:r>
              <a:rPr lang="zh-CN" altLang="en-US"/>
              <a:t>个</a:t>
            </a:r>
            <a:r>
              <a:rPr lang="en-US" altLang="zh-CN"/>
              <a:t>getchar</a:t>
            </a:r>
            <a:r>
              <a:rPr lang="zh-CN" altLang="en-US"/>
              <a:t>函数先后从键盘向计算机输入</a:t>
            </a:r>
            <a:r>
              <a:rPr lang="en-US" altLang="zh-CN"/>
              <a:t>BOY 3</a:t>
            </a:r>
            <a:r>
              <a:rPr lang="zh-CN" altLang="en-US"/>
              <a:t>个字符，然后用</a:t>
            </a:r>
            <a:r>
              <a:rPr lang="en-US" altLang="zh-CN"/>
              <a:t>putchar</a:t>
            </a:r>
            <a:r>
              <a:rPr lang="zh-CN" altLang="en-US"/>
              <a:t>函数输出。</a:t>
            </a:r>
          </a:p>
        </p:txBody>
      </p:sp>
      <p:sp>
        <p:nvSpPr>
          <p:cNvPr id="18" name="圆角矩形 17"/>
          <p:cNvSpPr/>
          <p:nvPr/>
        </p:nvSpPr>
        <p:spPr>
          <a:xfrm>
            <a:off x="698084" y="2808106"/>
            <a:ext cx="5921375" cy="3028307"/>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	char a,b,c;	</a:t>
            </a:r>
            <a:r>
              <a:rPr lang="en-US" altLang="zh-CN" sz="1600">
                <a:solidFill>
                  <a:srgbClr val="008000"/>
                </a:solidFill>
              </a:rPr>
              <a:t>//</a:t>
            </a:r>
            <a:r>
              <a:rPr lang="zh-CN" altLang="en-US" sz="1600">
                <a:solidFill>
                  <a:srgbClr val="008000"/>
                </a:solidFill>
              </a:rPr>
              <a:t>定义字符变量</a:t>
            </a:r>
            <a:r>
              <a:rPr lang="en-US" altLang="zh-CN" sz="1600">
                <a:solidFill>
                  <a:srgbClr val="008000"/>
                </a:solidFill>
              </a:rPr>
              <a:t>a,b,c</a:t>
            </a:r>
          </a:p>
          <a:p>
            <a:pPr defTabSz="363538"/>
            <a:r>
              <a:rPr lang="en-US" altLang="zh-CN" sz="1600"/>
              <a:t>	a=getchar();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a</a:t>
            </a:r>
          </a:p>
          <a:p>
            <a:pPr defTabSz="363538"/>
            <a:r>
              <a:rPr lang="en-US" altLang="zh-CN" sz="1600"/>
              <a:t>	b=getchar();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b</a:t>
            </a:r>
          </a:p>
          <a:p>
            <a:pPr defTabSz="363538"/>
            <a:r>
              <a:rPr lang="en-US" altLang="zh-CN" sz="1600"/>
              <a:t>	c=getchar();	</a:t>
            </a:r>
            <a:r>
              <a:rPr lang="en-US" altLang="zh-CN" sz="1600">
                <a:solidFill>
                  <a:srgbClr val="008000"/>
                </a:solidFill>
              </a:rPr>
              <a:t>//</a:t>
            </a:r>
            <a:r>
              <a:rPr lang="zh-CN" altLang="en-US" sz="1600">
                <a:solidFill>
                  <a:srgbClr val="008000"/>
                </a:solidFill>
              </a:rPr>
              <a:t>从键盘输入一个字符，送给字符变量</a:t>
            </a:r>
            <a:r>
              <a:rPr lang="en-US" altLang="zh-CN" sz="1600">
                <a:solidFill>
                  <a:srgbClr val="008000"/>
                </a:solidFill>
              </a:rPr>
              <a:t>c</a:t>
            </a:r>
          </a:p>
          <a:p>
            <a:pPr defTabSz="363538"/>
            <a:r>
              <a:rPr lang="en-US" altLang="zh-CN" sz="1600"/>
              <a:t>	putchar(a);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a</a:t>
            </a:r>
            <a:r>
              <a:rPr lang="zh-CN" altLang="en-US" sz="1600">
                <a:solidFill>
                  <a:srgbClr val="008000"/>
                </a:solidFill>
              </a:rPr>
              <a:t>的值输出</a:t>
            </a:r>
          </a:p>
          <a:p>
            <a:pPr defTabSz="363538"/>
            <a:r>
              <a:rPr lang="zh-CN" altLang="en-US" sz="1600"/>
              <a:t>	</a:t>
            </a:r>
            <a:r>
              <a:rPr lang="en-US" altLang="zh-CN" sz="1600"/>
              <a:t>putchar(b);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b</a:t>
            </a:r>
            <a:r>
              <a:rPr lang="zh-CN" altLang="en-US" sz="1600">
                <a:solidFill>
                  <a:srgbClr val="008000"/>
                </a:solidFill>
              </a:rPr>
              <a:t>的值输出 </a:t>
            </a:r>
          </a:p>
          <a:p>
            <a:pPr defTabSz="363538"/>
            <a:r>
              <a:rPr lang="zh-CN" altLang="en-US" sz="1600"/>
              <a:t>	</a:t>
            </a:r>
            <a:r>
              <a:rPr lang="en-US" altLang="zh-CN" sz="1600"/>
              <a:t>putchar(c); 	</a:t>
            </a:r>
            <a:r>
              <a:rPr lang="en-US" altLang="zh-CN" sz="1600">
                <a:solidFill>
                  <a:srgbClr val="008000"/>
                </a:solidFill>
              </a:rPr>
              <a:t>//</a:t>
            </a:r>
            <a:r>
              <a:rPr lang="zh-CN" altLang="en-US" sz="1600">
                <a:solidFill>
                  <a:srgbClr val="008000"/>
                </a:solidFill>
              </a:rPr>
              <a:t>将变量</a:t>
            </a:r>
            <a:r>
              <a:rPr lang="en-US" altLang="zh-CN" sz="1600">
                <a:solidFill>
                  <a:srgbClr val="008000"/>
                </a:solidFill>
              </a:rPr>
              <a:t>c</a:t>
            </a:r>
            <a:r>
              <a:rPr lang="zh-CN" altLang="en-US" sz="1600">
                <a:solidFill>
                  <a:srgbClr val="008000"/>
                </a:solidFill>
              </a:rPr>
              <a:t>的值输出</a:t>
            </a:r>
          </a:p>
          <a:p>
            <a:pPr defTabSz="363538"/>
            <a:r>
              <a:rPr lang="zh-CN" altLang="en-US" sz="1600"/>
              <a:t>	</a:t>
            </a:r>
            <a:r>
              <a:rPr lang="en-US" altLang="zh-CN" sz="1600"/>
              <a:t>putchar('\n');</a:t>
            </a:r>
            <a:r>
              <a:rPr lang="en-US" altLang="zh-CN" sz="1600">
                <a:solidFill>
                  <a:srgbClr val="008000"/>
                </a:solidFill>
              </a:rPr>
              <a:t>//</a:t>
            </a:r>
            <a:r>
              <a:rPr lang="zh-CN" altLang="en-US" sz="1600">
                <a:solidFill>
                  <a:srgbClr val="008000"/>
                </a:solidFill>
              </a:rPr>
              <a:t>换行</a:t>
            </a:r>
          </a:p>
          <a:p>
            <a:pPr defTabSz="363538"/>
            <a:r>
              <a:rPr lang="zh-CN" altLang="en-US" sz="1600"/>
              <a:t>	</a:t>
            </a:r>
            <a:r>
              <a:rPr lang="en-US" altLang="zh-CN" sz="1600"/>
              <a:t>return 0;</a:t>
            </a:r>
          </a:p>
          <a:p>
            <a:pPr defTabSz="363538"/>
            <a:r>
              <a:rPr lang="en-US" altLang="zh-CN" sz="1600"/>
              <a:t>}</a:t>
            </a:r>
            <a:endParaRPr lang="en-US" altLang="zh-CN" sz="1600">
              <a:solidFill>
                <a:srgbClr val="008000"/>
              </a:solidFill>
            </a:endParaRPr>
          </a:p>
        </p:txBody>
      </p:sp>
      <p:sp>
        <p:nvSpPr>
          <p:cNvPr id="20" name="MH_Desc_1"/>
          <p:cNvSpPr/>
          <p:nvPr>
            <p:custDataLst>
              <p:tags r:id="rId1"/>
            </p:custDataLst>
          </p:nvPr>
        </p:nvSpPr>
        <p:spPr>
          <a:xfrm>
            <a:off x="7926998" y="1637040"/>
            <a:ext cx="3830992" cy="419937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nchor="t">
            <a:noAutofit/>
          </a:bodyPr>
          <a:lstStyle/>
          <a:p>
            <a:pPr algn="just">
              <a:lnSpc>
                <a:spcPct val="120000"/>
              </a:lnSpc>
              <a:spcBef>
                <a:spcPts val="600"/>
              </a:spcBef>
              <a:defRPr/>
            </a:pPr>
            <a:r>
              <a:rPr lang="zh-CN" altLang="en-US" dirty="0">
                <a:solidFill>
                  <a:schemeClr val="tx1"/>
                </a:solidFill>
              </a:rPr>
              <a:t>函数</a:t>
            </a:r>
            <a:r>
              <a:rPr lang="zh-CN" altLang="en-US" b="1" dirty="0">
                <a:solidFill>
                  <a:schemeClr val="tx1"/>
                </a:solidFill>
              </a:rPr>
              <a:t>没有参数</a:t>
            </a:r>
            <a:r>
              <a:rPr lang="zh-CN" altLang="en-US" dirty="0">
                <a:solidFill>
                  <a:schemeClr val="tx1"/>
                </a:solidFill>
              </a:rPr>
              <a:t>。</a:t>
            </a:r>
            <a:endParaRPr lang="en-US" altLang="zh-CN" dirty="0">
              <a:solidFill>
                <a:schemeClr val="tx1"/>
              </a:solidFill>
            </a:endParaRPr>
          </a:p>
          <a:p>
            <a:pPr algn="just">
              <a:lnSpc>
                <a:spcPct val="120000"/>
              </a:lnSpc>
              <a:spcBef>
                <a:spcPts val="600"/>
              </a:spcBef>
              <a:defRPr/>
            </a:pPr>
            <a:r>
              <a:rPr lang="zh-CN" altLang="en-US" dirty="0">
                <a:solidFill>
                  <a:schemeClr val="tx1"/>
                </a:solidFill>
              </a:rPr>
              <a:t>函数的值就是从输入设备得到的字符。</a:t>
            </a:r>
            <a:endParaRPr lang="en-US" altLang="zh-CN" dirty="0">
              <a:solidFill>
                <a:schemeClr val="tx1"/>
              </a:solidFill>
            </a:endParaRPr>
          </a:p>
          <a:p>
            <a:pPr algn="just">
              <a:lnSpc>
                <a:spcPct val="120000"/>
              </a:lnSpc>
              <a:spcBef>
                <a:spcPts val="600"/>
              </a:spcBef>
              <a:defRPr/>
            </a:pPr>
            <a:r>
              <a:rPr lang="zh-CN" altLang="en-US" b="1" dirty="0">
                <a:solidFill>
                  <a:schemeClr val="tx1"/>
                </a:solidFill>
              </a:rPr>
              <a:t>只能接收一个字符</a:t>
            </a:r>
            <a:r>
              <a:rPr lang="zh-CN" altLang="en-US" dirty="0">
                <a:solidFill>
                  <a:schemeClr val="tx1"/>
                </a:solidFill>
              </a:rPr>
              <a:t>。</a:t>
            </a:r>
            <a:endParaRPr lang="en-US" altLang="zh-CN" dirty="0">
              <a:solidFill>
                <a:schemeClr val="tx1"/>
              </a:solidFill>
            </a:endParaRPr>
          </a:p>
          <a:p>
            <a:pPr algn="just">
              <a:lnSpc>
                <a:spcPct val="120000"/>
              </a:lnSpc>
              <a:spcBef>
                <a:spcPts val="600"/>
              </a:spcBef>
              <a:defRPr/>
            </a:pPr>
            <a:r>
              <a:rPr lang="zh-CN" altLang="en-US" dirty="0">
                <a:solidFill>
                  <a:schemeClr val="tx1"/>
                </a:solidFill>
              </a:rPr>
              <a:t>如果想输入多个字符就要用多个函数。</a:t>
            </a:r>
            <a:endParaRPr lang="en-US" altLang="zh-CN" dirty="0">
              <a:solidFill>
                <a:schemeClr val="tx1"/>
              </a:solidFill>
            </a:endParaRPr>
          </a:p>
          <a:p>
            <a:pPr algn="just">
              <a:lnSpc>
                <a:spcPct val="120000"/>
              </a:lnSpc>
              <a:spcBef>
                <a:spcPts val="600"/>
              </a:spcBef>
              <a:defRPr/>
            </a:pPr>
            <a:r>
              <a:rPr lang="zh-CN" altLang="en-US" dirty="0">
                <a:solidFill>
                  <a:schemeClr val="tx1"/>
                </a:solidFill>
              </a:rPr>
              <a:t>不仅可以从输入设备获得一个可显示的字符，而且可以获得控制字符。</a:t>
            </a:r>
          </a:p>
          <a:p>
            <a:pPr algn="just">
              <a:lnSpc>
                <a:spcPct val="120000"/>
              </a:lnSpc>
              <a:spcBef>
                <a:spcPts val="600"/>
              </a:spcBef>
              <a:defRPr/>
            </a:pPr>
            <a:r>
              <a:rPr lang="zh-CN" altLang="en-US" dirty="0">
                <a:solidFill>
                  <a:schemeClr val="tx1"/>
                </a:solidFill>
              </a:rPr>
              <a:t>用</a:t>
            </a:r>
            <a:r>
              <a:rPr lang="en-US" altLang="zh-CN" dirty="0" err="1">
                <a:solidFill>
                  <a:schemeClr val="tx1"/>
                </a:solidFill>
              </a:rPr>
              <a:t>getchar</a:t>
            </a:r>
            <a:r>
              <a:rPr lang="zh-CN" altLang="en-US" dirty="0">
                <a:solidFill>
                  <a:schemeClr val="tx1"/>
                </a:solidFill>
              </a:rPr>
              <a:t>函数得到的字符可以赋给一个字符变量或整型变量，也可以作为表达式的一部分。如，</a:t>
            </a:r>
            <a:r>
              <a:rPr lang="en-US" altLang="zh-CN" dirty="0" err="1">
                <a:solidFill>
                  <a:schemeClr val="tx1"/>
                </a:solidFill>
              </a:rPr>
              <a:t>putchar</a:t>
            </a:r>
            <a:r>
              <a:rPr lang="en-US" altLang="zh-CN" dirty="0">
                <a:solidFill>
                  <a:schemeClr val="tx1"/>
                </a:solidFill>
              </a:rPr>
              <a:t>(</a:t>
            </a:r>
            <a:r>
              <a:rPr lang="en-US" altLang="zh-CN" dirty="0" err="1">
                <a:solidFill>
                  <a:schemeClr val="tx1"/>
                </a:solidFill>
              </a:rPr>
              <a:t>getchar</a:t>
            </a:r>
            <a:r>
              <a:rPr lang="en-US" altLang="zh-CN" dirty="0">
                <a:solidFill>
                  <a:schemeClr val="tx1"/>
                </a:solidFill>
              </a:rPr>
              <a:t>());</a:t>
            </a:r>
            <a:r>
              <a:rPr lang="zh-CN" altLang="en-US" dirty="0">
                <a:solidFill>
                  <a:schemeClr val="tx1"/>
                </a:solidFill>
              </a:rPr>
              <a:t>将接收到的字符输出。</a:t>
            </a:r>
            <a:endParaRPr lang="en-US" altLang="zh-CN" dirty="0">
              <a:solidFill>
                <a:schemeClr val="tx1"/>
              </a:solidFill>
            </a:endParaRPr>
          </a:p>
        </p:txBody>
      </p:sp>
      <p:pic>
        <p:nvPicPr>
          <p:cNvPr id="5" name="图片 4"/>
          <p:cNvPicPr>
            <a:picLocks noChangeAspect="1"/>
          </p:cNvPicPr>
          <p:nvPr/>
        </p:nvPicPr>
        <p:blipFill>
          <a:blip r:embed="rId3" cstate="print"/>
          <a:stretch>
            <a:fillRect/>
          </a:stretch>
        </p:blipFill>
        <p:spPr>
          <a:xfrm>
            <a:off x="3590924" y="5216780"/>
            <a:ext cx="3467100" cy="876300"/>
          </a:xfrm>
          <a:prstGeom prst="rect">
            <a:avLst/>
          </a:prstGeom>
        </p:spPr>
      </p:pic>
    </p:spTree>
    <p:extLst>
      <p:ext uri="{BB962C8B-B14F-4D97-AF65-F5344CB8AC3E}">
        <p14:creationId xmlns:p14="http://schemas.microsoft.com/office/powerpoint/2010/main" val="1793059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831573" y="204465"/>
            <a:ext cx="5921375" cy="487609"/>
          </a:xfrm>
        </p:spPr>
        <p:txBody>
          <a:bodyPr/>
          <a:lstStyle/>
          <a:p>
            <a:r>
              <a:rPr lang="en-US" altLang="zh-CN" dirty="0" err="1"/>
              <a:t>getchar</a:t>
            </a:r>
            <a:r>
              <a:rPr lang="zh-CN" altLang="en-US" dirty="0"/>
              <a:t>函数</a:t>
            </a:r>
          </a:p>
        </p:txBody>
      </p:sp>
      <p:sp>
        <p:nvSpPr>
          <p:cNvPr id="16" name="内容占位符 2"/>
          <p:cNvSpPr txBox="1">
            <a:spLocks/>
          </p:cNvSpPr>
          <p:nvPr/>
        </p:nvSpPr>
        <p:spPr>
          <a:xfrm>
            <a:off x="718103" y="876665"/>
            <a:ext cx="9715500" cy="58958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altLang="zh-CN" sz="2000" dirty="0">
                <a:solidFill>
                  <a:schemeClr val="accent1"/>
                </a:solidFill>
              </a:rPr>
              <a:t>【</a:t>
            </a:r>
            <a:r>
              <a:rPr lang="zh-CN" altLang="en-US" sz="2000" dirty="0">
                <a:solidFill>
                  <a:schemeClr val="accent1"/>
                </a:solidFill>
              </a:rPr>
              <a:t>例</a:t>
            </a:r>
            <a:r>
              <a:rPr lang="en-US" altLang="zh-CN" sz="2000" dirty="0">
                <a:solidFill>
                  <a:schemeClr val="accent1"/>
                </a:solidFill>
              </a:rPr>
              <a:t>3.10】</a:t>
            </a:r>
            <a:r>
              <a:rPr lang="zh-CN" altLang="en-US" sz="2000" dirty="0">
                <a:solidFill>
                  <a:schemeClr val="accent1"/>
                </a:solidFill>
              </a:rPr>
              <a:t>改写例</a:t>
            </a:r>
            <a:r>
              <a:rPr lang="en-US" altLang="zh-CN" sz="2000" dirty="0">
                <a:solidFill>
                  <a:schemeClr val="accent1"/>
                </a:solidFill>
              </a:rPr>
              <a:t>3.3</a:t>
            </a:r>
            <a:r>
              <a:rPr lang="zh-CN" altLang="en-US" sz="2000" dirty="0">
                <a:solidFill>
                  <a:schemeClr val="accent1"/>
                </a:solidFill>
              </a:rPr>
              <a:t>程序，使之可以适用于任何大写字母。</a:t>
            </a:r>
            <a:endParaRPr lang="en-US" altLang="zh-CN" sz="2000" dirty="0">
              <a:solidFill>
                <a:schemeClr val="accent1"/>
              </a:solidFill>
            </a:endParaRPr>
          </a:p>
          <a:p>
            <a:pPr marL="0" indent="0">
              <a:lnSpc>
                <a:spcPct val="120000"/>
              </a:lnSpc>
              <a:buNone/>
            </a:pPr>
            <a:r>
              <a:rPr lang="en-US" altLang="zh-CN" sz="2000" dirty="0">
                <a:solidFill>
                  <a:schemeClr val="accent1"/>
                </a:solidFill>
              </a:rPr>
              <a:t>  </a:t>
            </a:r>
            <a:r>
              <a:rPr lang="zh-CN" altLang="en-US" sz="2000" dirty="0">
                <a:solidFill>
                  <a:schemeClr val="accent1"/>
                </a:solidFill>
              </a:rPr>
              <a:t>从键盘输入一个大写字母，在显示屏上显示对应的小写字母。</a:t>
            </a:r>
          </a:p>
        </p:txBody>
      </p:sp>
      <p:sp>
        <p:nvSpPr>
          <p:cNvPr id="17" name="矩形 16"/>
          <p:cNvSpPr/>
          <p:nvPr/>
        </p:nvSpPr>
        <p:spPr>
          <a:xfrm>
            <a:off x="936857" y="1871431"/>
            <a:ext cx="10222374" cy="646331"/>
          </a:xfrm>
          <a:prstGeom prst="rect">
            <a:avLst/>
          </a:prstGeom>
        </p:spPr>
        <p:txBody>
          <a:bodyPr wrap="square">
            <a:spAutoFit/>
          </a:bodyPr>
          <a:lstStyle/>
          <a:p>
            <a:r>
              <a:rPr lang="zh-CN" altLang="en-US" b="1"/>
              <a:t>解题思路</a:t>
            </a:r>
            <a:r>
              <a:rPr lang="en-US" altLang="zh-CN" b="1"/>
              <a:t>: </a:t>
            </a:r>
            <a:r>
              <a:rPr lang="zh-CN" altLang="en-US"/>
              <a:t> 用</a:t>
            </a:r>
            <a:r>
              <a:rPr lang="en-US" altLang="zh-CN"/>
              <a:t>getchar</a:t>
            </a:r>
            <a:r>
              <a:rPr lang="zh-CN" altLang="en-US"/>
              <a:t>函数从键盘读入一个大写字母，把它转换为小写字母，然后用</a:t>
            </a:r>
            <a:r>
              <a:rPr lang="en-US" altLang="zh-CN"/>
              <a:t>putchar</a:t>
            </a:r>
            <a:r>
              <a:rPr lang="zh-CN" altLang="en-US"/>
              <a:t>函数输出该小写字母。</a:t>
            </a:r>
          </a:p>
        </p:txBody>
      </p:sp>
      <p:sp>
        <p:nvSpPr>
          <p:cNvPr id="18" name="圆角矩形 17"/>
          <p:cNvSpPr/>
          <p:nvPr/>
        </p:nvSpPr>
        <p:spPr>
          <a:xfrm>
            <a:off x="1139686"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a:t>#include &lt;stdio.h&gt;</a:t>
            </a:r>
          </a:p>
          <a:p>
            <a:pPr defTabSz="363538"/>
            <a:r>
              <a:rPr lang="en-US" altLang="zh-CN" sz="1600"/>
              <a:t>int main()</a:t>
            </a:r>
          </a:p>
          <a:p>
            <a:pPr defTabSz="363538"/>
            <a:r>
              <a:rPr lang="en-US" altLang="zh-CN" sz="1600"/>
              <a:t>{</a:t>
            </a:r>
          </a:p>
          <a:p>
            <a:pPr defTabSz="363538"/>
            <a:r>
              <a:rPr lang="en-US" altLang="zh-CN" sz="1600"/>
              <a:t>	char c1,c2;</a:t>
            </a:r>
          </a:p>
          <a:p>
            <a:pPr defTabSz="363538"/>
            <a:r>
              <a:rPr lang="en-US" altLang="zh-CN" sz="1600"/>
              <a:t>	c1=getchar(); 	</a:t>
            </a:r>
            <a:r>
              <a:rPr lang="en-US" altLang="zh-CN" sz="1600">
                <a:solidFill>
                  <a:srgbClr val="008000"/>
                </a:solidFill>
              </a:rPr>
              <a:t>//</a:t>
            </a:r>
            <a:r>
              <a:rPr lang="zh-CN" altLang="en-US" sz="1600">
                <a:solidFill>
                  <a:srgbClr val="008000"/>
                </a:solidFill>
              </a:rPr>
              <a:t>从键盘读入一个大写字母，赋给字符变量</a:t>
            </a:r>
            <a:r>
              <a:rPr lang="en-US" altLang="zh-CN" sz="1600">
                <a:solidFill>
                  <a:srgbClr val="008000"/>
                </a:solidFill>
              </a:rPr>
              <a:t>c1</a:t>
            </a:r>
          </a:p>
          <a:p>
            <a:pPr defTabSz="363538"/>
            <a:r>
              <a:rPr lang="en-US" altLang="zh-CN" sz="1600"/>
              <a:t>	c2=c1+32;		</a:t>
            </a:r>
            <a:r>
              <a:rPr lang="en-US" altLang="zh-CN" sz="1600">
                <a:solidFill>
                  <a:srgbClr val="008000"/>
                </a:solidFill>
              </a:rPr>
              <a:t>//</a:t>
            </a:r>
            <a:r>
              <a:rPr lang="zh-CN" altLang="en-US" sz="1600">
                <a:solidFill>
                  <a:srgbClr val="008000"/>
                </a:solidFill>
              </a:rPr>
              <a:t>求对应小写字母的</a:t>
            </a:r>
            <a:r>
              <a:rPr lang="en-US" altLang="zh-CN" sz="1600">
                <a:solidFill>
                  <a:srgbClr val="008000"/>
                </a:solidFill>
              </a:rPr>
              <a:t>ASCII</a:t>
            </a:r>
            <a:r>
              <a:rPr lang="zh-CN" altLang="en-US" sz="1600">
                <a:solidFill>
                  <a:srgbClr val="008000"/>
                </a:solidFill>
              </a:rPr>
              <a:t>代码，放在字符变量</a:t>
            </a:r>
            <a:r>
              <a:rPr lang="en-US" altLang="zh-CN" sz="1600">
                <a:solidFill>
                  <a:srgbClr val="008000"/>
                </a:solidFill>
              </a:rPr>
              <a:t>c2</a:t>
            </a:r>
            <a:r>
              <a:rPr lang="zh-CN" altLang="en-US" sz="1600">
                <a:solidFill>
                  <a:srgbClr val="008000"/>
                </a:solidFill>
              </a:rPr>
              <a:t>中</a:t>
            </a:r>
          </a:p>
          <a:p>
            <a:pPr defTabSz="363538"/>
            <a:r>
              <a:rPr lang="zh-CN" altLang="en-US" sz="1600"/>
              <a:t>	</a:t>
            </a:r>
            <a:r>
              <a:rPr lang="en-US" altLang="zh-CN" sz="1600"/>
              <a:t>putchar(c2);		</a:t>
            </a:r>
            <a:r>
              <a:rPr lang="en-US" altLang="zh-CN" sz="1600">
                <a:solidFill>
                  <a:srgbClr val="008000"/>
                </a:solidFill>
              </a:rPr>
              <a:t>//</a:t>
            </a:r>
            <a:r>
              <a:rPr lang="zh-CN" altLang="en-US" sz="1600">
                <a:solidFill>
                  <a:srgbClr val="008000"/>
                </a:solidFill>
              </a:rPr>
              <a:t>输出</a:t>
            </a:r>
            <a:r>
              <a:rPr lang="en-US" altLang="zh-CN" sz="1600">
                <a:solidFill>
                  <a:srgbClr val="008000"/>
                </a:solidFill>
              </a:rPr>
              <a:t>c2</a:t>
            </a:r>
            <a:r>
              <a:rPr lang="zh-CN" altLang="en-US" sz="1600">
                <a:solidFill>
                  <a:srgbClr val="008000"/>
                </a:solidFill>
              </a:rPr>
              <a:t>的值，是一个字符</a:t>
            </a:r>
          </a:p>
          <a:p>
            <a:pPr defTabSz="363538"/>
            <a:r>
              <a:rPr lang="zh-CN" altLang="en-US" sz="1600"/>
              <a:t>	</a:t>
            </a:r>
            <a:r>
              <a:rPr lang="en-US" altLang="zh-CN" sz="1600"/>
              <a:t>putchar('\n'); </a:t>
            </a:r>
          </a:p>
          <a:p>
            <a:pPr defTabSz="363538"/>
            <a:r>
              <a:rPr lang="en-US" altLang="zh-CN" sz="1600"/>
              <a:t>	return 0;</a:t>
            </a:r>
          </a:p>
          <a:p>
            <a:pPr defTabSz="363538"/>
            <a:r>
              <a:rPr lang="en-US" altLang="zh-CN" sz="1600"/>
              <a:t>}</a:t>
            </a:r>
            <a:endParaRPr lang="en-US" altLang="zh-CN" sz="1600">
              <a:solidFill>
                <a:srgbClr val="008000"/>
              </a:solidFill>
            </a:endParaRPr>
          </a:p>
        </p:txBody>
      </p:sp>
      <p:pic>
        <p:nvPicPr>
          <p:cNvPr id="7" name="图片 6"/>
          <p:cNvPicPr>
            <a:picLocks noChangeAspect="1"/>
          </p:cNvPicPr>
          <p:nvPr/>
        </p:nvPicPr>
        <p:blipFill>
          <a:blip r:embed="rId2" cstate="print"/>
          <a:stretch>
            <a:fillRect/>
          </a:stretch>
        </p:blipFill>
        <p:spPr>
          <a:xfrm>
            <a:off x="8111987" y="4700381"/>
            <a:ext cx="3467100" cy="895350"/>
          </a:xfrm>
          <a:prstGeom prst="rect">
            <a:avLst/>
          </a:prstGeom>
        </p:spPr>
      </p:pic>
      <p:pic>
        <p:nvPicPr>
          <p:cNvPr id="8" name="图片 7"/>
          <p:cNvPicPr>
            <a:picLocks noChangeAspect="1"/>
          </p:cNvPicPr>
          <p:nvPr/>
        </p:nvPicPr>
        <p:blipFill>
          <a:blip r:embed="rId3" cstate="print"/>
          <a:stretch>
            <a:fillRect/>
          </a:stretch>
        </p:blipFill>
        <p:spPr>
          <a:xfrm>
            <a:off x="8111987" y="4700381"/>
            <a:ext cx="3543300" cy="1114425"/>
          </a:xfrm>
          <a:prstGeom prst="rect">
            <a:avLst/>
          </a:prstGeom>
        </p:spPr>
      </p:pic>
      <p:sp>
        <p:nvSpPr>
          <p:cNvPr id="13" name="圆角矩形 12"/>
          <p:cNvSpPr/>
          <p:nvPr/>
        </p:nvSpPr>
        <p:spPr>
          <a:xfrm>
            <a:off x="1139685" y="2922945"/>
            <a:ext cx="6692349" cy="2672786"/>
          </a:xfrm>
          <a:prstGeom prst="roundRect">
            <a:avLst>
              <a:gd name="adj" fmla="val 2781"/>
            </a:avLst>
          </a:prstGeom>
        </p:spPr>
        <p:style>
          <a:lnRef idx="2">
            <a:schemeClr val="accent1"/>
          </a:lnRef>
          <a:fillRef idx="1">
            <a:schemeClr val="lt1"/>
          </a:fillRef>
          <a:effectRef idx="0">
            <a:schemeClr val="accent1"/>
          </a:effectRef>
          <a:fontRef idx="minor">
            <a:schemeClr val="dk1"/>
          </a:fontRef>
        </p:style>
        <p:txBody>
          <a:bodyPr rtlCol="0" anchor="t"/>
          <a:lstStyle/>
          <a:p>
            <a:pPr defTabSz="363538"/>
            <a:r>
              <a:rPr lang="en-US" altLang="zh-CN" sz="1600" dirty="0"/>
              <a:t>#include &lt;</a:t>
            </a:r>
            <a:r>
              <a:rPr lang="en-US" altLang="zh-CN" sz="1600" dirty="0" err="1"/>
              <a:t>stdio.h</a:t>
            </a:r>
            <a:r>
              <a:rPr lang="en-US" altLang="zh-CN" sz="1600" dirty="0"/>
              <a:t>&gt;</a:t>
            </a:r>
          </a:p>
          <a:p>
            <a:pPr defTabSz="363538"/>
            <a:r>
              <a:rPr lang="en-US" altLang="zh-CN" sz="1600" dirty="0"/>
              <a:t>int main ()</a:t>
            </a:r>
          </a:p>
          <a:p>
            <a:pPr defTabSz="363538"/>
            <a:r>
              <a:rPr lang="en-US" altLang="zh-CN" sz="1600" dirty="0"/>
              <a:t>{</a:t>
            </a:r>
          </a:p>
          <a:p>
            <a:pPr defTabSz="363538"/>
            <a:r>
              <a:rPr lang="en-US" altLang="zh-CN" sz="1600" dirty="0"/>
              <a:t>	char c1,c2;</a:t>
            </a:r>
          </a:p>
          <a:p>
            <a:pPr defTabSz="363538"/>
            <a:r>
              <a:rPr lang="en-US" altLang="zh-CN" sz="1600" dirty="0"/>
              <a:t>	c1=</a:t>
            </a:r>
            <a:r>
              <a:rPr lang="en-US" altLang="zh-CN" sz="1600" dirty="0" err="1"/>
              <a:t>getchar</a:t>
            </a:r>
            <a:r>
              <a:rPr lang="en-US" altLang="zh-CN" sz="1600" dirty="0"/>
              <a:t>();	</a:t>
            </a:r>
            <a:r>
              <a:rPr lang="en-US" altLang="zh-CN" sz="1600" dirty="0">
                <a:solidFill>
                  <a:srgbClr val="008000"/>
                </a:solidFill>
              </a:rPr>
              <a:t>//</a:t>
            </a:r>
            <a:r>
              <a:rPr lang="zh-CN" altLang="en-US" sz="1600" dirty="0">
                <a:solidFill>
                  <a:srgbClr val="008000"/>
                </a:solidFill>
              </a:rPr>
              <a:t>从键盘读入一个大写字母，赋给字符变量</a:t>
            </a:r>
            <a:r>
              <a:rPr lang="en-US" altLang="zh-CN" sz="1600" dirty="0">
                <a:solidFill>
                  <a:srgbClr val="008000"/>
                </a:solidFill>
              </a:rPr>
              <a:t>c1</a:t>
            </a:r>
          </a:p>
          <a:p>
            <a:pPr defTabSz="363538"/>
            <a:r>
              <a:rPr lang="en-US" altLang="zh-CN" sz="1600" dirty="0"/>
              <a:t>	c2=c1+32;	</a:t>
            </a:r>
            <a:r>
              <a:rPr lang="en-US" altLang="zh-CN" sz="1600" dirty="0">
                <a:solidFill>
                  <a:srgbClr val="008000"/>
                </a:solidFill>
              </a:rPr>
              <a:t>//</a:t>
            </a:r>
            <a:r>
              <a:rPr lang="zh-CN" altLang="en-US" sz="1600" dirty="0">
                <a:solidFill>
                  <a:srgbClr val="008000"/>
                </a:solidFill>
              </a:rPr>
              <a:t>得到对应的小写字母的</a:t>
            </a:r>
            <a:r>
              <a:rPr lang="en-US" altLang="zh-CN" sz="1600" dirty="0">
                <a:solidFill>
                  <a:srgbClr val="008000"/>
                </a:solidFill>
              </a:rPr>
              <a:t>ASCII</a:t>
            </a:r>
            <a:r>
              <a:rPr lang="zh-CN" altLang="en-US" sz="1600" dirty="0">
                <a:solidFill>
                  <a:srgbClr val="008000"/>
                </a:solidFill>
              </a:rPr>
              <a:t>代码，放在字符变量</a:t>
            </a:r>
            <a:r>
              <a:rPr lang="en-US" altLang="zh-CN" sz="1600" dirty="0">
                <a:solidFill>
                  <a:srgbClr val="008000"/>
                </a:solidFill>
              </a:rPr>
              <a:t>c2</a:t>
            </a:r>
            <a:r>
              <a:rPr lang="zh-CN" altLang="en-US" sz="1600" dirty="0">
                <a:solidFill>
                  <a:srgbClr val="008000"/>
                </a:solidFill>
              </a:rPr>
              <a:t>中</a:t>
            </a:r>
          </a:p>
          <a:p>
            <a:pPr defTabSz="363538"/>
            <a:r>
              <a:rPr lang="zh-CN" altLang="en-US" sz="1600" dirty="0"/>
              <a:t>	</a:t>
            </a:r>
            <a:r>
              <a:rPr lang="en-US" altLang="zh-CN" sz="1600" dirty="0" err="1"/>
              <a:t>printf</a:t>
            </a:r>
            <a:r>
              <a:rPr lang="en-US" altLang="zh-CN" sz="1600" dirty="0"/>
              <a:t>("</a:t>
            </a:r>
            <a:r>
              <a:rPr lang="zh-CN" altLang="en-US" sz="1600" dirty="0"/>
              <a:t>大写字母</a:t>
            </a:r>
            <a:r>
              <a:rPr lang="en-US" altLang="zh-CN" sz="1600" dirty="0"/>
              <a:t>: %c\n</a:t>
            </a:r>
            <a:r>
              <a:rPr lang="zh-CN" altLang="en-US" sz="1600" dirty="0"/>
              <a:t>小写字母</a:t>
            </a:r>
            <a:r>
              <a:rPr lang="en-US" altLang="zh-CN" sz="1600" dirty="0"/>
              <a:t>: %c\n",c1,c2);	</a:t>
            </a:r>
            <a:r>
              <a:rPr lang="en-US" altLang="zh-CN" sz="1600" dirty="0">
                <a:solidFill>
                  <a:srgbClr val="008000"/>
                </a:solidFill>
              </a:rPr>
              <a:t>//</a:t>
            </a:r>
            <a:r>
              <a:rPr lang="zh-CN" altLang="en-US" sz="1600" dirty="0">
                <a:solidFill>
                  <a:srgbClr val="008000"/>
                </a:solidFill>
              </a:rPr>
              <a:t>输出</a:t>
            </a:r>
            <a:r>
              <a:rPr lang="en-US" altLang="zh-CN" sz="1600" dirty="0">
                <a:solidFill>
                  <a:srgbClr val="008000"/>
                </a:solidFill>
              </a:rPr>
              <a:t>c1,c2</a:t>
            </a:r>
            <a:r>
              <a:rPr lang="zh-CN" altLang="en-US" sz="1600" dirty="0">
                <a:solidFill>
                  <a:srgbClr val="008000"/>
                </a:solidFill>
              </a:rPr>
              <a:t>的值</a:t>
            </a:r>
          </a:p>
          <a:p>
            <a:pPr defTabSz="363538"/>
            <a:r>
              <a:rPr lang="zh-CN" altLang="en-US" sz="1600" dirty="0"/>
              <a:t>	</a:t>
            </a:r>
            <a:r>
              <a:rPr lang="en-US" altLang="zh-CN" sz="1600" dirty="0"/>
              <a:t>return 0;</a:t>
            </a:r>
          </a:p>
          <a:p>
            <a:pPr defTabSz="363538"/>
            <a:r>
              <a:rPr lang="en-US" altLang="zh-CN" sz="1600" dirty="0"/>
              <a:t>}</a:t>
            </a:r>
            <a:endParaRPr lang="en-US" altLang="zh-CN" sz="1600" dirty="0">
              <a:solidFill>
                <a:srgbClr val="008000"/>
              </a:solidFill>
            </a:endParaRPr>
          </a:p>
        </p:txBody>
      </p:sp>
      <p:sp>
        <p:nvSpPr>
          <p:cNvPr id="10" name="文本框 9"/>
          <p:cNvSpPr txBox="1"/>
          <p:nvPr/>
        </p:nvSpPr>
        <p:spPr>
          <a:xfrm>
            <a:off x="5575853" y="2922945"/>
            <a:ext cx="212863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a:t>用</a:t>
            </a:r>
            <a:r>
              <a:rPr lang="en-US" altLang="zh-CN"/>
              <a:t>printf</a:t>
            </a:r>
            <a:r>
              <a:rPr lang="zh-CN" altLang="en-US"/>
              <a:t>函数输出</a:t>
            </a:r>
          </a:p>
        </p:txBody>
      </p:sp>
    </p:spTree>
    <p:extLst>
      <p:ext uri="{BB962C8B-B14F-4D97-AF65-F5344CB8AC3E}">
        <p14:creationId xmlns:p14="http://schemas.microsoft.com/office/powerpoint/2010/main" val="12828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E38AFE5-7B5B-4E6F-9CB5-EBC5104F4095}"/>
              </a:ext>
            </a:extLst>
          </p:cNvPr>
          <p:cNvPicPr>
            <a:picLocks noChangeAspect="1"/>
          </p:cNvPicPr>
          <p:nvPr/>
        </p:nvPicPr>
        <p:blipFill>
          <a:blip r:embed="rId2"/>
          <a:stretch>
            <a:fillRect/>
          </a:stretch>
        </p:blipFill>
        <p:spPr>
          <a:xfrm rot="16200000">
            <a:off x="3467480" y="-2015869"/>
            <a:ext cx="5257039" cy="11380988"/>
          </a:xfrm>
          <a:prstGeom prst="rect">
            <a:avLst/>
          </a:prstGeom>
        </p:spPr>
      </p:pic>
    </p:spTree>
    <p:extLst>
      <p:ext uri="{BB962C8B-B14F-4D97-AF65-F5344CB8AC3E}">
        <p14:creationId xmlns:p14="http://schemas.microsoft.com/office/powerpoint/2010/main" val="1733376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E3351C-2A66-4408-8C87-164A1FEC0C59}"/>
              </a:ext>
            </a:extLst>
          </p:cNvPr>
          <p:cNvSpPr>
            <a:spLocks noGrp="1"/>
          </p:cNvSpPr>
          <p:nvPr>
            <p:ph type="title"/>
          </p:nvPr>
        </p:nvSpPr>
        <p:spPr/>
        <p:txBody>
          <a:bodyPr/>
          <a:lstStyle/>
          <a:p>
            <a:r>
              <a:rPr lang="zh-CN" altLang="en-US" dirty="0"/>
              <a:t>程序设计基础（</a:t>
            </a:r>
            <a:r>
              <a:rPr lang="en-US" altLang="zh-CN" dirty="0"/>
              <a:t>C</a:t>
            </a:r>
            <a:r>
              <a:rPr lang="zh-CN" altLang="en-US" dirty="0"/>
              <a:t>语言）</a:t>
            </a:r>
            <a:r>
              <a:rPr lang="en-US" altLang="zh-CN" dirty="0"/>
              <a:t> No.3</a:t>
            </a:r>
            <a:endParaRPr lang="zh-CN" altLang="en-US" dirty="0"/>
          </a:p>
        </p:txBody>
      </p:sp>
      <p:sp>
        <p:nvSpPr>
          <p:cNvPr id="4" name="灯片编号占位符 3">
            <a:extLst>
              <a:ext uri="{FF2B5EF4-FFF2-40B4-BE49-F238E27FC236}">
                <a16:creationId xmlns:a16="http://schemas.microsoft.com/office/drawing/2014/main" id="{83EDA292-F455-4F3C-858E-6CEAFD4E19B8}"/>
              </a:ext>
            </a:extLst>
          </p:cNvPr>
          <p:cNvSpPr>
            <a:spLocks noGrp="1"/>
          </p:cNvSpPr>
          <p:nvPr>
            <p:ph type="sldNum" sz="quarter" idx="12"/>
          </p:nvPr>
        </p:nvSpPr>
        <p:spPr>
          <a:xfrm>
            <a:off x="8610599" y="6409138"/>
            <a:ext cx="2909888" cy="206381"/>
          </a:xfrm>
        </p:spPr>
        <p:txBody>
          <a:bodyPr/>
          <a:lstStyle/>
          <a:p>
            <a:fld id="{5DD3DB80-B894-403A-B48E-6FDC1A72010E}" type="slidenum">
              <a:rPr lang="zh-CN" altLang="en-US" smtClean="0"/>
              <a:pPr/>
              <a:t>60</a:t>
            </a:fld>
            <a:endParaRPr lang="zh-CN" altLang="en-US" dirty="0"/>
          </a:p>
        </p:txBody>
      </p:sp>
      <p:grpSp>
        <p:nvGrpSpPr>
          <p:cNvPr id="6" name="íṣḻïḑè">
            <a:extLst>
              <a:ext uri="{FF2B5EF4-FFF2-40B4-BE49-F238E27FC236}">
                <a16:creationId xmlns:a16="http://schemas.microsoft.com/office/drawing/2014/main" id="{B5DE1FB7-BE5A-4468-BDB4-8F3CA9A4D301}"/>
              </a:ext>
            </a:extLst>
          </p:cNvPr>
          <p:cNvGrpSpPr/>
          <p:nvPr/>
        </p:nvGrpSpPr>
        <p:grpSpPr>
          <a:xfrm>
            <a:off x="669924" y="2539112"/>
            <a:ext cx="5218837" cy="1288553"/>
            <a:chOff x="660399" y="3192257"/>
            <a:chExt cx="5200277" cy="1288553"/>
          </a:xfrm>
        </p:grpSpPr>
        <p:sp>
          <p:nvSpPr>
            <p:cNvPr id="38" name="îS1iḋê">
              <a:extLst>
                <a:ext uri="{FF2B5EF4-FFF2-40B4-BE49-F238E27FC236}">
                  <a16:creationId xmlns:a16="http://schemas.microsoft.com/office/drawing/2014/main" id="{33863EE5-358B-4998-ABC4-1642A92F6086}"/>
                </a:ext>
              </a:extLst>
            </p:cNvPr>
            <p:cNvSpPr/>
            <p:nvPr/>
          </p:nvSpPr>
          <p:spPr>
            <a:xfrm>
              <a:off x="660399" y="319225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9" name="iśḻiḓe">
              <a:extLst>
                <a:ext uri="{FF2B5EF4-FFF2-40B4-BE49-F238E27FC236}">
                  <a16:creationId xmlns:a16="http://schemas.microsoft.com/office/drawing/2014/main" id="{F18A4033-F368-4BBD-9387-81ACA6623D98}"/>
                </a:ext>
              </a:extLst>
            </p:cNvPr>
            <p:cNvSpPr/>
            <p:nvPr/>
          </p:nvSpPr>
          <p:spPr>
            <a:xfrm>
              <a:off x="660400" y="319225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1</a:t>
              </a:r>
              <a:endParaRPr lang="zh-CN" altLang="en-US" sz="2800" b="1" dirty="0">
                <a:solidFill>
                  <a:schemeClr val="bg1"/>
                </a:solidFill>
              </a:endParaRPr>
            </a:p>
          </p:txBody>
        </p:sp>
        <p:grpSp>
          <p:nvGrpSpPr>
            <p:cNvPr id="40" name="îṩļîḑe">
              <a:extLst>
                <a:ext uri="{FF2B5EF4-FFF2-40B4-BE49-F238E27FC236}">
                  <a16:creationId xmlns:a16="http://schemas.microsoft.com/office/drawing/2014/main" id="{35DF8CF2-E8C9-498A-82D0-CA21FEA957E1}"/>
                </a:ext>
              </a:extLst>
            </p:cNvPr>
            <p:cNvGrpSpPr/>
            <p:nvPr/>
          </p:nvGrpSpPr>
          <p:grpSpPr>
            <a:xfrm>
              <a:off x="2003301" y="3215744"/>
              <a:ext cx="3843519" cy="1265065"/>
              <a:chOff x="2032411" y="3215744"/>
              <a:chExt cx="3465618" cy="1265065"/>
            </a:xfrm>
          </p:grpSpPr>
          <p:sp>
            <p:nvSpPr>
              <p:cNvPr id="41" name="ïšļîḍe">
                <a:extLst>
                  <a:ext uri="{FF2B5EF4-FFF2-40B4-BE49-F238E27FC236}">
                    <a16:creationId xmlns:a16="http://schemas.microsoft.com/office/drawing/2014/main" id="{D7EE710E-A646-4680-8C6D-AD003F81A17B}"/>
                  </a:ext>
                </a:extLst>
              </p:cNvPr>
              <p:cNvSpPr txBox="1"/>
              <p:nvPr/>
            </p:nvSpPr>
            <p:spPr>
              <a:xfrm>
                <a:off x="2032411" y="3215744"/>
                <a:ext cx="3211168" cy="369332"/>
              </a:xfrm>
              <a:prstGeom prst="rect">
                <a:avLst/>
              </a:prstGeom>
              <a:noFill/>
            </p:spPr>
            <p:txBody>
              <a:bodyPr wrap="square" rtlCol="0">
                <a:spAutoFit/>
              </a:bodyPr>
              <a:lstStyle/>
              <a:p>
                <a:r>
                  <a:rPr lang="zh-CN" altLang="en-US" b="1" dirty="0"/>
                  <a:t>上节课回顾</a:t>
                </a:r>
              </a:p>
            </p:txBody>
          </p:sp>
          <p:sp>
            <p:nvSpPr>
              <p:cNvPr id="42" name="iṥlíḍê">
                <a:extLst>
                  <a:ext uri="{FF2B5EF4-FFF2-40B4-BE49-F238E27FC236}">
                    <a16:creationId xmlns:a16="http://schemas.microsoft.com/office/drawing/2014/main" id="{479B441A-0E9C-4DBE-99A3-809E1B9D1453}"/>
                  </a:ext>
                </a:extLst>
              </p:cNvPr>
              <p:cNvSpPr txBox="1"/>
              <p:nvPr/>
            </p:nvSpPr>
            <p:spPr>
              <a:xfrm>
                <a:off x="2032411" y="3480074"/>
                <a:ext cx="3465618" cy="1000735"/>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简单算法举例</a:t>
                </a:r>
                <a:endParaRPr lang="en-US" altLang="zh-CN" sz="1200" dirty="0">
                  <a:solidFill>
                    <a:schemeClr val="bg1">
                      <a:lumMod val="50000"/>
                    </a:schemeClr>
                  </a:solidFill>
                </a:endParaRPr>
              </a:p>
              <a:p>
                <a:pPr marL="630000" lvl="1" indent="-172800">
                  <a:lnSpc>
                    <a:spcPct val="120000"/>
                  </a:lnSpc>
                  <a:buFont typeface="Arial" pitchFamily="34" charset="0"/>
                  <a:buChar char="•"/>
                  <a:defRPr/>
                </a:pPr>
                <a:r>
                  <a:rPr lang="zh-CN" altLang="en-US" sz="1200" dirty="0">
                    <a:solidFill>
                      <a:schemeClr val="bg1">
                        <a:lumMod val="50000"/>
                      </a:schemeClr>
                    </a:solidFill>
                  </a:rPr>
                  <a:t>数值运算算法</a:t>
                </a:r>
                <a:r>
                  <a:rPr lang="en-US" altLang="zh-CN" sz="1200" dirty="0">
                    <a:solidFill>
                      <a:schemeClr val="bg1">
                        <a:lumMod val="50000"/>
                      </a:schemeClr>
                    </a:solidFill>
                  </a:rPr>
                  <a:t>(</a:t>
                </a:r>
                <a:r>
                  <a:rPr lang="zh-CN" altLang="en-US" sz="1200" dirty="0">
                    <a:solidFill>
                      <a:schemeClr val="bg1">
                        <a:lumMod val="50000"/>
                      </a:schemeClr>
                    </a:solidFill>
                  </a:rPr>
                  <a:t>比较两个整数大小、求值</a:t>
                </a:r>
                <a:r>
                  <a:rPr lang="en-US" altLang="zh-CN" sz="1200" dirty="0">
                    <a:solidFill>
                      <a:schemeClr val="bg1">
                        <a:lumMod val="50000"/>
                      </a:schemeClr>
                    </a:solidFill>
                  </a:rPr>
                  <a:t>….)</a:t>
                </a:r>
              </a:p>
              <a:p>
                <a:pPr marL="630000" lvl="1" indent="-172800">
                  <a:lnSpc>
                    <a:spcPct val="120000"/>
                  </a:lnSpc>
                  <a:buFont typeface="Arial" pitchFamily="34" charset="0"/>
                  <a:buChar char="•"/>
                  <a:defRPr/>
                </a:pPr>
                <a:r>
                  <a:rPr lang="zh-CN" altLang="en-US" sz="1200" dirty="0">
                    <a:solidFill>
                      <a:schemeClr val="bg1">
                        <a:lumMod val="50000"/>
                      </a:schemeClr>
                    </a:solidFill>
                  </a:rPr>
                  <a:t>非数值运算算法</a:t>
                </a:r>
                <a:r>
                  <a:rPr lang="en-US" altLang="zh-CN" sz="1200" dirty="0">
                    <a:solidFill>
                      <a:schemeClr val="bg1">
                        <a:lumMod val="50000"/>
                      </a:schemeClr>
                    </a:solidFill>
                  </a:rPr>
                  <a:t>(</a:t>
                </a:r>
                <a:r>
                  <a:rPr lang="zh-CN" altLang="en-US" sz="1200" dirty="0">
                    <a:solidFill>
                      <a:schemeClr val="bg1">
                        <a:lumMod val="50000"/>
                      </a:schemeClr>
                    </a:solidFill>
                  </a:rPr>
                  <a:t>输入学生成绩</a:t>
                </a:r>
                <a:r>
                  <a:rPr lang="en-US" altLang="zh-CN" sz="1200" dirty="0">
                    <a:solidFill>
                      <a:schemeClr val="bg1">
                        <a:lumMod val="50000"/>
                      </a:schemeClr>
                    </a:solidFill>
                  </a:rPr>
                  <a:t>…)</a:t>
                </a:r>
              </a:p>
              <a:p>
                <a:pPr marL="172800" indent="-172800">
                  <a:lnSpc>
                    <a:spcPct val="120000"/>
                  </a:lnSpc>
                  <a:buFont typeface="Arial" pitchFamily="34" charset="0"/>
                  <a:buChar char="•"/>
                  <a:defRPr/>
                </a:pPr>
                <a:r>
                  <a:rPr lang="zh-CN" altLang="en-US" sz="1200" dirty="0">
                    <a:solidFill>
                      <a:schemeClr val="bg1">
                        <a:lumMod val="50000"/>
                      </a:schemeClr>
                    </a:solidFill>
                  </a:rPr>
                  <a:t>算法描述</a:t>
                </a:r>
                <a:endParaRPr lang="en-US" altLang="zh-CN" sz="1200" dirty="0">
                  <a:solidFill>
                    <a:schemeClr val="bg1">
                      <a:lumMod val="50000"/>
                    </a:schemeClr>
                  </a:solidFill>
                </a:endParaRPr>
              </a:p>
              <a:p>
                <a:pPr>
                  <a:lnSpc>
                    <a:spcPct val="120000"/>
                  </a:lnSpc>
                  <a:defRPr/>
                </a:pP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grpSp>
      </p:grpSp>
      <p:grpSp>
        <p:nvGrpSpPr>
          <p:cNvPr id="7" name="îṣľîdé">
            <a:extLst>
              <a:ext uri="{FF2B5EF4-FFF2-40B4-BE49-F238E27FC236}">
                <a16:creationId xmlns:a16="http://schemas.microsoft.com/office/drawing/2014/main" id="{1E4DF1B1-C412-4C91-8D8B-A8AE5F8B3744}"/>
              </a:ext>
            </a:extLst>
          </p:cNvPr>
          <p:cNvGrpSpPr/>
          <p:nvPr/>
        </p:nvGrpSpPr>
        <p:grpSpPr>
          <a:xfrm>
            <a:off x="669923" y="3896256"/>
            <a:ext cx="5218837" cy="1288553"/>
            <a:chOff x="660400" y="4922329"/>
            <a:chExt cx="5200277" cy="1288553"/>
          </a:xfrm>
        </p:grpSpPr>
        <p:sp>
          <p:nvSpPr>
            <p:cNvPr id="33" name="îslidê">
              <a:extLst>
                <a:ext uri="{FF2B5EF4-FFF2-40B4-BE49-F238E27FC236}">
                  <a16:creationId xmlns:a16="http://schemas.microsoft.com/office/drawing/2014/main" id="{FFF2DB27-A9CA-4338-A798-FD9D51AC334C}"/>
                </a:ext>
              </a:extLst>
            </p:cNvPr>
            <p:cNvSpPr/>
            <p:nvPr/>
          </p:nvSpPr>
          <p:spPr>
            <a:xfrm>
              <a:off x="660400" y="4922329"/>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34" name="ïşľîḍè">
              <a:extLst>
                <a:ext uri="{FF2B5EF4-FFF2-40B4-BE49-F238E27FC236}">
                  <a16:creationId xmlns:a16="http://schemas.microsoft.com/office/drawing/2014/main" id="{8CF8517B-35C1-45BB-A5A5-628B0F88AB95}"/>
                </a:ext>
              </a:extLst>
            </p:cNvPr>
            <p:cNvSpPr/>
            <p:nvPr/>
          </p:nvSpPr>
          <p:spPr>
            <a:xfrm>
              <a:off x="660400" y="4922329"/>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a:solidFill>
                    <a:schemeClr val="bg1"/>
                  </a:solidFill>
                </a:rPr>
                <a:t>0</a:t>
              </a:r>
              <a:r>
                <a:rPr lang="en-US" altLang="zh-CN" sz="100" b="1">
                  <a:solidFill>
                    <a:schemeClr val="bg1"/>
                  </a:solidFill>
                </a:rPr>
                <a:t> </a:t>
              </a:r>
              <a:r>
                <a:rPr lang="en-US" altLang="zh-CN" sz="2800" b="1">
                  <a:solidFill>
                    <a:schemeClr val="bg1"/>
                  </a:solidFill>
                </a:rPr>
                <a:t>2</a:t>
              </a:r>
              <a:endParaRPr lang="zh-CN" altLang="en-US" sz="2800" b="1" dirty="0">
                <a:solidFill>
                  <a:schemeClr val="bg1"/>
                </a:solidFill>
              </a:endParaRPr>
            </a:p>
          </p:txBody>
        </p:sp>
        <p:sp>
          <p:nvSpPr>
            <p:cNvPr id="36" name="ïš1iḓê">
              <a:extLst>
                <a:ext uri="{FF2B5EF4-FFF2-40B4-BE49-F238E27FC236}">
                  <a16:creationId xmlns:a16="http://schemas.microsoft.com/office/drawing/2014/main" id="{9B9B19F7-C811-44B3-8588-23BE0CD6FB44}"/>
                </a:ext>
              </a:extLst>
            </p:cNvPr>
            <p:cNvSpPr txBox="1"/>
            <p:nvPr/>
          </p:nvSpPr>
          <p:spPr>
            <a:xfrm>
              <a:off x="2074408" y="4949784"/>
              <a:ext cx="3561322" cy="646331"/>
            </a:xfrm>
            <a:prstGeom prst="rect">
              <a:avLst/>
            </a:prstGeom>
            <a:noFill/>
          </p:spPr>
          <p:txBody>
            <a:bodyPr wrap="square" rtlCol="0">
              <a:spAutoFit/>
            </a:bodyPr>
            <a:lstStyle/>
            <a:p>
              <a:r>
                <a:rPr lang="zh-CN" altLang="en-US" b="1" dirty="0"/>
                <a:t>顺序设计程序举例</a:t>
              </a:r>
              <a:endParaRPr lang="en-US" altLang="zh-CN" b="1" dirty="0"/>
            </a:p>
            <a:p>
              <a:r>
                <a:rPr lang="zh-CN" altLang="en-US" b="1" dirty="0"/>
                <a:t>数据的表现形式及其运算</a:t>
              </a:r>
            </a:p>
          </p:txBody>
        </p:sp>
      </p:grpSp>
      <p:grpSp>
        <p:nvGrpSpPr>
          <p:cNvPr id="8" name="ïšḻiďê">
            <a:extLst>
              <a:ext uri="{FF2B5EF4-FFF2-40B4-BE49-F238E27FC236}">
                <a16:creationId xmlns:a16="http://schemas.microsoft.com/office/drawing/2014/main" id="{5063B27C-4A3F-4D1B-8175-25A9605B9E17}"/>
              </a:ext>
            </a:extLst>
          </p:cNvPr>
          <p:cNvGrpSpPr/>
          <p:nvPr/>
        </p:nvGrpSpPr>
        <p:grpSpPr>
          <a:xfrm>
            <a:off x="6014417" y="2826065"/>
            <a:ext cx="5218837" cy="2411760"/>
            <a:chOff x="6292676" y="1503717"/>
            <a:chExt cx="5200277" cy="1288553"/>
          </a:xfrm>
        </p:grpSpPr>
        <p:sp>
          <p:nvSpPr>
            <p:cNvPr id="28" name="iṧḻíḑê">
              <a:extLst>
                <a:ext uri="{FF2B5EF4-FFF2-40B4-BE49-F238E27FC236}">
                  <a16:creationId xmlns:a16="http://schemas.microsoft.com/office/drawing/2014/main" id="{3E97D01E-D5AB-4125-B6D9-4E26406683B1}"/>
                </a:ext>
              </a:extLst>
            </p:cNvPr>
            <p:cNvSpPr/>
            <p:nvPr/>
          </p:nvSpPr>
          <p:spPr>
            <a:xfrm>
              <a:off x="6292676" y="1503717"/>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29" name="ïṩļíḍe">
              <a:extLst>
                <a:ext uri="{FF2B5EF4-FFF2-40B4-BE49-F238E27FC236}">
                  <a16:creationId xmlns:a16="http://schemas.microsoft.com/office/drawing/2014/main" id="{96D22063-D255-4291-9A6E-3C6C299F5532}"/>
                </a:ext>
              </a:extLst>
            </p:cNvPr>
            <p:cNvSpPr/>
            <p:nvPr/>
          </p:nvSpPr>
          <p:spPr>
            <a:xfrm>
              <a:off x="6292676" y="1503717"/>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4</a:t>
              </a:r>
              <a:endParaRPr lang="zh-CN" altLang="en-US" sz="2800" b="1" dirty="0">
                <a:solidFill>
                  <a:schemeClr val="bg1"/>
                </a:solidFill>
              </a:endParaRPr>
            </a:p>
          </p:txBody>
        </p:sp>
        <p:sp>
          <p:nvSpPr>
            <p:cNvPr id="31" name="îSlïḋê">
              <a:extLst>
                <a:ext uri="{FF2B5EF4-FFF2-40B4-BE49-F238E27FC236}">
                  <a16:creationId xmlns:a16="http://schemas.microsoft.com/office/drawing/2014/main" id="{BB2267CE-1C15-4A6F-B3B8-0B5A0CF037A4}"/>
                </a:ext>
              </a:extLst>
            </p:cNvPr>
            <p:cNvSpPr txBox="1"/>
            <p:nvPr/>
          </p:nvSpPr>
          <p:spPr>
            <a:xfrm>
              <a:off x="7756550" y="1514252"/>
              <a:ext cx="3561323" cy="201762"/>
            </a:xfrm>
            <a:prstGeom prst="rect">
              <a:avLst/>
            </a:prstGeom>
            <a:noFill/>
          </p:spPr>
          <p:txBody>
            <a:bodyPr wrap="square" rtlCol="0">
              <a:spAutoFit/>
            </a:bodyPr>
            <a:lstStyle/>
            <a:p>
              <a:r>
                <a:rPr lang="zh-CN" altLang="en-US" b="1" dirty="0"/>
                <a:t>作业</a:t>
              </a:r>
            </a:p>
          </p:txBody>
        </p:sp>
      </p:grpSp>
      <p:grpSp>
        <p:nvGrpSpPr>
          <p:cNvPr id="11" name="îŝļîḍê">
            <a:extLst>
              <a:ext uri="{FF2B5EF4-FFF2-40B4-BE49-F238E27FC236}">
                <a16:creationId xmlns:a16="http://schemas.microsoft.com/office/drawing/2014/main" id="{B0448D22-D7D0-4F37-AE8C-696BEE228ED5}"/>
              </a:ext>
            </a:extLst>
          </p:cNvPr>
          <p:cNvGrpSpPr/>
          <p:nvPr/>
        </p:nvGrpSpPr>
        <p:grpSpPr>
          <a:xfrm>
            <a:off x="669925" y="1173429"/>
            <a:ext cx="5218837" cy="1288553"/>
            <a:chOff x="666751" y="1528536"/>
            <a:chExt cx="5218837" cy="1288553"/>
          </a:xfrm>
        </p:grpSpPr>
        <p:grpSp>
          <p:nvGrpSpPr>
            <p:cNvPr id="12" name="í$ľîďé">
              <a:extLst>
                <a:ext uri="{FF2B5EF4-FFF2-40B4-BE49-F238E27FC236}">
                  <a16:creationId xmlns:a16="http://schemas.microsoft.com/office/drawing/2014/main" id="{B7D1C95C-FBB6-4202-996D-ACCE09EA6A99}"/>
                </a:ext>
              </a:extLst>
            </p:cNvPr>
            <p:cNvGrpSpPr/>
            <p:nvPr/>
          </p:nvGrpSpPr>
          <p:grpSpPr>
            <a:xfrm>
              <a:off x="666751" y="1528536"/>
              <a:ext cx="5218837" cy="1288553"/>
              <a:chOff x="660400" y="1503718"/>
              <a:chExt cx="5200277" cy="1288553"/>
            </a:xfrm>
          </p:grpSpPr>
          <p:sp>
            <p:nvSpPr>
              <p:cNvPr id="14" name="ísļîḑè">
                <a:extLst>
                  <a:ext uri="{FF2B5EF4-FFF2-40B4-BE49-F238E27FC236}">
                    <a16:creationId xmlns:a16="http://schemas.microsoft.com/office/drawing/2014/main" id="{80F865D9-ABFE-429A-A72C-DD8647E1F5CD}"/>
                  </a:ext>
                </a:extLst>
              </p:cNvPr>
              <p:cNvSpPr/>
              <p:nvPr/>
            </p:nvSpPr>
            <p:spPr>
              <a:xfrm>
                <a:off x="660400" y="1503718"/>
                <a:ext cx="5200277" cy="1288553"/>
              </a:xfrm>
              <a:prstGeom prst="rect">
                <a:avLst/>
              </a:prstGeom>
              <a:solidFill>
                <a:schemeClr val="accent1"/>
              </a:solidFill>
              <a:ln w="25400" cap="rnd">
                <a:solidFill>
                  <a:srgbClr val="44ADE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6" name="išľiďé">
                <a:extLst>
                  <a:ext uri="{FF2B5EF4-FFF2-40B4-BE49-F238E27FC236}">
                    <a16:creationId xmlns:a16="http://schemas.microsoft.com/office/drawing/2014/main" id="{80BBAE8A-0398-4CEA-BAFB-051926EE4175}"/>
                  </a:ext>
                </a:extLst>
              </p:cNvPr>
              <p:cNvSpPr/>
              <p:nvPr/>
            </p:nvSpPr>
            <p:spPr>
              <a:xfrm>
                <a:off x="1932197" y="1655040"/>
                <a:ext cx="3703532" cy="940514"/>
              </a:xfrm>
              <a:prstGeom prst="rect">
                <a:avLst/>
              </a:prstGeom>
              <a:noFill/>
            </p:spPr>
            <p:txBody>
              <a:bodyPr wrap="square" anchor="b" anchorCtr="0">
                <a:spAutoFit/>
              </a:bodyPr>
              <a:lstStyle/>
              <a:p>
                <a:pPr>
                  <a:lnSpc>
                    <a:spcPct val="120000"/>
                  </a:lnSpc>
                </a:pPr>
                <a:r>
                  <a:rPr lang="zh-CN" altLang="en-US" sz="2400" b="1" dirty="0">
                    <a:solidFill>
                      <a:schemeClr val="bg1"/>
                    </a:solidFill>
                  </a:rPr>
                  <a:t>最简单的</a:t>
                </a:r>
                <a:r>
                  <a:rPr lang="en-US" altLang="zh-CN" sz="2400" b="1" dirty="0">
                    <a:solidFill>
                      <a:schemeClr val="bg1"/>
                    </a:solidFill>
                  </a:rPr>
                  <a:t>C</a:t>
                </a:r>
                <a:r>
                  <a:rPr lang="zh-CN" altLang="en-US" sz="2400" b="1" dirty="0">
                    <a:solidFill>
                      <a:schemeClr val="bg1"/>
                    </a:solidFill>
                  </a:rPr>
                  <a:t>程序设计</a:t>
                </a:r>
              </a:p>
              <a:p>
                <a:pPr>
                  <a:lnSpc>
                    <a:spcPct val="120000"/>
                  </a:lnSpc>
                </a:pPr>
                <a:r>
                  <a:rPr lang="en-US" altLang="zh-CN" sz="2400" b="1" dirty="0">
                    <a:solidFill>
                      <a:schemeClr val="bg1"/>
                    </a:solidFill>
                  </a:rPr>
                  <a:t>——</a:t>
                </a:r>
                <a:r>
                  <a:rPr lang="zh-CN" altLang="en-US" sz="2400" b="1" dirty="0">
                    <a:solidFill>
                      <a:schemeClr val="bg1"/>
                    </a:solidFill>
                  </a:rPr>
                  <a:t>顺序程序设计</a:t>
                </a:r>
                <a:endParaRPr lang="en-US" altLang="zh-CN" sz="2400" b="1" dirty="0">
                  <a:solidFill>
                    <a:schemeClr val="bg1"/>
                  </a:solidFill>
                </a:endParaRPr>
              </a:p>
            </p:txBody>
          </p:sp>
        </p:grpSp>
        <p:sp>
          <p:nvSpPr>
            <p:cNvPr id="13" name="išḷîḍè">
              <a:extLst>
                <a:ext uri="{FF2B5EF4-FFF2-40B4-BE49-F238E27FC236}">
                  <a16:creationId xmlns:a16="http://schemas.microsoft.com/office/drawing/2014/main" id="{7B3A8BCA-4FA2-46EF-915D-D5FFBE0A8F58}"/>
                </a:ext>
              </a:extLst>
            </p:cNvPr>
            <p:cNvSpPr/>
            <p:nvPr/>
          </p:nvSpPr>
          <p:spPr>
            <a:xfrm>
              <a:off x="1127766" y="1942818"/>
              <a:ext cx="411562" cy="459988"/>
            </a:xfrm>
            <a:custGeom>
              <a:avLst/>
              <a:gdLst>
                <a:gd name="connsiteX0" fmla="*/ 171450 w 438150"/>
                <a:gd name="connsiteY0" fmla="*/ 219075 h 533400"/>
                <a:gd name="connsiteX1" fmla="*/ 171450 w 438150"/>
                <a:gd name="connsiteY1" fmla="*/ 295275 h 533400"/>
                <a:gd name="connsiteX2" fmla="*/ 247650 w 438150"/>
                <a:gd name="connsiteY2" fmla="*/ 295275 h 533400"/>
                <a:gd name="connsiteX3" fmla="*/ 285750 w 438150"/>
                <a:gd name="connsiteY3" fmla="*/ 257175 h 533400"/>
                <a:gd name="connsiteX4" fmla="*/ 247650 w 438150"/>
                <a:gd name="connsiteY4" fmla="*/ 219075 h 533400"/>
                <a:gd name="connsiteX5" fmla="*/ 152400 w 438150"/>
                <a:gd name="connsiteY5" fmla="*/ 200025 h 533400"/>
                <a:gd name="connsiteX6" fmla="*/ 247650 w 438150"/>
                <a:gd name="connsiteY6" fmla="*/ 200025 h 533400"/>
                <a:gd name="connsiteX7" fmla="*/ 304800 w 438150"/>
                <a:gd name="connsiteY7" fmla="*/ 257175 h 533400"/>
                <a:gd name="connsiteX8" fmla="*/ 247650 w 438150"/>
                <a:gd name="connsiteY8" fmla="*/ 314325 h 533400"/>
                <a:gd name="connsiteX9" fmla="*/ 171450 w 438150"/>
                <a:gd name="connsiteY9" fmla="*/ 314325 h 533400"/>
                <a:gd name="connsiteX10" fmla="*/ 171450 w 438150"/>
                <a:gd name="connsiteY10" fmla="*/ 409575 h 533400"/>
                <a:gd name="connsiteX11" fmla="*/ 152400 w 438150"/>
                <a:gd name="connsiteY11" fmla="*/ 409575 h 533400"/>
                <a:gd name="connsiteX12" fmla="*/ 304800 w 438150"/>
                <a:gd name="connsiteY12" fmla="*/ 32385 h 533400"/>
                <a:gd name="connsiteX13" fmla="*/ 304800 w 438150"/>
                <a:gd name="connsiteY13" fmla="*/ 133350 h 533400"/>
                <a:gd name="connsiteX14" fmla="*/ 405765 w 438150"/>
                <a:gd name="connsiteY14" fmla="*/ 133350 h 533400"/>
                <a:gd name="connsiteX15" fmla="*/ 19050 w 438150"/>
                <a:gd name="connsiteY15" fmla="*/ 19050 h 533400"/>
                <a:gd name="connsiteX16" fmla="*/ 19050 w 438150"/>
                <a:gd name="connsiteY16" fmla="*/ 514350 h 533400"/>
                <a:gd name="connsiteX17" fmla="*/ 419100 w 438150"/>
                <a:gd name="connsiteY17" fmla="*/ 514350 h 533400"/>
                <a:gd name="connsiteX18" fmla="*/ 419100 w 438150"/>
                <a:gd name="connsiteY18" fmla="*/ 152400 h 533400"/>
                <a:gd name="connsiteX19" fmla="*/ 285750 w 438150"/>
                <a:gd name="connsiteY19" fmla="*/ 152400 h 533400"/>
                <a:gd name="connsiteX20" fmla="*/ 285750 w 438150"/>
                <a:gd name="connsiteY20" fmla="*/ 19050 h 533400"/>
                <a:gd name="connsiteX21" fmla="*/ 0 w 438150"/>
                <a:gd name="connsiteY21" fmla="*/ 0 h 533400"/>
                <a:gd name="connsiteX22" fmla="*/ 299085 w 438150"/>
                <a:gd name="connsiteY22" fmla="*/ 0 h 533400"/>
                <a:gd name="connsiteX23" fmla="*/ 438150 w 438150"/>
                <a:gd name="connsiteY23" fmla="*/ 139065 h 533400"/>
                <a:gd name="connsiteX24" fmla="*/ 438150 w 438150"/>
                <a:gd name="connsiteY24" fmla="*/ 533400 h 533400"/>
                <a:gd name="connsiteX25" fmla="*/ 0 w 438150"/>
                <a:gd name="connsiteY25" fmla="*/ 5334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8150" h="533400">
                  <a:moveTo>
                    <a:pt x="171450" y="219075"/>
                  </a:moveTo>
                  <a:lnTo>
                    <a:pt x="171450" y="295275"/>
                  </a:lnTo>
                  <a:lnTo>
                    <a:pt x="247650" y="295275"/>
                  </a:lnTo>
                  <a:cubicBezTo>
                    <a:pt x="268605" y="295275"/>
                    <a:pt x="285750" y="278130"/>
                    <a:pt x="285750" y="257175"/>
                  </a:cubicBezTo>
                  <a:cubicBezTo>
                    <a:pt x="285750" y="236220"/>
                    <a:pt x="268605" y="219075"/>
                    <a:pt x="247650" y="219075"/>
                  </a:cubicBezTo>
                  <a:close/>
                  <a:moveTo>
                    <a:pt x="152400" y="200025"/>
                  </a:moveTo>
                  <a:lnTo>
                    <a:pt x="247650" y="200025"/>
                  </a:lnTo>
                  <a:cubicBezTo>
                    <a:pt x="279082" y="200025"/>
                    <a:pt x="304800" y="225743"/>
                    <a:pt x="304800" y="257175"/>
                  </a:cubicBezTo>
                  <a:cubicBezTo>
                    <a:pt x="304800" y="288608"/>
                    <a:pt x="279082" y="314325"/>
                    <a:pt x="247650" y="314325"/>
                  </a:cubicBezTo>
                  <a:lnTo>
                    <a:pt x="171450" y="314325"/>
                  </a:lnTo>
                  <a:lnTo>
                    <a:pt x="171450" y="409575"/>
                  </a:lnTo>
                  <a:lnTo>
                    <a:pt x="152400" y="409575"/>
                  </a:lnTo>
                  <a:close/>
                  <a:moveTo>
                    <a:pt x="304800" y="32385"/>
                  </a:moveTo>
                  <a:lnTo>
                    <a:pt x="304800" y="133350"/>
                  </a:lnTo>
                  <a:lnTo>
                    <a:pt x="405765" y="133350"/>
                  </a:lnTo>
                  <a:close/>
                  <a:moveTo>
                    <a:pt x="19050" y="19050"/>
                  </a:moveTo>
                  <a:lnTo>
                    <a:pt x="19050" y="514350"/>
                  </a:lnTo>
                  <a:lnTo>
                    <a:pt x="419100" y="514350"/>
                  </a:lnTo>
                  <a:lnTo>
                    <a:pt x="419100" y="152400"/>
                  </a:lnTo>
                  <a:lnTo>
                    <a:pt x="285750" y="152400"/>
                  </a:lnTo>
                  <a:lnTo>
                    <a:pt x="285750" y="19050"/>
                  </a:lnTo>
                  <a:close/>
                  <a:moveTo>
                    <a:pt x="0" y="0"/>
                  </a:moveTo>
                  <a:lnTo>
                    <a:pt x="299085" y="0"/>
                  </a:lnTo>
                  <a:lnTo>
                    <a:pt x="438150" y="139065"/>
                  </a:lnTo>
                  <a:lnTo>
                    <a:pt x="438150" y="533400"/>
                  </a:lnTo>
                  <a:lnTo>
                    <a:pt x="0" y="533400"/>
                  </a:lnTo>
                  <a:close/>
                </a:path>
              </a:pathLst>
            </a:custGeom>
            <a:solidFill>
              <a:schemeClr val="bg1"/>
            </a:solidFill>
            <a:ln w="9525" cap="flat">
              <a:noFill/>
              <a:prstDash val="solid"/>
              <a:miter/>
            </a:ln>
          </p:spPr>
          <p:txBody>
            <a:bodyPr rtlCol="0" anchor="ctr"/>
            <a:lstStyle/>
            <a:p>
              <a:endParaRPr lang="zh-CN" altLang="en-US"/>
            </a:p>
          </p:txBody>
        </p:sp>
      </p:grpSp>
      <p:grpSp>
        <p:nvGrpSpPr>
          <p:cNvPr id="45" name="îŝḻiḋè">
            <a:extLst>
              <a:ext uri="{FF2B5EF4-FFF2-40B4-BE49-F238E27FC236}">
                <a16:creationId xmlns:a16="http://schemas.microsoft.com/office/drawing/2014/main" id="{2C599F60-E363-43D7-B773-FBE4841D8753}"/>
              </a:ext>
            </a:extLst>
          </p:cNvPr>
          <p:cNvGrpSpPr/>
          <p:nvPr/>
        </p:nvGrpSpPr>
        <p:grpSpPr>
          <a:xfrm>
            <a:off x="2088976" y="1174753"/>
            <a:ext cx="9144277" cy="3648546"/>
            <a:chOff x="2381196" y="4963861"/>
            <a:chExt cx="9111757" cy="2912189"/>
          </a:xfrm>
        </p:grpSpPr>
        <p:sp>
          <p:nvSpPr>
            <p:cNvPr id="46" name="îṩḷide">
              <a:extLst>
                <a:ext uri="{FF2B5EF4-FFF2-40B4-BE49-F238E27FC236}">
                  <a16:creationId xmlns:a16="http://schemas.microsoft.com/office/drawing/2014/main" id="{B057D57B-FE72-4E7E-A85F-F4B6ABEEAB97}"/>
                </a:ext>
              </a:extLst>
            </p:cNvPr>
            <p:cNvSpPr/>
            <p:nvPr/>
          </p:nvSpPr>
          <p:spPr>
            <a:xfrm>
              <a:off x="6292676" y="4963861"/>
              <a:ext cx="5200277" cy="1288553"/>
            </a:xfrm>
            <a:prstGeom prst="rect">
              <a:avLst/>
            </a:prstGeom>
            <a:solidFill>
              <a:schemeClr val="bg1">
                <a:lumMod val="95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7" name="işḻiḑé">
              <a:extLst>
                <a:ext uri="{FF2B5EF4-FFF2-40B4-BE49-F238E27FC236}">
                  <a16:creationId xmlns:a16="http://schemas.microsoft.com/office/drawing/2014/main" id="{C97B2485-E8BE-4B7C-B4B9-7A41EDD203F5}"/>
                </a:ext>
              </a:extLst>
            </p:cNvPr>
            <p:cNvSpPr/>
            <p:nvPr/>
          </p:nvSpPr>
          <p:spPr>
            <a:xfrm>
              <a:off x="6292676" y="4963861"/>
              <a:ext cx="1288800" cy="1288553"/>
            </a:xfrm>
            <a:prstGeom prst="rect">
              <a:avLst/>
            </a:prstGeom>
            <a:solidFill>
              <a:schemeClr val="tx2">
                <a:lumMod val="60000"/>
                <a:lumOff val="40000"/>
              </a:schemeClr>
            </a:solidFill>
            <a:ln w="254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2800" b="1" dirty="0">
                  <a:solidFill>
                    <a:schemeClr val="bg1"/>
                  </a:solidFill>
                </a:rPr>
                <a:t>0</a:t>
              </a:r>
              <a:r>
                <a:rPr lang="en-US" altLang="zh-CN" sz="100" b="1" dirty="0">
                  <a:solidFill>
                    <a:schemeClr val="bg1"/>
                  </a:solidFill>
                </a:rPr>
                <a:t> </a:t>
              </a:r>
              <a:r>
                <a:rPr lang="en-US" altLang="zh-CN" sz="2800" b="1" dirty="0">
                  <a:solidFill>
                    <a:schemeClr val="bg1"/>
                  </a:solidFill>
                </a:rPr>
                <a:t>3</a:t>
              </a:r>
              <a:endParaRPr lang="zh-CN" altLang="en-US" sz="2800" b="1" dirty="0">
                <a:solidFill>
                  <a:schemeClr val="bg1"/>
                </a:solidFill>
              </a:endParaRPr>
            </a:p>
          </p:txBody>
        </p:sp>
        <p:sp>
          <p:nvSpPr>
            <p:cNvPr id="49" name="iṡļiḑé">
              <a:extLst>
                <a:ext uri="{FF2B5EF4-FFF2-40B4-BE49-F238E27FC236}">
                  <a16:creationId xmlns:a16="http://schemas.microsoft.com/office/drawing/2014/main" id="{6DC944D4-0C65-436F-B55E-61FDE1C5915B}"/>
                </a:ext>
              </a:extLst>
            </p:cNvPr>
            <p:cNvSpPr txBox="1"/>
            <p:nvPr/>
          </p:nvSpPr>
          <p:spPr>
            <a:xfrm>
              <a:off x="2381196" y="7581257"/>
              <a:ext cx="3561324" cy="294793"/>
            </a:xfrm>
            <a:prstGeom prst="rect">
              <a:avLst/>
            </a:prstGeom>
            <a:noFill/>
          </p:spPr>
          <p:txBody>
            <a:bodyPr wrap="square" rtlCol="0">
              <a:spAutoFit/>
            </a:bodyPr>
            <a:lstStyle/>
            <a:p>
              <a:r>
                <a:rPr lang="zh-CN" altLang="en-US" b="1" dirty="0"/>
                <a:t>运算符和表达式</a:t>
              </a:r>
            </a:p>
          </p:txBody>
        </p:sp>
      </p:grpSp>
      <p:pic>
        <p:nvPicPr>
          <p:cNvPr id="7170" name="Picture 2">
            <a:extLst>
              <a:ext uri="{FF2B5EF4-FFF2-40B4-BE49-F238E27FC236}">
                <a16:creationId xmlns:a16="http://schemas.microsoft.com/office/drawing/2014/main" id="{56793F3F-EA1D-44BB-B254-4C060C385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7288" y="2804519"/>
            <a:ext cx="609600" cy="609600"/>
          </a:xfrm>
          <a:prstGeom prst="rect">
            <a:avLst/>
          </a:prstGeom>
          <a:noFill/>
          <a:extLst>
            <a:ext uri="{909E8E84-426E-40DD-AFC4-6F175D3DCCD1}">
              <a14:hiddenFill xmlns:a14="http://schemas.microsoft.com/office/drawing/2010/main">
                <a:solidFill>
                  <a:srgbClr val="FFFFFF"/>
                </a:solidFill>
              </a14:hiddenFill>
            </a:ext>
          </a:extLst>
        </p:spPr>
      </p:pic>
      <p:sp>
        <p:nvSpPr>
          <p:cNvPr id="3" name="iṡļiḑé">
            <a:extLst>
              <a:ext uri="{FF2B5EF4-FFF2-40B4-BE49-F238E27FC236}">
                <a16:creationId xmlns:a16="http://schemas.microsoft.com/office/drawing/2014/main" id="{71484215-CE64-4CCF-9A47-87E2D92A51EB}"/>
              </a:ext>
            </a:extLst>
          </p:cNvPr>
          <p:cNvSpPr txBox="1"/>
          <p:nvPr/>
        </p:nvSpPr>
        <p:spPr>
          <a:xfrm>
            <a:off x="7433470" y="1481886"/>
            <a:ext cx="3574034" cy="646331"/>
          </a:xfrm>
          <a:prstGeom prst="rect">
            <a:avLst/>
          </a:prstGeom>
          <a:noFill/>
        </p:spPr>
        <p:txBody>
          <a:bodyPr wrap="square" rtlCol="0">
            <a:spAutoFit/>
          </a:bodyPr>
          <a:lstStyle/>
          <a:p>
            <a:r>
              <a:rPr lang="en-US" altLang="zh-CN" b="1" dirty="0"/>
              <a:t>C</a:t>
            </a:r>
            <a:r>
              <a:rPr lang="zh-CN" altLang="en-US" b="1" dirty="0"/>
              <a:t>语句</a:t>
            </a:r>
            <a:endParaRPr lang="en-US" altLang="zh-CN" b="1" dirty="0"/>
          </a:p>
          <a:p>
            <a:r>
              <a:rPr lang="zh-CN" altLang="en-US" b="1" dirty="0"/>
              <a:t>数据的输入输出</a:t>
            </a:r>
          </a:p>
        </p:txBody>
      </p:sp>
      <p:sp>
        <p:nvSpPr>
          <p:cNvPr id="5" name="iṥlíḍê">
            <a:extLst>
              <a:ext uri="{FF2B5EF4-FFF2-40B4-BE49-F238E27FC236}">
                <a16:creationId xmlns:a16="http://schemas.microsoft.com/office/drawing/2014/main" id="{D85F8F03-9F4F-406A-A419-932504999011}"/>
              </a:ext>
            </a:extLst>
          </p:cNvPr>
          <p:cNvSpPr txBox="1"/>
          <p:nvPr/>
        </p:nvSpPr>
        <p:spPr>
          <a:xfrm>
            <a:off x="7291868" y="3207020"/>
            <a:ext cx="3857237" cy="1000735"/>
          </a:xfrm>
          <a:prstGeom prst="rect">
            <a:avLst/>
          </a:prstGeom>
          <a:noFill/>
        </p:spPr>
        <p:txBody>
          <a:bodyPr wrap="none" rtlCol="0">
            <a:noAutofit/>
          </a:bodyPr>
          <a:lstStyle/>
          <a:p>
            <a:pPr marL="172800" lvl="0" indent="-172800">
              <a:lnSpc>
                <a:spcPct val="120000"/>
              </a:lnSpc>
              <a:buFont typeface="Arial" pitchFamily="34" charset="0"/>
              <a:buChar char="•"/>
              <a:defRPr/>
            </a:pPr>
            <a:r>
              <a:rPr lang="zh-CN" altLang="en-US" sz="1200" dirty="0">
                <a:solidFill>
                  <a:schemeClr val="bg1">
                    <a:lumMod val="50000"/>
                  </a:schemeClr>
                </a:solidFill>
              </a:rPr>
              <a:t>超星课程平台发放的“随堂练习”</a:t>
            </a:r>
            <a:endParaRPr lang="en-US" altLang="zh-CN" sz="1200" dirty="0">
              <a:solidFill>
                <a:schemeClr val="bg1">
                  <a:lumMod val="50000"/>
                </a:schemeClr>
              </a:solidFill>
            </a:endParaRPr>
          </a:p>
          <a:p>
            <a:pPr marL="172800" lvl="0" indent="-172800">
              <a:lnSpc>
                <a:spcPct val="120000"/>
              </a:lnSpc>
              <a:buFont typeface="Arial" pitchFamily="34" charset="0"/>
              <a:buChar char="•"/>
              <a:defRPr/>
            </a:pPr>
            <a:r>
              <a:rPr lang="zh-CN" altLang="en-US" sz="1200" dirty="0">
                <a:solidFill>
                  <a:schemeClr val="bg1">
                    <a:lumMod val="50000"/>
                  </a:schemeClr>
                </a:solidFill>
              </a:rPr>
              <a:t>第</a:t>
            </a:r>
            <a:r>
              <a:rPr lang="en-US" altLang="zh-CN" sz="1200" dirty="0">
                <a:solidFill>
                  <a:schemeClr val="bg1">
                    <a:lumMod val="50000"/>
                  </a:schemeClr>
                </a:solidFill>
              </a:rPr>
              <a:t>3</a:t>
            </a:r>
            <a:r>
              <a:rPr lang="zh-CN" altLang="en-US" sz="1200" dirty="0">
                <a:solidFill>
                  <a:schemeClr val="bg1">
                    <a:lumMod val="50000"/>
                  </a:schemeClr>
                </a:solidFill>
              </a:rPr>
              <a:t>章课后习题</a:t>
            </a:r>
            <a:endParaRPr lang="en-US" altLang="zh-CN" sz="1200" dirty="0">
              <a:solidFill>
                <a:schemeClr val="bg1">
                  <a:lumMod val="50000"/>
                </a:schemeClr>
              </a:solidFill>
            </a:endParaRPr>
          </a:p>
          <a:p>
            <a:pPr marL="172800" lvl="0" indent="-172800">
              <a:lnSpc>
                <a:spcPct val="120000"/>
              </a:lnSpc>
              <a:buFont typeface="Arial" pitchFamily="34" charset="0"/>
              <a:buChar char="•"/>
              <a:defRPr/>
            </a:pPr>
            <a:endParaRPr lang="en-US" altLang="zh-CN" sz="1200" dirty="0">
              <a:solidFill>
                <a:schemeClr val="bg1">
                  <a:lumMod val="50000"/>
                </a:schemeClr>
              </a:solidFill>
            </a:endParaRPr>
          </a:p>
        </p:txBody>
      </p:sp>
    </p:spTree>
    <p:custDataLst>
      <p:tags r:id="rId1"/>
    </p:custDataLst>
    <p:extLst>
      <p:ext uri="{BB962C8B-B14F-4D97-AF65-F5344CB8AC3E}">
        <p14:creationId xmlns:p14="http://schemas.microsoft.com/office/powerpoint/2010/main" val="77539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8C34CB4-A2BC-4056-B50E-47B26F0FFC9C}"/>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61</a:t>
            </a:fld>
            <a:endParaRPr lang="zh-CN" altLang="en-US"/>
          </a:p>
        </p:txBody>
      </p:sp>
      <p:pic>
        <p:nvPicPr>
          <p:cNvPr id="10" name="图片 9">
            <a:extLst>
              <a:ext uri="{FF2B5EF4-FFF2-40B4-BE49-F238E27FC236}">
                <a16:creationId xmlns:a16="http://schemas.microsoft.com/office/drawing/2014/main" id="{31801A2D-8D05-49F2-B3A8-6C368474F546}"/>
              </a:ext>
            </a:extLst>
          </p:cNvPr>
          <p:cNvPicPr>
            <a:picLocks noChangeAspect="1"/>
          </p:cNvPicPr>
          <p:nvPr/>
        </p:nvPicPr>
        <p:blipFill>
          <a:blip r:embed="rId2"/>
          <a:stretch>
            <a:fillRect/>
          </a:stretch>
        </p:blipFill>
        <p:spPr>
          <a:xfrm>
            <a:off x="6237732" y="4300856"/>
            <a:ext cx="3857625" cy="666750"/>
          </a:xfrm>
          <a:prstGeom prst="rect">
            <a:avLst/>
          </a:prstGeom>
        </p:spPr>
      </p:pic>
      <p:pic>
        <p:nvPicPr>
          <p:cNvPr id="14" name="图片 13">
            <a:extLst>
              <a:ext uri="{FF2B5EF4-FFF2-40B4-BE49-F238E27FC236}">
                <a16:creationId xmlns:a16="http://schemas.microsoft.com/office/drawing/2014/main" id="{8FE3947A-A004-4AE2-B436-AF9BF5DC1EED}"/>
              </a:ext>
            </a:extLst>
          </p:cNvPr>
          <p:cNvPicPr>
            <a:picLocks noChangeAspect="1"/>
          </p:cNvPicPr>
          <p:nvPr/>
        </p:nvPicPr>
        <p:blipFill>
          <a:blip r:embed="rId3"/>
          <a:stretch>
            <a:fillRect/>
          </a:stretch>
        </p:blipFill>
        <p:spPr>
          <a:xfrm>
            <a:off x="193989" y="375221"/>
            <a:ext cx="5902011" cy="6277991"/>
          </a:xfrm>
          <a:prstGeom prst="rect">
            <a:avLst/>
          </a:prstGeom>
        </p:spPr>
      </p:pic>
      <p:pic>
        <p:nvPicPr>
          <p:cNvPr id="16" name="图片 15">
            <a:extLst>
              <a:ext uri="{FF2B5EF4-FFF2-40B4-BE49-F238E27FC236}">
                <a16:creationId xmlns:a16="http://schemas.microsoft.com/office/drawing/2014/main" id="{E642ADA5-988D-441D-AEAE-319844C38F43}"/>
              </a:ext>
            </a:extLst>
          </p:cNvPr>
          <p:cNvPicPr>
            <a:picLocks noChangeAspect="1"/>
          </p:cNvPicPr>
          <p:nvPr/>
        </p:nvPicPr>
        <p:blipFill>
          <a:blip r:embed="rId4"/>
          <a:stretch>
            <a:fillRect/>
          </a:stretch>
        </p:blipFill>
        <p:spPr>
          <a:xfrm>
            <a:off x="6237732" y="406591"/>
            <a:ext cx="4343400" cy="3857625"/>
          </a:xfrm>
          <a:prstGeom prst="rect">
            <a:avLst/>
          </a:prstGeom>
        </p:spPr>
      </p:pic>
    </p:spTree>
    <p:extLst>
      <p:ext uri="{BB962C8B-B14F-4D97-AF65-F5344CB8AC3E}">
        <p14:creationId xmlns:p14="http://schemas.microsoft.com/office/powerpoint/2010/main" val="2309631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2B974CE-B886-48FA-A8F5-45C7344858B8}"/>
              </a:ext>
            </a:extLst>
          </p:cNvPr>
          <p:cNvPicPr>
            <a:picLocks noChangeAspect="1"/>
          </p:cNvPicPr>
          <p:nvPr/>
        </p:nvPicPr>
        <p:blipFill>
          <a:blip r:embed="rId2"/>
          <a:stretch>
            <a:fillRect/>
          </a:stretch>
        </p:blipFill>
        <p:spPr>
          <a:xfrm>
            <a:off x="278335" y="160563"/>
            <a:ext cx="5509737" cy="1973751"/>
          </a:xfrm>
          <a:prstGeom prst="rect">
            <a:avLst/>
          </a:prstGeom>
        </p:spPr>
      </p:pic>
      <p:pic>
        <p:nvPicPr>
          <p:cNvPr id="5" name="图片 4">
            <a:extLst>
              <a:ext uri="{FF2B5EF4-FFF2-40B4-BE49-F238E27FC236}">
                <a16:creationId xmlns:a16="http://schemas.microsoft.com/office/drawing/2014/main" id="{16EFCCCC-4B97-4BB0-8113-9150AFF19B6E}"/>
              </a:ext>
            </a:extLst>
          </p:cNvPr>
          <p:cNvPicPr>
            <a:picLocks noChangeAspect="1"/>
          </p:cNvPicPr>
          <p:nvPr/>
        </p:nvPicPr>
        <p:blipFill>
          <a:blip r:embed="rId3"/>
          <a:stretch>
            <a:fillRect/>
          </a:stretch>
        </p:blipFill>
        <p:spPr>
          <a:xfrm>
            <a:off x="378151" y="2396990"/>
            <a:ext cx="4298052" cy="1265030"/>
          </a:xfrm>
          <a:prstGeom prst="rect">
            <a:avLst/>
          </a:prstGeom>
        </p:spPr>
      </p:pic>
      <p:pic>
        <p:nvPicPr>
          <p:cNvPr id="7" name="图片 6">
            <a:extLst>
              <a:ext uri="{FF2B5EF4-FFF2-40B4-BE49-F238E27FC236}">
                <a16:creationId xmlns:a16="http://schemas.microsoft.com/office/drawing/2014/main" id="{1D87273C-66C0-49EC-A882-4A13818DE633}"/>
              </a:ext>
            </a:extLst>
          </p:cNvPr>
          <p:cNvPicPr>
            <a:picLocks noChangeAspect="1"/>
          </p:cNvPicPr>
          <p:nvPr/>
        </p:nvPicPr>
        <p:blipFill>
          <a:blip r:embed="rId4"/>
          <a:stretch>
            <a:fillRect/>
          </a:stretch>
        </p:blipFill>
        <p:spPr>
          <a:xfrm>
            <a:off x="1381092" y="3924696"/>
            <a:ext cx="2895851" cy="2057578"/>
          </a:xfrm>
          <a:prstGeom prst="rect">
            <a:avLst/>
          </a:prstGeom>
        </p:spPr>
      </p:pic>
      <p:pic>
        <p:nvPicPr>
          <p:cNvPr id="9" name="图片 8">
            <a:extLst>
              <a:ext uri="{FF2B5EF4-FFF2-40B4-BE49-F238E27FC236}">
                <a16:creationId xmlns:a16="http://schemas.microsoft.com/office/drawing/2014/main" id="{39D35759-5B45-463F-81B5-75B953AFABA8}"/>
              </a:ext>
            </a:extLst>
          </p:cNvPr>
          <p:cNvPicPr>
            <a:picLocks noChangeAspect="1"/>
          </p:cNvPicPr>
          <p:nvPr/>
        </p:nvPicPr>
        <p:blipFill>
          <a:blip r:embed="rId5"/>
          <a:stretch>
            <a:fillRect/>
          </a:stretch>
        </p:blipFill>
        <p:spPr>
          <a:xfrm>
            <a:off x="1313134" y="5982274"/>
            <a:ext cx="3901778" cy="548688"/>
          </a:xfrm>
          <a:prstGeom prst="rect">
            <a:avLst/>
          </a:prstGeom>
        </p:spPr>
      </p:pic>
      <p:pic>
        <p:nvPicPr>
          <p:cNvPr id="11" name="图片 10">
            <a:extLst>
              <a:ext uri="{FF2B5EF4-FFF2-40B4-BE49-F238E27FC236}">
                <a16:creationId xmlns:a16="http://schemas.microsoft.com/office/drawing/2014/main" id="{3F26CCFF-6129-4074-8848-CFE4BEA1BF81}"/>
              </a:ext>
            </a:extLst>
          </p:cNvPr>
          <p:cNvPicPr>
            <a:picLocks noChangeAspect="1"/>
          </p:cNvPicPr>
          <p:nvPr/>
        </p:nvPicPr>
        <p:blipFill>
          <a:blip r:embed="rId6"/>
          <a:stretch>
            <a:fillRect/>
          </a:stretch>
        </p:blipFill>
        <p:spPr>
          <a:xfrm>
            <a:off x="5698822" y="337371"/>
            <a:ext cx="6115027" cy="2785667"/>
          </a:xfrm>
          <a:prstGeom prst="rect">
            <a:avLst/>
          </a:prstGeom>
        </p:spPr>
      </p:pic>
      <p:pic>
        <p:nvPicPr>
          <p:cNvPr id="13" name="图片 12">
            <a:extLst>
              <a:ext uri="{FF2B5EF4-FFF2-40B4-BE49-F238E27FC236}">
                <a16:creationId xmlns:a16="http://schemas.microsoft.com/office/drawing/2014/main" id="{95FA1787-CC1A-4545-8DDE-ED65F249196D}"/>
              </a:ext>
            </a:extLst>
          </p:cNvPr>
          <p:cNvPicPr>
            <a:picLocks noChangeAspect="1"/>
          </p:cNvPicPr>
          <p:nvPr/>
        </p:nvPicPr>
        <p:blipFill>
          <a:blip r:embed="rId7"/>
          <a:stretch>
            <a:fillRect/>
          </a:stretch>
        </p:blipFill>
        <p:spPr>
          <a:xfrm>
            <a:off x="5077185" y="3734963"/>
            <a:ext cx="6736664" cy="1592718"/>
          </a:xfrm>
          <a:prstGeom prst="rect">
            <a:avLst/>
          </a:prstGeom>
        </p:spPr>
      </p:pic>
    </p:spTree>
    <p:extLst>
      <p:ext uri="{BB962C8B-B14F-4D97-AF65-F5344CB8AC3E}">
        <p14:creationId xmlns:p14="http://schemas.microsoft.com/office/powerpoint/2010/main" val="1224677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9A46B3-DC3E-40A0-BA4A-0269CE2F90BB}"/>
              </a:ext>
            </a:extLst>
          </p:cNvPr>
          <p:cNvSpPr>
            <a:spLocks noGrp="1"/>
          </p:cNvSpPr>
          <p:nvPr>
            <p:ph type="title"/>
          </p:nvPr>
        </p:nvSpPr>
        <p:spPr/>
        <p:txBody>
          <a:bodyPr/>
          <a:lstStyle/>
          <a:p>
            <a:endParaRPr lang="zh-CN" altLang="en-US"/>
          </a:p>
        </p:txBody>
      </p:sp>
      <p:sp>
        <p:nvSpPr>
          <p:cNvPr id="4" name="页脚占位符 3">
            <a:extLst>
              <a:ext uri="{FF2B5EF4-FFF2-40B4-BE49-F238E27FC236}">
                <a16:creationId xmlns:a16="http://schemas.microsoft.com/office/drawing/2014/main" id="{C99B7A3B-CF99-4FAA-B82C-E977F5D4FEF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D8F6D6D-B8B3-4720-ABCC-42D6C83AFA9E}"/>
              </a:ext>
            </a:extLst>
          </p:cNvPr>
          <p:cNvSpPr>
            <a:spLocks noGrp="1"/>
          </p:cNvSpPr>
          <p:nvPr>
            <p:ph type="sldNum" sz="quarter" idx="12"/>
          </p:nvPr>
        </p:nvSpPr>
        <p:spPr/>
        <p:txBody>
          <a:bodyPr/>
          <a:lstStyle/>
          <a:p>
            <a:fld id="{B058512A-BF6F-43D0-855A-BBBF14572BDB}" type="slidenum">
              <a:rPr lang="zh-CN" altLang="en-US" smtClean="0"/>
              <a:pPr/>
              <a:t>63</a:t>
            </a:fld>
            <a:endParaRPr lang="zh-CN" altLang="en-US"/>
          </a:p>
        </p:txBody>
      </p:sp>
      <p:sp>
        <p:nvSpPr>
          <p:cNvPr id="7" name="文本框 6">
            <a:extLst>
              <a:ext uri="{FF2B5EF4-FFF2-40B4-BE49-F238E27FC236}">
                <a16:creationId xmlns:a16="http://schemas.microsoft.com/office/drawing/2014/main" id="{B228150B-E737-474A-9175-AA4DD0A0AE47}"/>
              </a:ext>
            </a:extLst>
          </p:cNvPr>
          <p:cNvSpPr txBox="1"/>
          <p:nvPr/>
        </p:nvSpPr>
        <p:spPr>
          <a:xfrm>
            <a:off x="3047260" y="3242114"/>
            <a:ext cx="6094520" cy="369332"/>
          </a:xfrm>
          <a:prstGeom prst="rect">
            <a:avLst/>
          </a:prstGeom>
          <a:noFill/>
        </p:spPr>
        <p:txBody>
          <a:bodyPr wrap="square">
            <a:spAutoFit/>
          </a:bodyPr>
          <a:lstStyle/>
          <a:p>
            <a:r>
              <a:rPr lang="en-US" altLang="zh-CN" sz="1800" dirty="0">
                <a:solidFill>
                  <a:srgbClr val="808080"/>
                </a:solidFill>
                <a:latin typeface="新宋体" panose="02010609030101010101" pitchFamily="49" charset="-122"/>
                <a:ea typeface="新宋体" panose="02010609030101010101" pitchFamily="49" charset="-122"/>
              </a:rPr>
              <a:t>#define</a:t>
            </a:r>
            <a:r>
              <a:rPr lang="en-US" altLang="zh-CN" sz="1800" dirty="0">
                <a:solidFill>
                  <a:srgbClr val="000000"/>
                </a:solidFill>
                <a:latin typeface="新宋体" panose="02010609030101010101" pitchFamily="49" charset="-122"/>
                <a:ea typeface="新宋体" panose="02010609030101010101" pitchFamily="49" charset="-122"/>
              </a:rPr>
              <a:t> </a:t>
            </a:r>
            <a:r>
              <a:rPr lang="en-US" altLang="zh-CN" sz="1800" dirty="0">
                <a:solidFill>
                  <a:srgbClr val="6F008A"/>
                </a:solidFill>
                <a:latin typeface="新宋体" panose="02010609030101010101" pitchFamily="49" charset="-122"/>
                <a:ea typeface="新宋体" panose="02010609030101010101" pitchFamily="49" charset="-122"/>
              </a:rPr>
              <a:t>_CRT_SECURE_NO_WARNINGS</a:t>
            </a:r>
            <a:endParaRPr lang="zh-CN" altLang="en-US" dirty="0"/>
          </a:p>
        </p:txBody>
      </p:sp>
    </p:spTree>
    <p:extLst>
      <p:ext uri="{BB962C8B-B14F-4D97-AF65-F5344CB8AC3E}">
        <p14:creationId xmlns:p14="http://schemas.microsoft.com/office/powerpoint/2010/main" val="3244407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A8A4B07-2994-4732-8C1F-3927317D3C9A}"/>
              </a:ext>
            </a:extLst>
          </p:cNvPr>
          <p:cNvSpPr>
            <a:spLocks noGrp="1"/>
          </p:cNvSpPr>
          <p:nvPr>
            <p:ph type="sldNum" sz="quarter" idx="4294967295"/>
          </p:nvPr>
        </p:nvSpPr>
        <p:spPr>
          <a:xfrm>
            <a:off x="9282113" y="6240463"/>
            <a:ext cx="2909887" cy="206375"/>
          </a:xfrm>
        </p:spPr>
        <p:txBody>
          <a:bodyPr/>
          <a:lstStyle/>
          <a:p>
            <a:fld id="{B058512A-BF6F-43D0-855A-BBBF14572BDB}" type="slidenum">
              <a:rPr lang="zh-CN" altLang="en-US" smtClean="0"/>
              <a:pPr/>
              <a:t>7</a:t>
            </a:fld>
            <a:endParaRPr lang="zh-CN" altLang="en-US"/>
          </a:p>
        </p:txBody>
      </p:sp>
      <p:pic>
        <p:nvPicPr>
          <p:cNvPr id="7" name="图片 6">
            <a:extLst>
              <a:ext uri="{FF2B5EF4-FFF2-40B4-BE49-F238E27FC236}">
                <a16:creationId xmlns:a16="http://schemas.microsoft.com/office/drawing/2014/main" id="{37465990-3428-49C8-9498-87C678822008}"/>
              </a:ext>
            </a:extLst>
          </p:cNvPr>
          <p:cNvPicPr>
            <a:picLocks noChangeAspect="1"/>
          </p:cNvPicPr>
          <p:nvPr/>
        </p:nvPicPr>
        <p:blipFill>
          <a:blip r:embed="rId2"/>
          <a:stretch>
            <a:fillRect/>
          </a:stretch>
        </p:blipFill>
        <p:spPr>
          <a:xfrm>
            <a:off x="852322" y="861135"/>
            <a:ext cx="8702177" cy="3828958"/>
          </a:xfrm>
          <a:prstGeom prst="rect">
            <a:avLst/>
          </a:prstGeom>
        </p:spPr>
      </p:pic>
      <p:pic>
        <p:nvPicPr>
          <p:cNvPr id="9" name="图片 8">
            <a:extLst>
              <a:ext uri="{FF2B5EF4-FFF2-40B4-BE49-F238E27FC236}">
                <a16:creationId xmlns:a16="http://schemas.microsoft.com/office/drawing/2014/main" id="{CA129819-9B64-4717-8E06-D57615C87D5A}"/>
              </a:ext>
            </a:extLst>
          </p:cNvPr>
          <p:cNvPicPr>
            <a:picLocks noChangeAspect="1"/>
          </p:cNvPicPr>
          <p:nvPr/>
        </p:nvPicPr>
        <p:blipFill>
          <a:blip r:embed="rId3"/>
          <a:stretch>
            <a:fillRect/>
          </a:stretch>
        </p:blipFill>
        <p:spPr>
          <a:xfrm>
            <a:off x="852322" y="4855862"/>
            <a:ext cx="8779950" cy="476250"/>
          </a:xfrm>
          <a:prstGeom prst="rect">
            <a:avLst/>
          </a:prstGeom>
        </p:spPr>
      </p:pic>
    </p:spTree>
    <p:extLst>
      <p:ext uri="{BB962C8B-B14F-4D97-AF65-F5344CB8AC3E}">
        <p14:creationId xmlns:p14="http://schemas.microsoft.com/office/powerpoint/2010/main" val="1560881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B0A8846-BFC6-4C32-BD9C-5BCFDF8D46A6}"/>
              </a:ext>
            </a:extLst>
          </p:cNvPr>
          <p:cNvPicPr>
            <a:picLocks noChangeAspect="1"/>
          </p:cNvPicPr>
          <p:nvPr/>
        </p:nvPicPr>
        <p:blipFill>
          <a:blip r:embed="rId2"/>
          <a:stretch>
            <a:fillRect/>
          </a:stretch>
        </p:blipFill>
        <p:spPr>
          <a:xfrm>
            <a:off x="196588" y="317335"/>
            <a:ext cx="4725573" cy="4565384"/>
          </a:xfrm>
          <a:prstGeom prst="rect">
            <a:avLst/>
          </a:prstGeom>
        </p:spPr>
      </p:pic>
      <p:pic>
        <p:nvPicPr>
          <p:cNvPr id="5" name="图片 4">
            <a:extLst>
              <a:ext uri="{FF2B5EF4-FFF2-40B4-BE49-F238E27FC236}">
                <a16:creationId xmlns:a16="http://schemas.microsoft.com/office/drawing/2014/main" id="{5D0B7F8D-56E0-42D1-9193-AE604069CCD3}"/>
              </a:ext>
            </a:extLst>
          </p:cNvPr>
          <p:cNvPicPr>
            <a:picLocks noChangeAspect="1"/>
          </p:cNvPicPr>
          <p:nvPr/>
        </p:nvPicPr>
        <p:blipFill>
          <a:blip r:embed="rId3"/>
          <a:stretch>
            <a:fillRect/>
          </a:stretch>
        </p:blipFill>
        <p:spPr>
          <a:xfrm>
            <a:off x="5059678" y="2317072"/>
            <a:ext cx="6677888" cy="3692739"/>
          </a:xfrm>
          <a:prstGeom prst="rect">
            <a:avLst/>
          </a:prstGeom>
        </p:spPr>
      </p:pic>
    </p:spTree>
    <p:extLst>
      <p:ext uri="{BB962C8B-B14F-4D97-AF65-F5344CB8AC3E}">
        <p14:creationId xmlns:p14="http://schemas.microsoft.com/office/powerpoint/2010/main" val="81267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FE54CF9-D516-4A37-8687-DA1725A7C206}"/>
              </a:ext>
            </a:extLst>
          </p:cNvPr>
          <p:cNvPicPr>
            <a:picLocks noChangeAspect="1"/>
          </p:cNvPicPr>
          <p:nvPr/>
        </p:nvPicPr>
        <p:blipFill>
          <a:blip r:embed="rId2"/>
          <a:stretch>
            <a:fillRect/>
          </a:stretch>
        </p:blipFill>
        <p:spPr>
          <a:xfrm>
            <a:off x="658368" y="725826"/>
            <a:ext cx="9290304" cy="5694489"/>
          </a:xfrm>
          <a:prstGeom prst="rect">
            <a:avLst/>
          </a:prstGeom>
        </p:spPr>
      </p:pic>
      <p:sp>
        <p:nvSpPr>
          <p:cNvPr id="5" name="文本框 4">
            <a:extLst>
              <a:ext uri="{FF2B5EF4-FFF2-40B4-BE49-F238E27FC236}">
                <a16:creationId xmlns:a16="http://schemas.microsoft.com/office/drawing/2014/main" id="{55A16058-B24A-4B2E-BAAE-DE0808BFF186}"/>
              </a:ext>
            </a:extLst>
          </p:cNvPr>
          <p:cNvSpPr txBox="1"/>
          <p:nvPr/>
        </p:nvSpPr>
        <p:spPr>
          <a:xfrm>
            <a:off x="450342" y="183107"/>
            <a:ext cx="6094476" cy="369332"/>
          </a:xfrm>
          <a:prstGeom prst="rect">
            <a:avLst/>
          </a:prstGeom>
          <a:noFill/>
        </p:spPr>
        <p:txBody>
          <a:bodyPr wrap="square">
            <a:spAutoFit/>
          </a:bodyPr>
          <a:lstStyle/>
          <a:p>
            <a:r>
              <a:rPr lang="zh-CN" altLang="en-US" dirty="0"/>
              <a:t>输入</a:t>
            </a:r>
            <a:r>
              <a:rPr lang="en-US" altLang="zh-CN" dirty="0" err="1"/>
              <a:t>tasklist</a:t>
            </a:r>
            <a:r>
              <a:rPr lang="zh-CN" altLang="en-US" dirty="0"/>
              <a:t>命令，回车</a:t>
            </a:r>
          </a:p>
        </p:txBody>
      </p:sp>
    </p:spTree>
    <p:extLst>
      <p:ext uri="{BB962C8B-B14F-4D97-AF65-F5344CB8AC3E}">
        <p14:creationId xmlns:p14="http://schemas.microsoft.com/office/powerpoint/2010/main" val="38647997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EMPLATE" val="#316027"/>
</p:tagLst>
</file>

<file path=ppt/tags/tag1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100.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2"/>
</p:tagLst>
</file>

<file path=ppt/tags/tag101.xml><?xml version="1.0" encoding="utf-8"?>
<p:tagLst xmlns:a="http://schemas.openxmlformats.org/drawingml/2006/main" xmlns:r="http://schemas.openxmlformats.org/officeDocument/2006/relationships" xmlns:p="http://schemas.openxmlformats.org/presentationml/2006/main">
  <p:tag name="ISLIDE.DIAGRAM" val="#459923;"/>
</p:tagLst>
</file>

<file path=ppt/tags/tag102.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0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0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0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0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0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0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09.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11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1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1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1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1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1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1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1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18.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1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12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2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2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2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2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2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2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27.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2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2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13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3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3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3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34.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3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3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3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3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3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14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4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4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43.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44.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YinZJG#"/>
  <p:tag name="MH_LAYOUT" val="TitleSubTitleText"/>
  <p:tag name="MH" val="20170806230300"/>
  <p:tag name="MH_LIBRARY" val="GRAPHIC"/>
</p:tagLst>
</file>

<file path=ppt/tags/tag145.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3"/>
</p:tagLst>
</file>

<file path=ppt/tags/tag146.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2"/>
</p:tagLst>
</file>

<file path=ppt/tags/tag147.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ext"/>
  <p:tag name="MH_ORDER" val="1"/>
</p:tagLst>
</file>

<file path=ppt/tags/tag148.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Other"/>
  <p:tag name="MH_ORDER" val="1"/>
</p:tagLst>
</file>

<file path=ppt/tags/tag149.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150.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4"/>
</p:tagLst>
</file>

<file path=ppt/tags/tag151.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SubTitle"/>
  <p:tag name="MH_ORDER" val="5"/>
</p:tagLst>
</file>

<file path=ppt/tags/tag152.xml><?xml version="1.0" encoding="utf-8"?>
<p:tagLst xmlns:a="http://schemas.openxmlformats.org/drawingml/2006/main" xmlns:r="http://schemas.openxmlformats.org/officeDocument/2006/relationships" xmlns:p="http://schemas.openxmlformats.org/presentationml/2006/main">
  <p:tag name="MH" val="20170806230300"/>
  <p:tag name="MH_LIBRARY" val="GRAPHIC"/>
  <p:tag name="MH_TYPE" val="Title"/>
  <p:tag name="MH_ORDER" val="1"/>
</p:tagLst>
</file>

<file path=ppt/tags/tag15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155.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5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57.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15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5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16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61.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162.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6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6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6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6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167.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6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169.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17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171.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7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7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7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75.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QiTTB#"/>
  <p:tag name="MH_LAYOUT" val="Text"/>
  <p:tag name="MH" val="20170806112925"/>
  <p:tag name="MH_LIBRARY" val="GRAPHIC"/>
</p:tagLst>
</file>

<file path=ppt/tags/tag176.xml><?xml version="1.0" encoding="utf-8"?>
<p:tagLst xmlns:a="http://schemas.openxmlformats.org/drawingml/2006/main" xmlns:r="http://schemas.openxmlformats.org/officeDocument/2006/relationships" xmlns:p="http://schemas.openxmlformats.org/presentationml/2006/main">
  <p:tag name="MH" val="20170806105329"/>
  <p:tag name="MH_LIBRARY" val="GRAPHIC"/>
  <p:tag name="MH_TYPE" val="Title"/>
  <p:tag name="MH_ORDER" val="1"/>
</p:tagLst>
</file>

<file path=ppt/tags/tag177.xml><?xml version="1.0" encoding="utf-8"?>
<p:tagLst xmlns:a="http://schemas.openxmlformats.org/drawingml/2006/main" xmlns:r="http://schemas.openxmlformats.org/officeDocument/2006/relationships" xmlns:p="http://schemas.openxmlformats.org/presentationml/2006/main">
  <p:tag name="MH_TYPE" val="#NeiR#"/>
  <p:tag name="MH_NUMBER" val="3"/>
  <p:tag name="MH_CATEGORY" val="#YinZJG#"/>
  <p:tag name="MH_LAYOUT" val="TitleSubTitleText"/>
  <p:tag name="MH" val="20170807115430"/>
  <p:tag name="MH_LIBRARY" val="GRAPHIC"/>
</p:tagLst>
</file>

<file path=ppt/tags/tag17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1"/>
</p:tagLst>
</file>

<file path=ppt/tags/tag17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18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1"/>
</p:tagLst>
</file>

<file path=ppt/tags/tag181.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3"/>
</p:tagLst>
</file>

<file path=ppt/tags/tag182.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4"/>
</p:tagLst>
</file>

<file path=ppt/tags/tag183.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2"/>
</p:tagLst>
</file>

<file path=ppt/tags/tag184.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2"/>
</p:tagLst>
</file>

<file path=ppt/tags/tag185.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5"/>
</p:tagLst>
</file>

<file path=ppt/tags/tag186.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6"/>
</p:tagLst>
</file>

<file path=ppt/tags/tag187.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SubTitle"/>
  <p:tag name="MH_ORDER" val="3"/>
</p:tagLst>
</file>

<file path=ppt/tags/tag188.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Text"/>
  <p:tag name="MH_ORDER" val="3"/>
</p:tagLst>
</file>

<file path=ppt/tags/tag189.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Other"/>
  <p:tag name="MH_ORDER" val="7"/>
</p:tagLst>
</file>

<file path=ppt/tags/tag1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190.xml><?xml version="1.0" encoding="utf-8"?>
<p:tagLst xmlns:a="http://schemas.openxmlformats.org/drawingml/2006/main" xmlns:r="http://schemas.openxmlformats.org/officeDocument/2006/relationships" xmlns:p="http://schemas.openxmlformats.org/presentationml/2006/main">
  <p:tag name="MH" val="20170807115430"/>
  <p:tag name="MH_LIBRARY" val="GRAPHIC"/>
  <p:tag name="MH_TYPE" val="PageTitle"/>
  <p:tag name="MH_ORDER" val="PageTitle"/>
</p:tagLst>
</file>

<file path=ppt/tags/tag19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19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19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197.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8.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99.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
  <p:tag name="MH" val="20170807170115"/>
  <p:tag name="MH_LIBRARY" val="GRAPHIC"/>
</p:tagLst>
</file>

<file path=ppt/tags/tag2.xml><?xml version="1.0" encoding="utf-8"?>
<p:tagLst xmlns:a="http://schemas.openxmlformats.org/drawingml/2006/main" xmlns:r="http://schemas.openxmlformats.org/officeDocument/2006/relationships" xmlns:p="http://schemas.openxmlformats.org/presentationml/2006/main">
  <p:tag name="ISLIDE.TEMPLATE" val="https://www.islide.cc;"/>
</p:tagLst>
</file>

<file path=ppt/tags/tag2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200.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1"/>
</p:tagLst>
</file>

<file path=ppt/tags/tag201.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Other"/>
  <p:tag name="MH_ORDER" val="2"/>
</p:tagLst>
</file>

<file path=ppt/tags/tag202.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Title"/>
  <p:tag name="MH_ORDER" val="1"/>
</p:tagLst>
</file>

<file path=ppt/tags/tag203.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2"/>
</p:tagLst>
</file>

<file path=ppt/tags/tag204.xml><?xml version="1.0" encoding="utf-8"?>
<p:tagLst xmlns:a="http://schemas.openxmlformats.org/drawingml/2006/main" xmlns:r="http://schemas.openxmlformats.org/officeDocument/2006/relationships" xmlns:p="http://schemas.openxmlformats.org/presentationml/2006/main">
  <p:tag name="MH" val="20170807170115"/>
  <p:tag name="MH_LIBRARY" val="GRAPHIC"/>
  <p:tag name="MH_TYPE" val="SubTitle"/>
  <p:tag name="MH_ORDER" val="1"/>
</p:tagLst>
</file>

<file path=ppt/tags/tag20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6.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7.xml><?xml version="1.0" encoding="utf-8"?>
<p:tagLst xmlns:a="http://schemas.openxmlformats.org/drawingml/2006/main" xmlns:r="http://schemas.openxmlformats.org/officeDocument/2006/relationships" xmlns:p="http://schemas.openxmlformats.org/presentationml/2006/main">
  <p:tag name="ISLIDE.DIAGRAM" val="#459923;"/>
</p:tagLst>
</file>

<file path=ppt/tags/tag2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2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2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2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2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3.xml><?xml version="1.0" encoding="utf-8"?>
<p:tagLst xmlns:a="http://schemas.openxmlformats.org/drawingml/2006/main" xmlns:r="http://schemas.openxmlformats.org/officeDocument/2006/relationships" xmlns:p="http://schemas.openxmlformats.org/presentationml/2006/main">
  <p:tag name="ISLIDE.DIAGRAM" val="#459923;"/>
</p:tagLst>
</file>

<file path=ppt/tags/tag3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3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3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3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3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3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3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3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4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4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4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4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4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4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4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5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5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5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5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5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5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5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5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6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6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62.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3"/>
</p:tagLst>
</file>

<file path=ppt/tags/tag63.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4"/>
</p:tagLst>
</file>

<file path=ppt/tags/tag64.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3"/>
</p:tagLst>
</file>

<file path=ppt/tags/tag65.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4"/>
</p:tagLst>
</file>

<file path=ppt/tags/tag66.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2"/>
</p:tagLst>
</file>

<file path=ppt/tags/tag6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6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6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1"/>
</p:tagLst>
</file>

<file path=ppt/tags/tag7.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
</p:tagLst>
</file>

<file path=ppt/tags/tag70.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71.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SubTitle"/>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ISLIDE.DIAGRAM" val="#487473;"/>
</p:tagLst>
</file>

<file path=ppt/tags/tag73.xml><?xml version="1.0" encoding="utf-8"?>
<p:tagLst xmlns:a="http://schemas.openxmlformats.org/drawingml/2006/main" xmlns:r="http://schemas.openxmlformats.org/officeDocument/2006/relationships" xmlns:p="http://schemas.openxmlformats.org/presentationml/2006/main">
  <p:tag name="ISLIDE.DIAGRAM" val="#487473"/>
</p:tagLst>
</file>

<file path=ppt/tags/tag7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7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7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7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2"/>
</p:tagLst>
</file>

<file path=ppt/tags/tag8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8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8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8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8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85.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1"/>
</p:tagLst>
</file>

<file path=ppt/tags/tag86.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2"/>
</p:tagLst>
</file>

<file path=ppt/tags/tag87.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3"/>
</p:tagLst>
</file>

<file path=ppt/tags/tag88.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4"/>
</p:tagLst>
</file>

<file path=ppt/tags/tag89.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5"/>
</p:tagLst>
</file>

<file path=ppt/tags/tag9.xml><?xml version="1.0" encoding="utf-8"?>
<p:tagLst xmlns:a="http://schemas.openxmlformats.org/drawingml/2006/main" xmlns:r="http://schemas.openxmlformats.org/officeDocument/2006/relationships" xmlns:p="http://schemas.openxmlformats.org/presentationml/2006/main">
  <p:tag name="MH" val="20170804154943"/>
  <p:tag name="MH_LIBRARY" val="GRAPHIC"/>
  <p:tag name="MH_TYPE" val="Other"/>
  <p:tag name="MH_ORDER" val="12"/>
</p:tagLst>
</file>

<file path=ppt/tags/tag90.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3"/>
</p:tagLst>
</file>

<file path=ppt/tags/tag93.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4"/>
</p:tagLst>
</file>

<file path=ppt/tags/tag94.xml><?xml version="1.0" encoding="utf-8"?>
<p:tagLst xmlns:a="http://schemas.openxmlformats.org/drawingml/2006/main" xmlns:r="http://schemas.openxmlformats.org/officeDocument/2006/relationships" xmlns:p="http://schemas.openxmlformats.org/presentationml/2006/main">
  <p:tag name="MH" val="20170803154453"/>
  <p:tag name="MH_LIBRARY" val="GRAPHIC"/>
  <p:tag name="MH_TYPE" val="Other"/>
  <p:tag name="MH_ORDER" val="5"/>
</p:tagLst>
</file>

<file path=ppt/tags/tag95.xml><?xml version="1.0" encoding="utf-8"?>
<p:tagLst xmlns:a="http://schemas.openxmlformats.org/drawingml/2006/main" xmlns:r="http://schemas.openxmlformats.org/officeDocument/2006/relationships" xmlns:p="http://schemas.openxmlformats.org/presentationml/2006/main">
  <p:tag name="MH_TYPE" val="#NeiR#"/>
  <p:tag name="MH_NUMBER" val="2"/>
  <p:tag name="MH_CATEGORY" val="#YinZJG#"/>
  <p:tag name="MH_LAYOUT" val="TitleSubTitleText"/>
  <p:tag name="MH" val="20170806223725"/>
  <p:tag name="MH_LIBRARY" val="GRAPHIC"/>
</p:tagLst>
</file>

<file path=ppt/tags/tag96.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2"/>
</p:tagLst>
</file>

<file path=ppt/tags/tag97.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SubTitle"/>
  <p:tag name="MH_ORDER" val="1"/>
</p:tagLst>
</file>

<file path=ppt/tags/tag98.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itle"/>
  <p:tag name="MH_ORDER" val="1"/>
</p:tagLst>
</file>

<file path=ppt/tags/tag99.xml><?xml version="1.0" encoding="utf-8"?>
<p:tagLst xmlns:a="http://schemas.openxmlformats.org/drawingml/2006/main" xmlns:r="http://schemas.openxmlformats.org/officeDocument/2006/relationships" xmlns:p="http://schemas.openxmlformats.org/presentationml/2006/main">
  <p:tag name="MH" val="20170806223725"/>
  <p:tag name="MH_LIBRARY" val="GRAPHIC"/>
  <p:tag name="MH_TYPE" val="Text"/>
  <p:tag name="MH_ORDER" val="1"/>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4ADE1"/>
      </a:accent1>
      <a:accent2>
        <a:srgbClr val="FFDB65"/>
      </a:accent2>
      <a:accent3>
        <a:srgbClr val="5CEEEE"/>
      </a:accent3>
      <a:accent4>
        <a:srgbClr val="A5A5A5"/>
      </a:accent4>
      <a:accent5>
        <a:srgbClr val="8C8C8C"/>
      </a:accent5>
      <a:accent6>
        <a:srgbClr val="6B6B6B"/>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8978</TotalTime>
  <Words>6810</Words>
  <Application>Microsoft Office PowerPoint</Application>
  <PresentationFormat>宽屏</PresentationFormat>
  <Paragraphs>855</Paragraphs>
  <Slides>63</Slides>
  <Notes>11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6" baseType="lpstr">
      <vt:lpstr>等线</vt:lpstr>
      <vt:lpstr>仿宋</vt:lpstr>
      <vt:lpstr>宋体</vt:lpstr>
      <vt:lpstr>微软雅黑</vt:lpstr>
      <vt:lpstr>新宋体</vt:lpstr>
      <vt:lpstr>Arial</vt:lpstr>
      <vt:lpstr>Arial Black</vt:lpstr>
      <vt:lpstr>Calibri</vt:lpstr>
      <vt:lpstr>Cambria Math</vt:lpstr>
      <vt:lpstr>Impact</vt:lpstr>
      <vt:lpstr>Tahoma</vt:lpstr>
      <vt:lpstr>主题5</vt:lpstr>
      <vt:lpstr>think-cell Slide</vt:lpstr>
      <vt:lpstr>数据科学与大数据技术专业</vt:lpstr>
      <vt:lpstr>程序设计基础（C语言） 第4次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C语言中的关键字(32个）</vt:lpstr>
      <vt:lpstr>整型数据</vt:lpstr>
      <vt:lpstr>ASCII码表</vt:lpstr>
      <vt:lpstr>不同类型数据间的混合运算</vt:lpstr>
      <vt:lpstr>不同类型数据间的混合运算</vt:lpstr>
      <vt:lpstr>实型数据</vt:lpstr>
      <vt:lpstr>运算符和表达式</vt:lpstr>
      <vt:lpstr>运算符</vt:lpstr>
      <vt:lpstr>常用的算术运算符</vt:lpstr>
      <vt:lpstr>自增（++）自减（--）运算符</vt:lpstr>
      <vt:lpstr>表达式</vt:lpstr>
      <vt:lpstr>表达式</vt:lpstr>
      <vt:lpstr>算术表达式和运算符的优先级与结合性</vt:lpstr>
      <vt:lpstr>强制类型转换运算符</vt:lpstr>
      <vt:lpstr>不同类型数据间的混合运算</vt:lpstr>
      <vt:lpstr>不同类型数据间的混合运算</vt:lpstr>
      <vt:lpstr>不同类型数据间的混合运算</vt:lpstr>
      <vt:lpstr>PowerPoint 演示文稿</vt:lpstr>
      <vt:lpstr>程序设计基础（C语言） No.3</vt:lpstr>
      <vt:lpstr>C程序结构</vt:lpstr>
      <vt:lpstr>PowerPoint 演示文稿</vt:lpstr>
      <vt:lpstr>PowerPoint 演示文稿</vt:lpstr>
      <vt:lpstr>PowerPoint 演示文稿</vt:lpstr>
      <vt:lpstr>PowerPoint 演示文稿</vt:lpstr>
      <vt:lpstr>PowerPoint 演示文稿</vt:lpstr>
      <vt:lpstr>PowerPoint 演示文稿</vt:lpstr>
      <vt:lpstr>赋值语句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数据的输入输出</vt:lpstr>
      <vt:lpstr>输入输出举例</vt:lpstr>
      <vt:lpstr>有关输入输出的概念</vt:lpstr>
      <vt:lpstr>printf函数</vt:lpstr>
      <vt:lpstr>printf函数——格式声明</vt:lpstr>
      <vt:lpstr>printf函数举例</vt:lpstr>
      <vt:lpstr>scanf函数</vt:lpstr>
      <vt:lpstr>scanf函数——格式声明</vt:lpstr>
      <vt:lpstr>PowerPoint 演示文稿</vt:lpstr>
      <vt:lpstr>putchar函数</vt:lpstr>
      <vt:lpstr>getchar函数</vt:lpstr>
      <vt:lpstr>getchar函数</vt:lpstr>
      <vt:lpstr>程序设计基础（C语言） No.3</vt:lpstr>
      <vt:lpstr>PowerPoint 演示文稿</vt:lpstr>
      <vt:lpstr>PowerPoint 演示文稿</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W Y</cp:lastModifiedBy>
  <cp:revision>814</cp:revision>
  <cp:lastPrinted>2019-04-18T16:00:00Z</cp:lastPrinted>
  <dcterms:created xsi:type="dcterms:W3CDTF">2019-04-18T16:00:00Z</dcterms:created>
  <dcterms:modified xsi:type="dcterms:W3CDTF">2020-10-22T04:14:45Z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