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6.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7.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5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handoutMasterIdLst>
    <p:handoutMasterId r:id="rId49"/>
  </p:handoutMasterIdLst>
  <p:sldIdLst>
    <p:sldId id="368" r:id="rId2"/>
    <p:sldId id="370" r:id="rId3"/>
    <p:sldId id="318" r:id="rId4"/>
    <p:sldId id="515" r:id="rId5"/>
    <p:sldId id="333" r:id="rId6"/>
    <p:sldId id="334" r:id="rId7"/>
    <p:sldId id="335" r:id="rId8"/>
    <p:sldId id="336" r:id="rId9"/>
    <p:sldId id="337" r:id="rId10"/>
    <p:sldId id="338" r:id="rId11"/>
    <p:sldId id="339" r:id="rId12"/>
    <p:sldId id="340" r:id="rId13"/>
    <p:sldId id="341" r:id="rId14"/>
    <p:sldId id="342" r:id="rId15"/>
    <p:sldId id="343" r:id="rId16"/>
    <p:sldId id="520" r:id="rId17"/>
    <p:sldId id="257" r:id="rId18"/>
    <p:sldId id="259" r:id="rId19"/>
    <p:sldId id="260" r:id="rId20"/>
    <p:sldId id="261" r:id="rId21"/>
    <p:sldId id="263" r:id="rId22"/>
    <p:sldId id="264" r:id="rId23"/>
    <p:sldId id="266" r:id="rId24"/>
    <p:sldId id="521" r:id="rId25"/>
    <p:sldId id="267" r:id="rId26"/>
    <p:sldId id="522" r:id="rId27"/>
    <p:sldId id="268" r:id="rId28"/>
    <p:sldId id="269" r:id="rId29"/>
    <p:sldId id="271" r:id="rId30"/>
    <p:sldId id="272" r:id="rId31"/>
    <p:sldId id="525" r:id="rId32"/>
    <p:sldId id="524" r:id="rId33"/>
    <p:sldId id="526" r:id="rId34"/>
    <p:sldId id="274" r:id="rId35"/>
    <p:sldId id="275" r:id="rId36"/>
    <p:sldId id="276" r:id="rId37"/>
    <p:sldId id="277" r:id="rId38"/>
    <p:sldId id="278" r:id="rId39"/>
    <p:sldId id="279" r:id="rId40"/>
    <p:sldId id="280" r:id="rId41"/>
    <p:sldId id="281" r:id="rId42"/>
    <p:sldId id="282" r:id="rId43"/>
    <p:sldId id="283" r:id="rId44"/>
    <p:sldId id="518" r:id="rId45"/>
    <p:sldId id="519" r:id="rId46"/>
    <p:sldId id="490" r:id="rId47"/>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ADE1"/>
    <a:srgbClr val="00B0F0"/>
    <a:srgbClr val="F2F2F2"/>
    <a:srgbClr val="EF5778"/>
    <a:srgbClr val="F9B627"/>
    <a:srgbClr val="F48240"/>
    <a:srgbClr val="50C8DC"/>
    <a:srgbClr val="F58C47"/>
    <a:srgbClr val="4D4563"/>
    <a:srgbClr val="FAB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87" autoAdjust="0"/>
    <p:restoredTop sz="96187" autoAdjust="0"/>
  </p:normalViewPr>
  <p:slideViewPr>
    <p:cSldViewPr snapToGrid="0">
      <p:cViewPr varScale="1">
        <p:scale>
          <a:sx n="86" d="100"/>
          <a:sy n="86" d="100"/>
        </p:scale>
        <p:origin x="130"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5" d="100"/>
          <a:sy n="65" d="100"/>
        </p:scale>
        <p:origin x="2741"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2020/10/26</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41</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42</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43</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6</a:t>
            </a:fld>
            <a:endParaRPr lang="zh-CN" altLang="en-US">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19</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20</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29</a:t>
            </a:fld>
            <a:endParaRPr lang="zh-CN" altLang="en-US">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37</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38</a:t>
            </a:fld>
            <a:endParaRPr lang="zh-CN" altLang="en-US"/>
          </a:p>
        </p:txBody>
      </p:sp>
    </p:spTree>
    <p:extLst>
      <p:ext uri="{BB962C8B-B14F-4D97-AF65-F5344CB8AC3E}">
        <p14:creationId xmlns:p14="http://schemas.microsoft.com/office/powerpoint/2010/main" val="369295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92B767-0C86-44FB-A026-BC02F32EEADD}"/>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9C56EEB-2C02-4E0A-89C0-156826064E4B}"/>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513587" y="4146542"/>
            <a:ext cx="6916164" cy="558799"/>
          </a:xfrm>
          <a:prstGeom prst="rect">
            <a:avLst/>
          </a:prstGeom>
          <a:noFill/>
        </p:spPr>
        <p:txBody>
          <a:bodyPr anchor="ctr">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2513587" y="1938000"/>
            <a:ext cx="6916164" cy="2171700"/>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652424" y="979716"/>
            <a:ext cx="4638490"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18666"/>
            <a:ext cx="3955535" cy="296271"/>
          </a:xfrm>
          <a:prstGeom prst="rect">
            <a:avLst/>
          </a:prstGeom>
          <a:noFill/>
          <a:ln>
            <a:noFill/>
          </a:ln>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5" name="直接连接符 4">
            <a:extLst>
              <a:ext uri="{FF2B5EF4-FFF2-40B4-BE49-F238E27FC236}">
                <a16:creationId xmlns:a16="http://schemas.microsoft.com/office/drawing/2014/main" id="{F0AC2953-3F34-446E-A0DF-9AAF9F1EB358}"/>
              </a:ext>
            </a:extLst>
          </p:cNvPr>
          <p:cNvCxnSpPr>
            <a:cxnSpLocks/>
          </p:cNvCxnSpPr>
          <p:nvPr userDrawn="1"/>
        </p:nvCxnSpPr>
        <p:spPr>
          <a:xfrm flipH="1">
            <a:off x="669924"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E12F09A0-FE67-42E4-BE08-ED058C406214}"/>
              </a:ext>
            </a:extLst>
          </p:cNvPr>
          <p:cNvCxnSpPr>
            <a:cxnSpLocks/>
          </p:cNvCxnSpPr>
          <p:nvPr userDrawn="1"/>
        </p:nvCxnSpPr>
        <p:spPr>
          <a:xfrm>
            <a:off x="3825238"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7BF29121-D36A-460B-AFCF-25BDFFD7B025}"/>
              </a:ext>
            </a:extLst>
          </p:cNvPr>
          <p:cNvSpPr/>
          <p:nvPr userDrawn="1"/>
        </p:nvSpPr>
        <p:spPr>
          <a:xfrm>
            <a:off x="50664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1C3DD92-AA1E-4561-85EA-B0FBBC417E1B}"/>
              </a:ext>
            </a:extLst>
          </p:cNvPr>
          <p:cNvSpPr/>
          <p:nvPr userDrawn="1"/>
        </p:nvSpPr>
        <p:spPr>
          <a:xfrm>
            <a:off x="1135879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27EBB3-C72B-4F19-A5E2-A67F738CFDE1}"/>
              </a:ext>
            </a:extLst>
          </p:cNvPr>
          <p:cNvCxnSpPr>
            <a:cxnSpLocks/>
          </p:cNvCxnSpPr>
          <p:nvPr userDrawn="1"/>
        </p:nvCxnSpPr>
        <p:spPr>
          <a:xfrm>
            <a:off x="7721600"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6073D64-36D7-46F0-877A-E0B5DA1DFCF9}"/>
              </a:ext>
            </a:extLst>
          </p:cNvPr>
          <p:cNvCxnSpPr>
            <a:cxnSpLocks/>
          </p:cNvCxnSpPr>
          <p:nvPr userDrawn="1"/>
        </p:nvCxnSpPr>
        <p:spPr>
          <a:xfrm>
            <a:off x="669925"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F786D929-8747-42D0-BEAA-D8631C331618}"/>
              </a:ext>
            </a:extLst>
          </p:cNvPr>
          <p:cNvCxnSpPr>
            <a:cxnSpLocks/>
          </p:cNvCxnSpPr>
          <p:nvPr userDrawn="1"/>
        </p:nvCxnSpPr>
        <p:spPr>
          <a:xfrm>
            <a:off x="11520486"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55E54C3-5D90-4FC1-AC75-11B3DD05BA90}"/>
              </a:ext>
            </a:extLst>
          </p:cNvPr>
          <p:cNvCxnSpPr>
            <a:cxnSpLocks/>
          </p:cNvCxnSpPr>
          <p:nvPr userDrawn="1"/>
        </p:nvCxnSpPr>
        <p:spPr>
          <a:xfrm>
            <a:off x="669925"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539435-BA97-4FA5-B1D3-F456F97665EE}"/>
              </a:ext>
            </a:extLst>
          </p:cNvPr>
          <p:cNvCxnSpPr/>
          <p:nvPr userDrawn="1"/>
        </p:nvCxnSpPr>
        <p:spPr>
          <a:xfrm>
            <a:off x="11539538"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3643BCF-EF6E-471F-BF6A-356564F53C7A}"/>
              </a:ext>
            </a:extLst>
          </p:cNvPr>
          <p:cNvCxnSpPr>
            <a:cxnSpLocks/>
          </p:cNvCxnSpPr>
          <p:nvPr userDrawn="1"/>
        </p:nvCxnSpPr>
        <p:spPr>
          <a:xfrm>
            <a:off x="10874284"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946E1F-8C37-45C4-8468-CBC0A710EC31}"/>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4ADCFEF-C610-42F4-BF92-A99A8EEA834E}"/>
              </a:ext>
            </a:extLst>
          </p:cNvPr>
          <p:cNvSpPr/>
          <p:nvPr userDrawn="1"/>
        </p:nvSpPr>
        <p:spPr>
          <a:xfrm>
            <a:off x="800100" y="958831"/>
            <a:ext cx="10591800" cy="51244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189635" y="262570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90751" y="352105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2020/10/26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2020/10/26</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DAE16DD-EF5E-4129-8B0B-E2C1A22588F3}"/>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4EC8EA1-0D0A-490C-A450-7AF86A9A2B32}"/>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2868666" y="1789647"/>
            <a:ext cx="6664624" cy="1774253"/>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868666" y="4209888"/>
            <a:ext cx="6664624"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2868668" y="3913617"/>
            <a:ext cx="6664624"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8" name="直接连接符 7">
            <a:extLst>
              <a:ext uri="{FF2B5EF4-FFF2-40B4-BE49-F238E27FC236}">
                <a16:creationId xmlns:a16="http://schemas.microsoft.com/office/drawing/2014/main" id="{4E7C2876-CCC5-412A-B3B7-50B0D27B604F}"/>
              </a:ext>
            </a:extLst>
          </p:cNvPr>
          <p:cNvCxnSpPr>
            <a:cxnSpLocks/>
          </p:cNvCxnSpPr>
          <p:nvPr userDrawn="1"/>
        </p:nvCxnSpPr>
        <p:spPr>
          <a:xfrm>
            <a:off x="8366761"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D26F28-661D-42B8-BF0A-19514DE6A089}"/>
              </a:ext>
            </a:extLst>
          </p:cNvPr>
          <p:cNvCxnSpPr>
            <a:cxnSpLocks/>
          </p:cNvCxnSpPr>
          <p:nvPr userDrawn="1"/>
        </p:nvCxnSpPr>
        <p:spPr>
          <a:xfrm flipH="1">
            <a:off x="669926"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0574504-6EF1-4B7D-872E-D366F9E5ED73}"/>
              </a:ext>
            </a:extLst>
          </p:cNvPr>
          <p:cNvSpPr/>
          <p:nvPr userDrawn="1"/>
        </p:nvSpPr>
        <p:spPr>
          <a:xfrm flipH="1">
            <a:off x="1135879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6C64998-8F65-46FB-AB0E-0AE241B6FA4E}"/>
              </a:ext>
            </a:extLst>
          </p:cNvPr>
          <p:cNvSpPr/>
          <p:nvPr userDrawn="1"/>
        </p:nvSpPr>
        <p:spPr>
          <a:xfrm flipH="1">
            <a:off x="50664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7D50279-0F8E-4F2C-8CD6-F4C46A278F60}"/>
              </a:ext>
            </a:extLst>
          </p:cNvPr>
          <p:cNvCxnSpPr>
            <a:cxnSpLocks/>
          </p:cNvCxnSpPr>
          <p:nvPr userDrawn="1"/>
        </p:nvCxnSpPr>
        <p:spPr>
          <a:xfrm flipH="1">
            <a:off x="1306285"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132291-9542-4EE7-BAFE-AA30940FAA0E}"/>
              </a:ext>
            </a:extLst>
          </p:cNvPr>
          <p:cNvCxnSpPr>
            <a:cxnSpLocks/>
          </p:cNvCxnSpPr>
          <p:nvPr userDrawn="1"/>
        </p:nvCxnSpPr>
        <p:spPr>
          <a:xfrm flipH="1">
            <a:off x="11522074"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188254-B360-4F16-B52A-BDD368F2BFAE}"/>
              </a:ext>
            </a:extLst>
          </p:cNvPr>
          <p:cNvCxnSpPr>
            <a:cxnSpLocks/>
          </p:cNvCxnSpPr>
          <p:nvPr userDrawn="1"/>
        </p:nvCxnSpPr>
        <p:spPr>
          <a:xfrm flipH="1">
            <a:off x="671513"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36F7DB-1E2E-4A18-AF28-00BC668B5764}"/>
              </a:ext>
            </a:extLst>
          </p:cNvPr>
          <p:cNvCxnSpPr>
            <a:cxnSpLocks/>
          </p:cNvCxnSpPr>
          <p:nvPr userDrawn="1"/>
        </p:nvCxnSpPr>
        <p:spPr>
          <a:xfrm flipH="1">
            <a:off x="11522074"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B6DFA1B-E85E-4256-ABEB-89415F541A1A}"/>
              </a:ext>
            </a:extLst>
          </p:cNvPr>
          <p:cNvCxnSpPr/>
          <p:nvPr userDrawn="1"/>
        </p:nvCxnSpPr>
        <p:spPr>
          <a:xfrm flipH="1">
            <a:off x="652461"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77D41AC-CF1E-4327-AE55-795110C8B21E}"/>
              </a:ext>
            </a:extLst>
          </p:cNvPr>
          <p:cNvCxnSpPr>
            <a:cxnSpLocks/>
          </p:cNvCxnSpPr>
          <p:nvPr userDrawn="1"/>
        </p:nvCxnSpPr>
        <p:spPr>
          <a:xfrm flipH="1">
            <a:off x="647699"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2020/10/26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45590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2020/10/26</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6D4700C2-7853-4576-87B9-8FAC4C24AE49}"/>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13611" t="6052" r="17377" b="11925"/>
          <a:stretch/>
        </p:blipFill>
        <p:spPr>
          <a:xfrm>
            <a:off x="10547194" y="0"/>
            <a:ext cx="1198757" cy="822361"/>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46.xml"/><Relationship Id="rId7" Type="http://schemas.openxmlformats.org/officeDocument/2006/relationships/image" Target="../media/image19.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47.xml"/></Relationships>
</file>

<file path=ppt/slides/_rels/slide21.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70.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20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slideLayout" Target="../slideLayouts/slideLayout7.xml"/><Relationship Id="rId5" Type="http://schemas.openxmlformats.org/officeDocument/2006/relationships/tags" Target="../tags/tag5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s>
</file>

<file path=ppt/slides/_rels/slide22.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s/_rels/slide23.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slideLayout" Target="../slideLayouts/slideLayout7.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 Type="http://schemas.openxmlformats.org/officeDocument/2006/relationships/tags" Target="../tags/tag65.xml"/><Relationship Id="rId16" Type="http://schemas.openxmlformats.org/officeDocument/2006/relationships/tags" Target="../tags/tag79.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tags" Target="../tags/tag78.xml"/><Relationship Id="rId10" Type="http://schemas.openxmlformats.org/officeDocument/2006/relationships/tags" Target="../tags/tag73.xml"/><Relationship Id="rId19" Type="http://schemas.openxmlformats.org/officeDocument/2006/relationships/image" Target="../media/image21.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s>
</file>

<file path=ppt/slides/_rels/slide2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slideLayout" Target="../slideLayouts/slideLayout7.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 Type="http://schemas.openxmlformats.org/officeDocument/2006/relationships/tags" Target="../tags/tag82.xml"/><Relationship Id="rId16" Type="http://schemas.openxmlformats.org/officeDocument/2006/relationships/tags" Target="../tags/tag96.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19" Type="http://schemas.openxmlformats.org/officeDocument/2006/relationships/image" Target="../media/image21.png"/><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29.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 Type="http://schemas.openxmlformats.org/officeDocument/2006/relationships/tags" Target="../tags/tag108.xml"/><Relationship Id="rId16" Type="http://schemas.openxmlformats.org/officeDocument/2006/relationships/tags" Target="../tags/tag122.xml"/><Relationship Id="rId20" Type="http://schemas.openxmlformats.org/officeDocument/2006/relationships/notesSlide" Target="../notesSlides/notesSlide6.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10" Type="http://schemas.openxmlformats.org/officeDocument/2006/relationships/tags" Target="../tags/tag116.xml"/><Relationship Id="rId19" Type="http://schemas.openxmlformats.org/officeDocument/2006/relationships/slideLayout" Target="../slideLayouts/slideLayout5.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6.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image" Target="../media/image25.png"/><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24.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23.png"/><Relationship Id="rId5" Type="http://schemas.openxmlformats.org/officeDocument/2006/relationships/tags" Target="../tags/tag137.xml"/><Relationship Id="rId10" Type="http://schemas.openxmlformats.org/officeDocument/2006/relationships/notesSlide" Target="../notesSlides/notesSlide8.xml"/><Relationship Id="rId4" Type="http://schemas.openxmlformats.org/officeDocument/2006/relationships/tags" Target="../tags/tag136.xml"/><Relationship Id="rId9"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slideLayout" Target="../slideLayouts/slideLayout7.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image" Target="../media/image15.png"/><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notesSlide" Target="../notesSlides/notesSlide10.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4.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image" Target="../media/image8.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notesSlide" Target="../notesSlides/notesSlide2.xml"/><Relationship Id="rId2" Type="http://schemas.openxmlformats.org/officeDocument/2006/relationships/tags" Target="../tags/tag12.xml"/><Relationship Id="rId16"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10.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84"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10"/>
          </p:nvPr>
        </p:nvSpPr>
        <p:spPr>
          <a:xfrm>
            <a:off x="3563523" y="1037227"/>
            <a:ext cx="4638490" cy="296271"/>
          </a:xfrm>
        </p:spPr>
        <p:txBody>
          <a:bodyPr/>
          <a:lstStyle/>
          <a:p>
            <a:r>
              <a:rPr lang="en-US" altLang="zh-CN" dirty="0"/>
              <a:t>Welcome</a:t>
            </a:r>
          </a:p>
        </p:txBody>
      </p:sp>
      <p:sp>
        <p:nvSpPr>
          <p:cNvPr id="5" name="副标题 4"/>
          <p:cNvSpPr>
            <a:spLocks noGrp="1"/>
          </p:cNvSpPr>
          <p:nvPr>
            <p:ph type="subTitle" idx="1"/>
          </p:nvPr>
        </p:nvSpPr>
        <p:spPr/>
        <p:txBody>
          <a:bodyPr/>
          <a:lstStyle/>
          <a:p>
            <a:pPr lvl="0"/>
            <a:r>
              <a:rPr lang="zh-CN" altLang="en-US" dirty="0"/>
              <a:t>上海体育学院经济管理学院</a:t>
            </a:r>
            <a:endParaRPr lang="en-US" altLang="zh-CN" dirty="0"/>
          </a:p>
        </p:txBody>
      </p:sp>
      <p:sp>
        <p:nvSpPr>
          <p:cNvPr id="4" name="标题 3"/>
          <p:cNvSpPr>
            <a:spLocks noGrp="1"/>
          </p:cNvSpPr>
          <p:nvPr>
            <p:ph type="ctrTitle"/>
          </p:nvPr>
        </p:nvSpPr>
        <p:spPr>
          <a:xfrm>
            <a:off x="2513587" y="1938000"/>
            <a:ext cx="6916164" cy="639861"/>
          </a:xfrm>
        </p:spPr>
        <p:txBody>
          <a:bodyPr>
            <a:normAutofit/>
          </a:bodyPr>
          <a:lstStyle/>
          <a:p>
            <a:pPr lvl="0"/>
            <a:r>
              <a:rPr lang="zh-CN" altLang="en-US" sz="3600" dirty="0"/>
              <a:t>数据科学与大数据技术专业</a:t>
            </a:r>
          </a:p>
        </p:txBody>
      </p:sp>
      <p:sp>
        <p:nvSpPr>
          <p:cNvPr id="7" name="文本占位符 6"/>
          <p:cNvSpPr>
            <a:spLocks noGrp="1"/>
          </p:cNvSpPr>
          <p:nvPr>
            <p:ph type="body" sz="quarter" idx="11"/>
          </p:nvPr>
        </p:nvSpPr>
        <p:spPr>
          <a:xfrm>
            <a:off x="669925" y="5949704"/>
            <a:ext cx="7135294" cy="296271"/>
          </a:xfrm>
        </p:spPr>
        <p:txBody>
          <a:bodyPr/>
          <a:lstStyle/>
          <a:p>
            <a:r>
              <a:rPr lang="en-US" altLang="en-US" dirty="0"/>
              <a:t>Wu Ying</a:t>
            </a:r>
          </a:p>
        </p:txBody>
      </p:sp>
      <p:grpSp>
        <p:nvGrpSpPr>
          <p:cNvPr id="31" name="组合 30">
            <a:extLst>
              <a:ext uri="{FF2B5EF4-FFF2-40B4-BE49-F238E27FC236}">
                <a16:creationId xmlns:a16="http://schemas.microsoft.com/office/drawing/2014/main" id="{EC2E7FB0-F3CC-40F6-8085-C2DB7BF6CB31}"/>
              </a:ext>
            </a:extLst>
          </p:cNvPr>
          <p:cNvGrpSpPr/>
          <p:nvPr/>
        </p:nvGrpSpPr>
        <p:grpSpPr>
          <a:xfrm>
            <a:off x="2939824" y="3021126"/>
            <a:ext cx="6027629" cy="993769"/>
            <a:chOff x="1759094" y="3027476"/>
            <a:chExt cx="6027629" cy="993769"/>
          </a:xfrm>
        </p:grpSpPr>
        <p:sp>
          <p:nvSpPr>
            <p:cNvPr id="11" name="文本框 10">
              <a:extLst>
                <a:ext uri="{FF2B5EF4-FFF2-40B4-BE49-F238E27FC236}">
                  <a16:creationId xmlns:a16="http://schemas.microsoft.com/office/drawing/2014/main" id="{C0A5D18E-74BC-4CB8-8E0F-6CAA3EA89803}"/>
                </a:ext>
              </a:extLst>
            </p:cNvPr>
            <p:cNvSpPr txBox="1"/>
            <p:nvPr/>
          </p:nvSpPr>
          <p:spPr>
            <a:xfrm>
              <a:off x="1759094"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程</a:t>
              </a:r>
            </a:p>
          </p:txBody>
        </p:sp>
        <p:sp>
          <p:nvSpPr>
            <p:cNvPr id="12" name="文本框 11">
              <a:extLst>
                <a:ext uri="{FF2B5EF4-FFF2-40B4-BE49-F238E27FC236}">
                  <a16:creationId xmlns:a16="http://schemas.microsoft.com/office/drawing/2014/main" id="{14081B7A-91B4-496E-89AD-8429384A3FCB}"/>
                </a:ext>
              </a:extLst>
            </p:cNvPr>
            <p:cNvSpPr txBox="1"/>
            <p:nvPr/>
          </p:nvSpPr>
          <p:spPr>
            <a:xfrm>
              <a:off x="2365315"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序</a:t>
              </a:r>
            </a:p>
          </p:txBody>
        </p:sp>
        <p:sp>
          <p:nvSpPr>
            <p:cNvPr id="13" name="文本框 12">
              <a:extLst>
                <a:ext uri="{FF2B5EF4-FFF2-40B4-BE49-F238E27FC236}">
                  <a16:creationId xmlns:a16="http://schemas.microsoft.com/office/drawing/2014/main" id="{07A416CC-0ABC-4A39-93DC-7A99550B6049}"/>
                </a:ext>
              </a:extLst>
            </p:cNvPr>
            <p:cNvSpPr txBox="1"/>
            <p:nvPr/>
          </p:nvSpPr>
          <p:spPr>
            <a:xfrm>
              <a:off x="2909362" y="3027476"/>
              <a:ext cx="906791"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设</a:t>
              </a:r>
            </a:p>
          </p:txBody>
        </p:sp>
        <p:sp>
          <p:nvSpPr>
            <p:cNvPr id="14" name="文本框 13">
              <a:extLst>
                <a:ext uri="{FF2B5EF4-FFF2-40B4-BE49-F238E27FC236}">
                  <a16:creationId xmlns:a16="http://schemas.microsoft.com/office/drawing/2014/main" id="{0148C730-CD77-4FA5-AD9D-0CA9298D220B}"/>
                </a:ext>
              </a:extLst>
            </p:cNvPr>
            <p:cNvSpPr txBox="1"/>
            <p:nvPr/>
          </p:nvSpPr>
          <p:spPr>
            <a:xfrm>
              <a:off x="3689053" y="3027476"/>
              <a:ext cx="649173"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计</a:t>
              </a:r>
            </a:p>
          </p:txBody>
        </p:sp>
        <p:sp>
          <p:nvSpPr>
            <p:cNvPr id="15" name="文本框 14">
              <a:extLst>
                <a:ext uri="{FF2B5EF4-FFF2-40B4-BE49-F238E27FC236}">
                  <a16:creationId xmlns:a16="http://schemas.microsoft.com/office/drawing/2014/main" id="{687E9653-EBD8-4FDD-970B-E6A3D9C5EC8C}"/>
                </a:ext>
              </a:extLst>
            </p:cNvPr>
            <p:cNvSpPr txBox="1"/>
            <p:nvPr/>
          </p:nvSpPr>
          <p:spPr>
            <a:xfrm>
              <a:off x="428406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基</a:t>
              </a:r>
            </a:p>
          </p:txBody>
        </p:sp>
        <p:sp>
          <p:nvSpPr>
            <p:cNvPr id="16" name="文本框 15">
              <a:extLst>
                <a:ext uri="{FF2B5EF4-FFF2-40B4-BE49-F238E27FC236}">
                  <a16:creationId xmlns:a16="http://schemas.microsoft.com/office/drawing/2014/main" id="{9D79CE1E-FB1B-4A5D-BFC0-4CB89DEBEBFA}"/>
                </a:ext>
              </a:extLst>
            </p:cNvPr>
            <p:cNvSpPr txBox="1"/>
            <p:nvPr/>
          </p:nvSpPr>
          <p:spPr>
            <a:xfrm>
              <a:off x="487907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础</a:t>
              </a:r>
            </a:p>
          </p:txBody>
        </p:sp>
        <p:sp>
          <p:nvSpPr>
            <p:cNvPr id="17" name="文本框 16">
              <a:extLst>
                <a:ext uri="{FF2B5EF4-FFF2-40B4-BE49-F238E27FC236}">
                  <a16:creationId xmlns:a16="http://schemas.microsoft.com/office/drawing/2014/main" id="{2F099920-75EE-4C16-8B1E-247A59583A02}"/>
                </a:ext>
              </a:extLst>
            </p:cNvPr>
            <p:cNvSpPr txBox="1"/>
            <p:nvPr/>
          </p:nvSpPr>
          <p:spPr>
            <a:xfrm>
              <a:off x="5626155" y="3027476"/>
              <a:ext cx="33442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8" name="文本框 17">
              <a:extLst>
                <a:ext uri="{FF2B5EF4-FFF2-40B4-BE49-F238E27FC236}">
                  <a16:creationId xmlns:a16="http://schemas.microsoft.com/office/drawing/2014/main" id="{673870DE-0B71-4CF2-9363-D64763FD2297}"/>
                </a:ext>
              </a:extLst>
            </p:cNvPr>
            <p:cNvSpPr txBox="1"/>
            <p:nvPr/>
          </p:nvSpPr>
          <p:spPr>
            <a:xfrm>
              <a:off x="5849621" y="3027476"/>
              <a:ext cx="583516" cy="993769"/>
            </a:xfrm>
            <a:prstGeom prst="rect">
              <a:avLst/>
            </a:prstGeom>
            <a:noFill/>
            <a:ln w="117475">
              <a:noFill/>
            </a:ln>
          </p:spPr>
          <p:txBody>
            <a:bodyPr wrap="none" rtlCol="0">
              <a:prstTxWarp prst="textPlain">
                <a:avLst/>
              </a:prstTxWarp>
              <a:spAutoFit/>
            </a:bodyPr>
            <a:lstStyle/>
            <a:p>
              <a:r>
                <a:rPr lang="en-US" altLang="zh-CN"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C</a:t>
              </a:r>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6CCDEC98-9092-47C3-9D6D-949E52A1242E}"/>
                </a:ext>
              </a:extLst>
            </p:cNvPr>
            <p:cNvSpPr txBox="1"/>
            <p:nvPr/>
          </p:nvSpPr>
          <p:spPr>
            <a:xfrm>
              <a:off x="6433137"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语</a:t>
              </a:r>
            </a:p>
          </p:txBody>
        </p:sp>
        <p:sp>
          <p:nvSpPr>
            <p:cNvPr id="20" name="文本框 19">
              <a:extLst>
                <a:ext uri="{FF2B5EF4-FFF2-40B4-BE49-F238E27FC236}">
                  <a16:creationId xmlns:a16="http://schemas.microsoft.com/office/drawing/2014/main" id="{6986A407-FAF3-4637-9394-1656D026BEF2}"/>
                </a:ext>
              </a:extLst>
            </p:cNvPr>
            <p:cNvSpPr txBox="1"/>
            <p:nvPr/>
          </p:nvSpPr>
          <p:spPr>
            <a:xfrm>
              <a:off x="7028147" y="302747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grpSp>
      <p:sp>
        <p:nvSpPr>
          <p:cNvPr id="8" name="文本框 7">
            <a:extLst>
              <a:ext uri="{FF2B5EF4-FFF2-40B4-BE49-F238E27FC236}">
                <a16:creationId xmlns:a16="http://schemas.microsoft.com/office/drawing/2014/main" id="{01D9D955-50B4-45F1-B910-C7052AB3F308}"/>
              </a:ext>
            </a:extLst>
          </p:cNvPr>
          <p:cNvSpPr txBox="1"/>
          <p:nvPr/>
        </p:nvSpPr>
        <p:spPr>
          <a:xfrm>
            <a:off x="8320403" y="303382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言</a:t>
            </a:r>
          </a:p>
        </p:txBody>
      </p:sp>
      <p:sp>
        <p:nvSpPr>
          <p:cNvPr id="9" name="文本框 8">
            <a:extLst>
              <a:ext uri="{FF2B5EF4-FFF2-40B4-BE49-F238E27FC236}">
                <a16:creationId xmlns:a16="http://schemas.microsoft.com/office/drawing/2014/main" id="{A97BFA01-0E78-4296-8639-A3AB5F827DAA}"/>
              </a:ext>
            </a:extLst>
          </p:cNvPr>
          <p:cNvSpPr txBox="1"/>
          <p:nvPr/>
        </p:nvSpPr>
        <p:spPr>
          <a:xfrm>
            <a:off x="9012665" y="3033826"/>
            <a:ext cx="38924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0" name="文本框 9">
            <a:extLst>
              <a:ext uri="{FF2B5EF4-FFF2-40B4-BE49-F238E27FC236}">
                <a16:creationId xmlns:a16="http://schemas.microsoft.com/office/drawing/2014/main" id="{82110D22-A59D-4D63-BBE8-D8C9B9CF9E1D}"/>
              </a:ext>
            </a:extLst>
          </p:cNvPr>
          <p:cNvSpPr txBox="1"/>
          <p:nvPr/>
        </p:nvSpPr>
        <p:spPr>
          <a:xfrm>
            <a:off x="9290951" y="3033826"/>
            <a:ext cx="58351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65F82450-299D-4778-86F5-1740658DABA7}"/>
              </a:ext>
            </a:extLst>
          </p:cNvPr>
          <p:cNvSpPr txBox="1"/>
          <p:nvPr/>
        </p:nvSpPr>
        <p:spPr>
          <a:xfrm>
            <a:off x="10469477" y="303382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39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scanf</a:t>
            </a:r>
            <a:r>
              <a:rPr lang="zh-CN" altLang="en-US"/>
              <a:t>函数</a:t>
            </a:r>
          </a:p>
        </p:txBody>
      </p:sp>
      <p:sp>
        <p:nvSpPr>
          <p:cNvPr id="3" name="内容占位符 2"/>
          <p:cNvSpPr>
            <a:spLocks noGrp="1"/>
          </p:cNvSpPr>
          <p:nvPr>
            <p:ph idx="4294967295"/>
          </p:nvPr>
        </p:nvSpPr>
        <p:spPr>
          <a:xfrm>
            <a:off x="668339" y="1191388"/>
            <a:ext cx="8567738" cy="590550"/>
          </a:xfrm>
        </p:spPr>
        <p:txBody>
          <a:bodyPr>
            <a:normAutofit/>
          </a:bodyPr>
          <a:lstStyle/>
          <a:p>
            <a:pPr marL="0" indent="0">
              <a:buNone/>
            </a:pPr>
            <a:r>
              <a:rPr lang="zh-CN" altLang="en-US" sz="2000" dirty="0">
                <a:solidFill>
                  <a:schemeClr val="tx1">
                    <a:lumMod val="65000"/>
                    <a:lumOff val="35000"/>
                  </a:schemeClr>
                </a:solidFill>
              </a:rPr>
              <a:t>用来输入数据。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p>
        </p:txBody>
      </p:sp>
      <p:sp>
        <p:nvSpPr>
          <p:cNvPr id="5" name="圆角矩形 4"/>
          <p:cNvSpPr/>
          <p:nvPr/>
        </p:nvSpPr>
        <p:spPr>
          <a:xfrm>
            <a:off x="6613016" y="1981614"/>
            <a:ext cx="420886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scanf("%f%f%f", &amp;a, &amp;b, &amp;c );</a:t>
            </a:r>
            <a:endParaRPr lang="en-US" altLang="zh-CN" sz="1600" noProof="1">
              <a:solidFill>
                <a:srgbClr val="008000"/>
              </a:solidFill>
            </a:endParaRPr>
          </a:p>
        </p:txBody>
      </p:sp>
      <p:sp>
        <p:nvSpPr>
          <p:cNvPr id="13" name="文本框 12"/>
          <p:cNvSpPr txBox="1"/>
          <p:nvPr/>
        </p:nvSpPr>
        <p:spPr>
          <a:xfrm>
            <a:off x="7085817" y="2282538"/>
            <a:ext cx="2542581" cy="307777"/>
          </a:xfrm>
          <a:prstGeom prst="rect">
            <a:avLst/>
          </a:prstGeom>
          <a:noFill/>
        </p:spPr>
        <p:txBody>
          <a:bodyPr wrap="square" rtlCol="0">
            <a:spAutoFit/>
          </a:bodyPr>
          <a:lstStyle/>
          <a:p>
            <a:r>
              <a:rPr lang="zh-CN" altLang="en-US" sz="1400" dirty="0"/>
              <a:t>格式控制</a:t>
            </a:r>
            <a:r>
              <a:rPr lang="en-US" altLang="zh-CN" sz="1400" dirty="0"/>
              <a:t>	   </a:t>
            </a:r>
            <a:r>
              <a:rPr lang="zh-CN" altLang="en-US" sz="1400" dirty="0"/>
              <a:t>地址</a:t>
            </a:r>
            <a:r>
              <a:rPr lang="zh-CN" altLang="en-US" sz="1400" spc="-50" dirty="0"/>
              <a:t>表列</a:t>
            </a:r>
          </a:p>
        </p:txBody>
      </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b="1" dirty="0">
                <a:solidFill>
                  <a:schemeClr val="tx1"/>
                </a:solidFill>
              </a:rPr>
              <a:t>格式控制</a:t>
            </a:r>
            <a:r>
              <a:rPr lang="zh-CN" altLang="en-US" sz="1400" dirty="0">
                <a:solidFill>
                  <a:schemeClr val="tx1"/>
                </a:solidFill>
              </a:rPr>
              <a:t>”是用双引号括起来的一个字符串，含义同</a:t>
            </a:r>
            <a:r>
              <a:rPr lang="en-US" altLang="zh-CN" sz="1400" dirty="0" err="1">
                <a:solidFill>
                  <a:schemeClr val="tx1"/>
                </a:solidFill>
              </a:rPr>
              <a:t>printf</a:t>
            </a:r>
            <a:r>
              <a:rPr lang="zh-CN" altLang="en-US" sz="1400" dirty="0">
                <a:solidFill>
                  <a:schemeClr val="tx1"/>
                </a:solidFill>
              </a:rPr>
              <a:t>函数。包括：</a:t>
            </a:r>
            <a:r>
              <a:rPr lang="en-US" altLang="zh-CN" sz="1400" dirty="0">
                <a:solidFill>
                  <a:schemeClr val="tx1"/>
                </a:solidFill>
              </a:rPr>
              <a:t> </a:t>
            </a:r>
          </a:p>
          <a:p>
            <a:pPr algn="just">
              <a:lnSpc>
                <a:spcPct val="150000"/>
              </a:lnSpc>
              <a:defRPr/>
            </a:pPr>
            <a:r>
              <a:rPr lang="en-US" altLang="zh-CN" sz="1400" dirty="0">
                <a:solidFill>
                  <a:schemeClr val="tx1"/>
                </a:solidFill>
              </a:rPr>
              <a:t>① </a:t>
            </a:r>
            <a:r>
              <a:rPr lang="zh-CN" altLang="en-US" sz="1400" b="1" dirty="0">
                <a:solidFill>
                  <a:schemeClr val="tx1"/>
                </a:solidFill>
              </a:rPr>
              <a:t>格式声明</a:t>
            </a:r>
            <a:r>
              <a:rPr lang="zh-CN" altLang="en-US" sz="1400" dirty="0">
                <a:solidFill>
                  <a:schemeClr val="tx1"/>
                </a:solidFill>
              </a:rPr>
              <a:t>。以</a:t>
            </a:r>
            <a:r>
              <a:rPr lang="en-US" altLang="zh-CN" sz="1400" dirty="0">
                <a:solidFill>
                  <a:schemeClr val="tx1"/>
                </a:solidFill>
              </a:rPr>
              <a:t>%</a:t>
            </a:r>
            <a:r>
              <a:rPr lang="zh-CN" altLang="en-US" sz="1400" dirty="0">
                <a:solidFill>
                  <a:schemeClr val="tx1"/>
                </a:solidFill>
              </a:rPr>
              <a:t>开始，以一个格式字符结束，中间可以插入附加的字符。</a:t>
            </a:r>
          </a:p>
          <a:p>
            <a:pPr algn="just">
              <a:lnSpc>
                <a:spcPct val="150000"/>
              </a:lnSpc>
              <a:defRPr/>
            </a:pPr>
            <a:r>
              <a:rPr lang="zh-CN" altLang="en-US" sz="1400" dirty="0">
                <a:solidFill>
                  <a:schemeClr val="tx1"/>
                </a:solidFill>
              </a:rPr>
              <a:t>② </a:t>
            </a:r>
            <a:r>
              <a:rPr lang="zh-CN" altLang="en-US" sz="1400" b="1" dirty="0">
                <a:solidFill>
                  <a:schemeClr val="tx1"/>
                </a:solidFill>
              </a:rPr>
              <a:t>普通字符</a:t>
            </a:r>
            <a:r>
              <a:rPr lang="zh-CN" altLang="en-US" sz="1400" dirty="0">
                <a:solidFill>
                  <a:schemeClr val="tx1"/>
                </a:solidFill>
              </a:rPr>
              <a:t>。</a:t>
            </a: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r>
              <a:rPr lang="zh-CN" altLang="en-US" sz="1400" dirty="0">
                <a:solidFill>
                  <a:schemeClr val="tx1"/>
                </a:solidFill>
              </a:rPr>
              <a:t> </a:t>
            </a:r>
            <a:r>
              <a:rPr lang="en-US" altLang="zh-CN" sz="1400" dirty="0">
                <a:solidFill>
                  <a:schemeClr val="tx1"/>
                </a:solidFill>
              </a:rPr>
              <a:t>(2) </a:t>
            </a:r>
            <a:r>
              <a:rPr lang="zh-CN" altLang="en-US" sz="1400" b="1" dirty="0">
                <a:solidFill>
                  <a:schemeClr val="tx1"/>
                </a:solidFill>
              </a:rPr>
              <a:t>地址表列</a:t>
            </a:r>
            <a:r>
              <a:rPr lang="zh-CN" altLang="en-US" sz="1400" dirty="0">
                <a:solidFill>
                  <a:schemeClr val="tx1"/>
                </a:solidFill>
              </a:rPr>
              <a:t>是由若干个地址组成的表列，可以是变量的地址，或</a:t>
            </a:r>
            <a:r>
              <a:rPr lang="zh-CN" altLang="en-US" sz="1400" dirty="0">
                <a:solidFill>
                  <a:schemeClr val="tx1"/>
                </a:solidFill>
                <a:highlight>
                  <a:srgbClr val="FFFF00"/>
                </a:highlight>
              </a:rPr>
              <a:t>字符串的首地址</a:t>
            </a:r>
            <a:r>
              <a:rPr lang="zh-CN" altLang="en-US" sz="1400" dirty="0">
                <a:solidFill>
                  <a:schemeClr val="tx1"/>
                </a:solidFill>
              </a:rPr>
              <a:t>。</a:t>
            </a:r>
          </a:p>
        </p:txBody>
      </p:sp>
    </p:spTree>
    <p:extLst>
      <p:ext uri="{BB962C8B-B14F-4D97-AF65-F5344CB8AC3E}">
        <p14:creationId xmlns:p14="http://schemas.microsoft.com/office/powerpoint/2010/main" val="16712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8777" y="220389"/>
            <a:ext cx="5921375" cy="621360"/>
          </a:xfrm>
        </p:spPr>
        <p:txBody>
          <a:bodyPr/>
          <a:lstStyle/>
          <a:p>
            <a:r>
              <a:rPr lang="en-US" altLang="zh-CN" dirty="0" err="1"/>
              <a:t>scanf</a:t>
            </a:r>
            <a:r>
              <a:rPr lang="zh-CN" altLang="en-US" dirty="0"/>
              <a:t>函数</a:t>
            </a:r>
            <a:r>
              <a:rPr lang="en-US" altLang="zh-CN" dirty="0"/>
              <a:t>——</a:t>
            </a:r>
            <a:r>
              <a:rPr lang="zh-CN" altLang="en-US" dirty="0"/>
              <a:t>格式声明</a:t>
            </a:r>
          </a:p>
        </p:txBody>
      </p:sp>
      <p:sp>
        <p:nvSpPr>
          <p:cNvPr id="4" name="矩形 3"/>
          <p:cNvSpPr/>
          <p:nvPr/>
        </p:nvSpPr>
        <p:spPr>
          <a:xfrm>
            <a:off x="645270" y="943327"/>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3678330167"/>
              </p:ext>
            </p:extLst>
          </p:nvPr>
        </p:nvGraphicFramePr>
        <p:xfrm>
          <a:off x="5406502" y="531069"/>
          <a:ext cx="6140228" cy="3586800"/>
        </p:xfrm>
        <a:graphic>
          <a:graphicData uri="http://schemas.openxmlformats.org/drawingml/2006/table">
            <a:tbl>
              <a:tblPr firstRow="1" firstCol="1">
                <a:tableStyleId>{21E4AEA4-8DFA-4A89-87EB-49C32662AFE0}</a:tableStyleId>
              </a:tblPr>
              <a:tblGrid>
                <a:gridCol w="915270">
                  <a:extLst>
                    <a:ext uri="{9D8B030D-6E8A-4147-A177-3AD203B41FA5}">
                      <a16:colId xmlns:a16="http://schemas.microsoft.com/office/drawing/2014/main" val="20000"/>
                    </a:ext>
                  </a:extLst>
                </a:gridCol>
                <a:gridCol w="522495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格式</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solidFill>
                            <a:schemeClr val="tx1"/>
                          </a:solidFill>
                          <a:latin typeface="+mn-ea"/>
                          <a:ea typeface="+mn-ea"/>
                        </a:rPr>
                        <a:t>d,i</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输入有符号的十进制整数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u</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输入无符号的十进制整数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o</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输入无符号的八进制整数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x,X</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cs typeface="Times New Roman"/>
                        </a:rPr>
                        <a:t>输入无符号的十六进制整数</a:t>
                      </a:r>
                      <a:r>
                        <a:rPr lang="en-US" altLang="zh-CN" sz="1400" b="0" kern="100">
                          <a:solidFill>
                            <a:schemeClr val="tx1"/>
                          </a:solidFill>
                          <a:latin typeface="+mn-ea"/>
                          <a:ea typeface="+mn-ea"/>
                          <a:cs typeface="Times New Roman"/>
                        </a:rPr>
                        <a:t>(</a:t>
                      </a:r>
                      <a:r>
                        <a:rPr lang="zh-CN" altLang="en-US" sz="1400" b="0" kern="100">
                          <a:solidFill>
                            <a:schemeClr val="tx1"/>
                          </a:solidFill>
                          <a:latin typeface="+mn-ea"/>
                          <a:ea typeface="+mn-ea"/>
                          <a:cs typeface="Times New Roman"/>
                        </a:rPr>
                        <a:t>大小写作用相同</a:t>
                      </a:r>
                      <a:r>
                        <a:rPr lang="en-US" altLang="zh-CN" sz="1400" b="0" kern="100">
                          <a:solidFill>
                            <a:schemeClr val="tx1"/>
                          </a:solidFill>
                          <a:latin typeface="+mn-ea"/>
                          <a:ea typeface="+mn-ea"/>
                          <a:cs typeface="Times New Roman"/>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c</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输入单个字符</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s</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输入字符串，将字符串送到一个字符数组中，在输入时以非空白字符开始，以第一个空白字符结束。字符串以串结束标志</a:t>
                      </a:r>
                      <a:r>
                        <a:rPr lang="en-US" altLang="zh-CN" sz="1400" b="0" kern="100">
                          <a:solidFill>
                            <a:schemeClr val="tx1"/>
                          </a:solidFill>
                          <a:latin typeface="+mn-ea"/>
                          <a:ea typeface="+mn-ea"/>
                        </a:rPr>
                        <a:t>′\0′</a:t>
                      </a:r>
                      <a:r>
                        <a:rPr lang="zh-CN" altLang="en-US" sz="1400" b="0" kern="100">
                          <a:solidFill>
                            <a:schemeClr val="tx1"/>
                          </a:solidFill>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Times New Roman"/>
                        </a:rPr>
                        <a:t>f</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输入实数，可以用小数形式或指数形式输入</a:t>
                      </a:r>
                      <a:endParaRPr lang="zh-CN" alt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e,E,g,G</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与</a:t>
                      </a:r>
                      <a:r>
                        <a:rPr lang="en-US" altLang="zh-CN" sz="1400" b="0" kern="100" dirty="0">
                          <a:solidFill>
                            <a:schemeClr val="tx1"/>
                          </a:solidFill>
                          <a:latin typeface="+mn-ea"/>
                          <a:ea typeface="+mn-ea"/>
                        </a:rPr>
                        <a:t>f</a:t>
                      </a:r>
                      <a:r>
                        <a:rPr lang="zh-CN" altLang="en-US" sz="1400" b="0" kern="100" dirty="0">
                          <a:solidFill>
                            <a:schemeClr val="tx1"/>
                          </a:solidFill>
                          <a:latin typeface="+mn-ea"/>
                          <a:ea typeface="+mn-ea"/>
                        </a:rPr>
                        <a:t>作用相同，</a:t>
                      </a:r>
                      <a:r>
                        <a:rPr lang="en-US" altLang="zh-CN" sz="1400" b="0" kern="100" dirty="0">
                          <a:solidFill>
                            <a:schemeClr val="tx1"/>
                          </a:solidFill>
                          <a:latin typeface="+mn-ea"/>
                          <a:ea typeface="+mn-ea"/>
                        </a:rPr>
                        <a:t>e</a:t>
                      </a:r>
                      <a:r>
                        <a:rPr lang="zh-CN" altLang="en-US" sz="1400" b="0" kern="100" dirty="0">
                          <a:solidFill>
                            <a:schemeClr val="tx1"/>
                          </a:solidFill>
                          <a:latin typeface="+mn-ea"/>
                          <a:ea typeface="+mn-ea"/>
                        </a:rPr>
                        <a:t>与</a:t>
                      </a:r>
                      <a:r>
                        <a:rPr lang="en-US" altLang="zh-CN" sz="1400" b="0" kern="100" dirty="0">
                          <a:solidFill>
                            <a:schemeClr val="tx1"/>
                          </a:solidFill>
                          <a:latin typeface="+mn-ea"/>
                          <a:ea typeface="+mn-ea"/>
                        </a:rPr>
                        <a:t>f</a:t>
                      </a:r>
                      <a:r>
                        <a:rPr lang="zh-CN" altLang="en-US" sz="1400" b="0" kern="100" dirty="0">
                          <a:solidFill>
                            <a:schemeClr val="tx1"/>
                          </a:solidFill>
                          <a:latin typeface="+mn-ea"/>
                          <a:ea typeface="+mn-ea"/>
                        </a:rPr>
                        <a:t>、</a:t>
                      </a:r>
                      <a:r>
                        <a:rPr lang="en-US" altLang="zh-CN" sz="1400" b="0" kern="100" dirty="0">
                          <a:solidFill>
                            <a:schemeClr val="tx1"/>
                          </a:solidFill>
                          <a:latin typeface="+mn-ea"/>
                          <a:ea typeface="+mn-ea"/>
                        </a:rPr>
                        <a:t>g</a:t>
                      </a:r>
                      <a:r>
                        <a:rPr lang="zh-CN" altLang="en-US" sz="1400" b="0" kern="100" dirty="0">
                          <a:solidFill>
                            <a:schemeClr val="tx1"/>
                          </a:solidFill>
                          <a:latin typeface="+mn-ea"/>
                          <a:ea typeface="+mn-ea"/>
                        </a:rPr>
                        <a:t>可以互相替换</a:t>
                      </a:r>
                      <a:r>
                        <a:rPr lang="en-US" altLang="zh-CN" sz="1400" b="0" kern="100" dirty="0">
                          <a:solidFill>
                            <a:schemeClr val="tx1"/>
                          </a:solidFill>
                          <a:latin typeface="+mn-ea"/>
                          <a:ea typeface="+mn-ea"/>
                        </a:rPr>
                        <a:t>(</a:t>
                      </a:r>
                      <a:r>
                        <a:rPr lang="zh-CN" altLang="en-US" sz="1400" b="0" kern="100" dirty="0">
                          <a:solidFill>
                            <a:schemeClr val="tx1"/>
                          </a:solidFill>
                          <a:latin typeface="+mn-ea"/>
                          <a:ea typeface="+mn-ea"/>
                        </a:rPr>
                        <a:t>大小写作用相同</a:t>
                      </a:r>
                      <a:r>
                        <a:rPr lang="en-US" altLang="zh-CN" sz="1400" b="0" kern="100" dirty="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06987967"/>
              </p:ext>
            </p:extLst>
          </p:nvPr>
        </p:nvGraphicFramePr>
        <p:xfrm>
          <a:off x="5406503" y="4305435"/>
          <a:ext cx="6140228" cy="1933440"/>
        </p:xfrm>
        <a:graphic>
          <a:graphicData uri="http://schemas.openxmlformats.org/drawingml/2006/table">
            <a:tbl>
              <a:tblPr firstRow="1" firstCol="1">
                <a:tableStyleId>{21E4AEA4-8DFA-4A89-87EB-49C32662AFE0}</a:tableStyleId>
              </a:tblPr>
              <a:tblGrid>
                <a:gridCol w="896959">
                  <a:extLst>
                    <a:ext uri="{9D8B030D-6E8A-4147-A177-3AD203B41FA5}">
                      <a16:colId xmlns:a16="http://schemas.microsoft.com/office/drawing/2014/main" val="20000"/>
                    </a:ext>
                  </a:extLst>
                </a:gridCol>
                <a:gridCol w="5243269">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附加</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l</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输入长整型数据（可用</a:t>
                      </a:r>
                      <a:r>
                        <a:rPr lang="en-US" altLang="zh-CN" sz="1400" b="0" kern="100">
                          <a:solidFill>
                            <a:schemeClr val="tx1"/>
                          </a:solidFill>
                          <a:latin typeface="+mn-ea"/>
                          <a:ea typeface="+mn-ea"/>
                        </a:rPr>
                        <a:t>%ld</a:t>
                      </a:r>
                      <a:r>
                        <a:rPr lang="zh-CN" altLang="en-US" sz="1400" b="0" kern="100">
                          <a:solidFill>
                            <a:schemeClr val="tx1"/>
                          </a:solidFill>
                          <a:latin typeface="+mn-ea"/>
                          <a:ea typeface="+mn-ea"/>
                        </a:rPr>
                        <a:t>，</a:t>
                      </a:r>
                      <a:r>
                        <a:rPr lang="en-US" altLang="zh-CN" sz="1400" b="0" kern="100">
                          <a:solidFill>
                            <a:schemeClr val="tx1"/>
                          </a:solidFill>
                          <a:latin typeface="+mn-ea"/>
                          <a:ea typeface="+mn-ea"/>
                        </a:rPr>
                        <a:t>%lo</a:t>
                      </a:r>
                      <a:r>
                        <a:rPr lang="zh-CN" altLang="en-US" sz="1400" b="0" kern="100">
                          <a:solidFill>
                            <a:schemeClr val="tx1"/>
                          </a:solidFill>
                          <a:latin typeface="+mn-ea"/>
                          <a:ea typeface="+mn-ea"/>
                        </a:rPr>
                        <a:t>，</a:t>
                      </a:r>
                      <a:r>
                        <a:rPr lang="en-US" altLang="zh-CN" sz="1400" b="0" kern="100">
                          <a:solidFill>
                            <a:schemeClr val="tx1"/>
                          </a:solidFill>
                          <a:latin typeface="+mn-ea"/>
                          <a:ea typeface="+mn-ea"/>
                        </a:rPr>
                        <a:t>%lx</a:t>
                      </a:r>
                      <a:r>
                        <a:rPr lang="zh-CN" altLang="en-US" sz="1400" b="0" kern="100">
                          <a:solidFill>
                            <a:schemeClr val="tx1"/>
                          </a:solidFill>
                          <a:latin typeface="+mn-ea"/>
                          <a:ea typeface="+mn-ea"/>
                        </a:rPr>
                        <a:t>，</a:t>
                      </a:r>
                      <a:r>
                        <a:rPr lang="en-US" altLang="zh-CN" sz="1400" b="0" kern="100">
                          <a:solidFill>
                            <a:schemeClr val="tx1"/>
                          </a:solidFill>
                          <a:latin typeface="+mn-ea"/>
                          <a:ea typeface="+mn-ea"/>
                        </a:rPr>
                        <a:t>%lu</a:t>
                      </a:r>
                      <a:r>
                        <a:rPr lang="zh-CN" altLang="en-US" sz="1400" b="0" kern="100">
                          <a:solidFill>
                            <a:schemeClr val="tx1"/>
                          </a:solidFill>
                          <a:latin typeface="+mn-ea"/>
                          <a:ea typeface="+mn-ea"/>
                        </a:rPr>
                        <a:t>）以及</a:t>
                      </a:r>
                      <a:r>
                        <a:rPr lang="en-US" altLang="zh-CN" sz="1400" b="0" kern="100">
                          <a:solidFill>
                            <a:schemeClr val="tx1"/>
                          </a:solidFill>
                          <a:latin typeface="+mn-ea"/>
                          <a:ea typeface="+mn-ea"/>
                        </a:rPr>
                        <a:t>double</a:t>
                      </a:r>
                      <a:r>
                        <a:rPr lang="zh-CN" altLang="en-US" sz="1400" b="0" kern="100">
                          <a:solidFill>
                            <a:schemeClr val="tx1"/>
                          </a:solidFill>
                          <a:latin typeface="+mn-ea"/>
                          <a:ea typeface="+mn-ea"/>
                        </a:rPr>
                        <a:t>型数据（用</a:t>
                      </a:r>
                      <a:r>
                        <a:rPr lang="en-US" altLang="zh-CN" sz="1400" b="0" kern="100">
                          <a:solidFill>
                            <a:schemeClr val="tx1"/>
                          </a:solidFill>
                          <a:latin typeface="+mn-ea"/>
                          <a:ea typeface="+mn-ea"/>
                        </a:rPr>
                        <a:t>%lf</a:t>
                      </a:r>
                      <a:r>
                        <a:rPr lang="zh-CN" altLang="en-US" sz="1400" b="0" kern="100">
                          <a:solidFill>
                            <a:schemeClr val="tx1"/>
                          </a:solidFill>
                          <a:latin typeface="+mn-ea"/>
                          <a:ea typeface="+mn-ea"/>
                        </a:rPr>
                        <a:t>或</a:t>
                      </a:r>
                      <a:r>
                        <a:rPr lang="en-US" altLang="zh-CN" sz="1400" b="0" kern="100">
                          <a:solidFill>
                            <a:schemeClr val="tx1"/>
                          </a:solidFill>
                          <a:latin typeface="+mn-ea"/>
                          <a:ea typeface="+mn-ea"/>
                        </a:rPr>
                        <a:t>%le</a:t>
                      </a:r>
                      <a:r>
                        <a:rPr lang="zh-CN" altLang="en-US" sz="1400" b="0" kern="10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输入短整型数据（可用</a:t>
                      </a:r>
                      <a:r>
                        <a:rPr lang="en-US" altLang="zh-CN" sz="1400" b="0" kern="100">
                          <a:solidFill>
                            <a:schemeClr val="tx1"/>
                          </a:solidFill>
                          <a:latin typeface="+mn-ea"/>
                          <a:ea typeface="+mn-ea"/>
                        </a:rPr>
                        <a:t>%hd</a:t>
                      </a:r>
                      <a:r>
                        <a:rPr lang="zh-CN" altLang="en-US" sz="1400" b="0" kern="100">
                          <a:solidFill>
                            <a:schemeClr val="tx1"/>
                          </a:solidFill>
                          <a:latin typeface="+mn-ea"/>
                          <a:ea typeface="+mn-ea"/>
                        </a:rPr>
                        <a:t>，</a:t>
                      </a:r>
                      <a:r>
                        <a:rPr lang="en-US" altLang="zh-CN" sz="1400" b="0" kern="100">
                          <a:solidFill>
                            <a:schemeClr val="tx1"/>
                          </a:solidFill>
                          <a:latin typeface="+mn-ea"/>
                          <a:ea typeface="+mn-ea"/>
                        </a:rPr>
                        <a:t>%ho</a:t>
                      </a:r>
                      <a:r>
                        <a:rPr lang="zh-CN" altLang="en-US" sz="1400" b="0" kern="100">
                          <a:solidFill>
                            <a:schemeClr val="tx1"/>
                          </a:solidFill>
                          <a:latin typeface="+mn-ea"/>
                          <a:ea typeface="+mn-ea"/>
                        </a:rPr>
                        <a:t>，</a:t>
                      </a:r>
                      <a:r>
                        <a:rPr lang="en-US" altLang="zh-CN" sz="1400" b="0" kern="100">
                          <a:solidFill>
                            <a:schemeClr val="tx1"/>
                          </a:solidFill>
                          <a:latin typeface="+mn-ea"/>
                          <a:ea typeface="+mn-ea"/>
                        </a:rPr>
                        <a:t>%hx</a:t>
                      </a:r>
                      <a:r>
                        <a:rPr lang="zh-CN" altLang="en-US" sz="1400" b="0" kern="10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域宽</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指定输入数据所占宽度（列数），域宽应为正整数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cs typeface="+mn-cs"/>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本输入项在读入后不赋给相应的变量</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645270" y="1635029"/>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dirty="0">
                <a:solidFill>
                  <a:schemeClr val="tx1"/>
                </a:solidFill>
              </a:rPr>
              <a:t>(1) </a:t>
            </a:r>
            <a:r>
              <a:rPr lang="en-US" altLang="zh-CN" sz="1600" dirty="0" err="1">
                <a:solidFill>
                  <a:schemeClr val="tx1"/>
                </a:solidFill>
              </a:rPr>
              <a:t>scanf</a:t>
            </a:r>
            <a:r>
              <a:rPr lang="zh-CN" altLang="en-US" sz="1600" dirty="0">
                <a:solidFill>
                  <a:schemeClr val="tx1"/>
                </a:solidFill>
              </a:rPr>
              <a:t>函数中的格式控制后面应当是</a:t>
            </a:r>
            <a:r>
              <a:rPr lang="zh-CN" altLang="en-US" sz="1600" b="1" dirty="0">
                <a:solidFill>
                  <a:schemeClr val="tx1"/>
                </a:solidFill>
              </a:rPr>
              <a:t>变量地址</a:t>
            </a:r>
            <a:r>
              <a:rPr lang="zh-CN" altLang="en-US" sz="1600" dirty="0">
                <a:solidFill>
                  <a:schemeClr val="tx1"/>
                </a:solidFill>
              </a:rPr>
              <a:t>，而不是变量名。</a:t>
            </a:r>
            <a:endParaRPr lang="en-US" altLang="zh-CN" sz="1600" dirty="0">
              <a:solidFill>
                <a:schemeClr val="tx1"/>
              </a:solidFill>
            </a:endParaRPr>
          </a:p>
          <a:p>
            <a:pPr algn="just">
              <a:lnSpc>
                <a:spcPct val="120000"/>
              </a:lnSpc>
              <a:spcBef>
                <a:spcPts val="600"/>
              </a:spcBef>
              <a:spcAft>
                <a:spcPts val="600"/>
              </a:spcAft>
              <a:defRPr/>
            </a:pPr>
            <a:r>
              <a:rPr lang="zh-CN" altLang="en-US" sz="1600" dirty="0">
                <a:solidFill>
                  <a:schemeClr val="tx1"/>
                </a:solidFill>
              </a:rPr>
              <a:t>应与上述格式说明匹配，否则将会出现错误。</a:t>
            </a:r>
          </a:p>
          <a:p>
            <a:pPr algn="just">
              <a:lnSpc>
                <a:spcPct val="120000"/>
              </a:lnSpc>
              <a:spcBef>
                <a:spcPts val="600"/>
              </a:spcBef>
              <a:spcAft>
                <a:spcPts val="600"/>
              </a:spcAft>
              <a:defRPr/>
            </a:pPr>
            <a:r>
              <a:rPr lang="en-US" altLang="zh-CN" sz="1600" dirty="0">
                <a:solidFill>
                  <a:schemeClr val="tx1"/>
                </a:solidFill>
              </a:rPr>
              <a:t>(2)</a:t>
            </a:r>
            <a:r>
              <a:rPr lang="zh-CN" altLang="en-US" sz="1600" dirty="0">
                <a:solidFill>
                  <a:schemeClr val="tx1"/>
                </a:solidFill>
              </a:rPr>
              <a:t>如果</a:t>
            </a:r>
            <a:r>
              <a:rPr lang="zh-CN" altLang="en-US" sz="1600" dirty="0">
                <a:solidFill>
                  <a:schemeClr val="tx1"/>
                </a:solidFill>
                <a:highlight>
                  <a:srgbClr val="FFFF00"/>
                </a:highlight>
              </a:rPr>
              <a:t>在格式控制字符串中除了格式声明以外还有其他字符，则在输入数据时在对应的位置上应输入与这些字符相同的字符。</a:t>
            </a:r>
            <a:endParaRPr lang="en-US" altLang="zh-CN" sz="1600" dirty="0">
              <a:solidFill>
                <a:schemeClr val="tx1"/>
              </a:solidFill>
              <a:highlight>
                <a:srgbClr val="FFFF00"/>
              </a:highlight>
            </a:endParaRPr>
          </a:p>
          <a:p>
            <a:pPr algn="just">
              <a:lnSpc>
                <a:spcPct val="120000"/>
              </a:lnSpc>
              <a:spcBef>
                <a:spcPts val="600"/>
              </a:spcBef>
              <a:spcAft>
                <a:spcPts val="600"/>
              </a:spcAft>
              <a:defRPr/>
            </a:pPr>
            <a:r>
              <a:rPr lang="en-US" altLang="zh-CN" sz="1600" dirty="0">
                <a:solidFill>
                  <a:schemeClr val="tx1"/>
                </a:solidFill>
              </a:rPr>
              <a:t>(3)</a:t>
            </a:r>
            <a:r>
              <a:rPr lang="zh-CN" altLang="en-US" sz="1600" dirty="0">
                <a:solidFill>
                  <a:schemeClr val="tx1"/>
                </a:solidFill>
              </a:rPr>
              <a:t>在用“％</a:t>
            </a:r>
            <a:r>
              <a:rPr lang="en-US" altLang="zh-CN" sz="1600" dirty="0">
                <a:solidFill>
                  <a:schemeClr val="tx1"/>
                </a:solidFill>
              </a:rPr>
              <a:t>c”</a:t>
            </a:r>
            <a:r>
              <a:rPr lang="zh-CN" altLang="en-US" sz="1600" dirty="0">
                <a:solidFill>
                  <a:schemeClr val="tx1"/>
                </a:solidFill>
              </a:rPr>
              <a:t>格式声明输入字符时，空格字符和“转义字符”中的字符都作为有效字符输入。</a:t>
            </a:r>
            <a:endParaRPr lang="en-US" altLang="zh-CN" sz="1600" dirty="0">
              <a:solidFill>
                <a:schemeClr val="tx1"/>
              </a:solidFill>
            </a:endParaRPr>
          </a:p>
          <a:p>
            <a:pPr algn="just">
              <a:lnSpc>
                <a:spcPct val="120000"/>
              </a:lnSpc>
              <a:spcBef>
                <a:spcPts val="600"/>
              </a:spcBef>
              <a:spcAft>
                <a:spcPts val="600"/>
              </a:spcAft>
              <a:defRPr/>
            </a:pPr>
            <a:r>
              <a:rPr lang="en-US" altLang="zh-CN" sz="1600" dirty="0">
                <a:solidFill>
                  <a:schemeClr val="tx1"/>
                </a:solidFill>
              </a:rPr>
              <a:t>(4) </a:t>
            </a:r>
            <a:r>
              <a:rPr lang="zh-CN" altLang="en-US" sz="1600" dirty="0">
                <a:solidFill>
                  <a:schemeClr val="tx1"/>
                </a:solidFill>
              </a:rPr>
              <a:t>在输入数值数据时，如输入空格、回车、</a:t>
            </a:r>
            <a:r>
              <a:rPr lang="en-US" altLang="zh-CN" sz="1600" dirty="0">
                <a:solidFill>
                  <a:schemeClr val="tx1"/>
                </a:solidFill>
              </a:rPr>
              <a:t>Tab</a:t>
            </a:r>
            <a:r>
              <a:rPr lang="zh-CN" altLang="en-US" sz="1600" dirty="0">
                <a:solidFill>
                  <a:schemeClr val="tx1"/>
                </a:solidFill>
              </a:rPr>
              <a:t>键或遇非法字符</a:t>
            </a:r>
            <a:r>
              <a:rPr lang="en-US" altLang="zh-CN" sz="1600" dirty="0">
                <a:solidFill>
                  <a:schemeClr val="tx1"/>
                </a:solidFill>
              </a:rPr>
              <a:t>(</a:t>
            </a:r>
            <a:r>
              <a:rPr lang="zh-CN" altLang="en-US" sz="1600" dirty="0">
                <a:solidFill>
                  <a:schemeClr val="tx1"/>
                </a:solidFill>
              </a:rPr>
              <a:t>不属于数值的字符</a:t>
            </a:r>
            <a:r>
              <a:rPr lang="en-US" altLang="zh-CN" sz="1600" dirty="0">
                <a:solidFill>
                  <a:schemeClr val="tx1"/>
                </a:solidFill>
              </a:rPr>
              <a:t>)</a:t>
            </a:r>
            <a:r>
              <a:rPr lang="zh-CN" altLang="en-US" sz="1600" dirty="0">
                <a:solidFill>
                  <a:schemeClr val="tx1"/>
                </a:solidFill>
              </a:rPr>
              <a:t>，认为该数据结束。</a:t>
            </a:r>
            <a:endParaRPr lang="en-US" altLang="zh-CN" sz="1600" dirty="0">
              <a:solidFill>
                <a:schemeClr val="tx1"/>
              </a:solidFill>
            </a:endParaRPr>
          </a:p>
          <a:p>
            <a:pPr algn="just">
              <a:lnSpc>
                <a:spcPct val="120000"/>
              </a:lnSpc>
              <a:spcBef>
                <a:spcPts val="600"/>
              </a:spcBef>
              <a:spcAft>
                <a:spcPts val="600"/>
              </a:spcAft>
              <a:defRPr/>
            </a:pPr>
            <a:endParaRPr lang="en-US" altLang="zh-CN" sz="1600" dirty="0">
              <a:solidFill>
                <a:schemeClr val="tx1"/>
              </a:solidFill>
            </a:endParaRPr>
          </a:p>
        </p:txBody>
      </p:sp>
    </p:spTree>
    <p:extLst>
      <p:ext uri="{BB962C8B-B14F-4D97-AF65-F5344CB8AC3E}">
        <p14:creationId xmlns:p14="http://schemas.microsoft.com/office/powerpoint/2010/main" val="420574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Tree>
    <p:custDataLst>
      <p:tags r:id="rId1"/>
    </p:custDataLst>
    <p:extLst>
      <p:ext uri="{BB962C8B-B14F-4D97-AF65-F5344CB8AC3E}">
        <p14:creationId xmlns:p14="http://schemas.microsoft.com/office/powerpoint/2010/main" val="3917297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0179" y="326548"/>
            <a:ext cx="5921375" cy="555008"/>
          </a:xfrm>
        </p:spPr>
        <p:txBody>
          <a:bodyPr/>
          <a:lstStyle/>
          <a:p>
            <a:r>
              <a:rPr lang="en-US" altLang="zh-CN" dirty="0" err="1"/>
              <a:t>putchar</a:t>
            </a:r>
            <a:r>
              <a:rPr lang="zh-CN" altLang="en-US" dirty="0"/>
              <a:t>函数</a:t>
            </a:r>
          </a:p>
        </p:txBody>
      </p:sp>
      <p:sp>
        <p:nvSpPr>
          <p:cNvPr id="3" name="内容占位符 2"/>
          <p:cNvSpPr>
            <a:spLocks noGrp="1"/>
          </p:cNvSpPr>
          <p:nvPr>
            <p:ph idx="4294967295"/>
          </p:nvPr>
        </p:nvSpPr>
        <p:spPr>
          <a:xfrm>
            <a:off x="1129748" y="984276"/>
            <a:ext cx="8569325" cy="588962"/>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3.8】</a:t>
            </a:r>
            <a:r>
              <a:rPr lang="zh-CN" altLang="en-US" sz="2000">
                <a:solidFill>
                  <a:schemeClr val="accent1"/>
                </a:solidFill>
              </a:rPr>
              <a:t>先后输出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dirty="0"/>
              <a:t>解题思路</a:t>
            </a:r>
            <a:r>
              <a:rPr lang="en-US" altLang="zh-CN" b="1" dirty="0"/>
              <a:t>: </a:t>
            </a:r>
            <a:r>
              <a:rPr lang="zh-CN" altLang="en-US" dirty="0"/>
              <a:t> 定义</a:t>
            </a:r>
            <a:r>
              <a:rPr lang="en-US" altLang="zh-CN" dirty="0"/>
              <a:t>3</a:t>
            </a:r>
            <a:r>
              <a:rPr lang="zh-CN" altLang="en-US" dirty="0"/>
              <a:t>个字符变量，分别赋以初值</a:t>
            </a:r>
            <a:r>
              <a:rPr lang="en-US" altLang="zh-CN" dirty="0"/>
              <a:t>′B′</a:t>
            </a:r>
            <a:r>
              <a:rPr lang="zh-CN" altLang="en-US" dirty="0"/>
              <a:t>，</a:t>
            </a:r>
            <a:r>
              <a:rPr lang="en-US" altLang="zh-CN" dirty="0"/>
              <a:t>′O′</a:t>
            </a:r>
            <a:r>
              <a:rPr lang="zh-CN" altLang="en-US" dirty="0"/>
              <a:t>，</a:t>
            </a:r>
            <a:r>
              <a:rPr lang="en-US" altLang="zh-CN" dirty="0"/>
              <a:t>′Y′</a:t>
            </a:r>
            <a:r>
              <a:rPr lang="zh-CN" altLang="en-US" dirty="0"/>
              <a:t>，然后用</a:t>
            </a:r>
            <a:r>
              <a:rPr lang="en-US" altLang="zh-CN" dirty="0" err="1"/>
              <a:t>putchar</a:t>
            </a:r>
            <a:r>
              <a:rPr lang="zh-CN" altLang="en-US" dirty="0"/>
              <a:t>函数输出这</a:t>
            </a:r>
            <a:r>
              <a:rPr lang="en-US" altLang="zh-CN" dirty="0"/>
              <a:t>3</a:t>
            </a:r>
            <a:r>
              <a:rPr lang="zh-CN" altLang="en-US" dirty="0"/>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int main()</a:t>
            </a:r>
          </a:p>
          <a:p>
            <a:pPr defTabSz="363538"/>
            <a:r>
              <a:rPr lang="en-US" altLang="zh-CN" sz="1600" dirty="0"/>
              <a:t>{</a:t>
            </a:r>
          </a:p>
          <a:p>
            <a:pPr defTabSz="363538"/>
            <a:r>
              <a:rPr lang="en-US" altLang="zh-CN" sz="1600" dirty="0"/>
              <a:t>	char a='</a:t>
            </a:r>
            <a:r>
              <a:rPr lang="en-US" altLang="zh-CN" sz="1600" dirty="0" err="1"/>
              <a:t>B',b</a:t>
            </a:r>
            <a:r>
              <a:rPr lang="en-US" altLang="zh-CN" sz="1600" dirty="0"/>
              <a:t>='</a:t>
            </a:r>
            <a:r>
              <a:rPr lang="en-US" altLang="zh-CN" sz="1600" dirty="0" err="1"/>
              <a:t>O',c</a:t>
            </a:r>
            <a:r>
              <a:rPr lang="en-US" altLang="zh-CN" sz="1600" dirty="0"/>
              <a:t>='Y';	</a:t>
            </a:r>
            <a:r>
              <a:rPr lang="en-US" altLang="zh-CN" sz="1600" dirty="0">
                <a:solidFill>
                  <a:srgbClr val="008000"/>
                </a:solidFill>
              </a:rPr>
              <a:t>//</a:t>
            </a:r>
            <a:r>
              <a:rPr lang="zh-CN" altLang="en-US" sz="1600" dirty="0">
                <a:solidFill>
                  <a:srgbClr val="008000"/>
                </a:solidFill>
              </a:rPr>
              <a:t>定义</a:t>
            </a:r>
            <a:r>
              <a:rPr lang="en-US" altLang="zh-CN" sz="1600" dirty="0">
                <a:solidFill>
                  <a:srgbClr val="008000"/>
                </a:solidFill>
              </a:rPr>
              <a:t>3</a:t>
            </a:r>
            <a:r>
              <a:rPr lang="zh-CN" altLang="en-US" sz="1600" dirty="0">
                <a:solidFill>
                  <a:srgbClr val="008000"/>
                </a:solidFill>
              </a:rPr>
              <a:t>个字符变量并初始化</a:t>
            </a:r>
          </a:p>
          <a:p>
            <a:pPr defTabSz="363538"/>
            <a:r>
              <a:rPr lang="zh-CN" altLang="en-US" sz="1600" dirty="0"/>
              <a:t>	</a:t>
            </a:r>
            <a:r>
              <a:rPr lang="en-US" altLang="zh-CN" sz="1600" dirty="0" err="1"/>
              <a:t>putchar</a:t>
            </a:r>
            <a:r>
              <a:rPr lang="en-US" altLang="zh-CN" sz="1600" dirty="0"/>
              <a:t>(a);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B</a:t>
            </a:r>
          </a:p>
          <a:p>
            <a:pPr defTabSz="363538"/>
            <a:r>
              <a:rPr lang="en-US" altLang="zh-CN" sz="1600" dirty="0"/>
              <a:t>	</a:t>
            </a:r>
            <a:r>
              <a:rPr lang="en-US" altLang="zh-CN" sz="1600" dirty="0" err="1"/>
              <a:t>putchar</a:t>
            </a:r>
            <a:r>
              <a:rPr lang="en-US" altLang="zh-CN" sz="1600" dirty="0"/>
              <a:t>(b);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O</a:t>
            </a:r>
          </a:p>
          <a:p>
            <a:pPr defTabSz="363538"/>
            <a:r>
              <a:rPr lang="en-US" altLang="zh-CN" sz="1600" dirty="0"/>
              <a:t>	</a:t>
            </a:r>
            <a:r>
              <a:rPr lang="en-US" altLang="zh-CN" sz="1600" dirty="0" err="1"/>
              <a:t>putchar</a:t>
            </a:r>
            <a:r>
              <a:rPr lang="en-US" altLang="zh-CN" sz="1600" dirty="0"/>
              <a:t>(c);				</a:t>
            </a:r>
            <a:r>
              <a:rPr lang="en-US" altLang="zh-CN" sz="1600" dirty="0">
                <a:solidFill>
                  <a:srgbClr val="008000"/>
                </a:solidFill>
              </a:rPr>
              <a:t>//</a:t>
            </a:r>
            <a:r>
              <a:rPr lang="zh-CN" altLang="en-US" sz="1600" dirty="0">
                <a:solidFill>
                  <a:srgbClr val="008000"/>
                </a:solidFill>
              </a:rPr>
              <a:t>向显示器输出字符</a:t>
            </a:r>
            <a:r>
              <a:rPr lang="en-US" altLang="zh-CN" sz="1600" dirty="0">
                <a:solidFill>
                  <a:srgbClr val="008000"/>
                </a:solidFill>
              </a:rPr>
              <a:t>Y</a:t>
            </a:r>
          </a:p>
          <a:p>
            <a:pPr defTabSz="363538"/>
            <a:r>
              <a:rPr lang="en-US" altLang="zh-CN" sz="1600" dirty="0"/>
              <a:t>	</a:t>
            </a:r>
            <a:r>
              <a:rPr lang="en-US" altLang="zh-CN" sz="1600" dirty="0" err="1"/>
              <a:t>putchar</a:t>
            </a:r>
            <a:r>
              <a:rPr lang="en-US" altLang="zh-CN" sz="1600" dirty="0"/>
              <a:t> ('\n');			</a:t>
            </a:r>
            <a:r>
              <a:rPr lang="en-US" altLang="zh-CN" sz="1600" dirty="0">
                <a:solidFill>
                  <a:srgbClr val="008000"/>
                </a:solidFill>
              </a:rPr>
              <a:t>//</a:t>
            </a:r>
            <a:r>
              <a:rPr lang="zh-CN" altLang="en-US" sz="1600" dirty="0">
                <a:solidFill>
                  <a:srgbClr val="008000"/>
                </a:solidFill>
              </a:rPr>
              <a:t>向显示器输出一个换行符</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a:solidFill>
                  <a:srgbClr val="FF0000"/>
                </a:solidFill>
              </a:rPr>
              <a:t>int a=66,b=79,c=89;</a:t>
            </a:r>
          </a:p>
          <a:p>
            <a:pPr defTabSz="363538"/>
            <a:r>
              <a:rPr lang="en-US" altLang="zh-CN" sz="1600"/>
              <a:t> </a:t>
            </a:r>
            <a:r>
              <a:rPr lang="zh-CN" altLang="en-US" sz="1600"/>
              <a:t>	</a:t>
            </a:r>
            <a:r>
              <a:rPr lang="en-US" altLang="zh-CN" sz="1600"/>
              <a:t>putchar(a);	</a:t>
            </a:r>
          </a:p>
          <a:p>
            <a:pPr defTabSz="363538"/>
            <a:r>
              <a:rPr lang="en-US" altLang="zh-CN" sz="1600"/>
              <a:t>	putchar(b);	</a:t>
            </a:r>
          </a:p>
          <a:p>
            <a:pPr defTabSz="363538"/>
            <a:r>
              <a:rPr lang="en-US" altLang="zh-CN" sz="1600"/>
              <a:t>	putchar(c);</a:t>
            </a:r>
          </a:p>
          <a:p>
            <a:pPr defTabSz="363538"/>
            <a:r>
              <a:rPr lang="en-US" altLang="zh-CN" sz="1600"/>
              <a:t> 	putchar ('\n');</a:t>
            </a:r>
          </a:p>
          <a:p>
            <a:pPr defTabSz="363538"/>
            <a:r>
              <a:rPr lang="en-US" altLang="zh-CN" sz="1600"/>
              <a:t> </a:t>
            </a:r>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用</a:t>
            </a:r>
            <a:r>
              <a:rPr lang="en-US" altLang="zh-CN" dirty="0" err="1">
                <a:solidFill>
                  <a:schemeClr val="tx1"/>
                </a:solidFill>
              </a:rPr>
              <a:t>putchar</a:t>
            </a:r>
            <a:r>
              <a:rPr lang="zh-CN" altLang="en-US" dirty="0">
                <a:solidFill>
                  <a:schemeClr val="tx1"/>
                </a:solidFill>
              </a:rPr>
              <a:t>函数可以输出</a:t>
            </a:r>
            <a:r>
              <a:rPr lang="zh-CN" altLang="en-US" b="1" dirty="0">
                <a:solidFill>
                  <a:schemeClr val="tx1"/>
                </a:solidFill>
              </a:rPr>
              <a:t>可显示字符</a:t>
            </a:r>
            <a:r>
              <a:rPr lang="zh-CN" altLang="en-US" dirty="0">
                <a:solidFill>
                  <a:schemeClr val="tx1"/>
                </a:solidFill>
              </a:rPr>
              <a:t>、</a:t>
            </a:r>
            <a:r>
              <a:rPr lang="zh-CN" altLang="en-US" b="1" dirty="0">
                <a:solidFill>
                  <a:schemeClr val="tx1"/>
                </a:solidFill>
              </a:rPr>
              <a:t>控制字符</a:t>
            </a:r>
            <a:r>
              <a:rPr lang="zh-CN" altLang="en-US" dirty="0">
                <a:solidFill>
                  <a:schemeClr val="tx1"/>
                </a:solidFill>
              </a:rPr>
              <a:t>和</a:t>
            </a:r>
            <a:r>
              <a:rPr lang="zh-CN" altLang="en-US" b="1" dirty="0">
                <a:solidFill>
                  <a:schemeClr val="tx1"/>
                </a:solidFill>
              </a:rPr>
              <a:t>转义字符</a:t>
            </a:r>
            <a:r>
              <a:rPr lang="zh-CN" altLang="en-US" dirty="0">
                <a:solidFill>
                  <a:schemeClr val="tx1"/>
                </a:solidFill>
              </a:rPr>
              <a:t>。</a:t>
            </a:r>
            <a:endParaRPr lang="en-US" altLang="zh-CN" dirty="0">
              <a:solidFill>
                <a:schemeClr val="tx1"/>
              </a:solidFill>
            </a:endParaRPr>
          </a:p>
          <a:p>
            <a:pPr algn="just">
              <a:lnSpc>
                <a:spcPct val="120000"/>
              </a:lnSpc>
              <a:spcBef>
                <a:spcPts val="600"/>
              </a:spcBef>
              <a:spcAft>
                <a:spcPts val="600"/>
              </a:spcAft>
              <a:defRPr/>
            </a:pPr>
            <a:r>
              <a:rPr lang="en-US" altLang="zh-CN" dirty="0" err="1">
                <a:solidFill>
                  <a:schemeClr val="tx1"/>
                </a:solidFill>
              </a:rPr>
              <a:t>putchar</a:t>
            </a:r>
            <a:r>
              <a:rPr lang="en-US" altLang="zh-CN" dirty="0">
                <a:solidFill>
                  <a:schemeClr val="tx1"/>
                </a:solidFill>
              </a:rPr>
              <a:t>(</a:t>
            </a:r>
            <a:r>
              <a:rPr lang="en-US" altLang="zh-CN" b="1" dirty="0">
                <a:solidFill>
                  <a:srgbClr val="C00000"/>
                </a:solidFill>
              </a:rPr>
              <a:t>c</a:t>
            </a:r>
            <a:r>
              <a:rPr lang="en-US" altLang="zh-CN" dirty="0">
                <a:solidFill>
                  <a:schemeClr val="tx1"/>
                </a:solidFill>
              </a:rPr>
              <a:t>)</a:t>
            </a:r>
            <a:r>
              <a:rPr lang="zh-CN" altLang="en-US" dirty="0">
                <a:solidFill>
                  <a:schemeClr val="tx1"/>
                </a:solidFill>
              </a:rPr>
              <a:t>中的</a:t>
            </a:r>
            <a:r>
              <a:rPr lang="en-US" altLang="zh-CN" b="1" dirty="0">
                <a:solidFill>
                  <a:srgbClr val="C00000"/>
                </a:solidFill>
              </a:rPr>
              <a:t>c</a:t>
            </a:r>
            <a:r>
              <a:rPr lang="en-US" altLang="zh-CN" b="1" dirty="0">
                <a:solidFill>
                  <a:schemeClr val="tx1"/>
                </a:solidFill>
              </a:rPr>
              <a:t>——</a:t>
            </a:r>
            <a:r>
              <a:rPr lang="zh-CN" altLang="en-US" b="1" dirty="0">
                <a:solidFill>
                  <a:schemeClr val="tx1"/>
                </a:solidFill>
              </a:rPr>
              <a:t>字符常量、整型常量、字符变量</a:t>
            </a:r>
            <a:r>
              <a:rPr lang="zh-CN" altLang="en-US" dirty="0">
                <a:solidFill>
                  <a:schemeClr val="tx1"/>
                </a:solidFill>
              </a:rPr>
              <a:t>或</a:t>
            </a:r>
            <a:r>
              <a:rPr lang="zh-CN" altLang="en-US" b="1" dirty="0">
                <a:solidFill>
                  <a:schemeClr val="tx1"/>
                </a:solidFill>
              </a:rPr>
              <a:t>整型变量</a:t>
            </a:r>
            <a:r>
              <a:rPr lang="en-US" altLang="zh-CN" dirty="0">
                <a:solidFill>
                  <a:schemeClr val="tx1"/>
                </a:solidFill>
              </a:rPr>
              <a:t>(</a:t>
            </a:r>
            <a:r>
              <a:rPr lang="zh-CN" altLang="en-US" dirty="0">
                <a:solidFill>
                  <a:schemeClr val="tx1"/>
                </a:solidFill>
              </a:rPr>
              <a:t>其值在字符的</a:t>
            </a:r>
            <a:r>
              <a:rPr lang="en-US" altLang="zh-CN" dirty="0">
                <a:solidFill>
                  <a:schemeClr val="tx1"/>
                </a:solidFill>
              </a:rPr>
              <a:t>ASCII</a:t>
            </a:r>
            <a:r>
              <a:rPr lang="zh-CN" altLang="en-US" dirty="0">
                <a:solidFill>
                  <a:schemeClr val="tx1"/>
                </a:solidFill>
              </a:rPr>
              <a:t>代码范围内</a:t>
            </a:r>
            <a:r>
              <a:rPr lang="en-US" altLang="zh-CN" dirty="0">
                <a:solidFill>
                  <a:schemeClr val="tx1"/>
                </a:solidFill>
              </a:rPr>
              <a:t>)</a:t>
            </a:r>
            <a:r>
              <a:rPr lang="zh-CN" altLang="en-US" dirty="0">
                <a:solidFill>
                  <a:schemeClr val="tx1"/>
                </a:solidFill>
              </a:rPr>
              <a:t>。</a:t>
            </a:r>
            <a:endParaRPr lang="en-US" altLang="zh-CN" dirty="0">
              <a:solidFill>
                <a:schemeClr val="tx1"/>
              </a:solidFill>
            </a:endParaRPr>
          </a:p>
        </p:txBody>
      </p:sp>
    </p:spTree>
    <p:extLst>
      <p:ext uri="{BB962C8B-B14F-4D97-AF65-F5344CB8AC3E}">
        <p14:creationId xmlns:p14="http://schemas.microsoft.com/office/powerpoint/2010/main" val="85372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63951" y="336746"/>
            <a:ext cx="5921375" cy="293687"/>
          </a:xfrm>
        </p:spPr>
        <p:txBody>
          <a:bodyPr>
            <a:normAutofit fontScale="90000"/>
          </a:bodyPr>
          <a:lstStyle/>
          <a:p>
            <a:r>
              <a:rPr lang="en-US" altLang="zh-CN" dirty="0" err="1"/>
              <a:t>getchar</a:t>
            </a:r>
            <a:r>
              <a:rPr lang="zh-CN" altLang="en-US" dirty="0"/>
              <a:t>函数</a:t>
            </a:r>
          </a:p>
        </p:txBody>
      </p:sp>
      <p:sp>
        <p:nvSpPr>
          <p:cNvPr id="3" name="内容占位符 2"/>
          <p:cNvSpPr>
            <a:spLocks noGrp="1"/>
          </p:cNvSpPr>
          <p:nvPr>
            <p:ph idx="4294967295"/>
          </p:nvPr>
        </p:nvSpPr>
        <p:spPr>
          <a:xfrm>
            <a:off x="1234867" y="791846"/>
            <a:ext cx="8569325" cy="588962"/>
          </a:xfrm>
        </p:spPr>
        <p:txBody>
          <a:bodyPr>
            <a:normAutofit/>
          </a:bodyPr>
          <a:lstStyle/>
          <a:p>
            <a:pPr marL="0" indent="0">
              <a:buNone/>
            </a:pPr>
            <a:r>
              <a:rPr lang="zh-CN" altLang="en-US" sz="2000">
                <a:solidFill>
                  <a:schemeClr val="tx1">
                    <a:lumMod val="65000"/>
                    <a:lumOff val="35000"/>
                  </a:schemeClr>
                </a:solidFill>
              </a:rPr>
              <a:t>向计算机输入一个字符。</a:t>
            </a:r>
          </a:p>
        </p:txBody>
      </p:sp>
      <p:sp>
        <p:nvSpPr>
          <p:cNvPr id="4" name="矩形 3"/>
          <p:cNvSpPr/>
          <p:nvPr/>
        </p:nvSpPr>
        <p:spPr>
          <a:xfrm>
            <a:off x="1129747" y="1162147"/>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a:spLocks/>
          </p:cNvSpPr>
          <p:nvPr/>
        </p:nvSpPr>
        <p:spPr>
          <a:xfrm>
            <a:off x="940903" y="1637040"/>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7" y="2125941"/>
            <a:ext cx="504180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698084" y="2808106"/>
            <a:ext cx="5921375"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998" y="1637040"/>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dirty="0">
                <a:solidFill>
                  <a:schemeClr val="tx1"/>
                </a:solidFill>
              </a:rPr>
              <a:t>函数</a:t>
            </a:r>
            <a:r>
              <a:rPr lang="zh-CN" altLang="en-US" b="1" dirty="0">
                <a:solidFill>
                  <a:schemeClr val="tx1"/>
                </a:solidFill>
              </a:rPr>
              <a:t>没有参数</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函数的值就是从输入设备得到的字符。</a:t>
            </a:r>
            <a:endParaRPr lang="en-US" altLang="zh-CN" dirty="0">
              <a:solidFill>
                <a:schemeClr val="tx1"/>
              </a:solidFill>
            </a:endParaRPr>
          </a:p>
          <a:p>
            <a:pPr algn="just">
              <a:lnSpc>
                <a:spcPct val="120000"/>
              </a:lnSpc>
              <a:spcBef>
                <a:spcPts val="600"/>
              </a:spcBef>
              <a:defRPr/>
            </a:pPr>
            <a:r>
              <a:rPr lang="zh-CN" altLang="en-US" b="1" dirty="0">
                <a:solidFill>
                  <a:schemeClr val="tx1"/>
                </a:solidFill>
              </a:rPr>
              <a:t>只能接收一个字符</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如果想输入多个字符就要用多个函数。</a:t>
            </a:r>
            <a:endParaRPr lang="en-US" altLang="zh-CN" dirty="0">
              <a:solidFill>
                <a:schemeClr val="tx1"/>
              </a:solidFill>
            </a:endParaRPr>
          </a:p>
          <a:p>
            <a:pPr algn="just">
              <a:lnSpc>
                <a:spcPct val="120000"/>
              </a:lnSpc>
              <a:spcBef>
                <a:spcPts val="600"/>
              </a:spcBef>
              <a:defRPr/>
            </a:pPr>
            <a:r>
              <a:rPr lang="zh-CN" altLang="en-US" dirty="0">
                <a:solidFill>
                  <a:schemeClr val="tx1"/>
                </a:solidFill>
              </a:rPr>
              <a:t>从输入设备获得可显示的字符、控制字符。</a:t>
            </a:r>
          </a:p>
          <a:p>
            <a:pPr algn="just">
              <a:lnSpc>
                <a:spcPct val="120000"/>
              </a:lnSpc>
              <a:spcBef>
                <a:spcPts val="600"/>
              </a:spcBef>
              <a:defRPr/>
            </a:pPr>
            <a:r>
              <a:rPr lang="zh-CN" altLang="en-US" dirty="0">
                <a:solidFill>
                  <a:schemeClr val="tx1"/>
                </a:solidFill>
              </a:rPr>
              <a:t>用</a:t>
            </a:r>
            <a:r>
              <a:rPr lang="en-US" altLang="zh-CN" dirty="0" err="1">
                <a:solidFill>
                  <a:schemeClr val="tx1"/>
                </a:solidFill>
              </a:rPr>
              <a:t>getchar</a:t>
            </a:r>
            <a:r>
              <a:rPr lang="zh-CN" altLang="en-US" dirty="0">
                <a:solidFill>
                  <a:schemeClr val="tx1"/>
                </a:solidFill>
              </a:rPr>
              <a:t>函数得到的字符可以赋给一个字符变量或整型变量，也可以作为表达式的一部分。如，</a:t>
            </a:r>
            <a:r>
              <a:rPr lang="en-US" altLang="zh-CN" dirty="0" err="1">
                <a:solidFill>
                  <a:schemeClr val="tx1"/>
                </a:solidFill>
              </a:rPr>
              <a:t>putchar</a:t>
            </a:r>
            <a:r>
              <a:rPr lang="en-US" altLang="zh-CN" dirty="0">
                <a:solidFill>
                  <a:schemeClr val="tx1"/>
                </a:solidFill>
              </a:rPr>
              <a:t>(</a:t>
            </a:r>
            <a:r>
              <a:rPr lang="en-US" altLang="zh-CN" dirty="0" err="1">
                <a:solidFill>
                  <a:schemeClr val="tx1"/>
                </a:solidFill>
              </a:rPr>
              <a:t>getchar</a:t>
            </a:r>
            <a:r>
              <a:rPr lang="en-US" altLang="zh-CN" dirty="0">
                <a:solidFill>
                  <a:schemeClr val="tx1"/>
                </a:solidFill>
              </a:rPr>
              <a:t>());</a:t>
            </a:r>
            <a:r>
              <a:rPr lang="zh-CN" altLang="en-US" dirty="0">
                <a:solidFill>
                  <a:schemeClr val="tx1"/>
                </a:solidFill>
              </a:rPr>
              <a:t>将接收到的字符输出。</a:t>
            </a:r>
            <a:endParaRPr lang="en-US" altLang="zh-CN" dirty="0">
              <a:solidFill>
                <a:schemeClr val="tx1"/>
              </a:solidFill>
            </a:endParaRPr>
          </a:p>
        </p:txBody>
      </p:sp>
      <p:pic>
        <p:nvPicPr>
          <p:cNvPr id="5" name="图片 4"/>
          <p:cNvPicPr>
            <a:picLocks noChangeAspect="1"/>
          </p:cNvPicPr>
          <p:nvPr/>
        </p:nvPicPr>
        <p:blipFill>
          <a:blip r:embed="rId3" cstate="print"/>
          <a:stretch>
            <a:fillRect/>
          </a:stretch>
        </p:blipFill>
        <p:spPr>
          <a:xfrm>
            <a:off x="3590924" y="5216780"/>
            <a:ext cx="3467100" cy="876300"/>
          </a:xfrm>
          <a:prstGeom prst="rect">
            <a:avLst/>
          </a:prstGeom>
        </p:spPr>
      </p:pic>
    </p:spTree>
    <p:extLst>
      <p:ext uri="{BB962C8B-B14F-4D97-AF65-F5344CB8AC3E}">
        <p14:creationId xmlns:p14="http://schemas.microsoft.com/office/powerpoint/2010/main" val="1793059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31573" y="204465"/>
            <a:ext cx="5921375" cy="487609"/>
          </a:xfrm>
        </p:spPr>
        <p:txBody>
          <a:bodyPr/>
          <a:lstStyle/>
          <a:p>
            <a:r>
              <a:rPr lang="en-US" altLang="zh-CN" dirty="0" err="1"/>
              <a:t>getchar</a:t>
            </a:r>
            <a:r>
              <a:rPr lang="zh-CN" altLang="en-US" dirty="0"/>
              <a:t>函数</a:t>
            </a:r>
          </a:p>
        </p:txBody>
      </p:sp>
      <p:sp>
        <p:nvSpPr>
          <p:cNvPr id="16" name="内容占位符 2"/>
          <p:cNvSpPr txBox="1">
            <a:spLocks/>
          </p:cNvSpPr>
          <p:nvPr/>
        </p:nvSpPr>
        <p:spPr>
          <a:xfrm>
            <a:off x="718103" y="876665"/>
            <a:ext cx="9715500" cy="487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3.10】  </a:t>
            </a:r>
            <a:r>
              <a:rPr lang="zh-CN" altLang="en-US" sz="2000" dirty="0">
                <a:solidFill>
                  <a:schemeClr val="accent1"/>
                </a:solidFill>
              </a:rPr>
              <a:t>从键盘输入一个大写字母，在显示屏上显示对应的小写字母。</a:t>
            </a:r>
          </a:p>
        </p:txBody>
      </p:sp>
      <p:sp>
        <p:nvSpPr>
          <p:cNvPr id="17" name="矩形 16"/>
          <p:cNvSpPr/>
          <p:nvPr/>
        </p:nvSpPr>
        <p:spPr>
          <a:xfrm>
            <a:off x="936857" y="1871431"/>
            <a:ext cx="10222374"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getchar</a:t>
            </a:r>
            <a:r>
              <a:rPr lang="zh-CN" altLang="en-US"/>
              <a:t>函数从键盘读入一个大写字母，把它转换为小写字母，然后用</a:t>
            </a:r>
            <a:r>
              <a:rPr lang="en-US" altLang="zh-CN"/>
              <a:t>putchar</a:t>
            </a:r>
            <a:r>
              <a:rPr lang="zh-CN" altLang="en-US"/>
              <a:t>函数输出该小写字母。</a:t>
            </a:r>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int main ()</a:t>
            </a:r>
          </a:p>
          <a:p>
            <a:pPr defTabSz="363538"/>
            <a:r>
              <a:rPr lang="en-US" altLang="zh-CN" sz="1600" dirty="0"/>
              <a:t>{</a:t>
            </a:r>
          </a:p>
          <a:p>
            <a:pPr defTabSz="363538"/>
            <a:r>
              <a:rPr lang="en-US" altLang="zh-CN" sz="1600" dirty="0"/>
              <a:t>	char c1,c2;</a:t>
            </a:r>
          </a:p>
          <a:p>
            <a:pPr defTabSz="363538"/>
            <a:r>
              <a:rPr lang="en-US" altLang="zh-CN" sz="1600" dirty="0"/>
              <a:t>	c1=</a:t>
            </a:r>
            <a:r>
              <a:rPr lang="en-US" altLang="zh-CN" sz="1600" dirty="0" err="1"/>
              <a:t>getchar</a:t>
            </a:r>
            <a:r>
              <a:rPr lang="en-US" altLang="zh-CN" sz="1600" dirty="0"/>
              <a:t>();	</a:t>
            </a:r>
            <a:r>
              <a:rPr lang="en-US" altLang="zh-CN" sz="1600" dirty="0">
                <a:solidFill>
                  <a:srgbClr val="008000"/>
                </a:solidFill>
              </a:rPr>
              <a:t>//</a:t>
            </a:r>
            <a:r>
              <a:rPr lang="zh-CN" altLang="en-US" sz="1600" dirty="0">
                <a:solidFill>
                  <a:srgbClr val="008000"/>
                </a:solidFill>
              </a:rPr>
              <a:t>从键盘读入一个大写字母，赋给字符变量</a:t>
            </a:r>
            <a:r>
              <a:rPr lang="en-US" altLang="zh-CN" sz="1600" dirty="0">
                <a:solidFill>
                  <a:srgbClr val="008000"/>
                </a:solidFill>
              </a:rPr>
              <a:t>c1</a:t>
            </a:r>
          </a:p>
          <a:p>
            <a:pPr defTabSz="363538"/>
            <a:r>
              <a:rPr lang="en-US" altLang="zh-CN" sz="1600" dirty="0"/>
              <a:t>	c2=c1+32;	</a:t>
            </a:r>
            <a:r>
              <a:rPr lang="en-US" altLang="zh-CN" sz="1600" dirty="0">
                <a:solidFill>
                  <a:srgbClr val="008000"/>
                </a:solidFill>
              </a:rPr>
              <a:t>//</a:t>
            </a:r>
            <a:r>
              <a:rPr lang="zh-CN" altLang="en-US" sz="1600" dirty="0">
                <a:solidFill>
                  <a:srgbClr val="008000"/>
                </a:solidFill>
              </a:rPr>
              <a:t>得到对应的小写字母的</a:t>
            </a:r>
            <a:r>
              <a:rPr lang="en-US" altLang="zh-CN" sz="1600" dirty="0">
                <a:solidFill>
                  <a:srgbClr val="008000"/>
                </a:solidFill>
              </a:rPr>
              <a:t>ASCII</a:t>
            </a:r>
            <a:r>
              <a:rPr lang="zh-CN" altLang="en-US" sz="1600" dirty="0">
                <a:solidFill>
                  <a:srgbClr val="008000"/>
                </a:solidFill>
              </a:rPr>
              <a:t>代码，放在字符变量</a:t>
            </a:r>
            <a:r>
              <a:rPr lang="en-US" altLang="zh-CN" sz="1600" dirty="0">
                <a:solidFill>
                  <a:srgbClr val="008000"/>
                </a:solidFill>
              </a:rPr>
              <a:t>c2</a:t>
            </a:r>
            <a:r>
              <a:rPr lang="zh-CN" altLang="en-US" sz="1600" dirty="0">
                <a:solidFill>
                  <a:srgbClr val="008000"/>
                </a:solidFill>
              </a:rPr>
              <a:t>中</a:t>
            </a:r>
          </a:p>
          <a:p>
            <a:pPr defTabSz="363538"/>
            <a:r>
              <a:rPr lang="zh-CN" altLang="en-US" sz="1600" dirty="0"/>
              <a:t>	</a:t>
            </a:r>
            <a:r>
              <a:rPr lang="en-US" altLang="zh-CN" sz="1600" dirty="0" err="1"/>
              <a:t>printf</a:t>
            </a:r>
            <a:r>
              <a:rPr lang="en-US" altLang="zh-CN" sz="1600" dirty="0"/>
              <a:t>("</a:t>
            </a:r>
            <a:r>
              <a:rPr lang="zh-CN" altLang="en-US" sz="1600" dirty="0"/>
              <a:t>大写字母</a:t>
            </a:r>
            <a:r>
              <a:rPr lang="en-US" altLang="zh-CN" sz="1600" dirty="0"/>
              <a:t>: %c\n</a:t>
            </a:r>
            <a:r>
              <a:rPr lang="zh-CN" altLang="en-US" sz="1600" dirty="0"/>
              <a:t>小写字母</a:t>
            </a:r>
            <a:r>
              <a:rPr lang="en-US" altLang="zh-CN" sz="1600" dirty="0"/>
              <a:t>: %c\n",c1,c2);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c1,c2</a:t>
            </a:r>
            <a:r>
              <a:rPr lang="zh-CN" altLang="en-US" sz="1600" dirty="0">
                <a:solidFill>
                  <a:srgbClr val="008000"/>
                </a:solidFill>
              </a:rPr>
              <a:t>的值</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用</a:t>
            </a:r>
            <a:r>
              <a:rPr lang="en-US" altLang="zh-CN"/>
              <a:t>printf</a:t>
            </a:r>
            <a:r>
              <a:rPr lang="zh-CN" altLang="en-US"/>
              <a:t>函数输出</a:t>
            </a:r>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a:t>
            </a:r>
            <a:r>
              <a:rPr lang="zh-CN" altLang="en-US" dirty="0"/>
              <a:t>第</a:t>
            </a:r>
            <a:r>
              <a:rPr lang="en-US" altLang="zh-CN" dirty="0"/>
              <a:t>5</a:t>
            </a:r>
            <a:r>
              <a:rPr lang="zh-CN" altLang="en-US" dirty="0"/>
              <a:t>次</a:t>
            </a:r>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16</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1"/>
            <a:ext cx="5218837" cy="1787486"/>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173183"/>
              <a:chOff x="2032411" y="3215744"/>
              <a:chExt cx="3465618" cy="1173183"/>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908853"/>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顺序设计程序举例</a:t>
                </a:r>
              </a:p>
              <a:p>
                <a:pPr marL="172800" lvl="0" indent="-172800">
                  <a:lnSpc>
                    <a:spcPct val="120000"/>
                  </a:lnSpc>
                  <a:buFont typeface="Arial" pitchFamily="34" charset="0"/>
                  <a:buChar char="•"/>
                  <a:defRPr/>
                </a:pPr>
                <a:r>
                  <a:rPr lang="zh-CN" altLang="en-US" sz="1200" dirty="0">
                    <a:solidFill>
                      <a:schemeClr val="bg1">
                        <a:lumMod val="50000"/>
                      </a:schemeClr>
                    </a:solidFill>
                  </a:rPr>
                  <a:t>数据的表现形式及其运算</a:t>
                </a:r>
              </a:p>
              <a:p>
                <a:pPr marL="171450" indent="-171450">
                  <a:lnSpc>
                    <a:spcPct val="120000"/>
                  </a:lnSpc>
                  <a:buFont typeface="Arial" panose="020B0604020202020204" pitchFamily="34" charset="0"/>
                  <a:buChar char="•"/>
                  <a:defRPr/>
                </a:pPr>
                <a:r>
                  <a:rPr lang="zh-CN" altLang="en-US" sz="1200" dirty="0">
                    <a:solidFill>
                      <a:schemeClr val="bg1">
                        <a:lumMod val="50000"/>
                      </a:schemeClr>
                    </a:solidFill>
                  </a:rPr>
                  <a:t>运算符和表达式</a:t>
                </a:r>
              </a:p>
              <a:p>
                <a:pPr marL="171450" indent="-171450">
                  <a:lnSpc>
                    <a:spcPct val="120000"/>
                  </a:lnSpc>
                  <a:buFont typeface="Arial" panose="020B0604020202020204"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语句</a:t>
                </a:r>
              </a:p>
              <a:p>
                <a:pPr marL="171450" indent="-171450">
                  <a:lnSpc>
                    <a:spcPct val="120000"/>
                  </a:lnSpc>
                  <a:buFont typeface="Arial" panose="020B0604020202020204" pitchFamily="34" charset="0"/>
                  <a:buChar char="•"/>
                  <a:defRPr/>
                </a:pPr>
                <a:r>
                  <a:rPr lang="zh-CN" altLang="en-US" sz="1200" dirty="0">
                    <a:solidFill>
                      <a:schemeClr val="bg1">
                        <a:lumMod val="50000"/>
                      </a:schemeClr>
                    </a:solidFill>
                  </a:rPr>
                  <a:t>数据的输入输出</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56019" y="4410613"/>
            <a:ext cx="5218837" cy="1998525"/>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853531"/>
                <a:ext cx="3703532" cy="497316"/>
              </a:xfrm>
              <a:prstGeom prst="rect">
                <a:avLst/>
              </a:prstGeom>
              <a:noFill/>
            </p:spPr>
            <p:txBody>
              <a:bodyPr wrap="square" anchor="b" anchorCtr="0">
                <a:spAutoFit/>
              </a:bodyPr>
              <a:lstStyle/>
              <a:p>
                <a:pPr>
                  <a:lnSpc>
                    <a:spcPct val="120000"/>
                  </a:lnSpc>
                </a:pPr>
                <a:r>
                  <a:rPr lang="zh-CN" altLang="en-US" sz="2400" b="1" dirty="0">
                    <a:solidFill>
                      <a:schemeClr val="bg1"/>
                    </a:solidFill>
                  </a:rPr>
                  <a:t>第</a:t>
                </a:r>
                <a:r>
                  <a:rPr lang="en-US" altLang="zh-CN" sz="2400" b="1" dirty="0">
                    <a:solidFill>
                      <a:schemeClr val="bg1"/>
                    </a:solidFill>
                  </a:rPr>
                  <a:t>4</a:t>
                </a:r>
                <a:r>
                  <a:rPr lang="zh-CN" altLang="en-US" sz="2400" b="1" dirty="0">
                    <a:solidFill>
                      <a:schemeClr val="bg1"/>
                    </a:solidFill>
                  </a:rPr>
                  <a:t>章 选择结构程序设计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6014416" y="1174753"/>
            <a:ext cx="5218837" cy="1614368"/>
            <a:chOff x="6292676" y="4963861"/>
            <a:chExt cx="5200277" cy="1288553"/>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86" y="366666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iṥlíḍê">
            <a:extLst>
              <a:ext uri="{FF2B5EF4-FFF2-40B4-BE49-F238E27FC236}">
                <a16:creationId xmlns:a16="http://schemas.microsoft.com/office/drawing/2014/main" id="{86EAB993-4BBA-4012-91AB-A274C9A13561}"/>
              </a:ext>
            </a:extLst>
          </p:cNvPr>
          <p:cNvSpPr txBox="1"/>
          <p:nvPr/>
        </p:nvSpPr>
        <p:spPr>
          <a:xfrm>
            <a:off x="7341917" y="3133537"/>
            <a:ext cx="3857237" cy="630596"/>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超星课程平台的“随堂练习”</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第</a:t>
            </a:r>
            <a:r>
              <a:rPr lang="en-US" altLang="zh-CN" sz="1200" dirty="0">
                <a:solidFill>
                  <a:schemeClr val="bg1">
                    <a:lumMod val="50000"/>
                  </a:schemeClr>
                </a:solidFill>
              </a:rPr>
              <a:t>3</a:t>
            </a:r>
            <a:r>
              <a:rPr lang="zh-CN" altLang="en-US" sz="1200" dirty="0">
                <a:solidFill>
                  <a:schemeClr val="bg1">
                    <a:lumMod val="50000"/>
                  </a:schemeClr>
                </a:solidFill>
              </a:rPr>
              <a:t>章课后习题</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
        <p:nvSpPr>
          <p:cNvPr id="3" name="ïšļîḍe">
            <a:extLst>
              <a:ext uri="{FF2B5EF4-FFF2-40B4-BE49-F238E27FC236}">
                <a16:creationId xmlns:a16="http://schemas.microsoft.com/office/drawing/2014/main" id="{178B24F5-0570-4264-9070-B529CA2ABF0E}"/>
              </a:ext>
            </a:extLst>
          </p:cNvPr>
          <p:cNvSpPr txBox="1"/>
          <p:nvPr/>
        </p:nvSpPr>
        <p:spPr>
          <a:xfrm>
            <a:off x="1946261" y="4380546"/>
            <a:ext cx="3574034" cy="369332"/>
          </a:xfrm>
          <a:prstGeom prst="rect">
            <a:avLst/>
          </a:prstGeom>
          <a:noFill/>
        </p:spPr>
        <p:txBody>
          <a:bodyPr wrap="square" rtlCol="0">
            <a:spAutoFit/>
          </a:bodyPr>
          <a:lstStyle/>
          <a:p>
            <a:r>
              <a:rPr lang="zh-CN" altLang="en-US" b="1" dirty="0"/>
              <a:t>选择结构和条件判断</a:t>
            </a:r>
          </a:p>
        </p:txBody>
      </p:sp>
      <p:sp>
        <p:nvSpPr>
          <p:cNvPr id="9" name="iṥlíḍê">
            <a:extLst>
              <a:ext uri="{FF2B5EF4-FFF2-40B4-BE49-F238E27FC236}">
                <a16:creationId xmlns:a16="http://schemas.microsoft.com/office/drawing/2014/main" id="{2C90BB4B-AD7B-44B6-BBF6-76D80196B033}"/>
              </a:ext>
            </a:extLst>
          </p:cNvPr>
          <p:cNvSpPr txBox="1"/>
          <p:nvPr/>
        </p:nvSpPr>
        <p:spPr>
          <a:xfrm>
            <a:off x="2017619" y="4804069"/>
            <a:ext cx="3857237" cy="1260764"/>
          </a:xfrm>
          <a:prstGeom prst="rect">
            <a:avLst/>
          </a:prstGeom>
          <a:noFill/>
        </p:spPr>
        <p:txBody>
          <a:bodyPr wrap="none" rtlCol="0">
            <a:noAutofit/>
          </a:bodyPr>
          <a:lstStyle/>
          <a:p>
            <a:pPr marL="172800" lvl="0" indent="-172800">
              <a:lnSpc>
                <a:spcPct val="120000"/>
              </a:lnSpc>
              <a:buFont typeface="Arial" pitchFamily="34" charset="0"/>
              <a:buChar char="•"/>
              <a:defRPr/>
            </a:pPr>
            <a:r>
              <a:rPr lang="en-US" altLang="zh-CN" sz="1200" dirty="0">
                <a:solidFill>
                  <a:schemeClr val="bg1">
                    <a:lumMod val="50000"/>
                  </a:schemeClr>
                </a:solidFill>
              </a:rPr>
              <a:t>if </a:t>
            </a:r>
            <a:r>
              <a:rPr lang="zh-CN" altLang="en-US" sz="1200" dirty="0">
                <a:solidFill>
                  <a:schemeClr val="bg1">
                    <a:lumMod val="50000"/>
                  </a:schemeClr>
                </a:solidFill>
              </a:rPr>
              <a:t>语句</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Tree>
    <p:custDataLst>
      <p:tags r:id="rId1"/>
    </p:custDataLst>
    <p:extLst>
      <p:ext uri="{BB962C8B-B14F-4D97-AF65-F5344CB8AC3E}">
        <p14:creationId xmlns:p14="http://schemas.microsoft.com/office/powerpoint/2010/main" val="41694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dirty="0"/>
              <a:t>选择结构和条件判断</a:t>
            </a:r>
          </a:p>
        </p:txBody>
      </p:sp>
      <p:pic>
        <p:nvPicPr>
          <p:cNvPr id="6" name="图片 5"/>
          <p:cNvPicPr>
            <a:picLocks noChangeAspect="1"/>
          </p:cNvPicPr>
          <p:nvPr/>
        </p:nvPicPr>
        <p:blipFill>
          <a:blip r:embed="rId4" cstate="print"/>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a:t>
              </a:r>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7465758" y="1884682"/>
            <a:ext cx="2557670" cy="369332"/>
          </a:xfrm>
          <a:prstGeom prst="rect">
            <a:avLst/>
          </a:prstGeom>
        </p:spPr>
        <p:txBody>
          <a:bodyPr wrap="square">
            <a:spAutoFit/>
          </a:bodyPr>
          <a:lstStyle/>
          <a:p>
            <a:r>
              <a:rPr lang="zh-CN" altLang="en-US" b="1">
                <a:solidFill>
                  <a:schemeClr val="accent1"/>
                </a:solidFill>
              </a:rPr>
              <a:t>C语言有两种选择语句</a:t>
            </a:r>
            <a:endParaRPr lang="en-US" altLang="zh-CN" b="1">
              <a:solidFill>
                <a:schemeClr val="accent1"/>
              </a:solidFill>
            </a:endParaRPr>
          </a:p>
        </p:txBody>
      </p:sp>
      <p:cxnSp>
        <p:nvCxnSpPr>
          <p:cNvPr id="31" name="MH_Other_5"/>
          <p:cNvCxnSpPr/>
          <p:nvPr>
            <p:custDataLst>
              <p:tags r:id="rId1"/>
            </p:custDataLst>
          </p:nvPr>
        </p:nvCxnSpPr>
        <p:spPr>
          <a:xfrm flipH="1">
            <a:off x="7577420" y="2286370"/>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2"/>
            </p:custDataLst>
          </p:nvPr>
        </p:nvSpPr>
        <p:spPr bwMode="auto">
          <a:xfrm>
            <a:off x="7886656" y="2405684"/>
            <a:ext cx="363383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dirty="0"/>
              <a:t>if语句</a:t>
            </a:r>
            <a:r>
              <a:rPr lang="zh-CN" altLang="en-US" sz="1600" dirty="0"/>
              <a:t>，用来实现</a:t>
            </a:r>
            <a:r>
              <a:rPr lang="zh-CN" altLang="en-US" sz="1600" b="1" dirty="0"/>
              <a:t>两个分支</a:t>
            </a:r>
            <a:r>
              <a:rPr lang="zh-CN" altLang="en-US" sz="1600" dirty="0"/>
              <a:t>的选择结构</a:t>
            </a:r>
            <a:endParaRPr lang="en-US" altLang="zh-CN" sz="1600" dirty="0"/>
          </a:p>
          <a:p>
            <a:pPr marL="285750" indent="-285750">
              <a:lnSpc>
                <a:spcPct val="150000"/>
              </a:lnSpc>
              <a:spcBef>
                <a:spcPts val="600"/>
              </a:spcBef>
              <a:spcAft>
                <a:spcPts val="600"/>
              </a:spcAft>
              <a:buFont typeface="Arial" panose="020B0604020202020204" pitchFamily="34" charset="0"/>
              <a:buChar char="•"/>
            </a:pPr>
            <a:r>
              <a:rPr lang="zh-CN" altLang="en-US" sz="1600" b="1" dirty="0"/>
              <a:t>switch</a:t>
            </a:r>
            <a:r>
              <a:rPr lang="zh-CN" altLang="en-US" sz="1600" dirty="0"/>
              <a:t>语句，用来实现</a:t>
            </a:r>
            <a:r>
              <a:rPr lang="zh-CN" altLang="en-US" sz="1600" b="1" dirty="0"/>
              <a:t>多分支</a:t>
            </a:r>
            <a:r>
              <a:rPr lang="zh-CN" altLang="en-US" sz="1600" dirty="0"/>
              <a:t>的选择结构</a:t>
            </a:r>
          </a:p>
        </p:txBody>
      </p:sp>
    </p:spTree>
    <p:extLst>
      <p:ext uri="{BB962C8B-B14F-4D97-AF65-F5344CB8AC3E}">
        <p14:creationId xmlns:p14="http://schemas.microsoft.com/office/powerpoint/2010/main" val="744669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8045" y="239839"/>
            <a:ext cx="10515600" cy="721602"/>
          </a:xfrm>
        </p:spPr>
        <p:txBody>
          <a:bodyPr/>
          <a:lstStyle/>
          <a:p>
            <a:r>
              <a:rPr lang="en-US" altLang="zh-CN" dirty="0"/>
              <a:t>if</a:t>
            </a:r>
            <a:r>
              <a:rPr lang="zh-CN" altLang="en-US" dirty="0"/>
              <a:t>语句例题</a:t>
            </a:r>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4.1】</a:t>
            </a:r>
            <a:r>
              <a:rPr lang="zh-CN" altLang="en-US" sz="1800" dirty="0">
                <a:solidFill>
                  <a:schemeClr val="accent1"/>
                </a:solidFill>
              </a:rPr>
              <a:t>题目要求解得</a:t>
            </a:r>
            <a:r>
              <a:rPr lang="en-US" altLang="zh-CN" sz="1800" dirty="0">
                <a:solidFill>
                  <a:schemeClr val="accent1"/>
                </a:solidFill>
              </a:rPr>
              <a:t>ax</a:t>
            </a:r>
            <a:r>
              <a:rPr lang="en-US" altLang="zh-CN" sz="1800" baseline="30000" dirty="0">
                <a:solidFill>
                  <a:schemeClr val="accent1"/>
                </a:solidFill>
              </a:rPr>
              <a:t>2</a:t>
            </a:r>
            <a:r>
              <a:rPr lang="en-US" altLang="zh-CN" sz="1800" dirty="0">
                <a:solidFill>
                  <a:schemeClr val="accent1"/>
                </a:solidFill>
              </a:rPr>
              <a:t>+bx+c=0</a:t>
            </a:r>
            <a:r>
              <a:rPr lang="zh-CN" altLang="en-US" sz="1800" dirty="0">
                <a:solidFill>
                  <a:schemeClr val="accent1"/>
                </a:solidFill>
              </a:rPr>
              <a:t>方程的根。由键盘输入</a:t>
            </a:r>
            <a:r>
              <a:rPr lang="en-US" altLang="zh-CN" sz="1800" dirty="0" err="1">
                <a:solidFill>
                  <a:schemeClr val="accent1"/>
                </a:solidFill>
              </a:rPr>
              <a:t>a,b,c</a:t>
            </a:r>
            <a:r>
              <a:rPr lang="zh-CN" altLang="en-US" sz="1800" dirty="0">
                <a:solidFill>
                  <a:schemeClr val="accent1"/>
                </a:solidFill>
              </a:rPr>
              <a:t>。假设</a:t>
            </a:r>
            <a:r>
              <a:rPr lang="en-US" altLang="zh-CN" sz="1800" dirty="0" err="1">
                <a:solidFill>
                  <a:schemeClr val="accent1"/>
                </a:solidFill>
              </a:rPr>
              <a:t>a,b,c</a:t>
            </a:r>
            <a:r>
              <a:rPr lang="zh-CN" altLang="en-US" sz="1800" dirty="0">
                <a:solidFill>
                  <a:schemeClr val="accent1"/>
                </a:solidFill>
              </a:rPr>
              <a:t>的值任意，并不保证</a:t>
            </a:r>
            <a:r>
              <a:rPr lang="en-US" altLang="zh-CN" sz="1800" dirty="0">
                <a:solidFill>
                  <a:schemeClr val="accent1"/>
                </a:solidFill>
              </a:rPr>
              <a:t>b</a:t>
            </a:r>
            <a:r>
              <a:rPr lang="en-US" altLang="zh-CN" sz="1800" baseline="30000" dirty="0">
                <a:solidFill>
                  <a:schemeClr val="accent1"/>
                </a:solidFill>
              </a:rPr>
              <a:t>2</a:t>
            </a:r>
            <a:r>
              <a:rPr lang="en-US" altLang="zh-CN" sz="1800" dirty="0">
                <a:solidFill>
                  <a:schemeClr val="accent1"/>
                </a:solidFill>
              </a:rPr>
              <a:t>-4ac</a:t>
            </a:r>
            <a:r>
              <a:rPr lang="zh-CN" altLang="en-US" sz="1800" dirty="0">
                <a:solidFill>
                  <a:schemeClr val="accent1"/>
                </a:solidFill>
              </a:rPr>
              <a:t>≥</a:t>
            </a:r>
            <a:r>
              <a:rPr lang="en-US" altLang="zh-CN" sz="1800" dirty="0">
                <a:solidFill>
                  <a:schemeClr val="accent1"/>
                </a:solidFill>
              </a:rPr>
              <a:t>0</a:t>
            </a:r>
            <a:r>
              <a:rPr lang="zh-CN" altLang="en-US" sz="1800" dirty="0">
                <a:solidFill>
                  <a:schemeClr val="accent1"/>
                </a:solidFill>
              </a:rPr>
              <a:t>。需要在程序中进行判别，如果</a:t>
            </a:r>
            <a:r>
              <a:rPr lang="en-US" altLang="zh-CN" sz="1800" dirty="0">
                <a:solidFill>
                  <a:schemeClr val="accent1"/>
                </a:solidFill>
              </a:rPr>
              <a:t>b</a:t>
            </a:r>
            <a:r>
              <a:rPr lang="en-US" altLang="zh-CN" sz="1800" baseline="30000" dirty="0">
                <a:solidFill>
                  <a:schemeClr val="accent1"/>
                </a:solidFill>
              </a:rPr>
              <a:t>2</a:t>
            </a:r>
            <a:r>
              <a:rPr lang="en-US" altLang="zh-CN" sz="1800" dirty="0">
                <a:solidFill>
                  <a:schemeClr val="accent1"/>
                </a:solidFill>
              </a:rPr>
              <a:t>-4ac≥0</a:t>
            </a:r>
            <a:r>
              <a:rPr lang="zh-CN" altLang="en-US" sz="1800" dirty="0">
                <a:solidFill>
                  <a:schemeClr val="accent1"/>
                </a:solidFill>
              </a:rPr>
              <a:t>，就计算并输出方程的两个实根，如果</a:t>
            </a:r>
            <a:r>
              <a:rPr lang="en-US" altLang="zh-CN" sz="1800" dirty="0">
                <a:solidFill>
                  <a:schemeClr val="accent1"/>
                </a:solidFill>
              </a:rPr>
              <a:t>b</a:t>
            </a:r>
            <a:r>
              <a:rPr lang="en-US" altLang="zh-CN" sz="1800" baseline="30000" dirty="0">
                <a:solidFill>
                  <a:schemeClr val="accent1"/>
                </a:solidFill>
              </a:rPr>
              <a:t>2</a:t>
            </a:r>
            <a:r>
              <a:rPr lang="en-US" altLang="zh-CN" sz="1800" dirty="0">
                <a:solidFill>
                  <a:schemeClr val="accent1"/>
                </a:solidFill>
              </a:rPr>
              <a:t>-4ac&lt;0</a:t>
            </a:r>
            <a:r>
              <a:rPr lang="zh-CN" altLang="en-US" sz="1800" dirty="0">
                <a:solidFill>
                  <a:schemeClr val="accent1"/>
                </a:solidFill>
              </a:rPr>
              <a:t>，就输出“此方程无实根”的信息。</a:t>
            </a:r>
          </a:p>
        </p:txBody>
      </p:sp>
      <p:sp>
        <p:nvSpPr>
          <p:cNvPr id="13" name="圆角矩形 12"/>
          <p:cNvSpPr/>
          <p:nvPr/>
        </p:nvSpPr>
        <p:spPr>
          <a:xfrm>
            <a:off x="739308" y="2495579"/>
            <a:ext cx="6884854"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#include&lt;math.h&gt;		</a:t>
            </a:r>
            <a:r>
              <a:rPr lang="en-US" altLang="zh-CN" sz="1400">
                <a:solidFill>
                  <a:srgbClr val="008000"/>
                </a:solidFill>
              </a:rPr>
              <a:t>//</a:t>
            </a:r>
            <a:r>
              <a:rPr lang="zh-CN" altLang="en-US" sz="1400">
                <a:solidFill>
                  <a:srgbClr val="008000"/>
                </a:solidFill>
              </a:rPr>
              <a:t>程序中要调用求平方根函数</a:t>
            </a:r>
            <a:r>
              <a:rPr lang="en-US" altLang="zh-CN" sz="1400">
                <a:solidFill>
                  <a:srgbClr val="008000"/>
                </a:solidFill>
              </a:rPr>
              <a:t>sqrt</a:t>
            </a:r>
          </a:p>
          <a:p>
            <a:pPr defTabSz="363538">
              <a:lnSpc>
                <a:spcPct val="120000"/>
              </a:lnSpc>
            </a:pPr>
            <a:r>
              <a:rPr lang="en-US" altLang="zh-CN" sz="1400"/>
              <a:t>int main() </a:t>
            </a:r>
          </a:p>
          <a:p>
            <a:pPr defTabSz="363538">
              <a:lnSpc>
                <a:spcPct val="120000"/>
              </a:lnSpc>
            </a:pPr>
            <a:r>
              <a:rPr lang="en-US" altLang="zh-CN" sz="1400"/>
              <a:t>{	double a,b,c,disc,x1,x2,p,q;	</a:t>
            </a:r>
            <a:r>
              <a:rPr lang="en-US" altLang="zh-CN" sz="1400">
                <a:solidFill>
                  <a:srgbClr val="008000"/>
                </a:solidFill>
              </a:rPr>
              <a:t>//disc</a:t>
            </a:r>
            <a:r>
              <a:rPr lang="zh-CN" altLang="en-US" sz="1400">
                <a:solidFill>
                  <a:srgbClr val="008000"/>
                </a:solidFill>
              </a:rPr>
              <a:t>是判别式</a:t>
            </a:r>
            <a:r>
              <a:rPr lang="en-US" altLang="zh-CN" sz="1400">
                <a:solidFill>
                  <a:srgbClr val="008000"/>
                </a:solidFill>
              </a:rPr>
              <a:t>sqrt(b*b-4ac)  </a:t>
            </a:r>
          </a:p>
          <a:p>
            <a:pPr defTabSz="363538">
              <a:lnSpc>
                <a:spcPct val="120000"/>
              </a:lnSpc>
            </a:pPr>
            <a:r>
              <a:rPr lang="en-US" altLang="zh-CN" sz="1400"/>
              <a:t>	scanf("%lf%lf%lf",&amp;a,&amp;b,&amp;c);	</a:t>
            </a:r>
            <a:r>
              <a:rPr lang="en-US" altLang="zh-CN" sz="1400">
                <a:solidFill>
                  <a:srgbClr val="008000"/>
                </a:solidFill>
              </a:rPr>
              <a:t>//</a:t>
            </a:r>
            <a:r>
              <a:rPr lang="zh-CN" altLang="en-US" sz="1400">
                <a:solidFill>
                  <a:srgbClr val="008000"/>
                </a:solidFill>
              </a:rPr>
              <a:t>输入双精度浮点型变量的值要用格式声明</a:t>
            </a:r>
            <a:r>
              <a:rPr lang="en-US" altLang="zh-CN" sz="1400">
                <a:solidFill>
                  <a:srgbClr val="008000"/>
                </a:solidFill>
              </a:rPr>
              <a:t>"%lf"  </a:t>
            </a:r>
          </a:p>
          <a:p>
            <a:pPr defTabSz="363538">
              <a:lnSpc>
                <a:spcPct val="120000"/>
              </a:lnSpc>
            </a:pPr>
            <a:r>
              <a:rPr lang="en-US" altLang="zh-CN" sz="1400"/>
              <a:t>	disc=b*b-4*a*c;</a:t>
            </a:r>
          </a:p>
          <a:p>
            <a:pPr defTabSz="363538">
              <a:lnSpc>
                <a:spcPct val="120000"/>
              </a:lnSpc>
            </a:pPr>
            <a:r>
              <a:rPr lang="en-US" altLang="zh-CN" sz="1400"/>
              <a:t>	</a:t>
            </a:r>
            <a:r>
              <a:rPr lang="en-US" altLang="zh-CN" sz="1400">
                <a:solidFill>
                  <a:schemeClr val="accent6"/>
                </a:solidFill>
              </a:rPr>
              <a:t>if(disc&lt;0)					</a:t>
            </a:r>
            <a:r>
              <a:rPr lang="en-US" altLang="zh-CN" sz="1400">
                <a:solidFill>
                  <a:srgbClr val="008000"/>
                </a:solidFill>
              </a:rPr>
              <a:t>//</a:t>
            </a:r>
            <a:r>
              <a:rPr lang="zh-CN" altLang="en-US" sz="1400">
                <a:solidFill>
                  <a:srgbClr val="008000"/>
                </a:solidFill>
              </a:rPr>
              <a:t>若</a:t>
            </a:r>
            <a:r>
              <a:rPr lang="en-US" altLang="zh-CN" sz="1400">
                <a:solidFill>
                  <a:srgbClr val="008000"/>
                </a:solidFill>
              </a:rPr>
              <a:t>b*b-4ac&lt;0</a:t>
            </a:r>
          </a:p>
          <a:p>
            <a:pPr defTabSz="363538">
              <a:lnSpc>
                <a:spcPct val="120000"/>
              </a:lnSpc>
            </a:pPr>
            <a:r>
              <a:rPr lang="en-US" altLang="zh-CN" sz="1400">
                <a:solidFill>
                  <a:schemeClr val="accent6"/>
                </a:solidFill>
              </a:rPr>
              <a:t>		printf("This equation hasn't real roots\n");	</a:t>
            </a:r>
            <a:r>
              <a:rPr lang="en-US" altLang="zh-CN" sz="1400">
                <a:solidFill>
                  <a:srgbClr val="008000"/>
                </a:solidFill>
              </a:rPr>
              <a:t>//</a:t>
            </a:r>
            <a:r>
              <a:rPr lang="zh-CN" altLang="en-US" sz="1400">
                <a:solidFill>
                  <a:srgbClr val="008000"/>
                </a:solidFill>
              </a:rPr>
              <a:t>输出“此方程无实根”</a:t>
            </a:r>
          </a:p>
          <a:p>
            <a:pPr defTabSz="363538">
              <a:lnSpc>
                <a:spcPct val="120000"/>
              </a:lnSpc>
            </a:pPr>
            <a:r>
              <a:rPr lang="zh-CN" altLang="en-US" sz="1400">
                <a:solidFill>
                  <a:schemeClr val="accent6"/>
                </a:solidFill>
              </a:rPr>
              <a:t>	</a:t>
            </a:r>
            <a:r>
              <a:rPr lang="en-US" altLang="zh-CN" sz="1400">
                <a:solidFill>
                  <a:schemeClr val="accent6"/>
                </a:solidFill>
              </a:rPr>
              <a:t>else						</a:t>
            </a:r>
            <a:r>
              <a:rPr lang="en-US" altLang="zh-CN" sz="1400">
                <a:solidFill>
                  <a:srgbClr val="008000"/>
                </a:solidFill>
              </a:rPr>
              <a:t>//b*b-4ac≥0</a:t>
            </a:r>
          </a:p>
          <a:p>
            <a:pPr defTabSz="363538">
              <a:lnSpc>
                <a:spcPct val="120000"/>
              </a:lnSpc>
            </a:pPr>
            <a:r>
              <a:rPr lang="en-US" altLang="zh-CN" sz="1400">
                <a:solidFill>
                  <a:schemeClr val="accent6"/>
                </a:solidFill>
              </a:rPr>
              <a:t>	{	p=-b/(2.0*a);</a:t>
            </a:r>
          </a:p>
          <a:p>
            <a:pPr defTabSz="363538">
              <a:lnSpc>
                <a:spcPct val="120000"/>
              </a:lnSpc>
            </a:pPr>
            <a:r>
              <a:rPr lang="en-US" altLang="zh-CN" sz="1400">
                <a:solidFill>
                  <a:schemeClr val="accent6"/>
                </a:solidFill>
              </a:rPr>
              <a:t>		q=sqrt(disc)/(2.0*a);</a:t>
            </a:r>
          </a:p>
          <a:p>
            <a:pPr defTabSz="363538">
              <a:lnSpc>
                <a:spcPct val="120000"/>
              </a:lnSpc>
            </a:pPr>
            <a:r>
              <a:rPr lang="en-US" altLang="zh-CN" sz="1400">
                <a:solidFill>
                  <a:schemeClr val="accent6"/>
                </a:solidFill>
              </a:rPr>
              <a:t>		x1=p+q;x2=p-q;		</a:t>
            </a:r>
            <a:r>
              <a:rPr lang="en-US" altLang="zh-CN" sz="1400">
                <a:solidFill>
                  <a:srgbClr val="008000"/>
                </a:solidFill>
              </a:rPr>
              <a:t>//</a:t>
            </a:r>
            <a:r>
              <a:rPr lang="zh-CN" altLang="en-US" sz="1400">
                <a:solidFill>
                  <a:srgbClr val="008000"/>
                </a:solidFill>
              </a:rPr>
              <a:t>求出方程的两个根  </a:t>
            </a:r>
          </a:p>
          <a:p>
            <a:pPr defTabSz="363538">
              <a:lnSpc>
                <a:spcPct val="120000"/>
              </a:lnSpc>
            </a:pPr>
            <a:r>
              <a:rPr lang="zh-CN" altLang="en-US" sz="1400">
                <a:solidFill>
                  <a:schemeClr val="accent6"/>
                </a:solidFill>
              </a:rPr>
              <a:t>		</a:t>
            </a:r>
            <a:r>
              <a:rPr lang="en-US" altLang="zh-CN" sz="1400">
                <a:solidFill>
                  <a:schemeClr val="accent6"/>
                </a:solidFill>
              </a:rPr>
              <a:t>printf("real roots:\nx1=%7.2f\nx2=%7.2f\n",x1,x2);	</a:t>
            </a:r>
            <a:r>
              <a:rPr lang="en-US" altLang="zh-CN" sz="1400">
                <a:solidFill>
                  <a:srgbClr val="008000"/>
                </a:solidFill>
              </a:rPr>
              <a:t>//</a:t>
            </a:r>
            <a:r>
              <a:rPr lang="zh-CN" altLang="en-US" sz="1400">
                <a:solidFill>
                  <a:srgbClr val="008000"/>
                </a:solidFill>
              </a:rPr>
              <a:t>输出方程的两个根  </a:t>
            </a:r>
          </a:p>
          <a:p>
            <a:pPr defTabSz="363538">
              <a:lnSpc>
                <a:spcPct val="120000"/>
              </a:lnSpc>
            </a:pPr>
            <a:r>
              <a:rPr lang="zh-CN" altLang="en-US" sz="1400">
                <a:solidFill>
                  <a:schemeClr val="accent6"/>
                </a:solidFill>
              </a:rPr>
              <a:t>	</a:t>
            </a:r>
            <a:r>
              <a:rPr lang="en-US" altLang="zh-CN" sz="1400">
                <a:solidFill>
                  <a:schemeClr val="accent6"/>
                </a:solidFill>
              </a:rPr>
              <a:t>}</a:t>
            </a:r>
          </a:p>
          <a:p>
            <a:pPr defTabSz="363538">
              <a:lnSpc>
                <a:spcPct val="120000"/>
              </a:lnSpc>
            </a:pPr>
            <a:r>
              <a:rPr lang="en-US" altLang="zh-CN" sz="1400"/>
              <a:t>	return 0;</a:t>
            </a:r>
          </a:p>
          <a:p>
            <a:pPr defTabSz="363538">
              <a:lnSpc>
                <a:spcPct val="120000"/>
              </a:lnSpc>
            </a:pPr>
            <a:r>
              <a:rPr lang="en-US" altLang="zh-CN" sz="1400"/>
              <a:t>}</a:t>
            </a:r>
            <a:endParaRPr lang="en-US" altLang="zh-CN" sz="140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结束</a:t>
              </a:r>
            </a:p>
          </p:txBody>
        </p:sp>
        <p:sp>
          <p:nvSpPr>
            <p:cNvPr id="27" name="流程图: 数据 26"/>
            <p:cNvSpPr/>
            <p:nvPr/>
          </p:nvSpPr>
          <p:spPr>
            <a:xfrm>
              <a:off x="7609305" y="3798520"/>
              <a:ext cx="1587283" cy="5395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b="1" dirty="0">
                  <a:solidFill>
                    <a:schemeClr val="bg1"/>
                  </a:solidFill>
                </a:rPr>
                <a:t>输出</a:t>
              </a:r>
              <a:r>
                <a:rPr lang="en-US" altLang="zh-CN" sz="1600" b="1" dirty="0">
                  <a:solidFill>
                    <a:schemeClr val="bg1"/>
                  </a:solidFill>
                </a:rPr>
                <a:t>x</a:t>
              </a:r>
              <a:r>
                <a:rPr lang="en-US" altLang="zh-CN" sz="1600" b="1" baseline="-25000" dirty="0"/>
                <a:t>1</a:t>
              </a:r>
              <a:r>
                <a:rPr lang="en-US" altLang="zh-CN" sz="1600" b="1" dirty="0">
                  <a:solidFill>
                    <a:schemeClr val="bg1"/>
                  </a:solidFill>
                </a:rPr>
                <a:t>,x</a:t>
              </a:r>
              <a:r>
                <a:rPr lang="en-US" altLang="zh-CN" sz="1600" b="1" baseline="-25000" dirty="0"/>
                <a:t>2</a:t>
              </a:r>
              <a:endParaRPr lang="zh-CN" altLang="en-US" sz="1600" b="1"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计算</a:t>
              </a:r>
              <a:r>
                <a:rPr lang="en-US" altLang="zh-CN" sz="1600"/>
                <a:t>disc=b</a:t>
              </a:r>
              <a:r>
                <a:rPr lang="en-US" altLang="zh-CN" sz="1600" baseline="30000"/>
                <a:t>2</a:t>
              </a:r>
              <a:r>
                <a:rPr lang="en-US" altLang="zh-CN" sz="1600"/>
                <a:t>-4ac</a:t>
              </a:r>
              <a:endParaRPr lang="en-US" altLang="zh-CN" sz="1600" dirty="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t>计算</a:t>
              </a:r>
              <a:r>
                <a:rPr lang="en-US" altLang="zh-CN" sz="1600" b="1" dirty="0"/>
                <a:t>x</a:t>
              </a:r>
              <a:r>
                <a:rPr lang="en-US" altLang="zh-CN" sz="1600" b="1" baseline="-25000" dirty="0"/>
                <a:t>1</a:t>
              </a:r>
              <a:r>
                <a:rPr lang="en-US" altLang="zh-CN" sz="1600" b="1" dirty="0"/>
                <a:t>,x</a:t>
              </a:r>
              <a:r>
                <a:rPr lang="en-US" altLang="zh-CN" sz="1600" b="1" baseline="-25000" dirty="0"/>
                <a:t>2</a:t>
              </a:r>
              <a:endParaRPr lang="zh-CN" altLang="en-US" sz="1600" b="1"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bg1"/>
                  </a:solidFill>
                </a:rPr>
                <a:t>输入</a:t>
              </a:r>
              <a:r>
                <a:rPr lang="en-US" altLang="zh-CN" sz="160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5705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345149"/>
              <a:ext cx="2961050" cy="59560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b="1" dirty="0">
                  <a:solidFill>
                    <a:schemeClr val="bg1"/>
                  </a:solidFill>
                </a:rPr>
                <a:t>输出“此方程无实根</a:t>
              </a:r>
              <a:r>
                <a:rPr lang="en-US" altLang="zh-CN" sz="1600" b="1" dirty="0">
                  <a:solidFill>
                    <a:schemeClr val="bg1"/>
                  </a:solidFill>
                </a:rPr>
                <a:t>”</a:t>
              </a:r>
              <a:endParaRPr lang="zh-CN" altLang="en-US" sz="1600" b="1" baseline="-25000" dirty="0">
                <a:solidFill>
                  <a:schemeClr val="bg1"/>
                </a:solidFill>
              </a:endParaRPr>
            </a:p>
          </p:txBody>
        </p:sp>
      </p:grpSp>
      <p:pic>
        <p:nvPicPr>
          <p:cNvPr id="6" name="图片 5"/>
          <p:cNvPicPr>
            <a:picLocks noChangeAspect="1"/>
          </p:cNvPicPr>
          <p:nvPr/>
        </p:nvPicPr>
        <p:blipFill>
          <a:blip r:embed="rId3" cstate="print"/>
          <a:stretch>
            <a:fillRect/>
          </a:stretch>
        </p:blipFill>
        <p:spPr>
          <a:xfrm>
            <a:off x="8414955" y="763771"/>
            <a:ext cx="3552825" cy="933450"/>
          </a:xfrm>
          <a:prstGeom prst="rect">
            <a:avLst/>
          </a:prstGeom>
        </p:spPr>
      </p:pic>
      <p:pic>
        <p:nvPicPr>
          <p:cNvPr id="12" name="图片 11"/>
          <p:cNvPicPr>
            <a:picLocks noChangeAspect="1"/>
          </p:cNvPicPr>
          <p:nvPr/>
        </p:nvPicPr>
        <p:blipFill>
          <a:blip r:embed="rId4" cstate="print"/>
          <a:stretch>
            <a:fillRect/>
          </a:stretch>
        </p:blipFill>
        <p:spPr>
          <a:xfrm>
            <a:off x="8414954" y="1793242"/>
            <a:ext cx="3552825" cy="1228725"/>
          </a:xfrm>
          <a:prstGeom prst="rect">
            <a:avLst/>
          </a:prstGeom>
        </p:spPr>
      </p:pic>
    </p:spTree>
    <p:extLst>
      <p:ext uri="{BB962C8B-B14F-4D97-AF65-F5344CB8AC3E}">
        <p14:creationId xmlns:p14="http://schemas.microsoft.com/office/powerpoint/2010/main" val="375325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748739"/>
          </a:xfrm>
        </p:spPr>
        <p:txBody>
          <a:bodyPr/>
          <a:lstStyle/>
          <a:p>
            <a:r>
              <a:rPr lang="zh-CN" altLang="en-US" dirty="0"/>
              <a:t>用</a:t>
            </a:r>
            <a:r>
              <a:rPr lang="en-US" altLang="zh-CN" dirty="0"/>
              <a:t>if</a:t>
            </a:r>
            <a:r>
              <a:rPr lang="zh-CN" altLang="en-US" dirty="0"/>
              <a:t>语句实现选择结构</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4.2】</a:t>
            </a:r>
            <a:r>
              <a:rPr lang="zh-CN" altLang="en-US" sz="2000" dirty="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a:t>
            </a:r>
          </a:p>
          <a:p>
            <a:pPr defTabSz="363538">
              <a:lnSpc>
                <a:spcPct val="120000"/>
              </a:lnSpc>
            </a:pPr>
            <a:r>
              <a:rPr lang="en-US" altLang="zh-CN" sz="1400" dirty="0"/>
              <a:t>	float </a:t>
            </a:r>
            <a:r>
              <a:rPr lang="en-US" altLang="zh-CN" sz="1400" dirty="0" err="1"/>
              <a:t>a,b,t</a:t>
            </a:r>
            <a:r>
              <a:rPr lang="en-US" altLang="zh-CN" sz="1400" dirty="0"/>
              <a:t>;</a:t>
            </a:r>
          </a:p>
          <a:p>
            <a:pPr defTabSz="363538">
              <a:lnSpc>
                <a:spcPct val="120000"/>
              </a:lnSpc>
            </a:pPr>
            <a:r>
              <a:rPr lang="en-US" altLang="zh-CN" sz="1400" dirty="0"/>
              <a:t>	</a:t>
            </a:r>
            <a:r>
              <a:rPr lang="en-US" altLang="zh-CN" sz="1400" dirty="0" err="1"/>
              <a:t>scanf</a:t>
            </a:r>
            <a:r>
              <a:rPr lang="en-US" altLang="zh-CN" sz="1400" dirty="0"/>
              <a:t>("%</a:t>
            </a:r>
            <a:r>
              <a:rPr lang="en-US" altLang="zh-CN" sz="1400" dirty="0" err="1"/>
              <a:t>f%f</a:t>
            </a:r>
            <a:r>
              <a:rPr lang="en-US" altLang="zh-CN" sz="1400" dirty="0"/>
              <a:t>",&amp;</a:t>
            </a:r>
            <a:r>
              <a:rPr lang="en-US" altLang="zh-CN" sz="1400" dirty="0" err="1"/>
              <a:t>a,&amp;b</a:t>
            </a:r>
            <a:r>
              <a:rPr lang="en-US" altLang="zh-CN" sz="1400" dirty="0"/>
              <a:t>);</a:t>
            </a:r>
          </a:p>
          <a:p>
            <a:pPr defTabSz="363538">
              <a:lnSpc>
                <a:spcPct val="120000"/>
              </a:lnSpc>
            </a:pPr>
            <a:r>
              <a:rPr lang="en-US" altLang="zh-CN" sz="1400" dirty="0"/>
              <a:t>	</a:t>
            </a:r>
            <a:r>
              <a:rPr lang="en-US" altLang="zh-CN" sz="1400" dirty="0">
                <a:solidFill>
                  <a:schemeClr val="accent6"/>
                </a:solidFill>
              </a:rPr>
              <a:t>if(a&gt;b)</a:t>
            </a:r>
          </a:p>
          <a:p>
            <a:pPr defTabSz="363538">
              <a:lnSpc>
                <a:spcPct val="120000"/>
              </a:lnSpc>
            </a:pPr>
            <a:r>
              <a:rPr lang="en-US" altLang="zh-CN" sz="1400" dirty="0">
                <a:solidFill>
                  <a:schemeClr val="accent6"/>
                </a:solidFill>
              </a:rPr>
              <a:t>	{			</a:t>
            </a:r>
            <a:r>
              <a:rPr lang="en-US" altLang="zh-CN" sz="1400" dirty="0">
                <a:solidFill>
                  <a:srgbClr val="008000"/>
                </a:solidFill>
              </a:rPr>
              <a:t>//</a:t>
            </a:r>
            <a:r>
              <a:rPr lang="zh-CN" altLang="en-US" sz="1400" dirty="0">
                <a:solidFill>
                  <a:srgbClr val="008000"/>
                </a:solidFill>
              </a:rPr>
              <a:t>将</a:t>
            </a:r>
            <a:r>
              <a:rPr lang="en-US" altLang="zh-CN" sz="1400" dirty="0">
                <a:solidFill>
                  <a:srgbClr val="008000"/>
                </a:solidFill>
              </a:rPr>
              <a:t>a</a:t>
            </a:r>
            <a:r>
              <a:rPr lang="zh-CN" altLang="en-US" sz="1400" dirty="0">
                <a:solidFill>
                  <a:srgbClr val="008000"/>
                </a:solidFill>
              </a:rPr>
              <a:t>和</a:t>
            </a:r>
            <a:r>
              <a:rPr lang="en-US" altLang="zh-CN" sz="1400" dirty="0">
                <a:solidFill>
                  <a:srgbClr val="008000"/>
                </a:solidFill>
              </a:rPr>
              <a:t>b</a:t>
            </a:r>
            <a:r>
              <a:rPr lang="zh-CN" altLang="en-US" sz="1400" dirty="0">
                <a:solidFill>
                  <a:srgbClr val="008000"/>
                </a:solidFill>
              </a:rPr>
              <a:t>的值互换</a:t>
            </a:r>
          </a:p>
          <a:p>
            <a:pPr defTabSz="363538">
              <a:lnSpc>
                <a:spcPct val="120000"/>
              </a:lnSpc>
            </a:pPr>
            <a:r>
              <a:rPr lang="zh-CN" altLang="en-US" sz="1400" dirty="0">
                <a:solidFill>
                  <a:schemeClr val="accent6"/>
                </a:solidFill>
              </a:rPr>
              <a:t>		</a:t>
            </a:r>
            <a:r>
              <a:rPr lang="en-US" altLang="zh-CN" sz="1400" dirty="0">
                <a:solidFill>
                  <a:schemeClr val="accent6"/>
                </a:solidFill>
              </a:rPr>
              <a:t>t=a;</a:t>
            </a:r>
          </a:p>
          <a:p>
            <a:pPr defTabSz="363538">
              <a:lnSpc>
                <a:spcPct val="120000"/>
              </a:lnSpc>
            </a:pPr>
            <a:r>
              <a:rPr lang="en-US" altLang="zh-CN" sz="1400" dirty="0">
                <a:solidFill>
                  <a:schemeClr val="accent6"/>
                </a:solidFill>
              </a:rPr>
              <a:t>		a=b;</a:t>
            </a:r>
          </a:p>
          <a:p>
            <a:pPr defTabSz="363538">
              <a:lnSpc>
                <a:spcPct val="120000"/>
              </a:lnSpc>
            </a:pPr>
            <a:r>
              <a:rPr lang="en-US" altLang="zh-CN" sz="1400" dirty="0">
                <a:solidFill>
                  <a:schemeClr val="accent6"/>
                </a:solidFill>
              </a:rPr>
              <a:t>		b=t;</a:t>
            </a:r>
          </a:p>
          <a:p>
            <a:pPr defTabSz="363538">
              <a:lnSpc>
                <a:spcPct val="120000"/>
              </a:lnSpc>
            </a:pPr>
            <a:r>
              <a:rPr lang="en-US" altLang="zh-CN" sz="1400" dirty="0">
                <a:solidFill>
                  <a:schemeClr val="accent6"/>
                </a:solidFill>
              </a:rPr>
              <a:t>	}</a:t>
            </a:r>
          </a:p>
          <a:p>
            <a:pPr defTabSz="363538">
              <a:lnSpc>
                <a:spcPct val="120000"/>
              </a:lnSpc>
            </a:pPr>
            <a:r>
              <a:rPr lang="en-US" altLang="zh-CN" sz="1400" dirty="0"/>
              <a:t>	</a:t>
            </a:r>
            <a:r>
              <a:rPr lang="en-US" altLang="zh-CN" sz="1400" dirty="0" err="1"/>
              <a:t>printf</a:t>
            </a:r>
            <a:r>
              <a:rPr lang="en-US" altLang="zh-CN" sz="1400" dirty="0"/>
              <a:t>("%5.2f,%5.2f\n",</a:t>
            </a:r>
            <a:r>
              <a:rPr lang="en-US" altLang="zh-CN" sz="1400" dirty="0" err="1"/>
              <a:t>a,b</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dirty="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dirty="0"/>
              <a:t>解题思路</a:t>
            </a:r>
            <a:r>
              <a:rPr lang="en-US" altLang="zh-CN" b="1" dirty="0"/>
              <a:t>: </a:t>
            </a:r>
            <a:r>
              <a:rPr lang="zh-CN" altLang="en-US" dirty="0"/>
              <a:t> 只要做一次比较，然后进行一次交换即可。用</a:t>
            </a:r>
            <a:r>
              <a:rPr lang="en-US" altLang="zh-CN" dirty="0"/>
              <a:t>if</a:t>
            </a:r>
            <a:r>
              <a:rPr lang="zh-CN" altLang="en-US" dirty="0"/>
              <a:t>语句实现条件判断。</a:t>
            </a:r>
          </a:p>
        </p:txBody>
      </p:sp>
      <p:pic>
        <p:nvPicPr>
          <p:cNvPr id="5" name="图片 4"/>
          <p:cNvPicPr>
            <a:picLocks noChangeAspect="1"/>
          </p:cNvPicPr>
          <p:nvPr/>
        </p:nvPicPr>
        <p:blipFill>
          <a:blip r:embed="rId3" cstate="print"/>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a:solidFill>
                      <a:schemeClr val="bg1"/>
                    </a:solidFill>
                  </a:rPr>
                  <a:t>两个变量值的互换</a:t>
                </a:r>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endParaRPr lang="en-US" altLang="zh-CN" sz="1400">
                  <a:solidFill>
                    <a:schemeClr val="bg1"/>
                  </a:solidFill>
                </a:endParaRPr>
              </a:p>
              <a:p>
                <a:r>
                  <a:rPr lang="zh-CN" altLang="en-US" sz="1400">
                    <a:solidFill>
                      <a:schemeClr val="bg1"/>
                    </a:solidFill>
                  </a:rPr>
                  <a:t>因此，为了实现互换，必须借助于第三个变量</a:t>
                </a:r>
                <a:endParaRPr lang="en-US" altLang="zh-CN" sz="140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solidFill>
                    <a:schemeClr val="bg1"/>
                  </a:solidFill>
                </a:rPr>
                <a:t>a=b;  </a:t>
              </a:r>
              <a:r>
                <a:rPr lang="en-US" altLang="zh-CN" sz="1400" dirty="0">
                  <a:solidFill>
                    <a:srgbClr val="92D050"/>
                  </a:solidFill>
                </a:rPr>
                <a:t>//</a:t>
              </a:r>
              <a:r>
                <a:rPr lang="zh-CN" altLang="en-US" sz="1400" dirty="0">
                  <a:solidFill>
                    <a:srgbClr val="92D050"/>
                  </a:solidFill>
                </a:rPr>
                <a:t>把变量</a:t>
              </a:r>
              <a:r>
                <a:rPr lang="en-US" altLang="zh-CN" sz="1400" dirty="0">
                  <a:solidFill>
                    <a:srgbClr val="92D050"/>
                  </a:solidFill>
                </a:rPr>
                <a:t>b</a:t>
              </a:r>
              <a:r>
                <a:rPr lang="zh-CN" altLang="en-US" sz="1400" dirty="0">
                  <a:solidFill>
                    <a:srgbClr val="92D050"/>
                  </a:solidFill>
                </a:rPr>
                <a:t>的值赋给变量</a:t>
              </a:r>
              <a:r>
                <a:rPr lang="en-US" altLang="zh-CN" sz="1400" dirty="0">
                  <a:solidFill>
                    <a:srgbClr val="92D050"/>
                  </a:solidFill>
                </a:rPr>
                <a:t>a</a:t>
              </a:r>
              <a:r>
                <a:rPr lang="zh-CN" altLang="en-US" sz="1400" dirty="0">
                  <a:solidFill>
                    <a:srgbClr val="92D050"/>
                  </a:solidFill>
                </a:rPr>
                <a:t>，</a:t>
              </a:r>
              <a:r>
                <a:rPr lang="en-US" altLang="zh-CN" sz="1400" dirty="0">
                  <a:solidFill>
                    <a:srgbClr val="92D050"/>
                  </a:solidFill>
                </a:rPr>
                <a:t>a</a:t>
              </a:r>
              <a:r>
                <a:rPr lang="zh-CN" altLang="en-US" sz="1400" dirty="0">
                  <a:solidFill>
                    <a:srgbClr val="92D050"/>
                  </a:solidFill>
                </a:rPr>
                <a:t>的值等于</a:t>
              </a:r>
              <a:r>
                <a:rPr lang="en-US" altLang="zh-CN" sz="1400" dirty="0">
                  <a:solidFill>
                    <a:srgbClr val="92D050"/>
                  </a:solidFill>
                </a:rPr>
                <a:t>b</a:t>
              </a:r>
              <a:r>
                <a:rPr lang="zh-CN" altLang="en-US" sz="1400" dirty="0">
                  <a:solidFill>
                    <a:srgbClr val="92D050"/>
                  </a:solidFill>
                </a:rPr>
                <a:t>的值</a:t>
              </a:r>
            </a:p>
            <a:p>
              <a:pPr defTabSz="363538">
                <a:lnSpc>
                  <a:spcPct val="120000"/>
                </a:lnSpc>
              </a:pPr>
              <a:r>
                <a:rPr lang="en-US" altLang="zh-CN" sz="1400" dirty="0">
                  <a:solidFill>
                    <a:schemeClr val="bg1"/>
                  </a:solidFill>
                </a:rPr>
                <a:t>b=a;  </a:t>
              </a:r>
              <a:r>
                <a:rPr lang="en-US" altLang="zh-CN" sz="1400" dirty="0">
                  <a:solidFill>
                    <a:srgbClr val="92D050"/>
                  </a:solidFill>
                </a:rPr>
                <a:t>//</a:t>
              </a:r>
              <a:r>
                <a:rPr lang="zh-CN" altLang="en-US" sz="1400" dirty="0">
                  <a:solidFill>
                    <a:srgbClr val="92D050"/>
                  </a:solidFill>
                </a:rPr>
                <a:t>再把变量</a:t>
              </a:r>
              <a:r>
                <a:rPr lang="en-US" altLang="zh-CN" sz="1400" dirty="0">
                  <a:solidFill>
                    <a:srgbClr val="92D050"/>
                  </a:solidFill>
                </a:rPr>
                <a:t>a</a:t>
              </a:r>
              <a:r>
                <a:rPr lang="zh-CN" altLang="en-US" sz="1400" dirty="0">
                  <a:solidFill>
                    <a:srgbClr val="92D050"/>
                  </a:solidFill>
                </a:rPr>
                <a:t>的值赋给变量</a:t>
              </a:r>
              <a:r>
                <a:rPr lang="en-US" altLang="zh-CN" sz="1400" dirty="0">
                  <a:solidFill>
                    <a:srgbClr val="92D050"/>
                  </a:solidFill>
                </a:rPr>
                <a:t>b</a:t>
              </a:r>
              <a:r>
                <a:rPr lang="zh-CN" altLang="en-US" sz="1400" dirty="0">
                  <a:solidFill>
                    <a:srgbClr val="92D050"/>
                  </a:solidFill>
                </a:rPr>
                <a:t>，变量</a:t>
              </a:r>
              <a:r>
                <a:rPr lang="en-US" altLang="zh-CN" sz="1400" dirty="0">
                  <a:solidFill>
                    <a:srgbClr val="92D050"/>
                  </a:solidFill>
                </a:rPr>
                <a:t>b</a:t>
              </a:r>
              <a:r>
                <a:rPr lang="zh-CN" altLang="en-US" sz="1400" dirty="0">
                  <a:solidFill>
                    <a:srgbClr val="92D050"/>
                  </a:solidFill>
                </a:rPr>
                <a:t>值没有改变</a:t>
              </a:r>
              <a:endParaRPr lang="en-US" altLang="zh-CN" sz="1400" dirty="0">
                <a:solidFill>
                  <a:srgbClr val="92D050"/>
                </a:solidFill>
              </a:endParaRPr>
            </a:p>
          </p:txBody>
        </p:sp>
      </p:grpSp>
    </p:spTree>
    <p:extLst>
      <p:ext uri="{BB962C8B-B14F-4D97-AF65-F5344CB8AC3E}">
        <p14:creationId xmlns:p14="http://schemas.microsoft.com/office/powerpoint/2010/main" val="409255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a:t>
            </a:r>
            <a:r>
              <a:rPr lang="zh-CN" altLang="en-US" dirty="0"/>
              <a:t>第</a:t>
            </a:r>
            <a:r>
              <a:rPr lang="en-US" altLang="zh-CN" dirty="0"/>
              <a:t>5</a:t>
            </a:r>
            <a:r>
              <a:rPr lang="zh-CN" altLang="en-US" dirty="0"/>
              <a:t>次</a:t>
            </a:r>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2</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1"/>
            <a:ext cx="5218837" cy="1787486"/>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173183"/>
              <a:chOff x="2032411" y="3215744"/>
              <a:chExt cx="3465618" cy="1173183"/>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908853"/>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顺序设计程序举例</a:t>
                </a:r>
              </a:p>
              <a:p>
                <a:pPr marL="172800" lvl="0" indent="-172800">
                  <a:lnSpc>
                    <a:spcPct val="120000"/>
                  </a:lnSpc>
                  <a:buFont typeface="Arial" pitchFamily="34" charset="0"/>
                  <a:buChar char="•"/>
                  <a:defRPr/>
                </a:pPr>
                <a:r>
                  <a:rPr lang="zh-CN" altLang="en-US" sz="1200" dirty="0">
                    <a:solidFill>
                      <a:schemeClr val="bg1">
                        <a:lumMod val="50000"/>
                      </a:schemeClr>
                    </a:solidFill>
                  </a:rPr>
                  <a:t>数据的表现形式及其运算</a:t>
                </a:r>
              </a:p>
              <a:p>
                <a:pPr marL="171450" indent="-171450">
                  <a:lnSpc>
                    <a:spcPct val="120000"/>
                  </a:lnSpc>
                  <a:buFont typeface="Arial" panose="020B0604020202020204" pitchFamily="34" charset="0"/>
                  <a:buChar char="•"/>
                  <a:defRPr/>
                </a:pPr>
                <a:r>
                  <a:rPr lang="zh-CN" altLang="en-US" sz="1200" dirty="0">
                    <a:solidFill>
                      <a:schemeClr val="bg1">
                        <a:lumMod val="50000"/>
                      </a:schemeClr>
                    </a:solidFill>
                  </a:rPr>
                  <a:t>运算符和表达式</a:t>
                </a:r>
              </a:p>
              <a:p>
                <a:pPr marL="171450" indent="-171450">
                  <a:lnSpc>
                    <a:spcPct val="120000"/>
                  </a:lnSpc>
                  <a:buFont typeface="Arial" panose="020B0604020202020204"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语句</a:t>
                </a:r>
              </a:p>
              <a:p>
                <a:pPr marL="171450" indent="-171450">
                  <a:lnSpc>
                    <a:spcPct val="120000"/>
                  </a:lnSpc>
                  <a:buFont typeface="Arial" panose="020B0604020202020204" pitchFamily="34" charset="0"/>
                  <a:buChar char="•"/>
                  <a:defRPr/>
                </a:pPr>
                <a:r>
                  <a:rPr lang="zh-CN" altLang="en-US" sz="1200" dirty="0">
                    <a:solidFill>
                      <a:schemeClr val="bg1">
                        <a:lumMod val="50000"/>
                      </a:schemeClr>
                    </a:solidFill>
                  </a:rPr>
                  <a:t>数据的输入输出</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56019" y="4410613"/>
            <a:ext cx="5218837" cy="1998525"/>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853531"/>
                <a:ext cx="3703532" cy="497316"/>
              </a:xfrm>
              <a:prstGeom prst="rect">
                <a:avLst/>
              </a:prstGeom>
              <a:noFill/>
            </p:spPr>
            <p:txBody>
              <a:bodyPr wrap="square" anchor="b" anchorCtr="0">
                <a:spAutoFit/>
              </a:bodyPr>
              <a:lstStyle/>
              <a:p>
                <a:pPr>
                  <a:lnSpc>
                    <a:spcPct val="120000"/>
                  </a:lnSpc>
                </a:pPr>
                <a:r>
                  <a:rPr lang="zh-CN" altLang="en-US" sz="2400" b="1" dirty="0">
                    <a:solidFill>
                      <a:schemeClr val="bg1"/>
                    </a:solidFill>
                  </a:rPr>
                  <a:t>第</a:t>
                </a:r>
                <a:r>
                  <a:rPr lang="en-US" altLang="zh-CN" sz="2400" b="1" dirty="0">
                    <a:solidFill>
                      <a:schemeClr val="bg1"/>
                    </a:solidFill>
                  </a:rPr>
                  <a:t>4</a:t>
                </a:r>
                <a:r>
                  <a:rPr lang="zh-CN" altLang="en-US" sz="2400" b="1" dirty="0">
                    <a:solidFill>
                      <a:schemeClr val="bg1"/>
                    </a:solidFill>
                  </a:rPr>
                  <a:t>章 选择结构程序设计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6014416" y="1174753"/>
            <a:ext cx="5218837" cy="1614368"/>
            <a:chOff x="6292676" y="4963861"/>
            <a:chExt cx="5200277" cy="1288553"/>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86" y="366666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iṥlíḍê">
            <a:extLst>
              <a:ext uri="{FF2B5EF4-FFF2-40B4-BE49-F238E27FC236}">
                <a16:creationId xmlns:a16="http://schemas.microsoft.com/office/drawing/2014/main" id="{86EAB993-4BBA-4012-91AB-A274C9A13561}"/>
              </a:ext>
            </a:extLst>
          </p:cNvPr>
          <p:cNvSpPr txBox="1"/>
          <p:nvPr/>
        </p:nvSpPr>
        <p:spPr>
          <a:xfrm>
            <a:off x="7341917" y="3133537"/>
            <a:ext cx="3857237" cy="630596"/>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超星课程平台的“随堂练习”</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第</a:t>
            </a:r>
            <a:r>
              <a:rPr lang="en-US" altLang="zh-CN" sz="1200" dirty="0">
                <a:solidFill>
                  <a:schemeClr val="bg1">
                    <a:lumMod val="50000"/>
                  </a:schemeClr>
                </a:solidFill>
              </a:rPr>
              <a:t>3</a:t>
            </a:r>
            <a:r>
              <a:rPr lang="zh-CN" altLang="en-US" sz="1200" dirty="0">
                <a:solidFill>
                  <a:schemeClr val="bg1">
                    <a:lumMod val="50000"/>
                  </a:schemeClr>
                </a:solidFill>
              </a:rPr>
              <a:t>章课后习题</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
        <p:nvSpPr>
          <p:cNvPr id="3" name="ïšļîḍe">
            <a:extLst>
              <a:ext uri="{FF2B5EF4-FFF2-40B4-BE49-F238E27FC236}">
                <a16:creationId xmlns:a16="http://schemas.microsoft.com/office/drawing/2014/main" id="{178B24F5-0570-4264-9070-B529CA2ABF0E}"/>
              </a:ext>
            </a:extLst>
          </p:cNvPr>
          <p:cNvSpPr txBox="1"/>
          <p:nvPr/>
        </p:nvSpPr>
        <p:spPr>
          <a:xfrm>
            <a:off x="1946261" y="4380546"/>
            <a:ext cx="3574034" cy="369332"/>
          </a:xfrm>
          <a:prstGeom prst="rect">
            <a:avLst/>
          </a:prstGeom>
          <a:noFill/>
        </p:spPr>
        <p:txBody>
          <a:bodyPr wrap="square" rtlCol="0">
            <a:spAutoFit/>
          </a:bodyPr>
          <a:lstStyle/>
          <a:p>
            <a:r>
              <a:rPr lang="zh-CN" altLang="en-US" b="1" dirty="0"/>
              <a:t>选择结构和条件判断</a:t>
            </a:r>
          </a:p>
        </p:txBody>
      </p:sp>
      <p:sp>
        <p:nvSpPr>
          <p:cNvPr id="9" name="iṥlíḍê">
            <a:extLst>
              <a:ext uri="{FF2B5EF4-FFF2-40B4-BE49-F238E27FC236}">
                <a16:creationId xmlns:a16="http://schemas.microsoft.com/office/drawing/2014/main" id="{2C90BB4B-AD7B-44B6-BBF6-76D80196B033}"/>
              </a:ext>
            </a:extLst>
          </p:cNvPr>
          <p:cNvSpPr txBox="1"/>
          <p:nvPr/>
        </p:nvSpPr>
        <p:spPr>
          <a:xfrm>
            <a:off x="2017619" y="4804069"/>
            <a:ext cx="3857237" cy="1260764"/>
          </a:xfrm>
          <a:prstGeom prst="rect">
            <a:avLst/>
          </a:prstGeom>
          <a:noFill/>
        </p:spPr>
        <p:txBody>
          <a:bodyPr wrap="none" rtlCol="0">
            <a:noAutofit/>
          </a:bodyPr>
          <a:lstStyle/>
          <a:p>
            <a:pPr marL="172800" lvl="0" indent="-172800">
              <a:lnSpc>
                <a:spcPct val="120000"/>
              </a:lnSpc>
              <a:buFont typeface="Arial" pitchFamily="34" charset="0"/>
              <a:buChar char="•"/>
              <a:defRPr/>
            </a:pPr>
            <a:r>
              <a:rPr lang="en-US" altLang="zh-CN" sz="1200" dirty="0">
                <a:solidFill>
                  <a:schemeClr val="bg1">
                    <a:lumMod val="50000"/>
                  </a:schemeClr>
                </a:solidFill>
              </a:rPr>
              <a:t>if </a:t>
            </a:r>
            <a:r>
              <a:rPr lang="zh-CN" altLang="en-US" sz="1200" dirty="0">
                <a:solidFill>
                  <a:schemeClr val="bg1">
                    <a:lumMod val="50000"/>
                  </a:schemeClr>
                </a:solidFill>
              </a:rPr>
              <a:t>语句</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Tree>
    <p:custDataLst>
      <p:tags r:id="rId1"/>
    </p:custDataLst>
    <p:extLst>
      <p:ext uri="{BB962C8B-B14F-4D97-AF65-F5344CB8AC3E}">
        <p14:creationId xmlns:p14="http://schemas.microsoft.com/office/powerpoint/2010/main" val="2064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838871"/>
          </a:xfrm>
        </p:spPr>
        <p:txBody>
          <a:bodyPr/>
          <a:lstStyle/>
          <a:p>
            <a:r>
              <a:rPr lang="zh-CN" altLang="en-US" dirty="0"/>
              <a:t>用</a:t>
            </a:r>
            <a:r>
              <a:rPr lang="en-US" altLang="zh-CN" dirty="0"/>
              <a:t>if</a:t>
            </a:r>
            <a:r>
              <a:rPr lang="zh-CN" altLang="en-US" dirty="0"/>
              <a:t>语句实现选择结构</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a:t>
            </a:r>
          </a:p>
          <a:p>
            <a:pPr defTabSz="363538"/>
            <a:r>
              <a:rPr lang="en-US" altLang="zh-CN" sz="1400" dirty="0"/>
              <a:t>	float </a:t>
            </a:r>
            <a:r>
              <a:rPr lang="en-US" altLang="zh-CN" sz="1400" dirty="0" err="1"/>
              <a:t>a,b,c,t</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f%f%f</a:t>
            </a:r>
            <a:r>
              <a:rPr lang="en-US" altLang="zh-CN" sz="1400" dirty="0"/>
              <a:t>",&amp;</a:t>
            </a:r>
            <a:r>
              <a:rPr lang="en-US" altLang="zh-CN" sz="1400" dirty="0" err="1"/>
              <a:t>a,&amp;b,&amp;c</a:t>
            </a:r>
            <a:r>
              <a:rPr lang="en-US" altLang="zh-CN" sz="1400" dirty="0"/>
              <a:t>);</a:t>
            </a:r>
          </a:p>
          <a:p>
            <a:pPr defTabSz="363538"/>
            <a:r>
              <a:rPr lang="en-US" altLang="zh-CN" sz="1400" dirty="0"/>
              <a:t>	if(a&gt;b)</a:t>
            </a:r>
          </a:p>
          <a:p>
            <a:pPr defTabSz="363538"/>
            <a:r>
              <a:rPr lang="en-US" altLang="zh-CN" sz="1400" dirty="0"/>
              <a:t>	{	t=a;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b</a:t>
            </a:r>
            <a:r>
              <a:rPr lang="zh-CN" altLang="en-US" sz="1400" dirty="0">
                <a:solidFill>
                  <a:srgbClr val="008000"/>
                </a:solidFill>
              </a:rPr>
              <a:t>互换值</a:t>
            </a:r>
          </a:p>
          <a:p>
            <a:pPr defTabSz="363538"/>
            <a:r>
              <a:rPr lang="zh-CN" altLang="en-US" sz="1400" dirty="0"/>
              <a:t>		</a:t>
            </a:r>
            <a:r>
              <a:rPr lang="en-US" altLang="zh-CN" sz="1400" dirty="0"/>
              <a:t>a=b;</a:t>
            </a:r>
          </a:p>
          <a:p>
            <a:pPr defTabSz="363538"/>
            <a:r>
              <a:rPr lang="en-US" altLang="zh-CN" sz="1400" dirty="0"/>
              <a:t>		b=t;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b     </a:t>
            </a:r>
          </a:p>
          <a:p>
            <a:pPr defTabSz="363538"/>
            <a:r>
              <a:rPr lang="en-US" altLang="zh-CN" sz="1400" dirty="0"/>
              <a:t>	if(a&gt;c)</a:t>
            </a:r>
          </a:p>
          <a:p>
            <a:pPr defTabSz="363538"/>
            <a:r>
              <a:rPr lang="en-US" altLang="zh-CN" sz="1400" dirty="0"/>
              <a:t>	{	t=a;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a=c;</a:t>
            </a:r>
          </a:p>
          <a:p>
            <a:pPr defTabSz="363538"/>
            <a:r>
              <a:rPr lang="en-US" altLang="zh-CN" sz="1400" dirty="0"/>
              <a:t>		c=t;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if(b&gt;c)		</a:t>
            </a:r>
            <a:r>
              <a:rPr lang="en-US" altLang="zh-CN" sz="1400" dirty="0">
                <a:solidFill>
                  <a:srgbClr val="008000"/>
                </a:solidFill>
              </a:rPr>
              <a:t>//</a:t>
            </a:r>
            <a:r>
              <a:rPr lang="zh-CN" altLang="en-US" sz="1400" dirty="0">
                <a:solidFill>
                  <a:srgbClr val="008000"/>
                </a:solidFill>
              </a:rPr>
              <a:t>还要</a:t>
            </a:r>
          </a:p>
          <a:p>
            <a:pPr defTabSz="363538"/>
            <a:r>
              <a:rPr lang="zh-CN" altLang="en-US" sz="1400" dirty="0"/>
              <a:t>	</a:t>
            </a:r>
            <a:r>
              <a:rPr lang="en-US" altLang="zh-CN" sz="1400" dirty="0"/>
              <a:t>{	t=b;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b</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b=c;</a:t>
            </a:r>
          </a:p>
          <a:p>
            <a:pPr defTabSz="363538"/>
            <a:r>
              <a:rPr lang="en-US" altLang="zh-CN" sz="1400" dirty="0"/>
              <a:t>		c=t;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b</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a:t>
            </a:r>
            <a:r>
              <a:rPr lang="en-US" altLang="zh-CN" sz="1400" dirty="0" err="1"/>
              <a:t>printf</a:t>
            </a:r>
            <a:r>
              <a:rPr lang="en-US" altLang="zh-CN" sz="1400" dirty="0"/>
              <a:t>("%5.2f,%5.2f,%5.2f\n",</a:t>
            </a:r>
            <a:r>
              <a:rPr lang="en-US" altLang="zh-CN" sz="1400" dirty="0" err="1"/>
              <a:t>a,b,c</a:t>
            </a:r>
            <a:r>
              <a:rPr lang="en-US" altLang="zh-CN" sz="1400" dirty="0"/>
              <a:t>); 		</a:t>
            </a:r>
            <a:r>
              <a:rPr lang="en-US" altLang="zh-CN" sz="1400" dirty="0">
                <a:solidFill>
                  <a:srgbClr val="008000"/>
                </a:solidFill>
              </a:rPr>
              <a:t>//</a:t>
            </a:r>
            <a:r>
              <a:rPr lang="zh-CN" altLang="en-US" sz="1400" dirty="0">
                <a:solidFill>
                  <a:srgbClr val="008000"/>
                </a:solidFill>
              </a:rPr>
              <a:t>顺序输出</a:t>
            </a:r>
            <a:r>
              <a:rPr lang="en-US" altLang="zh-CN" sz="1400" dirty="0" err="1">
                <a:solidFill>
                  <a:srgbClr val="008000"/>
                </a:solidFill>
              </a:rPr>
              <a:t>a,b,c</a:t>
            </a:r>
            <a:r>
              <a:rPr lang="zh-CN" altLang="en-US" sz="1400" dirty="0">
                <a:solidFill>
                  <a:srgbClr val="008000"/>
                </a:solidFill>
              </a:rPr>
              <a:t>的值</a:t>
            </a:r>
          </a:p>
          <a:p>
            <a:pPr defTabSz="363538"/>
            <a:r>
              <a:rPr lang="zh-CN" altLang="en-US" sz="1400" dirty="0"/>
              <a:t>	</a:t>
            </a:r>
            <a:r>
              <a:rPr lang="en-US" altLang="zh-CN" sz="1400" dirty="0"/>
              <a:t>return 0;</a:t>
            </a:r>
          </a:p>
          <a:p>
            <a:pPr defTabSz="363538"/>
            <a:r>
              <a:rPr lang="en-US" altLang="zh-CN" sz="1400" dirty="0"/>
              <a:t>}</a:t>
            </a:r>
            <a:endParaRPr lang="en-US" altLang="zh-CN" sz="1400" dirty="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b="1" dirty="0">
                  <a:solidFill>
                    <a:schemeClr val="bg1"/>
                  </a:solidFill>
                </a:rPr>
                <a:t>在经过第</a:t>
              </a:r>
              <a:r>
                <a:rPr lang="en-US" altLang="zh-CN" sz="1400" b="1" dirty="0">
                  <a:solidFill>
                    <a:schemeClr val="bg1"/>
                  </a:solidFill>
                </a:rPr>
                <a:t>1</a:t>
              </a:r>
              <a:r>
                <a:rPr lang="zh-CN" altLang="en-US" sz="1400" b="1" dirty="0">
                  <a:solidFill>
                    <a:schemeClr val="bg1"/>
                  </a:solidFill>
                </a:rPr>
                <a:t>次互换值后，</a:t>
              </a:r>
              <a:r>
                <a:rPr lang="en-US" altLang="zh-CN" sz="1400" b="1" dirty="0" err="1">
                  <a:solidFill>
                    <a:schemeClr val="bg1"/>
                  </a:solidFill>
                </a:rPr>
                <a:t>a≤b</a:t>
              </a:r>
              <a:r>
                <a:rPr lang="zh-CN" altLang="en-US" sz="1400" dirty="0">
                  <a:solidFill>
                    <a:schemeClr val="bg1"/>
                  </a:solidFill>
                </a:rPr>
                <a:t>，经过第</a:t>
              </a:r>
              <a:r>
                <a:rPr lang="en-US" altLang="zh-CN" sz="1400" dirty="0">
                  <a:solidFill>
                    <a:schemeClr val="bg1"/>
                  </a:solidFill>
                </a:rPr>
                <a:t>2</a:t>
              </a:r>
              <a:r>
                <a:rPr lang="zh-CN" altLang="en-US" sz="1400" dirty="0">
                  <a:solidFill>
                    <a:schemeClr val="bg1"/>
                  </a:solidFill>
                </a:rPr>
                <a:t>次互换值后</a:t>
              </a:r>
              <a:r>
                <a:rPr lang="en-US" altLang="zh-CN" sz="1400" dirty="0" err="1">
                  <a:solidFill>
                    <a:schemeClr val="bg1"/>
                  </a:solidFill>
                </a:rPr>
                <a:t>a≤c</a:t>
              </a:r>
              <a:r>
                <a:rPr lang="zh-CN" altLang="en-US" sz="1400" dirty="0">
                  <a:solidFill>
                    <a:schemeClr val="bg1"/>
                  </a:solidFill>
                </a:rPr>
                <a:t>，这样</a:t>
              </a:r>
              <a:r>
                <a:rPr lang="en-US" altLang="zh-CN" sz="1400" dirty="0">
                  <a:solidFill>
                    <a:schemeClr val="bg1"/>
                  </a:solidFill>
                </a:rPr>
                <a:t>a</a:t>
              </a:r>
              <a:r>
                <a:rPr lang="zh-CN" altLang="en-US" sz="1400" dirty="0">
                  <a:solidFill>
                    <a:schemeClr val="bg1"/>
                  </a:solidFill>
                </a:rPr>
                <a:t>已是三者中最小的</a:t>
              </a:r>
              <a:r>
                <a:rPr lang="en-US" altLang="zh-CN" sz="1400" dirty="0">
                  <a:solidFill>
                    <a:schemeClr val="bg1"/>
                  </a:solidFill>
                </a:rPr>
                <a:t>(</a:t>
              </a:r>
              <a:r>
                <a:rPr lang="zh-CN" altLang="en-US" sz="1400" dirty="0">
                  <a:solidFill>
                    <a:schemeClr val="bg1"/>
                  </a:solidFill>
                </a:rPr>
                <a:t>或最小者之一</a:t>
              </a:r>
              <a:r>
                <a:rPr lang="en-US" altLang="zh-CN" sz="1400" dirty="0">
                  <a:solidFill>
                    <a:schemeClr val="bg1"/>
                  </a:solidFill>
                </a:rPr>
                <a:t>)</a:t>
              </a:r>
              <a:r>
                <a:rPr lang="zh-CN" altLang="en-US" sz="1400" dirty="0">
                  <a:solidFill>
                    <a:schemeClr val="bg1"/>
                  </a:solidFill>
                </a:rPr>
                <a:t>，但是</a:t>
              </a:r>
              <a:r>
                <a:rPr lang="en-US" altLang="zh-CN" sz="1400" dirty="0">
                  <a:solidFill>
                    <a:schemeClr val="bg1"/>
                  </a:solidFill>
                </a:rPr>
                <a:t>b</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谁大还未解决，还需要进行比较和互换。经过第</a:t>
              </a:r>
              <a:r>
                <a:rPr lang="en-US" altLang="zh-CN" sz="1400" dirty="0">
                  <a:solidFill>
                    <a:schemeClr val="bg1"/>
                  </a:solidFill>
                </a:rPr>
                <a:t>3</a:t>
              </a:r>
              <a:r>
                <a:rPr lang="zh-CN" altLang="en-US" sz="1400" dirty="0">
                  <a:solidFill>
                    <a:schemeClr val="bg1"/>
                  </a:solidFill>
                </a:rPr>
                <a:t>次互换值后，</a:t>
              </a:r>
              <a:r>
                <a:rPr lang="en-US" altLang="zh-CN" sz="1400" dirty="0" err="1">
                  <a:solidFill>
                    <a:schemeClr val="bg1"/>
                  </a:solidFill>
                </a:rPr>
                <a:t>a≤b≤c</a:t>
              </a:r>
              <a:r>
                <a:rPr lang="zh-CN" altLang="en-US" sz="1400" dirty="0">
                  <a:solidFill>
                    <a:schemeClr val="bg1"/>
                  </a:solidFill>
                </a:rPr>
                <a:t>。</a:t>
              </a:r>
              <a:endParaRPr lang="en-US" altLang="zh-CN" sz="1400" dirty="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中的小者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S2: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S3: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a:solidFill>
                    <a:srgbClr val="454545"/>
                  </a:solidFill>
                </a:rPr>
                <a:t>b</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中的小者，也是三者中次小者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S4: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042" y="276796"/>
            <a:ext cx="5922104" cy="670241"/>
          </a:xfrm>
        </p:spPr>
        <p:txBody>
          <a:bodyPr/>
          <a:lstStyle/>
          <a:p>
            <a:r>
              <a:rPr lang="en-US" altLang="zh-CN" dirty="0"/>
              <a:t>if</a:t>
            </a:r>
            <a:r>
              <a:rPr lang="zh-CN" altLang="en-US" dirty="0"/>
              <a:t>语句的一般形式</a:t>
            </a:r>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a:latin typeface="+mn-ea"/>
              </a:rPr>
              <a:t>[ 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419478"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“表达式” 关系表达式、逻辑表达式，数值表达式</a:t>
            </a:r>
            <a:endParaRPr lang="en-US" altLang="zh-CN" dirty="0">
              <a:solidFill>
                <a:schemeClr val="tx1"/>
              </a:solidFill>
            </a:endParaRPr>
          </a:p>
          <a:p>
            <a:pPr algn="just">
              <a:lnSpc>
                <a:spcPct val="120000"/>
              </a:lnSpc>
              <a:spcBef>
                <a:spcPts val="600"/>
              </a:spcBef>
              <a:spcAft>
                <a:spcPts val="600"/>
              </a:spcAft>
              <a:defRPr/>
            </a:pPr>
            <a:r>
              <a:rPr lang="zh-CN" altLang="en-US" b="1" dirty="0">
                <a:solidFill>
                  <a:schemeClr val="tx1"/>
                </a:solidFill>
              </a:rPr>
              <a:t>方括号</a:t>
            </a:r>
            <a:r>
              <a:rPr lang="zh-CN" altLang="en-US" dirty="0">
                <a:solidFill>
                  <a:schemeClr val="tx1"/>
                </a:solidFill>
              </a:rPr>
              <a:t>内的部分</a:t>
            </a:r>
            <a:r>
              <a:rPr lang="en-US" altLang="zh-CN" dirty="0">
                <a:solidFill>
                  <a:schemeClr val="tx1"/>
                </a:solidFill>
              </a:rPr>
              <a:t>(</a:t>
            </a:r>
            <a:r>
              <a:rPr lang="zh-CN" altLang="en-US" dirty="0">
                <a:solidFill>
                  <a:schemeClr val="tx1"/>
                </a:solidFill>
              </a:rPr>
              <a:t>即</a:t>
            </a:r>
            <a:r>
              <a:rPr lang="en-US" altLang="zh-CN" dirty="0">
                <a:solidFill>
                  <a:schemeClr val="tx1"/>
                </a:solidFill>
              </a:rPr>
              <a:t>else</a:t>
            </a:r>
            <a:r>
              <a:rPr lang="zh-CN" altLang="en-US" dirty="0">
                <a:solidFill>
                  <a:schemeClr val="tx1"/>
                </a:solidFill>
              </a:rPr>
              <a:t>子句</a:t>
            </a:r>
            <a:r>
              <a:rPr lang="en-US" altLang="zh-CN" dirty="0">
                <a:solidFill>
                  <a:schemeClr val="tx1"/>
                </a:solidFill>
              </a:rPr>
              <a:t>)</a:t>
            </a:r>
            <a:r>
              <a:rPr lang="zh-CN" altLang="en-US" dirty="0">
                <a:solidFill>
                  <a:schemeClr val="tx1"/>
                </a:solidFill>
              </a:rPr>
              <a:t>为</a:t>
            </a:r>
            <a:r>
              <a:rPr lang="zh-CN" altLang="en-US" b="1" dirty="0">
                <a:solidFill>
                  <a:schemeClr val="tx1"/>
                </a:solidFill>
              </a:rPr>
              <a:t>可选的</a:t>
            </a:r>
            <a:r>
              <a:rPr lang="zh-CN" altLang="en-US" dirty="0">
                <a:solidFill>
                  <a:schemeClr val="tx1"/>
                </a:solidFill>
              </a:rPr>
              <a:t>，既可以有，也可以没有</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语句</a:t>
            </a:r>
            <a:r>
              <a:rPr lang="en-US" altLang="zh-CN" dirty="0">
                <a:solidFill>
                  <a:schemeClr val="tx1"/>
                </a:solidFill>
              </a:rPr>
              <a:t>1</a:t>
            </a:r>
            <a:r>
              <a:rPr lang="zh-CN" altLang="en-US" dirty="0">
                <a:solidFill>
                  <a:schemeClr val="tx1"/>
                </a:solidFill>
              </a:rPr>
              <a:t>和语句</a:t>
            </a:r>
            <a:r>
              <a:rPr lang="en-US" altLang="zh-CN" dirty="0">
                <a:solidFill>
                  <a:schemeClr val="tx1"/>
                </a:solidFill>
              </a:rPr>
              <a:t>2</a:t>
            </a:r>
            <a:r>
              <a:rPr lang="zh-CN" altLang="en-US" dirty="0">
                <a:solidFill>
                  <a:schemeClr val="tx1"/>
                </a:solidFill>
              </a:rPr>
              <a:t>可以是一个简单的语句，也可以是一个复合语句，还可以是另一个</a:t>
            </a:r>
            <a:r>
              <a:rPr lang="en-US" altLang="zh-CN" dirty="0">
                <a:solidFill>
                  <a:schemeClr val="tx1"/>
                </a:solidFill>
              </a:rPr>
              <a:t>if</a:t>
            </a:r>
            <a:r>
              <a:rPr lang="zh-CN" altLang="en-US" dirty="0">
                <a:solidFill>
                  <a:schemeClr val="tx1"/>
                </a:solidFill>
              </a:rPr>
              <a:t>语句</a:t>
            </a:r>
            <a:endParaRPr lang="en-US" altLang="zh-CN" dirty="0">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1	</a:t>
              </a:r>
              <a:r>
                <a:rPr lang="zh-CN" altLang="en-US" sz="1600">
                  <a:solidFill>
                    <a:schemeClr val="tx1">
                      <a:lumMod val="50000"/>
                      <a:lumOff val="50000"/>
                    </a:schemeClr>
                  </a:solidFill>
                  <a:latin typeface="微软雅黑" pitchFamily="34" charset="-122"/>
                  <a:ea typeface="微软雅黑" pitchFamily="34" charset="-122"/>
                </a:rPr>
                <a:t>没有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2	</a:t>
              </a:r>
              <a:r>
                <a:rPr lang="zh-CN" altLang="en-US" sz="1600">
                  <a:solidFill>
                    <a:schemeClr val="tx1">
                      <a:lumMod val="50000"/>
                      <a:lumOff val="50000"/>
                    </a:schemeClr>
                  </a:solidFill>
                  <a:latin typeface="微软雅黑" pitchFamily="34" charset="-122"/>
                  <a:ea typeface="微软雅黑" pitchFamily="34" charset="-122"/>
                </a:rPr>
                <a:t>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3	</a:t>
              </a:r>
              <a:r>
                <a:rPr lang="zh-CN" altLang="en-US" sz="160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前４种关系运算符的优先级别相同，后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c&gt;</a:t>
            </a:r>
            <a:r>
              <a:rPr lang="en-US" altLang="zh-CN" sz="1400" dirty="0" err="1"/>
              <a:t>a+b</a:t>
            </a:r>
            <a:endParaRPr lang="en-US" altLang="zh-CN" sz="1400" dirty="0"/>
          </a:p>
          <a:p>
            <a:pPr defTabSz="363538"/>
            <a:endParaRPr lang="en-US" altLang="zh-CN" sz="1400" dirty="0"/>
          </a:p>
          <a:p>
            <a:pPr defTabSz="363538"/>
            <a:r>
              <a:rPr lang="en-US" altLang="zh-CN" sz="1400" dirty="0"/>
              <a:t>a&gt;b==c</a:t>
            </a:r>
            <a:endParaRPr lang="en-US" altLang="zh-CN" sz="1400" dirty="0">
              <a:solidFill>
                <a:srgbClr val="0070C0"/>
              </a:solidFill>
            </a:endParaRPr>
          </a:p>
          <a:p>
            <a:pPr defTabSz="363538"/>
            <a:endParaRPr lang="en-US" altLang="zh-CN" sz="1400" dirty="0"/>
          </a:p>
          <a:p>
            <a:pPr defTabSz="363538"/>
            <a:r>
              <a:rPr lang="en-US" altLang="zh-CN" sz="1400" dirty="0"/>
              <a:t>a==b&lt;c</a:t>
            </a:r>
            <a:endParaRPr lang="en-US" altLang="zh-CN" sz="1400" dirty="0">
              <a:solidFill>
                <a:srgbClr val="0070C0"/>
              </a:solidFill>
            </a:endParaRPr>
          </a:p>
          <a:p>
            <a:pPr defTabSz="363538"/>
            <a:endParaRPr lang="en-US" altLang="zh-CN" sz="1400" dirty="0"/>
          </a:p>
          <a:p>
            <a:pPr defTabSz="363538"/>
            <a:r>
              <a:rPr lang="en-US" altLang="zh-CN" sz="1400" dirty="0"/>
              <a:t>a=b&gt;c</a:t>
            </a:r>
            <a:endParaRPr lang="en-US" altLang="zh-CN" sz="1400" dirty="0">
              <a:solidFill>
                <a:srgbClr val="0070C0"/>
              </a:solidFill>
            </a:endParaRPr>
          </a:p>
        </p:txBody>
      </p:sp>
    </p:spTree>
    <p:extLst>
      <p:ext uri="{BB962C8B-B14F-4D97-AF65-F5344CB8AC3E}">
        <p14:creationId xmlns:p14="http://schemas.microsoft.com/office/powerpoint/2010/main" val="383377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前４种关系运算符的优先级别相同，后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val="4290148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0679" y="493391"/>
            <a:ext cx="9584635" cy="504887"/>
          </a:xfrm>
        </p:spPr>
        <p:txBody>
          <a:bodyPr>
            <a:normAutofit fontScale="90000"/>
          </a:bodyPr>
          <a:lstStyle/>
          <a:p>
            <a:r>
              <a:rPr lang="zh-CN" altLang="en-US" dirty="0"/>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671510" y="3424251"/>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dirty="0"/>
              <a:t>若</a:t>
            </a:r>
            <a:r>
              <a:rPr lang="en-US" altLang="zh-CN" sz="1600" dirty="0"/>
              <a:t>a=3</a:t>
            </a:r>
            <a:r>
              <a:rPr lang="zh-CN" altLang="en-US" sz="1600" dirty="0"/>
              <a:t>，</a:t>
            </a:r>
            <a:r>
              <a:rPr lang="en-US" altLang="zh-CN" sz="1600" dirty="0"/>
              <a:t>b=2</a:t>
            </a:r>
            <a:r>
              <a:rPr lang="zh-CN" altLang="en-US" sz="1600" dirty="0"/>
              <a:t>，</a:t>
            </a:r>
            <a:r>
              <a:rPr lang="en-US" altLang="zh-CN" sz="1600" dirty="0"/>
              <a:t>c=1</a:t>
            </a:r>
            <a:r>
              <a:rPr lang="zh-CN" altLang="en-US" sz="1600" dirty="0"/>
              <a:t>，则：</a:t>
            </a:r>
            <a:endParaRPr lang="en-US" altLang="zh-CN" sz="1600" dirty="0"/>
          </a:p>
          <a:p>
            <a:pPr defTabSz="363538">
              <a:lnSpc>
                <a:spcPct val="150000"/>
              </a:lnSpc>
            </a:pPr>
            <a:r>
              <a:rPr lang="en-US" altLang="zh-CN" sz="1600" dirty="0"/>
              <a:t>d=a&gt;b </a:t>
            </a:r>
            <a:r>
              <a:rPr lang="zh-CN" altLang="en-US" sz="1600" dirty="0"/>
              <a:t>，赋值后</a:t>
            </a:r>
            <a:r>
              <a:rPr lang="en-US" altLang="zh-CN" sz="1600" dirty="0"/>
              <a:t>d</a:t>
            </a:r>
            <a:r>
              <a:rPr lang="zh-CN" altLang="en-US" sz="1600" dirty="0"/>
              <a:t>的值为？</a:t>
            </a:r>
          </a:p>
          <a:p>
            <a:pPr defTabSz="363538">
              <a:lnSpc>
                <a:spcPct val="150000"/>
              </a:lnSpc>
            </a:pPr>
            <a:r>
              <a:rPr lang="en-US" altLang="zh-CN" sz="1600" dirty="0"/>
              <a:t>f=a&gt;b&gt;c</a:t>
            </a:r>
            <a:r>
              <a:rPr lang="zh-CN" altLang="en-US" sz="1600" dirty="0"/>
              <a:t>，则</a:t>
            </a:r>
            <a:r>
              <a:rPr lang="en-US" altLang="zh-CN" sz="1600" dirty="0"/>
              <a:t>f</a:t>
            </a:r>
            <a:r>
              <a:rPr lang="zh-CN" altLang="en-US" sz="1600" dirty="0"/>
              <a:t>的值为？</a:t>
            </a:r>
            <a:endParaRPr lang="en-US" altLang="zh-CN" sz="1600" dirty="0"/>
          </a:p>
        </p:txBody>
      </p:sp>
    </p:spTree>
    <p:extLst>
      <p:ext uri="{BB962C8B-B14F-4D97-AF65-F5344CB8AC3E}">
        <p14:creationId xmlns:p14="http://schemas.microsoft.com/office/powerpoint/2010/main" val="2664787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0679" y="493391"/>
            <a:ext cx="9584635" cy="504887"/>
          </a:xfrm>
        </p:spPr>
        <p:txBody>
          <a:bodyPr>
            <a:normAutofit fontScale="90000"/>
          </a:bodyPr>
          <a:lstStyle/>
          <a:p>
            <a:r>
              <a:rPr lang="zh-CN" altLang="en-US" dirty="0"/>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671510" y="3424251"/>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a:t>，则：</a:t>
            </a:r>
            <a:endParaRPr lang="en-US" altLang="zh-CN" sz="160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，赋给</a:t>
            </a:r>
            <a:r>
              <a:rPr lang="en-US" altLang="zh-CN" sz="1600"/>
              <a:t>f</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val="3557901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逻辑运算符和逻辑表达式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735329"/>
          </a:xfrm>
        </p:spPr>
        <p:txBody>
          <a:bodyPr/>
          <a:lstStyle/>
          <a:p>
            <a:r>
              <a:rPr lang="zh-CN" altLang="en-US" dirty="0"/>
              <a:t>逻辑运算符及其优先次序</a:t>
            </a:r>
          </a:p>
        </p:txBody>
      </p:sp>
      <p:graphicFrame>
        <p:nvGraphicFramePr>
          <p:cNvPr id="23" name="表格 22"/>
          <p:cNvGraphicFramePr>
            <a:graphicFrameLocks noGrp="1"/>
          </p:cNvGraphicFramePr>
          <p:nvPr>
            <p:extLst>
              <p:ext uri="{D42A27DB-BD31-4B8C-83A1-F6EECF244321}">
                <p14:modId xmlns:p14="http://schemas.microsoft.com/office/powerpoint/2010/main" val="912049975"/>
              </p:ext>
            </p:extLst>
          </p:nvPr>
        </p:nvGraphicFramePr>
        <p:xfrm>
          <a:off x="838201" y="1163545"/>
          <a:ext cx="10658381" cy="1451675"/>
        </p:xfrm>
        <a:graphic>
          <a:graphicData uri="http://schemas.openxmlformats.org/drawingml/2006/table">
            <a:tbl>
              <a:tblPr firstRow="1" bandRow="1">
                <a:tableStyleId>{5C22544A-7EE6-4342-B048-85BDC9FD1C3A}</a:tableStyleId>
              </a:tblPr>
              <a:tblGrid>
                <a:gridCol w="959156">
                  <a:extLst>
                    <a:ext uri="{9D8B030D-6E8A-4147-A177-3AD203B41FA5}">
                      <a16:colId xmlns:a16="http://schemas.microsoft.com/office/drawing/2014/main" val="3890676953"/>
                    </a:ext>
                  </a:extLst>
                </a:gridCol>
                <a:gridCol w="1656671">
                  <a:extLst>
                    <a:ext uri="{9D8B030D-6E8A-4147-A177-3AD203B41FA5}">
                      <a16:colId xmlns:a16="http://schemas.microsoft.com/office/drawing/2014/main" val="3235808983"/>
                    </a:ext>
                  </a:extLst>
                </a:gridCol>
                <a:gridCol w="1208738">
                  <a:extLst>
                    <a:ext uri="{9D8B030D-6E8A-4147-A177-3AD203B41FA5}">
                      <a16:colId xmlns:a16="http://schemas.microsoft.com/office/drawing/2014/main" val="2685979042"/>
                    </a:ext>
                  </a:extLst>
                </a:gridCol>
                <a:gridCol w="6833816">
                  <a:extLst>
                    <a:ext uri="{9D8B030D-6E8A-4147-A177-3AD203B41FA5}">
                      <a16:colId xmlns:a16="http://schemas.microsoft.com/office/drawing/2014/main"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50747444"/>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a:effectLst/>
                        </a:rPr>
                        <a:t>逻辑非</a:t>
                      </a:r>
                      <a:r>
                        <a:rPr lang="en-US" altLang="zh-CN" sz="1800" kern="100">
                          <a:effectLst/>
                        </a:rPr>
                        <a:t>(NOT)</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a:effectLst/>
                        </a:rPr>
                        <a:t>!a</a:t>
                      </a:r>
                      <a:endParaRPr lang="zh-CN" alt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a:effectLst/>
                        </a:rPr>
                        <a:t>如果</a:t>
                      </a:r>
                      <a:r>
                        <a:rPr lang="en-US" altLang="zh-CN" sz="1800" kern="100" dirty="0">
                          <a:effectLst/>
                        </a:rPr>
                        <a:t>a</a:t>
                      </a:r>
                      <a:r>
                        <a:rPr lang="zh-CN" altLang="en-US" sz="1800" kern="100" dirty="0">
                          <a:effectLst/>
                        </a:rPr>
                        <a:t>为假，则</a:t>
                      </a:r>
                      <a:r>
                        <a:rPr lang="en-US" altLang="zh-CN" sz="1800" kern="100" dirty="0">
                          <a:effectLst/>
                        </a:rPr>
                        <a:t>!a</a:t>
                      </a:r>
                      <a:r>
                        <a:rPr lang="zh-CN" altLang="en-US" sz="1800" kern="100" dirty="0">
                          <a:effectLst/>
                        </a:rPr>
                        <a:t>为真</a:t>
                      </a:r>
                      <a:r>
                        <a:rPr lang="en-US" altLang="zh-CN" sz="1800" kern="100" dirty="0">
                          <a:effectLst/>
                        </a:rPr>
                        <a:t>;</a:t>
                      </a:r>
                      <a:r>
                        <a:rPr lang="zh-CN" altLang="en-US" sz="1800" kern="100" dirty="0">
                          <a:effectLst/>
                        </a:rPr>
                        <a:t>如果</a:t>
                      </a:r>
                      <a:r>
                        <a:rPr lang="en-US" altLang="zh-CN" sz="1800" kern="100" dirty="0">
                          <a:effectLst/>
                        </a:rPr>
                        <a:t>a</a:t>
                      </a:r>
                      <a:r>
                        <a:rPr lang="zh-CN" altLang="en-US" sz="1800" kern="100" dirty="0">
                          <a:effectLst/>
                        </a:rPr>
                        <a:t>为真，则</a:t>
                      </a:r>
                      <a:r>
                        <a:rPr lang="en-US" altLang="zh-CN" sz="1800" kern="100" dirty="0">
                          <a:effectLst/>
                        </a:rPr>
                        <a:t>!a</a:t>
                      </a:r>
                      <a:r>
                        <a:rPr lang="zh-CN" altLang="en-US" sz="1800" kern="100" dirty="0">
                          <a:effectLst/>
                        </a:rPr>
                        <a:t>为假</a:t>
                      </a:r>
                      <a:endParaRPr lang="zh-CN" altLang="zh-CN"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99790426"/>
                  </a:ext>
                </a:extLst>
              </a:tr>
              <a:tr h="360000">
                <a:tc>
                  <a:txBody>
                    <a:bodyPr/>
                    <a:lstStyle/>
                    <a:p>
                      <a:pPr algn="ctr">
                        <a:lnSpc>
                          <a:spcPct val="150000"/>
                        </a:lnSpc>
                        <a:spcAft>
                          <a:spcPts val="0"/>
                        </a:spcAft>
                      </a:pPr>
                      <a:r>
                        <a:rPr lang="en-US" sz="1800" kern="10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逻辑与</a:t>
                      </a:r>
                      <a:r>
                        <a:rPr lang="en-US" altLang="zh-CN" sz="1800" kern="10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effectLst/>
                          <a:latin typeface="+mn-ea"/>
                          <a:ea typeface="+mn-ea"/>
                          <a:cs typeface="Times New Roman" panose="02020603050405020304" pitchFamily="18" charset="0"/>
                        </a:rPr>
                        <a:t>如果</a:t>
                      </a: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和</a:t>
                      </a:r>
                      <a:r>
                        <a:rPr lang="en-US" altLang="zh-CN" sz="1800" kern="100">
                          <a:effectLst/>
                          <a:latin typeface="+mn-ea"/>
                          <a:ea typeface="+mn-ea"/>
                          <a:cs typeface="Times New Roman" panose="02020603050405020304" pitchFamily="18" charset="0"/>
                        </a:rPr>
                        <a:t>b</a:t>
                      </a:r>
                      <a:r>
                        <a:rPr lang="zh-CN" altLang="en-US" sz="1800" kern="10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07255402"/>
                  </a:ext>
                </a:extLst>
              </a:tr>
              <a:tr h="360000">
                <a:tc>
                  <a:txBody>
                    <a:bodyPr/>
                    <a:lstStyle/>
                    <a:p>
                      <a:pPr algn="ctr">
                        <a:lnSpc>
                          <a:spcPct val="15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effectLst/>
                          <a:latin typeface="+mn-ea"/>
                          <a:ea typeface="+mn-ea"/>
                          <a:cs typeface="Times New Roman" panose="02020603050405020304" pitchFamily="18" charset="0"/>
                        </a:rPr>
                        <a:t>逻辑或</a:t>
                      </a:r>
                      <a:r>
                        <a:rPr lang="en-US" altLang="zh-CN" sz="1800" kern="10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dirty="0">
                          <a:effectLst/>
                          <a:latin typeface="+mn-ea"/>
                          <a:ea typeface="+mn-ea"/>
                          <a:cs typeface="Times New Roman" panose="02020603050405020304" pitchFamily="18" charset="0"/>
                        </a:rPr>
                        <a:t>如果</a:t>
                      </a:r>
                      <a:r>
                        <a:rPr lang="en-US" altLang="zh-CN" sz="1800" kern="100" dirty="0">
                          <a:effectLst/>
                          <a:latin typeface="+mn-ea"/>
                          <a:ea typeface="+mn-ea"/>
                          <a:cs typeface="Times New Roman" panose="02020603050405020304" pitchFamily="18" charset="0"/>
                        </a:rPr>
                        <a:t>a</a:t>
                      </a:r>
                      <a:r>
                        <a:rPr lang="zh-CN" altLang="en-US" sz="1800" kern="100" dirty="0">
                          <a:effectLst/>
                          <a:latin typeface="+mn-ea"/>
                          <a:ea typeface="+mn-ea"/>
                          <a:cs typeface="Times New Roman" panose="02020603050405020304" pitchFamily="18" charset="0"/>
                        </a:rPr>
                        <a:t>和</a:t>
                      </a:r>
                      <a:r>
                        <a:rPr lang="en-US" altLang="zh-CN" sz="1800" kern="100" dirty="0">
                          <a:effectLst/>
                          <a:latin typeface="+mn-ea"/>
                          <a:ea typeface="+mn-ea"/>
                          <a:cs typeface="Times New Roman" panose="02020603050405020304" pitchFamily="18" charset="0"/>
                        </a:rPr>
                        <a:t>b</a:t>
                      </a:r>
                      <a:r>
                        <a:rPr lang="zh-CN" altLang="en-US" sz="1800" kern="100" dirty="0">
                          <a:effectLst/>
                          <a:latin typeface="+mn-ea"/>
                          <a:ea typeface="+mn-ea"/>
                          <a:cs typeface="Times New Roman" panose="02020603050405020304" pitchFamily="18" charset="0"/>
                        </a:rPr>
                        <a:t>有一个以上为真，则结果为真，二者都为假时，结果为假</a:t>
                      </a:r>
                      <a:endParaRPr lang="zh-CN" sz="18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1891970"/>
                  </a:ext>
                </a:extLst>
              </a:tr>
            </a:tbl>
          </a:graphicData>
        </a:graphic>
      </p:graphicFrame>
      <p:graphicFrame>
        <p:nvGraphicFramePr>
          <p:cNvPr id="2" name="表格 1"/>
          <p:cNvGraphicFramePr>
            <a:graphicFrameLocks noGrp="1"/>
          </p:cNvGraphicFramePr>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val="3340877376"/>
                    </a:ext>
                  </a:extLst>
                </a:gridCol>
                <a:gridCol w="788758">
                  <a:extLst>
                    <a:ext uri="{9D8B030D-6E8A-4147-A177-3AD203B41FA5}">
                      <a16:colId xmlns:a16="http://schemas.microsoft.com/office/drawing/2014/main" val="1994263569"/>
                    </a:ext>
                  </a:extLst>
                </a:gridCol>
                <a:gridCol w="788758">
                  <a:extLst>
                    <a:ext uri="{9D8B030D-6E8A-4147-A177-3AD203B41FA5}">
                      <a16:colId xmlns:a16="http://schemas.microsoft.com/office/drawing/2014/main" val="3815812150"/>
                    </a:ext>
                  </a:extLst>
                </a:gridCol>
                <a:gridCol w="788758">
                  <a:extLst>
                    <a:ext uri="{9D8B030D-6E8A-4147-A177-3AD203B41FA5}">
                      <a16:colId xmlns:a16="http://schemas.microsoft.com/office/drawing/2014/main" val="69866498"/>
                    </a:ext>
                  </a:extLst>
                </a:gridCol>
                <a:gridCol w="788758">
                  <a:extLst>
                    <a:ext uri="{9D8B030D-6E8A-4147-A177-3AD203B41FA5}">
                      <a16:colId xmlns:a16="http://schemas.microsoft.com/office/drawing/2014/main" val="895864238"/>
                    </a:ext>
                  </a:extLst>
                </a:gridCol>
                <a:gridCol w="788758">
                  <a:extLst>
                    <a:ext uri="{9D8B030D-6E8A-4147-A177-3AD203B41FA5}">
                      <a16:colId xmlns:a16="http://schemas.microsoft.com/office/drawing/2014/main" val="1339348998"/>
                    </a:ext>
                  </a:extLst>
                </a:gridCol>
              </a:tblGrid>
              <a:tr h="679468">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9816594"/>
                  </a:ext>
                </a:extLst>
              </a:tr>
              <a:tr h="370840">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真</a:t>
                      </a:r>
                      <a:endParaRPr lang="en-US" altLang="zh-CN" sz="160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09129"/>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3358297"/>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1058509"/>
                  </a:ext>
                </a:extLst>
              </a:tr>
            </a:tbl>
          </a:graphicData>
        </a:graphic>
      </p:graphicFrame>
      <p:sp>
        <p:nvSpPr>
          <p:cNvPr id="27" name="MH_Desc_1"/>
          <p:cNvSpPr/>
          <p:nvPr>
            <p:custDataLst>
              <p:tags r:id="rId1"/>
            </p:custDataLst>
          </p:nvPr>
        </p:nvSpPr>
        <p:spPr>
          <a:xfrm>
            <a:off x="893284" y="2775588"/>
            <a:ext cx="5585338" cy="34370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a:t>
            </a:r>
            <a:r>
              <a:rPr lang="en-US" altLang="zh-CN" dirty="0">
                <a:solidFill>
                  <a:schemeClr val="tx1"/>
                </a:solidFill>
              </a:rPr>
              <a:t>&amp;&amp;”</a:t>
            </a:r>
            <a:r>
              <a:rPr lang="zh-CN" altLang="en-US" dirty="0">
                <a:solidFill>
                  <a:schemeClr val="tx1"/>
                </a:solidFill>
              </a:rPr>
              <a:t>和“</a:t>
            </a:r>
            <a:r>
              <a:rPr lang="en-US" altLang="zh-CN" dirty="0">
                <a:solidFill>
                  <a:schemeClr val="tx1"/>
                </a:solidFill>
              </a:rPr>
              <a:t>‖”</a:t>
            </a:r>
            <a:r>
              <a:rPr lang="zh-CN" altLang="en-US" dirty="0">
                <a:solidFill>
                  <a:schemeClr val="tx1"/>
                </a:solidFill>
              </a:rPr>
              <a:t>是双目运算符，要求有两个运算对象</a:t>
            </a:r>
            <a:r>
              <a:rPr lang="en-US" altLang="zh-CN" dirty="0">
                <a:solidFill>
                  <a:schemeClr val="tx1"/>
                </a:solidFill>
              </a:rPr>
              <a:t>(</a:t>
            </a:r>
            <a:r>
              <a:rPr lang="zh-CN" altLang="en-US" dirty="0">
                <a:solidFill>
                  <a:schemeClr val="tx1"/>
                </a:solidFill>
              </a:rPr>
              <a:t>操作数</a:t>
            </a:r>
            <a:r>
              <a:rPr lang="en-US" altLang="zh-CN" dirty="0">
                <a:solidFill>
                  <a:schemeClr val="tx1"/>
                </a:solidFill>
              </a:rPr>
              <a:t>)</a:t>
            </a:r>
            <a:r>
              <a:rPr lang="zh-CN" altLang="en-US" dirty="0">
                <a:solidFill>
                  <a:schemeClr val="tx1"/>
                </a:solidFill>
              </a:rPr>
              <a:t>； “！”是单目运算符，只要有一个运算对象</a:t>
            </a: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优先次序：</a:t>
            </a:r>
            <a:r>
              <a:rPr lang="en-US" altLang="zh-CN" dirty="0">
                <a:solidFill>
                  <a:schemeClr val="tx1"/>
                </a:solidFill>
              </a:rPr>
              <a:t>!(</a:t>
            </a:r>
            <a:r>
              <a:rPr lang="zh-CN" altLang="en-US" dirty="0">
                <a:solidFill>
                  <a:schemeClr val="tx1"/>
                </a:solidFill>
              </a:rPr>
              <a:t>非</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与</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 即“！”为三者中最高的； 逻辑运算符中的“＆＆”和“</a:t>
            </a:r>
            <a:r>
              <a:rPr lang="en-US" altLang="zh-CN" dirty="0">
                <a:solidFill>
                  <a:schemeClr val="tx1"/>
                </a:solidFill>
              </a:rPr>
              <a:t>‖”</a:t>
            </a:r>
            <a:r>
              <a:rPr lang="zh-CN" altLang="en-US" dirty="0">
                <a:solidFill>
                  <a:schemeClr val="tx1"/>
                </a:solidFill>
              </a:rPr>
              <a:t>低于关系运算符，“！”高于算术运算符</a:t>
            </a:r>
            <a:endParaRPr lang="en-US" altLang="zh-CN" dirty="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逻辑运算结果不是</a:t>
            </a:r>
            <a:r>
              <a:rPr lang="en-US" altLang="zh-CN" dirty="0">
                <a:solidFill>
                  <a:schemeClr val="tx1"/>
                </a:solidFill>
              </a:rPr>
              <a:t>0</a:t>
            </a:r>
            <a:r>
              <a:rPr lang="zh-CN" altLang="en-US" dirty="0">
                <a:solidFill>
                  <a:schemeClr val="tx1"/>
                </a:solidFill>
              </a:rPr>
              <a:t>就是</a:t>
            </a:r>
            <a:r>
              <a:rPr lang="en-US" altLang="zh-CN" dirty="0">
                <a:solidFill>
                  <a:schemeClr val="tx1"/>
                </a:solidFill>
              </a:rPr>
              <a:t>1</a:t>
            </a:r>
            <a:r>
              <a:rPr lang="zh-CN" altLang="en-US" dirty="0">
                <a:solidFill>
                  <a:schemeClr val="tx1"/>
                </a:solidFill>
              </a:rPr>
              <a:t>，不可能是其他数值。而在逻辑表达式中作为参加逻辑运算的运算对象可以是</a:t>
            </a:r>
            <a:r>
              <a:rPr lang="en-US" altLang="zh-CN" dirty="0">
                <a:solidFill>
                  <a:schemeClr val="tx1"/>
                </a:solidFill>
              </a:rPr>
              <a:t>0(“</a:t>
            </a:r>
            <a:r>
              <a:rPr lang="zh-CN" altLang="en-US" dirty="0">
                <a:solidFill>
                  <a:schemeClr val="tx1"/>
                </a:solidFill>
              </a:rPr>
              <a:t>假”</a:t>
            </a:r>
            <a:r>
              <a:rPr lang="en-US" altLang="zh-CN" dirty="0">
                <a:solidFill>
                  <a:schemeClr val="tx1"/>
                </a:solidFill>
              </a:rPr>
              <a:t>)</a:t>
            </a:r>
            <a:r>
              <a:rPr lang="zh-CN" altLang="en-US" dirty="0">
                <a:solidFill>
                  <a:schemeClr val="tx1"/>
                </a:solidFill>
              </a:rPr>
              <a:t>或任何非</a:t>
            </a:r>
            <a:r>
              <a:rPr lang="en-US" altLang="zh-CN" dirty="0">
                <a:solidFill>
                  <a:schemeClr val="tx1"/>
                </a:solidFill>
              </a:rPr>
              <a:t>0</a:t>
            </a:r>
            <a:r>
              <a:rPr lang="zh-CN" altLang="en-US" dirty="0">
                <a:solidFill>
                  <a:schemeClr val="tx1"/>
                </a:solidFill>
              </a:rPr>
              <a:t>的数值</a:t>
            </a:r>
            <a:r>
              <a:rPr lang="en-US" altLang="zh-CN" dirty="0">
                <a:solidFill>
                  <a:schemeClr val="tx1"/>
                </a:solidFill>
              </a:rPr>
              <a:t>(</a:t>
            </a:r>
            <a:r>
              <a:rPr lang="zh-CN" altLang="en-US" dirty="0">
                <a:solidFill>
                  <a:schemeClr val="tx1"/>
                </a:solidFill>
              </a:rPr>
              <a:t>按“真”对待</a:t>
            </a: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967479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2"/>
            </p:custDataLst>
          </p:nvPr>
        </p:nvSpPr>
        <p:spPr>
          <a:xfrm>
            <a:off x="384635" y="1529951"/>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dirty="0">
                <a:solidFill>
                  <a:srgbClr val="333333"/>
                </a:solidFill>
              </a:rPr>
              <a:t>a &amp;&amp; b &amp;&amp; c</a:t>
            </a:r>
            <a:r>
              <a:rPr lang="zh-CN" altLang="en-US" sz="1600" dirty="0">
                <a:solidFill>
                  <a:srgbClr val="333333"/>
                </a:solidFill>
              </a:rPr>
              <a:t>。只有</a:t>
            </a:r>
            <a:r>
              <a:rPr lang="en-US" altLang="zh-CN" sz="1600" dirty="0">
                <a:solidFill>
                  <a:srgbClr val="333333"/>
                </a:solidFill>
              </a:rPr>
              <a:t>a</a:t>
            </a:r>
            <a:r>
              <a:rPr lang="zh-CN" altLang="en-US" sz="1600" dirty="0">
                <a:solidFill>
                  <a:srgbClr val="333333"/>
                </a:solidFill>
              </a:rPr>
              <a:t>为真</a:t>
            </a:r>
            <a:r>
              <a:rPr lang="en-US" altLang="zh-CN" sz="1600" dirty="0">
                <a:solidFill>
                  <a:srgbClr val="333333"/>
                </a:solidFill>
              </a:rPr>
              <a:t>(</a:t>
            </a:r>
            <a:r>
              <a:rPr lang="zh-CN" altLang="en-US" sz="1600" dirty="0">
                <a:solidFill>
                  <a:srgbClr val="333333"/>
                </a:solidFill>
              </a:rPr>
              <a:t>非</a:t>
            </a:r>
            <a:r>
              <a:rPr lang="en-US" altLang="zh-CN" sz="1600" dirty="0">
                <a:solidFill>
                  <a:srgbClr val="333333"/>
                </a:solidFill>
              </a:rPr>
              <a:t>0)</a:t>
            </a:r>
            <a:r>
              <a:rPr lang="zh-CN" altLang="en-US" sz="1600" dirty="0">
                <a:solidFill>
                  <a:srgbClr val="333333"/>
                </a:solidFill>
              </a:rPr>
              <a:t>时，才需要判别</a:t>
            </a:r>
            <a:r>
              <a:rPr lang="en-US" altLang="zh-CN" sz="1600" dirty="0">
                <a:solidFill>
                  <a:srgbClr val="333333"/>
                </a:solidFill>
              </a:rPr>
              <a:t>b</a:t>
            </a:r>
            <a:r>
              <a:rPr lang="zh-CN" altLang="en-US" sz="1600" dirty="0">
                <a:solidFill>
                  <a:srgbClr val="333333"/>
                </a:solidFill>
              </a:rPr>
              <a:t>的值。只有当</a:t>
            </a:r>
            <a:r>
              <a:rPr lang="en-US" altLang="zh-CN" sz="1600" dirty="0">
                <a:solidFill>
                  <a:srgbClr val="333333"/>
                </a:solidFill>
              </a:rPr>
              <a:t>a</a:t>
            </a:r>
            <a:r>
              <a:rPr lang="zh-CN" altLang="en-US" sz="1600" dirty="0">
                <a:solidFill>
                  <a:srgbClr val="333333"/>
                </a:solidFill>
              </a:rPr>
              <a:t>和</a:t>
            </a:r>
            <a:r>
              <a:rPr lang="en-US" altLang="zh-CN" sz="1600" dirty="0">
                <a:solidFill>
                  <a:srgbClr val="333333"/>
                </a:solidFill>
              </a:rPr>
              <a:t>b</a:t>
            </a:r>
            <a:r>
              <a:rPr lang="zh-CN" altLang="en-US" sz="1600" dirty="0">
                <a:solidFill>
                  <a:srgbClr val="333333"/>
                </a:solidFill>
              </a:rPr>
              <a:t>都为真时才需要判别</a:t>
            </a:r>
            <a:r>
              <a:rPr lang="en-US" altLang="zh-CN" sz="1600" dirty="0">
                <a:solidFill>
                  <a:srgbClr val="333333"/>
                </a:solidFill>
              </a:rPr>
              <a:t>c</a:t>
            </a:r>
            <a:r>
              <a:rPr lang="zh-CN" altLang="en-US" sz="1600" dirty="0">
                <a:solidFill>
                  <a:srgbClr val="333333"/>
                </a:solidFill>
              </a:rPr>
              <a:t>的值。</a:t>
            </a:r>
          </a:p>
        </p:txBody>
      </p:sp>
      <p:sp>
        <p:nvSpPr>
          <p:cNvPr id="4" name="MH_SubTitle_2"/>
          <p:cNvSpPr/>
          <p:nvPr>
            <p:custDataLst>
              <p:tags r:id="rId3"/>
            </p:custDataLst>
          </p:nvPr>
        </p:nvSpPr>
        <p:spPr>
          <a:xfrm>
            <a:off x="4844959" y="1529951"/>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a:solidFill>
                  <a:srgbClr val="333333"/>
                </a:solidFill>
              </a:rPr>
              <a:t>c</a:t>
            </a:r>
            <a:r>
              <a:rPr lang="zh-CN" altLang="en-US" sz="160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4224247" y="3112966"/>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4338547" y="3227266"/>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a:solidFill>
                  <a:schemeClr val="accent1">
                    <a:lumMod val="75000"/>
                  </a:schemeClr>
                </a:solidFill>
              </a:rPr>
              <a:t>逻辑</a:t>
            </a:r>
            <a:endParaRPr lang="en-US" altLang="zh-CN" sz="1600" b="1">
              <a:solidFill>
                <a:schemeClr val="accent1">
                  <a:lumMod val="75000"/>
                </a:schemeClr>
              </a:solidFill>
            </a:endParaRPr>
          </a:p>
          <a:p>
            <a:pPr algn="ctr">
              <a:defRPr/>
            </a:pPr>
            <a:r>
              <a:rPr lang="zh-CN" altLang="en-US" sz="1600" b="1">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4874595" y="2015476"/>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4621016" y="2019477"/>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4656047" y="2029393"/>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4874595" y="2190855"/>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4621016" y="2194856"/>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4656047" y="2204018"/>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4874595" y="552355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4621016" y="55275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4656047" y="553728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4874595" y="5698936"/>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4621016" y="5702937"/>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4656047" y="571191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idx="4294967295"/>
            <p:custDataLst>
              <p:tags r:id="rId18"/>
            </p:custDataLst>
          </p:nvPr>
        </p:nvSpPr>
        <p:spPr>
          <a:xfrm>
            <a:off x="407895" y="259557"/>
            <a:ext cx="7807967" cy="1076325"/>
          </a:xfrm>
        </p:spPr>
        <p:txBody>
          <a:bodyPr>
            <a:noAutofit/>
          </a:bodyPr>
          <a:lstStyle/>
          <a:p>
            <a:pPr>
              <a:lnSpc>
                <a:spcPct val="120000"/>
              </a:lnSpc>
            </a:pPr>
            <a:r>
              <a:rPr lang="zh-CN" altLang="en-US" sz="2000" dirty="0">
                <a:solidFill>
                  <a:schemeClr val="accent1"/>
                </a:solidFill>
                <a:latin typeface="+mn-ea"/>
                <a:ea typeface="+mn-ea"/>
              </a:rPr>
              <a:t>在逻辑表达式的求解中，并不是所有的逻辑运算符都被执行，只是在必须执行下一个逻辑运算符才能求出表达式的解时，才执行该运算符。</a:t>
            </a:r>
          </a:p>
        </p:txBody>
      </p:sp>
      <p:grpSp>
        <p:nvGrpSpPr>
          <p:cNvPr id="20" name="组合 19"/>
          <p:cNvGrpSpPr/>
          <p:nvPr/>
        </p:nvGrpSpPr>
        <p:grpSpPr>
          <a:xfrm>
            <a:off x="1541299" y="2931410"/>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1(</a:t>
              </a:r>
              <a:r>
                <a:rPr lang="zh-CN" altLang="en-US" sz="1400"/>
                <a:t>真</a:t>
              </a:r>
              <a:r>
                <a:rPr lang="en-US" altLang="zh-CN" sz="1400"/>
                <a:t>)				0(</a:t>
              </a:r>
              <a:r>
                <a:rPr lang="zh-CN" altLang="en-US" sz="1400"/>
                <a:t>假</a:t>
              </a:r>
              <a:r>
                <a:rPr lang="en-US" altLang="zh-CN" sz="1400"/>
                <a:t>)</a:t>
              </a:r>
            </a:p>
          </p:txBody>
        </p:sp>
      </p:grpSp>
      <p:grpSp>
        <p:nvGrpSpPr>
          <p:cNvPr id="37" name="组合 36"/>
          <p:cNvGrpSpPr/>
          <p:nvPr/>
        </p:nvGrpSpPr>
        <p:grpSpPr>
          <a:xfrm>
            <a:off x="6292808" y="2931410"/>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0(</a:t>
              </a:r>
              <a:r>
                <a:rPr lang="zh-CN" altLang="en-US" sz="1400"/>
                <a:t>假</a:t>
              </a:r>
              <a:r>
                <a:rPr lang="en-US" altLang="zh-CN" sz="1400"/>
                <a:t>)				1(</a:t>
              </a:r>
              <a:r>
                <a:rPr lang="zh-CN" altLang="en-US" sz="1400"/>
                <a:t>真</a:t>
              </a:r>
              <a:r>
                <a:rPr lang="en-US" altLang="zh-CN" sz="1400"/>
                <a:t>)</a:t>
              </a:r>
            </a:p>
          </p:txBody>
        </p:sp>
      </p:grpSp>
      <p:sp>
        <p:nvSpPr>
          <p:cNvPr id="49" name="文本框 48">
            <a:extLst>
              <a:ext uri="{FF2B5EF4-FFF2-40B4-BE49-F238E27FC236}">
                <a16:creationId xmlns:a16="http://schemas.microsoft.com/office/drawing/2014/main" id="{B8D5C40A-9879-4BA4-972F-2EDECC99E9D3}"/>
              </a:ext>
            </a:extLst>
          </p:cNvPr>
          <p:cNvSpPr txBox="1"/>
          <p:nvPr/>
        </p:nvSpPr>
        <p:spPr>
          <a:xfrm>
            <a:off x="8410684" y="2278416"/>
            <a:ext cx="3712051" cy="1754326"/>
          </a:xfrm>
          <a:prstGeom prst="rect">
            <a:avLst/>
          </a:prstGeom>
          <a:solidFill>
            <a:schemeClr val="accent1">
              <a:lumMod val="20000"/>
              <a:lumOff val="80000"/>
            </a:schemeClr>
          </a:solidFill>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 1, b = 2, c = 3, d = 4;</a:t>
            </a:r>
          </a:p>
          <a:p>
            <a:r>
              <a:rPr lang="pt-BR" altLang="zh-CN" sz="1800" dirty="0">
                <a:solidFill>
                  <a:srgbClr val="0000FF"/>
                </a:solidFill>
                <a:latin typeface="新宋体" panose="02010609030101010101" pitchFamily="49" charset="-122"/>
                <a:ea typeface="新宋体" panose="02010609030101010101" pitchFamily="49" charset="-122"/>
              </a:rPr>
              <a:t>int</a:t>
            </a:r>
            <a:r>
              <a:rPr lang="pt-BR" altLang="zh-CN" sz="1800" dirty="0">
                <a:solidFill>
                  <a:srgbClr val="000000"/>
                </a:solidFill>
                <a:latin typeface="新宋体" panose="02010609030101010101" pitchFamily="49" charset="-122"/>
                <a:ea typeface="新宋体" panose="02010609030101010101" pitchFamily="49" charset="-122"/>
              </a:rPr>
              <a:t> m = 1, n = 1;</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pt-BR" altLang="zh-CN" sz="1800" dirty="0">
                <a:solidFill>
                  <a:srgbClr val="000000"/>
                </a:solidFill>
                <a:latin typeface="新宋体" panose="02010609030101010101" pitchFamily="49" charset="-122"/>
                <a:ea typeface="新宋体" panose="02010609030101010101" pitchFamily="49" charset="-122"/>
              </a:rPr>
              <a:t>(m = a &gt; b) &amp;&amp; (n = c &gt; d);</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pt-BR" altLang="zh-CN" sz="1800" dirty="0">
                <a:solidFill>
                  <a:srgbClr val="000000"/>
                </a:solidFill>
                <a:latin typeface="新宋体" panose="02010609030101010101" pitchFamily="49" charset="-122"/>
                <a:ea typeface="新宋体" panose="02010609030101010101" pitchFamily="49" charset="-122"/>
              </a:rPr>
              <a:t>printf(</a:t>
            </a:r>
            <a:r>
              <a:rPr lang="pt-BR" altLang="zh-CN" sz="1800" dirty="0">
                <a:solidFill>
                  <a:srgbClr val="A31515"/>
                </a:solidFill>
                <a:latin typeface="新宋体" panose="02010609030101010101" pitchFamily="49" charset="-122"/>
                <a:ea typeface="新宋体" panose="02010609030101010101" pitchFamily="49" charset="-122"/>
              </a:rPr>
              <a:t>"%d\t%d\n"</a:t>
            </a:r>
            <a:r>
              <a:rPr lang="pt-BR" altLang="zh-CN" sz="1800" dirty="0">
                <a:solidFill>
                  <a:srgbClr val="000000"/>
                </a:solidFill>
                <a:latin typeface="新宋体" panose="02010609030101010101" pitchFamily="49" charset="-122"/>
                <a:ea typeface="新宋体" panose="02010609030101010101" pitchFamily="49" charset="-122"/>
              </a:rPr>
              <a:t>, m,n); </a:t>
            </a:r>
            <a:endParaRPr lang="zh-CN" altLang="en-US" dirty="0"/>
          </a:p>
        </p:txBody>
      </p:sp>
    </p:spTree>
    <p:custDataLst>
      <p:tags r:id="rId1"/>
    </p:custDataLst>
    <p:extLst>
      <p:ext uri="{BB962C8B-B14F-4D97-AF65-F5344CB8AC3E}">
        <p14:creationId xmlns:p14="http://schemas.microsoft.com/office/powerpoint/2010/main" val="375483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dirty="0">
                    <a:solidFill>
                      <a:srgbClr val="FFFFFF"/>
                    </a:solidFill>
                  </a:rPr>
                  <a:t>空语句</a:t>
                </a: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dirty="0">
                    <a:solidFill>
                      <a:srgbClr val="FFFFFF"/>
                    </a:solidFill>
                  </a:rPr>
                  <a:t>函数调用</a:t>
                </a:r>
                <a:endParaRPr lang="en-US" altLang="zh-CN" dirty="0">
                  <a:solidFill>
                    <a:srgbClr val="FFFFFF"/>
                  </a:solidFill>
                </a:endParaRPr>
              </a:p>
              <a:p>
                <a:pPr algn="ctr">
                  <a:defRPr/>
                </a:pPr>
                <a:r>
                  <a:rPr lang="zh-CN" altLang="en-US" dirty="0">
                    <a:solidFill>
                      <a:srgbClr val="FFFFFF"/>
                    </a:solidFill>
                  </a:rPr>
                  <a:t>语句</a:t>
                </a: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dirty="0">
                    <a:solidFill>
                      <a:schemeClr val="accent1"/>
                    </a:solidFill>
                  </a:rPr>
                  <a:t>C </a:t>
                </a:r>
                <a:r>
                  <a:rPr lang="zh-CN" altLang="en-US" sz="2800" b="1" dirty="0">
                    <a:solidFill>
                      <a:schemeClr val="accent1"/>
                    </a:solidFill>
                  </a:rPr>
                  <a:t>语 句</a:t>
                </a:r>
                <a:endParaRPr lang="en-US" sz="2800" b="1" dirty="0">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dirty="0">
                  <a:solidFill>
                    <a:schemeClr val="bg1"/>
                  </a:solidFill>
                </a:rPr>
                <a:t>控制语句</a:t>
              </a:r>
            </a:p>
          </p:txBody>
        </p:sp>
      </p:grpSp>
    </p:spTree>
    <p:custDataLst>
      <p:tags r:id="rId1"/>
    </p:custDataLst>
    <p:extLst>
      <p:ext uri="{BB962C8B-B14F-4D97-AF65-F5344CB8AC3E}">
        <p14:creationId xmlns:p14="http://schemas.microsoft.com/office/powerpoint/2010/main" val="308760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652503" y="460420"/>
            <a:ext cx="4350607" cy="5338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语句中表达式可以是任何数值表达式。</a:t>
            </a:r>
            <a:endParaRPr lang="en-US" altLang="zh-CN" dirty="0">
              <a:solidFill>
                <a:schemeClr val="tx1">
                  <a:lumMod val="65000"/>
                  <a:lumOff val="35000"/>
                </a:schemeClr>
              </a:solidFill>
            </a:endParaRPr>
          </a:p>
        </p:txBody>
      </p:sp>
      <p:sp>
        <p:nvSpPr>
          <p:cNvPr id="4" name="圆角矩形 3"/>
          <p:cNvSpPr/>
          <p:nvPr/>
        </p:nvSpPr>
        <p:spPr>
          <a:xfrm>
            <a:off x="652502" y="1247040"/>
            <a:ext cx="4350607"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a:t>1			</a:t>
            </a:r>
          </a:p>
          <a:p>
            <a:pPr defTabSz="363538">
              <a:lnSpc>
                <a:spcPct val="150000"/>
              </a:lnSpc>
            </a:pPr>
            <a:r>
              <a:rPr lang="en-US" altLang="zh-CN" sz="1600" dirty="0"/>
              <a:t>if (x&gt;0 &amp;&amp; y&gt;0) </a:t>
            </a:r>
            <a:r>
              <a:rPr lang="zh-CN" altLang="en-US" sz="1600" dirty="0"/>
              <a:t>语句</a:t>
            </a:r>
            <a:r>
              <a:rPr lang="en-US" altLang="zh-CN" sz="1600" dirty="0"/>
              <a:t>2	</a:t>
            </a:r>
          </a:p>
          <a:p>
            <a:pPr defTabSz="363538">
              <a:lnSpc>
                <a:spcPct val="150000"/>
              </a:lnSpc>
            </a:pPr>
            <a:r>
              <a:rPr lang="en-US" altLang="zh-CN" sz="1600" dirty="0"/>
              <a:t>if (x) </a:t>
            </a:r>
            <a:r>
              <a:rPr lang="zh-CN" altLang="en-US" sz="1600" dirty="0"/>
              <a:t>语句</a:t>
            </a:r>
            <a:r>
              <a:rPr lang="en-US" altLang="zh-CN" sz="1600" dirty="0"/>
              <a:t>3				</a:t>
            </a:r>
          </a:p>
          <a:p>
            <a:pPr defTabSz="363538">
              <a:lnSpc>
                <a:spcPct val="150000"/>
              </a:lnSpc>
            </a:pPr>
            <a:r>
              <a:rPr lang="en-US" altLang="zh-CN" sz="1600" dirty="0"/>
              <a:t>if (1) </a:t>
            </a:r>
            <a:r>
              <a:rPr lang="zh-CN" altLang="en-US" sz="1600" dirty="0"/>
              <a:t>语句</a:t>
            </a:r>
            <a:r>
              <a:rPr lang="en-US" altLang="zh-CN" sz="1600" dirty="0"/>
              <a:t>4				</a:t>
            </a:r>
          </a:p>
          <a:p>
            <a:pPr defTabSz="363538">
              <a:lnSpc>
                <a:spcPct val="150000"/>
              </a:lnSpc>
            </a:pPr>
            <a:r>
              <a:rPr lang="en-US" altLang="zh-CN" sz="1600" dirty="0"/>
              <a:t>if (0) </a:t>
            </a:r>
            <a:r>
              <a:rPr lang="zh-CN" altLang="en-US" sz="1600" dirty="0"/>
              <a:t>语句</a:t>
            </a:r>
            <a:r>
              <a:rPr lang="en-US" altLang="zh-CN" sz="1600" dirty="0"/>
              <a:t>5				</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a:t>6			</a:t>
            </a:r>
            <a:endParaRPr lang="en-US" altLang="zh-CN" sz="1600" dirty="0">
              <a:solidFill>
                <a:srgbClr val="0070C0"/>
              </a:solidFill>
            </a:endParaRPr>
          </a:p>
        </p:txBody>
      </p:sp>
    </p:spTree>
    <p:extLst>
      <p:ext uri="{BB962C8B-B14F-4D97-AF65-F5344CB8AC3E}">
        <p14:creationId xmlns:p14="http://schemas.microsoft.com/office/powerpoint/2010/main" val="2671399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652503" y="460420"/>
            <a:ext cx="4350607" cy="5338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语句中表达式可以是任何数值表达式。</a:t>
            </a:r>
            <a:endParaRPr lang="en-US" altLang="zh-CN" dirty="0">
              <a:solidFill>
                <a:schemeClr val="tx1">
                  <a:lumMod val="65000"/>
                  <a:lumOff val="35000"/>
                </a:schemeClr>
              </a:solidFill>
            </a:endParaRPr>
          </a:p>
        </p:txBody>
      </p:sp>
      <p:sp>
        <p:nvSpPr>
          <p:cNvPr id="4" name="圆角矩形 3"/>
          <p:cNvSpPr/>
          <p:nvPr/>
        </p:nvSpPr>
        <p:spPr>
          <a:xfrm>
            <a:off x="652502" y="1247040"/>
            <a:ext cx="4350607"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a:t>1			</a:t>
            </a:r>
          </a:p>
          <a:p>
            <a:pPr defTabSz="363538">
              <a:lnSpc>
                <a:spcPct val="150000"/>
              </a:lnSpc>
            </a:pPr>
            <a:r>
              <a:rPr lang="en-US" altLang="zh-CN" sz="1600" dirty="0"/>
              <a:t>if (x&gt;0 &amp;&amp; y&gt;0) </a:t>
            </a:r>
            <a:r>
              <a:rPr lang="zh-CN" altLang="en-US" sz="1600" dirty="0"/>
              <a:t>语句</a:t>
            </a:r>
            <a:r>
              <a:rPr lang="en-US" altLang="zh-CN" sz="1600" dirty="0"/>
              <a:t>2	</a:t>
            </a:r>
          </a:p>
          <a:p>
            <a:pPr defTabSz="363538">
              <a:lnSpc>
                <a:spcPct val="150000"/>
              </a:lnSpc>
            </a:pPr>
            <a:r>
              <a:rPr lang="en-US" altLang="zh-CN" sz="1600" dirty="0"/>
              <a:t>if (x) </a:t>
            </a:r>
            <a:r>
              <a:rPr lang="zh-CN" altLang="en-US" sz="1600" dirty="0"/>
              <a:t>语句</a:t>
            </a:r>
            <a:r>
              <a:rPr lang="en-US" altLang="zh-CN" sz="1600" dirty="0"/>
              <a:t>3				</a:t>
            </a:r>
          </a:p>
          <a:p>
            <a:pPr defTabSz="363538">
              <a:lnSpc>
                <a:spcPct val="150000"/>
              </a:lnSpc>
            </a:pPr>
            <a:r>
              <a:rPr lang="en-US" altLang="zh-CN" sz="1600" dirty="0"/>
              <a:t>if (1) </a:t>
            </a:r>
            <a:r>
              <a:rPr lang="zh-CN" altLang="en-US" sz="1600" dirty="0"/>
              <a:t>语句</a:t>
            </a:r>
            <a:r>
              <a:rPr lang="en-US" altLang="zh-CN" sz="1600" dirty="0"/>
              <a:t>4				</a:t>
            </a:r>
          </a:p>
          <a:p>
            <a:pPr defTabSz="363538">
              <a:lnSpc>
                <a:spcPct val="150000"/>
              </a:lnSpc>
            </a:pPr>
            <a:r>
              <a:rPr lang="en-US" altLang="zh-CN" sz="1600" dirty="0"/>
              <a:t>if (0) </a:t>
            </a:r>
            <a:r>
              <a:rPr lang="zh-CN" altLang="en-US" sz="1600" dirty="0"/>
              <a:t>语句</a:t>
            </a:r>
            <a:r>
              <a:rPr lang="en-US" altLang="zh-CN" sz="1600" dirty="0"/>
              <a:t>5				</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a:t>6			</a:t>
            </a:r>
            <a:endParaRPr lang="en-US" altLang="zh-CN" sz="1600" dirty="0">
              <a:solidFill>
                <a:srgbClr val="0070C0"/>
              </a:solidFill>
            </a:endParaRPr>
          </a:p>
        </p:txBody>
      </p:sp>
      <p:sp>
        <p:nvSpPr>
          <p:cNvPr id="2" name="圆角矩形 3">
            <a:extLst>
              <a:ext uri="{FF2B5EF4-FFF2-40B4-BE49-F238E27FC236}">
                <a16:creationId xmlns:a16="http://schemas.microsoft.com/office/drawing/2014/main" id="{50EE16D9-503C-458A-B3EE-494FA2BD5579}"/>
              </a:ext>
            </a:extLst>
          </p:cNvPr>
          <p:cNvSpPr/>
          <p:nvPr/>
        </p:nvSpPr>
        <p:spPr>
          <a:xfrm>
            <a:off x="652502" y="3830404"/>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a:t>1			</a:t>
            </a:r>
            <a:r>
              <a:rPr lang="en-US" altLang="zh-CN" sz="160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a:t>if (x&gt;0 &amp;&amp; y&gt;0) </a:t>
            </a:r>
            <a:r>
              <a:rPr lang="zh-CN" altLang="en-US" sz="1600"/>
              <a:t>语句</a:t>
            </a:r>
            <a:r>
              <a:rPr lang="en-US" altLang="zh-CN" sz="1600"/>
              <a:t>2	</a:t>
            </a:r>
            <a:r>
              <a:rPr lang="en-US" altLang="zh-CN" sz="160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a:t>if (x) </a:t>
            </a:r>
            <a:r>
              <a:rPr lang="zh-CN" altLang="en-US" sz="1600"/>
              <a:t>语句</a:t>
            </a:r>
            <a:r>
              <a:rPr lang="en-US" altLang="zh-CN" sz="1600"/>
              <a:t>3				</a:t>
            </a:r>
            <a:r>
              <a:rPr lang="en-US" altLang="zh-CN" sz="160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a:t>if (1) </a:t>
            </a:r>
            <a:r>
              <a:rPr lang="zh-CN" altLang="en-US" sz="1600"/>
              <a:t>语句</a:t>
            </a:r>
            <a:r>
              <a:rPr lang="en-US" altLang="zh-CN" sz="1600"/>
              <a:t>4				</a:t>
            </a:r>
            <a:r>
              <a:rPr lang="en-US" altLang="zh-CN" sz="160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a:solidFill>
                  <a:srgbClr val="0070C0"/>
                </a:solidFill>
              </a:rPr>
              <a:t>4</a:t>
            </a:r>
          </a:p>
          <a:p>
            <a:pPr defTabSz="363538">
              <a:lnSpc>
                <a:spcPct val="150000"/>
              </a:lnSpc>
            </a:pPr>
            <a:r>
              <a:rPr lang="en-US" altLang="zh-CN" sz="1600"/>
              <a:t>if (0) </a:t>
            </a:r>
            <a:r>
              <a:rPr lang="zh-CN" altLang="en-US" sz="1600"/>
              <a:t>语句</a:t>
            </a:r>
            <a:r>
              <a:rPr lang="en-US" altLang="zh-CN" sz="1600"/>
              <a:t>5				</a:t>
            </a:r>
            <a:r>
              <a:rPr lang="en-US" altLang="zh-CN" sz="160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，接着执行下一语句</a:t>
            </a:r>
          </a:p>
          <a:p>
            <a:pPr defTabSz="363538">
              <a:lnSpc>
                <a:spcPct val="150000"/>
              </a:lnSpc>
            </a:pPr>
            <a:r>
              <a:rPr lang="en-US" altLang="zh-CN" sz="1600"/>
              <a:t>if(x+3.5) </a:t>
            </a:r>
            <a:r>
              <a:rPr lang="zh-CN" altLang="en-US" sz="1600"/>
              <a:t>语句</a:t>
            </a:r>
            <a:r>
              <a:rPr lang="en-US" altLang="zh-CN" sz="1600"/>
              <a:t>6			</a:t>
            </a:r>
            <a:r>
              <a:rPr lang="en-US" altLang="zh-CN" sz="160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Tree>
    <p:extLst>
      <p:ext uri="{BB962C8B-B14F-4D97-AF65-F5344CB8AC3E}">
        <p14:creationId xmlns:p14="http://schemas.microsoft.com/office/powerpoint/2010/main" val="726536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ext_1"/>
          <p:cNvSpPr/>
          <p:nvPr>
            <p:custDataLst>
              <p:tags r:id="rId1"/>
            </p:custDataLst>
          </p:nvPr>
        </p:nvSpPr>
        <p:spPr>
          <a:xfrm>
            <a:off x="2669219" y="1073182"/>
            <a:ext cx="4650739"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dirty="0">
                <a:solidFill>
                  <a:schemeClr val="tx1">
                    <a:lumMod val="65000"/>
                    <a:lumOff val="35000"/>
                  </a:schemeClr>
                </a:solidFill>
              </a:rPr>
              <a:t>判别用</a:t>
            </a:r>
            <a:r>
              <a:rPr lang="en-US" altLang="zh-CN" sz="1600" dirty="0">
                <a:solidFill>
                  <a:schemeClr val="tx1">
                    <a:lumMod val="65000"/>
                    <a:lumOff val="35000"/>
                  </a:schemeClr>
                </a:solidFill>
              </a:rPr>
              <a:t>year</a:t>
            </a:r>
            <a:r>
              <a:rPr lang="zh-CN" altLang="en-US" sz="1600" dirty="0">
                <a:solidFill>
                  <a:schemeClr val="tx1">
                    <a:lumMod val="65000"/>
                    <a:lumOff val="35000"/>
                  </a:schemeClr>
                </a:solidFill>
              </a:rPr>
              <a:t>表示的某年是否闰年，闰年符合下面二者之一</a:t>
            </a:r>
            <a:r>
              <a:rPr lang="en-US" altLang="zh-CN" sz="1600" dirty="0">
                <a:solidFill>
                  <a:schemeClr val="tx1">
                    <a:lumMod val="65000"/>
                    <a:lumOff val="35000"/>
                  </a:schemeClr>
                </a:solidFill>
              </a:rPr>
              <a:t>: </a:t>
            </a:r>
          </a:p>
          <a:p>
            <a:pPr>
              <a:lnSpc>
                <a:spcPct val="120000"/>
              </a:lnSpc>
              <a:defRPr/>
            </a:pPr>
            <a:r>
              <a:rPr lang="en-US" altLang="zh-CN" sz="1600" dirty="0">
                <a:solidFill>
                  <a:schemeClr val="tx1">
                    <a:lumMod val="65000"/>
                    <a:lumOff val="35000"/>
                  </a:schemeClr>
                </a:solidFill>
              </a:rPr>
              <a:t>①</a:t>
            </a:r>
            <a:r>
              <a:rPr lang="zh-CN" altLang="en-US" sz="1600" dirty="0">
                <a:solidFill>
                  <a:schemeClr val="tx1">
                    <a:lumMod val="65000"/>
                    <a:lumOff val="35000"/>
                  </a:schemeClr>
                </a:solidFill>
              </a:rPr>
              <a:t>能被４整除，但不能被</a:t>
            </a:r>
            <a:r>
              <a:rPr lang="en-US" altLang="zh-CN" sz="1600" dirty="0">
                <a:solidFill>
                  <a:schemeClr val="tx1">
                    <a:lumMod val="65000"/>
                    <a:lumOff val="35000"/>
                  </a:schemeClr>
                </a:solidFill>
              </a:rPr>
              <a:t>100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2008</a:t>
            </a:r>
            <a:r>
              <a:rPr lang="zh-CN" altLang="en-US" sz="1600" dirty="0">
                <a:solidFill>
                  <a:schemeClr val="tx1">
                    <a:lumMod val="65000"/>
                    <a:lumOff val="35000"/>
                  </a:schemeClr>
                </a:solidFill>
              </a:rPr>
              <a:t>。②能被</a:t>
            </a:r>
            <a:r>
              <a:rPr lang="en-US" altLang="zh-CN" sz="1600" dirty="0">
                <a:solidFill>
                  <a:schemeClr val="tx1">
                    <a:lumMod val="65000"/>
                    <a:lumOff val="35000"/>
                  </a:schemeClr>
                </a:solidFill>
              </a:rPr>
              <a:t>400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2000</a:t>
            </a:r>
            <a:r>
              <a:rPr lang="zh-CN" altLang="en-US" sz="1600" dirty="0">
                <a:solidFill>
                  <a:schemeClr val="tx1">
                    <a:lumMod val="65000"/>
                    <a:lumOff val="35000"/>
                  </a:schemeClr>
                </a:solidFill>
              </a:rPr>
              <a:t>。</a:t>
            </a:r>
            <a:endParaRPr lang="en-US" altLang="zh-CN" sz="1600" dirty="0">
              <a:solidFill>
                <a:schemeClr val="tx1">
                  <a:lumMod val="65000"/>
                  <a:lumOff val="35000"/>
                </a:schemeClr>
              </a:solidFill>
            </a:endParaRPr>
          </a:p>
          <a:p>
            <a:pPr>
              <a:lnSpc>
                <a:spcPct val="120000"/>
              </a:lnSpc>
              <a:defRPr/>
            </a:pPr>
            <a:endParaRPr lang="en-US" altLang="zh-CN" sz="1600" dirty="0">
              <a:solidFill>
                <a:schemeClr val="tx1">
                  <a:lumMod val="65000"/>
                  <a:lumOff val="35000"/>
                </a:schemeClr>
              </a:solidFill>
            </a:endParaRPr>
          </a:p>
          <a:p>
            <a:pPr>
              <a:lnSpc>
                <a:spcPct val="120000"/>
              </a:lnSpc>
              <a:defRPr/>
            </a:pPr>
            <a:r>
              <a:rPr lang="zh-CN" altLang="en-US" sz="1600" dirty="0">
                <a:solidFill>
                  <a:schemeClr val="tx1">
                    <a:lumMod val="65000"/>
                    <a:lumOff val="35000"/>
                  </a:schemeClr>
                </a:solidFill>
              </a:rPr>
              <a:t>用一个逻辑表达式来表示？</a:t>
            </a:r>
          </a:p>
        </p:txBody>
      </p:sp>
    </p:spTree>
    <p:extLst>
      <p:ext uri="{BB962C8B-B14F-4D97-AF65-F5344CB8AC3E}">
        <p14:creationId xmlns:p14="http://schemas.microsoft.com/office/powerpoint/2010/main" val="1840275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ext_1"/>
          <p:cNvSpPr/>
          <p:nvPr>
            <p:custDataLst>
              <p:tags r:id="rId1"/>
            </p:custDataLst>
          </p:nvPr>
        </p:nvSpPr>
        <p:spPr>
          <a:xfrm>
            <a:off x="2669219" y="1073182"/>
            <a:ext cx="4650739"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dirty="0">
                <a:solidFill>
                  <a:schemeClr val="tx1">
                    <a:lumMod val="65000"/>
                    <a:lumOff val="35000"/>
                  </a:schemeClr>
                </a:solidFill>
              </a:rPr>
              <a:t>判别用</a:t>
            </a:r>
            <a:r>
              <a:rPr lang="en-US" altLang="zh-CN" sz="1600" dirty="0">
                <a:solidFill>
                  <a:schemeClr val="tx1">
                    <a:lumMod val="65000"/>
                    <a:lumOff val="35000"/>
                  </a:schemeClr>
                </a:solidFill>
              </a:rPr>
              <a:t>year</a:t>
            </a:r>
            <a:r>
              <a:rPr lang="zh-CN" altLang="en-US" sz="1600" dirty="0">
                <a:solidFill>
                  <a:schemeClr val="tx1">
                    <a:lumMod val="65000"/>
                    <a:lumOff val="35000"/>
                  </a:schemeClr>
                </a:solidFill>
              </a:rPr>
              <a:t>表示的某年是否闰年，闰年符合下面二者之一</a:t>
            </a:r>
            <a:r>
              <a:rPr lang="en-US" altLang="zh-CN" sz="1600" dirty="0">
                <a:solidFill>
                  <a:schemeClr val="tx1">
                    <a:lumMod val="65000"/>
                    <a:lumOff val="35000"/>
                  </a:schemeClr>
                </a:solidFill>
              </a:rPr>
              <a:t>: </a:t>
            </a:r>
          </a:p>
          <a:p>
            <a:pPr>
              <a:lnSpc>
                <a:spcPct val="120000"/>
              </a:lnSpc>
              <a:defRPr/>
            </a:pPr>
            <a:r>
              <a:rPr lang="en-US" altLang="zh-CN" sz="1600" dirty="0">
                <a:solidFill>
                  <a:schemeClr val="tx1">
                    <a:lumMod val="65000"/>
                    <a:lumOff val="35000"/>
                  </a:schemeClr>
                </a:solidFill>
              </a:rPr>
              <a:t>①</a:t>
            </a:r>
            <a:r>
              <a:rPr lang="zh-CN" altLang="en-US" sz="1600" dirty="0">
                <a:solidFill>
                  <a:schemeClr val="tx1">
                    <a:lumMod val="65000"/>
                    <a:lumOff val="35000"/>
                  </a:schemeClr>
                </a:solidFill>
              </a:rPr>
              <a:t>能被４整除，但不能被</a:t>
            </a:r>
            <a:r>
              <a:rPr lang="en-US" altLang="zh-CN" sz="1600" dirty="0">
                <a:solidFill>
                  <a:schemeClr val="tx1">
                    <a:lumMod val="65000"/>
                    <a:lumOff val="35000"/>
                  </a:schemeClr>
                </a:solidFill>
              </a:rPr>
              <a:t>100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2008</a:t>
            </a:r>
            <a:r>
              <a:rPr lang="zh-CN" altLang="en-US" sz="1600" dirty="0">
                <a:solidFill>
                  <a:schemeClr val="tx1">
                    <a:lumMod val="65000"/>
                    <a:lumOff val="35000"/>
                  </a:schemeClr>
                </a:solidFill>
              </a:rPr>
              <a:t>。②能被</a:t>
            </a:r>
            <a:r>
              <a:rPr lang="en-US" altLang="zh-CN" sz="1600" dirty="0">
                <a:solidFill>
                  <a:schemeClr val="tx1">
                    <a:lumMod val="65000"/>
                    <a:lumOff val="35000"/>
                  </a:schemeClr>
                </a:solidFill>
              </a:rPr>
              <a:t>400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2000</a:t>
            </a:r>
            <a:r>
              <a:rPr lang="zh-CN" altLang="en-US" sz="1600" dirty="0">
                <a:solidFill>
                  <a:schemeClr val="tx1">
                    <a:lumMod val="65000"/>
                    <a:lumOff val="35000"/>
                  </a:schemeClr>
                </a:solidFill>
              </a:rPr>
              <a:t>。</a:t>
            </a:r>
            <a:endParaRPr lang="en-US" altLang="zh-CN" sz="1600" dirty="0">
              <a:solidFill>
                <a:schemeClr val="tx1">
                  <a:lumMod val="65000"/>
                  <a:lumOff val="35000"/>
                </a:schemeClr>
              </a:solidFill>
            </a:endParaRPr>
          </a:p>
          <a:p>
            <a:pPr>
              <a:lnSpc>
                <a:spcPct val="120000"/>
              </a:lnSpc>
              <a:defRPr/>
            </a:pPr>
            <a:endParaRPr lang="en-US" altLang="zh-CN" sz="1600" dirty="0">
              <a:solidFill>
                <a:schemeClr val="tx1">
                  <a:lumMod val="65000"/>
                  <a:lumOff val="35000"/>
                </a:schemeClr>
              </a:solidFill>
            </a:endParaRPr>
          </a:p>
          <a:p>
            <a:pPr>
              <a:lnSpc>
                <a:spcPct val="120000"/>
              </a:lnSpc>
              <a:defRPr/>
            </a:pPr>
            <a:r>
              <a:rPr lang="zh-CN" altLang="en-US" sz="1600" dirty="0">
                <a:solidFill>
                  <a:schemeClr val="tx1">
                    <a:lumMod val="65000"/>
                    <a:lumOff val="35000"/>
                  </a:schemeClr>
                </a:solidFill>
              </a:rPr>
              <a:t>用一个逻辑表达式来表示？</a:t>
            </a:r>
          </a:p>
        </p:txBody>
      </p:sp>
      <p:sp>
        <p:nvSpPr>
          <p:cNvPr id="8" name="圆角矩形 7"/>
          <p:cNvSpPr/>
          <p:nvPr/>
        </p:nvSpPr>
        <p:spPr>
          <a:xfrm>
            <a:off x="2113896" y="3684967"/>
            <a:ext cx="5761384" cy="887033"/>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dirty="0"/>
              <a:t>(year % 4 == 0 &amp;&amp; year % 100 != 0) ‖ year % 400 == 0</a:t>
            </a:r>
          </a:p>
          <a:p>
            <a:pPr algn="ctr" defTabSz="363538">
              <a:lnSpc>
                <a:spcPct val="150000"/>
              </a:lnSpc>
            </a:pPr>
            <a:r>
              <a:rPr lang="en-US" altLang="zh-CN" sz="1600" dirty="0"/>
              <a:t> </a:t>
            </a:r>
            <a:endParaRPr lang="en-US" altLang="zh-CN" sz="1600" dirty="0">
              <a:solidFill>
                <a:srgbClr val="0070C0"/>
              </a:solidFill>
            </a:endParaRPr>
          </a:p>
        </p:txBody>
      </p:sp>
    </p:spTree>
    <p:extLst>
      <p:ext uri="{BB962C8B-B14F-4D97-AF65-F5344CB8AC3E}">
        <p14:creationId xmlns:p14="http://schemas.microsoft.com/office/powerpoint/2010/main" val="185651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4"/>
            <a:ext cx="5922104" cy="665584"/>
          </a:xfrm>
        </p:spPr>
        <p:txBody>
          <a:bodyPr/>
          <a:lstStyle/>
          <a:p>
            <a:r>
              <a:rPr lang="zh-CN" altLang="en-US" dirty="0"/>
              <a:t>条件运算符和条件表达式</a:t>
            </a:r>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表达式</a:t>
            </a:r>
            <a:r>
              <a:rPr lang="en-US" altLang="zh-CN" b="1"/>
              <a:t>1 ? </a:t>
            </a:r>
            <a:r>
              <a:rPr lang="zh-CN" altLang="en-US" b="1"/>
              <a:t>表达式</a:t>
            </a:r>
            <a:r>
              <a:rPr lang="en-US" altLang="zh-CN" b="1"/>
              <a:t>2 : </a:t>
            </a:r>
            <a:r>
              <a:rPr lang="zh-CN" altLang="en-US" b="1"/>
              <a:t>表达式</a:t>
            </a:r>
            <a:r>
              <a:rPr lang="en-US" altLang="zh-CN" b="1"/>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endParaRPr lang="en-US" altLang="zh-CN" sz="140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则求解表达式２，此时表达式２的值就作为整个条件表达式的值。若表达式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p>
          <a:p>
            <a:pPr defTabSz="363538">
              <a:lnSpc>
                <a:spcPct val="150000"/>
              </a:lnSpc>
            </a:pPr>
            <a:r>
              <a:rPr lang="en-US" altLang="zh-CN" sz="1600"/>
              <a:t>	max=a;</a:t>
            </a:r>
          </a:p>
          <a:p>
            <a:pPr defTabSz="363538">
              <a:lnSpc>
                <a:spcPct val="150000"/>
              </a:lnSpc>
            </a:pPr>
            <a:r>
              <a:rPr lang="en-US" altLang="zh-CN" sz="1600"/>
              <a:t>else </a:t>
            </a:r>
          </a:p>
          <a:p>
            <a:pPr defTabSz="363538">
              <a:lnSpc>
                <a:spcPct val="150000"/>
              </a:lnSpc>
            </a:pPr>
            <a:r>
              <a:rPr lang="en-US" altLang="zh-CN" sz="1600"/>
              <a:t>	max=b;</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 a : b;</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表达式</a:t>
              </a:r>
              <a:r>
                <a:rPr lang="en-US" altLang="zh-CN" sz="160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2</a:t>
              </a:r>
              <a:r>
                <a:rPr lang="zh-CN" altLang="en-US"/>
                <a:t>的值</a:t>
              </a:r>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3</a:t>
              </a:r>
              <a:r>
                <a:rPr lang="zh-CN" altLang="en-US"/>
                <a:t>的值</a:t>
              </a:r>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a:t>真</a:t>
              </a:r>
              <a:r>
                <a:rPr lang="en-US" altLang="zh-CN"/>
                <a:t>(</a:t>
              </a:r>
              <a:r>
                <a:rPr lang="zh-CN" altLang="en-US"/>
                <a:t>非</a:t>
              </a:r>
              <a:r>
                <a:rPr lang="en-US" altLang="zh-CN"/>
                <a:t>0)				   </a:t>
              </a:r>
              <a:r>
                <a:rPr lang="zh-CN" altLang="en-US"/>
                <a:t>假</a:t>
              </a:r>
              <a:r>
                <a:rPr lang="en-US" altLang="zh-CN"/>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 : (max=b);  </a:t>
            </a:r>
            <a:r>
              <a:rPr lang="en-US" altLang="zh-CN" sz="160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a:t>或</a:t>
            </a:r>
          </a:p>
        </p:txBody>
      </p:sp>
    </p:spTree>
    <p:extLst>
      <p:ext uri="{BB962C8B-B14F-4D97-AF65-F5344CB8AC3E}">
        <p14:creationId xmlns:p14="http://schemas.microsoft.com/office/powerpoint/2010/main" val="2064585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692" y="217132"/>
            <a:ext cx="10515600" cy="817320"/>
          </a:xfrm>
        </p:spPr>
        <p:txBody>
          <a:bodyPr/>
          <a:lstStyle/>
          <a:p>
            <a:r>
              <a:rPr lang="zh-CN" altLang="en-US" dirty="0"/>
              <a:t>条件运算符和条件表达式</a:t>
            </a:r>
          </a:p>
        </p:txBody>
      </p:sp>
      <p:sp>
        <p:nvSpPr>
          <p:cNvPr id="3" name="内容占位符 2"/>
          <p:cNvSpPr>
            <a:spLocks noGrp="1"/>
          </p:cNvSpPr>
          <p:nvPr>
            <p:ph idx="1"/>
          </p:nvPr>
        </p:nvSpPr>
        <p:spPr>
          <a:xfrm>
            <a:off x="654518" y="1285250"/>
            <a:ext cx="11015489" cy="828204"/>
          </a:xfrm>
        </p:spPr>
        <p:txBody>
          <a:bodyPr>
            <a:noAutofit/>
          </a:bodyPr>
          <a:lstStyle/>
          <a:p>
            <a:pPr marL="88900" indent="-88900">
              <a:lnSpc>
                <a:spcPct val="10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4.4】</a:t>
            </a:r>
            <a:r>
              <a:rPr lang="zh-CN" altLang="en-US" sz="2000">
                <a:solidFill>
                  <a:schemeClr val="accent1"/>
                </a:solidFill>
              </a:rPr>
              <a:t>输入一个字符，判别它是否为大写字母，如果是，将它转换成小写字母；</a:t>
            </a:r>
            <a:endParaRPr lang="en-US" altLang="zh-CN" sz="2000">
              <a:solidFill>
                <a:schemeClr val="accent1"/>
              </a:solidFill>
            </a:endParaRPr>
          </a:p>
          <a:p>
            <a:pPr marL="88900" indent="-88900">
              <a:lnSpc>
                <a:spcPct val="100000"/>
              </a:lnSpc>
              <a:buNone/>
            </a:pPr>
            <a:r>
              <a:rPr lang="en-US" altLang="zh-CN" sz="2000">
                <a:solidFill>
                  <a:schemeClr val="accent1"/>
                </a:solidFill>
              </a:rPr>
              <a:t>  </a:t>
            </a:r>
            <a:r>
              <a:rPr lang="zh-CN" altLang="en-US" sz="2000">
                <a:solidFill>
                  <a:schemeClr val="accent1"/>
                </a:solidFill>
              </a:rPr>
              <a:t>如果不是，不转换。然后输出最后得到的字符。</a:t>
            </a:r>
          </a:p>
        </p:txBody>
      </p:sp>
      <p:sp>
        <p:nvSpPr>
          <p:cNvPr id="13" name="圆角矩形 12"/>
          <p:cNvSpPr/>
          <p:nvPr/>
        </p:nvSpPr>
        <p:spPr>
          <a:xfrm>
            <a:off x="888408" y="261558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a:t>
            </a:r>
          </a:p>
          <a:p>
            <a:pPr defTabSz="363538">
              <a:lnSpc>
                <a:spcPct val="120000"/>
              </a:lnSpc>
            </a:pPr>
            <a:r>
              <a:rPr lang="en-US" altLang="zh-CN" sz="1400" dirty="0"/>
              <a:t>	char </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scanf</a:t>
            </a:r>
            <a:r>
              <a:rPr lang="en-US" altLang="zh-CN" sz="1400" dirty="0"/>
              <a:t>("%c",&amp;</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ch</a:t>
            </a:r>
            <a:r>
              <a:rPr lang="en-US" altLang="zh-CN" sz="1400" dirty="0"/>
              <a:t>=(</a:t>
            </a:r>
            <a:r>
              <a:rPr lang="en-US" altLang="zh-CN" sz="1400" dirty="0" err="1"/>
              <a:t>ch</a:t>
            </a:r>
            <a:r>
              <a:rPr lang="en-US" altLang="zh-CN" sz="1400" dirty="0"/>
              <a:t>&gt;='A'&amp;&amp;</a:t>
            </a:r>
            <a:r>
              <a:rPr lang="en-US" altLang="zh-CN" sz="1400" dirty="0" err="1"/>
              <a:t>ch</a:t>
            </a:r>
            <a:r>
              <a:rPr lang="en-US" altLang="zh-CN" sz="1400" dirty="0"/>
              <a:t>&lt;='Z')?(ch+32):</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printf</a:t>
            </a:r>
            <a:r>
              <a:rPr lang="en-US" altLang="zh-CN" sz="1400" dirty="0"/>
              <a:t>("%c\n",</a:t>
            </a:r>
            <a:r>
              <a:rPr lang="en-US" altLang="zh-CN" sz="1400" dirty="0" err="1"/>
              <a:t>ch</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dirty="0">
              <a:solidFill>
                <a:srgbClr val="008000"/>
              </a:solidFill>
            </a:endParaRPr>
          </a:p>
        </p:txBody>
      </p:sp>
      <p:sp>
        <p:nvSpPr>
          <p:cNvPr id="28" name="矩形 27"/>
          <p:cNvSpPr/>
          <p:nvPr/>
        </p:nvSpPr>
        <p:spPr>
          <a:xfrm>
            <a:off x="888408" y="2083037"/>
            <a:ext cx="10781599" cy="369332"/>
          </a:xfrm>
          <a:prstGeom prst="rect">
            <a:avLst/>
          </a:prstGeom>
        </p:spPr>
        <p:txBody>
          <a:bodyPr wrap="square">
            <a:spAutoFit/>
          </a:bodyPr>
          <a:lstStyle/>
          <a:p>
            <a:r>
              <a:rPr lang="zh-CN" altLang="en-US" b="1"/>
              <a:t>解题思路</a:t>
            </a:r>
            <a:r>
              <a:rPr lang="en-US" altLang="zh-CN" b="1"/>
              <a:t>: </a:t>
            </a:r>
            <a:r>
              <a:rPr lang="zh-CN" altLang="en-US"/>
              <a:t> 用条件表达式来处理，当字母是大写时，转换成小写字母，否则不转换。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val="2154163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668009"/>
          </a:xfrm>
        </p:spPr>
        <p:txBody>
          <a:bodyPr/>
          <a:lstStyle/>
          <a:p>
            <a:r>
              <a:rPr lang="zh-CN" altLang="en-US" dirty="0"/>
              <a:t>选择结构的嵌套</a:t>
            </a:r>
          </a:p>
        </p:txBody>
      </p:sp>
      <p:sp>
        <p:nvSpPr>
          <p:cNvPr id="4" name="矩形 3"/>
          <p:cNvSpPr/>
          <p:nvPr/>
        </p:nvSpPr>
        <p:spPr>
          <a:xfrm>
            <a:off x="1050236" y="1329720"/>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a:t>	if()  </a:t>
            </a:r>
            <a:r>
              <a:rPr lang="zh-CN" altLang="en-US" b="1"/>
              <a:t>语句</a:t>
            </a:r>
            <a:r>
              <a:rPr lang="en-US" altLang="zh-CN" b="1"/>
              <a:t>1</a:t>
            </a:r>
          </a:p>
          <a:p>
            <a:pPr>
              <a:lnSpc>
                <a:spcPct val="150000"/>
              </a:lnSpc>
            </a:pPr>
            <a:r>
              <a:rPr lang="en-US" altLang="zh-CN" b="1"/>
              <a:t>	else  </a:t>
            </a:r>
            <a:r>
              <a:rPr lang="zh-CN" altLang="en-US" b="1"/>
              <a:t>语句</a:t>
            </a:r>
            <a:r>
              <a:rPr lang="en-US" altLang="zh-CN" b="1"/>
              <a:t>2</a:t>
            </a:r>
          </a:p>
          <a:p>
            <a:pPr>
              <a:lnSpc>
                <a:spcPct val="150000"/>
              </a:lnSpc>
            </a:pPr>
            <a:r>
              <a:rPr lang="en-US" altLang="zh-CN" b="1"/>
              <a:t>else</a:t>
            </a:r>
          </a:p>
          <a:p>
            <a:pPr>
              <a:lnSpc>
                <a:spcPct val="150000"/>
              </a:lnSpc>
            </a:pPr>
            <a:r>
              <a:rPr lang="en-US" altLang="zh-CN" b="1"/>
              <a:t>	if()  </a:t>
            </a:r>
            <a:r>
              <a:rPr lang="zh-CN" altLang="en-US" b="1"/>
              <a:t>语句</a:t>
            </a:r>
            <a:r>
              <a:rPr lang="en-US" altLang="zh-CN" b="1"/>
              <a:t>3</a:t>
            </a:r>
          </a:p>
          <a:p>
            <a:pPr>
              <a:lnSpc>
                <a:spcPct val="150000"/>
              </a:lnSpc>
            </a:pPr>
            <a:r>
              <a:rPr lang="en-US" altLang="zh-CN" b="1"/>
              <a:t>	else  </a:t>
            </a:r>
            <a:r>
              <a:rPr lang="zh-CN" altLang="en-US" b="1"/>
              <a:t>语句</a:t>
            </a:r>
            <a:r>
              <a:rPr lang="en-US" altLang="zh-CN" b="1"/>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endParaRPr lang="en-US" altLang="zh-CN" b="1">
              <a:solidFill>
                <a:srgbClr val="1C1C1C"/>
              </a:solidFill>
            </a:endParaRPr>
          </a:p>
          <a:p>
            <a:pPr>
              <a:lnSpc>
                <a:spcPct val="130000"/>
              </a:lnSpc>
              <a:defRPr/>
            </a:pPr>
            <a:r>
              <a:rPr lang="en-US" altLang="zh-CN">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的数目不一样，为实现程序设计者的思想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	if()	</a:t>
            </a:r>
            <a:r>
              <a:rPr lang="zh-CN" altLang="en-US" sz="1600"/>
              <a:t>语句</a:t>
            </a:r>
            <a:r>
              <a:rPr lang="en-US" altLang="zh-CN" sz="1600"/>
              <a:t>1</a:t>
            </a:r>
          </a:p>
          <a:p>
            <a:pPr defTabSz="363538">
              <a:lnSpc>
                <a:spcPct val="120000"/>
              </a:lnSpc>
            </a:pPr>
            <a:r>
              <a:rPr lang="en-US" altLang="zh-CN" sz="1600"/>
              <a:t>else</a:t>
            </a:r>
          </a:p>
          <a:p>
            <a:pPr defTabSz="363538">
              <a:lnSpc>
                <a:spcPct val="120000"/>
              </a:lnSpc>
            </a:pPr>
            <a:r>
              <a:rPr lang="en-US" altLang="zh-CN" sz="1600"/>
              <a:t>	if()	</a:t>
            </a:r>
            <a:r>
              <a:rPr lang="zh-CN" altLang="en-US" sz="1600"/>
              <a:t>语句</a:t>
            </a:r>
            <a:r>
              <a:rPr lang="en-US" altLang="zh-CN" sz="1600"/>
              <a:t>2</a:t>
            </a:r>
          </a:p>
          <a:p>
            <a:pPr defTabSz="363538">
              <a:lnSpc>
                <a:spcPct val="120000"/>
              </a:lnSpc>
            </a:pPr>
            <a:r>
              <a:rPr lang="en-US" altLang="zh-CN" sz="1600"/>
              <a:t>else		</a:t>
            </a:r>
            <a:r>
              <a:rPr lang="zh-CN" altLang="en-US" sz="160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编程序者把else写在与第1个if(外层if)同一列上，意图是使else与第1个if对应，但实际上else是与第2个if配对，因为它们相距最近。</a:t>
            </a: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a:t>
            </a:r>
          </a:p>
          <a:p>
            <a:pPr defTabSz="363538">
              <a:lnSpc>
                <a:spcPct val="120000"/>
              </a:lnSpc>
            </a:pPr>
            <a:r>
              <a:rPr lang="en-US" altLang="zh-CN" sz="1600"/>
              <a:t>	if()	</a:t>
            </a:r>
            <a:r>
              <a:rPr lang="zh-CN" altLang="en-US" sz="1600"/>
              <a:t>语句</a:t>
            </a:r>
            <a:r>
              <a:rPr lang="en-US" altLang="zh-CN" sz="1600"/>
              <a:t>1		</a:t>
            </a:r>
            <a:r>
              <a:rPr lang="zh-CN" altLang="en-US" sz="1600"/>
              <a:t>内嵌</a:t>
            </a:r>
            <a:r>
              <a:rPr lang="en-US" altLang="zh-CN" sz="1600"/>
              <a:t>if</a:t>
            </a:r>
          </a:p>
          <a:p>
            <a:pPr defTabSz="363538">
              <a:lnSpc>
                <a:spcPct val="120000"/>
              </a:lnSpc>
            </a:pPr>
            <a:r>
              <a:rPr lang="en-US" altLang="zh-CN" sz="1600"/>
              <a:t>}</a:t>
            </a:r>
          </a:p>
          <a:p>
            <a:pPr defTabSz="363538">
              <a:lnSpc>
                <a:spcPct val="120000"/>
              </a:lnSpc>
            </a:pPr>
            <a:r>
              <a:rPr lang="en-US" altLang="zh-CN" sz="1600"/>
              <a:t>else		</a:t>
            </a:r>
            <a:r>
              <a:rPr lang="zh-CN" altLang="en-US" sz="1600"/>
              <a:t>语句</a:t>
            </a:r>
            <a:r>
              <a:rPr lang="en-US" altLang="zh-CN" sz="1600"/>
              <a:t>2</a:t>
            </a:r>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61" y="365829"/>
            <a:ext cx="10515600" cy="630631"/>
          </a:xfrm>
        </p:spPr>
        <p:txBody>
          <a:bodyPr>
            <a:normAutofit/>
          </a:bodyPr>
          <a:lstStyle/>
          <a:p>
            <a:r>
              <a:rPr lang="zh-CN" altLang="en-US" dirty="0"/>
              <a:t>条件运算符和条件表达式</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1161" y="1086080"/>
                <a:ext cx="5343176" cy="1836716"/>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4.5】</a:t>
                </a:r>
                <a:r>
                  <a:rPr lang="zh-CN" altLang="en-US" sz="2000" dirty="0">
                    <a:solidFill>
                      <a:schemeClr val="accent1"/>
                    </a:solidFill>
                  </a:rPr>
                  <a:t>有一阶跃函数：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dirty="0">
                    <a:solidFill>
                      <a:schemeClr val="accent1"/>
                    </a:solidFill>
                  </a:rPr>
                  <a:t>    编一程序</a:t>
                </a:r>
                <a:r>
                  <a:rPr lang="en-US" altLang="zh-CN" sz="2000" dirty="0">
                    <a:solidFill>
                      <a:schemeClr val="accent1"/>
                    </a:solidFill>
                  </a:rPr>
                  <a:t>,</a:t>
                </a:r>
                <a:r>
                  <a:rPr lang="zh-CN" altLang="en-US" sz="2000" dirty="0">
                    <a:solidFill>
                      <a:schemeClr val="accent1"/>
                    </a:solidFill>
                  </a:rPr>
                  <a:t>输入一个</a:t>
                </a:r>
                <a:r>
                  <a:rPr lang="en-US" altLang="zh-CN" sz="2000" dirty="0">
                    <a:solidFill>
                      <a:schemeClr val="accent1"/>
                    </a:solidFill>
                  </a:rPr>
                  <a:t>x</a:t>
                </a:r>
                <a:r>
                  <a:rPr lang="zh-CN" altLang="en-US" sz="2000" dirty="0">
                    <a:solidFill>
                      <a:schemeClr val="accent1"/>
                    </a:solidFill>
                  </a:rPr>
                  <a:t>值，要求输出相应的</a:t>
                </a:r>
                <a:r>
                  <a:rPr lang="en-US" altLang="zh-CN" sz="2000" dirty="0">
                    <a:solidFill>
                      <a:schemeClr val="accent1"/>
                    </a:solidFill>
                  </a:rPr>
                  <a:t>y</a:t>
                </a:r>
                <a:r>
                  <a:rPr lang="zh-CN" altLang="en-US" sz="2000" dirty="0">
                    <a:solidFill>
                      <a:schemeClr val="accent1"/>
                    </a:solidFill>
                  </a:rPr>
                  <a:t>值。</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1161" y="1086080"/>
                <a:ext cx="5343176" cy="1836716"/>
              </a:xfrm>
              <a:blipFill>
                <a:blip r:embed="rId11"/>
                <a:stretch>
                  <a:fillRect l="-1140" r="-2737"/>
                </a:stretch>
              </a:blipFill>
            </p:spPr>
            <p:txBody>
              <a:bodyPr/>
              <a:lstStyle/>
              <a:p>
                <a:r>
                  <a:rPr lang="zh-CN" altLang="en-US">
                    <a:noFill/>
                  </a:rPr>
                  <a:t> </a:t>
                </a:r>
              </a:p>
            </p:txBody>
          </p:sp>
        </mc:Fallback>
      </mc:AlternateContent>
      <p:sp>
        <p:nvSpPr>
          <p:cNvPr id="13" name="圆角矩形 12"/>
          <p:cNvSpPr/>
          <p:nvPr/>
        </p:nvSpPr>
        <p:spPr>
          <a:xfrm>
            <a:off x="3200054" y="3288420"/>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a:solidFill>
                    <a:srgbClr val="454545"/>
                  </a:solidFill>
                </a:rPr>
                <a:t>S3</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S5</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用一个嵌套的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a:solidFill>
                    <a:srgbClr val="454545"/>
                  </a:solidFill>
                </a:rPr>
                <a:t>S3</a:t>
              </a:r>
              <a:r>
                <a:rPr lang="zh-CN" altLang="en-US" sz="1400">
                  <a:solidFill>
                    <a:srgbClr val="454545"/>
                  </a:solidFill>
                </a:rPr>
                <a:t>：否则</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S5</a:t>
              </a:r>
              <a:r>
                <a:rPr lang="zh-CN" altLang="en-US" sz="140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S6</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a:t>y</a:t>
            </a:r>
          </a:p>
          <a:p>
            <a:pPr>
              <a:lnSpc>
                <a:spcPct val="150000"/>
              </a:lnSpc>
            </a:pPr>
            <a:r>
              <a:rPr lang="en-US" altLang="zh-CN" sz="1400"/>
              <a:t>1</a:t>
            </a:r>
          </a:p>
          <a:p>
            <a:pPr>
              <a:lnSpc>
                <a:spcPct val="150000"/>
              </a:lnSpc>
            </a:pPr>
            <a:r>
              <a:rPr lang="en-US" altLang="zh-CN" sz="1400"/>
              <a:t>0			x</a:t>
            </a:r>
          </a:p>
          <a:p>
            <a:pPr>
              <a:lnSpc>
                <a:spcPts val="1000"/>
              </a:lnSpc>
            </a:pPr>
            <a:r>
              <a:rPr lang="en-US" altLang="zh-CN" sz="1400"/>
              <a:t>   -1</a:t>
            </a:r>
            <a:endParaRPr lang="zh-CN" altLang="en-US" sz="1400"/>
          </a:p>
        </p:txBody>
      </p:sp>
    </p:spTree>
    <p:extLst>
      <p:ext uri="{BB962C8B-B14F-4D97-AF65-F5344CB8AC3E}">
        <p14:creationId xmlns:p14="http://schemas.microsoft.com/office/powerpoint/2010/main" val="2884164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007" y="396088"/>
            <a:ext cx="10515600" cy="605877"/>
          </a:xfrm>
        </p:spPr>
        <p:txBody>
          <a:bodyPr/>
          <a:lstStyle/>
          <a:p>
            <a:r>
              <a:rPr lang="zh-CN" altLang="en-US" dirty="0"/>
              <a:t>用</a:t>
            </a:r>
            <a:r>
              <a:rPr lang="en-US" altLang="zh-CN" dirty="0"/>
              <a:t>switch</a:t>
            </a:r>
            <a:r>
              <a:rPr lang="zh-CN" altLang="en-US" dirty="0"/>
              <a:t>语句实现多分支选择结构</a:t>
            </a:r>
          </a:p>
        </p:txBody>
      </p:sp>
      <p:sp>
        <p:nvSpPr>
          <p:cNvPr id="3" name="内容占位符 2"/>
          <p:cNvSpPr>
            <a:spLocks noGrp="1"/>
          </p:cNvSpPr>
          <p:nvPr>
            <p:ph idx="1"/>
          </p:nvPr>
        </p:nvSpPr>
        <p:spPr>
          <a:xfrm>
            <a:off x="802297" y="1218562"/>
            <a:ext cx="9493956" cy="832864"/>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4.6】</a:t>
            </a:r>
            <a:r>
              <a:rPr lang="zh-CN" altLang="en-US" sz="2000" dirty="0">
                <a:solidFill>
                  <a:schemeClr val="accent1"/>
                </a:solidFill>
              </a:rPr>
              <a:t>要求按照考试成绩的等级输出百分制分数段，</a:t>
            </a:r>
            <a:r>
              <a:rPr lang="en-US" altLang="zh-CN" sz="2000" dirty="0">
                <a:solidFill>
                  <a:schemeClr val="accent1"/>
                </a:solidFill>
              </a:rPr>
              <a:t>A</a:t>
            </a:r>
            <a:r>
              <a:rPr lang="zh-CN" altLang="en-US" sz="2000" dirty="0">
                <a:solidFill>
                  <a:schemeClr val="accent1"/>
                </a:solidFill>
              </a:rPr>
              <a:t>等为</a:t>
            </a:r>
            <a:r>
              <a:rPr lang="en-US" altLang="zh-CN" sz="2000" dirty="0">
                <a:solidFill>
                  <a:schemeClr val="accent1"/>
                </a:solidFill>
              </a:rPr>
              <a:t>85</a:t>
            </a:r>
            <a:r>
              <a:rPr lang="zh-CN" altLang="en-US" sz="2000" dirty="0">
                <a:solidFill>
                  <a:schemeClr val="accent1"/>
                </a:solidFill>
              </a:rPr>
              <a:t>分以上，</a:t>
            </a:r>
            <a:r>
              <a:rPr lang="en-US" altLang="zh-CN" sz="2000" dirty="0">
                <a:solidFill>
                  <a:schemeClr val="accent1"/>
                </a:solidFill>
              </a:rPr>
              <a:t>B</a:t>
            </a:r>
            <a:r>
              <a:rPr lang="zh-CN" altLang="en-US" sz="2000" dirty="0">
                <a:solidFill>
                  <a:schemeClr val="accent1"/>
                </a:solidFill>
              </a:rPr>
              <a:t>等为</a:t>
            </a:r>
            <a:r>
              <a:rPr lang="en-US" altLang="zh-CN" sz="2000" dirty="0">
                <a:solidFill>
                  <a:schemeClr val="accent1"/>
                </a:solidFill>
              </a:rPr>
              <a:t>70</a:t>
            </a:r>
            <a:r>
              <a:rPr lang="zh-CN" altLang="en-US" sz="2000" dirty="0">
                <a:solidFill>
                  <a:schemeClr val="accent1"/>
                </a:solidFill>
              </a:rPr>
              <a:t>～</a:t>
            </a:r>
            <a:r>
              <a:rPr lang="en-US" altLang="zh-CN" sz="2000" dirty="0">
                <a:solidFill>
                  <a:schemeClr val="accent1"/>
                </a:solidFill>
              </a:rPr>
              <a:t>84</a:t>
            </a:r>
            <a:r>
              <a:rPr lang="zh-CN" altLang="en-US" sz="2000" dirty="0">
                <a:solidFill>
                  <a:schemeClr val="accent1"/>
                </a:solidFill>
              </a:rPr>
              <a:t>分，</a:t>
            </a:r>
            <a:r>
              <a:rPr lang="en-US" altLang="zh-CN" sz="2000" dirty="0">
                <a:solidFill>
                  <a:schemeClr val="accent1"/>
                </a:solidFill>
              </a:rPr>
              <a:t>C</a:t>
            </a:r>
            <a:r>
              <a:rPr lang="zh-CN" altLang="en-US" sz="2000" dirty="0">
                <a:solidFill>
                  <a:schemeClr val="accent1"/>
                </a:solidFill>
              </a:rPr>
              <a:t>等为</a:t>
            </a:r>
            <a:r>
              <a:rPr lang="en-US" altLang="zh-CN" sz="2000" dirty="0">
                <a:solidFill>
                  <a:schemeClr val="accent1"/>
                </a:solidFill>
              </a:rPr>
              <a:t>60</a:t>
            </a:r>
            <a:r>
              <a:rPr lang="zh-CN" altLang="en-US" sz="2000" dirty="0">
                <a:solidFill>
                  <a:schemeClr val="accent1"/>
                </a:solidFill>
              </a:rPr>
              <a:t>～</a:t>
            </a:r>
            <a:r>
              <a:rPr lang="en-US" altLang="zh-CN" sz="2000" dirty="0">
                <a:solidFill>
                  <a:schemeClr val="accent1"/>
                </a:solidFill>
              </a:rPr>
              <a:t>69</a:t>
            </a:r>
            <a:r>
              <a:rPr lang="zh-CN" altLang="en-US" sz="2000" dirty="0">
                <a:solidFill>
                  <a:schemeClr val="accent1"/>
                </a:solidFill>
              </a:rPr>
              <a:t>分，</a:t>
            </a:r>
            <a:r>
              <a:rPr lang="en-US" altLang="zh-CN" sz="2000" dirty="0">
                <a:solidFill>
                  <a:schemeClr val="accent1"/>
                </a:solidFill>
              </a:rPr>
              <a:t>D</a:t>
            </a:r>
            <a:r>
              <a:rPr lang="zh-CN" altLang="en-US" sz="2000" dirty="0">
                <a:solidFill>
                  <a:schemeClr val="accent1"/>
                </a:solidFill>
              </a:rPr>
              <a:t>等为 </a:t>
            </a:r>
            <a:r>
              <a:rPr lang="en-US" altLang="zh-CN" sz="2000" dirty="0">
                <a:solidFill>
                  <a:schemeClr val="accent1"/>
                </a:solidFill>
              </a:rPr>
              <a:t>60</a:t>
            </a:r>
            <a:r>
              <a:rPr lang="zh-CN" altLang="en-US" sz="2000" dirty="0">
                <a:solidFill>
                  <a:schemeClr val="accent1"/>
                </a:solidFill>
              </a:rPr>
              <a:t>分以下。成绩的等级由键盘输入。</a:t>
            </a:r>
          </a:p>
        </p:txBody>
      </p:sp>
      <p:sp>
        <p:nvSpPr>
          <p:cNvPr id="13" name="圆角矩形 12"/>
          <p:cNvSpPr/>
          <p:nvPr/>
        </p:nvSpPr>
        <p:spPr>
          <a:xfrm>
            <a:off x="978104" y="2139229"/>
            <a:ext cx="4188699" cy="364255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348225"/>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dirty="0">
                  <a:solidFill>
                    <a:schemeClr val="bg1"/>
                  </a:solidFill>
                </a:rPr>
                <a:t>等级</a:t>
              </a:r>
              <a:r>
                <a:rPr lang="en-US" altLang="zh-CN" sz="1400" dirty="0">
                  <a:solidFill>
                    <a:schemeClr val="bg1"/>
                  </a:solidFill>
                </a:rPr>
                <a:t>grade</a:t>
              </a:r>
              <a:r>
                <a:rPr lang="zh-CN" altLang="en-US" sz="1400" dirty="0">
                  <a:solidFill>
                    <a:schemeClr val="bg1"/>
                  </a:solidFill>
                </a:rPr>
                <a:t>定义为字符变量，从键盘输入一个大写字母，赋给变量</a:t>
              </a:r>
              <a:r>
                <a:rPr lang="en-US" altLang="zh-CN" sz="1400" dirty="0">
                  <a:solidFill>
                    <a:schemeClr val="bg1"/>
                  </a:solidFill>
                </a:rPr>
                <a:t>grade</a:t>
              </a:r>
              <a:r>
                <a:rPr lang="zh-CN" altLang="en-US" sz="1400" dirty="0">
                  <a:solidFill>
                    <a:schemeClr val="bg1"/>
                  </a:solidFill>
                </a:rPr>
                <a:t>，</a:t>
              </a:r>
              <a:r>
                <a:rPr lang="en-US" altLang="zh-CN" sz="1400" dirty="0">
                  <a:solidFill>
                    <a:schemeClr val="bg1"/>
                  </a:solidFill>
                </a:rPr>
                <a:t>switch</a:t>
              </a:r>
              <a:r>
                <a:rPr lang="zh-CN" altLang="en-US" sz="1400" dirty="0">
                  <a:solidFill>
                    <a:schemeClr val="bg1"/>
                  </a:solidFill>
                </a:rPr>
                <a:t>得到</a:t>
              </a:r>
              <a:r>
                <a:rPr lang="en-US" altLang="zh-CN" sz="1400" dirty="0">
                  <a:solidFill>
                    <a:schemeClr val="bg1"/>
                  </a:solidFill>
                </a:rPr>
                <a:t>grade</a:t>
              </a:r>
              <a:r>
                <a:rPr lang="zh-CN" altLang="en-US" sz="1400" dirty="0">
                  <a:solidFill>
                    <a:schemeClr val="bg1"/>
                  </a:solidFill>
                </a:rPr>
                <a:t>的值并把它和各</a:t>
              </a:r>
              <a:r>
                <a:rPr lang="en-US" altLang="zh-CN" sz="1400" dirty="0">
                  <a:solidFill>
                    <a:schemeClr val="bg1"/>
                  </a:solidFill>
                </a:rPr>
                <a:t>case</a:t>
              </a:r>
              <a:r>
                <a:rPr lang="zh-CN" altLang="en-US" sz="1400" dirty="0">
                  <a:solidFill>
                    <a:schemeClr val="bg1"/>
                  </a:solidFill>
                </a:rPr>
                <a:t>中给定的值</a:t>
              </a:r>
              <a:r>
                <a:rPr lang="en-US" altLang="zh-CN" sz="1400" dirty="0">
                  <a:solidFill>
                    <a:schemeClr val="bg1"/>
                  </a:solidFill>
                </a:rPr>
                <a:t>(′A′,′B′,′C′,′D′</a:t>
              </a:r>
              <a:r>
                <a:rPr lang="zh-CN" altLang="en-US" sz="1400" dirty="0">
                  <a:solidFill>
                    <a:schemeClr val="bg1"/>
                  </a:solidFill>
                </a:rPr>
                <a:t>之一</a:t>
              </a:r>
              <a:r>
                <a:rPr lang="en-US" altLang="zh-CN" sz="1400" dirty="0">
                  <a:solidFill>
                    <a:schemeClr val="bg1"/>
                  </a:solidFill>
                </a:rPr>
                <a:t>)</a:t>
              </a:r>
              <a:r>
                <a:rPr lang="zh-CN" altLang="en-US" sz="1400" dirty="0">
                  <a:solidFill>
                    <a:schemeClr val="bg1"/>
                  </a:solidFill>
                </a:rPr>
                <a:t>相比较，如果和其中之一相同</a:t>
              </a:r>
              <a:r>
                <a:rPr lang="en-US" altLang="zh-CN" sz="1400" dirty="0">
                  <a:solidFill>
                    <a:schemeClr val="bg1"/>
                  </a:solidFill>
                </a:rPr>
                <a:t>(</a:t>
              </a:r>
              <a:r>
                <a:rPr lang="zh-CN" altLang="en-US" sz="1400" dirty="0">
                  <a:solidFill>
                    <a:schemeClr val="bg1"/>
                  </a:solidFill>
                </a:rPr>
                <a:t>称为匹配</a:t>
              </a:r>
              <a:r>
                <a:rPr lang="en-US" altLang="zh-CN" sz="1400" dirty="0">
                  <a:solidFill>
                    <a:schemeClr val="bg1"/>
                  </a:solidFill>
                </a:rPr>
                <a:t>)</a:t>
              </a:r>
              <a:r>
                <a:rPr lang="zh-CN" altLang="en-US" sz="1400" dirty="0">
                  <a:solidFill>
                    <a:schemeClr val="bg1"/>
                  </a:solidFill>
                </a:rPr>
                <a:t>，则执行该</a:t>
              </a:r>
              <a:r>
                <a:rPr lang="en-US" altLang="zh-CN" sz="1400" dirty="0">
                  <a:solidFill>
                    <a:schemeClr val="bg1"/>
                  </a:solidFill>
                </a:rPr>
                <a:t>case</a:t>
              </a:r>
              <a:r>
                <a:rPr lang="zh-CN" altLang="en-US" sz="1400" dirty="0">
                  <a:solidFill>
                    <a:schemeClr val="bg1"/>
                  </a:solidFill>
                </a:rPr>
                <a:t>后面的语句</a:t>
              </a:r>
              <a:r>
                <a:rPr lang="en-US" altLang="zh-CN" sz="1400" dirty="0">
                  <a:solidFill>
                    <a:schemeClr val="bg1"/>
                  </a:solidFill>
                </a:rPr>
                <a:t>(</a:t>
              </a:r>
              <a:r>
                <a:rPr lang="zh-CN" altLang="en-US" sz="1400" dirty="0">
                  <a:solidFill>
                    <a:schemeClr val="bg1"/>
                  </a:solidFill>
                </a:rPr>
                <a:t>即</a:t>
              </a:r>
              <a:r>
                <a:rPr lang="en-US" altLang="zh-CN" sz="1400" dirty="0" err="1">
                  <a:solidFill>
                    <a:schemeClr val="bg1"/>
                  </a:solidFill>
                </a:rPr>
                <a:t>printf</a:t>
              </a:r>
              <a:r>
                <a:rPr lang="zh-CN" altLang="en-US" sz="1400" dirty="0">
                  <a:solidFill>
                    <a:schemeClr val="bg1"/>
                  </a:solidFill>
                </a:rPr>
                <a:t>语句</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如果输入的字符与</a:t>
              </a:r>
              <a:r>
                <a:rPr lang="en-US" altLang="zh-CN" sz="1400" dirty="0">
                  <a:solidFill>
                    <a:schemeClr val="bg1"/>
                  </a:solidFill>
                </a:rPr>
                <a:t>′A′,′B′,′C′,′D′</a:t>
              </a:r>
              <a:r>
                <a:rPr lang="zh-CN" altLang="en-US" sz="1400" dirty="0">
                  <a:solidFill>
                    <a:schemeClr val="bg1"/>
                  </a:solidFill>
                </a:rPr>
                <a:t>都不相同，就执行</a:t>
              </a:r>
              <a:r>
                <a:rPr lang="en-US" altLang="zh-CN" sz="1400" dirty="0">
                  <a:solidFill>
                    <a:schemeClr val="bg1"/>
                  </a:solidFill>
                </a:rPr>
                <a:t>default</a:t>
              </a:r>
              <a:r>
                <a:rPr lang="zh-CN" altLang="en-US" sz="1400" dirty="0">
                  <a:solidFill>
                    <a:schemeClr val="bg1"/>
                  </a:solidFill>
                </a:rPr>
                <a:t>后面的语句，</a:t>
              </a:r>
              <a:endParaRPr lang="en-US" altLang="zh-CN" sz="1400" dirty="0">
                <a:solidFill>
                  <a:schemeClr val="bg1"/>
                </a:solidFill>
              </a:endParaRPr>
            </a:p>
            <a:p>
              <a:r>
                <a:rPr lang="zh-CN" altLang="en-US" sz="1400" b="1" dirty="0">
                  <a:solidFill>
                    <a:srgbClr val="FFFF00"/>
                  </a:solidFill>
                </a:rPr>
                <a:t>注意在每个</a:t>
              </a:r>
              <a:r>
                <a:rPr lang="en-US" altLang="zh-CN" sz="1400" b="1" dirty="0">
                  <a:solidFill>
                    <a:srgbClr val="FFFF00"/>
                  </a:solidFill>
                </a:rPr>
                <a:t>case</a:t>
              </a:r>
              <a:r>
                <a:rPr lang="zh-CN" altLang="en-US" sz="1400" b="1" dirty="0">
                  <a:solidFill>
                    <a:srgbClr val="FFFF00"/>
                  </a:solidFill>
                </a:rPr>
                <a:t>后面后的语句中，最后都有一个</a:t>
              </a:r>
              <a:r>
                <a:rPr lang="en-US" altLang="zh-CN" sz="1400" b="1" dirty="0">
                  <a:solidFill>
                    <a:srgbClr val="FFFF00"/>
                  </a:solidFill>
                </a:rPr>
                <a:t>break</a:t>
              </a:r>
              <a:r>
                <a:rPr lang="zh-CN" altLang="en-US" sz="1400" b="1" dirty="0">
                  <a:solidFill>
                    <a:srgbClr val="FFFF00"/>
                  </a:solidFill>
                </a:rPr>
                <a:t>语句，它的作用是使流程转到</a:t>
              </a:r>
              <a:r>
                <a:rPr lang="en-US" altLang="zh-CN" sz="1400" b="1" dirty="0">
                  <a:solidFill>
                    <a:srgbClr val="FFFF00"/>
                  </a:solidFill>
                </a:rPr>
                <a:t>switch</a:t>
              </a:r>
              <a:r>
                <a:rPr lang="zh-CN" altLang="en-US" sz="1400" b="1" dirty="0">
                  <a:solidFill>
                    <a:srgbClr val="FFFF00"/>
                  </a:solidFill>
                </a:rPr>
                <a:t>语句的末尾</a:t>
              </a:r>
              <a:r>
                <a:rPr lang="en-US" altLang="zh-CN" sz="1400" b="1" dirty="0">
                  <a:solidFill>
                    <a:srgbClr val="FFFF00"/>
                  </a:solidFill>
                </a:rPr>
                <a:t>(</a:t>
              </a:r>
              <a:r>
                <a:rPr lang="zh-CN" altLang="en-US" sz="1400" b="1" dirty="0">
                  <a:solidFill>
                    <a:srgbClr val="FFFF00"/>
                  </a:solidFill>
                </a:rPr>
                <a:t>即右花括号处</a:t>
              </a:r>
              <a:r>
                <a:rPr lang="en-US" altLang="zh-CN" sz="1400" b="1" dirty="0">
                  <a:solidFill>
                    <a:srgbClr val="FFFF00"/>
                  </a:solidFill>
                </a:rPr>
                <a:t>)</a:t>
              </a:r>
              <a:r>
                <a:rPr lang="zh-CN" altLang="en-US" sz="1400" b="1" dirty="0">
                  <a:solidFill>
                    <a:srgbClr val="FFFF00"/>
                  </a:solidFill>
                </a:rPr>
                <a:t>。</a:t>
              </a:r>
              <a:endParaRPr lang="en-US" altLang="zh-CN" sz="1400" b="1" dirty="0">
                <a:solidFill>
                  <a:srgbClr val="FFFF00"/>
                </a:solidFill>
              </a:endParaRPr>
            </a:p>
          </p:txBody>
        </p:sp>
      </p:grpSp>
    </p:spTree>
    <p:extLst>
      <p:ext uri="{BB962C8B-B14F-4D97-AF65-F5344CB8AC3E}">
        <p14:creationId xmlns:p14="http://schemas.microsoft.com/office/powerpoint/2010/main" val="101365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5"/>
            <a:ext cx="8918712" cy="974726"/>
          </a:xfrm>
        </p:spPr>
        <p:txBody>
          <a:bodyPr/>
          <a:lstStyle/>
          <a:p>
            <a:r>
              <a:rPr lang="zh-CN" altLang="en-US" dirty="0"/>
              <a:t>用</a:t>
            </a:r>
            <a:r>
              <a:rPr lang="en-US" altLang="zh-CN" dirty="0"/>
              <a:t>switch</a:t>
            </a:r>
            <a:r>
              <a:rPr lang="zh-CN" altLang="en-US" dirty="0"/>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a:t>{</a:t>
                </a:r>
              </a:p>
              <a:p>
                <a:pPr lvl="1" defTabSz="536575">
                  <a:lnSpc>
                    <a:spcPct val="200000"/>
                  </a:lnSpc>
                </a:pPr>
                <a:r>
                  <a:rPr lang="en-US" altLang="zh-CN" b="1"/>
                  <a:t>case	</a:t>
                </a:r>
                <a:r>
                  <a:rPr lang="zh-CN" altLang="en-US" b="1"/>
                  <a:t>常量</a:t>
                </a:r>
                <a:r>
                  <a:rPr lang="en-US" altLang="zh-CN" b="1"/>
                  <a:t>1 : </a:t>
                </a:r>
                <a:r>
                  <a:rPr lang="zh-CN" altLang="en-US" b="1"/>
                  <a:t>语句</a:t>
                </a:r>
                <a:r>
                  <a:rPr lang="en-US" altLang="zh-CN" b="1"/>
                  <a:t>1</a:t>
                </a:r>
              </a:p>
              <a:p>
                <a:pPr lvl="1" defTabSz="536575">
                  <a:lnSpc>
                    <a:spcPct val="200000"/>
                  </a:lnSpc>
                </a:pPr>
                <a:r>
                  <a:rPr lang="en-US" altLang="zh-CN" b="1"/>
                  <a:t>case	</a:t>
                </a:r>
                <a:r>
                  <a:rPr lang="zh-CN" altLang="en-US" b="1"/>
                  <a:t>常量</a:t>
                </a:r>
                <a:r>
                  <a:rPr lang="en-US" altLang="zh-CN" b="1"/>
                  <a:t>2 : </a:t>
                </a:r>
                <a:r>
                  <a:rPr lang="zh-CN" altLang="en-US" b="1"/>
                  <a:t>语句</a:t>
                </a:r>
                <a:r>
                  <a:rPr lang="en-US" altLang="zh-CN" b="1"/>
                  <a:t>2</a:t>
                </a:r>
              </a:p>
              <a:p>
                <a:pPr lvl="1" defTabSz="536575">
                  <a:lnSpc>
                    <a:spcPct val="200000"/>
                  </a:lnSpc>
                </a:pPr>
                <a:r>
                  <a:rPr lang="en-US" altLang="zh-CN" b="1">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a:t>case	</a:t>
                </a:r>
                <a:r>
                  <a:rPr lang="zh-CN" altLang="en-US" b="1"/>
                  <a:t>常量</a:t>
                </a:r>
                <a:r>
                  <a:rPr lang="en-US" altLang="zh-CN" b="1"/>
                  <a:t>n : </a:t>
                </a:r>
                <a:r>
                  <a:rPr lang="zh-CN" altLang="en-US" b="1"/>
                  <a:t>语句</a:t>
                </a:r>
                <a:r>
                  <a:rPr lang="en-US" altLang="zh-CN" b="1"/>
                  <a:t>n</a:t>
                </a:r>
              </a:p>
              <a:p>
                <a:pPr lvl="1" defTabSz="536575">
                  <a:lnSpc>
                    <a:spcPct val="200000"/>
                  </a:lnSpc>
                </a:pPr>
                <a:r>
                  <a:rPr lang="en-US" altLang="zh-CN" b="1"/>
                  <a:t>default :	    </a:t>
                </a:r>
                <a:r>
                  <a:rPr lang="zh-CN" altLang="en-US" b="1"/>
                  <a:t>语句</a:t>
                </a:r>
                <a:r>
                  <a:rPr lang="en-US" altLang="zh-CN" b="1"/>
                  <a:t>n+1</a:t>
                </a:r>
              </a:p>
              <a:p>
                <a:pPr defTabSz="536575">
                  <a:lnSpc>
                    <a:spcPct val="200000"/>
                  </a:lnSpc>
                </a:pPr>
                <a:r>
                  <a:rPr lang="en-US" altLang="zh-CN" b="1"/>
                  <a:t>}</a:t>
                </a:r>
                <a:endParaRPr lang="zh-CN" altLang="en-US" b="1"/>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dirty="0">
                <a:solidFill>
                  <a:schemeClr val="tx1"/>
                </a:solidFill>
              </a:rPr>
              <a:t>括号内的“表达式”，其值的类型应为整数类型</a:t>
            </a:r>
            <a:r>
              <a:rPr lang="en-US" altLang="zh-CN" sz="1400" dirty="0">
                <a:solidFill>
                  <a:schemeClr val="tx1"/>
                </a:solidFill>
              </a:rPr>
              <a:t>(</a:t>
            </a:r>
            <a:r>
              <a:rPr lang="zh-CN" altLang="en-US" sz="1400" dirty="0">
                <a:solidFill>
                  <a:schemeClr val="tx1"/>
                </a:solidFill>
              </a:rPr>
              <a:t>包括字符型</a:t>
            </a:r>
            <a:r>
              <a:rPr lang="en-US" altLang="zh-CN" sz="1400" dirty="0">
                <a:solidFill>
                  <a:schemeClr val="tx1"/>
                </a:solidFill>
              </a:rPr>
              <a:t>)</a:t>
            </a:r>
            <a:r>
              <a:rPr lang="zh-CN" altLang="en-US" sz="1400" dirty="0">
                <a:solidFill>
                  <a:schemeClr val="tx1"/>
                </a:solidFill>
              </a:rPr>
              <a:t>。</a:t>
            </a:r>
          </a:p>
          <a:p>
            <a:pPr algn="just">
              <a:lnSpc>
                <a:spcPct val="150000"/>
              </a:lnSpc>
              <a:defRPr/>
            </a:pPr>
            <a:r>
              <a:rPr lang="en-US" altLang="zh-CN" sz="1400" dirty="0">
                <a:solidFill>
                  <a:schemeClr val="tx1"/>
                </a:solidFill>
              </a:rPr>
              <a:t>(2) </a:t>
            </a:r>
            <a:r>
              <a:rPr lang="zh-CN" altLang="en-US" sz="1400" dirty="0">
                <a:solidFill>
                  <a:schemeClr val="tx1"/>
                </a:solidFill>
              </a:rPr>
              <a:t>花括号内是一个复合语句，内包含多个以关键字</a:t>
            </a:r>
            <a:r>
              <a:rPr lang="en-US" altLang="zh-CN" sz="1400" dirty="0">
                <a:solidFill>
                  <a:schemeClr val="tx1"/>
                </a:solidFill>
              </a:rPr>
              <a:t>case</a:t>
            </a:r>
            <a:r>
              <a:rPr lang="zh-CN" altLang="en-US" sz="1400" dirty="0">
                <a:solidFill>
                  <a:schemeClr val="tx1"/>
                </a:solidFill>
              </a:rPr>
              <a:t>开头的语句行和最多一个以</a:t>
            </a:r>
            <a:r>
              <a:rPr lang="en-US" altLang="zh-CN" sz="1400" dirty="0">
                <a:solidFill>
                  <a:schemeClr val="tx1"/>
                </a:solidFill>
              </a:rPr>
              <a:t>default</a:t>
            </a:r>
            <a:r>
              <a:rPr lang="zh-CN" altLang="en-US" sz="1400" dirty="0">
                <a:solidFill>
                  <a:schemeClr val="tx1"/>
                </a:solidFill>
              </a:rPr>
              <a:t>开头的行。</a:t>
            </a:r>
            <a:r>
              <a:rPr lang="en-US" altLang="zh-CN" sz="1400" dirty="0">
                <a:solidFill>
                  <a:schemeClr val="tx1"/>
                </a:solidFill>
              </a:rPr>
              <a:t>case</a:t>
            </a:r>
            <a:r>
              <a:rPr lang="zh-CN" altLang="en-US" sz="1400" dirty="0">
                <a:solidFill>
                  <a:schemeClr val="tx1"/>
                </a:solidFill>
              </a:rPr>
              <a:t>后面跟一个常量</a:t>
            </a:r>
            <a:r>
              <a:rPr lang="en-US" altLang="zh-CN" sz="1400" dirty="0">
                <a:solidFill>
                  <a:schemeClr val="tx1"/>
                </a:solidFill>
              </a:rPr>
              <a:t>(</a:t>
            </a:r>
            <a:r>
              <a:rPr lang="zh-CN" altLang="en-US" sz="1400" dirty="0">
                <a:solidFill>
                  <a:schemeClr val="tx1"/>
                </a:solidFill>
              </a:rPr>
              <a:t>或常量表达式</a:t>
            </a:r>
            <a:r>
              <a:rPr lang="en-US" altLang="zh-CN" sz="1400" dirty="0">
                <a:solidFill>
                  <a:schemeClr val="tx1"/>
                </a:solidFill>
              </a:rPr>
              <a:t>)</a:t>
            </a:r>
            <a:r>
              <a:rPr lang="zh-CN" altLang="en-US" sz="1400" dirty="0">
                <a:solidFill>
                  <a:schemeClr val="tx1"/>
                </a:solidFill>
              </a:rPr>
              <a:t>，它们和</a:t>
            </a:r>
            <a:r>
              <a:rPr lang="en-US" altLang="zh-CN" sz="1400" dirty="0">
                <a:solidFill>
                  <a:schemeClr val="tx1"/>
                </a:solidFill>
              </a:rPr>
              <a:t>default</a:t>
            </a:r>
            <a:r>
              <a:rPr lang="zh-CN" altLang="en-US" sz="1400" dirty="0">
                <a:solidFill>
                  <a:schemeClr val="tx1"/>
                </a:solidFill>
              </a:rPr>
              <a:t>都是起标号作用，用来标志一个位置。执行</a:t>
            </a:r>
            <a:r>
              <a:rPr lang="en-US" altLang="zh-CN" sz="1400" dirty="0">
                <a:solidFill>
                  <a:schemeClr val="tx1"/>
                </a:solidFill>
              </a:rPr>
              <a:t>switch</a:t>
            </a:r>
            <a:r>
              <a:rPr lang="zh-CN" altLang="en-US" sz="1400" dirty="0">
                <a:solidFill>
                  <a:schemeClr val="tx1"/>
                </a:solidFill>
              </a:rPr>
              <a:t>语句时，先计算</a:t>
            </a:r>
            <a:r>
              <a:rPr lang="en-US" altLang="zh-CN" sz="1400" dirty="0">
                <a:solidFill>
                  <a:schemeClr val="tx1"/>
                </a:solidFill>
              </a:rPr>
              <a:t>switch</a:t>
            </a:r>
            <a:r>
              <a:rPr lang="zh-CN" altLang="en-US" sz="1400" dirty="0">
                <a:solidFill>
                  <a:schemeClr val="tx1"/>
                </a:solidFill>
              </a:rPr>
              <a:t>后面的“表达式”的值，然后将它与各</a:t>
            </a:r>
            <a:r>
              <a:rPr lang="en-US" altLang="zh-CN" sz="1400" dirty="0">
                <a:solidFill>
                  <a:schemeClr val="tx1"/>
                </a:solidFill>
              </a:rPr>
              <a:t>case</a:t>
            </a:r>
            <a:r>
              <a:rPr lang="zh-CN" altLang="en-US" sz="1400" dirty="0">
                <a:solidFill>
                  <a:schemeClr val="tx1"/>
                </a:solidFill>
              </a:rPr>
              <a:t>标号比较，如果与某一个</a:t>
            </a:r>
            <a:r>
              <a:rPr lang="en-US" altLang="zh-CN" sz="1400" dirty="0">
                <a:solidFill>
                  <a:schemeClr val="tx1"/>
                </a:solidFill>
              </a:rPr>
              <a:t>case</a:t>
            </a:r>
            <a:r>
              <a:rPr lang="zh-CN" altLang="en-US" sz="1400" dirty="0">
                <a:solidFill>
                  <a:schemeClr val="tx1"/>
                </a:solidFill>
              </a:rPr>
              <a:t>标号中的常量相同，流程就转到此</a:t>
            </a:r>
            <a:r>
              <a:rPr lang="en-US" altLang="zh-CN" sz="1400" dirty="0">
                <a:solidFill>
                  <a:schemeClr val="tx1"/>
                </a:solidFill>
              </a:rPr>
              <a:t>case</a:t>
            </a:r>
            <a:r>
              <a:rPr lang="zh-CN" altLang="en-US" sz="1400" dirty="0">
                <a:solidFill>
                  <a:schemeClr val="tx1"/>
                </a:solidFill>
              </a:rPr>
              <a:t>标号后面的语句。如果没有与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常量，流程转去执行</a:t>
            </a:r>
            <a:r>
              <a:rPr lang="en-US" altLang="zh-CN" sz="1400" dirty="0">
                <a:solidFill>
                  <a:schemeClr val="tx1"/>
                </a:solidFill>
              </a:rPr>
              <a:t>default</a:t>
            </a:r>
            <a:r>
              <a:rPr lang="zh-CN" altLang="en-US" sz="1400" dirty="0">
                <a:solidFill>
                  <a:schemeClr val="tx1"/>
                </a:solidFill>
              </a:rPr>
              <a:t>标号后面的语句。</a:t>
            </a:r>
          </a:p>
          <a:p>
            <a:pPr algn="just">
              <a:lnSpc>
                <a:spcPct val="150000"/>
              </a:lnSpc>
              <a:defRPr/>
            </a:pPr>
            <a:r>
              <a:rPr lang="en-US" altLang="zh-CN" sz="1400" dirty="0">
                <a:solidFill>
                  <a:schemeClr val="tx1"/>
                </a:solidFill>
              </a:rPr>
              <a:t>(3) </a:t>
            </a:r>
            <a:r>
              <a:rPr lang="zh-CN" altLang="en-US" sz="1400" dirty="0">
                <a:solidFill>
                  <a:schemeClr val="tx1"/>
                </a:solidFill>
              </a:rPr>
              <a:t>可以没有</a:t>
            </a:r>
            <a:r>
              <a:rPr lang="en-US" altLang="zh-CN" sz="1400" dirty="0">
                <a:solidFill>
                  <a:schemeClr val="tx1"/>
                </a:solidFill>
              </a:rPr>
              <a:t>default</a:t>
            </a:r>
            <a:r>
              <a:rPr lang="zh-CN" altLang="en-US" sz="1400" dirty="0">
                <a:solidFill>
                  <a:schemeClr val="tx1"/>
                </a:solidFill>
              </a:rPr>
              <a:t>标号，此时如果没有与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常量，则不执行任何语句。</a:t>
            </a:r>
          </a:p>
          <a:p>
            <a:pPr algn="just">
              <a:lnSpc>
                <a:spcPct val="150000"/>
              </a:lnSpc>
              <a:defRPr/>
            </a:pPr>
            <a:r>
              <a:rPr lang="en-US" altLang="zh-CN" sz="1400" dirty="0">
                <a:solidFill>
                  <a:schemeClr val="tx1"/>
                </a:solidFill>
              </a:rPr>
              <a:t>(4) </a:t>
            </a:r>
            <a:r>
              <a:rPr lang="zh-CN" altLang="en-US" sz="1400" dirty="0">
                <a:solidFill>
                  <a:schemeClr val="tx1"/>
                </a:solidFill>
              </a:rPr>
              <a:t>各个</a:t>
            </a:r>
            <a:r>
              <a:rPr lang="en-US" altLang="zh-CN" sz="1400" dirty="0">
                <a:solidFill>
                  <a:schemeClr val="tx1"/>
                </a:solidFill>
              </a:rPr>
              <a:t>case</a:t>
            </a:r>
            <a:r>
              <a:rPr lang="zh-CN" altLang="en-US" sz="1400" dirty="0">
                <a:solidFill>
                  <a:schemeClr val="tx1"/>
                </a:solidFill>
              </a:rPr>
              <a:t>标号出现次序不影响执行结果。</a:t>
            </a:r>
          </a:p>
          <a:p>
            <a:pPr algn="just">
              <a:lnSpc>
                <a:spcPct val="150000"/>
              </a:lnSpc>
              <a:defRPr/>
            </a:pPr>
            <a:r>
              <a:rPr lang="en-US" altLang="zh-CN" sz="1400" dirty="0">
                <a:solidFill>
                  <a:schemeClr val="tx1"/>
                </a:solidFill>
              </a:rPr>
              <a:t>(5) </a:t>
            </a:r>
            <a:r>
              <a:rPr lang="zh-CN" altLang="en-US" sz="1400" dirty="0">
                <a:solidFill>
                  <a:schemeClr val="tx1"/>
                </a:solidFill>
              </a:rPr>
              <a:t>每一个</a:t>
            </a:r>
            <a:r>
              <a:rPr lang="en-US" altLang="zh-CN" sz="1400" dirty="0">
                <a:solidFill>
                  <a:schemeClr val="tx1"/>
                </a:solidFill>
              </a:rPr>
              <a:t>case</a:t>
            </a:r>
            <a:r>
              <a:rPr lang="zh-CN" altLang="en-US" sz="1400" dirty="0">
                <a:solidFill>
                  <a:schemeClr val="tx1"/>
                </a:solidFill>
              </a:rPr>
              <a:t>常量必须互不相同；否则就会出现互相矛盾的现象。</a:t>
            </a:r>
          </a:p>
          <a:p>
            <a:pPr algn="just">
              <a:lnSpc>
                <a:spcPct val="150000"/>
              </a:lnSpc>
              <a:defRPr/>
            </a:pPr>
            <a:r>
              <a:rPr lang="en-US" altLang="zh-CN" sz="1400" dirty="0">
                <a:solidFill>
                  <a:schemeClr val="tx1"/>
                </a:solidFill>
              </a:rPr>
              <a:t>(6) case</a:t>
            </a:r>
            <a:r>
              <a:rPr lang="zh-CN" altLang="en-US" sz="1400" dirty="0">
                <a:solidFill>
                  <a:schemeClr val="tx1"/>
                </a:solidFill>
              </a:rPr>
              <a:t>标号只起标记的作用。在执行</a:t>
            </a:r>
            <a:r>
              <a:rPr lang="en-US" altLang="zh-CN" sz="1400" dirty="0">
                <a:solidFill>
                  <a:schemeClr val="tx1"/>
                </a:solidFill>
              </a:rPr>
              <a:t>switch</a:t>
            </a:r>
            <a:r>
              <a:rPr lang="zh-CN" altLang="en-US" sz="1400" dirty="0">
                <a:solidFill>
                  <a:schemeClr val="tx1"/>
                </a:solidFill>
              </a:rPr>
              <a:t>语句时，根据</a:t>
            </a:r>
            <a:r>
              <a:rPr lang="en-US" altLang="zh-CN" sz="1400" dirty="0">
                <a:solidFill>
                  <a:schemeClr val="tx1"/>
                </a:solidFill>
              </a:rPr>
              <a:t>switch</a:t>
            </a:r>
            <a:r>
              <a:rPr lang="zh-CN" altLang="en-US" sz="1400" dirty="0">
                <a:solidFill>
                  <a:schemeClr val="tx1"/>
                </a:solidFill>
              </a:rPr>
              <a:t>表达式的值找到匹配的入口标号，</a:t>
            </a:r>
            <a:r>
              <a:rPr lang="zh-CN" altLang="en-US" sz="1400" b="1" dirty="0">
                <a:solidFill>
                  <a:schemeClr val="tx1"/>
                </a:solidFill>
                <a:highlight>
                  <a:srgbClr val="FFFF00"/>
                </a:highlight>
              </a:rPr>
              <a:t>在执行完一个</a:t>
            </a:r>
            <a:r>
              <a:rPr lang="en-US" altLang="zh-CN" sz="1400" b="1" dirty="0">
                <a:solidFill>
                  <a:schemeClr val="tx1"/>
                </a:solidFill>
                <a:highlight>
                  <a:srgbClr val="FFFF00"/>
                </a:highlight>
              </a:rPr>
              <a:t>case</a:t>
            </a:r>
            <a:r>
              <a:rPr lang="zh-CN" altLang="en-US" sz="1400" b="1" dirty="0">
                <a:solidFill>
                  <a:schemeClr val="tx1"/>
                </a:solidFill>
                <a:highlight>
                  <a:srgbClr val="FFFF00"/>
                </a:highlight>
              </a:rPr>
              <a:t>标号后面的语句后，就从此标号开始执行下去，不再进行判断。因此，一般情况下，在执行一个</a:t>
            </a:r>
            <a:r>
              <a:rPr lang="en-US" altLang="zh-CN" sz="1400" b="1" dirty="0">
                <a:solidFill>
                  <a:schemeClr val="tx1"/>
                </a:solidFill>
                <a:highlight>
                  <a:srgbClr val="FFFF00"/>
                </a:highlight>
              </a:rPr>
              <a:t>case</a:t>
            </a:r>
            <a:r>
              <a:rPr lang="zh-CN" altLang="en-US" sz="1400" b="1" dirty="0">
                <a:solidFill>
                  <a:schemeClr val="tx1"/>
                </a:solidFill>
                <a:highlight>
                  <a:srgbClr val="FFFF00"/>
                </a:highlight>
              </a:rPr>
              <a:t>子句后，应当用</a:t>
            </a:r>
            <a:r>
              <a:rPr lang="en-US" altLang="zh-CN" sz="1400" b="1" dirty="0">
                <a:solidFill>
                  <a:schemeClr val="tx1"/>
                </a:solidFill>
                <a:highlight>
                  <a:srgbClr val="FFFF00"/>
                </a:highlight>
              </a:rPr>
              <a:t>break</a:t>
            </a:r>
            <a:r>
              <a:rPr lang="zh-CN" altLang="en-US" sz="1400" b="1" dirty="0">
                <a:solidFill>
                  <a:schemeClr val="tx1"/>
                </a:solidFill>
                <a:highlight>
                  <a:srgbClr val="FFFF00"/>
                </a:highlight>
              </a:rPr>
              <a:t>语句使流程跳出</a:t>
            </a:r>
            <a:r>
              <a:rPr lang="en-US" altLang="zh-CN" sz="1400" b="1" dirty="0">
                <a:solidFill>
                  <a:schemeClr val="tx1"/>
                </a:solidFill>
                <a:highlight>
                  <a:srgbClr val="FFFF00"/>
                </a:highlight>
              </a:rPr>
              <a:t>switch</a:t>
            </a:r>
            <a:r>
              <a:rPr lang="zh-CN" altLang="en-US" sz="1400" b="1" dirty="0">
                <a:solidFill>
                  <a:schemeClr val="tx1"/>
                </a:solidFill>
                <a:highlight>
                  <a:srgbClr val="FFFF00"/>
                </a:highlight>
              </a:rPr>
              <a:t>结构。</a:t>
            </a:r>
            <a:r>
              <a:rPr lang="zh-CN" altLang="en-US" sz="1400" dirty="0">
                <a:solidFill>
                  <a:schemeClr val="tx1"/>
                </a:solidFill>
              </a:rPr>
              <a:t>最后一个</a:t>
            </a:r>
            <a:r>
              <a:rPr lang="en-US" altLang="zh-CN" sz="1400" dirty="0">
                <a:solidFill>
                  <a:schemeClr val="tx1"/>
                </a:solidFill>
              </a:rPr>
              <a:t>case</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今为</a:t>
            </a:r>
            <a:r>
              <a:rPr lang="en-US" altLang="zh-CN" sz="1400" dirty="0">
                <a:solidFill>
                  <a:schemeClr val="tx1"/>
                </a:solidFill>
              </a:rPr>
              <a:t>default</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中可不加</a:t>
            </a:r>
            <a:r>
              <a:rPr lang="en-US" altLang="zh-CN" sz="1400" dirty="0">
                <a:solidFill>
                  <a:schemeClr val="tx1"/>
                </a:solidFill>
              </a:rPr>
              <a:t>break</a:t>
            </a:r>
            <a:r>
              <a:rPr lang="zh-CN" altLang="en-US" sz="1400" dirty="0">
                <a:solidFill>
                  <a:schemeClr val="tx1"/>
                </a:solidFill>
              </a:rPr>
              <a:t>语句。</a:t>
            </a:r>
          </a:p>
          <a:p>
            <a:pPr algn="just">
              <a:lnSpc>
                <a:spcPct val="150000"/>
              </a:lnSpc>
              <a:defRPr/>
            </a:pPr>
            <a:r>
              <a:rPr lang="en-US" altLang="zh-CN" sz="1400" dirty="0">
                <a:solidFill>
                  <a:schemeClr val="tx1"/>
                </a:solidFill>
              </a:rPr>
              <a:t>(7) </a:t>
            </a:r>
            <a:r>
              <a:rPr lang="zh-CN" altLang="en-US" sz="1400" dirty="0">
                <a:solidFill>
                  <a:schemeClr val="tx1"/>
                </a:solidFill>
                <a:highlight>
                  <a:srgbClr val="FFFF00"/>
                </a:highlight>
              </a:rPr>
              <a:t>在</a:t>
            </a:r>
            <a:r>
              <a:rPr lang="en-US" altLang="zh-CN" sz="1400" dirty="0">
                <a:solidFill>
                  <a:schemeClr val="tx1"/>
                </a:solidFill>
                <a:highlight>
                  <a:srgbClr val="FFFF00"/>
                </a:highlight>
              </a:rPr>
              <a:t>case</a:t>
            </a:r>
            <a:r>
              <a:rPr lang="zh-CN" altLang="en-US" sz="1400" dirty="0">
                <a:solidFill>
                  <a:schemeClr val="tx1"/>
                </a:solidFill>
                <a:highlight>
                  <a:srgbClr val="FFFF00"/>
                </a:highlight>
              </a:rPr>
              <a:t>子句中虽然包含了一个以上执行语句，但可以不必用花括号括起来，会自动顺序执行本</a:t>
            </a:r>
            <a:r>
              <a:rPr lang="en-US" altLang="zh-CN" sz="1400" dirty="0">
                <a:solidFill>
                  <a:schemeClr val="tx1"/>
                </a:solidFill>
                <a:highlight>
                  <a:srgbClr val="FFFF00"/>
                </a:highlight>
              </a:rPr>
              <a:t>case</a:t>
            </a:r>
            <a:r>
              <a:rPr lang="zh-CN" altLang="en-US" sz="1400" dirty="0">
                <a:solidFill>
                  <a:schemeClr val="tx1"/>
                </a:solidFill>
                <a:highlight>
                  <a:srgbClr val="FFFF00"/>
                </a:highlight>
              </a:rPr>
              <a:t>标号后面所有的语句。当然加上花括号也可以。</a:t>
            </a:r>
          </a:p>
          <a:p>
            <a:pPr algn="just">
              <a:lnSpc>
                <a:spcPct val="150000"/>
              </a:lnSpc>
              <a:defRPr/>
            </a:pPr>
            <a:r>
              <a:rPr lang="en-US" altLang="zh-CN" sz="1400" dirty="0">
                <a:solidFill>
                  <a:schemeClr val="tx1"/>
                </a:solidFill>
              </a:rPr>
              <a:t>(8) </a:t>
            </a:r>
            <a:r>
              <a:rPr lang="zh-CN" altLang="en-US" sz="1400" dirty="0">
                <a:solidFill>
                  <a:schemeClr val="tx1"/>
                </a:solidFill>
              </a:rPr>
              <a:t>多个</a:t>
            </a:r>
            <a:r>
              <a:rPr lang="en-US" altLang="zh-CN" sz="1400" dirty="0">
                <a:solidFill>
                  <a:schemeClr val="tx1"/>
                </a:solidFill>
              </a:rPr>
              <a:t>case</a:t>
            </a:r>
            <a:r>
              <a:rPr lang="zh-CN" altLang="en-US" sz="1400" dirty="0">
                <a:solidFill>
                  <a:schemeClr val="tx1"/>
                </a:solidFill>
              </a:rPr>
              <a:t>标号可以共用一组执行语句。</a:t>
            </a:r>
          </a:p>
        </p:txBody>
      </p:sp>
    </p:spTree>
    <p:extLst>
      <p:ext uri="{BB962C8B-B14F-4D97-AF65-F5344CB8AC3E}">
        <p14:creationId xmlns:p14="http://schemas.microsoft.com/office/powerpoint/2010/main" val="289499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p>
        </p:txBody>
      </p:sp>
      <p:sp>
        <p:nvSpPr>
          <p:cNvPr id="5" name="内容占位符 2"/>
          <p:cNvSpPr>
            <a:spLocks noGrp="1"/>
          </p:cNvSpPr>
          <p:nvPr>
            <p:ph idx="1"/>
          </p:nvPr>
        </p:nvSpPr>
        <p:spPr>
          <a:xfrm>
            <a:off x="524532" y="1056809"/>
            <a:ext cx="9715500" cy="589584"/>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3.5】</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方程的根。</a:t>
            </a:r>
            <a:r>
              <a:rPr lang="en-US" altLang="zh-CN" sz="2000" dirty="0" err="1">
                <a:solidFill>
                  <a:schemeClr val="accent1"/>
                </a:solidFill>
              </a:rPr>
              <a:t>a,b,c</a:t>
            </a:r>
            <a:r>
              <a:rPr lang="zh-CN" altLang="en-US" sz="2000" dirty="0">
                <a:solidFill>
                  <a:schemeClr val="accent1"/>
                </a:solidFill>
              </a:rPr>
              <a:t>由键盘输入，设</a:t>
            </a:r>
            <a:r>
              <a:rPr lang="en-US" altLang="zh-CN" sz="2000" dirty="0">
                <a:solidFill>
                  <a:schemeClr val="accent1"/>
                </a:solidFill>
              </a:rPr>
              <a:t>b</a:t>
            </a:r>
            <a:r>
              <a:rPr lang="en-US" altLang="zh-CN" sz="2000" baseline="30000" dirty="0">
                <a:solidFill>
                  <a:schemeClr val="accent1"/>
                </a:solidFill>
              </a:rPr>
              <a:t>2</a:t>
            </a:r>
            <a:r>
              <a:rPr lang="en-US" altLang="zh-CN" sz="2000" dirty="0">
                <a:solidFill>
                  <a:schemeClr val="accent1"/>
                </a:solidFill>
              </a:rPr>
              <a:t>-4ac</a:t>
            </a:r>
            <a:r>
              <a:rPr lang="zh-CN" altLang="en-US" sz="2000" dirty="0">
                <a:solidFill>
                  <a:schemeClr val="accent1"/>
                </a:solidFill>
              </a:rPr>
              <a:t>＞</a:t>
            </a:r>
            <a:r>
              <a:rPr lang="en-US" altLang="zh-CN" sz="2000" dirty="0">
                <a:solidFill>
                  <a:schemeClr val="accent1"/>
                </a:solidFill>
              </a:rPr>
              <a:t>0</a:t>
            </a:r>
            <a:r>
              <a:rPr lang="zh-CN" altLang="en-US" sz="2000" dirty="0">
                <a:solidFill>
                  <a:schemeClr val="accent1"/>
                </a:solidFill>
              </a:rPr>
              <a:t>。</a:t>
            </a:r>
            <a:endParaRPr lang="en-US" altLang="zh-CN" sz="2000" dirty="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644914" y="1493542"/>
                <a:ext cx="10038162" cy="1102546"/>
              </a:xfrm>
              <a:prstGeom prst="rect">
                <a:avLst/>
              </a:prstGeom>
            </p:spPr>
            <p:txBody>
              <a:bodyPr wrap="square">
                <a:spAutoFit/>
              </a:bodyPr>
              <a:lstStyle/>
              <a:p>
                <a:r>
                  <a:rPr lang="zh-CN" altLang="en-US" b="1" dirty="0"/>
                  <a:t>解题思路</a:t>
                </a:r>
                <a:r>
                  <a:rPr lang="en-US" altLang="zh-CN" b="1" dirty="0"/>
                  <a:t>: </a:t>
                </a:r>
                <a:r>
                  <a:rPr lang="zh-CN" altLang="en-US" dirty="0"/>
                  <a:t> 首先要知道求方程式的根的方法。由数学知识已知</a:t>
                </a:r>
                <a:r>
                  <a:rPr lang="en-US" altLang="zh-CN" dirty="0"/>
                  <a:t>: </a:t>
                </a:r>
                <a:r>
                  <a:rPr lang="zh-CN" altLang="en-US" dirty="0"/>
                  <a:t>如果</a:t>
                </a:r>
                <a:r>
                  <a:rPr lang="en-US" altLang="zh-CN" dirty="0"/>
                  <a:t>b</a:t>
                </a:r>
                <a:r>
                  <a:rPr lang="en-US" altLang="zh-CN" baseline="30000" dirty="0"/>
                  <a:t>2</a:t>
                </a:r>
                <a:r>
                  <a:rPr lang="en-US" altLang="zh-CN" dirty="0"/>
                  <a:t>-4ac≥0</a:t>
                </a:r>
                <a:r>
                  <a:rPr lang="zh-CN" altLang="en-US" dirty="0"/>
                  <a:t>，则一元二次方程有两个实根：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，则</a:t>
                </a:r>
                <a:r>
                  <a:rPr lang="en-US" altLang="zh-CN" dirty="0"/>
                  <a:t>x1=</a:t>
                </a:r>
                <a:r>
                  <a:rPr lang="en-US" altLang="zh-CN" dirty="0" err="1"/>
                  <a:t>p+q</a:t>
                </a:r>
                <a:r>
                  <a:rPr lang="zh-CN" altLang="en-US" dirty="0"/>
                  <a:t>，</a:t>
                </a:r>
                <a:r>
                  <a:rPr lang="en-US" altLang="zh-CN" dirty="0"/>
                  <a:t>x2=p-q</a:t>
                </a:r>
                <a:r>
                  <a:rPr lang="zh-CN" altLang="en-US" dirty="0"/>
                  <a:t>，有了这些式子，只要知道</a:t>
                </a:r>
                <a:r>
                  <a:rPr lang="en-US" altLang="zh-CN" dirty="0" err="1"/>
                  <a:t>a,b,c</a:t>
                </a:r>
                <a:r>
                  <a:rPr lang="zh-CN" altLang="en-US" dirty="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644914" y="1493542"/>
                <a:ext cx="10038162" cy="1102546"/>
              </a:xfrm>
              <a:prstGeom prst="rect">
                <a:avLst/>
              </a:prstGeom>
              <a:blipFill>
                <a:blip r:embed="rId2"/>
                <a:stretch>
                  <a:fillRect l="-547" t="-2762" b="-7735"/>
                </a:stretch>
              </a:blipFill>
            </p:spPr>
            <p:txBody>
              <a:bodyPr/>
              <a:lstStyle/>
              <a:p>
                <a:r>
                  <a:rPr lang="zh-CN" altLang="en-US">
                    <a:noFill/>
                  </a:rPr>
                  <a:t> </a:t>
                </a:r>
              </a:p>
            </p:txBody>
          </p:sp>
        </mc:Fallback>
      </mc:AlternateContent>
      <p:sp>
        <p:nvSpPr>
          <p:cNvPr id="7" name="圆角矩形 6"/>
          <p:cNvSpPr/>
          <p:nvPr/>
        </p:nvSpPr>
        <p:spPr>
          <a:xfrm>
            <a:off x="669924" y="2665526"/>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#include&lt;math.h&gt;						</a:t>
            </a:r>
            <a:r>
              <a:rPr lang="en-US" altLang="zh-CN" sz="1600" dirty="0">
                <a:solidFill>
                  <a:srgbClr val="008000"/>
                </a:solidFill>
              </a:rPr>
              <a:t>//</a:t>
            </a:r>
            <a:r>
              <a:rPr lang="zh-CN" altLang="en-US" sz="1600" dirty="0">
                <a:solidFill>
                  <a:srgbClr val="008000"/>
                </a:solidFill>
              </a:rPr>
              <a:t>程序中要调用求平方根函数</a:t>
            </a:r>
            <a:r>
              <a:rPr lang="en-US" altLang="zh-CN" sz="1600" dirty="0">
                <a:solidFill>
                  <a:srgbClr val="008000"/>
                </a:solidFill>
              </a:rPr>
              <a:t>sqrt</a:t>
            </a:r>
          </a:p>
          <a:p>
            <a:pPr defTabSz="363538"/>
            <a:r>
              <a:rPr lang="en-US" altLang="zh-CN" sz="1600" dirty="0"/>
              <a:t>int main() </a:t>
            </a:r>
          </a:p>
          <a:p>
            <a:pPr defTabSz="363538"/>
            <a:r>
              <a:rPr lang="en-US" altLang="zh-CN" sz="1600" dirty="0"/>
              <a:t>{	double a,b,c,disc,x1,x2,p,q;			</a:t>
            </a:r>
            <a:r>
              <a:rPr lang="en-US" altLang="zh-CN" sz="1600" dirty="0">
                <a:solidFill>
                  <a:srgbClr val="008000"/>
                </a:solidFill>
              </a:rPr>
              <a:t>//disc</a:t>
            </a:r>
            <a:r>
              <a:rPr lang="zh-CN" altLang="en-US" sz="1600" dirty="0">
                <a:solidFill>
                  <a:srgbClr val="008000"/>
                </a:solidFill>
              </a:rPr>
              <a:t>用来存放判别式</a:t>
            </a:r>
            <a:r>
              <a:rPr lang="en-US" altLang="zh-CN" sz="1600" dirty="0">
                <a:solidFill>
                  <a:srgbClr val="008000"/>
                </a:solidFill>
              </a:rPr>
              <a:t>(bb-4ac)</a:t>
            </a:r>
            <a:r>
              <a:rPr lang="zh-CN" altLang="en-US" sz="1600" dirty="0">
                <a:solidFill>
                  <a:srgbClr val="008000"/>
                </a:solidFill>
              </a:rPr>
              <a:t>的值</a:t>
            </a:r>
          </a:p>
          <a:p>
            <a:pPr defTabSz="363538"/>
            <a:r>
              <a:rPr lang="zh-CN" altLang="en-US" sz="1600" dirty="0"/>
              <a:t>	</a:t>
            </a:r>
            <a:r>
              <a:rPr lang="en-US" altLang="zh-CN" sz="1600" dirty="0" err="1"/>
              <a:t>scanf</a:t>
            </a:r>
            <a:r>
              <a:rPr lang="en-US" altLang="zh-CN" sz="1600" dirty="0"/>
              <a:t>("%</a:t>
            </a:r>
            <a:r>
              <a:rPr lang="en-US" altLang="zh-CN" sz="1600" dirty="0" err="1"/>
              <a:t>lf%lf%lf</a:t>
            </a:r>
            <a:r>
              <a:rPr lang="en-US" altLang="zh-CN" sz="1600" dirty="0"/>
              <a:t>",&amp;</a:t>
            </a:r>
            <a:r>
              <a:rPr lang="en-US" altLang="zh-CN" sz="1600" dirty="0" err="1"/>
              <a:t>a,&amp;b,&amp;c</a:t>
            </a:r>
            <a:r>
              <a:rPr lang="en-US" altLang="zh-CN" sz="1600" dirty="0"/>
              <a:t>);			</a:t>
            </a:r>
            <a:r>
              <a:rPr lang="en-US" altLang="zh-CN" sz="1600" dirty="0">
                <a:solidFill>
                  <a:srgbClr val="008000"/>
                </a:solidFill>
              </a:rPr>
              <a:t>//</a:t>
            </a:r>
            <a:r>
              <a:rPr lang="zh-CN" altLang="en-US" sz="1600" dirty="0">
                <a:solidFill>
                  <a:srgbClr val="008000"/>
                </a:solidFill>
              </a:rPr>
              <a:t>输入双精度型变量的值要用格式声明</a:t>
            </a:r>
            <a:r>
              <a:rPr lang="en-US" altLang="zh-CN" sz="1600" dirty="0">
                <a:solidFill>
                  <a:srgbClr val="008000"/>
                </a:solidFill>
              </a:rPr>
              <a:t>″%</a:t>
            </a:r>
            <a:r>
              <a:rPr lang="en-US" altLang="zh-CN" sz="1600" dirty="0" err="1">
                <a:solidFill>
                  <a:srgbClr val="008000"/>
                </a:solidFill>
              </a:rPr>
              <a:t>lf</a:t>
            </a:r>
            <a:r>
              <a:rPr lang="en-US" altLang="zh-CN" sz="1600" dirty="0">
                <a:solidFill>
                  <a:srgbClr val="008000"/>
                </a:solidFill>
              </a:rPr>
              <a:t>″</a:t>
            </a:r>
          </a:p>
          <a:p>
            <a:pPr defTabSz="363538"/>
            <a:r>
              <a:rPr lang="en-US" altLang="zh-CN" sz="1600" dirty="0"/>
              <a:t>	</a:t>
            </a:r>
            <a:r>
              <a:rPr lang="en-US" altLang="zh-CN" sz="1600" dirty="0">
                <a:solidFill>
                  <a:schemeClr val="bg1"/>
                </a:solidFill>
              </a:rPr>
              <a:t>disc=b*b-4*a*c;</a:t>
            </a:r>
          </a:p>
          <a:p>
            <a:pPr defTabSz="363538"/>
            <a:r>
              <a:rPr lang="en-US" altLang="zh-CN" sz="1600" dirty="0">
                <a:solidFill>
                  <a:schemeClr val="bg1"/>
                </a:solidFill>
              </a:rPr>
              <a:t>	p=-b/(2.0*a);</a:t>
            </a:r>
          </a:p>
          <a:p>
            <a:pPr defTabSz="363538"/>
            <a:r>
              <a:rPr lang="en-US" altLang="zh-CN" sz="1600" dirty="0">
                <a:solidFill>
                  <a:schemeClr val="bg1"/>
                </a:solidFill>
              </a:rPr>
              <a:t>	q=sqrt(disc)/(2.0*a);</a:t>
            </a:r>
          </a:p>
          <a:p>
            <a:pPr defTabSz="363538"/>
            <a:r>
              <a:rPr lang="en-US" altLang="zh-CN" sz="1600" dirty="0">
                <a:solidFill>
                  <a:schemeClr val="bg1"/>
                </a:solidFill>
              </a:rPr>
              <a:t>	x1=p+q;x2=p-q; 		</a:t>
            </a:r>
            <a:r>
              <a:rPr lang="en-US" altLang="zh-CN" sz="1600" dirty="0"/>
              <a:t>			</a:t>
            </a:r>
            <a:r>
              <a:rPr lang="en-US" altLang="zh-CN" sz="1600" dirty="0">
                <a:solidFill>
                  <a:srgbClr val="008000"/>
                </a:solidFill>
              </a:rPr>
              <a:t>//</a:t>
            </a:r>
            <a:r>
              <a:rPr lang="zh-CN" altLang="en-US" sz="1600" dirty="0">
                <a:solidFill>
                  <a:srgbClr val="008000"/>
                </a:solidFill>
              </a:rPr>
              <a:t>求出方程的两个根</a:t>
            </a:r>
          </a:p>
          <a:p>
            <a:pPr defTabSz="363538"/>
            <a:r>
              <a:rPr lang="zh-CN" altLang="en-US" sz="1600" dirty="0"/>
              <a:t>	</a:t>
            </a:r>
            <a:r>
              <a:rPr lang="en-US" altLang="zh-CN" sz="1600" dirty="0" err="1"/>
              <a:t>printf</a:t>
            </a:r>
            <a:r>
              <a:rPr lang="en-US" altLang="zh-CN" sz="1600" dirty="0"/>
              <a:t>("x1=%7.2f\nx2=%7.2f\n",x1,x2);	</a:t>
            </a:r>
            <a:r>
              <a:rPr lang="en-US" altLang="zh-CN" sz="1600" dirty="0">
                <a:solidFill>
                  <a:srgbClr val="008000"/>
                </a:solidFill>
              </a:rPr>
              <a:t>//</a:t>
            </a:r>
            <a:r>
              <a:rPr lang="zh-CN" altLang="en-US" sz="1600" dirty="0">
                <a:solidFill>
                  <a:srgbClr val="008000"/>
                </a:solidFill>
              </a:rPr>
              <a:t>输出方程的两个根</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grpSp>
        <p:nvGrpSpPr>
          <p:cNvPr id="13" name="组合 12"/>
          <p:cNvGrpSpPr/>
          <p:nvPr/>
        </p:nvGrpSpPr>
        <p:grpSpPr>
          <a:xfrm>
            <a:off x="4622640" y="4070735"/>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dirty="0" err="1">
                  <a:solidFill>
                    <a:schemeClr val="bg1"/>
                  </a:solidFill>
                </a:rPr>
                <a:t>scanf</a:t>
              </a:r>
              <a:r>
                <a:rPr lang="zh-CN" altLang="en-US" sz="1400" dirty="0">
                  <a:solidFill>
                    <a:schemeClr val="bg1"/>
                  </a:solidFill>
                </a:rPr>
                <a:t>函数用于输入</a:t>
              </a:r>
              <a:r>
                <a:rPr lang="en-US" altLang="zh-CN" sz="1400" dirty="0" err="1">
                  <a:solidFill>
                    <a:schemeClr val="bg1"/>
                  </a:solidFill>
                </a:rPr>
                <a:t>a,b,c</a:t>
              </a:r>
              <a:r>
                <a:rPr lang="zh-CN" altLang="en-US" sz="1400" dirty="0">
                  <a:solidFill>
                    <a:schemeClr val="bg1"/>
                  </a:solidFill>
                </a:rPr>
                <a:t>的值。</a:t>
              </a:r>
              <a:endParaRPr lang="en-US" altLang="zh-CN" sz="1400" dirty="0">
                <a:solidFill>
                  <a:schemeClr val="bg1"/>
                </a:solidFill>
              </a:endParaRPr>
            </a:p>
            <a:p>
              <a:r>
                <a:rPr lang="zh-CN" altLang="en-US" sz="1400" dirty="0">
                  <a:solidFill>
                    <a:schemeClr val="bg1"/>
                  </a:solidFill>
                </a:rPr>
                <a:t>函数中括号内变量</a:t>
              </a:r>
              <a:r>
                <a:rPr lang="en-US" altLang="zh-CN" sz="1400" dirty="0" err="1">
                  <a:solidFill>
                    <a:schemeClr val="bg1"/>
                  </a:solidFill>
                </a:rPr>
                <a:t>a,b,c</a:t>
              </a:r>
              <a:r>
                <a:rPr lang="zh-CN" altLang="en-US" sz="1400" dirty="0">
                  <a:solidFill>
                    <a:schemeClr val="bg1"/>
                  </a:solidFill>
                </a:rPr>
                <a:t>的前面，要用地址符</a:t>
              </a:r>
              <a:r>
                <a:rPr lang="en-US" altLang="zh-CN" sz="1400" b="1" dirty="0">
                  <a:solidFill>
                    <a:srgbClr val="FFFF00"/>
                  </a:solidFill>
                </a:rPr>
                <a:t>&amp;</a:t>
              </a:r>
              <a:r>
                <a:rPr lang="zh-CN" altLang="en-US" sz="1400" dirty="0">
                  <a:solidFill>
                    <a:schemeClr val="bg1"/>
                  </a:solidFill>
                </a:rPr>
                <a:t>。</a:t>
              </a:r>
              <a:r>
                <a:rPr lang="en-US" altLang="zh-CN" sz="1400" dirty="0">
                  <a:solidFill>
                    <a:schemeClr val="bg1"/>
                  </a:solidFill>
                </a:rPr>
                <a:t>&amp;a</a:t>
              </a:r>
              <a:r>
                <a:rPr lang="zh-CN" altLang="en-US" sz="1400" dirty="0">
                  <a:solidFill>
                    <a:schemeClr val="bg1"/>
                  </a:solidFill>
                </a:rPr>
                <a:t>表示变量</a:t>
              </a:r>
              <a:r>
                <a:rPr lang="en-US" altLang="zh-CN" sz="1400" dirty="0">
                  <a:solidFill>
                    <a:schemeClr val="bg1"/>
                  </a:solidFill>
                </a:rPr>
                <a:t>a</a:t>
              </a:r>
              <a:r>
                <a:rPr lang="zh-CN" altLang="en-US" sz="1400" dirty="0">
                  <a:solidFill>
                    <a:schemeClr val="bg1"/>
                  </a:solidFill>
                </a:rPr>
                <a:t>在内存中的地址。</a:t>
              </a:r>
              <a:endParaRPr lang="en-US" altLang="zh-CN" sz="1400" dirty="0">
                <a:solidFill>
                  <a:schemeClr val="bg1"/>
                </a:solidFill>
              </a:endParaRPr>
            </a:p>
            <a:p>
              <a:r>
                <a:rPr lang="zh-CN" altLang="en-US" sz="1400" dirty="0">
                  <a:solidFill>
                    <a:schemeClr val="bg1"/>
                  </a:solidFill>
                </a:rPr>
                <a:t>双引号内用</a:t>
              </a:r>
              <a:r>
                <a:rPr lang="en-US" altLang="zh-CN" sz="1400" b="1" dirty="0">
                  <a:solidFill>
                    <a:srgbClr val="FFFF00"/>
                  </a:solidFill>
                </a:rPr>
                <a:t>%</a:t>
              </a:r>
              <a:r>
                <a:rPr lang="en-US" altLang="zh-CN" sz="1400" b="1" dirty="0" err="1">
                  <a:solidFill>
                    <a:srgbClr val="FFFF00"/>
                  </a:solidFill>
                </a:rPr>
                <a:t>lf</a:t>
              </a:r>
              <a:r>
                <a:rPr lang="zh-CN" altLang="en-US" sz="1400" dirty="0">
                  <a:solidFill>
                    <a:schemeClr val="bg1"/>
                  </a:solidFill>
                </a:rPr>
                <a:t>格式声明，表示输入的是</a:t>
              </a:r>
              <a:r>
                <a:rPr lang="zh-CN" altLang="en-US" sz="1400" b="1" dirty="0">
                  <a:solidFill>
                    <a:srgbClr val="FFFF00"/>
                  </a:solidFill>
                </a:rPr>
                <a:t>双精度</a:t>
              </a:r>
              <a:r>
                <a:rPr lang="zh-CN" altLang="en-US" sz="1400" dirty="0">
                  <a:solidFill>
                    <a:schemeClr val="bg1"/>
                  </a:solidFill>
                </a:rPr>
                <a:t>型实数。</a:t>
              </a:r>
            </a:p>
            <a:p>
              <a:r>
                <a:rPr lang="zh-CN" altLang="en-US" sz="1400" dirty="0">
                  <a:solidFill>
                    <a:schemeClr val="bg1"/>
                  </a:solidFill>
                </a:rPr>
                <a:t>格式声明为“</a:t>
              </a:r>
              <a:r>
                <a:rPr lang="en-US" altLang="zh-CN" sz="1400" dirty="0">
                  <a:solidFill>
                    <a:schemeClr val="bg1"/>
                  </a:solidFill>
                </a:rPr>
                <a:t>%</a:t>
              </a:r>
              <a:r>
                <a:rPr lang="en-US" altLang="zh-CN" sz="1400" dirty="0" err="1">
                  <a:solidFill>
                    <a:schemeClr val="bg1"/>
                  </a:solidFill>
                </a:rPr>
                <a:t>lf%lf%lf</a:t>
              </a:r>
              <a:r>
                <a:rPr lang="en-US" altLang="zh-CN" sz="1400" dirty="0">
                  <a:solidFill>
                    <a:schemeClr val="bg1"/>
                  </a:solidFill>
                </a:rPr>
                <a:t>”</a:t>
              </a:r>
              <a:r>
                <a:rPr lang="zh-CN" altLang="en-US" sz="1400" dirty="0">
                  <a:solidFill>
                    <a:schemeClr val="bg1"/>
                  </a:solidFill>
                </a:rPr>
                <a:t>，要求输入</a:t>
              </a:r>
              <a:r>
                <a:rPr lang="en-US" altLang="zh-CN" sz="1400" dirty="0">
                  <a:solidFill>
                    <a:schemeClr val="bg1"/>
                  </a:solidFill>
                </a:rPr>
                <a:t>3</a:t>
              </a:r>
              <a:r>
                <a:rPr lang="zh-CN" altLang="en-US" sz="1400" dirty="0">
                  <a:solidFill>
                    <a:schemeClr val="bg1"/>
                  </a:solidFill>
                </a:rPr>
                <a:t>个双精度实数。程序运行时，输入“</a:t>
              </a:r>
              <a:r>
                <a:rPr lang="en-US" altLang="zh-CN" sz="1400" dirty="0">
                  <a:solidFill>
                    <a:schemeClr val="bg1"/>
                  </a:solidFill>
                </a:rPr>
                <a:t>1 3 2”</a:t>
              </a:r>
              <a:r>
                <a:rPr lang="zh-CN" altLang="en-US" sz="1400" dirty="0">
                  <a:solidFill>
                    <a:schemeClr val="bg1"/>
                  </a:solidFill>
                </a:rPr>
                <a:t>，两个数之间用空格分开。输入的虽是整数，但由于指定用</a:t>
              </a:r>
              <a:r>
                <a:rPr lang="en-US" altLang="zh-CN" sz="1400" dirty="0">
                  <a:solidFill>
                    <a:schemeClr val="bg1"/>
                  </a:solidFill>
                </a:rPr>
                <a:t>%</a:t>
              </a:r>
              <a:r>
                <a:rPr lang="en-US" altLang="zh-CN" sz="1400" dirty="0" err="1">
                  <a:solidFill>
                    <a:schemeClr val="bg1"/>
                  </a:solidFill>
                </a:rPr>
                <a:t>lf</a:t>
              </a:r>
              <a:r>
                <a:rPr lang="zh-CN" altLang="en-US" sz="1400" dirty="0">
                  <a:solidFill>
                    <a:schemeClr val="bg1"/>
                  </a:solidFill>
                </a:rPr>
                <a:t>格式输入，因此系统会先把这</a:t>
              </a:r>
              <a:r>
                <a:rPr lang="en-US" altLang="zh-CN" sz="1400" dirty="0">
                  <a:solidFill>
                    <a:schemeClr val="bg1"/>
                  </a:solidFill>
                </a:rPr>
                <a:t>3</a:t>
              </a:r>
              <a:r>
                <a:rPr lang="zh-CN" altLang="en-US" sz="1400" dirty="0">
                  <a:solidFill>
                    <a:schemeClr val="bg1"/>
                  </a:solidFill>
                </a:rPr>
                <a:t>个整数转换成实数</a:t>
              </a:r>
              <a:r>
                <a:rPr lang="en-US" altLang="zh-CN" sz="1400" dirty="0">
                  <a:solidFill>
                    <a:schemeClr val="bg1"/>
                  </a:solidFill>
                </a:rPr>
                <a:t>1.0,3.0,2.0</a:t>
              </a:r>
              <a:r>
                <a:rPr lang="zh-CN" altLang="en-US" sz="1400" dirty="0">
                  <a:solidFill>
                    <a:schemeClr val="bg1"/>
                  </a:solidFill>
                </a:rPr>
                <a:t>，然后赋给变量</a:t>
              </a:r>
              <a:r>
                <a:rPr lang="en-US" altLang="zh-CN" sz="1400" dirty="0" err="1">
                  <a:solidFill>
                    <a:schemeClr val="bg1"/>
                  </a:solidFill>
                </a:rPr>
                <a:t>a,b,c</a:t>
              </a:r>
              <a:r>
                <a:rPr lang="zh-CN" altLang="en-US" sz="1400" dirty="0">
                  <a:solidFill>
                    <a:schemeClr val="bg1"/>
                  </a:solidFill>
                </a:rPr>
                <a:t>。</a:t>
              </a:r>
            </a:p>
          </p:txBody>
        </p:sp>
      </p:grpSp>
      <p:grpSp>
        <p:nvGrpSpPr>
          <p:cNvPr id="21" name="组合 20"/>
          <p:cNvGrpSpPr/>
          <p:nvPr/>
        </p:nvGrpSpPr>
        <p:grpSpPr>
          <a:xfrm>
            <a:off x="4795003" y="5245763"/>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dirty="0">
                  <a:solidFill>
                    <a:schemeClr val="bg1"/>
                  </a:solidFill>
                </a:rPr>
                <a:t>在</a:t>
              </a:r>
              <a:r>
                <a:rPr lang="en-US" altLang="zh-CN" sz="1400" dirty="0" err="1">
                  <a:solidFill>
                    <a:schemeClr val="bg1"/>
                  </a:solidFill>
                </a:rPr>
                <a:t>printf</a:t>
              </a:r>
              <a:r>
                <a:rPr lang="zh-CN" altLang="en-US" sz="1400" dirty="0">
                  <a:solidFill>
                    <a:schemeClr val="bg1"/>
                  </a:solidFill>
                </a:rPr>
                <a:t>函数中，在格式符</a:t>
              </a:r>
              <a:r>
                <a:rPr lang="en-US" altLang="zh-CN" sz="1400" dirty="0">
                  <a:solidFill>
                    <a:schemeClr val="bg1"/>
                  </a:solidFill>
                </a:rPr>
                <a:t>f</a:t>
              </a:r>
              <a:r>
                <a:rPr lang="zh-CN" altLang="en-US" sz="1400" dirty="0">
                  <a:solidFill>
                    <a:schemeClr val="bg1"/>
                  </a:solidFill>
                </a:rPr>
                <a:t>的前面加了“</a:t>
              </a:r>
              <a:r>
                <a:rPr lang="en-US" altLang="zh-CN" sz="1400" b="1" dirty="0">
                  <a:solidFill>
                    <a:srgbClr val="FFFF00"/>
                  </a:solidFill>
                </a:rPr>
                <a:t>7.2</a:t>
              </a:r>
              <a:r>
                <a:rPr lang="en-US" altLang="zh-CN" sz="1400" dirty="0">
                  <a:solidFill>
                    <a:schemeClr val="bg1"/>
                  </a:solidFill>
                </a:rPr>
                <a:t>”</a:t>
              </a:r>
              <a:r>
                <a:rPr lang="zh-CN" altLang="en-US" sz="1400" dirty="0">
                  <a:solidFill>
                    <a:schemeClr val="bg1"/>
                  </a:solidFill>
                </a:rPr>
                <a:t>，表示在输出</a:t>
              </a:r>
              <a:r>
                <a:rPr lang="en-US" altLang="zh-CN" sz="1400" dirty="0">
                  <a:solidFill>
                    <a:schemeClr val="bg1"/>
                  </a:solidFill>
                </a:rPr>
                <a:t>x1</a:t>
              </a:r>
              <a:r>
                <a:rPr lang="zh-CN" altLang="en-US" sz="1400" dirty="0">
                  <a:solidFill>
                    <a:schemeClr val="bg1"/>
                  </a:solidFill>
                </a:rPr>
                <a:t>和</a:t>
              </a:r>
              <a:r>
                <a:rPr lang="en-US" altLang="zh-CN" sz="1400" dirty="0">
                  <a:solidFill>
                    <a:schemeClr val="bg1"/>
                  </a:solidFill>
                </a:rPr>
                <a:t>x2</a:t>
              </a:r>
              <a:r>
                <a:rPr lang="zh-CN" altLang="en-US" sz="1400" dirty="0">
                  <a:solidFill>
                    <a:schemeClr val="bg1"/>
                  </a:solidFill>
                </a:rPr>
                <a:t>时，指定数据占</a:t>
              </a:r>
              <a:r>
                <a:rPr lang="en-US" altLang="zh-CN" sz="1400" dirty="0">
                  <a:solidFill>
                    <a:schemeClr val="bg1"/>
                  </a:solidFill>
                </a:rPr>
                <a:t>7</a:t>
              </a:r>
              <a:r>
                <a:rPr lang="zh-CN" altLang="en-US" sz="1400" dirty="0">
                  <a:solidFill>
                    <a:schemeClr val="bg1"/>
                  </a:solidFill>
                </a:rPr>
                <a:t>列，其中小数占</a:t>
              </a:r>
              <a:r>
                <a:rPr lang="en-US" altLang="zh-CN" sz="1400" dirty="0">
                  <a:solidFill>
                    <a:schemeClr val="bg1"/>
                  </a:solidFill>
                </a:rPr>
                <a:t>2</a:t>
              </a:r>
              <a:r>
                <a:rPr lang="zh-CN" altLang="en-US" sz="1400" dirty="0">
                  <a:solidFill>
                    <a:schemeClr val="bg1"/>
                  </a:solidFill>
                </a:rPr>
                <a:t>列。优点：</a:t>
              </a:r>
              <a:endParaRPr lang="en-US" altLang="zh-CN" sz="1400" dirty="0">
                <a:solidFill>
                  <a:schemeClr val="bg1"/>
                </a:solidFill>
              </a:endParaRPr>
            </a:p>
            <a:p>
              <a:r>
                <a:rPr lang="en-US" altLang="zh-CN" sz="1400" dirty="0">
                  <a:solidFill>
                    <a:schemeClr val="bg1"/>
                  </a:solidFill>
                </a:rPr>
                <a:t>①</a:t>
              </a:r>
              <a:r>
                <a:rPr lang="zh-CN" altLang="en-US" sz="1400" dirty="0">
                  <a:solidFill>
                    <a:schemeClr val="bg1"/>
                  </a:solidFill>
                </a:rPr>
                <a:t>可以根据实际需要来输出小数的位数；</a:t>
              </a:r>
              <a:endParaRPr lang="en-US" altLang="zh-CN" sz="1400" dirty="0">
                <a:solidFill>
                  <a:schemeClr val="bg1"/>
                </a:solidFill>
              </a:endParaRPr>
            </a:p>
            <a:p>
              <a:r>
                <a:rPr lang="zh-CN" altLang="en-US" sz="1400" dirty="0">
                  <a:solidFill>
                    <a:schemeClr val="bg1"/>
                  </a:solidFill>
                </a:rPr>
                <a:t>②如果输出多个数据，可使输出数据整齐美观。</a:t>
              </a:r>
            </a:p>
          </p:txBody>
        </p:sp>
      </p:grpSp>
    </p:spTree>
    <p:extLst>
      <p:ext uri="{BB962C8B-B14F-4D97-AF65-F5344CB8AC3E}">
        <p14:creationId xmlns:p14="http://schemas.microsoft.com/office/powerpoint/2010/main" val="24820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619535"/>
          </a:xfrm>
        </p:spPr>
        <p:txBody>
          <a:bodyPr/>
          <a:lstStyle/>
          <a:p>
            <a:r>
              <a:rPr lang="zh-CN" altLang="en-US" dirty="0"/>
              <a:t>用</a:t>
            </a:r>
            <a:r>
              <a:rPr lang="en-US" altLang="zh-CN" dirty="0"/>
              <a:t>switch</a:t>
            </a:r>
            <a:r>
              <a:rPr lang="zh-CN" altLang="en-US" dirty="0"/>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	void action1(int,int),action2(int,int);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a:t>	</a:t>
                  </a:r>
                  <a14:m>
                    <m:oMath xmlns:m="http://schemas.openxmlformats.org/officeDocument/2006/math">
                      <m:r>
                        <a:rPr lang="zh-CN" altLang="en-US" sz="1400" i="1" smtClean="0">
                          <a:latin typeface="Cambria Math" panose="02040503050406030204" pitchFamily="18" charset="0"/>
                        </a:rPr>
                        <m:t>⋮</m:t>
                      </m:r>
                    </m:oMath>
                  </a14:m>
                  <a:endParaRPr lang="en-US" altLang="zh-CN" sz="1400"/>
                </a:p>
                <a:p>
                  <a:pPr defTabSz="363538"/>
                  <a:r>
                    <a:rPr lang="en-US" altLang="zh-CN" sz="1400"/>
                    <a:t>		default:  putchar('\a');			 //</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a:t>}</a:t>
                  </a:r>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val="696999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700765"/>
          </a:xfrm>
        </p:spPr>
        <p:txBody>
          <a:bodyPr/>
          <a:lstStyle/>
          <a:p>
            <a:r>
              <a:rPr lang="zh-CN" altLang="en-US" dirty="0"/>
              <a:t>选择结构程序综合举例</a:t>
            </a:r>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4.8】</a:t>
            </a:r>
            <a:r>
              <a:rPr lang="zh-CN" altLang="en-US" sz="2000" dirty="0">
                <a:solidFill>
                  <a:schemeClr val="accent1"/>
                </a:solidFill>
              </a:rPr>
              <a:t>写一程序，判断某一年是否为闰年。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val="3680760886"/>
                    </a:ext>
                  </a:extLst>
                </a:gridCol>
                <a:gridCol w="878509">
                  <a:extLst>
                    <a:ext uri="{9D8B030D-6E8A-4147-A177-3AD203B41FA5}">
                      <a16:colId xmlns:a16="http://schemas.microsoft.com/office/drawing/2014/main" val="1798099947"/>
                    </a:ext>
                  </a:extLst>
                </a:gridCol>
                <a:gridCol w="878509">
                  <a:extLst>
                    <a:ext uri="{9D8B030D-6E8A-4147-A177-3AD203B41FA5}">
                      <a16:colId xmlns:a16="http://schemas.microsoft.com/office/drawing/2014/main" val="2520813459"/>
                    </a:ext>
                  </a:extLst>
                </a:gridCol>
                <a:gridCol w="878509">
                  <a:extLst>
                    <a:ext uri="{9D8B030D-6E8A-4147-A177-3AD203B41FA5}">
                      <a16:colId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a:t>year</a:t>
                      </a:r>
                      <a:r>
                        <a:rPr lang="zh-CN" altLang="en-US" sz="1400"/>
                        <a:t>被</a:t>
                      </a:r>
                      <a:r>
                        <a:rPr lang="en-US" altLang="zh-CN" sz="1400"/>
                        <a:t>4</a:t>
                      </a:r>
                      <a:r>
                        <a:rPr lang="zh-CN" altLang="en-US" sz="1400"/>
                        <a:t>整除</a:t>
                      </a:r>
                      <a:endParaRPr lang="en-US" altLang="zh-CN" sz="1400"/>
                    </a:p>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088190094"/>
                  </a:ext>
                </a:extLst>
              </a:tr>
              <a:tr h="0">
                <a:tc gridSpan="2">
                  <a:txBody>
                    <a:bodyPr/>
                    <a:lstStyle/>
                    <a:p>
                      <a:pPr algn="l">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014693"/>
                  </a:ext>
                </a:extLst>
              </a:tr>
              <a:tr h="0">
                <a:tc>
                  <a:txBody>
                    <a:bodyPr/>
                    <a:lstStyle/>
                    <a:p>
                      <a:pPr>
                        <a:lnSpc>
                          <a:spcPct val="100000"/>
                        </a:lnSpc>
                        <a:spcBef>
                          <a:spcPts val="0"/>
                        </a:spcBef>
                        <a:spcAft>
                          <a:spcPts val="0"/>
                        </a:spcAft>
                      </a:pPr>
                      <a:endParaRPr lang="en-US" altLang="zh-CN" sz="1400"/>
                    </a:p>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a:p>
                    <a:p>
                      <a:pPr algn="r">
                        <a:lnSpc>
                          <a:spcPct val="100000"/>
                        </a:lnSpc>
                        <a:spcBef>
                          <a:spcPts val="0"/>
                        </a:spcBef>
                        <a:spcAft>
                          <a:spcPts val="0"/>
                        </a:spcAft>
                      </a:pP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434844"/>
                  </a:ext>
                </a:extLst>
              </a:tr>
              <a:tr h="0">
                <a:tc>
                  <a:txBody>
                    <a:bodyPr/>
                    <a:lstStyle/>
                    <a:p>
                      <a:pPr algn="ctr">
                        <a:lnSpc>
                          <a:spcPct val="100000"/>
                        </a:lnSpc>
                        <a:spcBef>
                          <a:spcPts val="0"/>
                        </a:spcBef>
                        <a:spcAft>
                          <a:spcPts val="0"/>
                        </a:spcAft>
                      </a:pPr>
                      <a:r>
                        <a:rPr lang="en-US" altLang="zh-CN" sz="140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90474"/>
                  </a:ext>
                </a:extLst>
              </a:tr>
              <a:tr h="0">
                <a:tc gridSpan="2">
                  <a:txBody>
                    <a:bodyPr/>
                    <a:lstStyle/>
                    <a:p>
                      <a:pPr>
                        <a:lnSpc>
                          <a:spcPct val="100000"/>
                        </a:lnSpc>
                        <a:spcBef>
                          <a:spcPts val="0"/>
                        </a:spcBef>
                        <a:spcAft>
                          <a:spcPts val="0"/>
                        </a:spcAft>
                      </a:pPr>
                      <a:r>
                        <a:rPr lang="zh-CN" altLang="en-US" sz="1400"/>
                        <a:t>真</a:t>
                      </a:r>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a:t>leap                     </a:t>
                      </a:r>
                      <a:r>
                        <a:rPr lang="zh-CN" altLang="en-US" sz="1400"/>
                        <a:t>假</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687228"/>
                  </a:ext>
                </a:extLst>
              </a:tr>
              <a:tr h="0">
                <a:tc gridSpan="2">
                  <a:txBody>
                    <a:bodyPr/>
                    <a:lstStyle/>
                    <a:p>
                      <a:pPr algn="ctr">
                        <a:lnSpc>
                          <a:spcPct val="100000"/>
                        </a:lnSpc>
                        <a:spcBef>
                          <a:spcPts val="0"/>
                        </a:spcBef>
                        <a:spcAft>
                          <a:spcPts val="0"/>
                        </a:spcAft>
                      </a:pPr>
                      <a:r>
                        <a:rPr lang="zh-CN" altLang="en-US" sz="1400"/>
                        <a:t>输出“闰年”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a:t>输出“非闰年”</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cstate="print"/>
          <a:stretch>
            <a:fillRect/>
          </a:stretch>
        </p:blipFill>
        <p:spPr>
          <a:xfrm>
            <a:off x="1242608" y="4372761"/>
            <a:ext cx="3457575" cy="942975"/>
          </a:xfrm>
          <a:prstGeom prst="rect">
            <a:avLst/>
          </a:prstGeom>
        </p:spPr>
      </p:pic>
      <p:pic>
        <p:nvPicPr>
          <p:cNvPr id="28" name="图片 27"/>
          <p:cNvPicPr>
            <a:picLocks noChangeAspect="1"/>
          </p:cNvPicPr>
          <p:nvPr/>
        </p:nvPicPr>
        <p:blipFill>
          <a:blip r:embed="rId4" cstate="print"/>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p14="http://schemas.microsoft.com/office/powerpoint/2010/main" val="126567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7"/>
            <a:ext cx="10761146" cy="814000"/>
          </a:xfrm>
        </p:spPr>
        <p:txBody>
          <a:bodyPr/>
          <a:lstStyle/>
          <a:p>
            <a:r>
              <a:rPr lang="zh-CN" altLang="en-US" dirty="0"/>
              <a:t>选择结构程序综合举例</a:t>
            </a:r>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	realpart=-b/(2*a);			//realpart</a:t>
            </a:r>
            <a:r>
              <a:rPr lang="zh-CN" altLang="en-US" sz="1400"/>
              <a:t>是复根的实部</a:t>
            </a:r>
          </a:p>
          <a:p>
            <a:pPr defTabSz="363538"/>
            <a:r>
              <a:rPr lang="zh-CN" altLang="en-US" sz="1400"/>
              <a:t>				</a:t>
            </a:r>
            <a:r>
              <a:rPr lang="en-US" altLang="zh-CN" sz="1400"/>
              <a:t>imagpart=sqrt(-disc)/(2*a);	//imagpart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	//</a:t>
            </a:r>
            <a:r>
              <a:rPr lang="zh-CN" altLang="en-US" sz="1400"/>
              <a:t>输出一个复数</a:t>
            </a:r>
          </a:p>
          <a:p>
            <a:pPr defTabSz="363538"/>
            <a:r>
              <a:rPr lang="zh-CN" altLang="en-US" sz="1400"/>
              <a:t>				</a:t>
            </a:r>
            <a:r>
              <a:rPr lang="en-US" altLang="zh-CN" sz="1400"/>
              <a:t>printf("%8.4f-%8.4fi\n",realpart,imagpart);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a:t>输入</a:t>
                      </a:r>
                      <a:r>
                        <a:rPr lang="en-US" altLang="zh-CN" sz="140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a:t>a=0</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a:t>输出不是“二次方程”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a:t>b</a:t>
                      </a:r>
                      <a:r>
                        <a:rPr lang="en-US" altLang="zh-CN" sz="1400" baseline="30000"/>
                        <a:t>2</a:t>
                      </a:r>
                      <a:r>
                        <a:rPr lang="en-US" altLang="zh-CN" sz="1400"/>
                        <a:t>-4ac=0 </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a:t>计算和输出两个相等的实根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计算和输出两个不等实根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计算和输出两个共轭复根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a:t>b</a:t>
            </a:r>
            <a:r>
              <a:rPr lang="en-US" altLang="zh-CN" sz="1400" baseline="30000"/>
              <a:t>2</a:t>
            </a:r>
            <a:r>
              <a:rPr lang="en-US" altLang="zh-CN" sz="140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p14="http://schemas.microsoft.com/office/powerpoint/2010/main" val="1491445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5"/>
            <a:ext cx="10761146" cy="785986"/>
          </a:xfrm>
        </p:spPr>
        <p:txBody>
          <a:bodyPr/>
          <a:lstStyle/>
          <a:p>
            <a:r>
              <a:rPr lang="zh-CN" altLang="en-US" dirty="0"/>
              <a:t>选择结构程序综合举例</a:t>
            </a:r>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a:solidFill>
                  <a:schemeClr val="accent1"/>
                </a:solidFill>
              </a:rPr>
              <a:t>【</a:t>
            </a:r>
            <a:r>
              <a:rPr lang="zh-CN" altLang="en-US" sz="1800">
                <a:solidFill>
                  <a:schemeClr val="accent1"/>
                </a:solidFill>
              </a:rPr>
              <a:t>例</a:t>
            </a:r>
            <a:r>
              <a:rPr lang="en-US" altLang="zh-CN" sz="1800">
                <a:solidFill>
                  <a:schemeClr val="accent1"/>
                </a:solidFill>
              </a:rPr>
              <a:t>4.10】</a:t>
            </a:r>
            <a:r>
              <a:rPr lang="zh-CN" altLang="en-US" sz="1800">
                <a:solidFill>
                  <a:schemeClr val="accent1"/>
                </a:solidFill>
              </a:rPr>
              <a:t>运输公司对用户计算运输费用。路程越远，运费越低。标准如下</a:t>
            </a:r>
            <a:r>
              <a:rPr lang="en-US" altLang="zh-CN" sz="1800">
                <a:solidFill>
                  <a:schemeClr val="accent1"/>
                </a:solidFill>
              </a:rPr>
              <a:t>:  </a:t>
            </a:r>
          </a:p>
          <a:p>
            <a:pPr marL="1460500" lvl="3" indent="-338138">
              <a:lnSpc>
                <a:spcPct val="120000"/>
              </a:lnSpc>
              <a:spcBef>
                <a:spcPts val="0"/>
              </a:spcBef>
              <a:buNone/>
            </a:pPr>
            <a:r>
              <a:rPr lang="en-US" altLang="zh-CN">
                <a:solidFill>
                  <a:schemeClr val="accent1"/>
                </a:solidFill>
              </a:rPr>
              <a:t>s&lt;250</a:t>
            </a:r>
            <a:r>
              <a:rPr lang="zh-CN" altLang="en-US">
                <a:solidFill>
                  <a:schemeClr val="accent1"/>
                </a:solidFill>
              </a:rPr>
              <a:t>没有折扣</a:t>
            </a:r>
          </a:p>
          <a:p>
            <a:pPr marL="1460500" lvl="3" indent="-338138">
              <a:lnSpc>
                <a:spcPct val="120000"/>
              </a:lnSpc>
              <a:spcBef>
                <a:spcPts val="0"/>
              </a:spcBef>
              <a:buNone/>
            </a:pPr>
            <a:r>
              <a:rPr lang="en-US" altLang="zh-CN">
                <a:solidFill>
                  <a:schemeClr val="accent1"/>
                </a:solidFill>
              </a:rPr>
              <a:t>250≤s&lt; 5002</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500≤s&lt; 10005</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1000≤s&lt; 20008</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2000≤s&lt; 300010</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3000≤s15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		</a:t>
            </a:r>
            <a:r>
              <a:rPr lang="en-US" altLang="zh-CN" sz="140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	case 0: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a:solidFill>
                  <a:schemeClr val="tx1"/>
                </a:solidFill>
              </a:rPr>
              <a:t>p</a:t>
            </a:r>
            <a:r>
              <a:rPr lang="zh-CN" altLang="en-US">
                <a:solidFill>
                  <a:schemeClr val="tx1"/>
                </a:solidFill>
              </a:rPr>
              <a:t>：每吨每千米货物的基本运费</a:t>
            </a:r>
            <a:endParaRPr lang="en-US" altLang="zh-CN">
              <a:solidFill>
                <a:schemeClr val="tx1"/>
              </a:solidFill>
            </a:endParaRPr>
          </a:p>
          <a:p>
            <a:pPr algn="just">
              <a:lnSpc>
                <a:spcPct val="120000"/>
              </a:lnSpc>
              <a:defRPr/>
            </a:pPr>
            <a:r>
              <a:rPr lang="en-US" altLang="zh-CN">
                <a:solidFill>
                  <a:schemeClr val="tx1"/>
                </a:solidFill>
              </a:rPr>
              <a:t>w</a:t>
            </a:r>
            <a:r>
              <a:rPr lang="zh-CN" altLang="en-US">
                <a:solidFill>
                  <a:schemeClr val="tx1"/>
                </a:solidFill>
              </a:rPr>
              <a:t>：货物重量</a:t>
            </a:r>
            <a:endParaRPr lang="en-US" altLang="zh-CN">
              <a:solidFill>
                <a:schemeClr val="tx1"/>
              </a:solidFill>
            </a:endParaRPr>
          </a:p>
          <a:p>
            <a:pPr algn="just">
              <a:lnSpc>
                <a:spcPct val="120000"/>
              </a:lnSpc>
              <a:defRPr/>
            </a:pPr>
            <a:r>
              <a:rPr lang="en-US" altLang="zh-CN">
                <a:solidFill>
                  <a:schemeClr val="tx1"/>
                </a:solidFill>
              </a:rPr>
              <a:t>s</a:t>
            </a:r>
            <a:r>
              <a:rPr lang="zh-CN" altLang="en-US">
                <a:solidFill>
                  <a:schemeClr val="tx1"/>
                </a:solidFill>
              </a:rPr>
              <a:t>：运输距离</a:t>
            </a:r>
            <a:endParaRPr lang="en-US" altLang="zh-CN">
              <a:solidFill>
                <a:schemeClr val="tx1"/>
              </a:solidFill>
            </a:endParaRPr>
          </a:p>
          <a:p>
            <a:pPr algn="just">
              <a:lnSpc>
                <a:spcPct val="120000"/>
              </a:lnSpc>
              <a:defRPr/>
            </a:pPr>
            <a:r>
              <a:rPr lang="en-US" altLang="zh-CN">
                <a:solidFill>
                  <a:schemeClr val="tx1"/>
                </a:solidFill>
              </a:rPr>
              <a:t>d</a:t>
            </a:r>
            <a:r>
              <a:rPr lang="zh-CN" altLang="en-US">
                <a:solidFill>
                  <a:schemeClr val="tx1"/>
                </a:solidFill>
              </a:rPr>
              <a:t>：折扣</a:t>
            </a:r>
            <a:endParaRPr lang="en-US" altLang="zh-CN">
              <a:solidFill>
                <a:schemeClr val="tx1"/>
              </a:solidFill>
            </a:endParaRPr>
          </a:p>
          <a:p>
            <a:pPr algn="just">
              <a:lnSpc>
                <a:spcPct val="120000"/>
              </a:lnSpc>
              <a:defRPr/>
            </a:pPr>
            <a:r>
              <a:rPr lang="en-US" altLang="zh-CN">
                <a:solidFill>
                  <a:schemeClr val="tx1"/>
                </a:solidFill>
              </a:rPr>
              <a:t>f</a:t>
            </a:r>
            <a:r>
              <a:rPr lang="zh-CN" altLang="en-US">
                <a:solidFill>
                  <a:schemeClr val="tx1"/>
                </a:solidFill>
              </a:rPr>
              <a:t>：总运费</a:t>
            </a:r>
            <a:endParaRPr lang="en-US" altLang="zh-CN">
              <a:solidFill>
                <a:schemeClr val="tx1"/>
              </a:solidFill>
            </a:endParaRPr>
          </a:p>
          <a:p>
            <a:pPr algn="ctr">
              <a:lnSpc>
                <a:spcPct val="120000"/>
              </a:lnSpc>
              <a:defRPr/>
            </a:pPr>
            <a:r>
              <a:rPr lang="en-US" altLang="zh-CN" b="1">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val="38725112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143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416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A46B3-DC3E-40A0-BA4A-0269CE2F90BB}"/>
              </a:ext>
            </a:extLst>
          </p:cNvPr>
          <p:cNvSpPr>
            <a:spLocks noGrp="1"/>
          </p:cNvSpPr>
          <p:nvPr>
            <p:ph type="title"/>
          </p:nvPr>
        </p:nvSpPr>
        <p:spPr/>
        <p:txBody>
          <a:bodyPr/>
          <a:lstStyle/>
          <a:p>
            <a:endParaRPr lang="zh-CN" altLang="en-US"/>
          </a:p>
        </p:txBody>
      </p:sp>
      <p:sp>
        <p:nvSpPr>
          <p:cNvPr id="4" name="页脚占位符 3">
            <a:extLst>
              <a:ext uri="{FF2B5EF4-FFF2-40B4-BE49-F238E27FC236}">
                <a16:creationId xmlns:a16="http://schemas.microsoft.com/office/drawing/2014/main" id="{C99B7A3B-CF99-4FAA-B82C-E977F5D4FE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8F6D6D-B8B3-4720-ABCC-42D6C83AFA9E}"/>
              </a:ext>
            </a:extLst>
          </p:cNvPr>
          <p:cNvSpPr>
            <a:spLocks noGrp="1"/>
          </p:cNvSpPr>
          <p:nvPr>
            <p:ph type="sldNum" sz="quarter" idx="12"/>
          </p:nvPr>
        </p:nvSpPr>
        <p:spPr/>
        <p:txBody>
          <a:bodyPr/>
          <a:lstStyle/>
          <a:p>
            <a:fld id="{B058512A-BF6F-43D0-855A-BBBF14572BDB}" type="slidenum">
              <a:rPr lang="zh-CN" altLang="en-US" smtClean="0"/>
              <a:pPr/>
              <a:t>46</a:t>
            </a:fld>
            <a:endParaRPr lang="zh-CN" altLang="en-US"/>
          </a:p>
        </p:txBody>
      </p:sp>
      <p:sp>
        <p:nvSpPr>
          <p:cNvPr id="7" name="文本框 6">
            <a:extLst>
              <a:ext uri="{FF2B5EF4-FFF2-40B4-BE49-F238E27FC236}">
                <a16:creationId xmlns:a16="http://schemas.microsoft.com/office/drawing/2014/main" id="{B228150B-E737-474A-9175-AA4DD0A0AE47}"/>
              </a:ext>
            </a:extLst>
          </p:cNvPr>
          <p:cNvSpPr txBox="1"/>
          <p:nvPr/>
        </p:nvSpPr>
        <p:spPr>
          <a:xfrm>
            <a:off x="3047260" y="3242114"/>
            <a:ext cx="6094520" cy="369332"/>
          </a:xfrm>
          <a:prstGeom prst="rect">
            <a:avLst/>
          </a:prstGeom>
          <a:noFill/>
        </p:spPr>
        <p:txBody>
          <a:bodyPr wrap="square">
            <a:spAutoFit/>
          </a:bodyPr>
          <a:lstStyle/>
          <a:p>
            <a:r>
              <a:rPr lang="en-US" altLang="zh-CN" sz="1800" dirty="0">
                <a:solidFill>
                  <a:srgbClr val="808080"/>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_CRT_SECURE_NO_WARNINGS</a:t>
            </a:r>
            <a:endParaRPr lang="zh-CN" altLang="en-US" dirty="0"/>
          </a:p>
        </p:txBody>
      </p:sp>
    </p:spTree>
    <p:extLst>
      <p:ext uri="{BB962C8B-B14F-4D97-AF65-F5344CB8AC3E}">
        <p14:creationId xmlns:p14="http://schemas.microsoft.com/office/powerpoint/2010/main" val="324440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p>
        </p:txBody>
      </p:sp>
      <p:sp>
        <p:nvSpPr>
          <p:cNvPr id="5" name="内容占位符 2"/>
          <p:cNvSpPr>
            <a:spLocks noGrp="1"/>
          </p:cNvSpPr>
          <p:nvPr>
            <p:ph idx="1"/>
          </p:nvPr>
        </p:nvSpPr>
        <p:spPr>
          <a:xfrm>
            <a:off x="524532" y="1056809"/>
            <a:ext cx="9715500" cy="589584"/>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3.5】</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方程的根。</a:t>
            </a:r>
            <a:r>
              <a:rPr lang="en-US" altLang="zh-CN" sz="2000" dirty="0" err="1">
                <a:solidFill>
                  <a:schemeClr val="accent1"/>
                </a:solidFill>
              </a:rPr>
              <a:t>a,b,c</a:t>
            </a:r>
            <a:r>
              <a:rPr lang="zh-CN" altLang="en-US" sz="2000" dirty="0">
                <a:solidFill>
                  <a:schemeClr val="accent1"/>
                </a:solidFill>
              </a:rPr>
              <a:t>由键盘输入，设</a:t>
            </a:r>
            <a:r>
              <a:rPr lang="en-US" altLang="zh-CN" sz="2000" dirty="0">
                <a:solidFill>
                  <a:schemeClr val="accent1"/>
                </a:solidFill>
              </a:rPr>
              <a:t>b</a:t>
            </a:r>
            <a:r>
              <a:rPr lang="en-US" altLang="zh-CN" sz="2000" baseline="30000" dirty="0">
                <a:solidFill>
                  <a:schemeClr val="accent1"/>
                </a:solidFill>
              </a:rPr>
              <a:t>2</a:t>
            </a:r>
            <a:r>
              <a:rPr lang="en-US" altLang="zh-CN" sz="2000" dirty="0">
                <a:solidFill>
                  <a:schemeClr val="accent1"/>
                </a:solidFill>
              </a:rPr>
              <a:t>-4ac</a:t>
            </a:r>
            <a:r>
              <a:rPr lang="zh-CN" altLang="en-US" sz="2000" dirty="0">
                <a:solidFill>
                  <a:schemeClr val="accent1"/>
                </a:solidFill>
              </a:rPr>
              <a:t>＞</a:t>
            </a:r>
            <a:r>
              <a:rPr lang="en-US" altLang="zh-CN" sz="2000" dirty="0">
                <a:solidFill>
                  <a:schemeClr val="accent1"/>
                </a:solidFill>
              </a:rPr>
              <a:t>0</a:t>
            </a:r>
            <a:r>
              <a:rPr lang="zh-CN" altLang="en-US" sz="2000" dirty="0">
                <a:solidFill>
                  <a:schemeClr val="accent1"/>
                </a:solidFill>
              </a:rPr>
              <a:t>。</a:t>
            </a:r>
            <a:endParaRPr lang="en-US" altLang="zh-CN" sz="2000" dirty="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644914" y="1493542"/>
                <a:ext cx="10038162" cy="1102546"/>
              </a:xfrm>
              <a:prstGeom prst="rect">
                <a:avLst/>
              </a:prstGeom>
            </p:spPr>
            <p:txBody>
              <a:bodyPr wrap="square">
                <a:spAutoFit/>
              </a:bodyPr>
              <a:lstStyle/>
              <a:p>
                <a:r>
                  <a:rPr lang="zh-CN" altLang="en-US" b="1" dirty="0"/>
                  <a:t>解题思路</a:t>
                </a:r>
                <a:r>
                  <a:rPr lang="en-US" altLang="zh-CN" b="1" dirty="0"/>
                  <a:t>: </a:t>
                </a:r>
                <a:r>
                  <a:rPr lang="zh-CN" altLang="en-US" dirty="0"/>
                  <a:t> 首先要知道求方程式的根的方法。由数学知识已知</a:t>
                </a:r>
                <a:r>
                  <a:rPr lang="en-US" altLang="zh-CN" dirty="0"/>
                  <a:t>: </a:t>
                </a:r>
                <a:r>
                  <a:rPr lang="zh-CN" altLang="en-US" dirty="0"/>
                  <a:t>如果</a:t>
                </a:r>
                <a:r>
                  <a:rPr lang="en-US" altLang="zh-CN" dirty="0"/>
                  <a:t>b</a:t>
                </a:r>
                <a:r>
                  <a:rPr lang="en-US" altLang="zh-CN" baseline="30000" dirty="0"/>
                  <a:t>2</a:t>
                </a:r>
                <a:r>
                  <a:rPr lang="en-US" altLang="zh-CN" dirty="0"/>
                  <a:t>-4ac≥0</a:t>
                </a:r>
                <a:r>
                  <a:rPr lang="zh-CN" altLang="en-US" dirty="0"/>
                  <a:t>，则一元二次方程有两个实根：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，则</a:t>
                </a:r>
                <a:r>
                  <a:rPr lang="en-US" altLang="zh-CN" dirty="0"/>
                  <a:t>x1=</a:t>
                </a:r>
                <a:r>
                  <a:rPr lang="en-US" altLang="zh-CN" dirty="0" err="1"/>
                  <a:t>p+q</a:t>
                </a:r>
                <a:r>
                  <a:rPr lang="zh-CN" altLang="en-US" dirty="0"/>
                  <a:t>，</a:t>
                </a:r>
                <a:r>
                  <a:rPr lang="en-US" altLang="zh-CN" dirty="0"/>
                  <a:t>x2=p-q</a:t>
                </a:r>
                <a:r>
                  <a:rPr lang="zh-CN" altLang="en-US" dirty="0"/>
                  <a:t>，有了这些式子，只要知道</a:t>
                </a:r>
                <a:r>
                  <a:rPr lang="en-US" altLang="zh-CN" dirty="0" err="1"/>
                  <a:t>a,b,c</a:t>
                </a:r>
                <a:r>
                  <a:rPr lang="zh-CN" altLang="en-US" dirty="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644914" y="1493542"/>
                <a:ext cx="10038162" cy="1102546"/>
              </a:xfrm>
              <a:prstGeom prst="rect">
                <a:avLst/>
              </a:prstGeom>
              <a:blipFill>
                <a:blip r:embed="rId2"/>
                <a:stretch>
                  <a:fillRect l="-547" t="-2762" b="-7735"/>
                </a:stretch>
              </a:blipFill>
            </p:spPr>
            <p:txBody>
              <a:bodyPr/>
              <a:lstStyle/>
              <a:p>
                <a:r>
                  <a:rPr lang="zh-CN" altLang="en-US">
                    <a:noFill/>
                  </a:rPr>
                  <a:t> </a:t>
                </a:r>
              </a:p>
            </p:txBody>
          </p:sp>
        </mc:Fallback>
      </mc:AlternateContent>
      <p:sp>
        <p:nvSpPr>
          <p:cNvPr id="7" name="圆角矩形 6"/>
          <p:cNvSpPr/>
          <p:nvPr/>
        </p:nvSpPr>
        <p:spPr>
          <a:xfrm>
            <a:off x="669924" y="2665526"/>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#include&lt;math.h&gt;						</a:t>
            </a:r>
            <a:r>
              <a:rPr lang="en-US" altLang="zh-CN" sz="1600" dirty="0">
                <a:solidFill>
                  <a:srgbClr val="008000"/>
                </a:solidFill>
              </a:rPr>
              <a:t>//</a:t>
            </a:r>
            <a:r>
              <a:rPr lang="zh-CN" altLang="en-US" sz="1600" dirty="0">
                <a:solidFill>
                  <a:srgbClr val="008000"/>
                </a:solidFill>
              </a:rPr>
              <a:t>程序中要调用求平方根函数</a:t>
            </a:r>
            <a:r>
              <a:rPr lang="en-US" altLang="zh-CN" sz="1600" dirty="0">
                <a:solidFill>
                  <a:srgbClr val="008000"/>
                </a:solidFill>
              </a:rPr>
              <a:t>sqrt</a:t>
            </a:r>
          </a:p>
          <a:p>
            <a:pPr defTabSz="363538"/>
            <a:r>
              <a:rPr lang="en-US" altLang="zh-CN" sz="1600" dirty="0"/>
              <a:t>int main() </a:t>
            </a:r>
          </a:p>
          <a:p>
            <a:pPr defTabSz="363538"/>
            <a:r>
              <a:rPr lang="en-US" altLang="zh-CN" sz="1600" dirty="0"/>
              <a:t>{	double a,b,c,disc,x1,x2,p,q;			</a:t>
            </a:r>
            <a:r>
              <a:rPr lang="en-US" altLang="zh-CN" sz="1600" dirty="0">
                <a:solidFill>
                  <a:srgbClr val="008000"/>
                </a:solidFill>
              </a:rPr>
              <a:t>//disc</a:t>
            </a:r>
            <a:r>
              <a:rPr lang="zh-CN" altLang="en-US" sz="1600" dirty="0">
                <a:solidFill>
                  <a:srgbClr val="008000"/>
                </a:solidFill>
              </a:rPr>
              <a:t>用来存放判别式</a:t>
            </a:r>
            <a:r>
              <a:rPr lang="en-US" altLang="zh-CN" sz="1600" dirty="0">
                <a:solidFill>
                  <a:srgbClr val="008000"/>
                </a:solidFill>
              </a:rPr>
              <a:t>(bb-4ac)</a:t>
            </a:r>
            <a:r>
              <a:rPr lang="zh-CN" altLang="en-US" sz="1600" dirty="0">
                <a:solidFill>
                  <a:srgbClr val="008000"/>
                </a:solidFill>
              </a:rPr>
              <a:t>的值</a:t>
            </a:r>
          </a:p>
          <a:p>
            <a:pPr defTabSz="363538"/>
            <a:r>
              <a:rPr lang="zh-CN" altLang="en-US" sz="1600" dirty="0"/>
              <a:t>	</a:t>
            </a:r>
            <a:r>
              <a:rPr lang="en-US" altLang="zh-CN" sz="1600" dirty="0" err="1"/>
              <a:t>scanf</a:t>
            </a:r>
            <a:r>
              <a:rPr lang="en-US" altLang="zh-CN" sz="1600" dirty="0"/>
              <a:t>("%</a:t>
            </a:r>
            <a:r>
              <a:rPr lang="en-US" altLang="zh-CN" sz="1600" dirty="0" err="1"/>
              <a:t>lf%lf%lf</a:t>
            </a:r>
            <a:r>
              <a:rPr lang="en-US" altLang="zh-CN" sz="1600" dirty="0"/>
              <a:t>",&amp;</a:t>
            </a:r>
            <a:r>
              <a:rPr lang="en-US" altLang="zh-CN" sz="1600" dirty="0" err="1"/>
              <a:t>a,&amp;b,&amp;c</a:t>
            </a:r>
            <a:r>
              <a:rPr lang="en-US" altLang="zh-CN" sz="1600" dirty="0"/>
              <a:t>);			</a:t>
            </a:r>
            <a:r>
              <a:rPr lang="en-US" altLang="zh-CN" sz="1600" dirty="0">
                <a:solidFill>
                  <a:srgbClr val="008000"/>
                </a:solidFill>
              </a:rPr>
              <a:t>//</a:t>
            </a:r>
            <a:r>
              <a:rPr lang="zh-CN" altLang="en-US" sz="1600" dirty="0">
                <a:solidFill>
                  <a:srgbClr val="008000"/>
                </a:solidFill>
              </a:rPr>
              <a:t>输入双精度型变量的值要用格式声明</a:t>
            </a:r>
            <a:r>
              <a:rPr lang="en-US" altLang="zh-CN" sz="1600" dirty="0">
                <a:solidFill>
                  <a:srgbClr val="008000"/>
                </a:solidFill>
              </a:rPr>
              <a:t>″%</a:t>
            </a:r>
            <a:r>
              <a:rPr lang="en-US" altLang="zh-CN" sz="1600" dirty="0" err="1">
                <a:solidFill>
                  <a:srgbClr val="008000"/>
                </a:solidFill>
              </a:rPr>
              <a:t>lf</a:t>
            </a:r>
            <a:r>
              <a:rPr lang="en-US" altLang="zh-CN" sz="1600" dirty="0">
                <a:solidFill>
                  <a:srgbClr val="008000"/>
                </a:solidFill>
              </a:rPr>
              <a:t>″</a:t>
            </a:r>
          </a:p>
          <a:p>
            <a:pPr defTabSz="363538"/>
            <a:r>
              <a:rPr lang="en-US" altLang="zh-CN" sz="1600" dirty="0"/>
              <a:t>	disc=b*b-4*a*c;</a:t>
            </a:r>
          </a:p>
          <a:p>
            <a:pPr defTabSz="363538"/>
            <a:r>
              <a:rPr lang="en-US" altLang="zh-CN" sz="1600" dirty="0"/>
              <a:t>	p=-b/(2.0*a);</a:t>
            </a:r>
          </a:p>
          <a:p>
            <a:pPr defTabSz="363538"/>
            <a:r>
              <a:rPr lang="en-US" altLang="zh-CN" sz="1600" dirty="0"/>
              <a:t>	q=sqrt(disc)/(2.0*a);</a:t>
            </a:r>
          </a:p>
          <a:p>
            <a:pPr defTabSz="363538"/>
            <a:r>
              <a:rPr lang="en-US" altLang="zh-CN" sz="1600" dirty="0"/>
              <a:t>	x1=p+q;x2=p-q; 					</a:t>
            </a:r>
            <a:r>
              <a:rPr lang="en-US" altLang="zh-CN" sz="1600" dirty="0">
                <a:solidFill>
                  <a:srgbClr val="008000"/>
                </a:solidFill>
              </a:rPr>
              <a:t>//</a:t>
            </a:r>
            <a:r>
              <a:rPr lang="zh-CN" altLang="en-US" sz="1600" dirty="0">
                <a:solidFill>
                  <a:srgbClr val="008000"/>
                </a:solidFill>
              </a:rPr>
              <a:t>求出方程的两个根</a:t>
            </a:r>
          </a:p>
          <a:p>
            <a:pPr defTabSz="363538"/>
            <a:r>
              <a:rPr lang="zh-CN" altLang="en-US" sz="1600" dirty="0"/>
              <a:t>	</a:t>
            </a:r>
            <a:r>
              <a:rPr lang="en-US" altLang="zh-CN" sz="1600" dirty="0" err="1"/>
              <a:t>printf</a:t>
            </a:r>
            <a:r>
              <a:rPr lang="en-US" altLang="zh-CN" sz="1600" dirty="0"/>
              <a:t>("x1=%7.2f\nx2=%7.2f\n",x1,x2);	</a:t>
            </a:r>
            <a:r>
              <a:rPr lang="en-US" altLang="zh-CN" sz="1600" dirty="0">
                <a:solidFill>
                  <a:srgbClr val="008000"/>
                </a:solidFill>
              </a:rPr>
              <a:t>//</a:t>
            </a:r>
            <a:r>
              <a:rPr lang="zh-CN" altLang="en-US" sz="1600" dirty="0">
                <a:solidFill>
                  <a:srgbClr val="008000"/>
                </a:solidFill>
              </a:rPr>
              <a:t>输出方程的两个根</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pic>
        <p:nvPicPr>
          <p:cNvPr id="2" name="图片 1"/>
          <p:cNvPicPr>
            <a:picLocks noChangeAspect="1"/>
          </p:cNvPicPr>
          <p:nvPr/>
        </p:nvPicPr>
        <p:blipFill>
          <a:blip r:embed="rId3" cstate="print"/>
          <a:stretch>
            <a:fillRect/>
          </a:stretch>
        </p:blipFill>
        <p:spPr>
          <a:xfrm>
            <a:off x="8731141" y="2844709"/>
            <a:ext cx="3552825" cy="1152525"/>
          </a:xfrm>
          <a:prstGeom prst="rect">
            <a:avLst/>
          </a:prstGeom>
        </p:spPr>
      </p:pic>
    </p:spTree>
    <p:extLst>
      <p:ext uri="{BB962C8B-B14F-4D97-AF65-F5344CB8AC3E}">
        <p14:creationId xmlns:p14="http://schemas.microsoft.com/office/powerpoint/2010/main" val="377557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语言本身不提供输入输出语句</a:t>
            </a: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65000"/>
                    <a:lumOff val="35000"/>
                  </a:schemeClr>
                </a:solidFill>
                <a:latin typeface="+mn-lt"/>
                <a:ea typeface="+mn-ea"/>
              </a:rPr>
              <a:t>输入和输出操作是由</a:t>
            </a:r>
            <a:r>
              <a:rPr lang="en-US" altLang="zh-CN" sz="1600" dirty="0">
                <a:solidFill>
                  <a:schemeClr val="tx1">
                    <a:lumMod val="65000"/>
                    <a:lumOff val="35000"/>
                  </a:schemeClr>
                </a:solidFill>
                <a:latin typeface="+mn-lt"/>
                <a:ea typeface="+mn-ea"/>
              </a:rPr>
              <a:t>C</a:t>
            </a:r>
            <a:r>
              <a:rPr lang="zh-CN" altLang="en-US" sz="1600" dirty="0">
                <a:solidFill>
                  <a:schemeClr val="tx1">
                    <a:lumMod val="65000"/>
                    <a:lumOff val="35000"/>
                  </a:schemeClr>
                </a:solidFill>
                <a:latin typeface="+mn-lt"/>
                <a:ea typeface="+mn-ea"/>
              </a:rPr>
              <a:t>标准函数库中的函数来实现的。</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优点：</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简化编译系统简化</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增强通用性和可移植性</a:t>
            </a:r>
            <a:endParaRPr lang="en-US" altLang="zh-CN" sz="1600" dirty="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dirty="0">
                <a:solidFill>
                  <a:schemeClr val="tx1"/>
                </a:solidFill>
              </a:rPr>
              <a:t>#include</a:t>
            </a:r>
            <a:r>
              <a:rPr lang="zh-CN" altLang="en-US" sz="1400" dirty="0">
                <a:solidFill>
                  <a:schemeClr val="tx1"/>
                </a:solidFill>
              </a:rPr>
              <a:t>指令说明</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三种形式：</a:t>
            </a:r>
            <a:endParaRPr lang="en-US" altLang="zh-CN"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"c:\cpp\include\myfile.h"</a:t>
            </a:r>
            <a:r>
              <a:rPr lang="zh-CN" altLang="en-US" sz="1400" dirty="0">
                <a:solidFill>
                  <a:schemeClr val="accent1"/>
                </a:solidFill>
                <a:sym typeface="Wingdings 2"/>
              </a:rPr>
              <a:t> </a:t>
            </a:r>
            <a:r>
              <a:rPr lang="en-US" altLang="zh-CN" sz="1400" dirty="0">
                <a:solidFill>
                  <a:schemeClr val="tx1"/>
                </a:solidFill>
              </a:rPr>
              <a:t> </a:t>
            </a:r>
            <a:endParaRPr lang="zh-CN" altLang="en-US"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a:t>
            </a:r>
            <a:r>
              <a:rPr lang="en-US" altLang="zh-CN" sz="1400" dirty="0" err="1">
                <a:solidFill>
                  <a:schemeClr val="tx1"/>
                </a:solidFill>
              </a:rPr>
              <a:t>myfile.h</a:t>
            </a:r>
            <a:r>
              <a:rPr lang="en-US" altLang="zh-CN" sz="1400" dirty="0">
                <a:solidFill>
                  <a:schemeClr val="tx1"/>
                </a:solidFill>
              </a:rPr>
              <a:t>“</a:t>
            </a:r>
            <a:r>
              <a:rPr lang="zh-CN" altLang="en-US" sz="1400" dirty="0">
                <a:solidFill>
                  <a:schemeClr val="accent1"/>
                </a:solidFill>
                <a:sym typeface="Wingdings 2"/>
              </a:rPr>
              <a:t> </a:t>
            </a:r>
            <a:endParaRPr lang="en-US" altLang="zh-CN"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&lt;</a:t>
            </a:r>
            <a:r>
              <a:rPr lang="en-US" altLang="zh-CN" sz="1400" dirty="0" err="1">
                <a:solidFill>
                  <a:schemeClr val="tx1"/>
                </a:solidFill>
              </a:rPr>
              <a:t>myfile.h</a:t>
            </a:r>
            <a:r>
              <a:rPr lang="en-US" altLang="zh-CN" sz="1400" dirty="0">
                <a:solidFill>
                  <a:schemeClr val="tx1"/>
                </a:solidFill>
              </a:rPr>
              <a:t>&gt;</a:t>
            </a:r>
            <a:r>
              <a:rPr lang="zh-CN" altLang="en-US" sz="1400" dirty="0">
                <a:solidFill>
                  <a:schemeClr val="accent1"/>
                </a:solidFill>
                <a:sym typeface="Wingdings 2"/>
              </a:rPr>
              <a:t> </a:t>
            </a:r>
            <a:endParaRPr lang="en-US" altLang="zh-CN" sz="1400" dirty="0">
              <a:solidFill>
                <a:schemeClr val="tx1"/>
              </a:solidFill>
            </a:endParaRPr>
          </a:p>
          <a:p>
            <a:pPr marL="0" lvl="1" indent="0">
              <a:buNone/>
            </a:pPr>
            <a:endParaRPr lang="en-US" altLang="zh-CN" sz="1400" dirty="0">
              <a:solidFill>
                <a:schemeClr val="tx1"/>
              </a:solidFill>
            </a:endParaRPr>
          </a:p>
          <a:p>
            <a:pPr marL="0" lvl="1"/>
            <a:r>
              <a:rPr lang="zh-CN" altLang="en-US" sz="1400" dirty="0">
                <a:solidFill>
                  <a:schemeClr val="accent1"/>
                </a:solidFill>
                <a:sym typeface="Wingdings 2"/>
              </a:rPr>
              <a:t></a:t>
            </a:r>
            <a:r>
              <a:rPr lang="zh-CN" altLang="en-US" sz="1400" dirty="0">
                <a:solidFill>
                  <a:schemeClr val="tx1"/>
                </a:solidFill>
              </a:rPr>
              <a:t>按指定路径查找文件</a:t>
            </a:r>
            <a:endParaRPr lang="en-US" altLang="zh-CN" sz="1400" dirty="0">
              <a:solidFill>
                <a:schemeClr val="tx1"/>
              </a:solidFill>
            </a:endParaRPr>
          </a:p>
          <a:p>
            <a:pPr marL="0" lvl="1"/>
            <a:r>
              <a:rPr lang="zh-CN" altLang="en-US" sz="1400" dirty="0">
                <a:solidFill>
                  <a:schemeClr val="accent1"/>
                </a:solidFill>
                <a:sym typeface="Wingdings 2"/>
              </a:rPr>
              <a:t></a:t>
            </a:r>
            <a:r>
              <a:rPr lang="zh-CN" altLang="en-US" sz="1400" dirty="0">
                <a:solidFill>
                  <a:schemeClr val="tx1"/>
                </a:solidFill>
              </a:rPr>
              <a:t>源程序文件所在目录</a:t>
            </a:r>
          </a:p>
          <a:p>
            <a:pPr marL="0" lvl="1"/>
            <a:r>
              <a:rPr lang="zh-CN" altLang="en-US" sz="1400" dirty="0">
                <a:solidFill>
                  <a:schemeClr val="accent1"/>
                </a:solidFill>
                <a:sym typeface="Wingdings 2"/>
              </a:rPr>
              <a:t></a:t>
            </a:r>
            <a:r>
              <a:rPr lang="en-US" altLang="zh-CN" sz="1400" dirty="0">
                <a:solidFill>
                  <a:schemeClr val="tx1"/>
                </a:solidFill>
              </a:rPr>
              <a:t>C</a:t>
            </a:r>
            <a:r>
              <a:rPr lang="zh-CN" altLang="en-US" sz="1400" dirty="0">
                <a:solidFill>
                  <a:schemeClr val="tx1"/>
                </a:solidFill>
              </a:rPr>
              <a:t>编译系统指定的</a:t>
            </a:r>
            <a:r>
              <a:rPr lang="en-US" altLang="zh-CN" sz="1400" dirty="0">
                <a:solidFill>
                  <a:schemeClr val="tx1"/>
                </a:solidFill>
              </a:rPr>
              <a:t>include</a:t>
            </a:r>
            <a:r>
              <a:rPr lang="zh-CN" altLang="en-US" sz="1400" dirty="0">
                <a:solidFill>
                  <a:schemeClr val="tx1"/>
                </a:solidFill>
              </a:rPr>
              <a:t>目录</a:t>
            </a:r>
          </a:p>
        </p:txBody>
      </p:sp>
      <p:sp>
        <p:nvSpPr>
          <p:cNvPr id="2" name="矩形 1">
            <a:extLst>
              <a:ext uri="{FF2B5EF4-FFF2-40B4-BE49-F238E27FC236}">
                <a16:creationId xmlns:a16="http://schemas.microsoft.com/office/drawing/2014/main" id="{8A72D557-FDF2-48DB-8E02-AF76ECD65FD2}"/>
              </a:ext>
            </a:extLst>
          </p:cNvPr>
          <p:cNvSpPr/>
          <p:nvPr/>
        </p:nvSpPr>
        <p:spPr>
          <a:xfrm>
            <a:off x="8265111" y="3719744"/>
            <a:ext cx="3346881" cy="1109708"/>
          </a:xfrm>
          <a:prstGeom prst="rect">
            <a:avLst/>
          </a:prstGeom>
          <a:solidFill>
            <a:srgbClr val="44ADE1">
              <a:alpha val="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37421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912" y="482877"/>
            <a:ext cx="5922104" cy="556315"/>
          </a:xfrm>
        </p:spPr>
        <p:txBody>
          <a:bodyPr/>
          <a:lstStyle/>
          <a:p>
            <a:r>
              <a:rPr lang="en-US" altLang="zh-CN" dirty="0" err="1"/>
              <a:t>printf</a:t>
            </a:r>
            <a:r>
              <a:rPr lang="zh-CN" altLang="en-US" dirty="0"/>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printf("i=%d,c=%c\n", i, c )</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dirty="0"/>
                <a:t>格式控制 </a:t>
              </a:r>
              <a:r>
                <a:rPr lang="en-US" altLang="zh-CN" sz="1400" dirty="0"/>
                <a:t>	</a:t>
              </a:r>
              <a:r>
                <a:rPr lang="zh-CN" altLang="en-US" sz="1400" spc="-50" dirty="0"/>
                <a:t>输出表列</a:t>
              </a:r>
            </a:p>
          </p:txBody>
        </p:sp>
      </p:grpSp>
      <p:sp>
        <p:nvSpPr>
          <p:cNvPr id="15" name="MH_Desc_1"/>
          <p:cNvSpPr/>
          <p:nvPr>
            <p:custDataLst>
              <p:tags r:id="rId1"/>
            </p:custDataLst>
          </p:nvPr>
        </p:nvSpPr>
        <p:spPr>
          <a:xfrm>
            <a:off x="1636644" y="2764044"/>
            <a:ext cx="4389782" cy="2962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b="1" dirty="0">
                <a:solidFill>
                  <a:schemeClr val="tx1"/>
                </a:solidFill>
              </a:rPr>
              <a:t>格式控制</a:t>
            </a:r>
            <a:r>
              <a:rPr lang="zh-CN" altLang="en-US" sz="1400" dirty="0">
                <a:solidFill>
                  <a:schemeClr val="tx1"/>
                </a:solidFill>
              </a:rPr>
              <a:t>”是用双引号括起来的一个字符串，称为格式控制字符串，简称格式字符串。包括：</a:t>
            </a:r>
            <a:r>
              <a:rPr lang="en-US" altLang="zh-CN" sz="1400" dirty="0">
                <a:solidFill>
                  <a:schemeClr val="tx1"/>
                </a:solidFill>
              </a:rPr>
              <a:t> </a:t>
            </a:r>
          </a:p>
          <a:p>
            <a:pPr algn="just">
              <a:lnSpc>
                <a:spcPct val="150000"/>
              </a:lnSpc>
              <a:defRPr/>
            </a:pPr>
            <a:r>
              <a:rPr lang="en-US" altLang="zh-CN" sz="1400" dirty="0">
                <a:solidFill>
                  <a:schemeClr val="tx1"/>
                </a:solidFill>
              </a:rPr>
              <a:t>① </a:t>
            </a:r>
            <a:r>
              <a:rPr lang="zh-CN" altLang="en-US" sz="1400" b="1" dirty="0">
                <a:solidFill>
                  <a:schemeClr val="tx1"/>
                </a:solidFill>
              </a:rPr>
              <a:t>格式声明</a:t>
            </a:r>
            <a:r>
              <a:rPr lang="zh-CN" altLang="en-US" sz="1400" dirty="0">
                <a:solidFill>
                  <a:schemeClr val="tx1"/>
                </a:solidFill>
              </a:rPr>
              <a:t>。格式声明由“</a:t>
            </a:r>
            <a:r>
              <a:rPr lang="en-US" altLang="zh-CN" sz="1400" dirty="0">
                <a:solidFill>
                  <a:schemeClr val="tx1"/>
                </a:solidFill>
              </a:rPr>
              <a:t>%</a:t>
            </a:r>
            <a:r>
              <a:rPr lang="zh-CN" altLang="en-US" sz="1400" dirty="0">
                <a:solidFill>
                  <a:schemeClr val="tx1"/>
                </a:solidFill>
              </a:rPr>
              <a:t>”和格式字符组成。作用是将输出的数据转换为指定的格式后输出。</a:t>
            </a:r>
          </a:p>
          <a:p>
            <a:pPr algn="just">
              <a:lnSpc>
                <a:spcPct val="150000"/>
              </a:lnSpc>
              <a:defRPr/>
            </a:pPr>
            <a:r>
              <a:rPr lang="zh-CN" altLang="en-US" sz="1400" dirty="0">
                <a:solidFill>
                  <a:schemeClr val="tx1"/>
                </a:solidFill>
              </a:rPr>
              <a:t>② </a:t>
            </a:r>
            <a:r>
              <a:rPr lang="zh-CN" altLang="en-US" sz="1400" b="1" dirty="0">
                <a:solidFill>
                  <a:schemeClr val="tx1"/>
                </a:solidFill>
              </a:rPr>
              <a:t>普通字符</a:t>
            </a:r>
            <a:r>
              <a:rPr lang="zh-CN" altLang="en-US" sz="1400" dirty="0">
                <a:solidFill>
                  <a:schemeClr val="tx1"/>
                </a:solidFill>
              </a:rPr>
              <a:t>。普通字符即需要在输出时原样输出的字符。</a:t>
            </a: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r>
              <a:rPr lang="zh-CN" altLang="en-US" sz="1400" dirty="0">
                <a:solidFill>
                  <a:schemeClr val="tx1"/>
                </a:solidFill>
              </a:rPr>
              <a:t> </a:t>
            </a:r>
            <a:r>
              <a:rPr lang="en-US" altLang="zh-CN" sz="1400" dirty="0">
                <a:solidFill>
                  <a:schemeClr val="tx1"/>
                </a:solidFill>
              </a:rPr>
              <a:t>(2) </a:t>
            </a:r>
            <a:r>
              <a:rPr lang="zh-CN" altLang="en-US" sz="1400" b="1" dirty="0">
                <a:solidFill>
                  <a:schemeClr val="tx1"/>
                </a:solidFill>
              </a:rPr>
              <a:t>输出表列</a:t>
            </a:r>
            <a:r>
              <a:rPr lang="zh-CN" altLang="en-US" sz="1400" dirty="0">
                <a:solidFill>
                  <a:schemeClr val="tx1"/>
                </a:solidFill>
              </a:rPr>
              <a:t>是程序需要输出的一些数据，可以是常量、变量或表达式。</a:t>
            </a:r>
          </a:p>
        </p:txBody>
      </p:sp>
    </p:spTree>
    <p:extLst>
      <p:ext uri="{BB962C8B-B14F-4D97-AF65-F5344CB8AC3E}">
        <p14:creationId xmlns:p14="http://schemas.microsoft.com/office/powerpoint/2010/main" val="408650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19075"/>
            <a:ext cx="5922963" cy="771525"/>
          </a:xfrm>
        </p:spPr>
        <p:txBody>
          <a:bodyPr/>
          <a:lstStyle/>
          <a:p>
            <a:r>
              <a:rPr lang="en-US" altLang="zh-CN" dirty="0" err="1"/>
              <a:t>printf</a:t>
            </a:r>
            <a:r>
              <a:rPr lang="zh-CN" altLang="en-US" dirty="0"/>
              <a:t>函数</a:t>
            </a:r>
            <a:r>
              <a:rPr lang="en-US" altLang="zh-CN" dirty="0"/>
              <a:t>——</a:t>
            </a:r>
            <a:r>
              <a:rPr lang="zh-CN" altLang="en-US" dirty="0"/>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359242507"/>
              </p:ext>
            </p:extLst>
          </p:nvPr>
        </p:nvGraphicFramePr>
        <p:xfrm>
          <a:off x="5983550" y="219072"/>
          <a:ext cx="5859262" cy="4080240"/>
        </p:xfrm>
        <a:graphic>
          <a:graphicData uri="http://schemas.openxmlformats.org/drawingml/2006/table">
            <a:tbl>
              <a:tblPr firstRow="1" firstCol="1">
                <a:tableStyleId>{21E4AEA4-8DFA-4A89-87EB-49C32662AFE0}</a:tableStyleId>
              </a:tblPr>
              <a:tblGrid>
                <a:gridCol w="689779">
                  <a:extLst>
                    <a:ext uri="{9D8B030D-6E8A-4147-A177-3AD203B41FA5}">
                      <a16:colId xmlns:a16="http://schemas.microsoft.com/office/drawing/2014/main" val="20000"/>
                    </a:ext>
                  </a:extLst>
                </a:gridCol>
                <a:gridCol w="5169483">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格式</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dirty="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d, </a:t>
                      </a:r>
                      <a:r>
                        <a:rPr lang="en-US" sz="1400" b="1" kern="100" dirty="0" err="1">
                          <a:solidFill>
                            <a:schemeClr val="tx1"/>
                          </a:solidFill>
                          <a:latin typeface="+mn-ea"/>
                          <a:ea typeface="+mn-ea"/>
                        </a:rPr>
                        <a:t>i</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o</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x,X</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以十六进制无符号形式输出整数（不输出前导符</a:t>
                      </a:r>
                      <a:r>
                        <a:rPr lang="en-US" altLang="zh-CN" sz="1400" b="0" kern="100" dirty="0">
                          <a:latin typeface="+mn-ea"/>
                          <a:ea typeface="+mn-ea"/>
                        </a:rPr>
                        <a:t>0x</a:t>
                      </a:r>
                      <a:r>
                        <a:rPr lang="zh-CN" altLang="en-US" sz="1400" b="0" kern="100" dirty="0">
                          <a:latin typeface="+mn-ea"/>
                          <a:ea typeface="+mn-ea"/>
                        </a:rPr>
                        <a:t>），用</a:t>
                      </a:r>
                      <a:r>
                        <a:rPr lang="en-US" altLang="zh-CN" sz="1400" b="0" kern="100" dirty="0">
                          <a:latin typeface="+mn-ea"/>
                          <a:ea typeface="+mn-ea"/>
                        </a:rPr>
                        <a:t>x</a:t>
                      </a:r>
                      <a:r>
                        <a:rPr lang="zh-CN" altLang="en-US" sz="1400" b="0" kern="100" dirty="0">
                          <a:latin typeface="+mn-ea"/>
                          <a:ea typeface="+mn-ea"/>
                        </a:rPr>
                        <a:t>则输出十六进制数的</a:t>
                      </a:r>
                      <a:r>
                        <a:rPr lang="en-US" altLang="zh-CN" sz="1400" b="0" kern="100" dirty="0">
                          <a:latin typeface="+mn-ea"/>
                          <a:ea typeface="+mn-ea"/>
                        </a:rPr>
                        <a:t>a</a:t>
                      </a:r>
                      <a:r>
                        <a:rPr lang="zh-CN" altLang="en-US" sz="1400" b="0" kern="100" dirty="0">
                          <a:latin typeface="+mn-ea"/>
                          <a:ea typeface="+mn-ea"/>
                        </a:rPr>
                        <a:t>～</a:t>
                      </a:r>
                      <a:r>
                        <a:rPr lang="en-US" altLang="zh-CN" sz="1400" b="0" kern="100" dirty="0">
                          <a:latin typeface="+mn-ea"/>
                          <a:ea typeface="+mn-ea"/>
                        </a:rPr>
                        <a:t>f</a:t>
                      </a:r>
                      <a:r>
                        <a:rPr lang="zh-CN" altLang="en-US" sz="1400" b="0" kern="100" dirty="0">
                          <a:latin typeface="+mn-ea"/>
                          <a:ea typeface="+mn-ea"/>
                        </a:rPr>
                        <a:t>时以小写形式输出，用</a:t>
                      </a:r>
                      <a:r>
                        <a:rPr lang="en-US" altLang="zh-CN" sz="1400" b="0" kern="100" dirty="0">
                          <a:latin typeface="+mn-ea"/>
                          <a:ea typeface="+mn-ea"/>
                        </a:rPr>
                        <a:t>X</a:t>
                      </a:r>
                      <a:r>
                        <a:rPr lang="zh-CN" altLang="en-US" sz="1400" b="0" kern="100" dirty="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u</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c</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s</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dirty="0">
                          <a:solidFill>
                            <a:schemeClr val="tx1"/>
                          </a:solidFill>
                          <a:latin typeface="+mn-ea"/>
                          <a:ea typeface="+mn-ea"/>
                          <a:cs typeface="Times New Roman"/>
                        </a:rPr>
                        <a:t>f</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a:rPr>
                        <a:t>以小数形式输出单、双精度数，隐含输出</a:t>
                      </a:r>
                      <a:r>
                        <a:rPr lang="en-US" altLang="zh-CN" sz="1400" b="0" kern="100" dirty="0">
                          <a:latin typeface="+mn-ea"/>
                          <a:ea typeface="+mn-ea"/>
                          <a:cs typeface="Times New Roman"/>
                        </a:rPr>
                        <a:t>6</a:t>
                      </a:r>
                      <a:r>
                        <a:rPr lang="zh-CN" altLang="en-US" sz="1400" b="0" kern="100" dirty="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e,E</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dirty="0" err="1">
                          <a:solidFill>
                            <a:schemeClr val="tx1"/>
                          </a:solidFill>
                          <a:latin typeface="+mn-ea"/>
                          <a:ea typeface="+mn-ea"/>
                          <a:cs typeface="Times New Roman"/>
                        </a:rPr>
                        <a:t>g,G</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a:rPr>
                        <a:t>选用</a:t>
                      </a:r>
                      <a:r>
                        <a:rPr lang="en-US" altLang="zh-CN" sz="1400" b="0" kern="100" dirty="0">
                          <a:latin typeface="+mn-ea"/>
                          <a:ea typeface="+mn-ea"/>
                          <a:cs typeface="Times New Roman"/>
                        </a:rPr>
                        <a:t>%f</a:t>
                      </a:r>
                      <a:r>
                        <a:rPr lang="zh-CN" altLang="en-US" sz="1400" b="0" kern="100" dirty="0">
                          <a:latin typeface="+mn-ea"/>
                          <a:ea typeface="+mn-ea"/>
                          <a:cs typeface="Times New Roman"/>
                        </a:rPr>
                        <a:t>或</a:t>
                      </a:r>
                      <a:r>
                        <a:rPr lang="en-US" altLang="zh-CN" sz="1400" b="0" kern="100" dirty="0">
                          <a:latin typeface="+mn-ea"/>
                          <a:ea typeface="+mn-ea"/>
                          <a:cs typeface="Times New Roman"/>
                        </a:rPr>
                        <a:t>%e</a:t>
                      </a:r>
                      <a:r>
                        <a:rPr lang="zh-CN" altLang="en-US" sz="1400" b="0" kern="100" dirty="0">
                          <a:latin typeface="+mn-ea"/>
                          <a:ea typeface="+mn-ea"/>
                          <a:cs typeface="Times New Roman"/>
                        </a:rPr>
                        <a:t>格式中输出宽度较短的一种格式，不输出无意义的</a:t>
                      </a:r>
                      <a:r>
                        <a:rPr lang="en-US" altLang="zh-CN" sz="1400" b="0" kern="100" dirty="0">
                          <a:latin typeface="+mn-ea"/>
                          <a:ea typeface="+mn-ea"/>
                          <a:cs typeface="Times New Roman"/>
                        </a:rPr>
                        <a:t>0</a:t>
                      </a:r>
                      <a:r>
                        <a:rPr lang="zh-CN" altLang="en-US" sz="1400" b="0" kern="100" dirty="0">
                          <a:latin typeface="+mn-ea"/>
                          <a:ea typeface="+mn-ea"/>
                          <a:cs typeface="Times New Roman"/>
                        </a:rPr>
                        <a:t>。用</a:t>
                      </a:r>
                      <a:r>
                        <a:rPr lang="en-US" altLang="zh-CN" sz="1400" b="0" kern="100" dirty="0">
                          <a:latin typeface="+mn-ea"/>
                          <a:ea typeface="+mn-ea"/>
                          <a:cs typeface="Times New Roman"/>
                        </a:rPr>
                        <a:t>G</a:t>
                      </a:r>
                      <a:r>
                        <a:rPr lang="zh-CN" altLang="en-US" sz="1400" b="0" kern="100" dirty="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922443991"/>
              </p:ext>
            </p:extLst>
          </p:nvPr>
        </p:nvGraphicFramePr>
        <p:xfrm>
          <a:off x="5983550" y="4389926"/>
          <a:ext cx="5859262" cy="1933440"/>
        </p:xfrm>
        <a:graphic>
          <a:graphicData uri="http://schemas.openxmlformats.org/drawingml/2006/table">
            <a:tbl>
              <a:tblPr firstRow="1" firstCol="1">
                <a:tableStyleId>{21E4AEA4-8DFA-4A89-87EB-49C32662AFE0}</a:tableStyleId>
              </a:tblPr>
              <a:tblGrid>
                <a:gridCol w="1795294">
                  <a:extLst>
                    <a:ext uri="{9D8B030D-6E8A-4147-A177-3AD203B41FA5}">
                      <a16:colId xmlns:a16="http://schemas.microsoft.com/office/drawing/2014/main" val="20000"/>
                    </a:ext>
                  </a:extLst>
                </a:gridCol>
                <a:gridCol w="406396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a:solidFill>
                            <a:schemeClr val="tx1"/>
                          </a:solidFill>
                          <a:latin typeface="+mn-ea"/>
                          <a:ea typeface="+mn-ea"/>
                        </a:rPr>
                        <a:t>附加字符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l</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长整型整数，可加在格式符ｄ、ｏ、ｘ、ｕ前面）</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m</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en-US" altLang="zh-CN" sz="1400" b="1" kern="100">
                          <a:solidFill>
                            <a:schemeClr val="tx1"/>
                          </a:solidFill>
                          <a:latin typeface="+mn-ea"/>
                          <a:ea typeface="+mn-ea"/>
                        </a:rPr>
                        <a:t>(</a:t>
                      </a:r>
                      <a:r>
                        <a:rPr lang="zh-CN" altLang="en-US" sz="1400" b="1" kern="100">
                          <a:solidFill>
                            <a:schemeClr val="tx1"/>
                          </a:solidFill>
                          <a:latin typeface="+mn-ea"/>
                          <a:ea typeface="+mn-ea"/>
                        </a:rPr>
                        <a:t>代表一个正整数</a:t>
                      </a:r>
                      <a:r>
                        <a:rPr lang="en-US" altLang="zh-CN" sz="1400" b="1" kern="100">
                          <a:solidFill>
                            <a:schemeClr val="tx1"/>
                          </a:solidFill>
                          <a:latin typeface="+mn-ea"/>
                          <a:ea typeface="+mn-ea"/>
                        </a:rPr>
                        <a:t>)</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数据最小宽度</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n</a:t>
                      </a:r>
                    </a:p>
                    <a:p>
                      <a:pPr algn="ctr" fontAlgn="auto">
                        <a:lnSpc>
                          <a:spcPct val="100000"/>
                        </a:lnSpc>
                        <a:spcBef>
                          <a:spcPts val="0"/>
                        </a:spcBef>
                        <a:spcAft>
                          <a:spcPts val="0"/>
                        </a:spcAft>
                      </a:pPr>
                      <a:r>
                        <a:rPr lang="en-US" altLang="zh-CN" sz="1400" b="1" kern="100">
                          <a:solidFill>
                            <a:schemeClr val="tx1"/>
                          </a:solidFill>
                          <a:latin typeface="+mn-ea"/>
                          <a:ea typeface="+mn-ea"/>
                        </a:rPr>
                        <a:t>(</a:t>
                      </a:r>
                      <a:r>
                        <a:rPr lang="zh-CN" altLang="en-US" sz="1400" b="1" kern="100">
                          <a:solidFill>
                            <a:schemeClr val="tx1"/>
                          </a:solidFill>
                          <a:latin typeface="+mn-ea"/>
                          <a:ea typeface="+mn-ea"/>
                        </a:rPr>
                        <a:t>代表一个正整数</a:t>
                      </a:r>
                      <a:r>
                        <a:rPr lang="en-US" altLang="zh-CN"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对实数，表示输出ｎ位小数；对字符串，表示截取的字符个数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输出的数字或字符在域内向左靠</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426128" y="2025647"/>
            <a:ext cx="5238348"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dirty="0">
                <a:solidFill>
                  <a:schemeClr val="tx1"/>
                </a:solidFill>
              </a:rPr>
              <a:t>(1) </a:t>
            </a:r>
            <a:r>
              <a:rPr lang="en-US" altLang="zh-CN" sz="1600" dirty="0" err="1">
                <a:solidFill>
                  <a:schemeClr val="tx1"/>
                </a:solidFill>
              </a:rPr>
              <a:t>printf</a:t>
            </a:r>
            <a:r>
              <a:rPr lang="zh-CN" altLang="en-US" sz="1600" dirty="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dirty="0">
                <a:solidFill>
                  <a:schemeClr val="tx1"/>
                </a:solidFill>
              </a:rPr>
              <a:t>(2) </a:t>
            </a:r>
            <a:r>
              <a:rPr lang="zh-CN" altLang="en-US" sz="1600" dirty="0">
                <a:solidFill>
                  <a:schemeClr val="tx1"/>
                </a:solidFill>
              </a:rPr>
              <a:t>除了</a:t>
            </a:r>
            <a:r>
              <a:rPr lang="en-US" altLang="zh-CN" sz="1600" dirty="0">
                <a:solidFill>
                  <a:schemeClr val="tx1"/>
                </a:solidFill>
              </a:rPr>
              <a:t>X,E,G</a:t>
            </a:r>
            <a:r>
              <a:rPr lang="zh-CN" altLang="en-US" sz="1600" dirty="0">
                <a:solidFill>
                  <a:schemeClr val="tx1"/>
                </a:solidFill>
              </a:rPr>
              <a:t>外，其他格式字符必须用小写字母，如</a:t>
            </a:r>
            <a:r>
              <a:rPr lang="en-US" altLang="zh-CN" sz="1600" dirty="0">
                <a:solidFill>
                  <a:schemeClr val="tx1"/>
                </a:solidFill>
              </a:rPr>
              <a:t>%d</a:t>
            </a:r>
            <a:r>
              <a:rPr lang="zh-CN" altLang="en-US" sz="1600" dirty="0">
                <a:solidFill>
                  <a:schemeClr val="tx1"/>
                </a:solidFill>
              </a:rPr>
              <a:t>不能写成</a:t>
            </a:r>
            <a:r>
              <a:rPr lang="en-US" altLang="zh-CN" sz="1600" dirty="0">
                <a:solidFill>
                  <a:schemeClr val="tx1"/>
                </a:solidFill>
              </a:rPr>
              <a:t>%D</a:t>
            </a:r>
            <a:r>
              <a:rPr lang="zh-CN" altLang="en-US" sz="1600" dirty="0">
                <a:solidFill>
                  <a:schemeClr val="tx1"/>
                </a:solidFill>
              </a:rPr>
              <a:t>。</a:t>
            </a:r>
          </a:p>
          <a:p>
            <a:pPr algn="just">
              <a:lnSpc>
                <a:spcPct val="120000"/>
              </a:lnSpc>
              <a:spcAft>
                <a:spcPts val="600"/>
              </a:spcAft>
              <a:defRPr/>
            </a:pPr>
            <a:r>
              <a:rPr lang="en-US" altLang="zh-CN" sz="1600" dirty="0">
                <a:solidFill>
                  <a:schemeClr val="tx1"/>
                </a:solidFill>
              </a:rPr>
              <a:t>(3) </a:t>
            </a:r>
            <a:r>
              <a:rPr lang="zh-CN" altLang="en-US" sz="1600" dirty="0">
                <a:solidFill>
                  <a:schemeClr val="tx1"/>
                </a:solidFill>
              </a:rPr>
              <a:t>可以在</a:t>
            </a:r>
            <a:r>
              <a:rPr lang="en-US" altLang="zh-CN" sz="1600" dirty="0" err="1">
                <a:solidFill>
                  <a:schemeClr val="tx1"/>
                </a:solidFill>
              </a:rPr>
              <a:t>printf</a:t>
            </a:r>
            <a:r>
              <a:rPr lang="zh-CN" altLang="en-US" sz="1600" dirty="0">
                <a:solidFill>
                  <a:schemeClr val="tx1"/>
                </a:solidFill>
              </a:rPr>
              <a:t>函数中的格式控制字符串内包含转义字符，如</a:t>
            </a:r>
            <a:r>
              <a:rPr lang="en-US" altLang="zh-CN" sz="1600" dirty="0">
                <a:solidFill>
                  <a:schemeClr val="tx1"/>
                </a:solidFill>
              </a:rPr>
              <a:t>\n,\t,\b,\r,\f</a:t>
            </a:r>
            <a:r>
              <a:rPr lang="zh-CN" altLang="en-US" sz="1600" dirty="0">
                <a:solidFill>
                  <a:schemeClr val="tx1"/>
                </a:solidFill>
              </a:rPr>
              <a:t>和</a:t>
            </a:r>
            <a:r>
              <a:rPr lang="en-US" altLang="zh-CN" sz="1600" dirty="0">
                <a:solidFill>
                  <a:schemeClr val="tx1"/>
                </a:solidFill>
                <a:highlight>
                  <a:srgbClr val="FFFF00"/>
                </a:highlight>
              </a:rPr>
              <a:t>\377</a:t>
            </a:r>
            <a:r>
              <a:rPr lang="zh-CN" altLang="en-US" sz="1600" dirty="0">
                <a:solidFill>
                  <a:schemeClr val="tx1"/>
                </a:solidFill>
              </a:rPr>
              <a:t>等。</a:t>
            </a:r>
            <a:r>
              <a:rPr lang="en-US" altLang="zh-CN" sz="1600" dirty="0">
                <a:solidFill>
                  <a:schemeClr val="tx1"/>
                </a:solidFill>
              </a:rPr>
              <a:t>(377o</a:t>
            </a:r>
            <a:r>
              <a:rPr lang="en-US" altLang="zh-CN" sz="1600" dirty="0">
                <a:solidFill>
                  <a:schemeClr val="tx1"/>
                </a:solidFill>
                <a:sym typeface="Wingdings" panose="05000000000000000000" pitchFamily="2" charset="2"/>
              </a:rPr>
              <a:t>255d, EOF, -1</a:t>
            </a:r>
            <a:r>
              <a:rPr lang="zh-CN" altLang="en-US" sz="1600" dirty="0">
                <a:solidFill>
                  <a:schemeClr val="tx1"/>
                </a:solidFill>
                <a:sym typeface="Wingdings" panose="05000000000000000000" pitchFamily="2" charset="2"/>
              </a:rPr>
              <a:t>）</a:t>
            </a:r>
            <a:endParaRPr lang="zh-CN" altLang="en-US" sz="1600" dirty="0">
              <a:solidFill>
                <a:schemeClr val="tx1"/>
              </a:solidFill>
            </a:endParaRPr>
          </a:p>
          <a:p>
            <a:pPr algn="just">
              <a:lnSpc>
                <a:spcPct val="120000"/>
              </a:lnSpc>
              <a:spcAft>
                <a:spcPts val="600"/>
              </a:spcAft>
              <a:defRPr/>
            </a:pPr>
            <a:r>
              <a:rPr lang="en-US" altLang="zh-CN" sz="1600" dirty="0">
                <a:solidFill>
                  <a:schemeClr val="tx1"/>
                </a:solidFill>
              </a:rPr>
              <a:t>(4) </a:t>
            </a:r>
            <a:r>
              <a:rPr lang="zh-CN" altLang="en-US" sz="1600" dirty="0">
                <a:solidFill>
                  <a:schemeClr val="tx1"/>
                </a:solidFill>
              </a:rPr>
              <a:t>一个格式声明以“</a:t>
            </a:r>
            <a:r>
              <a:rPr lang="en-US" altLang="zh-CN" sz="1600" dirty="0">
                <a:solidFill>
                  <a:schemeClr val="tx1"/>
                </a:solidFill>
              </a:rPr>
              <a:t>%”</a:t>
            </a:r>
            <a:r>
              <a:rPr lang="zh-CN" altLang="en-US" sz="1600" dirty="0">
                <a:solidFill>
                  <a:schemeClr val="tx1"/>
                </a:solidFill>
              </a:rPr>
              <a:t>开头，以格式字符之一为结束，中间可以插入附加格式字符（也称修饰符）。</a:t>
            </a:r>
            <a:endParaRPr lang="en-US" altLang="zh-CN" sz="1600" dirty="0">
              <a:solidFill>
                <a:schemeClr val="tx1"/>
              </a:solidFill>
            </a:endParaRPr>
          </a:p>
          <a:p>
            <a:pPr algn="just">
              <a:lnSpc>
                <a:spcPct val="120000"/>
              </a:lnSpc>
              <a:spcAft>
                <a:spcPts val="600"/>
              </a:spcAft>
              <a:defRPr/>
            </a:pPr>
            <a:r>
              <a:rPr lang="en-US" altLang="zh-CN" sz="1600" dirty="0">
                <a:solidFill>
                  <a:schemeClr val="tx1"/>
                </a:solidFill>
              </a:rPr>
              <a:t>(5) </a:t>
            </a:r>
            <a:r>
              <a:rPr lang="zh-CN" altLang="en-US" sz="1600" dirty="0">
                <a:solidFill>
                  <a:schemeClr val="tx1"/>
                </a:solidFill>
              </a:rPr>
              <a:t>如果想</a:t>
            </a:r>
            <a:r>
              <a:rPr lang="zh-CN" altLang="en-US" sz="1600" dirty="0">
                <a:solidFill>
                  <a:schemeClr val="tx1"/>
                </a:solidFill>
                <a:highlight>
                  <a:srgbClr val="FFFF00"/>
                </a:highlight>
              </a:rPr>
              <a:t>输出字符“</a:t>
            </a:r>
            <a:r>
              <a:rPr lang="en-US" altLang="zh-CN" sz="1600" dirty="0">
                <a:solidFill>
                  <a:schemeClr val="tx1"/>
                </a:solidFill>
                <a:highlight>
                  <a:srgbClr val="FFFF00"/>
                </a:highlight>
              </a:rPr>
              <a:t>%”</a:t>
            </a:r>
            <a:r>
              <a:rPr lang="zh-CN" altLang="en-US" sz="1600" dirty="0">
                <a:solidFill>
                  <a:schemeClr val="tx1"/>
                </a:solidFill>
              </a:rPr>
              <a:t>，应该在“格式控制字符串”中用连续两个“</a:t>
            </a:r>
            <a:r>
              <a:rPr lang="en-US" altLang="zh-CN" sz="1600" dirty="0">
                <a:solidFill>
                  <a:schemeClr val="tx1"/>
                </a:solidFill>
              </a:rPr>
              <a:t>%”</a:t>
            </a:r>
            <a:r>
              <a:rPr lang="zh-CN" altLang="en-US" sz="1600" dirty="0">
                <a:solidFill>
                  <a:schemeClr val="tx1"/>
                </a:solidFill>
              </a:rPr>
              <a:t>表示，如：</a:t>
            </a:r>
            <a:r>
              <a:rPr lang="en-US" altLang="zh-CN" sz="1600" dirty="0" err="1">
                <a:solidFill>
                  <a:schemeClr val="tx1"/>
                </a:solidFill>
              </a:rPr>
              <a:t>printf</a:t>
            </a:r>
            <a:r>
              <a:rPr lang="en-US" altLang="zh-CN" sz="1600" dirty="0">
                <a:solidFill>
                  <a:schemeClr val="tx1"/>
                </a:solidFill>
              </a:rPr>
              <a:t>(″%f%%\n″,1.0/3);</a:t>
            </a:r>
          </a:p>
        </p:txBody>
      </p:sp>
    </p:spTree>
    <p:extLst>
      <p:ext uri="{BB962C8B-B14F-4D97-AF65-F5344CB8AC3E}">
        <p14:creationId xmlns:p14="http://schemas.microsoft.com/office/powerpoint/2010/main" val="2983593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p>
        </p:txBody>
      </p:sp>
      <p:sp>
        <p:nvSpPr>
          <p:cNvPr id="5" name="内容占位符 2"/>
          <p:cNvSpPr>
            <a:spLocks noGrp="1"/>
          </p:cNvSpPr>
          <p:nvPr>
            <p:ph idx="1"/>
          </p:nvPr>
        </p:nvSpPr>
        <p:spPr>
          <a:xfrm>
            <a:off x="669924" y="1236098"/>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a:solidFill>
                <a:schemeClr val="accent1"/>
              </a:solidFill>
            </a:endParaRPr>
          </a:p>
        </p:txBody>
      </p:sp>
      <p:sp>
        <p:nvSpPr>
          <p:cNvPr id="7" name="圆角矩形 6"/>
          <p:cNvSpPr/>
          <p:nvPr/>
        </p:nvSpPr>
        <p:spPr>
          <a:xfrm>
            <a:off x="887601" y="1813754"/>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3913640" y="2898621"/>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dirty="0">
                  <a:solidFill>
                    <a:schemeClr val="bg1"/>
                  </a:solidFill>
                </a:rPr>
                <a:t>虽然</a:t>
              </a:r>
              <a:r>
                <a:rPr lang="en-US" altLang="zh-CN" sz="1400" dirty="0">
                  <a:solidFill>
                    <a:schemeClr val="bg1"/>
                  </a:solidFill>
                </a:rPr>
                <a:t>a</a:t>
              </a:r>
              <a:r>
                <a:rPr lang="zh-CN" altLang="en-US" sz="1400" dirty="0">
                  <a:solidFill>
                    <a:schemeClr val="bg1"/>
                  </a:solidFill>
                </a:rPr>
                <a:t>是双精度型，</a:t>
              </a:r>
              <a:r>
                <a:rPr lang="en-US" altLang="zh-CN" sz="1400" dirty="0">
                  <a:solidFill>
                    <a:schemeClr val="bg1"/>
                  </a:solidFill>
                </a:rPr>
                <a:t>a/3</a:t>
              </a:r>
              <a:r>
                <a:rPr lang="zh-CN" altLang="en-US" sz="1400" dirty="0">
                  <a:solidFill>
                    <a:schemeClr val="bg1"/>
                  </a:solidFill>
                </a:rPr>
                <a:t>的结果也是双精度型，但是用</a:t>
              </a:r>
              <a:r>
                <a:rPr lang="en-US" altLang="zh-CN" sz="1400" dirty="0">
                  <a:solidFill>
                    <a:schemeClr val="bg1"/>
                  </a:solidFill>
                </a:rPr>
                <a:t>%f</a:t>
              </a:r>
              <a:r>
                <a:rPr lang="zh-CN" altLang="en-US" sz="1400" dirty="0">
                  <a:solidFill>
                    <a:schemeClr val="bg1"/>
                  </a:solidFill>
                </a:rPr>
                <a:t>格式声明只能输出</a:t>
              </a:r>
              <a:r>
                <a:rPr lang="en-US" altLang="zh-CN" sz="1400" dirty="0">
                  <a:solidFill>
                    <a:schemeClr val="bg1"/>
                  </a:solidFill>
                </a:rPr>
                <a:t>6</a:t>
              </a:r>
              <a:r>
                <a:rPr lang="zh-CN" altLang="en-US" sz="1400" dirty="0">
                  <a:solidFill>
                    <a:schemeClr val="bg1"/>
                  </a:solidFill>
                </a:rPr>
                <a:t>位小数。</a:t>
              </a:r>
            </a:p>
          </p:txBody>
        </p:sp>
      </p:grpSp>
      <p:pic>
        <p:nvPicPr>
          <p:cNvPr id="4" name="图片 3"/>
          <p:cNvPicPr>
            <a:picLocks noChangeAspect="1"/>
          </p:cNvPicPr>
          <p:nvPr/>
        </p:nvPicPr>
        <p:blipFill>
          <a:blip r:embed="rId6" cstate="print"/>
          <a:stretch>
            <a:fillRect/>
          </a:stretch>
        </p:blipFill>
        <p:spPr>
          <a:xfrm>
            <a:off x="3913640" y="1813754"/>
            <a:ext cx="3495675" cy="752475"/>
          </a:xfrm>
          <a:prstGeom prst="rect">
            <a:avLst/>
          </a:prstGeom>
        </p:spPr>
      </p:pic>
      <p:sp>
        <p:nvSpPr>
          <p:cNvPr id="17" name="圆角矩形 16"/>
          <p:cNvSpPr/>
          <p:nvPr/>
        </p:nvSpPr>
        <p:spPr>
          <a:xfrm>
            <a:off x="887601" y="3918779"/>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int main()</a:t>
            </a:r>
          </a:p>
          <a:p>
            <a:pPr defTabSz="363538"/>
            <a:r>
              <a:rPr lang="en-US" altLang="zh-CN" sz="1600" dirty="0"/>
              <a:t>{	double a=1.0;</a:t>
            </a:r>
          </a:p>
          <a:p>
            <a:pPr defTabSz="363538"/>
            <a:r>
              <a:rPr lang="en-US" altLang="zh-CN" sz="1600" dirty="0"/>
              <a:t>	</a:t>
            </a:r>
            <a:r>
              <a:rPr lang="en-US" altLang="zh-CN" sz="1600" dirty="0" err="1"/>
              <a:t>printf</a:t>
            </a:r>
            <a:r>
              <a:rPr lang="en-US" altLang="zh-CN" sz="1600" dirty="0"/>
              <a:t>("%20.15f\</a:t>
            </a:r>
            <a:r>
              <a:rPr lang="en-US" altLang="zh-CN" sz="1600" dirty="0" err="1"/>
              <a:t>n",a</a:t>
            </a:r>
            <a:r>
              <a:rPr lang="en-US" altLang="zh-CN" sz="1600" dirty="0"/>
              <a:t>/3);</a:t>
            </a:r>
          </a:p>
          <a:p>
            <a:pPr defTabSz="363538"/>
            <a:r>
              <a:rPr lang="en-US" altLang="zh-CN" sz="1600" dirty="0"/>
              <a:t>	return 0;</a:t>
            </a:r>
          </a:p>
          <a:p>
            <a:pPr defTabSz="363538"/>
            <a:r>
              <a:rPr lang="en-US" altLang="zh-CN" sz="1600" dirty="0"/>
              <a:t>}</a:t>
            </a:r>
            <a:endParaRPr lang="en-US" altLang="zh-CN" sz="1600" dirty="0">
              <a:solidFill>
                <a:srgbClr val="008000"/>
              </a:solidFill>
            </a:endParaRPr>
          </a:p>
        </p:txBody>
      </p:sp>
      <p:pic>
        <p:nvPicPr>
          <p:cNvPr id="8" name="图片 7"/>
          <p:cNvPicPr>
            <a:picLocks noChangeAspect="1"/>
          </p:cNvPicPr>
          <p:nvPr/>
        </p:nvPicPr>
        <p:blipFill>
          <a:blip r:embed="rId7" cstate="print"/>
          <a:stretch>
            <a:fillRect/>
          </a:stretch>
        </p:blipFill>
        <p:spPr>
          <a:xfrm>
            <a:off x="3913640" y="3918779"/>
            <a:ext cx="3448050" cy="752475"/>
          </a:xfrm>
          <a:prstGeom prst="rect">
            <a:avLst/>
          </a:prstGeom>
        </p:spPr>
      </p:pic>
      <p:cxnSp>
        <p:nvCxnSpPr>
          <p:cNvPr id="26" name="直接连接符 25"/>
          <p:cNvCxnSpPr>
            <a:cxnSpLocks/>
          </p:cNvCxnSpPr>
          <p:nvPr/>
        </p:nvCxnSpPr>
        <p:spPr>
          <a:xfrm>
            <a:off x="8112297" y="1697577"/>
            <a:ext cx="0" cy="3039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264717" y="201871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8" name="MH_SubTitle_1"/>
          <p:cNvSpPr/>
          <p:nvPr>
            <p:custDataLst>
              <p:tags r:id="rId2"/>
            </p:custDataLst>
          </p:nvPr>
        </p:nvSpPr>
        <p:spPr>
          <a:xfrm>
            <a:off x="9039416" y="2018718"/>
            <a:ext cx="2187367" cy="20738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dirty="0">
                <a:solidFill>
                  <a:srgbClr val="1C1C1C"/>
                </a:solidFill>
              </a:rPr>
              <a:t>float</a:t>
            </a:r>
            <a:r>
              <a:rPr lang="zh-CN" altLang="en-US" dirty="0">
                <a:solidFill>
                  <a:srgbClr val="1C1C1C"/>
                </a:solidFill>
              </a:rPr>
              <a:t>型数据的存储单元只能保证</a:t>
            </a:r>
            <a:r>
              <a:rPr lang="en-US" altLang="zh-CN" dirty="0">
                <a:solidFill>
                  <a:srgbClr val="1C1C1C"/>
                </a:solidFill>
              </a:rPr>
              <a:t>6</a:t>
            </a:r>
            <a:r>
              <a:rPr lang="zh-CN" altLang="en-US" dirty="0">
                <a:solidFill>
                  <a:srgbClr val="1C1C1C"/>
                </a:solidFill>
              </a:rPr>
              <a:t>位有效数字。</a:t>
            </a:r>
            <a:r>
              <a:rPr lang="en-US" altLang="zh-CN" dirty="0">
                <a:solidFill>
                  <a:srgbClr val="1C1C1C"/>
                </a:solidFill>
              </a:rPr>
              <a:t>double</a:t>
            </a:r>
            <a:r>
              <a:rPr lang="zh-CN" altLang="en-US" dirty="0">
                <a:solidFill>
                  <a:srgbClr val="1C1C1C"/>
                </a:solidFill>
              </a:rPr>
              <a:t>型数据能保证</a:t>
            </a:r>
            <a:r>
              <a:rPr lang="en-US" altLang="zh-CN" dirty="0">
                <a:solidFill>
                  <a:srgbClr val="1C1C1C"/>
                </a:solidFill>
              </a:rPr>
              <a:t>15</a:t>
            </a:r>
            <a:r>
              <a:rPr lang="zh-CN" altLang="en-US" dirty="0">
                <a:solidFill>
                  <a:srgbClr val="1C1C1C"/>
                </a:solidFill>
              </a:rPr>
              <a:t>位有效数字。</a:t>
            </a:r>
          </a:p>
        </p:txBody>
      </p:sp>
      <p:sp>
        <p:nvSpPr>
          <p:cNvPr id="29" name="MH_Other_2"/>
          <p:cNvSpPr/>
          <p:nvPr>
            <p:custDataLst>
              <p:tags r:id="rId3"/>
            </p:custDataLst>
          </p:nvPr>
        </p:nvSpPr>
        <p:spPr>
          <a:xfrm rot="16200000">
            <a:off x="10925158" y="37909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文本框 20">
            <a:extLst>
              <a:ext uri="{FF2B5EF4-FFF2-40B4-BE49-F238E27FC236}">
                <a16:creationId xmlns:a16="http://schemas.microsoft.com/office/drawing/2014/main" id="{0BFF004E-3C27-4BFA-BEB9-55C7B5C2F4F2}"/>
              </a:ext>
            </a:extLst>
          </p:cNvPr>
          <p:cNvSpPr txBox="1"/>
          <p:nvPr/>
        </p:nvSpPr>
        <p:spPr>
          <a:xfrm>
            <a:off x="3826288" y="4930026"/>
            <a:ext cx="7478110" cy="1477328"/>
          </a:xfrm>
          <a:prstGeom prst="rect">
            <a:avLst/>
          </a:prstGeom>
          <a:noFill/>
        </p:spPr>
        <p:txBody>
          <a:bodyPr wrap="square">
            <a:spAutoFit/>
          </a:bodyPr>
          <a:lstStyle/>
          <a:p>
            <a:r>
              <a:rPr lang="zh-CN" altLang="en-US" dirty="0"/>
              <a:t>在</a:t>
            </a:r>
            <a:r>
              <a:rPr lang="en-US" altLang="zh-CN" dirty="0"/>
              <a:t>C</a:t>
            </a:r>
            <a:r>
              <a:rPr lang="zh-CN" altLang="en-US" dirty="0"/>
              <a:t>语言标准库头文件</a:t>
            </a:r>
            <a:r>
              <a:rPr lang="en-US" altLang="zh-CN" dirty="0" err="1"/>
              <a:t>float.h</a:t>
            </a:r>
            <a:r>
              <a:rPr lang="zh-CN" altLang="en-US" dirty="0"/>
              <a:t>定义了浮点数小数点后的有效位数 </a:t>
            </a:r>
            <a:r>
              <a:rPr lang="en-US" altLang="zh-CN" dirty="0"/>
              <a:t>:&lt;pre t="code" l="</a:t>
            </a:r>
            <a:r>
              <a:rPr lang="en-US" altLang="zh-CN" dirty="0" err="1"/>
              <a:t>cpp</a:t>
            </a:r>
            <a:r>
              <a:rPr lang="en-US" altLang="zh-CN" dirty="0"/>
              <a:t>"&gt; //</a:t>
            </a:r>
            <a:r>
              <a:rPr lang="en-US" altLang="zh-CN" dirty="0" err="1"/>
              <a:t>float.h</a:t>
            </a:r>
            <a:r>
              <a:rPr lang="zh-CN" altLang="en-US" dirty="0"/>
              <a:t>头文件的部分代码</a:t>
            </a:r>
          </a:p>
          <a:p>
            <a:r>
              <a:rPr lang="en-US" altLang="zh-CN" dirty="0"/>
              <a:t>#define DBL_DIG 15   //</a:t>
            </a:r>
            <a:r>
              <a:rPr lang="zh-CN" altLang="en-US" dirty="0"/>
              <a:t>双精度小数点后</a:t>
            </a:r>
            <a:r>
              <a:rPr lang="en-US" altLang="zh-CN" dirty="0"/>
              <a:t>15</a:t>
            </a:r>
            <a:r>
              <a:rPr lang="zh-CN" altLang="en-US" dirty="0"/>
              <a:t>位</a:t>
            </a:r>
          </a:p>
          <a:p>
            <a:r>
              <a:rPr lang="en-US" altLang="zh-CN" dirty="0"/>
              <a:t>#define FLT_DIG 6     //</a:t>
            </a:r>
            <a:r>
              <a:rPr lang="zh-CN" altLang="en-US" dirty="0"/>
              <a:t>单精度小数点后</a:t>
            </a:r>
            <a:r>
              <a:rPr lang="en-US" altLang="zh-CN" dirty="0"/>
              <a:t>6</a:t>
            </a:r>
            <a:r>
              <a:rPr lang="zh-CN" altLang="en-US" dirty="0"/>
              <a:t>位</a:t>
            </a:r>
          </a:p>
          <a:p>
            <a:r>
              <a:rPr lang="en-US" altLang="zh-CN" dirty="0"/>
              <a:t>#define LDBL_DIG 19 //</a:t>
            </a:r>
            <a:r>
              <a:rPr lang="zh-CN" altLang="en-US" dirty="0"/>
              <a:t>长双精度小数点后</a:t>
            </a:r>
            <a:r>
              <a:rPr lang="en-US" altLang="zh-CN" dirty="0"/>
              <a:t>19</a:t>
            </a:r>
            <a:r>
              <a:rPr lang="zh-CN" altLang="en-US" dirty="0"/>
              <a:t>位</a:t>
            </a:r>
            <a:r>
              <a:rPr lang="en-US" altLang="zh-CN" dirty="0"/>
              <a:t> </a:t>
            </a:r>
            <a:endParaRPr lang="zh-CN" altLang="en-US" dirty="0"/>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EMPLATE" val="#316027"/>
</p:tagLst>
</file>

<file path=ppt/tags/tag1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0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0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0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0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0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10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2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2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2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2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1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2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128.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12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3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3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3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3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14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4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4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4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4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4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4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4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4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15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5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5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5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5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ISLIDE.DIAGRAM" val="#459923;"/>
</p:tagLst>
</file>

<file path=ppt/tags/tag3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4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ISLIDE.DIAGRAM" val="#459923;"/>
</p:tagLst>
</file>

<file path=ppt/tags/tag42.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50.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6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6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7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7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7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7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7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7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8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8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8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8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9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9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9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9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9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9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4ADE1"/>
      </a:accent1>
      <a:accent2>
        <a:srgbClr val="FFDB65"/>
      </a:accent2>
      <a:accent3>
        <a:srgbClr val="5CEEEE"/>
      </a:accent3>
      <a:accent4>
        <a:srgbClr val="A5A5A5"/>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9071</TotalTime>
  <Words>8906</Words>
  <Application>Microsoft Office PowerPoint</Application>
  <PresentationFormat>宽屏</PresentationFormat>
  <Paragraphs>1004</Paragraphs>
  <Slides>46</Slides>
  <Notes>13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7" baseType="lpstr">
      <vt:lpstr>等线</vt:lpstr>
      <vt:lpstr>黑体</vt:lpstr>
      <vt:lpstr>微软雅黑</vt:lpstr>
      <vt:lpstr>新宋体</vt:lpstr>
      <vt:lpstr>Arial</vt:lpstr>
      <vt:lpstr>Arial Black</vt:lpstr>
      <vt:lpstr>Calibri</vt:lpstr>
      <vt:lpstr>Cambria Math</vt:lpstr>
      <vt:lpstr>Impact</vt:lpstr>
      <vt:lpstr>主题5</vt:lpstr>
      <vt:lpstr>think-cell Slide</vt:lpstr>
      <vt:lpstr>数据科学与大数据技术专业</vt:lpstr>
      <vt:lpstr>程序设计基础（C语言） 第5次</vt:lpstr>
      <vt:lpstr>PowerPoint 演示文稿</vt:lpstr>
      <vt:lpstr>输入输出举例</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lpstr>程序设计基础（C语言） 第5次</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关系运算符及其优先次序</vt:lpstr>
      <vt:lpstr>关系表达式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PowerPoint 演示文稿</vt:lpstr>
      <vt:lpstr>PowerPoint 演示文稿</vt:lpstr>
      <vt:lpstr>PowerPoint 演示文稿</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Y</cp:lastModifiedBy>
  <cp:revision>844</cp:revision>
  <cp:lastPrinted>2019-04-18T16:00:00Z</cp:lastPrinted>
  <dcterms:created xsi:type="dcterms:W3CDTF">2019-04-18T16:00:00Z</dcterms:created>
  <dcterms:modified xsi:type="dcterms:W3CDTF">2020-10-26T04:30:09Z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