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2.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2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2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368" r:id="rId2"/>
    <p:sldId id="370" r:id="rId3"/>
    <p:sldId id="336" r:id="rId4"/>
    <p:sldId id="340" r:id="rId5"/>
    <p:sldId id="263" r:id="rId6"/>
    <p:sldId id="261" r:id="rId7"/>
    <p:sldId id="531" r:id="rId8"/>
    <p:sldId id="533" r:id="rId9"/>
    <p:sldId id="534" r:id="rId10"/>
    <p:sldId id="537" r:id="rId11"/>
    <p:sldId id="535" r:id="rId12"/>
    <p:sldId id="536" r:id="rId13"/>
    <p:sldId id="527" r:id="rId14"/>
    <p:sldId id="529" r:id="rId15"/>
    <p:sldId id="264" r:id="rId16"/>
    <p:sldId id="266" r:id="rId17"/>
    <p:sldId id="521" r:id="rId18"/>
    <p:sldId id="267" r:id="rId19"/>
    <p:sldId id="522" r:id="rId20"/>
    <p:sldId id="268" r:id="rId21"/>
    <p:sldId id="269" r:id="rId22"/>
    <p:sldId id="271" r:id="rId23"/>
    <p:sldId id="272" r:id="rId24"/>
    <p:sldId id="525" r:id="rId25"/>
    <p:sldId id="524" r:id="rId26"/>
    <p:sldId id="526" r:id="rId27"/>
    <p:sldId id="274" r:id="rId28"/>
    <p:sldId id="275" r:id="rId29"/>
    <p:sldId id="276" r:id="rId30"/>
    <p:sldId id="277" r:id="rId31"/>
    <p:sldId id="278" r:id="rId32"/>
    <p:sldId id="279" r:id="rId33"/>
    <p:sldId id="280" r:id="rId34"/>
    <p:sldId id="282" r:id="rId35"/>
    <p:sldId id="283" r:id="rId36"/>
  </p:sldIdLst>
  <p:sldSz cx="12192000" cy="6858000"/>
  <p:notesSz cx="7053263" cy="93091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4ADE1"/>
    <a:srgbClr val="FFFFFF"/>
    <a:srgbClr val="00B0F0"/>
    <a:srgbClr val="F2F2F2"/>
    <a:srgbClr val="EF5778"/>
    <a:srgbClr val="F9B627"/>
    <a:srgbClr val="F48240"/>
    <a:srgbClr val="50C8DC"/>
    <a:srgbClr val="F58C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7" autoAdjust="0"/>
    <p:restoredTop sz="96187" autoAdjust="0"/>
  </p:normalViewPr>
  <p:slideViewPr>
    <p:cSldViewPr snapToGrid="0">
      <p:cViewPr varScale="1">
        <p:scale>
          <a:sx n="86" d="100"/>
          <a:sy n="86" d="100"/>
        </p:scale>
        <p:origin x="13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5" d="100"/>
          <a:sy n="65" d="100"/>
        </p:scale>
        <p:origin x="2741"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1"/>
            <a:ext cx="3056414" cy="467071"/>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995217" y="1"/>
            <a:ext cx="3056414" cy="467071"/>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2020/11/8</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842029"/>
            <a:ext cx="3056414" cy="46707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995217" y="8842029"/>
            <a:ext cx="3056414" cy="467071"/>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56414" cy="46707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995217" y="1"/>
            <a:ext cx="3056414" cy="467071"/>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2020/11/8</a:t>
            </a:fld>
            <a:endParaRPr lang="zh-CN" altLang="en-US"/>
          </a:p>
        </p:txBody>
      </p:sp>
      <p:sp>
        <p:nvSpPr>
          <p:cNvPr id="4" name="幻灯片图像占位符 3"/>
          <p:cNvSpPr>
            <a:spLocks noGrp="1" noRot="1" noChangeAspect="1"/>
          </p:cNvSpPr>
          <p:nvPr>
            <p:ph type="sldImg" idx="2"/>
          </p:nvPr>
        </p:nvSpPr>
        <p:spPr>
          <a:xfrm>
            <a:off x="733425" y="1163638"/>
            <a:ext cx="5586413" cy="31416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5327" y="4480004"/>
            <a:ext cx="5642610" cy="366545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842029"/>
            <a:ext cx="3056414" cy="46707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95217" y="8842029"/>
            <a:ext cx="3056414" cy="467071"/>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a:t>
            </a:fld>
            <a:endParaRPr lang="zh-CN" altLang="en-US"/>
          </a:p>
        </p:txBody>
      </p:sp>
    </p:spTree>
    <p:extLst>
      <p:ext uri="{BB962C8B-B14F-4D97-AF65-F5344CB8AC3E}">
        <p14:creationId xmlns:p14="http://schemas.microsoft.com/office/powerpoint/2010/main" val="291681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EE6F58C-7FCA-49C9-B39B-D79CD75DE37D}" type="slidenum">
              <a:rPr lang="zh-CN" altLang="en-US" smtClean="0">
                <a:latin typeface="Calibri" panose="020F0502020204030204" pitchFamily="34" charset="0"/>
              </a:rPr>
              <a:pPr/>
              <a:t>22</a:t>
            </a:fld>
            <a:endParaRPr lang="zh-CN" altLang="en-US">
              <a:latin typeface="Calibri" panose="020F0502020204030204" pitchFamily="34" charset="0"/>
            </a:endParaRPr>
          </a:p>
        </p:txBody>
      </p:sp>
    </p:spTree>
    <p:extLst>
      <p:ext uri="{BB962C8B-B14F-4D97-AF65-F5344CB8AC3E}">
        <p14:creationId xmlns:p14="http://schemas.microsoft.com/office/powerpoint/2010/main" val="605712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28</a:t>
            </a:fld>
            <a:endParaRPr lang="zh-CN" altLang="en-US"/>
          </a:p>
        </p:txBody>
      </p:sp>
    </p:spTree>
    <p:extLst>
      <p:ext uri="{BB962C8B-B14F-4D97-AF65-F5344CB8AC3E}">
        <p14:creationId xmlns:p14="http://schemas.microsoft.com/office/powerpoint/2010/main" val="1899806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30</a:t>
            </a:fld>
            <a:endParaRPr lang="zh-CN" altLang="en-US"/>
          </a:p>
        </p:txBody>
      </p:sp>
    </p:spTree>
    <p:extLst>
      <p:ext uri="{BB962C8B-B14F-4D97-AF65-F5344CB8AC3E}">
        <p14:creationId xmlns:p14="http://schemas.microsoft.com/office/powerpoint/2010/main" val="2163498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31</a:t>
            </a:fld>
            <a:endParaRPr lang="zh-CN" altLang="en-US"/>
          </a:p>
        </p:txBody>
      </p:sp>
    </p:spTree>
    <p:extLst>
      <p:ext uri="{BB962C8B-B14F-4D97-AF65-F5344CB8AC3E}">
        <p14:creationId xmlns:p14="http://schemas.microsoft.com/office/powerpoint/2010/main" val="36929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40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34</a:t>
            </a:fld>
            <a:endParaRPr lang="zh-CN" altLang="en-US"/>
          </a:p>
        </p:txBody>
      </p:sp>
    </p:spTree>
    <p:extLst>
      <p:ext uri="{BB962C8B-B14F-4D97-AF65-F5344CB8AC3E}">
        <p14:creationId xmlns:p14="http://schemas.microsoft.com/office/powerpoint/2010/main" val="3549406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35</a:t>
            </a:fld>
            <a:endParaRPr lang="zh-CN" altLang="en-US"/>
          </a:p>
        </p:txBody>
      </p:sp>
    </p:spTree>
    <p:extLst>
      <p:ext uri="{BB962C8B-B14F-4D97-AF65-F5344CB8AC3E}">
        <p14:creationId xmlns:p14="http://schemas.microsoft.com/office/powerpoint/2010/main" val="119859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92B767-0C86-44FB-A026-BC02F32EEADD}"/>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9C56EEB-2C02-4E0A-89C0-156826064E4B}"/>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513587" y="4146542"/>
            <a:ext cx="6916164" cy="558799"/>
          </a:xfrm>
          <a:prstGeom prst="rect">
            <a:avLst/>
          </a:prstGeom>
          <a:noFill/>
        </p:spPr>
        <p:txBody>
          <a:bodyPr anchor="ctr">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2513587" y="1938000"/>
            <a:ext cx="6916164" cy="2171700"/>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652424" y="979716"/>
            <a:ext cx="4638490"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18666"/>
            <a:ext cx="3955535" cy="296271"/>
          </a:xfrm>
          <a:prstGeom prst="rect">
            <a:avLst/>
          </a:prstGeom>
          <a:noFill/>
          <a:ln>
            <a:noFill/>
          </a:ln>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5" name="直接连接符 4">
            <a:extLst>
              <a:ext uri="{FF2B5EF4-FFF2-40B4-BE49-F238E27FC236}">
                <a16:creationId xmlns:a16="http://schemas.microsoft.com/office/drawing/2014/main" id="{F0AC2953-3F34-446E-A0DF-9AAF9F1EB358}"/>
              </a:ext>
            </a:extLst>
          </p:cNvPr>
          <p:cNvCxnSpPr>
            <a:cxnSpLocks/>
          </p:cNvCxnSpPr>
          <p:nvPr userDrawn="1"/>
        </p:nvCxnSpPr>
        <p:spPr>
          <a:xfrm flipH="1">
            <a:off x="669924"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E12F09A0-FE67-42E4-BE08-ED058C406214}"/>
              </a:ext>
            </a:extLst>
          </p:cNvPr>
          <p:cNvCxnSpPr>
            <a:cxnSpLocks/>
          </p:cNvCxnSpPr>
          <p:nvPr userDrawn="1"/>
        </p:nvCxnSpPr>
        <p:spPr>
          <a:xfrm>
            <a:off x="3825238"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6" name="椭圆 105">
            <a:extLst>
              <a:ext uri="{FF2B5EF4-FFF2-40B4-BE49-F238E27FC236}">
                <a16:creationId xmlns:a16="http://schemas.microsoft.com/office/drawing/2014/main" id="{7BF29121-D36A-460B-AFCF-25BDFFD7B025}"/>
              </a:ext>
            </a:extLst>
          </p:cNvPr>
          <p:cNvSpPr/>
          <p:nvPr userDrawn="1"/>
        </p:nvSpPr>
        <p:spPr>
          <a:xfrm>
            <a:off x="50664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1C3DD92-AA1E-4561-85EA-B0FBBC417E1B}"/>
              </a:ext>
            </a:extLst>
          </p:cNvPr>
          <p:cNvSpPr/>
          <p:nvPr userDrawn="1"/>
        </p:nvSpPr>
        <p:spPr>
          <a:xfrm>
            <a:off x="1135879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27EBB3-C72B-4F19-A5E2-A67F738CFDE1}"/>
              </a:ext>
            </a:extLst>
          </p:cNvPr>
          <p:cNvCxnSpPr>
            <a:cxnSpLocks/>
          </p:cNvCxnSpPr>
          <p:nvPr userDrawn="1"/>
        </p:nvCxnSpPr>
        <p:spPr>
          <a:xfrm>
            <a:off x="7721600"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6073D64-36D7-46F0-877A-E0B5DA1DFCF9}"/>
              </a:ext>
            </a:extLst>
          </p:cNvPr>
          <p:cNvCxnSpPr>
            <a:cxnSpLocks/>
          </p:cNvCxnSpPr>
          <p:nvPr userDrawn="1"/>
        </p:nvCxnSpPr>
        <p:spPr>
          <a:xfrm>
            <a:off x="669925"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F786D929-8747-42D0-BEAA-D8631C331618}"/>
              </a:ext>
            </a:extLst>
          </p:cNvPr>
          <p:cNvCxnSpPr>
            <a:cxnSpLocks/>
          </p:cNvCxnSpPr>
          <p:nvPr userDrawn="1"/>
        </p:nvCxnSpPr>
        <p:spPr>
          <a:xfrm>
            <a:off x="11520486"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55E54C3-5D90-4FC1-AC75-11B3DD05BA90}"/>
              </a:ext>
            </a:extLst>
          </p:cNvPr>
          <p:cNvCxnSpPr>
            <a:cxnSpLocks/>
          </p:cNvCxnSpPr>
          <p:nvPr userDrawn="1"/>
        </p:nvCxnSpPr>
        <p:spPr>
          <a:xfrm>
            <a:off x="669925"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A539435-BA97-4FA5-B1D3-F456F97665EE}"/>
              </a:ext>
            </a:extLst>
          </p:cNvPr>
          <p:cNvCxnSpPr/>
          <p:nvPr userDrawn="1"/>
        </p:nvCxnSpPr>
        <p:spPr>
          <a:xfrm>
            <a:off x="11539538"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3643BCF-EF6E-471F-BF6A-356564F53C7A}"/>
              </a:ext>
            </a:extLst>
          </p:cNvPr>
          <p:cNvCxnSpPr>
            <a:cxnSpLocks/>
          </p:cNvCxnSpPr>
          <p:nvPr userDrawn="1"/>
        </p:nvCxnSpPr>
        <p:spPr>
          <a:xfrm>
            <a:off x="10874284"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946E1F-8C37-45C4-8468-CBC0A710EC31}"/>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4ADCFEF-C610-42F4-BF92-A99A8EEA834E}"/>
              </a:ext>
            </a:extLst>
          </p:cNvPr>
          <p:cNvSpPr/>
          <p:nvPr userDrawn="1"/>
        </p:nvSpPr>
        <p:spPr>
          <a:xfrm>
            <a:off x="800100" y="958831"/>
            <a:ext cx="10591800" cy="512445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189635" y="262570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190751" y="352105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2020/11/8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2020/11/8</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DAE16DD-EF5E-4129-8B0B-E2C1A22588F3}"/>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4EC8EA1-0D0A-490C-A450-7AF86A9A2B32}"/>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2868666" y="1789647"/>
            <a:ext cx="6664624" cy="1774253"/>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868666" y="4209888"/>
            <a:ext cx="6664624"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2868668" y="3913617"/>
            <a:ext cx="6664624"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8" name="直接连接符 7">
            <a:extLst>
              <a:ext uri="{FF2B5EF4-FFF2-40B4-BE49-F238E27FC236}">
                <a16:creationId xmlns:a16="http://schemas.microsoft.com/office/drawing/2014/main" id="{4E7C2876-CCC5-412A-B3B7-50B0D27B604F}"/>
              </a:ext>
            </a:extLst>
          </p:cNvPr>
          <p:cNvCxnSpPr>
            <a:cxnSpLocks/>
          </p:cNvCxnSpPr>
          <p:nvPr userDrawn="1"/>
        </p:nvCxnSpPr>
        <p:spPr>
          <a:xfrm>
            <a:off x="8366761"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9D26F28-661D-42B8-BF0A-19514DE6A089}"/>
              </a:ext>
            </a:extLst>
          </p:cNvPr>
          <p:cNvCxnSpPr>
            <a:cxnSpLocks/>
          </p:cNvCxnSpPr>
          <p:nvPr userDrawn="1"/>
        </p:nvCxnSpPr>
        <p:spPr>
          <a:xfrm flipH="1">
            <a:off x="669926"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A0574504-6EF1-4B7D-872E-D366F9E5ED73}"/>
              </a:ext>
            </a:extLst>
          </p:cNvPr>
          <p:cNvSpPr/>
          <p:nvPr userDrawn="1"/>
        </p:nvSpPr>
        <p:spPr>
          <a:xfrm flipH="1">
            <a:off x="1135879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6C64998-8F65-46FB-AB0E-0AE241B6FA4E}"/>
              </a:ext>
            </a:extLst>
          </p:cNvPr>
          <p:cNvSpPr/>
          <p:nvPr userDrawn="1"/>
        </p:nvSpPr>
        <p:spPr>
          <a:xfrm flipH="1">
            <a:off x="50664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7D50279-0F8E-4F2C-8CD6-F4C46A278F60}"/>
              </a:ext>
            </a:extLst>
          </p:cNvPr>
          <p:cNvCxnSpPr>
            <a:cxnSpLocks/>
          </p:cNvCxnSpPr>
          <p:nvPr userDrawn="1"/>
        </p:nvCxnSpPr>
        <p:spPr>
          <a:xfrm flipH="1">
            <a:off x="1306285"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132291-9542-4EE7-BAFE-AA30940FAA0E}"/>
              </a:ext>
            </a:extLst>
          </p:cNvPr>
          <p:cNvCxnSpPr>
            <a:cxnSpLocks/>
          </p:cNvCxnSpPr>
          <p:nvPr userDrawn="1"/>
        </p:nvCxnSpPr>
        <p:spPr>
          <a:xfrm flipH="1">
            <a:off x="11522074"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188254-B360-4F16-B52A-BDD368F2BFAE}"/>
              </a:ext>
            </a:extLst>
          </p:cNvPr>
          <p:cNvCxnSpPr>
            <a:cxnSpLocks/>
          </p:cNvCxnSpPr>
          <p:nvPr userDrawn="1"/>
        </p:nvCxnSpPr>
        <p:spPr>
          <a:xfrm flipH="1">
            <a:off x="671513"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36F7DB-1E2E-4A18-AF28-00BC668B5764}"/>
              </a:ext>
            </a:extLst>
          </p:cNvPr>
          <p:cNvCxnSpPr>
            <a:cxnSpLocks/>
          </p:cNvCxnSpPr>
          <p:nvPr userDrawn="1"/>
        </p:nvCxnSpPr>
        <p:spPr>
          <a:xfrm flipH="1">
            <a:off x="11522074"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B6DFA1B-E85E-4256-ABEB-89415F541A1A}"/>
              </a:ext>
            </a:extLst>
          </p:cNvPr>
          <p:cNvCxnSpPr/>
          <p:nvPr userDrawn="1"/>
        </p:nvCxnSpPr>
        <p:spPr>
          <a:xfrm flipH="1">
            <a:off x="652461"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77D41AC-CF1E-4327-AE55-795110C8B21E}"/>
              </a:ext>
            </a:extLst>
          </p:cNvPr>
          <p:cNvCxnSpPr>
            <a:cxnSpLocks/>
          </p:cNvCxnSpPr>
          <p:nvPr userDrawn="1"/>
        </p:nvCxnSpPr>
        <p:spPr>
          <a:xfrm flipH="1">
            <a:off x="647699"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2020/11/8</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455905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2020/11/8</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4" name="图片 3">
            <a:extLst>
              <a:ext uri="{FF2B5EF4-FFF2-40B4-BE49-F238E27FC236}">
                <a16:creationId xmlns:a16="http://schemas.microsoft.com/office/drawing/2014/main" id="{6D4700C2-7853-4576-87B9-8FAC4C24AE49}"/>
              </a:ext>
            </a:extLst>
          </p:cNvPr>
          <p:cNvPicPr>
            <a:picLocks noChangeAspect="1"/>
          </p:cNvPicPr>
          <p:nvPr userDrawn="1"/>
        </p:nvPicPr>
        <p:blipFill rotWithShape="1">
          <a:blip r:embed="rId9" cstate="print">
            <a:extLst>
              <a:ext uri="{28A0092B-C50C-407E-A947-70E740481C1C}">
                <a14:useLocalDpi xmlns:a14="http://schemas.microsoft.com/office/drawing/2010/main" val="0"/>
              </a:ext>
            </a:extLst>
          </a:blip>
          <a:srcRect l="13611" t="6052" r="17377" b="11925"/>
          <a:stretch/>
        </p:blipFill>
        <p:spPr>
          <a:xfrm>
            <a:off x="10547194" y="0"/>
            <a:ext cx="1198757" cy="822361"/>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s/_rels/slide16.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slideLayout" Target="../slideLayouts/slideLayout7.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 Type="http://schemas.openxmlformats.org/officeDocument/2006/relationships/tags" Target="../tags/tag32.xml"/><Relationship Id="rId16" Type="http://schemas.openxmlformats.org/officeDocument/2006/relationships/tags" Target="../tags/tag46.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19" Type="http://schemas.openxmlformats.org/officeDocument/2006/relationships/image" Target="../media/image11.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17.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7.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19" Type="http://schemas.openxmlformats.org/officeDocument/2006/relationships/image" Target="../media/image11.png"/><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69.xml"/><Relationship Id="rId7"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tags" Target="../tags/tag91.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notesSlide" Target="../notesSlides/notesSlide2.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tags" Target="../tags/tag88.xml"/><Relationship Id="rId10" Type="http://schemas.openxmlformats.org/officeDocument/2006/relationships/tags" Target="../tags/tag83.xml"/><Relationship Id="rId19" Type="http://schemas.openxmlformats.org/officeDocument/2006/relationships/slideLayout" Target="../slideLayouts/slideLayout5.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image" Target="../media/image14.png"/><Relationship Id="rId3" Type="http://schemas.openxmlformats.org/officeDocument/2006/relationships/tags" Target="../tags/tag102.xml"/><Relationship Id="rId7" Type="http://schemas.openxmlformats.org/officeDocument/2006/relationships/tags" Target="../tags/tag106.xml"/><Relationship Id="rId12" Type="http://schemas.openxmlformats.org/officeDocument/2006/relationships/image" Target="../media/image13.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image" Target="../media/image23.png"/><Relationship Id="rId5" Type="http://schemas.openxmlformats.org/officeDocument/2006/relationships/tags" Target="../tags/tag104.xml"/><Relationship Id="rId10" Type="http://schemas.openxmlformats.org/officeDocument/2006/relationships/notesSlide" Target="../notesSlides/notesSlide4.xml"/><Relationship Id="rId4" Type="http://schemas.openxmlformats.org/officeDocument/2006/relationships/tags" Target="../tags/tag103.xml"/><Relationship Id="rId9"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08.xml"/></Relationships>
</file>

<file path=ppt/slides/_rels/slide3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slideLayout" Target="../slideLayouts/slideLayout7.xml"/><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tags" Target="../tags/tag120.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5" Type="http://schemas.openxmlformats.org/officeDocument/2006/relationships/tags" Target="../tags/tag113.xml"/><Relationship Id="rId15" Type="http://schemas.openxmlformats.org/officeDocument/2006/relationships/image" Target="../media/image150.png"/><Relationship Id="rId10" Type="http://schemas.openxmlformats.org/officeDocument/2006/relationships/tags" Target="../tags/tag118.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2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70.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00.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7.xml"/><Relationship Id="rId5" Type="http://schemas.openxmlformats.org/officeDocument/2006/relationships/tags" Target="../tags/tag1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3.xml"/><Relationship Id="rId7" Type="http://schemas.openxmlformats.org/officeDocument/2006/relationships/image" Target="../media/image5.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2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763"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10"/>
          </p:nvPr>
        </p:nvSpPr>
        <p:spPr>
          <a:xfrm>
            <a:off x="3563523" y="1037227"/>
            <a:ext cx="4638490" cy="296271"/>
          </a:xfrm>
        </p:spPr>
        <p:txBody>
          <a:bodyPr/>
          <a:lstStyle/>
          <a:p>
            <a:r>
              <a:rPr lang="en-US" altLang="zh-CN" dirty="0"/>
              <a:t>Welcome</a:t>
            </a:r>
          </a:p>
        </p:txBody>
      </p:sp>
      <p:sp>
        <p:nvSpPr>
          <p:cNvPr id="5" name="副标题 4"/>
          <p:cNvSpPr>
            <a:spLocks noGrp="1"/>
          </p:cNvSpPr>
          <p:nvPr>
            <p:ph type="subTitle" idx="1"/>
          </p:nvPr>
        </p:nvSpPr>
        <p:spPr/>
        <p:txBody>
          <a:bodyPr/>
          <a:lstStyle/>
          <a:p>
            <a:pPr lvl="0"/>
            <a:r>
              <a:rPr lang="zh-CN" altLang="en-US" dirty="0"/>
              <a:t>上海体育学院经济管理学院</a:t>
            </a:r>
            <a:endParaRPr lang="en-US" altLang="zh-CN" dirty="0"/>
          </a:p>
        </p:txBody>
      </p:sp>
      <p:sp>
        <p:nvSpPr>
          <p:cNvPr id="4" name="标题 3"/>
          <p:cNvSpPr>
            <a:spLocks noGrp="1"/>
          </p:cNvSpPr>
          <p:nvPr>
            <p:ph type="ctrTitle"/>
          </p:nvPr>
        </p:nvSpPr>
        <p:spPr>
          <a:xfrm>
            <a:off x="2513587" y="1938000"/>
            <a:ext cx="6916164" cy="639861"/>
          </a:xfrm>
        </p:spPr>
        <p:txBody>
          <a:bodyPr>
            <a:normAutofit/>
          </a:bodyPr>
          <a:lstStyle/>
          <a:p>
            <a:pPr lvl="0"/>
            <a:r>
              <a:rPr lang="zh-CN" altLang="en-US" sz="3600" dirty="0"/>
              <a:t>数据科学与大数据技术专业</a:t>
            </a:r>
          </a:p>
        </p:txBody>
      </p:sp>
      <p:sp>
        <p:nvSpPr>
          <p:cNvPr id="7" name="文本占位符 6"/>
          <p:cNvSpPr>
            <a:spLocks noGrp="1"/>
          </p:cNvSpPr>
          <p:nvPr>
            <p:ph type="body" sz="quarter" idx="11"/>
          </p:nvPr>
        </p:nvSpPr>
        <p:spPr>
          <a:xfrm>
            <a:off x="669925" y="5949704"/>
            <a:ext cx="7135294" cy="296271"/>
          </a:xfrm>
        </p:spPr>
        <p:txBody>
          <a:bodyPr/>
          <a:lstStyle/>
          <a:p>
            <a:r>
              <a:rPr lang="en-US" altLang="en-US" dirty="0"/>
              <a:t>Wu Ying</a:t>
            </a:r>
          </a:p>
        </p:txBody>
      </p:sp>
      <p:grpSp>
        <p:nvGrpSpPr>
          <p:cNvPr id="31" name="组合 30">
            <a:extLst>
              <a:ext uri="{FF2B5EF4-FFF2-40B4-BE49-F238E27FC236}">
                <a16:creationId xmlns:a16="http://schemas.microsoft.com/office/drawing/2014/main" id="{EC2E7FB0-F3CC-40F6-8085-C2DB7BF6CB31}"/>
              </a:ext>
            </a:extLst>
          </p:cNvPr>
          <p:cNvGrpSpPr/>
          <p:nvPr/>
        </p:nvGrpSpPr>
        <p:grpSpPr>
          <a:xfrm>
            <a:off x="2939824" y="3021126"/>
            <a:ext cx="6027629" cy="993769"/>
            <a:chOff x="1759094" y="3027476"/>
            <a:chExt cx="6027629" cy="993769"/>
          </a:xfrm>
        </p:grpSpPr>
        <p:sp>
          <p:nvSpPr>
            <p:cNvPr id="11" name="文本框 10">
              <a:extLst>
                <a:ext uri="{FF2B5EF4-FFF2-40B4-BE49-F238E27FC236}">
                  <a16:creationId xmlns:a16="http://schemas.microsoft.com/office/drawing/2014/main" id="{C0A5D18E-74BC-4CB8-8E0F-6CAA3EA89803}"/>
                </a:ext>
              </a:extLst>
            </p:cNvPr>
            <p:cNvSpPr txBox="1"/>
            <p:nvPr/>
          </p:nvSpPr>
          <p:spPr>
            <a:xfrm>
              <a:off x="1759094"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程</a:t>
              </a:r>
            </a:p>
          </p:txBody>
        </p:sp>
        <p:sp>
          <p:nvSpPr>
            <p:cNvPr id="12" name="文本框 11">
              <a:extLst>
                <a:ext uri="{FF2B5EF4-FFF2-40B4-BE49-F238E27FC236}">
                  <a16:creationId xmlns:a16="http://schemas.microsoft.com/office/drawing/2014/main" id="{14081B7A-91B4-496E-89AD-8429384A3FCB}"/>
                </a:ext>
              </a:extLst>
            </p:cNvPr>
            <p:cNvSpPr txBox="1"/>
            <p:nvPr/>
          </p:nvSpPr>
          <p:spPr>
            <a:xfrm>
              <a:off x="2365315"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序</a:t>
              </a:r>
            </a:p>
          </p:txBody>
        </p:sp>
        <p:sp>
          <p:nvSpPr>
            <p:cNvPr id="13" name="文本框 12">
              <a:extLst>
                <a:ext uri="{FF2B5EF4-FFF2-40B4-BE49-F238E27FC236}">
                  <a16:creationId xmlns:a16="http://schemas.microsoft.com/office/drawing/2014/main" id="{07A416CC-0ABC-4A39-93DC-7A99550B6049}"/>
                </a:ext>
              </a:extLst>
            </p:cNvPr>
            <p:cNvSpPr txBox="1"/>
            <p:nvPr/>
          </p:nvSpPr>
          <p:spPr>
            <a:xfrm>
              <a:off x="2909362" y="3027476"/>
              <a:ext cx="906791"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设</a:t>
              </a:r>
            </a:p>
          </p:txBody>
        </p:sp>
        <p:sp>
          <p:nvSpPr>
            <p:cNvPr id="14" name="文本框 13">
              <a:extLst>
                <a:ext uri="{FF2B5EF4-FFF2-40B4-BE49-F238E27FC236}">
                  <a16:creationId xmlns:a16="http://schemas.microsoft.com/office/drawing/2014/main" id="{0148C730-CD77-4FA5-AD9D-0CA9298D220B}"/>
                </a:ext>
              </a:extLst>
            </p:cNvPr>
            <p:cNvSpPr txBox="1"/>
            <p:nvPr/>
          </p:nvSpPr>
          <p:spPr>
            <a:xfrm>
              <a:off x="3689053" y="3027476"/>
              <a:ext cx="649173"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计</a:t>
              </a:r>
            </a:p>
          </p:txBody>
        </p:sp>
        <p:sp>
          <p:nvSpPr>
            <p:cNvPr id="15" name="文本框 14">
              <a:extLst>
                <a:ext uri="{FF2B5EF4-FFF2-40B4-BE49-F238E27FC236}">
                  <a16:creationId xmlns:a16="http://schemas.microsoft.com/office/drawing/2014/main" id="{687E9653-EBD8-4FDD-970B-E6A3D9C5EC8C}"/>
                </a:ext>
              </a:extLst>
            </p:cNvPr>
            <p:cNvSpPr txBox="1"/>
            <p:nvPr/>
          </p:nvSpPr>
          <p:spPr>
            <a:xfrm>
              <a:off x="428406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基</a:t>
              </a:r>
            </a:p>
          </p:txBody>
        </p:sp>
        <p:sp>
          <p:nvSpPr>
            <p:cNvPr id="16" name="文本框 15">
              <a:extLst>
                <a:ext uri="{FF2B5EF4-FFF2-40B4-BE49-F238E27FC236}">
                  <a16:creationId xmlns:a16="http://schemas.microsoft.com/office/drawing/2014/main" id="{9D79CE1E-FB1B-4A5D-BFC0-4CB89DEBEBFA}"/>
                </a:ext>
              </a:extLst>
            </p:cNvPr>
            <p:cNvSpPr txBox="1"/>
            <p:nvPr/>
          </p:nvSpPr>
          <p:spPr>
            <a:xfrm>
              <a:off x="487907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础</a:t>
              </a:r>
            </a:p>
          </p:txBody>
        </p:sp>
        <p:sp>
          <p:nvSpPr>
            <p:cNvPr id="17" name="文本框 16">
              <a:extLst>
                <a:ext uri="{FF2B5EF4-FFF2-40B4-BE49-F238E27FC236}">
                  <a16:creationId xmlns:a16="http://schemas.microsoft.com/office/drawing/2014/main" id="{2F099920-75EE-4C16-8B1E-247A59583A02}"/>
                </a:ext>
              </a:extLst>
            </p:cNvPr>
            <p:cNvSpPr txBox="1"/>
            <p:nvPr/>
          </p:nvSpPr>
          <p:spPr>
            <a:xfrm>
              <a:off x="5626155" y="3027476"/>
              <a:ext cx="33442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8" name="文本框 17">
              <a:extLst>
                <a:ext uri="{FF2B5EF4-FFF2-40B4-BE49-F238E27FC236}">
                  <a16:creationId xmlns:a16="http://schemas.microsoft.com/office/drawing/2014/main" id="{673870DE-0B71-4CF2-9363-D64763FD2297}"/>
                </a:ext>
              </a:extLst>
            </p:cNvPr>
            <p:cNvSpPr txBox="1"/>
            <p:nvPr/>
          </p:nvSpPr>
          <p:spPr>
            <a:xfrm>
              <a:off x="5849621" y="3027476"/>
              <a:ext cx="583516" cy="993769"/>
            </a:xfrm>
            <a:prstGeom prst="rect">
              <a:avLst/>
            </a:prstGeom>
            <a:noFill/>
            <a:ln w="117475">
              <a:noFill/>
            </a:ln>
          </p:spPr>
          <p:txBody>
            <a:bodyPr wrap="none" rtlCol="0">
              <a:prstTxWarp prst="textPlain">
                <a:avLst/>
              </a:prstTxWarp>
              <a:spAutoFit/>
            </a:bodyPr>
            <a:lstStyle/>
            <a:p>
              <a:r>
                <a:rPr lang="en-US" altLang="zh-CN"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C</a:t>
              </a:r>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6CCDEC98-9092-47C3-9D6D-949E52A1242E}"/>
                </a:ext>
              </a:extLst>
            </p:cNvPr>
            <p:cNvSpPr txBox="1"/>
            <p:nvPr/>
          </p:nvSpPr>
          <p:spPr>
            <a:xfrm>
              <a:off x="6433137"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语</a:t>
              </a:r>
            </a:p>
          </p:txBody>
        </p:sp>
        <p:sp>
          <p:nvSpPr>
            <p:cNvPr id="20" name="文本框 19">
              <a:extLst>
                <a:ext uri="{FF2B5EF4-FFF2-40B4-BE49-F238E27FC236}">
                  <a16:creationId xmlns:a16="http://schemas.microsoft.com/office/drawing/2014/main" id="{6986A407-FAF3-4637-9394-1656D026BEF2}"/>
                </a:ext>
              </a:extLst>
            </p:cNvPr>
            <p:cNvSpPr txBox="1"/>
            <p:nvPr/>
          </p:nvSpPr>
          <p:spPr>
            <a:xfrm>
              <a:off x="7028147" y="302747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grpSp>
      <p:sp>
        <p:nvSpPr>
          <p:cNvPr id="8" name="文本框 7">
            <a:extLst>
              <a:ext uri="{FF2B5EF4-FFF2-40B4-BE49-F238E27FC236}">
                <a16:creationId xmlns:a16="http://schemas.microsoft.com/office/drawing/2014/main" id="{01D9D955-50B4-45F1-B910-C7052AB3F308}"/>
              </a:ext>
            </a:extLst>
          </p:cNvPr>
          <p:cNvSpPr txBox="1"/>
          <p:nvPr/>
        </p:nvSpPr>
        <p:spPr>
          <a:xfrm>
            <a:off x="8320403" y="303382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言</a:t>
            </a:r>
          </a:p>
        </p:txBody>
      </p:sp>
      <p:sp>
        <p:nvSpPr>
          <p:cNvPr id="9" name="文本框 8">
            <a:extLst>
              <a:ext uri="{FF2B5EF4-FFF2-40B4-BE49-F238E27FC236}">
                <a16:creationId xmlns:a16="http://schemas.microsoft.com/office/drawing/2014/main" id="{A97BFA01-0E78-4296-8639-A3AB5F827DAA}"/>
              </a:ext>
            </a:extLst>
          </p:cNvPr>
          <p:cNvSpPr txBox="1"/>
          <p:nvPr/>
        </p:nvSpPr>
        <p:spPr>
          <a:xfrm>
            <a:off x="9012665" y="3033826"/>
            <a:ext cx="38924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0" name="文本框 9">
            <a:extLst>
              <a:ext uri="{FF2B5EF4-FFF2-40B4-BE49-F238E27FC236}">
                <a16:creationId xmlns:a16="http://schemas.microsoft.com/office/drawing/2014/main" id="{82110D22-A59D-4D63-BBE8-D8C9B9CF9E1D}"/>
              </a:ext>
            </a:extLst>
          </p:cNvPr>
          <p:cNvSpPr txBox="1"/>
          <p:nvPr/>
        </p:nvSpPr>
        <p:spPr>
          <a:xfrm>
            <a:off x="9290951" y="3033826"/>
            <a:ext cx="58351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65F82450-299D-4778-86F5-1740658DABA7}"/>
              </a:ext>
            </a:extLst>
          </p:cNvPr>
          <p:cNvSpPr txBox="1"/>
          <p:nvPr/>
        </p:nvSpPr>
        <p:spPr>
          <a:xfrm>
            <a:off x="10469477" y="303382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397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F61711F2-466A-44EE-AEF4-B6BC82CCD38A}"/>
              </a:ext>
            </a:extLst>
          </p:cNvPr>
          <p:cNvPicPr>
            <a:picLocks noChangeAspect="1"/>
          </p:cNvPicPr>
          <p:nvPr/>
        </p:nvPicPr>
        <p:blipFill rotWithShape="1">
          <a:blip r:embed="rId2">
            <a:extLst>
              <a:ext uri="{28A0092B-C50C-407E-A947-70E740481C1C}">
                <a14:useLocalDpi xmlns:a14="http://schemas.microsoft.com/office/drawing/2010/main" val="0"/>
              </a:ext>
            </a:extLst>
          </a:blip>
          <a:srcRect t="26604" b="46724"/>
          <a:stretch/>
        </p:blipFill>
        <p:spPr>
          <a:xfrm>
            <a:off x="7690979" y="1432707"/>
            <a:ext cx="3012489" cy="1223997"/>
          </a:xfrm>
          <a:prstGeom prst="rect">
            <a:avLst/>
          </a:prstGeom>
        </p:spPr>
      </p:pic>
      <p:pic>
        <p:nvPicPr>
          <p:cNvPr id="38" name="图片 37">
            <a:extLst>
              <a:ext uri="{FF2B5EF4-FFF2-40B4-BE49-F238E27FC236}">
                <a16:creationId xmlns:a16="http://schemas.microsoft.com/office/drawing/2014/main" id="{9396FBB8-5C98-45A7-83FA-3CC0D7D0953B}"/>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9" y="2631897"/>
            <a:ext cx="3012489" cy="942576"/>
          </a:xfrm>
          <a:prstGeom prst="rect">
            <a:avLst/>
          </a:prstGeom>
        </p:spPr>
      </p:pic>
      <p:grpSp>
        <p:nvGrpSpPr>
          <p:cNvPr id="53" name="组合 52">
            <a:extLst>
              <a:ext uri="{FF2B5EF4-FFF2-40B4-BE49-F238E27FC236}">
                <a16:creationId xmlns:a16="http://schemas.microsoft.com/office/drawing/2014/main" id="{9DF0D148-28DB-4B2C-AC6B-C15DF13E8B88}"/>
              </a:ext>
            </a:extLst>
          </p:cNvPr>
          <p:cNvGrpSpPr/>
          <p:nvPr/>
        </p:nvGrpSpPr>
        <p:grpSpPr>
          <a:xfrm>
            <a:off x="7690978" y="5244951"/>
            <a:ext cx="3012489" cy="1172642"/>
            <a:chOff x="6883076" y="4686300"/>
            <a:chExt cx="3012489" cy="1172642"/>
          </a:xfrm>
        </p:grpSpPr>
        <p:pic>
          <p:nvPicPr>
            <p:cNvPr id="48" name="图片 47">
              <a:extLst>
                <a:ext uri="{FF2B5EF4-FFF2-40B4-BE49-F238E27FC236}">
                  <a16:creationId xmlns:a16="http://schemas.microsoft.com/office/drawing/2014/main" id="{8A3B2658-8025-4A29-91BF-875A6B083EAB}"/>
                </a:ext>
              </a:extLst>
            </p:cNvPr>
            <p:cNvPicPr>
              <a:picLocks noChangeAspect="1"/>
            </p:cNvPicPr>
            <p:nvPr/>
          </p:nvPicPr>
          <p:blipFill rotWithShape="1">
            <a:blip r:embed="rId2">
              <a:extLst>
                <a:ext uri="{28A0092B-C50C-407E-A947-70E740481C1C}">
                  <a14:useLocalDpi xmlns:a14="http://schemas.microsoft.com/office/drawing/2010/main" val="0"/>
                </a:ext>
              </a:extLst>
            </a:blip>
            <a:srcRect t="74447"/>
            <a:stretch/>
          </p:blipFill>
          <p:spPr>
            <a:xfrm>
              <a:off x="6883076" y="4686300"/>
              <a:ext cx="3012489" cy="1172642"/>
            </a:xfrm>
            <a:prstGeom prst="rect">
              <a:avLst/>
            </a:prstGeom>
          </p:spPr>
        </p:pic>
        <p:sp>
          <p:nvSpPr>
            <p:cNvPr id="50" name="矩形: 圆角 49">
              <a:extLst>
                <a:ext uri="{FF2B5EF4-FFF2-40B4-BE49-F238E27FC236}">
                  <a16:creationId xmlns:a16="http://schemas.microsoft.com/office/drawing/2014/main" id="{B3481E35-8E8E-43D8-A5A2-3DC721E5E4F4}"/>
                </a:ext>
              </a:extLst>
            </p:cNvPr>
            <p:cNvSpPr/>
            <p:nvPr/>
          </p:nvSpPr>
          <p:spPr>
            <a:xfrm>
              <a:off x="7507393" y="5371713"/>
              <a:ext cx="985503" cy="48722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2DD2BD0-BC6B-4CFE-91D5-549BEDF1BF78}"/>
                </a:ext>
              </a:extLst>
            </p:cNvPr>
            <p:cNvSpPr txBox="1"/>
            <p:nvPr/>
          </p:nvSpPr>
          <p:spPr>
            <a:xfrm>
              <a:off x="7605129" y="5487348"/>
              <a:ext cx="887767" cy="307777"/>
            </a:xfrm>
            <a:prstGeom prst="rect">
              <a:avLst/>
            </a:prstGeom>
            <a:noFill/>
          </p:spPr>
          <p:txBody>
            <a:bodyPr wrap="square" rtlCol="0">
              <a:spAutoFit/>
            </a:bodyPr>
            <a:lstStyle/>
            <a:p>
              <a:pPr algn="ctr"/>
              <a:r>
                <a:rPr lang="zh-CN" altLang="en-US" sz="1400" dirty="0"/>
                <a:t>结束</a:t>
              </a:r>
            </a:p>
          </p:txBody>
        </p:sp>
      </p:grpSp>
      <p:grpSp>
        <p:nvGrpSpPr>
          <p:cNvPr id="36" name="组合 35">
            <a:extLst>
              <a:ext uri="{FF2B5EF4-FFF2-40B4-BE49-F238E27FC236}">
                <a16:creationId xmlns:a16="http://schemas.microsoft.com/office/drawing/2014/main" id="{A8E7E55C-C7AC-431D-A3C3-79FAC630E9BC}"/>
              </a:ext>
            </a:extLst>
          </p:cNvPr>
          <p:cNvGrpSpPr/>
          <p:nvPr/>
        </p:nvGrpSpPr>
        <p:grpSpPr>
          <a:xfrm>
            <a:off x="7690980" y="208711"/>
            <a:ext cx="3012489" cy="1223996"/>
            <a:chOff x="7690980" y="208711"/>
            <a:chExt cx="3012489" cy="1223996"/>
          </a:xfrm>
        </p:grpSpPr>
        <p:pic>
          <p:nvPicPr>
            <p:cNvPr id="34" name="图片 33">
              <a:extLst>
                <a:ext uri="{FF2B5EF4-FFF2-40B4-BE49-F238E27FC236}">
                  <a16:creationId xmlns:a16="http://schemas.microsoft.com/office/drawing/2014/main" id="{57B34BAD-6F65-4F2B-B636-BA86242A6596}"/>
                </a:ext>
              </a:extLst>
            </p:cNvPr>
            <p:cNvPicPr>
              <a:picLocks noChangeAspect="1"/>
            </p:cNvPicPr>
            <p:nvPr/>
          </p:nvPicPr>
          <p:blipFill rotWithShape="1">
            <a:blip r:embed="rId2">
              <a:extLst>
                <a:ext uri="{28A0092B-C50C-407E-A947-70E740481C1C}">
                  <a14:useLocalDpi xmlns:a14="http://schemas.microsoft.com/office/drawing/2010/main" val="0"/>
                </a:ext>
              </a:extLst>
            </a:blip>
            <a:srcRect b="73328"/>
            <a:stretch/>
          </p:blipFill>
          <p:spPr>
            <a:xfrm>
              <a:off x="7690980" y="208711"/>
              <a:ext cx="3012489" cy="1223996"/>
            </a:xfrm>
            <a:prstGeom prst="rect">
              <a:avLst/>
            </a:prstGeom>
          </p:spPr>
        </p:pic>
        <p:sp>
          <p:nvSpPr>
            <p:cNvPr id="6" name="文本框 5">
              <a:extLst>
                <a:ext uri="{FF2B5EF4-FFF2-40B4-BE49-F238E27FC236}">
                  <a16:creationId xmlns:a16="http://schemas.microsoft.com/office/drawing/2014/main" id="{03DEFCF7-2170-4E86-A714-56C4B8B2418C}"/>
                </a:ext>
              </a:extLst>
            </p:cNvPr>
            <p:cNvSpPr txBox="1"/>
            <p:nvPr/>
          </p:nvSpPr>
          <p:spPr>
            <a:xfrm>
              <a:off x="9197222" y="969118"/>
              <a:ext cx="1506245" cy="338554"/>
            </a:xfrm>
            <a:prstGeom prst="rect">
              <a:avLst/>
            </a:prstGeom>
            <a:noFill/>
          </p:spPr>
          <p:txBody>
            <a:bodyPr wrap="square" rtlCol="0">
              <a:spAutoFit/>
            </a:bodyPr>
            <a:lstStyle/>
            <a:p>
              <a:pPr algn="ctr"/>
              <a:r>
                <a:rPr lang="en-US" altLang="zh-CN" sz="1600" dirty="0"/>
                <a:t>,</a:t>
              </a:r>
              <a:r>
                <a:rPr lang="en-US" altLang="zh-CN" sz="1600" dirty="0" err="1"/>
                <a:t>d,e,f,g,h,p,q</a:t>
              </a:r>
              <a:endParaRPr lang="zh-CN" altLang="en-US" sz="1600" dirty="0"/>
            </a:p>
          </p:txBody>
        </p:sp>
      </p:grpSp>
      <p:pic>
        <p:nvPicPr>
          <p:cNvPr id="7" name="图片 6">
            <a:extLst>
              <a:ext uri="{FF2B5EF4-FFF2-40B4-BE49-F238E27FC236}">
                <a16:creationId xmlns:a16="http://schemas.microsoft.com/office/drawing/2014/main" id="{546E2337-B415-4F44-95D3-3856E34B6EA4}"/>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8" y="4302375"/>
            <a:ext cx="3012489" cy="942576"/>
          </a:xfrm>
          <a:prstGeom prst="rect">
            <a:avLst/>
          </a:prstGeom>
        </p:spPr>
      </p:pic>
      <p:sp>
        <p:nvSpPr>
          <p:cNvPr id="8" name="文本框 7">
            <a:extLst>
              <a:ext uri="{FF2B5EF4-FFF2-40B4-BE49-F238E27FC236}">
                <a16:creationId xmlns:a16="http://schemas.microsoft.com/office/drawing/2014/main" id="{F03CE389-DE4A-4523-B51D-064A18B864E4}"/>
              </a:ext>
            </a:extLst>
          </p:cNvPr>
          <p:cNvSpPr txBox="1"/>
          <p:nvPr/>
        </p:nvSpPr>
        <p:spPr>
          <a:xfrm>
            <a:off x="8445825" y="4380055"/>
            <a:ext cx="639688" cy="369332"/>
          </a:xfrm>
          <a:prstGeom prst="rect">
            <a:avLst/>
          </a:prstGeom>
          <a:solidFill>
            <a:srgbClr val="FFFFFF"/>
          </a:solidFill>
        </p:spPr>
        <p:txBody>
          <a:bodyPr wrap="square" rtlCol="0">
            <a:spAutoFit/>
          </a:bodyPr>
          <a:lstStyle/>
          <a:p>
            <a:pPr algn="ctr"/>
            <a:r>
              <a:rPr lang="en-US" altLang="zh-CN" dirty="0"/>
              <a:t>a&gt;q</a:t>
            </a:r>
            <a:endParaRPr lang="zh-CN" altLang="en-US" dirty="0"/>
          </a:p>
        </p:txBody>
      </p:sp>
      <p:sp>
        <p:nvSpPr>
          <p:cNvPr id="10" name="文本框 9">
            <a:extLst>
              <a:ext uri="{FF2B5EF4-FFF2-40B4-BE49-F238E27FC236}">
                <a16:creationId xmlns:a16="http://schemas.microsoft.com/office/drawing/2014/main" id="{869EE4C6-D1C5-47D8-A0AF-050807173D0C}"/>
              </a:ext>
            </a:extLst>
          </p:cNvPr>
          <p:cNvSpPr txBox="1"/>
          <p:nvPr/>
        </p:nvSpPr>
        <p:spPr>
          <a:xfrm>
            <a:off x="9952070" y="4806348"/>
            <a:ext cx="639688" cy="369332"/>
          </a:xfrm>
          <a:prstGeom prst="rect">
            <a:avLst/>
          </a:prstGeom>
          <a:solidFill>
            <a:srgbClr val="FFFFFF"/>
          </a:solidFill>
        </p:spPr>
        <p:txBody>
          <a:bodyPr wrap="square" rtlCol="0">
            <a:spAutoFit/>
          </a:bodyPr>
          <a:lstStyle/>
          <a:p>
            <a:pPr algn="ctr"/>
            <a:r>
              <a:rPr lang="en-US" altLang="zh-CN" dirty="0"/>
              <a:t>a=q</a:t>
            </a:r>
            <a:endParaRPr lang="zh-CN" altLang="en-US" dirty="0"/>
          </a:p>
        </p:txBody>
      </p:sp>
      <p:sp>
        <p:nvSpPr>
          <p:cNvPr id="11" name="文本框 10">
            <a:extLst>
              <a:ext uri="{FF2B5EF4-FFF2-40B4-BE49-F238E27FC236}">
                <a16:creationId xmlns:a16="http://schemas.microsoft.com/office/drawing/2014/main" id="{5A1C07C3-B080-467A-BF09-674E2CC5003E}"/>
              </a:ext>
            </a:extLst>
          </p:cNvPr>
          <p:cNvSpPr txBox="1"/>
          <p:nvPr/>
        </p:nvSpPr>
        <p:spPr>
          <a:xfrm>
            <a:off x="8319974" y="3594284"/>
            <a:ext cx="980824" cy="523220"/>
          </a:xfrm>
          <a:prstGeom prst="rect">
            <a:avLst/>
          </a:prstGeom>
          <a:solidFill>
            <a:srgbClr val="FFFFFF"/>
          </a:solidFill>
        </p:spPr>
        <p:txBody>
          <a:bodyPr wrap="square" rtlCol="0">
            <a:spAutoFit/>
          </a:bodyPr>
          <a:lstStyle/>
          <a:p>
            <a:pPr algn="ctr"/>
            <a:r>
              <a:rPr lang="en-US" altLang="zh-CN" sz="2800" b="1" dirty="0"/>
              <a:t>……</a:t>
            </a:r>
            <a:endParaRPr lang="zh-CN" altLang="en-US" sz="2800" b="1" dirty="0"/>
          </a:p>
        </p:txBody>
      </p:sp>
      <p:sp>
        <p:nvSpPr>
          <p:cNvPr id="12" name="矩形 11">
            <a:extLst>
              <a:ext uri="{FF2B5EF4-FFF2-40B4-BE49-F238E27FC236}">
                <a16:creationId xmlns:a16="http://schemas.microsoft.com/office/drawing/2014/main" id="{B5523429-3B93-4D74-AE87-FF82360CDBCF}"/>
              </a:ext>
            </a:extLst>
          </p:cNvPr>
          <p:cNvSpPr/>
          <p:nvPr/>
        </p:nvSpPr>
        <p:spPr>
          <a:xfrm>
            <a:off x="7294418" y="1432706"/>
            <a:ext cx="3917373" cy="4354895"/>
          </a:xfrm>
          <a:prstGeom prst="rect">
            <a:avLst/>
          </a:prstGeom>
          <a:solidFill>
            <a:srgbClr val="44ADE1">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3FAB2B91-1531-48B5-A9A3-E6021FFEB26E}"/>
              </a:ext>
            </a:extLst>
          </p:cNvPr>
          <p:cNvSpPr/>
          <p:nvPr/>
        </p:nvSpPr>
        <p:spPr>
          <a:xfrm>
            <a:off x="6317673" y="2860847"/>
            <a:ext cx="976745" cy="477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1358013-9FDC-4D91-BB8E-4F0E6014420C}"/>
              </a:ext>
            </a:extLst>
          </p:cNvPr>
          <p:cNvSpPr txBox="1"/>
          <p:nvPr/>
        </p:nvSpPr>
        <p:spPr>
          <a:xfrm>
            <a:off x="5387753" y="1070398"/>
            <a:ext cx="2435213" cy="1477328"/>
          </a:xfrm>
          <a:prstGeom prst="rect">
            <a:avLst/>
          </a:prstGeom>
          <a:noFill/>
        </p:spPr>
        <p:txBody>
          <a:bodyPr wrap="square" rtlCol="0">
            <a:spAutoFit/>
          </a:bodyPr>
          <a:lstStyle/>
          <a:p>
            <a:r>
              <a:rPr lang="en-US" altLang="zh-CN" dirty="0"/>
              <a:t>a </a:t>
            </a:r>
            <a:r>
              <a:rPr lang="zh-CN" altLang="en-US" dirty="0"/>
              <a:t>依次与每一个数比较</a:t>
            </a:r>
            <a:endParaRPr lang="en-US" altLang="zh-CN" dirty="0"/>
          </a:p>
          <a:p>
            <a:endParaRPr lang="en-US" altLang="zh-CN" dirty="0"/>
          </a:p>
          <a:p>
            <a:r>
              <a:rPr lang="zh-CN" altLang="en-US" dirty="0"/>
              <a:t>如果</a:t>
            </a:r>
            <a:r>
              <a:rPr lang="en-US" altLang="zh-CN" dirty="0"/>
              <a:t>a</a:t>
            </a:r>
            <a:r>
              <a:rPr lang="zh-CN" altLang="en-US" dirty="0"/>
              <a:t>比其小</a:t>
            </a:r>
            <a:endParaRPr lang="en-US" altLang="zh-CN" dirty="0"/>
          </a:p>
          <a:p>
            <a:endParaRPr lang="en-US" altLang="zh-CN" dirty="0"/>
          </a:p>
          <a:p>
            <a:r>
              <a:rPr lang="zh-CN" altLang="en-US" dirty="0"/>
              <a:t>将其赋值给</a:t>
            </a:r>
            <a:r>
              <a:rPr lang="en-US" altLang="zh-CN" dirty="0"/>
              <a:t>a</a:t>
            </a:r>
            <a:endParaRPr lang="zh-CN" altLang="en-US" dirty="0"/>
          </a:p>
        </p:txBody>
      </p:sp>
      <p:graphicFrame>
        <p:nvGraphicFramePr>
          <p:cNvPr id="28" name="表格 29">
            <a:extLst>
              <a:ext uri="{FF2B5EF4-FFF2-40B4-BE49-F238E27FC236}">
                <a16:creationId xmlns:a16="http://schemas.microsoft.com/office/drawing/2014/main" id="{3D36D9D0-16AD-4329-BABB-012BDBC5ED43}"/>
              </a:ext>
            </a:extLst>
          </p:cNvPr>
          <p:cNvGraphicFramePr>
            <a:graphicFrameLocks noGrp="1"/>
          </p:cNvGraphicFramePr>
          <p:nvPr/>
        </p:nvGraphicFramePr>
        <p:xfrm>
          <a:off x="564214" y="1151113"/>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259741659"/>
                  </a:ext>
                </a:extLst>
              </a:tr>
            </a:tbl>
          </a:graphicData>
        </a:graphic>
      </p:graphicFrame>
      <p:graphicFrame>
        <p:nvGraphicFramePr>
          <p:cNvPr id="30" name="表格 29">
            <a:extLst>
              <a:ext uri="{FF2B5EF4-FFF2-40B4-BE49-F238E27FC236}">
                <a16:creationId xmlns:a16="http://schemas.microsoft.com/office/drawing/2014/main" id="{1EFF9392-B7CE-424D-93B4-25DABFC07699}"/>
              </a:ext>
            </a:extLst>
          </p:cNvPr>
          <p:cNvGraphicFramePr>
            <a:graphicFrameLocks noGrp="1"/>
          </p:cNvGraphicFramePr>
          <p:nvPr/>
        </p:nvGraphicFramePr>
        <p:xfrm>
          <a:off x="564214" y="789186"/>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r>
                        <a:rPr lang="en-US" altLang="zh-CN"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c</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g</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q</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graphicFrame>
        <p:nvGraphicFramePr>
          <p:cNvPr id="32" name="表格 31">
            <a:extLst>
              <a:ext uri="{FF2B5EF4-FFF2-40B4-BE49-F238E27FC236}">
                <a16:creationId xmlns:a16="http://schemas.microsoft.com/office/drawing/2014/main" id="{B0AE9770-0121-4838-A074-335F923A5F08}"/>
              </a:ext>
            </a:extLst>
          </p:cNvPr>
          <p:cNvGraphicFramePr>
            <a:graphicFrameLocks noGrp="1"/>
          </p:cNvGraphicFramePr>
          <p:nvPr/>
        </p:nvGraphicFramePr>
        <p:xfrm>
          <a:off x="448118" y="1432707"/>
          <a:ext cx="3917370" cy="370840"/>
        </p:xfrm>
        <a:graphic>
          <a:graphicData uri="http://schemas.openxmlformats.org/drawingml/2006/table">
            <a:tbl>
              <a:tblPr firstRow="1" bandRow="1">
                <a:tableStyleId>{5C22544A-7EE6-4342-B048-85BDC9FD1C3A}</a:tableStyleId>
              </a:tblPr>
              <a:tblGrid>
                <a:gridCol w="391737">
                  <a:extLst>
                    <a:ext uri="{9D8B030D-6E8A-4147-A177-3AD203B41FA5}">
                      <a16:colId xmlns:a16="http://schemas.microsoft.com/office/drawing/2014/main" val="2645836821"/>
                    </a:ext>
                  </a:extLst>
                </a:gridCol>
                <a:gridCol w="391737">
                  <a:extLst>
                    <a:ext uri="{9D8B030D-6E8A-4147-A177-3AD203B41FA5}">
                      <a16:colId xmlns:a16="http://schemas.microsoft.com/office/drawing/2014/main" val="2638116453"/>
                    </a:ext>
                  </a:extLst>
                </a:gridCol>
                <a:gridCol w="391737">
                  <a:extLst>
                    <a:ext uri="{9D8B030D-6E8A-4147-A177-3AD203B41FA5}">
                      <a16:colId xmlns:a16="http://schemas.microsoft.com/office/drawing/2014/main" val="1767262248"/>
                    </a:ext>
                  </a:extLst>
                </a:gridCol>
                <a:gridCol w="391737">
                  <a:extLst>
                    <a:ext uri="{9D8B030D-6E8A-4147-A177-3AD203B41FA5}">
                      <a16:colId xmlns:a16="http://schemas.microsoft.com/office/drawing/2014/main" val="3240465157"/>
                    </a:ext>
                  </a:extLst>
                </a:gridCol>
                <a:gridCol w="391737">
                  <a:extLst>
                    <a:ext uri="{9D8B030D-6E8A-4147-A177-3AD203B41FA5}">
                      <a16:colId xmlns:a16="http://schemas.microsoft.com/office/drawing/2014/main" val="3301461288"/>
                    </a:ext>
                  </a:extLst>
                </a:gridCol>
                <a:gridCol w="391737">
                  <a:extLst>
                    <a:ext uri="{9D8B030D-6E8A-4147-A177-3AD203B41FA5}">
                      <a16:colId xmlns:a16="http://schemas.microsoft.com/office/drawing/2014/main" val="1797673336"/>
                    </a:ext>
                  </a:extLst>
                </a:gridCol>
                <a:gridCol w="391737">
                  <a:extLst>
                    <a:ext uri="{9D8B030D-6E8A-4147-A177-3AD203B41FA5}">
                      <a16:colId xmlns:a16="http://schemas.microsoft.com/office/drawing/2014/main" val="1721664262"/>
                    </a:ext>
                  </a:extLst>
                </a:gridCol>
                <a:gridCol w="391737">
                  <a:extLst>
                    <a:ext uri="{9D8B030D-6E8A-4147-A177-3AD203B41FA5}">
                      <a16:colId xmlns:a16="http://schemas.microsoft.com/office/drawing/2014/main" val="1326702228"/>
                    </a:ext>
                  </a:extLst>
                </a:gridCol>
                <a:gridCol w="391737">
                  <a:extLst>
                    <a:ext uri="{9D8B030D-6E8A-4147-A177-3AD203B41FA5}">
                      <a16:colId xmlns:a16="http://schemas.microsoft.com/office/drawing/2014/main" val="2401057835"/>
                    </a:ext>
                  </a:extLst>
                </a:gridCol>
                <a:gridCol w="391737">
                  <a:extLst>
                    <a:ext uri="{9D8B030D-6E8A-4147-A177-3AD203B41FA5}">
                      <a16:colId xmlns:a16="http://schemas.microsoft.com/office/drawing/2014/main" val="3726917111"/>
                    </a:ext>
                  </a:extLst>
                </a:gridCol>
              </a:tblGrid>
              <a:tr h="370840">
                <a:tc>
                  <a:txBody>
                    <a:bodyPr/>
                    <a:lstStyle/>
                    <a:p>
                      <a:r>
                        <a:rPr lang="en-US" altLang="zh-CN" sz="160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[5]</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[6]</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[7]</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sp>
        <p:nvSpPr>
          <p:cNvPr id="31" name="文本框 30">
            <a:extLst>
              <a:ext uri="{FF2B5EF4-FFF2-40B4-BE49-F238E27FC236}">
                <a16:creationId xmlns:a16="http://schemas.microsoft.com/office/drawing/2014/main" id="{C426FBC4-4332-4E76-A86D-52F35A975812}"/>
              </a:ext>
            </a:extLst>
          </p:cNvPr>
          <p:cNvSpPr txBox="1"/>
          <p:nvPr/>
        </p:nvSpPr>
        <p:spPr>
          <a:xfrm>
            <a:off x="445100" y="310876"/>
            <a:ext cx="4222174" cy="369332"/>
          </a:xfrm>
          <a:prstGeom prst="rect">
            <a:avLst/>
          </a:prstGeom>
          <a:noFill/>
        </p:spPr>
        <p:txBody>
          <a:bodyPr wrap="square">
            <a:spAutoFit/>
          </a:bodyPr>
          <a:lstStyle/>
          <a:p>
            <a:r>
              <a:rPr lang="zh-CN" altLang="en-US" dirty="0"/>
              <a:t>若干个整数的集合，连续存放在内存中</a:t>
            </a:r>
          </a:p>
        </p:txBody>
      </p:sp>
      <p:sp>
        <p:nvSpPr>
          <p:cNvPr id="2" name="文本框 1">
            <a:extLst>
              <a:ext uri="{FF2B5EF4-FFF2-40B4-BE49-F238E27FC236}">
                <a16:creationId xmlns:a16="http://schemas.microsoft.com/office/drawing/2014/main" id="{1D8E867F-4529-4FA3-A420-DF3FA43FF302}"/>
              </a:ext>
            </a:extLst>
          </p:cNvPr>
          <p:cNvSpPr txBox="1"/>
          <p:nvPr/>
        </p:nvSpPr>
        <p:spPr>
          <a:xfrm>
            <a:off x="777174" y="2262098"/>
            <a:ext cx="5381612" cy="2308324"/>
          </a:xfrm>
          <a:prstGeom prst="rect">
            <a:avLst/>
          </a:prstGeom>
          <a:noFill/>
        </p:spPr>
        <p:txBody>
          <a:bodyPr wrap="square" rtlCol="0">
            <a:spAutoFit/>
          </a:bodyPr>
          <a:lstStyle/>
          <a:p>
            <a:r>
              <a:rPr lang="en-US" altLang="zh-CN" dirty="0"/>
              <a:t>int  </a:t>
            </a:r>
            <a:r>
              <a:rPr lang="en-US" altLang="zh-CN" dirty="0" err="1"/>
              <a:t>maxn</a:t>
            </a:r>
            <a:r>
              <a:rPr lang="en-US" altLang="zh-CN" dirty="0"/>
              <a:t>(  </a:t>
            </a:r>
            <a:r>
              <a:rPr lang="zh-CN" altLang="en-US" dirty="0"/>
              <a:t>集合的地址，个数 ）</a:t>
            </a:r>
            <a:endParaRPr lang="en-US" altLang="zh-CN" dirty="0"/>
          </a:p>
          <a:p>
            <a:r>
              <a:rPr lang="en-US" altLang="zh-CN" dirty="0"/>
              <a:t>{</a:t>
            </a:r>
          </a:p>
          <a:p>
            <a:endParaRPr lang="en-US" altLang="zh-CN" dirty="0"/>
          </a:p>
          <a:p>
            <a:endParaRPr lang="en-US" altLang="zh-CN" dirty="0"/>
          </a:p>
          <a:p>
            <a:endParaRPr lang="en-US" altLang="zh-CN" dirty="0"/>
          </a:p>
          <a:p>
            <a:endParaRPr lang="en-US" altLang="zh-CN" dirty="0"/>
          </a:p>
          <a:p>
            <a:r>
              <a:rPr lang="en-US" altLang="zh-CN" dirty="0"/>
              <a:t>                return a;</a:t>
            </a:r>
          </a:p>
          <a:p>
            <a:r>
              <a:rPr lang="en-US" altLang="zh-CN" dirty="0"/>
              <a:t>}</a:t>
            </a:r>
          </a:p>
        </p:txBody>
      </p:sp>
      <p:sp>
        <p:nvSpPr>
          <p:cNvPr id="3" name="矩形 2">
            <a:extLst>
              <a:ext uri="{FF2B5EF4-FFF2-40B4-BE49-F238E27FC236}">
                <a16:creationId xmlns:a16="http://schemas.microsoft.com/office/drawing/2014/main" id="{1FDB335F-34A2-4DD3-893C-CA9E2A8728C7}"/>
              </a:ext>
            </a:extLst>
          </p:cNvPr>
          <p:cNvSpPr/>
          <p:nvPr/>
        </p:nvSpPr>
        <p:spPr>
          <a:xfrm>
            <a:off x="3263186" y="2316613"/>
            <a:ext cx="672150" cy="324072"/>
          </a:xfrm>
          <a:prstGeom prst="rect">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4" name="矩形 3">
            <a:extLst>
              <a:ext uri="{FF2B5EF4-FFF2-40B4-BE49-F238E27FC236}">
                <a16:creationId xmlns:a16="http://schemas.microsoft.com/office/drawing/2014/main" id="{7EEC76CD-C897-42FB-9F72-4AF3E69C839E}"/>
              </a:ext>
            </a:extLst>
          </p:cNvPr>
          <p:cNvSpPr/>
          <p:nvPr/>
        </p:nvSpPr>
        <p:spPr>
          <a:xfrm>
            <a:off x="1973779" y="2307825"/>
            <a:ext cx="1164716" cy="324072"/>
          </a:xfrm>
          <a:prstGeom prst="rect">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grpSp>
        <p:nvGrpSpPr>
          <p:cNvPr id="14" name="组合 13">
            <a:extLst>
              <a:ext uri="{FF2B5EF4-FFF2-40B4-BE49-F238E27FC236}">
                <a16:creationId xmlns:a16="http://schemas.microsoft.com/office/drawing/2014/main" id="{E6D47ECE-87EE-4B66-AA49-1FCE603C24F4}"/>
              </a:ext>
            </a:extLst>
          </p:cNvPr>
          <p:cNvGrpSpPr/>
          <p:nvPr/>
        </p:nvGrpSpPr>
        <p:grpSpPr>
          <a:xfrm>
            <a:off x="3415540" y="5181095"/>
            <a:ext cx="4821382" cy="675236"/>
            <a:chOff x="4771963" y="6187527"/>
            <a:chExt cx="4821382" cy="675236"/>
          </a:xfrm>
        </p:grpSpPr>
        <p:sp>
          <p:nvSpPr>
            <p:cNvPr id="41" name="标题 1">
              <a:extLst>
                <a:ext uri="{FF2B5EF4-FFF2-40B4-BE49-F238E27FC236}">
                  <a16:creationId xmlns:a16="http://schemas.microsoft.com/office/drawing/2014/main" id="{213D9161-99B7-488C-9068-2ADD2C6DDD22}"/>
                </a:ext>
              </a:extLst>
            </p:cNvPr>
            <p:cNvSpPr txBox="1">
              <a:spLocks/>
            </p:cNvSpPr>
            <p:nvPr/>
          </p:nvSpPr>
          <p:spPr>
            <a:xfrm>
              <a:off x="4771963" y="6187527"/>
              <a:ext cx="4821382" cy="675236"/>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1800" dirty="0"/>
                <a:t>输出     </a:t>
              </a:r>
              <a:r>
                <a:rPr lang="en-US" altLang="zh-CN" sz="1800" dirty="0"/>
                <a:t>10      </a:t>
              </a:r>
              <a:r>
                <a:rPr lang="zh-CN" altLang="en-US" sz="1800" dirty="0"/>
                <a:t>个数中的最大值</a:t>
              </a:r>
            </a:p>
          </p:txBody>
        </p:sp>
        <p:sp>
          <p:nvSpPr>
            <p:cNvPr id="42" name="矩形 41">
              <a:extLst>
                <a:ext uri="{FF2B5EF4-FFF2-40B4-BE49-F238E27FC236}">
                  <a16:creationId xmlns:a16="http://schemas.microsoft.com/office/drawing/2014/main" id="{5E0EA9ED-6FBE-4DA3-8CDA-4C54D62E1377}"/>
                </a:ext>
              </a:extLst>
            </p:cNvPr>
            <p:cNvSpPr/>
            <p:nvPr/>
          </p:nvSpPr>
          <p:spPr>
            <a:xfrm>
              <a:off x="5475787" y="6542743"/>
              <a:ext cx="644236" cy="2949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a:t>
              </a:r>
            </a:p>
          </p:txBody>
        </p:sp>
      </p:grpSp>
    </p:spTree>
    <p:extLst>
      <p:ext uri="{BB962C8B-B14F-4D97-AF65-F5344CB8AC3E}">
        <p14:creationId xmlns:p14="http://schemas.microsoft.com/office/powerpoint/2010/main" val="280781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CE833FD-4A1E-4599-86D1-88CF16D03872}"/>
              </a:ext>
            </a:extLst>
          </p:cNvPr>
          <p:cNvSpPr txBox="1"/>
          <p:nvPr/>
        </p:nvSpPr>
        <p:spPr>
          <a:xfrm>
            <a:off x="668000" y="1957734"/>
            <a:ext cx="5381612" cy="2308324"/>
          </a:xfrm>
          <a:prstGeom prst="rect">
            <a:avLst/>
          </a:prstGeom>
          <a:noFill/>
        </p:spPr>
        <p:txBody>
          <a:bodyPr wrap="square" rtlCol="0">
            <a:spAutoFit/>
          </a:bodyPr>
          <a:lstStyle/>
          <a:p>
            <a:r>
              <a:rPr lang="en-US" altLang="zh-CN" dirty="0"/>
              <a:t>int  main( </a:t>
            </a:r>
            <a:r>
              <a:rPr lang="zh-CN" altLang="en-US" dirty="0"/>
              <a:t>）</a:t>
            </a:r>
            <a:endParaRPr lang="en-US" altLang="zh-CN" dirty="0"/>
          </a:p>
          <a:p>
            <a:r>
              <a:rPr lang="en-US" altLang="zh-CN" dirty="0"/>
              <a:t>{</a:t>
            </a:r>
          </a:p>
          <a:p>
            <a:endParaRPr lang="en-US" altLang="zh-CN" dirty="0"/>
          </a:p>
          <a:p>
            <a:endParaRPr lang="en-US" altLang="zh-CN" dirty="0"/>
          </a:p>
          <a:p>
            <a:endParaRPr lang="en-US" altLang="zh-CN" dirty="0"/>
          </a:p>
          <a:p>
            <a:endParaRPr lang="en-US" altLang="zh-CN" dirty="0"/>
          </a:p>
          <a:p>
            <a:r>
              <a:rPr lang="en-US" altLang="zh-CN" dirty="0"/>
              <a:t>        return 0;</a:t>
            </a:r>
          </a:p>
          <a:p>
            <a:r>
              <a:rPr lang="en-US" altLang="zh-CN" dirty="0"/>
              <a:t>}</a:t>
            </a:r>
          </a:p>
        </p:txBody>
      </p:sp>
      <p:pic>
        <p:nvPicPr>
          <p:cNvPr id="9" name="图片 8">
            <a:extLst>
              <a:ext uri="{FF2B5EF4-FFF2-40B4-BE49-F238E27FC236}">
                <a16:creationId xmlns:a16="http://schemas.microsoft.com/office/drawing/2014/main" id="{F61711F2-466A-44EE-AEF4-B6BC82CCD38A}"/>
              </a:ext>
            </a:extLst>
          </p:cNvPr>
          <p:cNvPicPr>
            <a:picLocks noChangeAspect="1"/>
          </p:cNvPicPr>
          <p:nvPr/>
        </p:nvPicPr>
        <p:blipFill rotWithShape="1">
          <a:blip r:embed="rId2">
            <a:extLst>
              <a:ext uri="{28A0092B-C50C-407E-A947-70E740481C1C}">
                <a14:useLocalDpi xmlns:a14="http://schemas.microsoft.com/office/drawing/2010/main" val="0"/>
              </a:ext>
            </a:extLst>
          </a:blip>
          <a:srcRect t="26604" b="46724"/>
          <a:stretch/>
        </p:blipFill>
        <p:spPr>
          <a:xfrm>
            <a:off x="7690979" y="1432707"/>
            <a:ext cx="3012489" cy="1223997"/>
          </a:xfrm>
          <a:prstGeom prst="rect">
            <a:avLst/>
          </a:prstGeom>
        </p:spPr>
      </p:pic>
      <p:pic>
        <p:nvPicPr>
          <p:cNvPr id="38" name="图片 37">
            <a:extLst>
              <a:ext uri="{FF2B5EF4-FFF2-40B4-BE49-F238E27FC236}">
                <a16:creationId xmlns:a16="http://schemas.microsoft.com/office/drawing/2014/main" id="{9396FBB8-5C98-45A7-83FA-3CC0D7D0953B}"/>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9" y="2631897"/>
            <a:ext cx="3012489" cy="942576"/>
          </a:xfrm>
          <a:prstGeom prst="rect">
            <a:avLst/>
          </a:prstGeom>
        </p:spPr>
      </p:pic>
      <p:grpSp>
        <p:nvGrpSpPr>
          <p:cNvPr id="53" name="组合 52">
            <a:extLst>
              <a:ext uri="{FF2B5EF4-FFF2-40B4-BE49-F238E27FC236}">
                <a16:creationId xmlns:a16="http://schemas.microsoft.com/office/drawing/2014/main" id="{9DF0D148-28DB-4B2C-AC6B-C15DF13E8B88}"/>
              </a:ext>
            </a:extLst>
          </p:cNvPr>
          <p:cNvGrpSpPr/>
          <p:nvPr/>
        </p:nvGrpSpPr>
        <p:grpSpPr>
          <a:xfrm>
            <a:off x="7690978" y="5244951"/>
            <a:ext cx="3012489" cy="1172642"/>
            <a:chOff x="6883076" y="4686300"/>
            <a:chExt cx="3012489" cy="1172642"/>
          </a:xfrm>
        </p:grpSpPr>
        <p:pic>
          <p:nvPicPr>
            <p:cNvPr id="48" name="图片 47">
              <a:extLst>
                <a:ext uri="{FF2B5EF4-FFF2-40B4-BE49-F238E27FC236}">
                  <a16:creationId xmlns:a16="http://schemas.microsoft.com/office/drawing/2014/main" id="{8A3B2658-8025-4A29-91BF-875A6B083EAB}"/>
                </a:ext>
              </a:extLst>
            </p:cNvPr>
            <p:cNvPicPr>
              <a:picLocks noChangeAspect="1"/>
            </p:cNvPicPr>
            <p:nvPr/>
          </p:nvPicPr>
          <p:blipFill rotWithShape="1">
            <a:blip r:embed="rId2">
              <a:extLst>
                <a:ext uri="{28A0092B-C50C-407E-A947-70E740481C1C}">
                  <a14:useLocalDpi xmlns:a14="http://schemas.microsoft.com/office/drawing/2010/main" val="0"/>
                </a:ext>
              </a:extLst>
            </a:blip>
            <a:srcRect t="74447"/>
            <a:stretch/>
          </p:blipFill>
          <p:spPr>
            <a:xfrm>
              <a:off x="6883076" y="4686300"/>
              <a:ext cx="3012489" cy="1172642"/>
            </a:xfrm>
            <a:prstGeom prst="rect">
              <a:avLst/>
            </a:prstGeom>
          </p:spPr>
        </p:pic>
        <p:sp>
          <p:nvSpPr>
            <p:cNvPr id="50" name="矩形: 圆角 49">
              <a:extLst>
                <a:ext uri="{FF2B5EF4-FFF2-40B4-BE49-F238E27FC236}">
                  <a16:creationId xmlns:a16="http://schemas.microsoft.com/office/drawing/2014/main" id="{B3481E35-8E8E-43D8-A5A2-3DC721E5E4F4}"/>
                </a:ext>
              </a:extLst>
            </p:cNvPr>
            <p:cNvSpPr/>
            <p:nvPr/>
          </p:nvSpPr>
          <p:spPr>
            <a:xfrm>
              <a:off x="7507393" y="5371713"/>
              <a:ext cx="985503" cy="48722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2DD2BD0-BC6B-4CFE-91D5-549BEDF1BF78}"/>
                </a:ext>
              </a:extLst>
            </p:cNvPr>
            <p:cNvSpPr txBox="1"/>
            <p:nvPr/>
          </p:nvSpPr>
          <p:spPr>
            <a:xfrm>
              <a:off x="7605129" y="5487348"/>
              <a:ext cx="887767" cy="307777"/>
            </a:xfrm>
            <a:prstGeom prst="rect">
              <a:avLst/>
            </a:prstGeom>
            <a:noFill/>
          </p:spPr>
          <p:txBody>
            <a:bodyPr wrap="square" rtlCol="0">
              <a:spAutoFit/>
            </a:bodyPr>
            <a:lstStyle/>
            <a:p>
              <a:pPr algn="ctr"/>
              <a:r>
                <a:rPr lang="zh-CN" altLang="en-US" sz="1400" dirty="0"/>
                <a:t>结束</a:t>
              </a:r>
            </a:p>
          </p:txBody>
        </p:sp>
      </p:grpSp>
      <p:grpSp>
        <p:nvGrpSpPr>
          <p:cNvPr id="36" name="组合 35">
            <a:extLst>
              <a:ext uri="{FF2B5EF4-FFF2-40B4-BE49-F238E27FC236}">
                <a16:creationId xmlns:a16="http://schemas.microsoft.com/office/drawing/2014/main" id="{A8E7E55C-C7AC-431D-A3C3-79FAC630E9BC}"/>
              </a:ext>
            </a:extLst>
          </p:cNvPr>
          <p:cNvGrpSpPr/>
          <p:nvPr/>
        </p:nvGrpSpPr>
        <p:grpSpPr>
          <a:xfrm>
            <a:off x="7690980" y="208711"/>
            <a:ext cx="3012489" cy="1223996"/>
            <a:chOff x="7690980" y="208711"/>
            <a:chExt cx="3012489" cy="1223996"/>
          </a:xfrm>
        </p:grpSpPr>
        <p:pic>
          <p:nvPicPr>
            <p:cNvPr id="34" name="图片 33">
              <a:extLst>
                <a:ext uri="{FF2B5EF4-FFF2-40B4-BE49-F238E27FC236}">
                  <a16:creationId xmlns:a16="http://schemas.microsoft.com/office/drawing/2014/main" id="{57B34BAD-6F65-4F2B-B636-BA86242A6596}"/>
                </a:ext>
              </a:extLst>
            </p:cNvPr>
            <p:cNvPicPr>
              <a:picLocks noChangeAspect="1"/>
            </p:cNvPicPr>
            <p:nvPr/>
          </p:nvPicPr>
          <p:blipFill rotWithShape="1">
            <a:blip r:embed="rId2">
              <a:extLst>
                <a:ext uri="{28A0092B-C50C-407E-A947-70E740481C1C}">
                  <a14:useLocalDpi xmlns:a14="http://schemas.microsoft.com/office/drawing/2010/main" val="0"/>
                </a:ext>
              </a:extLst>
            </a:blip>
            <a:srcRect b="73328"/>
            <a:stretch/>
          </p:blipFill>
          <p:spPr>
            <a:xfrm>
              <a:off x="7690980" y="208711"/>
              <a:ext cx="3012489" cy="1223996"/>
            </a:xfrm>
            <a:prstGeom prst="rect">
              <a:avLst/>
            </a:prstGeom>
          </p:spPr>
        </p:pic>
        <p:sp>
          <p:nvSpPr>
            <p:cNvPr id="6" name="文本框 5">
              <a:extLst>
                <a:ext uri="{FF2B5EF4-FFF2-40B4-BE49-F238E27FC236}">
                  <a16:creationId xmlns:a16="http://schemas.microsoft.com/office/drawing/2014/main" id="{03DEFCF7-2170-4E86-A714-56C4B8B2418C}"/>
                </a:ext>
              </a:extLst>
            </p:cNvPr>
            <p:cNvSpPr txBox="1"/>
            <p:nvPr/>
          </p:nvSpPr>
          <p:spPr>
            <a:xfrm>
              <a:off x="9197222" y="969118"/>
              <a:ext cx="1506245" cy="338554"/>
            </a:xfrm>
            <a:prstGeom prst="rect">
              <a:avLst/>
            </a:prstGeom>
            <a:noFill/>
          </p:spPr>
          <p:txBody>
            <a:bodyPr wrap="square" rtlCol="0">
              <a:spAutoFit/>
            </a:bodyPr>
            <a:lstStyle/>
            <a:p>
              <a:pPr algn="ctr"/>
              <a:r>
                <a:rPr lang="en-US" altLang="zh-CN" sz="1600" dirty="0"/>
                <a:t>,</a:t>
              </a:r>
              <a:r>
                <a:rPr lang="en-US" altLang="zh-CN" sz="1600" dirty="0" err="1"/>
                <a:t>d,e,f,g,h,p,q</a:t>
              </a:r>
              <a:endParaRPr lang="zh-CN" altLang="en-US" sz="1600" dirty="0"/>
            </a:p>
          </p:txBody>
        </p:sp>
      </p:grpSp>
      <p:pic>
        <p:nvPicPr>
          <p:cNvPr id="7" name="图片 6">
            <a:extLst>
              <a:ext uri="{FF2B5EF4-FFF2-40B4-BE49-F238E27FC236}">
                <a16:creationId xmlns:a16="http://schemas.microsoft.com/office/drawing/2014/main" id="{546E2337-B415-4F44-95D3-3856E34B6EA4}"/>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8" y="4302375"/>
            <a:ext cx="3012489" cy="942576"/>
          </a:xfrm>
          <a:prstGeom prst="rect">
            <a:avLst/>
          </a:prstGeom>
        </p:spPr>
      </p:pic>
      <p:sp>
        <p:nvSpPr>
          <p:cNvPr id="8" name="文本框 7">
            <a:extLst>
              <a:ext uri="{FF2B5EF4-FFF2-40B4-BE49-F238E27FC236}">
                <a16:creationId xmlns:a16="http://schemas.microsoft.com/office/drawing/2014/main" id="{F03CE389-DE4A-4523-B51D-064A18B864E4}"/>
              </a:ext>
            </a:extLst>
          </p:cNvPr>
          <p:cNvSpPr txBox="1"/>
          <p:nvPr/>
        </p:nvSpPr>
        <p:spPr>
          <a:xfrm>
            <a:off x="8445825" y="4380055"/>
            <a:ext cx="639688" cy="369332"/>
          </a:xfrm>
          <a:prstGeom prst="rect">
            <a:avLst/>
          </a:prstGeom>
          <a:solidFill>
            <a:srgbClr val="FFFFFF"/>
          </a:solidFill>
        </p:spPr>
        <p:txBody>
          <a:bodyPr wrap="square" rtlCol="0">
            <a:spAutoFit/>
          </a:bodyPr>
          <a:lstStyle/>
          <a:p>
            <a:pPr algn="ctr"/>
            <a:r>
              <a:rPr lang="en-US" altLang="zh-CN" dirty="0"/>
              <a:t>a&gt;q</a:t>
            </a:r>
            <a:endParaRPr lang="zh-CN" altLang="en-US" dirty="0"/>
          </a:p>
        </p:txBody>
      </p:sp>
      <p:sp>
        <p:nvSpPr>
          <p:cNvPr id="10" name="文本框 9">
            <a:extLst>
              <a:ext uri="{FF2B5EF4-FFF2-40B4-BE49-F238E27FC236}">
                <a16:creationId xmlns:a16="http://schemas.microsoft.com/office/drawing/2014/main" id="{869EE4C6-D1C5-47D8-A0AF-050807173D0C}"/>
              </a:ext>
            </a:extLst>
          </p:cNvPr>
          <p:cNvSpPr txBox="1"/>
          <p:nvPr/>
        </p:nvSpPr>
        <p:spPr>
          <a:xfrm>
            <a:off x="9952070" y="4806348"/>
            <a:ext cx="639688" cy="369332"/>
          </a:xfrm>
          <a:prstGeom prst="rect">
            <a:avLst/>
          </a:prstGeom>
          <a:solidFill>
            <a:srgbClr val="FFFFFF"/>
          </a:solidFill>
        </p:spPr>
        <p:txBody>
          <a:bodyPr wrap="square" rtlCol="0">
            <a:spAutoFit/>
          </a:bodyPr>
          <a:lstStyle/>
          <a:p>
            <a:pPr algn="ctr"/>
            <a:r>
              <a:rPr lang="en-US" altLang="zh-CN" dirty="0"/>
              <a:t>a=q</a:t>
            </a:r>
            <a:endParaRPr lang="zh-CN" altLang="en-US" dirty="0"/>
          </a:p>
        </p:txBody>
      </p:sp>
      <p:sp>
        <p:nvSpPr>
          <p:cNvPr id="11" name="文本框 10">
            <a:extLst>
              <a:ext uri="{FF2B5EF4-FFF2-40B4-BE49-F238E27FC236}">
                <a16:creationId xmlns:a16="http://schemas.microsoft.com/office/drawing/2014/main" id="{5A1C07C3-B080-467A-BF09-674E2CC5003E}"/>
              </a:ext>
            </a:extLst>
          </p:cNvPr>
          <p:cNvSpPr txBox="1"/>
          <p:nvPr/>
        </p:nvSpPr>
        <p:spPr>
          <a:xfrm>
            <a:off x="8319974" y="3594284"/>
            <a:ext cx="980824" cy="523220"/>
          </a:xfrm>
          <a:prstGeom prst="rect">
            <a:avLst/>
          </a:prstGeom>
          <a:solidFill>
            <a:srgbClr val="FFFFFF"/>
          </a:solidFill>
        </p:spPr>
        <p:txBody>
          <a:bodyPr wrap="square" rtlCol="0">
            <a:spAutoFit/>
          </a:bodyPr>
          <a:lstStyle/>
          <a:p>
            <a:pPr algn="ctr"/>
            <a:r>
              <a:rPr lang="en-US" altLang="zh-CN" sz="2800" b="1" dirty="0"/>
              <a:t>……</a:t>
            </a:r>
            <a:endParaRPr lang="zh-CN" altLang="en-US" sz="2800" b="1" dirty="0"/>
          </a:p>
        </p:txBody>
      </p:sp>
      <p:sp>
        <p:nvSpPr>
          <p:cNvPr id="12" name="矩形 11">
            <a:extLst>
              <a:ext uri="{FF2B5EF4-FFF2-40B4-BE49-F238E27FC236}">
                <a16:creationId xmlns:a16="http://schemas.microsoft.com/office/drawing/2014/main" id="{B5523429-3B93-4D74-AE87-FF82360CDBCF}"/>
              </a:ext>
            </a:extLst>
          </p:cNvPr>
          <p:cNvSpPr/>
          <p:nvPr/>
        </p:nvSpPr>
        <p:spPr>
          <a:xfrm>
            <a:off x="7294418" y="1432706"/>
            <a:ext cx="3917373" cy="4354895"/>
          </a:xfrm>
          <a:prstGeom prst="rect">
            <a:avLst/>
          </a:prstGeom>
          <a:solidFill>
            <a:srgbClr val="44ADE1">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3FAB2B91-1531-48B5-A9A3-E6021FFEB26E}"/>
              </a:ext>
            </a:extLst>
          </p:cNvPr>
          <p:cNvSpPr/>
          <p:nvPr/>
        </p:nvSpPr>
        <p:spPr>
          <a:xfrm>
            <a:off x="6317673" y="2860847"/>
            <a:ext cx="976745" cy="477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1358013-9FDC-4D91-BB8E-4F0E6014420C}"/>
              </a:ext>
            </a:extLst>
          </p:cNvPr>
          <p:cNvSpPr txBox="1"/>
          <p:nvPr/>
        </p:nvSpPr>
        <p:spPr>
          <a:xfrm>
            <a:off x="5387753" y="1070398"/>
            <a:ext cx="2435213" cy="1477328"/>
          </a:xfrm>
          <a:prstGeom prst="rect">
            <a:avLst/>
          </a:prstGeom>
          <a:noFill/>
        </p:spPr>
        <p:txBody>
          <a:bodyPr wrap="square" rtlCol="0">
            <a:spAutoFit/>
          </a:bodyPr>
          <a:lstStyle/>
          <a:p>
            <a:r>
              <a:rPr lang="en-US" altLang="zh-CN" dirty="0"/>
              <a:t>a </a:t>
            </a:r>
            <a:r>
              <a:rPr lang="zh-CN" altLang="en-US" dirty="0"/>
              <a:t>依次与每一个数比较</a:t>
            </a:r>
            <a:endParaRPr lang="en-US" altLang="zh-CN" dirty="0"/>
          </a:p>
          <a:p>
            <a:endParaRPr lang="en-US" altLang="zh-CN" dirty="0"/>
          </a:p>
          <a:p>
            <a:r>
              <a:rPr lang="zh-CN" altLang="en-US" dirty="0"/>
              <a:t>如果</a:t>
            </a:r>
            <a:r>
              <a:rPr lang="en-US" altLang="zh-CN" dirty="0"/>
              <a:t>a</a:t>
            </a:r>
            <a:r>
              <a:rPr lang="zh-CN" altLang="en-US" dirty="0"/>
              <a:t>比其小</a:t>
            </a:r>
            <a:endParaRPr lang="en-US" altLang="zh-CN" dirty="0"/>
          </a:p>
          <a:p>
            <a:endParaRPr lang="en-US" altLang="zh-CN" dirty="0"/>
          </a:p>
          <a:p>
            <a:r>
              <a:rPr lang="zh-CN" altLang="en-US" dirty="0"/>
              <a:t>将其赋值给</a:t>
            </a:r>
            <a:r>
              <a:rPr lang="en-US" altLang="zh-CN" dirty="0"/>
              <a:t>a</a:t>
            </a:r>
            <a:endParaRPr lang="zh-CN" altLang="en-US" dirty="0"/>
          </a:p>
        </p:txBody>
      </p:sp>
      <p:graphicFrame>
        <p:nvGraphicFramePr>
          <p:cNvPr id="28" name="表格 29">
            <a:extLst>
              <a:ext uri="{FF2B5EF4-FFF2-40B4-BE49-F238E27FC236}">
                <a16:creationId xmlns:a16="http://schemas.microsoft.com/office/drawing/2014/main" id="{3D36D9D0-16AD-4329-BABB-012BDBC5ED43}"/>
              </a:ext>
            </a:extLst>
          </p:cNvPr>
          <p:cNvGraphicFramePr>
            <a:graphicFrameLocks noGrp="1"/>
          </p:cNvGraphicFramePr>
          <p:nvPr/>
        </p:nvGraphicFramePr>
        <p:xfrm>
          <a:off x="564214" y="1151113"/>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259741659"/>
                  </a:ext>
                </a:extLst>
              </a:tr>
            </a:tbl>
          </a:graphicData>
        </a:graphic>
      </p:graphicFrame>
      <p:graphicFrame>
        <p:nvGraphicFramePr>
          <p:cNvPr id="30" name="表格 29">
            <a:extLst>
              <a:ext uri="{FF2B5EF4-FFF2-40B4-BE49-F238E27FC236}">
                <a16:creationId xmlns:a16="http://schemas.microsoft.com/office/drawing/2014/main" id="{1EFF9392-B7CE-424D-93B4-25DABFC07699}"/>
              </a:ext>
            </a:extLst>
          </p:cNvPr>
          <p:cNvGraphicFramePr>
            <a:graphicFrameLocks noGrp="1"/>
          </p:cNvGraphicFramePr>
          <p:nvPr/>
        </p:nvGraphicFramePr>
        <p:xfrm>
          <a:off x="564214" y="789186"/>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r>
                        <a:rPr lang="en-US" altLang="zh-CN"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c</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g</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q</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graphicFrame>
        <p:nvGraphicFramePr>
          <p:cNvPr id="32" name="表格 31">
            <a:extLst>
              <a:ext uri="{FF2B5EF4-FFF2-40B4-BE49-F238E27FC236}">
                <a16:creationId xmlns:a16="http://schemas.microsoft.com/office/drawing/2014/main" id="{B0AE9770-0121-4838-A074-335F923A5F08}"/>
              </a:ext>
            </a:extLst>
          </p:cNvPr>
          <p:cNvGraphicFramePr>
            <a:graphicFrameLocks noGrp="1"/>
          </p:cNvGraphicFramePr>
          <p:nvPr/>
        </p:nvGraphicFramePr>
        <p:xfrm>
          <a:off x="448118" y="1432707"/>
          <a:ext cx="3917370" cy="370840"/>
        </p:xfrm>
        <a:graphic>
          <a:graphicData uri="http://schemas.openxmlformats.org/drawingml/2006/table">
            <a:tbl>
              <a:tblPr firstRow="1" bandRow="1">
                <a:tableStyleId>{5C22544A-7EE6-4342-B048-85BDC9FD1C3A}</a:tableStyleId>
              </a:tblPr>
              <a:tblGrid>
                <a:gridCol w="391737">
                  <a:extLst>
                    <a:ext uri="{9D8B030D-6E8A-4147-A177-3AD203B41FA5}">
                      <a16:colId xmlns:a16="http://schemas.microsoft.com/office/drawing/2014/main" val="2645836821"/>
                    </a:ext>
                  </a:extLst>
                </a:gridCol>
                <a:gridCol w="391737">
                  <a:extLst>
                    <a:ext uri="{9D8B030D-6E8A-4147-A177-3AD203B41FA5}">
                      <a16:colId xmlns:a16="http://schemas.microsoft.com/office/drawing/2014/main" val="2638116453"/>
                    </a:ext>
                  </a:extLst>
                </a:gridCol>
                <a:gridCol w="391737">
                  <a:extLst>
                    <a:ext uri="{9D8B030D-6E8A-4147-A177-3AD203B41FA5}">
                      <a16:colId xmlns:a16="http://schemas.microsoft.com/office/drawing/2014/main" val="1767262248"/>
                    </a:ext>
                  </a:extLst>
                </a:gridCol>
                <a:gridCol w="391737">
                  <a:extLst>
                    <a:ext uri="{9D8B030D-6E8A-4147-A177-3AD203B41FA5}">
                      <a16:colId xmlns:a16="http://schemas.microsoft.com/office/drawing/2014/main" val="3240465157"/>
                    </a:ext>
                  </a:extLst>
                </a:gridCol>
                <a:gridCol w="391737">
                  <a:extLst>
                    <a:ext uri="{9D8B030D-6E8A-4147-A177-3AD203B41FA5}">
                      <a16:colId xmlns:a16="http://schemas.microsoft.com/office/drawing/2014/main" val="3301461288"/>
                    </a:ext>
                  </a:extLst>
                </a:gridCol>
                <a:gridCol w="391737">
                  <a:extLst>
                    <a:ext uri="{9D8B030D-6E8A-4147-A177-3AD203B41FA5}">
                      <a16:colId xmlns:a16="http://schemas.microsoft.com/office/drawing/2014/main" val="1797673336"/>
                    </a:ext>
                  </a:extLst>
                </a:gridCol>
                <a:gridCol w="391737">
                  <a:extLst>
                    <a:ext uri="{9D8B030D-6E8A-4147-A177-3AD203B41FA5}">
                      <a16:colId xmlns:a16="http://schemas.microsoft.com/office/drawing/2014/main" val="1721664262"/>
                    </a:ext>
                  </a:extLst>
                </a:gridCol>
                <a:gridCol w="391737">
                  <a:extLst>
                    <a:ext uri="{9D8B030D-6E8A-4147-A177-3AD203B41FA5}">
                      <a16:colId xmlns:a16="http://schemas.microsoft.com/office/drawing/2014/main" val="1326702228"/>
                    </a:ext>
                  </a:extLst>
                </a:gridCol>
                <a:gridCol w="391737">
                  <a:extLst>
                    <a:ext uri="{9D8B030D-6E8A-4147-A177-3AD203B41FA5}">
                      <a16:colId xmlns:a16="http://schemas.microsoft.com/office/drawing/2014/main" val="2401057835"/>
                    </a:ext>
                  </a:extLst>
                </a:gridCol>
                <a:gridCol w="391737">
                  <a:extLst>
                    <a:ext uri="{9D8B030D-6E8A-4147-A177-3AD203B41FA5}">
                      <a16:colId xmlns:a16="http://schemas.microsoft.com/office/drawing/2014/main" val="3726917111"/>
                    </a:ext>
                  </a:extLst>
                </a:gridCol>
              </a:tblGrid>
              <a:tr h="370840">
                <a:tc>
                  <a:txBody>
                    <a:bodyPr/>
                    <a:lstStyle/>
                    <a:p>
                      <a:r>
                        <a:rPr lang="en-US" altLang="zh-CN" sz="160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[5]</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[6]</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[7]</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sp>
        <p:nvSpPr>
          <p:cNvPr id="27" name="文本框 26">
            <a:extLst>
              <a:ext uri="{FF2B5EF4-FFF2-40B4-BE49-F238E27FC236}">
                <a16:creationId xmlns:a16="http://schemas.microsoft.com/office/drawing/2014/main" id="{8AF6CE54-2B74-4CCD-8DDD-18193E2961A6}"/>
              </a:ext>
            </a:extLst>
          </p:cNvPr>
          <p:cNvSpPr txBox="1"/>
          <p:nvPr/>
        </p:nvSpPr>
        <p:spPr>
          <a:xfrm>
            <a:off x="641987" y="4238800"/>
            <a:ext cx="5381612" cy="2308324"/>
          </a:xfrm>
          <a:prstGeom prst="rect">
            <a:avLst/>
          </a:prstGeom>
          <a:noFill/>
        </p:spPr>
        <p:txBody>
          <a:bodyPr wrap="square" rtlCol="0">
            <a:spAutoFit/>
          </a:bodyPr>
          <a:lstStyle/>
          <a:p>
            <a:r>
              <a:rPr lang="en-US" altLang="zh-CN" dirty="0"/>
              <a:t>int  </a:t>
            </a:r>
            <a:r>
              <a:rPr lang="en-US" altLang="zh-CN" dirty="0" err="1"/>
              <a:t>maxn</a:t>
            </a:r>
            <a:r>
              <a:rPr lang="en-US" altLang="zh-CN" dirty="0"/>
              <a:t>(  </a:t>
            </a:r>
            <a:r>
              <a:rPr lang="zh-CN" altLang="en-US" dirty="0"/>
              <a:t>集合的地址，个数 ）</a:t>
            </a:r>
            <a:endParaRPr lang="en-US" altLang="zh-CN" dirty="0"/>
          </a:p>
          <a:p>
            <a:r>
              <a:rPr lang="en-US" altLang="zh-CN" dirty="0"/>
              <a:t>{</a:t>
            </a:r>
          </a:p>
          <a:p>
            <a:endParaRPr lang="en-US" altLang="zh-CN" dirty="0"/>
          </a:p>
          <a:p>
            <a:endParaRPr lang="en-US" altLang="zh-CN" dirty="0"/>
          </a:p>
          <a:p>
            <a:endParaRPr lang="en-US" altLang="zh-CN" dirty="0"/>
          </a:p>
          <a:p>
            <a:endParaRPr lang="en-US" altLang="zh-CN" dirty="0"/>
          </a:p>
          <a:p>
            <a:r>
              <a:rPr lang="en-US" altLang="zh-CN" dirty="0"/>
              <a:t>                return a;</a:t>
            </a:r>
          </a:p>
          <a:p>
            <a:r>
              <a:rPr lang="en-US" altLang="zh-CN" dirty="0"/>
              <a:t>}</a:t>
            </a:r>
          </a:p>
        </p:txBody>
      </p:sp>
      <p:sp>
        <p:nvSpPr>
          <p:cNvPr id="31" name="文本框 30">
            <a:extLst>
              <a:ext uri="{FF2B5EF4-FFF2-40B4-BE49-F238E27FC236}">
                <a16:creationId xmlns:a16="http://schemas.microsoft.com/office/drawing/2014/main" id="{C426FBC4-4332-4E76-A86D-52F35A975812}"/>
              </a:ext>
            </a:extLst>
          </p:cNvPr>
          <p:cNvSpPr txBox="1"/>
          <p:nvPr/>
        </p:nvSpPr>
        <p:spPr>
          <a:xfrm>
            <a:off x="445100" y="310876"/>
            <a:ext cx="4222174" cy="369332"/>
          </a:xfrm>
          <a:prstGeom prst="rect">
            <a:avLst/>
          </a:prstGeom>
          <a:noFill/>
        </p:spPr>
        <p:txBody>
          <a:bodyPr wrap="square">
            <a:spAutoFit/>
          </a:bodyPr>
          <a:lstStyle/>
          <a:p>
            <a:r>
              <a:rPr lang="zh-CN" altLang="en-US" dirty="0"/>
              <a:t>若干个整数的集合，连续存放在内存中</a:t>
            </a:r>
          </a:p>
        </p:txBody>
      </p:sp>
      <p:sp>
        <p:nvSpPr>
          <p:cNvPr id="33" name="文本框 32">
            <a:extLst>
              <a:ext uri="{FF2B5EF4-FFF2-40B4-BE49-F238E27FC236}">
                <a16:creationId xmlns:a16="http://schemas.microsoft.com/office/drawing/2014/main" id="{50BB8345-144E-4E53-BFD7-319ACFCD8066}"/>
              </a:ext>
            </a:extLst>
          </p:cNvPr>
          <p:cNvSpPr txBox="1"/>
          <p:nvPr/>
        </p:nvSpPr>
        <p:spPr>
          <a:xfrm>
            <a:off x="1099524" y="2346002"/>
            <a:ext cx="2435213" cy="369332"/>
          </a:xfrm>
          <a:prstGeom prst="rect">
            <a:avLst/>
          </a:prstGeom>
          <a:noFill/>
        </p:spPr>
        <p:txBody>
          <a:bodyPr wrap="square">
            <a:spAutoFit/>
          </a:bodyPr>
          <a:lstStyle/>
          <a:p>
            <a:r>
              <a:rPr lang="en-US" altLang="zh-CN" dirty="0"/>
              <a:t>int  </a:t>
            </a:r>
            <a:r>
              <a:rPr lang="en-US" altLang="zh-CN" dirty="0" err="1"/>
              <a:t>manyintegers</a:t>
            </a:r>
            <a:r>
              <a:rPr lang="en-US" altLang="zh-CN" dirty="0"/>
              <a:t>[10];</a:t>
            </a:r>
            <a:r>
              <a:rPr lang="zh-CN" altLang="en-US" dirty="0"/>
              <a:t> </a:t>
            </a:r>
          </a:p>
        </p:txBody>
      </p:sp>
      <p:sp>
        <p:nvSpPr>
          <p:cNvPr id="37" name="矩形 36">
            <a:extLst>
              <a:ext uri="{FF2B5EF4-FFF2-40B4-BE49-F238E27FC236}">
                <a16:creationId xmlns:a16="http://schemas.microsoft.com/office/drawing/2014/main" id="{5FC27848-5950-4AF0-98A8-5C43508334F0}"/>
              </a:ext>
            </a:extLst>
          </p:cNvPr>
          <p:cNvSpPr/>
          <p:nvPr/>
        </p:nvSpPr>
        <p:spPr>
          <a:xfrm>
            <a:off x="3127999" y="4293315"/>
            <a:ext cx="672150" cy="324072"/>
          </a:xfrm>
          <a:prstGeom prst="rect">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39" name="矩形 38">
            <a:extLst>
              <a:ext uri="{FF2B5EF4-FFF2-40B4-BE49-F238E27FC236}">
                <a16:creationId xmlns:a16="http://schemas.microsoft.com/office/drawing/2014/main" id="{709D384E-1046-4ED2-85E0-0BC4D7C2B641}"/>
              </a:ext>
            </a:extLst>
          </p:cNvPr>
          <p:cNvSpPr/>
          <p:nvPr/>
        </p:nvSpPr>
        <p:spPr>
          <a:xfrm>
            <a:off x="1838592" y="4284527"/>
            <a:ext cx="1164716" cy="324072"/>
          </a:xfrm>
          <a:prstGeom prst="rect">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grpSp>
        <p:nvGrpSpPr>
          <p:cNvPr id="44" name="组合 43">
            <a:extLst>
              <a:ext uri="{FF2B5EF4-FFF2-40B4-BE49-F238E27FC236}">
                <a16:creationId xmlns:a16="http://schemas.microsoft.com/office/drawing/2014/main" id="{CC8E281F-1184-4318-BF16-5EC610D23008}"/>
              </a:ext>
            </a:extLst>
          </p:cNvPr>
          <p:cNvGrpSpPr/>
          <p:nvPr/>
        </p:nvGrpSpPr>
        <p:grpSpPr>
          <a:xfrm>
            <a:off x="3415540" y="5181095"/>
            <a:ext cx="4821382" cy="675236"/>
            <a:chOff x="4771963" y="6187527"/>
            <a:chExt cx="4821382" cy="675236"/>
          </a:xfrm>
        </p:grpSpPr>
        <p:sp>
          <p:nvSpPr>
            <p:cNvPr id="45" name="标题 1">
              <a:extLst>
                <a:ext uri="{FF2B5EF4-FFF2-40B4-BE49-F238E27FC236}">
                  <a16:creationId xmlns:a16="http://schemas.microsoft.com/office/drawing/2014/main" id="{825A49F0-34E2-4451-B4A1-E837FDFBADA4}"/>
                </a:ext>
              </a:extLst>
            </p:cNvPr>
            <p:cNvSpPr txBox="1">
              <a:spLocks/>
            </p:cNvSpPr>
            <p:nvPr/>
          </p:nvSpPr>
          <p:spPr>
            <a:xfrm>
              <a:off x="4771963" y="6187527"/>
              <a:ext cx="4821382" cy="675236"/>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1800" dirty="0"/>
                <a:t>输出     </a:t>
              </a:r>
              <a:r>
                <a:rPr lang="en-US" altLang="zh-CN" sz="1800" dirty="0"/>
                <a:t>10      </a:t>
              </a:r>
              <a:r>
                <a:rPr lang="zh-CN" altLang="en-US" sz="1800" dirty="0"/>
                <a:t>个数中的最大值</a:t>
              </a:r>
            </a:p>
          </p:txBody>
        </p:sp>
        <p:sp>
          <p:nvSpPr>
            <p:cNvPr id="47" name="矩形 46">
              <a:extLst>
                <a:ext uri="{FF2B5EF4-FFF2-40B4-BE49-F238E27FC236}">
                  <a16:creationId xmlns:a16="http://schemas.microsoft.com/office/drawing/2014/main" id="{9B8A24C9-60F6-4DBB-8206-63C7D3AF60DB}"/>
                </a:ext>
              </a:extLst>
            </p:cNvPr>
            <p:cNvSpPr/>
            <p:nvPr/>
          </p:nvSpPr>
          <p:spPr>
            <a:xfrm>
              <a:off x="5475787" y="6542743"/>
              <a:ext cx="644236" cy="2949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a:t>
              </a:r>
            </a:p>
          </p:txBody>
        </p:sp>
      </p:grpSp>
    </p:spTree>
    <p:extLst>
      <p:ext uri="{BB962C8B-B14F-4D97-AF65-F5344CB8AC3E}">
        <p14:creationId xmlns:p14="http://schemas.microsoft.com/office/powerpoint/2010/main" val="2052514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CE833FD-4A1E-4599-86D1-88CF16D03872}"/>
              </a:ext>
            </a:extLst>
          </p:cNvPr>
          <p:cNvSpPr txBox="1"/>
          <p:nvPr/>
        </p:nvSpPr>
        <p:spPr>
          <a:xfrm>
            <a:off x="668000" y="1957734"/>
            <a:ext cx="5381612" cy="2308324"/>
          </a:xfrm>
          <a:prstGeom prst="rect">
            <a:avLst/>
          </a:prstGeom>
          <a:noFill/>
        </p:spPr>
        <p:txBody>
          <a:bodyPr wrap="square" rtlCol="0">
            <a:spAutoFit/>
          </a:bodyPr>
          <a:lstStyle/>
          <a:p>
            <a:r>
              <a:rPr lang="en-US" altLang="zh-CN" dirty="0"/>
              <a:t>int  main( </a:t>
            </a:r>
            <a:r>
              <a:rPr lang="zh-CN" altLang="en-US" dirty="0"/>
              <a:t>）</a:t>
            </a:r>
            <a:endParaRPr lang="en-US" altLang="zh-CN" dirty="0"/>
          </a:p>
          <a:p>
            <a:r>
              <a:rPr lang="en-US" altLang="zh-CN" dirty="0"/>
              <a:t>{</a:t>
            </a:r>
          </a:p>
          <a:p>
            <a:endParaRPr lang="en-US" altLang="zh-CN" dirty="0"/>
          </a:p>
          <a:p>
            <a:endParaRPr lang="en-US" altLang="zh-CN" dirty="0"/>
          </a:p>
          <a:p>
            <a:endParaRPr lang="en-US" altLang="zh-CN" dirty="0"/>
          </a:p>
          <a:p>
            <a:endParaRPr lang="en-US" altLang="zh-CN" dirty="0"/>
          </a:p>
          <a:p>
            <a:r>
              <a:rPr lang="en-US" altLang="zh-CN" dirty="0"/>
              <a:t>       return 0;</a:t>
            </a:r>
          </a:p>
          <a:p>
            <a:r>
              <a:rPr lang="en-US" altLang="zh-CN" dirty="0"/>
              <a:t>}</a:t>
            </a:r>
          </a:p>
        </p:txBody>
      </p:sp>
      <p:pic>
        <p:nvPicPr>
          <p:cNvPr id="9" name="图片 8">
            <a:extLst>
              <a:ext uri="{FF2B5EF4-FFF2-40B4-BE49-F238E27FC236}">
                <a16:creationId xmlns:a16="http://schemas.microsoft.com/office/drawing/2014/main" id="{F61711F2-466A-44EE-AEF4-B6BC82CCD38A}"/>
              </a:ext>
            </a:extLst>
          </p:cNvPr>
          <p:cNvPicPr>
            <a:picLocks noChangeAspect="1"/>
          </p:cNvPicPr>
          <p:nvPr/>
        </p:nvPicPr>
        <p:blipFill rotWithShape="1">
          <a:blip r:embed="rId2">
            <a:extLst>
              <a:ext uri="{28A0092B-C50C-407E-A947-70E740481C1C}">
                <a14:useLocalDpi xmlns:a14="http://schemas.microsoft.com/office/drawing/2010/main" val="0"/>
              </a:ext>
            </a:extLst>
          </a:blip>
          <a:srcRect t="26604" b="46724"/>
          <a:stretch/>
        </p:blipFill>
        <p:spPr>
          <a:xfrm>
            <a:off x="7690979" y="1432707"/>
            <a:ext cx="3012489" cy="1223997"/>
          </a:xfrm>
          <a:prstGeom prst="rect">
            <a:avLst/>
          </a:prstGeom>
        </p:spPr>
      </p:pic>
      <p:pic>
        <p:nvPicPr>
          <p:cNvPr id="38" name="图片 37">
            <a:extLst>
              <a:ext uri="{FF2B5EF4-FFF2-40B4-BE49-F238E27FC236}">
                <a16:creationId xmlns:a16="http://schemas.microsoft.com/office/drawing/2014/main" id="{9396FBB8-5C98-45A7-83FA-3CC0D7D0953B}"/>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9" y="2631897"/>
            <a:ext cx="3012489" cy="942576"/>
          </a:xfrm>
          <a:prstGeom prst="rect">
            <a:avLst/>
          </a:prstGeom>
        </p:spPr>
      </p:pic>
      <p:grpSp>
        <p:nvGrpSpPr>
          <p:cNvPr id="53" name="组合 52">
            <a:extLst>
              <a:ext uri="{FF2B5EF4-FFF2-40B4-BE49-F238E27FC236}">
                <a16:creationId xmlns:a16="http://schemas.microsoft.com/office/drawing/2014/main" id="{9DF0D148-28DB-4B2C-AC6B-C15DF13E8B88}"/>
              </a:ext>
            </a:extLst>
          </p:cNvPr>
          <p:cNvGrpSpPr/>
          <p:nvPr/>
        </p:nvGrpSpPr>
        <p:grpSpPr>
          <a:xfrm>
            <a:off x="7690978" y="5244951"/>
            <a:ext cx="3012489" cy="1172642"/>
            <a:chOff x="6883076" y="4686300"/>
            <a:chExt cx="3012489" cy="1172642"/>
          </a:xfrm>
        </p:grpSpPr>
        <p:pic>
          <p:nvPicPr>
            <p:cNvPr id="48" name="图片 47">
              <a:extLst>
                <a:ext uri="{FF2B5EF4-FFF2-40B4-BE49-F238E27FC236}">
                  <a16:creationId xmlns:a16="http://schemas.microsoft.com/office/drawing/2014/main" id="{8A3B2658-8025-4A29-91BF-875A6B083EAB}"/>
                </a:ext>
              </a:extLst>
            </p:cNvPr>
            <p:cNvPicPr>
              <a:picLocks noChangeAspect="1"/>
            </p:cNvPicPr>
            <p:nvPr/>
          </p:nvPicPr>
          <p:blipFill rotWithShape="1">
            <a:blip r:embed="rId2">
              <a:extLst>
                <a:ext uri="{28A0092B-C50C-407E-A947-70E740481C1C}">
                  <a14:useLocalDpi xmlns:a14="http://schemas.microsoft.com/office/drawing/2010/main" val="0"/>
                </a:ext>
              </a:extLst>
            </a:blip>
            <a:srcRect t="74447"/>
            <a:stretch/>
          </p:blipFill>
          <p:spPr>
            <a:xfrm>
              <a:off x="6883076" y="4686300"/>
              <a:ext cx="3012489" cy="1172642"/>
            </a:xfrm>
            <a:prstGeom prst="rect">
              <a:avLst/>
            </a:prstGeom>
          </p:spPr>
        </p:pic>
        <p:sp>
          <p:nvSpPr>
            <p:cNvPr id="50" name="矩形: 圆角 49">
              <a:extLst>
                <a:ext uri="{FF2B5EF4-FFF2-40B4-BE49-F238E27FC236}">
                  <a16:creationId xmlns:a16="http://schemas.microsoft.com/office/drawing/2014/main" id="{B3481E35-8E8E-43D8-A5A2-3DC721E5E4F4}"/>
                </a:ext>
              </a:extLst>
            </p:cNvPr>
            <p:cNvSpPr/>
            <p:nvPr/>
          </p:nvSpPr>
          <p:spPr>
            <a:xfrm>
              <a:off x="7507393" y="5371713"/>
              <a:ext cx="985503" cy="48722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2DD2BD0-BC6B-4CFE-91D5-549BEDF1BF78}"/>
                </a:ext>
              </a:extLst>
            </p:cNvPr>
            <p:cNvSpPr txBox="1"/>
            <p:nvPr/>
          </p:nvSpPr>
          <p:spPr>
            <a:xfrm>
              <a:off x="7605129" y="5487348"/>
              <a:ext cx="887767" cy="307777"/>
            </a:xfrm>
            <a:prstGeom prst="rect">
              <a:avLst/>
            </a:prstGeom>
            <a:noFill/>
          </p:spPr>
          <p:txBody>
            <a:bodyPr wrap="square" rtlCol="0">
              <a:spAutoFit/>
            </a:bodyPr>
            <a:lstStyle/>
            <a:p>
              <a:pPr algn="ctr"/>
              <a:r>
                <a:rPr lang="zh-CN" altLang="en-US" sz="1400" dirty="0"/>
                <a:t>结束</a:t>
              </a:r>
            </a:p>
          </p:txBody>
        </p:sp>
      </p:grpSp>
      <p:grpSp>
        <p:nvGrpSpPr>
          <p:cNvPr id="36" name="组合 35">
            <a:extLst>
              <a:ext uri="{FF2B5EF4-FFF2-40B4-BE49-F238E27FC236}">
                <a16:creationId xmlns:a16="http://schemas.microsoft.com/office/drawing/2014/main" id="{A8E7E55C-C7AC-431D-A3C3-79FAC630E9BC}"/>
              </a:ext>
            </a:extLst>
          </p:cNvPr>
          <p:cNvGrpSpPr/>
          <p:nvPr/>
        </p:nvGrpSpPr>
        <p:grpSpPr>
          <a:xfrm>
            <a:off x="7690980" y="208711"/>
            <a:ext cx="3012489" cy="1223996"/>
            <a:chOff x="7690980" y="208711"/>
            <a:chExt cx="3012489" cy="1223996"/>
          </a:xfrm>
        </p:grpSpPr>
        <p:pic>
          <p:nvPicPr>
            <p:cNvPr id="34" name="图片 33">
              <a:extLst>
                <a:ext uri="{FF2B5EF4-FFF2-40B4-BE49-F238E27FC236}">
                  <a16:creationId xmlns:a16="http://schemas.microsoft.com/office/drawing/2014/main" id="{57B34BAD-6F65-4F2B-B636-BA86242A6596}"/>
                </a:ext>
              </a:extLst>
            </p:cNvPr>
            <p:cNvPicPr>
              <a:picLocks noChangeAspect="1"/>
            </p:cNvPicPr>
            <p:nvPr/>
          </p:nvPicPr>
          <p:blipFill rotWithShape="1">
            <a:blip r:embed="rId2">
              <a:extLst>
                <a:ext uri="{28A0092B-C50C-407E-A947-70E740481C1C}">
                  <a14:useLocalDpi xmlns:a14="http://schemas.microsoft.com/office/drawing/2010/main" val="0"/>
                </a:ext>
              </a:extLst>
            </a:blip>
            <a:srcRect b="73328"/>
            <a:stretch/>
          </p:blipFill>
          <p:spPr>
            <a:xfrm>
              <a:off x="7690980" y="208711"/>
              <a:ext cx="3012489" cy="1223996"/>
            </a:xfrm>
            <a:prstGeom prst="rect">
              <a:avLst/>
            </a:prstGeom>
          </p:spPr>
        </p:pic>
        <p:sp>
          <p:nvSpPr>
            <p:cNvPr id="6" name="文本框 5">
              <a:extLst>
                <a:ext uri="{FF2B5EF4-FFF2-40B4-BE49-F238E27FC236}">
                  <a16:creationId xmlns:a16="http://schemas.microsoft.com/office/drawing/2014/main" id="{03DEFCF7-2170-4E86-A714-56C4B8B2418C}"/>
                </a:ext>
              </a:extLst>
            </p:cNvPr>
            <p:cNvSpPr txBox="1"/>
            <p:nvPr/>
          </p:nvSpPr>
          <p:spPr>
            <a:xfrm>
              <a:off x="9197222" y="969118"/>
              <a:ext cx="1506245" cy="338554"/>
            </a:xfrm>
            <a:prstGeom prst="rect">
              <a:avLst/>
            </a:prstGeom>
            <a:noFill/>
          </p:spPr>
          <p:txBody>
            <a:bodyPr wrap="square" rtlCol="0">
              <a:spAutoFit/>
            </a:bodyPr>
            <a:lstStyle/>
            <a:p>
              <a:pPr algn="ctr"/>
              <a:r>
                <a:rPr lang="en-US" altLang="zh-CN" sz="1600" dirty="0"/>
                <a:t>,</a:t>
              </a:r>
              <a:r>
                <a:rPr lang="en-US" altLang="zh-CN" sz="1600" dirty="0" err="1"/>
                <a:t>d,e,f,g,h,p,q</a:t>
              </a:r>
              <a:endParaRPr lang="zh-CN" altLang="en-US" sz="1600" dirty="0"/>
            </a:p>
          </p:txBody>
        </p:sp>
      </p:grpSp>
      <p:pic>
        <p:nvPicPr>
          <p:cNvPr id="7" name="图片 6">
            <a:extLst>
              <a:ext uri="{FF2B5EF4-FFF2-40B4-BE49-F238E27FC236}">
                <a16:creationId xmlns:a16="http://schemas.microsoft.com/office/drawing/2014/main" id="{546E2337-B415-4F44-95D3-3856E34B6EA4}"/>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8" y="4302375"/>
            <a:ext cx="3012489" cy="942576"/>
          </a:xfrm>
          <a:prstGeom prst="rect">
            <a:avLst/>
          </a:prstGeom>
        </p:spPr>
      </p:pic>
      <p:sp>
        <p:nvSpPr>
          <p:cNvPr id="8" name="文本框 7">
            <a:extLst>
              <a:ext uri="{FF2B5EF4-FFF2-40B4-BE49-F238E27FC236}">
                <a16:creationId xmlns:a16="http://schemas.microsoft.com/office/drawing/2014/main" id="{F03CE389-DE4A-4523-B51D-064A18B864E4}"/>
              </a:ext>
            </a:extLst>
          </p:cNvPr>
          <p:cNvSpPr txBox="1"/>
          <p:nvPr/>
        </p:nvSpPr>
        <p:spPr>
          <a:xfrm>
            <a:off x="8445825" y="4380055"/>
            <a:ext cx="639688" cy="369332"/>
          </a:xfrm>
          <a:prstGeom prst="rect">
            <a:avLst/>
          </a:prstGeom>
          <a:solidFill>
            <a:srgbClr val="FFFFFF"/>
          </a:solidFill>
        </p:spPr>
        <p:txBody>
          <a:bodyPr wrap="square" rtlCol="0">
            <a:spAutoFit/>
          </a:bodyPr>
          <a:lstStyle/>
          <a:p>
            <a:pPr algn="ctr"/>
            <a:r>
              <a:rPr lang="en-US" altLang="zh-CN" dirty="0"/>
              <a:t>a&gt;q</a:t>
            </a:r>
            <a:endParaRPr lang="zh-CN" altLang="en-US" dirty="0"/>
          </a:p>
        </p:txBody>
      </p:sp>
      <p:sp>
        <p:nvSpPr>
          <p:cNvPr id="10" name="文本框 9">
            <a:extLst>
              <a:ext uri="{FF2B5EF4-FFF2-40B4-BE49-F238E27FC236}">
                <a16:creationId xmlns:a16="http://schemas.microsoft.com/office/drawing/2014/main" id="{869EE4C6-D1C5-47D8-A0AF-050807173D0C}"/>
              </a:ext>
            </a:extLst>
          </p:cNvPr>
          <p:cNvSpPr txBox="1"/>
          <p:nvPr/>
        </p:nvSpPr>
        <p:spPr>
          <a:xfrm>
            <a:off x="9952070" y="4806348"/>
            <a:ext cx="639688" cy="369332"/>
          </a:xfrm>
          <a:prstGeom prst="rect">
            <a:avLst/>
          </a:prstGeom>
          <a:solidFill>
            <a:srgbClr val="FFFFFF"/>
          </a:solidFill>
        </p:spPr>
        <p:txBody>
          <a:bodyPr wrap="square" rtlCol="0">
            <a:spAutoFit/>
          </a:bodyPr>
          <a:lstStyle/>
          <a:p>
            <a:pPr algn="ctr"/>
            <a:r>
              <a:rPr lang="en-US" altLang="zh-CN" dirty="0"/>
              <a:t>a=q</a:t>
            </a:r>
            <a:endParaRPr lang="zh-CN" altLang="en-US" dirty="0"/>
          </a:p>
        </p:txBody>
      </p:sp>
      <p:sp>
        <p:nvSpPr>
          <p:cNvPr id="11" name="文本框 10">
            <a:extLst>
              <a:ext uri="{FF2B5EF4-FFF2-40B4-BE49-F238E27FC236}">
                <a16:creationId xmlns:a16="http://schemas.microsoft.com/office/drawing/2014/main" id="{5A1C07C3-B080-467A-BF09-674E2CC5003E}"/>
              </a:ext>
            </a:extLst>
          </p:cNvPr>
          <p:cNvSpPr txBox="1"/>
          <p:nvPr/>
        </p:nvSpPr>
        <p:spPr>
          <a:xfrm>
            <a:off x="8319974" y="3594284"/>
            <a:ext cx="980824" cy="523220"/>
          </a:xfrm>
          <a:prstGeom prst="rect">
            <a:avLst/>
          </a:prstGeom>
          <a:solidFill>
            <a:srgbClr val="FFFFFF"/>
          </a:solidFill>
        </p:spPr>
        <p:txBody>
          <a:bodyPr wrap="square" rtlCol="0">
            <a:spAutoFit/>
          </a:bodyPr>
          <a:lstStyle/>
          <a:p>
            <a:pPr algn="ctr"/>
            <a:r>
              <a:rPr lang="en-US" altLang="zh-CN" sz="2800" b="1" dirty="0"/>
              <a:t>……</a:t>
            </a:r>
            <a:endParaRPr lang="zh-CN" altLang="en-US" sz="2800" b="1" dirty="0"/>
          </a:p>
        </p:txBody>
      </p:sp>
      <p:sp>
        <p:nvSpPr>
          <p:cNvPr id="12" name="矩形 11">
            <a:extLst>
              <a:ext uri="{FF2B5EF4-FFF2-40B4-BE49-F238E27FC236}">
                <a16:creationId xmlns:a16="http://schemas.microsoft.com/office/drawing/2014/main" id="{B5523429-3B93-4D74-AE87-FF82360CDBCF}"/>
              </a:ext>
            </a:extLst>
          </p:cNvPr>
          <p:cNvSpPr/>
          <p:nvPr/>
        </p:nvSpPr>
        <p:spPr>
          <a:xfrm>
            <a:off x="7294418" y="1432706"/>
            <a:ext cx="3917373" cy="4354895"/>
          </a:xfrm>
          <a:prstGeom prst="rect">
            <a:avLst/>
          </a:prstGeom>
          <a:solidFill>
            <a:srgbClr val="44ADE1">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3FAB2B91-1531-48B5-A9A3-E6021FFEB26E}"/>
              </a:ext>
            </a:extLst>
          </p:cNvPr>
          <p:cNvSpPr/>
          <p:nvPr/>
        </p:nvSpPr>
        <p:spPr>
          <a:xfrm>
            <a:off x="6317673" y="2860847"/>
            <a:ext cx="976745" cy="477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1358013-9FDC-4D91-BB8E-4F0E6014420C}"/>
              </a:ext>
            </a:extLst>
          </p:cNvPr>
          <p:cNvSpPr txBox="1"/>
          <p:nvPr/>
        </p:nvSpPr>
        <p:spPr>
          <a:xfrm>
            <a:off x="5387753" y="1070398"/>
            <a:ext cx="2435213" cy="1477328"/>
          </a:xfrm>
          <a:prstGeom prst="rect">
            <a:avLst/>
          </a:prstGeom>
          <a:noFill/>
        </p:spPr>
        <p:txBody>
          <a:bodyPr wrap="square" rtlCol="0">
            <a:spAutoFit/>
          </a:bodyPr>
          <a:lstStyle/>
          <a:p>
            <a:r>
              <a:rPr lang="en-US" altLang="zh-CN" dirty="0"/>
              <a:t>a </a:t>
            </a:r>
            <a:r>
              <a:rPr lang="zh-CN" altLang="en-US" dirty="0"/>
              <a:t>依次与每一个数比较</a:t>
            </a:r>
            <a:endParaRPr lang="en-US" altLang="zh-CN" dirty="0"/>
          </a:p>
          <a:p>
            <a:endParaRPr lang="en-US" altLang="zh-CN" dirty="0"/>
          </a:p>
          <a:p>
            <a:r>
              <a:rPr lang="zh-CN" altLang="en-US" dirty="0"/>
              <a:t>如果</a:t>
            </a:r>
            <a:r>
              <a:rPr lang="en-US" altLang="zh-CN" dirty="0"/>
              <a:t>a</a:t>
            </a:r>
            <a:r>
              <a:rPr lang="zh-CN" altLang="en-US" dirty="0"/>
              <a:t>比其小</a:t>
            </a:r>
            <a:endParaRPr lang="en-US" altLang="zh-CN" dirty="0"/>
          </a:p>
          <a:p>
            <a:endParaRPr lang="en-US" altLang="zh-CN" dirty="0"/>
          </a:p>
          <a:p>
            <a:r>
              <a:rPr lang="zh-CN" altLang="en-US" dirty="0"/>
              <a:t>将其赋值给</a:t>
            </a:r>
            <a:r>
              <a:rPr lang="en-US" altLang="zh-CN" dirty="0"/>
              <a:t>a</a:t>
            </a:r>
            <a:endParaRPr lang="zh-CN" altLang="en-US" dirty="0"/>
          </a:p>
        </p:txBody>
      </p:sp>
      <p:graphicFrame>
        <p:nvGraphicFramePr>
          <p:cNvPr id="28" name="表格 29">
            <a:extLst>
              <a:ext uri="{FF2B5EF4-FFF2-40B4-BE49-F238E27FC236}">
                <a16:creationId xmlns:a16="http://schemas.microsoft.com/office/drawing/2014/main" id="{3D36D9D0-16AD-4329-BABB-012BDBC5ED43}"/>
              </a:ext>
            </a:extLst>
          </p:cNvPr>
          <p:cNvGraphicFramePr>
            <a:graphicFrameLocks noGrp="1"/>
          </p:cNvGraphicFramePr>
          <p:nvPr/>
        </p:nvGraphicFramePr>
        <p:xfrm>
          <a:off x="564214" y="1151113"/>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259741659"/>
                  </a:ext>
                </a:extLst>
              </a:tr>
            </a:tbl>
          </a:graphicData>
        </a:graphic>
      </p:graphicFrame>
      <p:graphicFrame>
        <p:nvGraphicFramePr>
          <p:cNvPr id="30" name="表格 29">
            <a:extLst>
              <a:ext uri="{FF2B5EF4-FFF2-40B4-BE49-F238E27FC236}">
                <a16:creationId xmlns:a16="http://schemas.microsoft.com/office/drawing/2014/main" id="{1EFF9392-B7CE-424D-93B4-25DABFC07699}"/>
              </a:ext>
            </a:extLst>
          </p:cNvPr>
          <p:cNvGraphicFramePr>
            <a:graphicFrameLocks noGrp="1"/>
          </p:cNvGraphicFramePr>
          <p:nvPr/>
        </p:nvGraphicFramePr>
        <p:xfrm>
          <a:off x="564214" y="789186"/>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r>
                        <a:rPr lang="en-US" altLang="zh-CN"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c</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g</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q</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graphicFrame>
        <p:nvGraphicFramePr>
          <p:cNvPr id="32" name="表格 31">
            <a:extLst>
              <a:ext uri="{FF2B5EF4-FFF2-40B4-BE49-F238E27FC236}">
                <a16:creationId xmlns:a16="http://schemas.microsoft.com/office/drawing/2014/main" id="{B0AE9770-0121-4838-A074-335F923A5F08}"/>
              </a:ext>
            </a:extLst>
          </p:cNvPr>
          <p:cNvGraphicFramePr>
            <a:graphicFrameLocks noGrp="1"/>
          </p:cNvGraphicFramePr>
          <p:nvPr/>
        </p:nvGraphicFramePr>
        <p:xfrm>
          <a:off x="448118" y="1432707"/>
          <a:ext cx="3917370" cy="370840"/>
        </p:xfrm>
        <a:graphic>
          <a:graphicData uri="http://schemas.openxmlformats.org/drawingml/2006/table">
            <a:tbl>
              <a:tblPr firstRow="1" bandRow="1">
                <a:tableStyleId>{5C22544A-7EE6-4342-B048-85BDC9FD1C3A}</a:tableStyleId>
              </a:tblPr>
              <a:tblGrid>
                <a:gridCol w="391737">
                  <a:extLst>
                    <a:ext uri="{9D8B030D-6E8A-4147-A177-3AD203B41FA5}">
                      <a16:colId xmlns:a16="http://schemas.microsoft.com/office/drawing/2014/main" val="2645836821"/>
                    </a:ext>
                  </a:extLst>
                </a:gridCol>
                <a:gridCol w="391737">
                  <a:extLst>
                    <a:ext uri="{9D8B030D-6E8A-4147-A177-3AD203B41FA5}">
                      <a16:colId xmlns:a16="http://schemas.microsoft.com/office/drawing/2014/main" val="2638116453"/>
                    </a:ext>
                  </a:extLst>
                </a:gridCol>
                <a:gridCol w="391737">
                  <a:extLst>
                    <a:ext uri="{9D8B030D-6E8A-4147-A177-3AD203B41FA5}">
                      <a16:colId xmlns:a16="http://schemas.microsoft.com/office/drawing/2014/main" val="1767262248"/>
                    </a:ext>
                  </a:extLst>
                </a:gridCol>
                <a:gridCol w="391737">
                  <a:extLst>
                    <a:ext uri="{9D8B030D-6E8A-4147-A177-3AD203B41FA5}">
                      <a16:colId xmlns:a16="http://schemas.microsoft.com/office/drawing/2014/main" val="3240465157"/>
                    </a:ext>
                  </a:extLst>
                </a:gridCol>
                <a:gridCol w="391737">
                  <a:extLst>
                    <a:ext uri="{9D8B030D-6E8A-4147-A177-3AD203B41FA5}">
                      <a16:colId xmlns:a16="http://schemas.microsoft.com/office/drawing/2014/main" val="3301461288"/>
                    </a:ext>
                  </a:extLst>
                </a:gridCol>
                <a:gridCol w="391737">
                  <a:extLst>
                    <a:ext uri="{9D8B030D-6E8A-4147-A177-3AD203B41FA5}">
                      <a16:colId xmlns:a16="http://schemas.microsoft.com/office/drawing/2014/main" val="1797673336"/>
                    </a:ext>
                  </a:extLst>
                </a:gridCol>
                <a:gridCol w="391737">
                  <a:extLst>
                    <a:ext uri="{9D8B030D-6E8A-4147-A177-3AD203B41FA5}">
                      <a16:colId xmlns:a16="http://schemas.microsoft.com/office/drawing/2014/main" val="1721664262"/>
                    </a:ext>
                  </a:extLst>
                </a:gridCol>
                <a:gridCol w="391737">
                  <a:extLst>
                    <a:ext uri="{9D8B030D-6E8A-4147-A177-3AD203B41FA5}">
                      <a16:colId xmlns:a16="http://schemas.microsoft.com/office/drawing/2014/main" val="1326702228"/>
                    </a:ext>
                  </a:extLst>
                </a:gridCol>
                <a:gridCol w="391737">
                  <a:extLst>
                    <a:ext uri="{9D8B030D-6E8A-4147-A177-3AD203B41FA5}">
                      <a16:colId xmlns:a16="http://schemas.microsoft.com/office/drawing/2014/main" val="2401057835"/>
                    </a:ext>
                  </a:extLst>
                </a:gridCol>
                <a:gridCol w="391737">
                  <a:extLst>
                    <a:ext uri="{9D8B030D-6E8A-4147-A177-3AD203B41FA5}">
                      <a16:colId xmlns:a16="http://schemas.microsoft.com/office/drawing/2014/main" val="3726917111"/>
                    </a:ext>
                  </a:extLst>
                </a:gridCol>
              </a:tblGrid>
              <a:tr h="370840">
                <a:tc>
                  <a:txBody>
                    <a:bodyPr/>
                    <a:lstStyle/>
                    <a:p>
                      <a:r>
                        <a:rPr lang="en-US" altLang="zh-CN" sz="160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[5]</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[6]</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[7]</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sp>
        <p:nvSpPr>
          <p:cNvPr id="27" name="文本框 26">
            <a:extLst>
              <a:ext uri="{FF2B5EF4-FFF2-40B4-BE49-F238E27FC236}">
                <a16:creationId xmlns:a16="http://schemas.microsoft.com/office/drawing/2014/main" id="{8AF6CE54-2B74-4CCD-8DDD-18193E2961A6}"/>
              </a:ext>
            </a:extLst>
          </p:cNvPr>
          <p:cNvSpPr txBox="1"/>
          <p:nvPr/>
        </p:nvSpPr>
        <p:spPr>
          <a:xfrm>
            <a:off x="641987" y="4238800"/>
            <a:ext cx="5381612" cy="2308324"/>
          </a:xfrm>
          <a:prstGeom prst="rect">
            <a:avLst/>
          </a:prstGeom>
          <a:noFill/>
        </p:spPr>
        <p:txBody>
          <a:bodyPr wrap="square" rtlCol="0">
            <a:spAutoFit/>
          </a:bodyPr>
          <a:lstStyle/>
          <a:p>
            <a:r>
              <a:rPr lang="en-US" altLang="zh-CN" dirty="0"/>
              <a:t>int  </a:t>
            </a:r>
            <a:r>
              <a:rPr lang="en-US" altLang="zh-CN" dirty="0" err="1"/>
              <a:t>maxn</a:t>
            </a:r>
            <a:r>
              <a:rPr lang="en-US" altLang="zh-CN" dirty="0"/>
              <a:t>(  </a:t>
            </a:r>
            <a:r>
              <a:rPr lang="zh-CN" altLang="en-US" dirty="0"/>
              <a:t>集合的地址，个数 ）</a:t>
            </a:r>
            <a:endParaRPr lang="en-US" altLang="zh-CN" dirty="0"/>
          </a:p>
          <a:p>
            <a:r>
              <a:rPr lang="en-US" altLang="zh-CN" dirty="0"/>
              <a:t>{</a:t>
            </a:r>
          </a:p>
          <a:p>
            <a:endParaRPr lang="en-US" altLang="zh-CN" dirty="0"/>
          </a:p>
          <a:p>
            <a:endParaRPr lang="en-US" altLang="zh-CN" dirty="0"/>
          </a:p>
          <a:p>
            <a:endParaRPr lang="en-US" altLang="zh-CN" dirty="0"/>
          </a:p>
          <a:p>
            <a:endParaRPr lang="en-US" altLang="zh-CN" dirty="0"/>
          </a:p>
          <a:p>
            <a:r>
              <a:rPr lang="en-US" altLang="zh-CN" dirty="0"/>
              <a:t>                return a;</a:t>
            </a:r>
          </a:p>
          <a:p>
            <a:r>
              <a:rPr lang="en-US" altLang="zh-CN" dirty="0"/>
              <a:t>}</a:t>
            </a:r>
          </a:p>
        </p:txBody>
      </p:sp>
      <p:sp>
        <p:nvSpPr>
          <p:cNvPr id="31" name="文本框 30">
            <a:extLst>
              <a:ext uri="{FF2B5EF4-FFF2-40B4-BE49-F238E27FC236}">
                <a16:creationId xmlns:a16="http://schemas.microsoft.com/office/drawing/2014/main" id="{C426FBC4-4332-4E76-A86D-52F35A975812}"/>
              </a:ext>
            </a:extLst>
          </p:cNvPr>
          <p:cNvSpPr txBox="1"/>
          <p:nvPr/>
        </p:nvSpPr>
        <p:spPr>
          <a:xfrm>
            <a:off x="445100" y="310876"/>
            <a:ext cx="4222174" cy="369332"/>
          </a:xfrm>
          <a:prstGeom prst="rect">
            <a:avLst/>
          </a:prstGeom>
          <a:noFill/>
        </p:spPr>
        <p:txBody>
          <a:bodyPr wrap="square">
            <a:spAutoFit/>
          </a:bodyPr>
          <a:lstStyle/>
          <a:p>
            <a:r>
              <a:rPr lang="zh-CN" altLang="en-US" dirty="0"/>
              <a:t>若干个整数的集合，连续存放在内存中</a:t>
            </a:r>
          </a:p>
        </p:txBody>
      </p:sp>
      <p:sp>
        <p:nvSpPr>
          <p:cNvPr id="33" name="文本框 32">
            <a:extLst>
              <a:ext uri="{FF2B5EF4-FFF2-40B4-BE49-F238E27FC236}">
                <a16:creationId xmlns:a16="http://schemas.microsoft.com/office/drawing/2014/main" id="{50BB8345-144E-4E53-BFD7-319ACFCD8066}"/>
              </a:ext>
            </a:extLst>
          </p:cNvPr>
          <p:cNvSpPr txBox="1"/>
          <p:nvPr/>
        </p:nvSpPr>
        <p:spPr>
          <a:xfrm>
            <a:off x="1099524" y="2346002"/>
            <a:ext cx="3043423" cy="369332"/>
          </a:xfrm>
          <a:prstGeom prst="rect">
            <a:avLst/>
          </a:prstGeom>
          <a:noFill/>
        </p:spPr>
        <p:txBody>
          <a:bodyPr wrap="square">
            <a:spAutoFit/>
          </a:bodyPr>
          <a:lstStyle/>
          <a:p>
            <a:r>
              <a:rPr lang="en-US" altLang="zh-CN" dirty="0"/>
              <a:t>int  </a:t>
            </a:r>
            <a:r>
              <a:rPr lang="en-US" altLang="zh-CN" dirty="0" err="1"/>
              <a:t>manyintegers</a:t>
            </a:r>
            <a:r>
              <a:rPr lang="en-US" altLang="zh-CN" dirty="0"/>
              <a:t>[10];</a:t>
            </a:r>
            <a:r>
              <a:rPr lang="zh-CN" altLang="en-US" dirty="0"/>
              <a:t>  </a:t>
            </a:r>
            <a:r>
              <a:rPr lang="en-US" altLang="zh-CN" dirty="0"/>
              <a:t>int a;</a:t>
            </a:r>
            <a:endParaRPr lang="zh-CN" altLang="en-US" dirty="0"/>
          </a:p>
        </p:txBody>
      </p:sp>
      <p:sp>
        <p:nvSpPr>
          <p:cNvPr id="37" name="矩形 36">
            <a:extLst>
              <a:ext uri="{FF2B5EF4-FFF2-40B4-BE49-F238E27FC236}">
                <a16:creationId xmlns:a16="http://schemas.microsoft.com/office/drawing/2014/main" id="{5FC27848-5950-4AF0-98A8-5C43508334F0}"/>
              </a:ext>
            </a:extLst>
          </p:cNvPr>
          <p:cNvSpPr/>
          <p:nvPr/>
        </p:nvSpPr>
        <p:spPr>
          <a:xfrm>
            <a:off x="3127999" y="4293315"/>
            <a:ext cx="672150" cy="324072"/>
          </a:xfrm>
          <a:prstGeom prst="rect">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39" name="矩形 38">
            <a:extLst>
              <a:ext uri="{FF2B5EF4-FFF2-40B4-BE49-F238E27FC236}">
                <a16:creationId xmlns:a16="http://schemas.microsoft.com/office/drawing/2014/main" id="{709D384E-1046-4ED2-85E0-0BC4D7C2B641}"/>
              </a:ext>
            </a:extLst>
          </p:cNvPr>
          <p:cNvSpPr/>
          <p:nvPr/>
        </p:nvSpPr>
        <p:spPr>
          <a:xfrm>
            <a:off x="1838592" y="4284527"/>
            <a:ext cx="1164716" cy="324072"/>
          </a:xfrm>
          <a:prstGeom prst="rect">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41" name="文本框 40">
            <a:extLst>
              <a:ext uri="{FF2B5EF4-FFF2-40B4-BE49-F238E27FC236}">
                <a16:creationId xmlns:a16="http://schemas.microsoft.com/office/drawing/2014/main" id="{66372B7F-5ED6-4EF7-B96F-FCDB93CF1952}"/>
              </a:ext>
            </a:extLst>
          </p:cNvPr>
          <p:cNvSpPr txBox="1"/>
          <p:nvPr/>
        </p:nvSpPr>
        <p:spPr>
          <a:xfrm>
            <a:off x="1032085" y="2983445"/>
            <a:ext cx="3256096" cy="369332"/>
          </a:xfrm>
          <a:prstGeom prst="rect">
            <a:avLst/>
          </a:prstGeom>
          <a:noFill/>
        </p:spPr>
        <p:txBody>
          <a:bodyPr wrap="square">
            <a:spAutoFit/>
          </a:bodyPr>
          <a:lstStyle/>
          <a:p>
            <a:r>
              <a:rPr lang="zh-CN" altLang="en-US" dirty="0"/>
              <a:t> </a:t>
            </a:r>
            <a:r>
              <a:rPr lang="en-US" altLang="zh-CN" dirty="0"/>
              <a:t>a = </a:t>
            </a:r>
            <a:r>
              <a:rPr lang="en-US" altLang="zh-CN" dirty="0" err="1"/>
              <a:t>maxn</a:t>
            </a:r>
            <a:r>
              <a:rPr lang="en-US" altLang="zh-CN" dirty="0"/>
              <a:t>(</a:t>
            </a:r>
            <a:r>
              <a:rPr lang="en-US" altLang="zh-CN" dirty="0" err="1"/>
              <a:t>manyintergs</a:t>
            </a:r>
            <a:r>
              <a:rPr lang="en-US" altLang="zh-CN" dirty="0"/>
              <a:t>, 10);</a:t>
            </a:r>
            <a:endParaRPr lang="zh-CN" altLang="en-US" dirty="0"/>
          </a:p>
        </p:txBody>
      </p:sp>
      <p:sp>
        <p:nvSpPr>
          <p:cNvPr id="43" name="文本框 42">
            <a:extLst>
              <a:ext uri="{FF2B5EF4-FFF2-40B4-BE49-F238E27FC236}">
                <a16:creationId xmlns:a16="http://schemas.microsoft.com/office/drawing/2014/main" id="{333D74CB-3BBE-4E92-9A5B-03B4CB50221D}"/>
              </a:ext>
            </a:extLst>
          </p:cNvPr>
          <p:cNvSpPr txBox="1"/>
          <p:nvPr/>
        </p:nvSpPr>
        <p:spPr>
          <a:xfrm>
            <a:off x="1044976" y="2691947"/>
            <a:ext cx="4034108" cy="369332"/>
          </a:xfrm>
          <a:prstGeom prst="rect">
            <a:avLst/>
          </a:prstGeom>
          <a:noFill/>
        </p:spPr>
        <p:txBody>
          <a:bodyPr wrap="square">
            <a:spAutoFit/>
          </a:bodyPr>
          <a:lstStyle/>
          <a:p>
            <a:r>
              <a:rPr lang="zh-CN" altLang="en-US" dirty="0"/>
              <a:t>为每一个位置赋值（</a:t>
            </a:r>
            <a:r>
              <a:rPr lang="en-US" altLang="zh-CN" dirty="0" err="1"/>
              <a:t>eg.</a:t>
            </a:r>
            <a:r>
              <a:rPr lang="zh-CN" altLang="en-US" dirty="0"/>
              <a:t>键盘输入）</a:t>
            </a:r>
          </a:p>
        </p:txBody>
      </p:sp>
      <p:sp>
        <p:nvSpPr>
          <p:cNvPr id="2" name="文本框 1">
            <a:extLst>
              <a:ext uri="{FF2B5EF4-FFF2-40B4-BE49-F238E27FC236}">
                <a16:creationId xmlns:a16="http://schemas.microsoft.com/office/drawing/2014/main" id="{45FD0764-F797-4237-B0D2-D3A181BE68FE}"/>
              </a:ext>
            </a:extLst>
          </p:cNvPr>
          <p:cNvSpPr txBox="1"/>
          <p:nvPr/>
        </p:nvSpPr>
        <p:spPr>
          <a:xfrm>
            <a:off x="1074248" y="3321257"/>
            <a:ext cx="3256096" cy="369332"/>
          </a:xfrm>
          <a:prstGeom prst="rect">
            <a:avLst/>
          </a:prstGeom>
          <a:noFill/>
        </p:spPr>
        <p:txBody>
          <a:bodyPr wrap="square">
            <a:spAutoFit/>
          </a:bodyPr>
          <a:lstStyle/>
          <a:p>
            <a:r>
              <a:rPr lang="zh-CN" altLang="en-US" dirty="0"/>
              <a:t>输出 </a:t>
            </a:r>
            <a:r>
              <a:rPr lang="en-US" altLang="zh-CN" dirty="0"/>
              <a:t>a ;</a:t>
            </a:r>
            <a:endParaRPr lang="zh-CN" altLang="en-US" dirty="0"/>
          </a:p>
        </p:txBody>
      </p:sp>
      <p:sp>
        <p:nvSpPr>
          <p:cNvPr id="3" name="矩形 2">
            <a:extLst>
              <a:ext uri="{FF2B5EF4-FFF2-40B4-BE49-F238E27FC236}">
                <a16:creationId xmlns:a16="http://schemas.microsoft.com/office/drawing/2014/main" id="{1B50CB60-8802-4A20-920C-202E6E866D7D}"/>
              </a:ext>
            </a:extLst>
          </p:cNvPr>
          <p:cNvSpPr/>
          <p:nvPr/>
        </p:nvSpPr>
        <p:spPr>
          <a:xfrm>
            <a:off x="2182091" y="3005318"/>
            <a:ext cx="1257299" cy="401906"/>
          </a:xfrm>
          <a:prstGeom prst="rect">
            <a:avLst/>
          </a:prstGeom>
          <a:solidFill>
            <a:srgbClr val="C00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4" name="矩形 3">
            <a:extLst>
              <a:ext uri="{FF2B5EF4-FFF2-40B4-BE49-F238E27FC236}">
                <a16:creationId xmlns:a16="http://schemas.microsoft.com/office/drawing/2014/main" id="{794F0031-DF1D-4A6A-81A9-04FBCEA4BCC4}"/>
              </a:ext>
            </a:extLst>
          </p:cNvPr>
          <p:cNvSpPr/>
          <p:nvPr/>
        </p:nvSpPr>
        <p:spPr>
          <a:xfrm>
            <a:off x="3514297" y="2991357"/>
            <a:ext cx="331341" cy="401906"/>
          </a:xfrm>
          <a:prstGeom prst="rect">
            <a:avLst/>
          </a:prstGeom>
          <a:solidFill>
            <a:srgbClr val="C00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tx1"/>
              </a:solidFill>
            </a:endParaRPr>
          </a:p>
        </p:txBody>
      </p:sp>
      <p:sp>
        <p:nvSpPr>
          <p:cNvPr id="14" name="标注: 线形 13">
            <a:extLst>
              <a:ext uri="{FF2B5EF4-FFF2-40B4-BE49-F238E27FC236}">
                <a16:creationId xmlns:a16="http://schemas.microsoft.com/office/drawing/2014/main" id="{84EF5312-466B-49A4-9458-3703120F0E54}"/>
              </a:ext>
            </a:extLst>
          </p:cNvPr>
          <p:cNvSpPr/>
          <p:nvPr/>
        </p:nvSpPr>
        <p:spPr>
          <a:xfrm>
            <a:off x="4271096" y="3459051"/>
            <a:ext cx="1275031" cy="544161"/>
          </a:xfrm>
          <a:prstGeom prst="borderCallout1">
            <a:avLst>
              <a:gd name="adj1" fmla="val 18750"/>
              <a:gd name="adj2" fmla="val -8333"/>
              <a:gd name="adj3" fmla="val -5661"/>
              <a:gd name="adj4" fmla="val -59592"/>
            </a:avLst>
          </a:prstGeom>
          <a:solidFill>
            <a:srgbClr val="C00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实参</a:t>
            </a:r>
          </a:p>
        </p:txBody>
      </p:sp>
      <p:sp>
        <p:nvSpPr>
          <p:cNvPr id="42" name="标注: 线形 41">
            <a:extLst>
              <a:ext uri="{FF2B5EF4-FFF2-40B4-BE49-F238E27FC236}">
                <a16:creationId xmlns:a16="http://schemas.microsoft.com/office/drawing/2014/main" id="{68CB738B-650C-4E87-96AE-55E5FB29CF3B}"/>
              </a:ext>
            </a:extLst>
          </p:cNvPr>
          <p:cNvSpPr/>
          <p:nvPr/>
        </p:nvSpPr>
        <p:spPr>
          <a:xfrm>
            <a:off x="4251326" y="4663830"/>
            <a:ext cx="1275031" cy="544161"/>
          </a:xfrm>
          <a:prstGeom prst="borderCallout1">
            <a:avLst>
              <a:gd name="adj1" fmla="val 18750"/>
              <a:gd name="adj2" fmla="val -8333"/>
              <a:gd name="adj3" fmla="val -5661"/>
              <a:gd name="adj4" fmla="val -59592"/>
            </a:avLst>
          </a:prstGeom>
          <a:solidFill>
            <a:srgbClr val="FFC000">
              <a:alpha val="30980"/>
            </a:srgb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形参</a:t>
            </a:r>
          </a:p>
        </p:txBody>
      </p:sp>
      <p:grpSp>
        <p:nvGrpSpPr>
          <p:cNvPr id="44" name="组合 43">
            <a:extLst>
              <a:ext uri="{FF2B5EF4-FFF2-40B4-BE49-F238E27FC236}">
                <a16:creationId xmlns:a16="http://schemas.microsoft.com/office/drawing/2014/main" id="{7A591B65-0674-439A-8D6A-AFF597CBFD7D}"/>
              </a:ext>
            </a:extLst>
          </p:cNvPr>
          <p:cNvGrpSpPr/>
          <p:nvPr/>
        </p:nvGrpSpPr>
        <p:grpSpPr>
          <a:xfrm>
            <a:off x="3445045" y="6011303"/>
            <a:ext cx="4821382" cy="675236"/>
            <a:chOff x="4771963" y="6187527"/>
            <a:chExt cx="4821382" cy="675236"/>
          </a:xfrm>
        </p:grpSpPr>
        <p:sp>
          <p:nvSpPr>
            <p:cNvPr id="45" name="标题 1">
              <a:extLst>
                <a:ext uri="{FF2B5EF4-FFF2-40B4-BE49-F238E27FC236}">
                  <a16:creationId xmlns:a16="http://schemas.microsoft.com/office/drawing/2014/main" id="{771A106A-894A-4F83-8271-E3F6303EFAB0}"/>
                </a:ext>
              </a:extLst>
            </p:cNvPr>
            <p:cNvSpPr txBox="1">
              <a:spLocks/>
            </p:cNvSpPr>
            <p:nvPr/>
          </p:nvSpPr>
          <p:spPr>
            <a:xfrm>
              <a:off x="4771963" y="6187527"/>
              <a:ext cx="4821382" cy="675236"/>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sz="1800" dirty="0"/>
                <a:t>输出     </a:t>
              </a:r>
              <a:r>
                <a:rPr lang="en-US" altLang="zh-CN" sz="1800" dirty="0"/>
                <a:t>10      </a:t>
              </a:r>
              <a:r>
                <a:rPr lang="zh-CN" altLang="en-US" sz="1800" dirty="0"/>
                <a:t>个数中的最大值</a:t>
              </a:r>
            </a:p>
          </p:txBody>
        </p:sp>
        <p:sp>
          <p:nvSpPr>
            <p:cNvPr id="46" name="矩形 45">
              <a:extLst>
                <a:ext uri="{FF2B5EF4-FFF2-40B4-BE49-F238E27FC236}">
                  <a16:creationId xmlns:a16="http://schemas.microsoft.com/office/drawing/2014/main" id="{90C12621-ADDB-44A5-9A21-D27C739CAB6F}"/>
                </a:ext>
              </a:extLst>
            </p:cNvPr>
            <p:cNvSpPr/>
            <p:nvPr/>
          </p:nvSpPr>
          <p:spPr>
            <a:xfrm>
              <a:off x="5475787" y="6542743"/>
              <a:ext cx="644236" cy="2949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solidFill>
                    <a:schemeClr val="tx1"/>
                  </a:solidFill>
                </a:rPr>
                <a:t>？</a:t>
              </a:r>
            </a:p>
          </p:txBody>
        </p:sp>
      </p:grpSp>
    </p:spTree>
    <p:extLst>
      <p:ext uri="{BB962C8B-B14F-4D97-AF65-F5344CB8AC3E}">
        <p14:creationId xmlns:p14="http://schemas.microsoft.com/office/powerpoint/2010/main" val="40888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4"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5201403B-AD05-495C-AF3E-F900515DB448}"/>
              </a:ext>
            </a:extLst>
          </p:cNvPr>
          <p:cNvSpPr>
            <a:spLocks noGrp="1"/>
          </p:cNvSpPr>
          <p:nvPr>
            <p:ph type="sldNum" sz="quarter" idx="4294967295"/>
          </p:nvPr>
        </p:nvSpPr>
        <p:spPr>
          <a:xfrm>
            <a:off x="9282113" y="6240463"/>
            <a:ext cx="2909887" cy="206375"/>
          </a:xfrm>
        </p:spPr>
        <p:txBody>
          <a:bodyPr/>
          <a:lstStyle/>
          <a:p>
            <a:fld id="{B058512A-BF6F-43D0-855A-BBBF14572BDB}" type="slidenum">
              <a:rPr lang="zh-CN" altLang="en-US" smtClean="0"/>
              <a:pPr/>
              <a:t>13</a:t>
            </a:fld>
            <a:endParaRPr lang="zh-CN" altLang="en-US"/>
          </a:p>
        </p:txBody>
      </p:sp>
      <p:pic>
        <p:nvPicPr>
          <p:cNvPr id="8" name="图片 7">
            <a:extLst>
              <a:ext uri="{FF2B5EF4-FFF2-40B4-BE49-F238E27FC236}">
                <a16:creationId xmlns:a16="http://schemas.microsoft.com/office/drawing/2014/main" id="{5D919AB2-5A9E-4977-A290-7BCA42366A6D}"/>
              </a:ext>
            </a:extLst>
          </p:cNvPr>
          <p:cNvPicPr/>
          <p:nvPr/>
        </p:nvPicPr>
        <p:blipFill>
          <a:blip r:embed="rId2"/>
          <a:stretch>
            <a:fillRect/>
          </a:stretch>
        </p:blipFill>
        <p:spPr>
          <a:xfrm>
            <a:off x="1097337" y="411163"/>
            <a:ext cx="9231227" cy="5303838"/>
          </a:xfrm>
          <a:prstGeom prst="rect">
            <a:avLst/>
          </a:prstGeom>
        </p:spPr>
      </p:pic>
    </p:spTree>
    <p:extLst>
      <p:ext uri="{BB962C8B-B14F-4D97-AF65-F5344CB8AC3E}">
        <p14:creationId xmlns:p14="http://schemas.microsoft.com/office/powerpoint/2010/main" val="340208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043DFF-F6B7-4245-A69C-77E9039BE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1704109"/>
            <a:ext cx="11823700" cy="4457700"/>
          </a:xfrm>
          <a:prstGeom prst="rect">
            <a:avLst/>
          </a:prstGeom>
        </p:spPr>
      </p:pic>
      <p:sp>
        <p:nvSpPr>
          <p:cNvPr id="5" name="标题 1">
            <a:extLst>
              <a:ext uri="{FF2B5EF4-FFF2-40B4-BE49-F238E27FC236}">
                <a16:creationId xmlns:a16="http://schemas.microsoft.com/office/drawing/2014/main" id="{46796CC1-DA68-4584-A8C3-5A3765B658C9}"/>
              </a:ext>
            </a:extLst>
          </p:cNvPr>
          <p:cNvSpPr txBox="1">
            <a:spLocks/>
          </p:cNvSpPr>
          <p:nvPr/>
        </p:nvSpPr>
        <p:spPr>
          <a:xfrm>
            <a:off x="298266" y="218209"/>
            <a:ext cx="4821382" cy="1485900"/>
          </a:xfrm>
          <a:prstGeom prst="rect">
            <a:avLst/>
          </a:prstGeom>
        </p:spPr>
        <p:txBody>
          <a:bodyPr vert="horz" lIns="91440" tIns="45720" rIns="91440" bIns="45720" rtlCol="0" anchor="b">
            <a:normAutofit fontScale="92500" lnSpcReduction="200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pPr>
              <a:lnSpc>
                <a:spcPct val="200000"/>
              </a:lnSpc>
            </a:pPr>
            <a:r>
              <a:rPr lang="zh-CN" altLang="en-US" sz="1800" dirty="0"/>
              <a:t>作业：从小到大的顺序 </a:t>
            </a:r>
            <a:endParaRPr lang="en-US" altLang="zh-CN" sz="1800" dirty="0"/>
          </a:p>
          <a:p>
            <a:pPr>
              <a:lnSpc>
                <a:spcPct val="200000"/>
              </a:lnSpc>
            </a:pPr>
            <a:r>
              <a:rPr lang="zh-CN" altLang="en-US" sz="1800" dirty="0"/>
              <a:t>           输出     </a:t>
            </a:r>
            <a:r>
              <a:rPr lang="en-US" altLang="zh-CN" sz="1800" dirty="0"/>
              <a:t>3     </a:t>
            </a:r>
            <a:r>
              <a:rPr lang="zh-CN" altLang="en-US" sz="1800" dirty="0"/>
              <a:t>个数</a:t>
            </a:r>
            <a:endParaRPr lang="en-US" altLang="zh-CN" sz="1800" dirty="0"/>
          </a:p>
          <a:p>
            <a:pPr>
              <a:lnSpc>
                <a:spcPct val="200000"/>
              </a:lnSpc>
            </a:pPr>
            <a:r>
              <a:rPr lang="zh-CN" altLang="en-US" sz="1800" dirty="0"/>
              <a:t>流程图与算法（以下为不良范例）</a:t>
            </a:r>
          </a:p>
        </p:txBody>
      </p:sp>
    </p:spTree>
    <p:extLst>
      <p:ext uri="{BB962C8B-B14F-4D97-AF65-F5344CB8AC3E}">
        <p14:creationId xmlns:p14="http://schemas.microsoft.com/office/powerpoint/2010/main" val="231144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关系运算符和关系表达式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在</a:t>
            </a:r>
            <a:r>
              <a:rPr lang="en-US" altLang="zh-CN" sz="2400">
                <a:solidFill>
                  <a:schemeClr val="tx1">
                    <a:lumMod val="65000"/>
                    <a:lumOff val="35000"/>
                  </a:schemeClr>
                </a:solidFill>
                <a:latin typeface="+mn-ea"/>
                <a:ea typeface="+mn-ea"/>
              </a:rPr>
              <a:t>C</a:t>
            </a:r>
            <a:r>
              <a:rPr lang="zh-CN" altLang="en-US" sz="2400">
                <a:solidFill>
                  <a:schemeClr val="tx1">
                    <a:lumMod val="65000"/>
                    <a:lumOff val="35000"/>
                  </a:schemeClr>
                </a:solidFill>
                <a:latin typeface="+mn-ea"/>
                <a:ea typeface="+mn-ea"/>
              </a:rPr>
              <a:t>语言中，比较符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或称比较运算符</a:t>
            </a:r>
            <a:r>
              <a:rPr lang="en-US" altLang="zh-CN" sz="2400">
                <a:solidFill>
                  <a:schemeClr val="tx1">
                    <a:lumMod val="65000"/>
                    <a:lumOff val="35000"/>
                  </a:schemeClr>
                </a:solidFill>
                <a:latin typeface="+mn-ea"/>
                <a:ea typeface="+mn-ea"/>
              </a:rPr>
              <a:t>)</a:t>
            </a:r>
            <a:r>
              <a:rPr lang="zh-CN" altLang="en-US" sz="2400">
                <a:solidFill>
                  <a:schemeClr val="tx1">
                    <a:lumMod val="65000"/>
                    <a:lumOff val="35000"/>
                  </a:schemeClr>
                </a:solidFill>
                <a:latin typeface="+mn-ea"/>
                <a:ea typeface="+mn-ea"/>
              </a:rPr>
              <a:t>称为关系运算符。所谓“关系运算”就是“比较运算”，将两个数值进行比较，判断其比较的结果是否符合给定的条件。</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2772806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关系运算符及其优先次序</a:t>
            </a:r>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a:solidFill>
                  <a:schemeClr val="accent1">
                    <a:lumMod val="75000"/>
                  </a:schemeClr>
                </a:solidFill>
              </a:rPr>
              <a:t>＜</a:t>
            </a:r>
            <a:r>
              <a:rPr lang="en-US" altLang="zh-CN" sz="1400">
                <a:solidFill>
                  <a:schemeClr val="accent1">
                    <a:lumMod val="75000"/>
                  </a:schemeClr>
                </a:solidFill>
              </a:rPr>
              <a:t>	</a:t>
            </a:r>
            <a:r>
              <a:rPr lang="zh-CN" altLang="en-US" sz="140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a:solidFill>
                  <a:srgbClr val="F9F9F9"/>
                </a:solidFill>
              </a:rPr>
              <a:t>关系</a:t>
            </a:r>
            <a:endParaRPr lang="en-US" altLang="zh-CN" sz="2400" b="1">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&lt;=	</a:t>
            </a:r>
            <a:r>
              <a:rPr lang="zh-CN" altLang="en-US" sz="140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前４种关系运算符的优先级别相同，后</a:t>
            </a:r>
            <a:r>
              <a:rPr lang="en-US" altLang="zh-CN" dirty="0">
                <a:solidFill>
                  <a:schemeClr val="tx1"/>
                </a:solidFill>
              </a:rPr>
              <a:t>2</a:t>
            </a:r>
            <a:r>
              <a:rPr lang="zh-CN" altLang="en-US" dirty="0">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b="1" dirty="0">
                <a:solidFill>
                  <a:schemeClr val="tx1"/>
                </a:solidFill>
              </a:rPr>
              <a:t>关系运算符</a:t>
            </a:r>
            <a:r>
              <a:rPr lang="zh-CN" altLang="en-US" dirty="0">
                <a:solidFill>
                  <a:schemeClr val="tx1"/>
                </a:solidFill>
              </a:rPr>
              <a:t>的优先级低于</a:t>
            </a:r>
            <a:r>
              <a:rPr lang="zh-CN" altLang="en-US" b="1" dirty="0">
                <a:solidFill>
                  <a:schemeClr val="tx1"/>
                </a:solidFill>
              </a:rPr>
              <a:t>算术运算符</a:t>
            </a:r>
            <a:r>
              <a:rPr lang="zh-CN" altLang="en-US" dirty="0">
                <a:solidFill>
                  <a:schemeClr val="tx1"/>
                </a:solidFill>
              </a:rPr>
              <a:t>。</a:t>
            </a:r>
          </a:p>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关系运算符的优先级高于</a:t>
            </a:r>
            <a:r>
              <a:rPr lang="zh-CN" altLang="en-US" b="1" dirty="0">
                <a:solidFill>
                  <a:schemeClr val="tx1"/>
                </a:solidFill>
              </a:rPr>
              <a:t>赋值运算符</a:t>
            </a:r>
            <a:r>
              <a:rPr lang="zh-CN" altLang="en-US" dirty="0">
                <a:solidFill>
                  <a:schemeClr val="tx1"/>
                </a:solidFill>
              </a:rPr>
              <a:t>。</a:t>
            </a:r>
            <a:endParaRPr lang="en-US" altLang="zh-CN" dirty="0">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算术</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赋值</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高</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a:latin typeface="微软雅黑" panose="020B0503020204020204" pitchFamily="34" charset="-122"/>
                <a:ea typeface="微软雅黑" panose="020B0503020204020204" pitchFamily="34" charset="-122"/>
              </a:rPr>
              <a:t>优先级</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c&gt;</a:t>
            </a:r>
            <a:r>
              <a:rPr lang="en-US" altLang="zh-CN" sz="1400" dirty="0" err="1"/>
              <a:t>a+b</a:t>
            </a:r>
            <a:endParaRPr lang="en-US" altLang="zh-CN" sz="1400" dirty="0"/>
          </a:p>
          <a:p>
            <a:pPr defTabSz="363538"/>
            <a:endParaRPr lang="en-US" altLang="zh-CN" sz="1400" dirty="0"/>
          </a:p>
          <a:p>
            <a:pPr defTabSz="363538"/>
            <a:r>
              <a:rPr lang="en-US" altLang="zh-CN" sz="1400" dirty="0"/>
              <a:t>a&gt;b==c</a:t>
            </a:r>
            <a:endParaRPr lang="en-US" altLang="zh-CN" sz="1400" dirty="0">
              <a:solidFill>
                <a:srgbClr val="0070C0"/>
              </a:solidFill>
            </a:endParaRPr>
          </a:p>
          <a:p>
            <a:pPr defTabSz="363538"/>
            <a:endParaRPr lang="en-US" altLang="zh-CN" sz="1400" dirty="0"/>
          </a:p>
          <a:p>
            <a:pPr defTabSz="363538"/>
            <a:r>
              <a:rPr lang="en-US" altLang="zh-CN" sz="1400" dirty="0"/>
              <a:t>a==b&lt;c</a:t>
            </a:r>
            <a:endParaRPr lang="en-US" altLang="zh-CN" sz="1400" dirty="0">
              <a:solidFill>
                <a:srgbClr val="0070C0"/>
              </a:solidFill>
            </a:endParaRPr>
          </a:p>
          <a:p>
            <a:pPr defTabSz="363538"/>
            <a:endParaRPr lang="en-US" altLang="zh-CN" sz="1400" dirty="0"/>
          </a:p>
          <a:p>
            <a:pPr defTabSz="363538"/>
            <a:r>
              <a:rPr lang="en-US" altLang="zh-CN" sz="1400" dirty="0"/>
              <a:t>a=b&gt;c</a:t>
            </a:r>
            <a:endParaRPr lang="en-US" altLang="zh-CN" sz="1400" dirty="0">
              <a:solidFill>
                <a:srgbClr val="0070C0"/>
              </a:solidFill>
            </a:endParaRPr>
          </a:p>
        </p:txBody>
      </p:sp>
    </p:spTree>
    <p:extLst>
      <p:ext uri="{BB962C8B-B14F-4D97-AF65-F5344CB8AC3E}">
        <p14:creationId xmlns:p14="http://schemas.microsoft.com/office/powerpoint/2010/main" val="38337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关系运算符及其优先次序</a:t>
            </a:r>
          </a:p>
        </p:txBody>
      </p:sp>
      <p:sp>
        <p:nvSpPr>
          <p:cNvPr id="6" name="MH_SubTitle_1"/>
          <p:cNvSpPr/>
          <p:nvPr>
            <p:custDataLst>
              <p:tags r:id="rId1"/>
            </p:custDataLst>
          </p:nvPr>
        </p:nvSpPr>
        <p:spPr>
          <a:xfrm>
            <a:off x="3662363" y="1989414"/>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zh-CN" altLang="en-US" sz="1400">
                <a:solidFill>
                  <a:schemeClr val="accent1">
                    <a:lumMod val="75000"/>
                  </a:schemeClr>
                </a:solidFill>
              </a:rPr>
              <a:t>＜</a:t>
            </a:r>
            <a:r>
              <a:rPr lang="en-US" altLang="zh-CN" sz="1400">
                <a:solidFill>
                  <a:schemeClr val="accent1">
                    <a:lumMod val="75000"/>
                  </a:schemeClr>
                </a:solidFill>
              </a:rPr>
              <a:t>	</a:t>
            </a:r>
            <a:r>
              <a:rPr lang="zh-CN" altLang="en-US" sz="1400">
                <a:solidFill>
                  <a:schemeClr val="accent1">
                    <a:lumMod val="75000"/>
                  </a:schemeClr>
                </a:solidFill>
              </a:rPr>
              <a:t>（小于）</a:t>
            </a:r>
            <a:endParaRPr lang="en-US" altLang="zh-CN" sz="1400" dirty="0">
              <a:solidFill>
                <a:schemeClr val="accent1">
                  <a:lumMod val="75000"/>
                </a:schemeClr>
              </a:solidFill>
            </a:endParaRPr>
          </a:p>
        </p:txBody>
      </p:sp>
      <p:sp>
        <p:nvSpPr>
          <p:cNvPr id="7" name="MH_Other_1"/>
          <p:cNvSpPr/>
          <p:nvPr>
            <p:custDataLst>
              <p:tags r:id="rId2"/>
            </p:custDataLst>
          </p:nvPr>
        </p:nvSpPr>
        <p:spPr>
          <a:xfrm rot="16200000">
            <a:off x="991763" y="2646482"/>
            <a:ext cx="3251390" cy="1937492"/>
          </a:xfrm>
          <a:custGeom>
            <a:avLst/>
            <a:gdLst>
              <a:gd name="connsiteX0" fmla="*/ 1030079 w 2883578"/>
              <a:gd name="connsiteY0" fmla="*/ 0 h 2418446"/>
              <a:gd name="connsiteX1" fmla="*/ 1053716 w 2883578"/>
              <a:gd name="connsiteY1" fmla="*/ 43547 h 2418446"/>
              <a:gd name="connsiteX2" fmla="*/ 1441789 w 2883578"/>
              <a:gd name="connsiteY2" fmla="*/ 249884 h 2418446"/>
              <a:gd name="connsiteX3" fmla="*/ 1829862 w 2883578"/>
              <a:gd name="connsiteY3" fmla="*/ 43547 h 2418446"/>
              <a:gd name="connsiteX4" fmla="*/ 1853499 w 2883578"/>
              <a:gd name="connsiteY4" fmla="*/ 0 h 2418446"/>
              <a:gd name="connsiteX5" fmla="*/ 2883578 w 2883578"/>
              <a:gd name="connsiteY5" fmla="*/ 2418446 h 2418446"/>
              <a:gd name="connsiteX6" fmla="*/ 0 w 2883578"/>
              <a:gd name="connsiteY6" fmla="*/ 2418446 h 241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83578" h="2418446">
                <a:moveTo>
                  <a:pt x="1030079" y="0"/>
                </a:moveTo>
                <a:lnTo>
                  <a:pt x="1053716" y="43547"/>
                </a:lnTo>
                <a:cubicBezTo>
                  <a:pt x="1137819" y="168036"/>
                  <a:pt x="1280246" y="249884"/>
                  <a:pt x="1441789" y="249884"/>
                </a:cubicBezTo>
                <a:cubicBezTo>
                  <a:pt x="1603332" y="249884"/>
                  <a:pt x="1745759" y="168036"/>
                  <a:pt x="1829862" y="43547"/>
                </a:cubicBezTo>
                <a:lnTo>
                  <a:pt x="1853499" y="0"/>
                </a:lnTo>
                <a:lnTo>
                  <a:pt x="2883578" y="2418446"/>
                </a:lnTo>
                <a:lnTo>
                  <a:pt x="0" y="2418446"/>
                </a:lnTo>
                <a:close/>
              </a:path>
            </a:pathLst>
          </a:custGeom>
          <a:gradFill flip="none" rotWithShape="1">
            <a:gsLst>
              <a:gs pos="19000">
                <a:schemeClr val="accent1">
                  <a:lumMod val="60000"/>
                  <a:lumOff val="40000"/>
                </a:schemeClr>
              </a:gs>
              <a:gs pos="0">
                <a:schemeClr val="accent1">
                  <a:lumMod val="60000"/>
                  <a:lumOff val="40000"/>
                  <a:alpha val="84000"/>
                </a:schemeClr>
              </a:gs>
              <a:gs pos="100000">
                <a:srgbClr val="F9F9F9">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92000" rIns="792000" anchor="ctr"/>
          <a:lstStyle/>
          <a:p>
            <a:pPr algn="ctr">
              <a:lnSpc>
                <a:spcPct val="130000"/>
              </a:lnSpc>
              <a:defRPr/>
            </a:pPr>
            <a:endParaRPr lang="zh-CN" altLang="en-US" dirty="0">
              <a:solidFill>
                <a:srgbClr val="F9F9F9"/>
              </a:solidFill>
            </a:endParaRPr>
          </a:p>
        </p:txBody>
      </p:sp>
      <p:sp>
        <p:nvSpPr>
          <p:cNvPr id="8" name="MH_Title_1"/>
          <p:cNvSpPr/>
          <p:nvPr>
            <p:custDataLst>
              <p:tags r:id="rId3"/>
            </p:custDataLst>
          </p:nvPr>
        </p:nvSpPr>
        <p:spPr>
          <a:xfrm>
            <a:off x="838200" y="2883176"/>
            <a:ext cx="1460500" cy="1462088"/>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400" b="1">
                <a:solidFill>
                  <a:srgbClr val="F9F9F9"/>
                </a:solidFill>
              </a:rPr>
              <a:t>关系</a:t>
            </a:r>
            <a:endParaRPr lang="en-US" altLang="zh-CN" sz="2400" b="1">
              <a:solidFill>
                <a:srgbClr val="F9F9F9"/>
              </a:solidFill>
            </a:endParaRPr>
          </a:p>
          <a:p>
            <a:pPr algn="ctr">
              <a:lnSpc>
                <a:spcPct val="130000"/>
              </a:lnSpc>
              <a:defRPr/>
            </a:pPr>
            <a:r>
              <a:rPr lang="zh-CN" altLang="en-US" sz="2400" b="1">
                <a:solidFill>
                  <a:srgbClr val="F9F9F9"/>
                </a:solidFill>
              </a:rPr>
              <a:t>运算符</a:t>
            </a:r>
            <a:endParaRPr lang="en-US" altLang="zh-CN" sz="2400" b="1" dirty="0">
              <a:solidFill>
                <a:srgbClr val="F9F9F9"/>
              </a:solidFill>
            </a:endParaRPr>
          </a:p>
        </p:txBody>
      </p:sp>
      <p:sp>
        <p:nvSpPr>
          <p:cNvPr id="9" name="MH_Other_2"/>
          <p:cNvSpPr/>
          <p:nvPr>
            <p:custDataLst>
              <p:tags r:id="rId4"/>
            </p:custDataLst>
          </p:nvPr>
        </p:nvSpPr>
        <p:spPr>
          <a:xfrm>
            <a:off x="3373438" y="1971952"/>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1</a:t>
            </a:r>
            <a:endParaRPr lang="zh-CN" altLang="en-US" dirty="0">
              <a:solidFill>
                <a:srgbClr val="F9F9F9"/>
              </a:solidFill>
            </a:endParaRPr>
          </a:p>
        </p:txBody>
      </p:sp>
      <p:sp>
        <p:nvSpPr>
          <p:cNvPr id="10" name="MH_SubTitle_2"/>
          <p:cNvSpPr/>
          <p:nvPr>
            <p:custDataLst>
              <p:tags r:id="rId5"/>
            </p:custDataLst>
          </p:nvPr>
        </p:nvSpPr>
        <p:spPr>
          <a:xfrm>
            <a:off x="3662363" y="2575201"/>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&lt;=	</a:t>
            </a:r>
            <a:r>
              <a:rPr lang="zh-CN" altLang="en-US" sz="1400">
                <a:solidFill>
                  <a:schemeClr val="accent1">
                    <a:lumMod val="75000"/>
                  </a:schemeClr>
                </a:solidFill>
              </a:rPr>
              <a:t>（小于等于）</a:t>
            </a:r>
            <a:endParaRPr lang="en-US" altLang="zh-CN" sz="1400">
              <a:solidFill>
                <a:schemeClr val="accent1">
                  <a:lumMod val="75000"/>
                </a:schemeClr>
              </a:solidFill>
            </a:endParaRPr>
          </a:p>
        </p:txBody>
      </p:sp>
      <p:sp>
        <p:nvSpPr>
          <p:cNvPr id="11" name="MH_Other_3"/>
          <p:cNvSpPr/>
          <p:nvPr>
            <p:custDataLst>
              <p:tags r:id="rId6"/>
            </p:custDataLst>
          </p:nvPr>
        </p:nvSpPr>
        <p:spPr>
          <a:xfrm>
            <a:off x="3373438" y="2557740"/>
            <a:ext cx="360362" cy="358775"/>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2</a:t>
            </a:r>
            <a:endParaRPr lang="zh-CN" altLang="en-US" dirty="0">
              <a:solidFill>
                <a:srgbClr val="F9F9F9"/>
              </a:solidFill>
            </a:endParaRPr>
          </a:p>
        </p:txBody>
      </p:sp>
      <p:sp>
        <p:nvSpPr>
          <p:cNvPr id="12" name="MH_SubTitle_3"/>
          <p:cNvSpPr/>
          <p:nvPr>
            <p:custDataLst>
              <p:tags r:id="rId7"/>
            </p:custDataLst>
          </p:nvPr>
        </p:nvSpPr>
        <p:spPr>
          <a:xfrm>
            <a:off x="3662363" y="3160989"/>
            <a:ext cx="2260600" cy="32385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a:t>
            </a:r>
            <a:endParaRPr lang="en-US" altLang="zh-CN" sz="1400">
              <a:solidFill>
                <a:schemeClr val="accent1">
                  <a:lumMod val="75000"/>
                </a:schemeClr>
              </a:solidFill>
            </a:endParaRPr>
          </a:p>
        </p:txBody>
      </p:sp>
      <p:sp>
        <p:nvSpPr>
          <p:cNvPr id="13" name="MH_Other_4"/>
          <p:cNvSpPr/>
          <p:nvPr>
            <p:custDataLst>
              <p:tags r:id="rId8"/>
            </p:custDataLst>
          </p:nvPr>
        </p:nvSpPr>
        <p:spPr>
          <a:xfrm>
            <a:off x="3373438" y="3141939"/>
            <a:ext cx="360362" cy="360362"/>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3</a:t>
            </a:r>
            <a:endParaRPr lang="zh-CN" altLang="en-US" dirty="0">
              <a:solidFill>
                <a:srgbClr val="F9F9F9"/>
              </a:solidFill>
            </a:endParaRPr>
          </a:p>
        </p:txBody>
      </p:sp>
      <p:sp>
        <p:nvSpPr>
          <p:cNvPr id="14" name="MH_SubTitle_4"/>
          <p:cNvSpPr/>
          <p:nvPr>
            <p:custDataLst>
              <p:tags r:id="rId9"/>
            </p:custDataLst>
          </p:nvPr>
        </p:nvSpPr>
        <p:spPr>
          <a:xfrm>
            <a:off x="3662363" y="3745190"/>
            <a:ext cx="2260600" cy="32543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&gt;=	</a:t>
            </a:r>
            <a:r>
              <a:rPr lang="zh-CN" altLang="en-US" sz="1400">
                <a:solidFill>
                  <a:schemeClr val="accent1">
                    <a:lumMod val="75000"/>
                  </a:schemeClr>
                </a:solidFill>
              </a:rPr>
              <a:t>（大于等于）</a:t>
            </a:r>
            <a:endParaRPr lang="en-US" altLang="zh-CN" sz="1400">
              <a:solidFill>
                <a:schemeClr val="accent1">
                  <a:lumMod val="75000"/>
                </a:schemeClr>
              </a:solidFill>
            </a:endParaRPr>
          </a:p>
        </p:txBody>
      </p:sp>
      <p:sp>
        <p:nvSpPr>
          <p:cNvPr id="15" name="MH_Other_5"/>
          <p:cNvSpPr/>
          <p:nvPr>
            <p:custDataLst>
              <p:tags r:id="rId10"/>
            </p:custDataLst>
          </p:nvPr>
        </p:nvSpPr>
        <p:spPr>
          <a:xfrm>
            <a:off x="3373438" y="3727727"/>
            <a:ext cx="360362" cy="360363"/>
          </a:xfrm>
          <a:prstGeom prst="ellipse">
            <a:avLst/>
          </a:prstGeom>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4</a:t>
            </a:r>
            <a:endParaRPr lang="zh-CN" altLang="en-US" dirty="0">
              <a:solidFill>
                <a:srgbClr val="F9F9F9"/>
              </a:solidFill>
            </a:endParaRPr>
          </a:p>
        </p:txBody>
      </p:sp>
      <p:sp>
        <p:nvSpPr>
          <p:cNvPr id="16" name="MH_SubTitle_5"/>
          <p:cNvSpPr/>
          <p:nvPr>
            <p:custDataLst>
              <p:tags r:id="rId11"/>
            </p:custDataLst>
          </p:nvPr>
        </p:nvSpPr>
        <p:spPr>
          <a:xfrm>
            <a:off x="3662363" y="4330976"/>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（等于）</a:t>
            </a:r>
            <a:endParaRPr lang="en-US" altLang="zh-CN" sz="1400">
              <a:solidFill>
                <a:schemeClr val="accent1">
                  <a:lumMod val="75000"/>
                </a:schemeClr>
              </a:solidFill>
            </a:endParaRPr>
          </a:p>
        </p:txBody>
      </p:sp>
      <p:sp>
        <p:nvSpPr>
          <p:cNvPr id="17" name="MH_Other_6"/>
          <p:cNvSpPr/>
          <p:nvPr>
            <p:custDataLst>
              <p:tags r:id="rId12"/>
            </p:custDataLst>
          </p:nvPr>
        </p:nvSpPr>
        <p:spPr>
          <a:xfrm>
            <a:off x="3373438" y="4313514"/>
            <a:ext cx="360362" cy="360362"/>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5</a:t>
            </a:r>
            <a:endParaRPr lang="zh-CN" altLang="en-US" dirty="0">
              <a:solidFill>
                <a:srgbClr val="F9F9F9"/>
              </a:solidFill>
            </a:endParaRPr>
          </a:p>
        </p:txBody>
      </p:sp>
      <p:sp>
        <p:nvSpPr>
          <p:cNvPr id="18" name="MH_SubTitle_6"/>
          <p:cNvSpPr/>
          <p:nvPr>
            <p:custDataLst>
              <p:tags r:id="rId13"/>
            </p:custDataLst>
          </p:nvPr>
        </p:nvSpPr>
        <p:spPr>
          <a:xfrm>
            <a:off x="3662363" y="4916764"/>
            <a:ext cx="2260600" cy="323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anchor="ctr">
            <a:normAutofit/>
          </a:bodyPr>
          <a:lstStyle/>
          <a:p>
            <a:pPr>
              <a:defRPr/>
            </a:pPr>
            <a:r>
              <a:rPr lang="en-US" altLang="zh-CN" sz="1400">
                <a:solidFill>
                  <a:schemeClr val="accent1">
                    <a:lumMod val="75000"/>
                  </a:schemeClr>
                </a:solidFill>
              </a:rPr>
              <a:t>!=	</a:t>
            </a:r>
            <a:r>
              <a:rPr lang="zh-CN" altLang="en-US" sz="1400">
                <a:solidFill>
                  <a:schemeClr val="accent1">
                    <a:lumMod val="75000"/>
                  </a:schemeClr>
                </a:solidFill>
              </a:rPr>
              <a:t>（不等于）</a:t>
            </a:r>
            <a:endParaRPr lang="en-US" altLang="zh-CN" sz="1400" dirty="0">
              <a:solidFill>
                <a:schemeClr val="accent1">
                  <a:lumMod val="75000"/>
                </a:schemeClr>
              </a:solidFill>
            </a:endParaRPr>
          </a:p>
        </p:txBody>
      </p:sp>
      <p:sp>
        <p:nvSpPr>
          <p:cNvPr id="19" name="MH_Other_7"/>
          <p:cNvSpPr/>
          <p:nvPr>
            <p:custDataLst>
              <p:tags r:id="rId14"/>
            </p:custDataLst>
          </p:nvPr>
        </p:nvSpPr>
        <p:spPr>
          <a:xfrm>
            <a:off x="3373438" y="4899302"/>
            <a:ext cx="360362" cy="360363"/>
          </a:xfrm>
          <a:prstGeom prst="ellipse">
            <a:avLst/>
          </a:prstGeom>
          <a:solidFill>
            <a:schemeClr val="accent2"/>
          </a:solidFill>
          <a:ln w="38100">
            <a:solidFill>
              <a:srgbClr val="F9F9F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9F9F9"/>
                </a:solidFill>
              </a:rPr>
              <a:t>6</a:t>
            </a:r>
            <a:endParaRPr lang="zh-CN" altLang="en-US" dirty="0">
              <a:solidFill>
                <a:srgbClr val="F9F9F9"/>
              </a:solidFill>
            </a:endParaRPr>
          </a:p>
        </p:txBody>
      </p:sp>
      <p:sp>
        <p:nvSpPr>
          <p:cNvPr id="20" name="MH_Desc_1"/>
          <p:cNvSpPr/>
          <p:nvPr>
            <p:custDataLst>
              <p:tags r:id="rId15"/>
            </p:custDataLst>
          </p:nvPr>
        </p:nvSpPr>
        <p:spPr>
          <a:xfrm>
            <a:off x="6201549" y="1669272"/>
            <a:ext cx="5562805" cy="187093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前４种关系运算符的优先级别相同，后</a:t>
            </a:r>
            <a:r>
              <a:rPr lang="en-US" altLang="zh-CN">
                <a:solidFill>
                  <a:schemeClr val="tx1"/>
                </a:solidFill>
              </a:rPr>
              <a:t>2</a:t>
            </a:r>
            <a:r>
              <a:rPr lang="zh-CN" altLang="en-US">
                <a:solidFill>
                  <a:schemeClr val="tx1"/>
                </a:solidFill>
              </a:rPr>
              <a:t>种也相同。前４种高于后２种。</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关系运算符的优先级低于算术运算符。</a:t>
            </a: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关系运算符的优先级高于赋值运算符。</a:t>
            </a:r>
            <a:endParaRPr lang="en-US" altLang="zh-CN">
              <a:solidFill>
                <a:schemeClr val="tx1"/>
              </a:solidFill>
            </a:endParaRPr>
          </a:p>
        </p:txBody>
      </p:sp>
      <p:sp>
        <p:nvSpPr>
          <p:cNvPr id="21" name="MH_Title_1"/>
          <p:cNvSpPr/>
          <p:nvPr>
            <p:custDataLst>
              <p:tags r:id="rId16"/>
            </p:custDataLst>
          </p:nvPr>
        </p:nvSpPr>
        <p:spPr>
          <a:xfrm>
            <a:off x="945243" y="1494498"/>
            <a:ext cx="1209557" cy="1210872"/>
          </a:xfrm>
          <a:prstGeom prst="ellipse">
            <a:avLst/>
          </a:prstGeom>
          <a:solidFill>
            <a:schemeClr val="accent2"/>
          </a:solidFill>
          <a:ln w="76200">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算术</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sp>
        <p:nvSpPr>
          <p:cNvPr id="22" name="MH_Title_1"/>
          <p:cNvSpPr/>
          <p:nvPr>
            <p:custDataLst>
              <p:tags r:id="rId17"/>
            </p:custDataLst>
          </p:nvPr>
        </p:nvSpPr>
        <p:spPr>
          <a:xfrm>
            <a:off x="945243" y="4532798"/>
            <a:ext cx="1209557" cy="1210872"/>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lnSpc>
                <a:spcPct val="130000"/>
              </a:lnSpc>
              <a:defRPr/>
            </a:pPr>
            <a:r>
              <a:rPr lang="zh-CN" altLang="en-US" sz="2000" b="1">
                <a:solidFill>
                  <a:srgbClr val="F9F9F9"/>
                </a:solidFill>
              </a:rPr>
              <a:t>赋值</a:t>
            </a:r>
            <a:endParaRPr lang="en-US" altLang="zh-CN" sz="2000" b="1">
              <a:solidFill>
                <a:srgbClr val="F9F9F9"/>
              </a:solidFill>
            </a:endParaRPr>
          </a:p>
          <a:p>
            <a:pPr algn="ctr">
              <a:lnSpc>
                <a:spcPct val="130000"/>
              </a:lnSpc>
              <a:defRPr/>
            </a:pPr>
            <a:r>
              <a:rPr lang="zh-CN" altLang="en-US" sz="2000" b="1">
                <a:solidFill>
                  <a:srgbClr val="F9F9F9"/>
                </a:solidFill>
              </a:rPr>
              <a:t>运算符</a:t>
            </a:r>
            <a:endParaRPr lang="en-US" altLang="zh-CN" sz="2000" b="1" dirty="0">
              <a:solidFill>
                <a:srgbClr val="F9F9F9"/>
              </a:solidFill>
            </a:endParaRPr>
          </a:p>
        </p:txBody>
      </p:sp>
      <p:pic>
        <p:nvPicPr>
          <p:cNvPr id="24" name="图片 23"/>
          <p:cNvPicPr>
            <a:picLocks noChangeAspect="1"/>
          </p:cNvPicPr>
          <p:nvPr/>
        </p:nvPicPr>
        <p:blipFill rotWithShape="1">
          <a:blip r:embed="rId19" cstate="print"/>
          <a:srcRect t="50106"/>
          <a:stretch/>
        </p:blipFill>
        <p:spPr>
          <a:xfrm flipV="1">
            <a:off x="945243" y="3423995"/>
            <a:ext cx="1231499" cy="1105592"/>
          </a:xfrm>
          <a:prstGeom prst="rect">
            <a:avLst/>
          </a:prstGeom>
        </p:spPr>
      </p:pic>
      <p:sp>
        <p:nvSpPr>
          <p:cNvPr id="25" name="下箭头 24"/>
          <p:cNvSpPr/>
          <p:nvPr/>
        </p:nvSpPr>
        <p:spPr>
          <a:xfrm>
            <a:off x="271647" y="1494498"/>
            <a:ext cx="429638" cy="4249172"/>
          </a:xfrm>
          <a:prstGeom prst="downArrow">
            <a:avLst/>
          </a:prstGeom>
          <a:gradFill>
            <a:gsLst>
              <a:gs pos="0">
                <a:schemeClr val="accent1">
                  <a:lumMod val="75000"/>
                </a:schemeClr>
              </a:gs>
              <a:gs pos="100000">
                <a:schemeClr val="accent1">
                  <a:lumMod val="20000"/>
                  <a:lumOff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latin typeface="微软雅黑" panose="020B0503020204020204" pitchFamily="34" charset="-122"/>
                <a:ea typeface="微软雅黑" panose="020B0503020204020204" pitchFamily="34" charset="-122"/>
              </a:rPr>
              <a:t>高</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lnSpc>
                <a:spcPct val="150000"/>
              </a:lnSpc>
            </a:pPr>
            <a:r>
              <a:rPr lang="zh-CN" altLang="en-US" sz="1600" b="1">
                <a:latin typeface="微软雅黑" panose="020B0503020204020204" pitchFamily="34" charset="-122"/>
                <a:ea typeface="微软雅黑" panose="020B0503020204020204" pitchFamily="34" charset="-122"/>
              </a:rPr>
              <a:t>优先级</a:t>
            </a: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endParaRPr lang="en-US" altLang="zh-CN" sz="1600" b="1">
              <a:latin typeface="微软雅黑" panose="020B0503020204020204" pitchFamily="34" charset="-122"/>
              <a:ea typeface="微软雅黑" panose="020B0503020204020204" pitchFamily="34" charset="-122"/>
            </a:endParaRPr>
          </a:p>
          <a:p>
            <a:pPr algn="ctr"/>
            <a:r>
              <a:rPr lang="zh-CN" altLang="en-US" sz="1600" b="1">
                <a:latin typeface="微软雅黑" panose="020B0503020204020204" pitchFamily="34" charset="-122"/>
                <a:ea typeface="微软雅黑" panose="020B0503020204020204" pitchFamily="34" charset="-122"/>
              </a:rPr>
              <a:t>低</a:t>
            </a:r>
          </a:p>
        </p:txBody>
      </p:sp>
      <p:sp>
        <p:nvSpPr>
          <p:cNvPr id="26" name="圆角矩形 25"/>
          <p:cNvSpPr/>
          <p:nvPr/>
        </p:nvSpPr>
        <p:spPr>
          <a:xfrm>
            <a:off x="6201549" y="3901211"/>
            <a:ext cx="5562805"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c&gt;</a:t>
            </a:r>
            <a:r>
              <a:rPr lang="en-US" altLang="zh-CN" sz="1400" dirty="0" err="1"/>
              <a:t>a+b</a:t>
            </a:r>
            <a:r>
              <a:rPr lang="en-US" altLang="zh-CN" sz="1400" dirty="0"/>
              <a:t> </a:t>
            </a:r>
            <a:r>
              <a:rPr lang="zh-CN" altLang="en-US" sz="1400" dirty="0">
                <a:solidFill>
                  <a:srgbClr val="0070C0"/>
                </a:solidFill>
              </a:rPr>
              <a:t>等效于</a:t>
            </a:r>
            <a:r>
              <a:rPr lang="en-US" altLang="zh-CN" sz="1400" dirty="0">
                <a:solidFill>
                  <a:srgbClr val="0070C0"/>
                </a:solidFill>
              </a:rPr>
              <a:t>c&gt;(</a:t>
            </a:r>
            <a:r>
              <a:rPr lang="en-US" altLang="zh-CN" sz="1400" dirty="0" err="1">
                <a:solidFill>
                  <a:srgbClr val="0070C0"/>
                </a:solidFill>
              </a:rPr>
              <a:t>a+b</a:t>
            </a:r>
            <a:r>
              <a:rPr lang="en-US" altLang="zh-CN" sz="1400" dirty="0">
                <a:solidFill>
                  <a:srgbClr val="0070C0"/>
                </a:solidFill>
              </a:rPr>
              <a:t>)(</a:t>
            </a:r>
            <a:r>
              <a:rPr lang="zh-CN" altLang="en-US" sz="1400" dirty="0">
                <a:solidFill>
                  <a:srgbClr val="0070C0"/>
                </a:solidFill>
              </a:rPr>
              <a:t>关系运算符的优先级低于算术运算符</a:t>
            </a:r>
            <a:r>
              <a:rPr lang="en-US" altLang="zh-CN" sz="1400" dirty="0">
                <a:solidFill>
                  <a:srgbClr val="0070C0"/>
                </a:solidFill>
              </a:rPr>
              <a:t>)</a:t>
            </a:r>
          </a:p>
          <a:p>
            <a:pPr defTabSz="363538"/>
            <a:endParaRPr lang="en-US" altLang="zh-CN" sz="1400" dirty="0"/>
          </a:p>
          <a:p>
            <a:pPr defTabSz="363538"/>
            <a:r>
              <a:rPr lang="en-US" altLang="zh-CN" sz="1400" dirty="0"/>
              <a:t>a&gt;b==c</a:t>
            </a:r>
            <a:r>
              <a:rPr lang="zh-CN" altLang="en-US" sz="1400" dirty="0">
                <a:solidFill>
                  <a:srgbClr val="0070C0"/>
                </a:solidFill>
              </a:rPr>
              <a:t>等效于</a:t>
            </a:r>
            <a:r>
              <a:rPr lang="en-US" altLang="zh-CN" sz="1400" dirty="0">
                <a:solidFill>
                  <a:srgbClr val="0070C0"/>
                </a:solidFill>
              </a:rPr>
              <a:t>(a&gt;b)==c(</a:t>
            </a:r>
            <a:r>
              <a:rPr lang="zh-CN" altLang="en-US" sz="1400" dirty="0">
                <a:solidFill>
                  <a:srgbClr val="0070C0"/>
                </a:solidFill>
              </a:rPr>
              <a:t>大于运算符</a:t>
            </a:r>
            <a:r>
              <a:rPr lang="en-US" altLang="zh-CN" sz="1400" dirty="0">
                <a:solidFill>
                  <a:srgbClr val="0070C0"/>
                </a:solidFill>
              </a:rPr>
              <a:t>&gt;</a:t>
            </a:r>
            <a:r>
              <a:rPr lang="zh-CN" altLang="en-US" sz="1400" dirty="0">
                <a:solidFill>
                  <a:srgbClr val="0070C0"/>
                </a:solidFill>
              </a:rPr>
              <a:t>的优先级高于相等运算符</a:t>
            </a:r>
            <a:r>
              <a:rPr lang="en-US" altLang="zh-CN" sz="1400" dirty="0">
                <a:solidFill>
                  <a:srgbClr val="0070C0"/>
                </a:solidFill>
              </a:rPr>
              <a:t>==)</a:t>
            </a:r>
          </a:p>
          <a:p>
            <a:pPr defTabSz="363538"/>
            <a:endParaRPr lang="en-US" altLang="zh-CN" sz="1400" dirty="0"/>
          </a:p>
          <a:p>
            <a:pPr defTabSz="363538"/>
            <a:r>
              <a:rPr lang="en-US" altLang="zh-CN" sz="1400" dirty="0"/>
              <a:t>a==b&lt;c</a:t>
            </a:r>
            <a:r>
              <a:rPr lang="zh-CN" altLang="en-US" sz="1400" dirty="0">
                <a:solidFill>
                  <a:srgbClr val="0070C0"/>
                </a:solidFill>
              </a:rPr>
              <a:t>等效于</a:t>
            </a:r>
            <a:r>
              <a:rPr lang="en-US" altLang="zh-CN" sz="1400" dirty="0">
                <a:solidFill>
                  <a:srgbClr val="0070C0"/>
                </a:solidFill>
              </a:rPr>
              <a:t>a==(b&lt;c)(</a:t>
            </a:r>
            <a:r>
              <a:rPr lang="zh-CN" altLang="en-US" sz="1400" dirty="0">
                <a:solidFill>
                  <a:srgbClr val="0070C0"/>
                </a:solidFill>
              </a:rPr>
              <a:t>小于运算符</a:t>
            </a:r>
            <a:r>
              <a:rPr lang="en-US" altLang="zh-CN" sz="1400" dirty="0">
                <a:solidFill>
                  <a:srgbClr val="0070C0"/>
                </a:solidFill>
              </a:rPr>
              <a:t>&lt;</a:t>
            </a:r>
            <a:r>
              <a:rPr lang="zh-CN" altLang="en-US" sz="1400" dirty="0">
                <a:solidFill>
                  <a:srgbClr val="0070C0"/>
                </a:solidFill>
              </a:rPr>
              <a:t>的优先级高于相等运算符</a:t>
            </a:r>
            <a:r>
              <a:rPr lang="en-US" altLang="zh-CN" sz="1400" dirty="0">
                <a:solidFill>
                  <a:srgbClr val="0070C0"/>
                </a:solidFill>
              </a:rPr>
              <a:t>==)</a:t>
            </a:r>
          </a:p>
          <a:p>
            <a:pPr defTabSz="363538"/>
            <a:endParaRPr lang="en-US" altLang="zh-CN" sz="1400" dirty="0"/>
          </a:p>
          <a:p>
            <a:pPr defTabSz="363538"/>
            <a:r>
              <a:rPr lang="en-US" altLang="zh-CN" sz="1400" dirty="0"/>
              <a:t>a=b&gt;c</a:t>
            </a:r>
            <a:r>
              <a:rPr lang="zh-CN" altLang="en-US" sz="1400" dirty="0">
                <a:solidFill>
                  <a:srgbClr val="0070C0"/>
                </a:solidFill>
              </a:rPr>
              <a:t>等效于</a:t>
            </a:r>
            <a:r>
              <a:rPr lang="en-US" altLang="zh-CN" sz="1400" dirty="0">
                <a:solidFill>
                  <a:srgbClr val="0070C0"/>
                </a:solidFill>
              </a:rPr>
              <a:t>a=(b&gt;c)(</a:t>
            </a:r>
            <a:r>
              <a:rPr lang="zh-CN" altLang="en-US" sz="1400" dirty="0">
                <a:solidFill>
                  <a:srgbClr val="0070C0"/>
                </a:solidFill>
              </a:rPr>
              <a:t>关系运算符的优先级高于赋值运算符</a:t>
            </a:r>
            <a:r>
              <a:rPr lang="en-US" altLang="zh-CN" sz="1400" dirty="0">
                <a:solidFill>
                  <a:srgbClr val="0070C0"/>
                </a:solidFill>
              </a:rPr>
              <a:t>)</a:t>
            </a:r>
          </a:p>
        </p:txBody>
      </p:sp>
    </p:spTree>
    <p:extLst>
      <p:ext uri="{BB962C8B-B14F-4D97-AF65-F5344CB8AC3E}">
        <p14:creationId xmlns:p14="http://schemas.microsoft.com/office/powerpoint/2010/main" val="4290148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0679" y="493391"/>
            <a:ext cx="9584635" cy="504887"/>
          </a:xfrm>
        </p:spPr>
        <p:txBody>
          <a:bodyPr>
            <a:normAutofit fontScale="90000"/>
          </a:bodyPr>
          <a:lstStyle/>
          <a:p>
            <a:r>
              <a:rPr lang="zh-CN" altLang="en-US" dirty="0"/>
              <a:t>关系表达式</a:t>
            </a:r>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关系表达式的值是一个逻辑值，即“真”或“假”。</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endParaRPr lang="en-US" altLang="zh-CN">
              <a:solidFill>
                <a:schemeClr val="tx1"/>
              </a:solidFill>
            </a:endParaRPr>
          </a:p>
        </p:txBody>
      </p:sp>
      <p:sp>
        <p:nvSpPr>
          <p:cNvPr id="26" name="圆角矩形 25"/>
          <p:cNvSpPr/>
          <p:nvPr/>
        </p:nvSpPr>
        <p:spPr>
          <a:xfrm>
            <a:off x="1671510" y="3424251"/>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dirty="0"/>
              <a:t>若</a:t>
            </a:r>
            <a:r>
              <a:rPr lang="en-US" altLang="zh-CN" sz="1600" dirty="0"/>
              <a:t>a=3</a:t>
            </a:r>
            <a:r>
              <a:rPr lang="zh-CN" altLang="en-US" sz="1600" dirty="0"/>
              <a:t>，</a:t>
            </a:r>
            <a:r>
              <a:rPr lang="en-US" altLang="zh-CN" sz="1600" dirty="0"/>
              <a:t>b=2</a:t>
            </a:r>
            <a:r>
              <a:rPr lang="zh-CN" altLang="en-US" sz="1600" dirty="0"/>
              <a:t>，</a:t>
            </a:r>
            <a:r>
              <a:rPr lang="en-US" altLang="zh-CN" sz="1600" dirty="0"/>
              <a:t>c=1</a:t>
            </a:r>
            <a:r>
              <a:rPr lang="zh-CN" altLang="en-US" sz="1600" dirty="0"/>
              <a:t>，则：</a:t>
            </a:r>
            <a:endParaRPr lang="en-US" altLang="zh-CN" sz="1600" dirty="0"/>
          </a:p>
          <a:p>
            <a:pPr defTabSz="363538">
              <a:lnSpc>
                <a:spcPct val="150000"/>
              </a:lnSpc>
            </a:pPr>
            <a:r>
              <a:rPr lang="en-US" altLang="zh-CN" sz="1600" dirty="0"/>
              <a:t>d=a&gt;b </a:t>
            </a:r>
            <a:r>
              <a:rPr lang="zh-CN" altLang="en-US" sz="1600" dirty="0"/>
              <a:t>，赋值后</a:t>
            </a:r>
            <a:r>
              <a:rPr lang="en-US" altLang="zh-CN" sz="1600" dirty="0"/>
              <a:t>d</a:t>
            </a:r>
            <a:r>
              <a:rPr lang="zh-CN" altLang="en-US" sz="1600" dirty="0"/>
              <a:t>的值为？</a:t>
            </a:r>
          </a:p>
          <a:p>
            <a:pPr defTabSz="363538">
              <a:lnSpc>
                <a:spcPct val="150000"/>
              </a:lnSpc>
            </a:pPr>
            <a:r>
              <a:rPr lang="en-US" altLang="zh-CN" sz="1600" dirty="0"/>
              <a:t>f=a&gt;b&gt;c</a:t>
            </a:r>
            <a:r>
              <a:rPr lang="zh-CN" altLang="en-US" sz="1600" dirty="0"/>
              <a:t>，则</a:t>
            </a:r>
            <a:r>
              <a:rPr lang="en-US" altLang="zh-CN" sz="1600" dirty="0"/>
              <a:t>f</a:t>
            </a:r>
            <a:r>
              <a:rPr lang="zh-CN" altLang="en-US" sz="1600" dirty="0"/>
              <a:t>的值为？</a:t>
            </a:r>
            <a:endParaRPr lang="en-US" altLang="zh-CN" sz="1600" dirty="0"/>
          </a:p>
        </p:txBody>
      </p:sp>
    </p:spTree>
    <p:extLst>
      <p:ext uri="{BB962C8B-B14F-4D97-AF65-F5344CB8AC3E}">
        <p14:creationId xmlns:p14="http://schemas.microsoft.com/office/powerpoint/2010/main" val="266478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70679" y="493391"/>
            <a:ext cx="9584635" cy="504887"/>
          </a:xfrm>
        </p:spPr>
        <p:txBody>
          <a:bodyPr>
            <a:normAutofit fontScale="90000"/>
          </a:bodyPr>
          <a:lstStyle/>
          <a:p>
            <a:r>
              <a:rPr lang="zh-CN" altLang="en-US" dirty="0"/>
              <a:t>关系表达式</a:t>
            </a:r>
          </a:p>
        </p:txBody>
      </p:sp>
      <p:sp>
        <p:nvSpPr>
          <p:cNvPr id="20" name="MH_Desc_1"/>
          <p:cNvSpPr/>
          <p:nvPr>
            <p:custDataLst>
              <p:tags r:id="rId1"/>
            </p:custDataLst>
          </p:nvPr>
        </p:nvSpPr>
        <p:spPr>
          <a:xfrm>
            <a:off x="1769164" y="1540063"/>
            <a:ext cx="8169966" cy="160070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用关系运算符将两个数值或数值表达式连接起来的式子，称为关系表达式。</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关系表达式的值是一个逻辑值，即“真”或“假”。</a:t>
            </a:r>
            <a:endParaRPr lang="en-US" altLang="zh-CN">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a:solidFill>
                  <a:schemeClr val="tx1"/>
                </a:solidFill>
              </a:rPr>
              <a:t>在</a:t>
            </a:r>
            <a:r>
              <a:rPr lang="en-US" altLang="zh-CN">
                <a:solidFill>
                  <a:schemeClr val="tx1"/>
                </a:solidFill>
              </a:rPr>
              <a:t>C</a:t>
            </a:r>
            <a:r>
              <a:rPr lang="zh-CN" altLang="en-US">
                <a:solidFill>
                  <a:schemeClr val="tx1"/>
                </a:solidFill>
              </a:rPr>
              <a:t>的逻辑运算中，以“</a:t>
            </a:r>
            <a:r>
              <a:rPr lang="en-US" altLang="zh-CN">
                <a:solidFill>
                  <a:schemeClr val="tx1"/>
                </a:solidFill>
              </a:rPr>
              <a:t>1”</a:t>
            </a:r>
            <a:r>
              <a:rPr lang="zh-CN" altLang="en-US">
                <a:solidFill>
                  <a:schemeClr val="tx1"/>
                </a:solidFill>
              </a:rPr>
              <a:t>代表“真”，以“</a:t>
            </a:r>
            <a:r>
              <a:rPr lang="en-US" altLang="zh-CN">
                <a:solidFill>
                  <a:schemeClr val="tx1"/>
                </a:solidFill>
              </a:rPr>
              <a:t>0”</a:t>
            </a:r>
            <a:r>
              <a:rPr lang="zh-CN" altLang="en-US">
                <a:solidFill>
                  <a:schemeClr val="tx1"/>
                </a:solidFill>
              </a:rPr>
              <a:t>代表“假”。</a:t>
            </a:r>
            <a:endParaRPr lang="en-US" altLang="zh-CN">
              <a:solidFill>
                <a:schemeClr val="tx1"/>
              </a:solidFill>
            </a:endParaRPr>
          </a:p>
        </p:txBody>
      </p:sp>
      <p:sp>
        <p:nvSpPr>
          <p:cNvPr id="26" name="圆角矩形 25"/>
          <p:cNvSpPr/>
          <p:nvPr/>
        </p:nvSpPr>
        <p:spPr>
          <a:xfrm>
            <a:off x="1671510" y="3424251"/>
            <a:ext cx="8169966" cy="162154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zh-CN" altLang="en-US" sz="1600"/>
              <a:t>若</a:t>
            </a:r>
            <a:r>
              <a:rPr lang="en-US" altLang="zh-CN" sz="1600"/>
              <a:t>a=3</a:t>
            </a:r>
            <a:r>
              <a:rPr lang="zh-CN" altLang="en-US" sz="1600"/>
              <a:t>，</a:t>
            </a:r>
            <a:r>
              <a:rPr lang="en-US" altLang="zh-CN" sz="1600"/>
              <a:t>b=2</a:t>
            </a:r>
            <a:r>
              <a:rPr lang="zh-CN" altLang="en-US" sz="1600"/>
              <a:t>，</a:t>
            </a:r>
            <a:r>
              <a:rPr lang="en-US" altLang="zh-CN" sz="1600"/>
              <a:t>c=1</a:t>
            </a:r>
            <a:r>
              <a:rPr lang="zh-CN" altLang="en-US" sz="1600"/>
              <a:t>，则：</a:t>
            </a:r>
            <a:endParaRPr lang="en-US" altLang="zh-CN" sz="1600"/>
          </a:p>
          <a:p>
            <a:pPr defTabSz="363538">
              <a:lnSpc>
                <a:spcPct val="150000"/>
              </a:lnSpc>
            </a:pPr>
            <a:r>
              <a:rPr lang="en-US" altLang="zh-CN" sz="1600"/>
              <a:t>d=a&gt;b</a:t>
            </a:r>
            <a:r>
              <a:rPr lang="zh-CN" altLang="en-US" sz="1600"/>
              <a:t>，由于</a:t>
            </a:r>
            <a:r>
              <a:rPr lang="en-US" altLang="zh-CN" sz="1600"/>
              <a:t>a&gt;b</a:t>
            </a:r>
            <a:r>
              <a:rPr lang="zh-CN" altLang="en-US" sz="1600"/>
              <a:t>为真，因此关系表达式</a:t>
            </a:r>
            <a:r>
              <a:rPr lang="en-US" altLang="zh-CN" sz="1600"/>
              <a:t>a&gt;b</a:t>
            </a:r>
            <a:r>
              <a:rPr lang="zh-CN" altLang="en-US" sz="1600"/>
              <a:t>的值为</a:t>
            </a:r>
            <a:r>
              <a:rPr lang="en-US" altLang="zh-CN" sz="1600"/>
              <a:t>1</a:t>
            </a:r>
            <a:r>
              <a:rPr lang="zh-CN" altLang="en-US" sz="1600"/>
              <a:t>，所以赋值后</a:t>
            </a:r>
            <a:r>
              <a:rPr lang="en-US" altLang="zh-CN" sz="1600"/>
              <a:t>d</a:t>
            </a:r>
            <a:r>
              <a:rPr lang="zh-CN" altLang="en-US" sz="1600"/>
              <a:t>的值为</a:t>
            </a:r>
            <a:r>
              <a:rPr lang="en-US" altLang="zh-CN" sz="1600"/>
              <a:t>1</a:t>
            </a:r>
            <a:r>
              <a:rPr lang="zh-CN" altLang="en-US" sz="1600"/>
              <a:t>。</a:t>
            </a:r>
          </a:p>
          <a:p>
            <a:pPr defTabSz="363538">
              <a:lnSpc>
                <a:spcPct val="150000"/>
              </a:lnSpc>
            </a:pPr>
            <a:r>
              <a:rPr lang="en-US" altLang="zh-CN" sz="1600"/>
              <a:t>f=a&gt;b&gt;c</a:t>
            </a:r>
            <a:r>
              <a:rPr lang="zh-CN" altLang="en-US" sz="1600"/>
              <a:t>，则</a:t>
            </a:r>
            <a:r>
              <a:rPr lang="en-US" altLang="zh-CN" sz="1600"/>
              <a:t>f</a:t>
            </a:r>
            <a:r>
              <a:rPr lang="zh-CN" altLang="en-US" sz="1600"/>
              <a:t>的值为</a:t>
            </a:r>
            <a:r>
              <a:rPr lang="en-US" altLang="zh-CN" sz="1600"/>
              <a:t>0</a:t>
            </a:r>
            <a:r>
              <a:rPr lang="zh-CN" altLang="en-US" sz="1600"/>
              <a:t>。因为“</a:t>
            </a:r>
            <a:r>
              <a:rPr lang="en-US" altLang="zh-CN" sz="1600"/>
              <a:t>&gt;”</a:t>
            </a:r>
            <a:r>
              <a:rPr lang="zh-CN" altLang="en-US" sz="1600"/>
              <a:t>运算符是自左至右的结合方向，先执行“</a:t>
            </a:r>
            <a:r>
              <a:rPr lang="en-US" altLang="zh-CN" sz="1600"/>
              <a:t>a&gt;b”</a:t>
            </a:r>
            <a:r>
              <a:rPr lang="zh-CN" altLang="en-US" sz="1600"/>
              <a:t>得值为</a:t>
            </a:r>
            <a:r>
              <a:rPr lang="en-US" altLang="zh-CN" sz="1600"/>
              <a:t>1</a:t>
            </a:r>
            <a:r>
              <a:rPr lang="zh-CN" altLang="en-US" sz="1600"/>
              <a:t>， 再执行关系运算“</a:t>
            </a:r>
            <a:r>
              <a:rPr lang="en-US" altLang="zh-CN" sz="1600"/>
              <a:t>1&gt;c”</a:t>
            </a:r>
            <a:r>
              <a:rPr lang="zh-CN" altLang="en-US" sz="1600"/>
              <a:t>，得值</a:t>
            </a:r>
            <a:r>
              <a:rPr lang="en-US" altLang="zh-CN" sz="1600"/>
              <a:t>0</a:t>
            </a:r>
            <a:r>
              <a:rPr lang="zh-CN" altLang="en-US" sz="1600"/>
              <a:t>，赋给</a:t>
            </a:r>
            <a:r>
              <a:rPr lang="en-US" altLang="zh-CN" sz="1600"/>
              <a:t>f</a:t>
            </a:r>
            <a:r>
              <a:rPr lang="zh-CN" altLang="en-US" sz="1600"/>
              <a:t>，所以</a:t>
            </a:r>
            <a:r>
              <a:rPr lang="en-US" altLang="zh-CN" sz="1600"/>
              <a:t>f</a:t>
            </a:r>
            <a:r>
              <a:rPr lang="zh-CN" altLang="en-US" sz="1600"/>
              <a:t>的值为</a:t>
            </a:r>
            <a:r>
              <a:rPr lang="en-US" altLang="zh-CN" sz="1600"/>
              <a:t>0</a:t>
            </a:r>
          </a:p>
        </p:txBody>
      </p:sp>
    </p:spTree>
    <p:extLst>
      <p:ext uri="{BB962C8B-B14F-4D97-AF65-F5344CB8AC3E}">
        <p14:creationId xmlns:p14="http://schemas.microsoft.com/office/powerpoint/2010/main" val="355790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a:t>
            </a:r>
            <a:r>
              <a:rPr lang="zh-CN" altLang="en-US" dirty="0"/>
              <a:t>第</a:t>
            </a:r>
            <a:r>
              <a:rPr lang="en-US" altLang="zh-CN"/>
              <a:t>6</a:t>
            </a:r>
            <a:r>
              <a:rPr lang="zh-CN" altLang="en-US"/>
              <a:t>次</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2</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1"/>
            <a:ext cx="5218837" cy="1787486"/>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173183"/>
              <a:chOff x="2032411" y="3215744"/>
              <a:chExt cx="3465618" cy="1173183"/>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908853"/>
              </a:xfrm>
              <a:prstGeom prst="rect">
                <a:avLst/>
              </a:prstGeom>
              <a:noFill/>
            </p:spPr>
            <p:txBody>
              <a:bodyPr wrap="none" rtlCol="0">
                <a:noAutofit/>
              </a:bodyPr>
              <a:lstStyle/>
              <a:p>
                <a:pPr marL="171450" indent="-171450">
                  <a:lnSpc>
                    <a:spcPct val="120000"/>
                  </a:lnSpc>
                  <a:buFont typeface="Arial" panose="020B0604020202020204" pitchFamily="34" charset="0"/>
                  <a:buChar char="•"/>
                  <a:defRPr/>
                </a:pPr>
                <a:r>
                  <a:rPr lang="zh-CN" altLang="en-US" sz="1200" dirty="0">
                    <a:solidFill>
                      <a:schemeClr val="bg1">
                        <a:lumMod val="50000"/>
                      </a:schemeClr>
                    </a:solidFill>
                  </a:rPr>
                  <a:t>数据的输入输出</a:t>
                </a: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56019" y="4410613"/>
            <a:ext cx="5218837" cy="1998525"/>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853531"/>
                <a:ext cx="3703532" cy="497316"/>
              </a:xfrm>
              <a:prstGeom prst="rect">
                <a:avLst/>
              </a:prstGeom>
              <a:noFill/>
            </p:spPr>
            <p:txBody>
              <a:bodyPr wrap="square" anchor="b" anchorCtr="0">
                <a:spAutoFit/>
              </a:bodyPr>
              <a:lstStyle/>
              <a:p>
                <a:pPr>
                  <a:lnSpc>
                    <a:spcPct val="120000"/>
                  </a:lnSpc>
                </a:pPr>
                <a:r>
                  <a:rPr lang="zh-CN" altLang="en-US" sz="2400" b="1" dirty="0">
                    <a:solidFill>
                      <a:schemeClr val="bg1"/>
                    </a:solidFill>
                  </a:rPr>
                  <a:t>第</a:t>
                </a:r>
                <a:r>
                  <a:rPr lang="en-US" altLang="zh-CN" sz="2400" b="1" dirty="0">
                    <a:solidFill>
                      <a:schemeClr val="bg1"/>
                    </a:solidFill>
                  </a:rPr>
                  <a:t>4</a:t>
                </a:r>
                <a:r>
                  <a:rPr lang="zh-CN" altLang="en-US" sz="2400" b="1" dirty="0">
                    <a:solidFill>
                      <a:schemeClr val="bg1"/>
                    </a:solidFill>
                  </a:rPr>
                  <a:t>章 选择结构程序设计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6014416" y="1174753"/>
            <a:ext cx="5218837" cy="1614368"/>
            <a:chOff x="6292676" y="4963861"/>
            <a:chExt cx="5200277" cy="1288553"/>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100" y="472005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iṥlíḍê">
            <a:extLst>
              <a:ext uri="{FF2B5EF4-FFF2-40B4-BE49-F238E27FC236}">
                <a16:creationId xmlns:a16="http://schemas.microsoft.com/office/drawing/2014/main" id="{86EAB993-4BBA-4012-91AB-A274C9A13561}"/>
              </a:ext>
            </a:extLst>
          </p:cNvPr>
          <p:cNvSpPr txBox="1"/>
          <p:nvPr/>
        </p:nvSpPr>
        <p:spPr>
          <a:xfrm>
            <a:off x="7341917" y="3133537"/>
            <a:ext cx="3857237" cy="630596"/>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超星课程平台的“随堂练习”</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第</a:t>
            </a:r>
            <a:r>
              <a:rPr lang="en-US" altLang="zh-CN" sz="1200" dirty="0">
                <a:solidFill>
                  <a:schemeClr val="bg1">
                    <a:lumMod val="50000"/>
                  </a:schemeClr>
                </a:solidFill>
              </a:rPr>
              <a:t>3</a:t>
            </a:r>
            <a:r>
              <a:rPr lang="zh-CN" altLang="en-US" sz="1200" dirty="0">
                <a:solidFill>
                  <a:schemeClr val="bg1">
                    <a:lumMod val="50000"/>
                  </a:schemeClr>
                </a:solidFill>
              </a:rPr>
              <a:t>章课后习题</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
        <p:nvSpPr>
          <p:cNvPr id="3" name="ïšļîḍe">
            <a:extLst>
              <a:ext uri="{FF2B5EF4-FFF2-40B4-BE49-F238E27FC236}">
                <a16:creationId xmlns:a16="http://schemas.microsoft.com/office/drawing/2014/main" id="{178B24F5-0570-4264-9070-B529CA2ABF0E}"/>
              </a:ext>
            </a:extLst>
          </p:cNvPr>
          <p:cNvSpPr txBox="1"/>
          <p:nvPr/>
        </p:nvSpPr>
        <p:spPr>
          <a:xfrm>
            <a:off x="1946261" y="4380546"/>
            <a:ext cx="3574034" cy="369332"/>
          </a:xfrm>
          <a:prstGeom prst="rect">
            <a:avLst/>
          </a:prstGeom>
          <a:noFill/>
        </p:spPr>
        <p:txBody>
          <a:bodyPr wrap="square" rtlCol="0">
            <a:spAutoFit/>
          </a:bodyPr>
          <a:lstStyle/>
          <a:p>
            <a:r>
              <a:rPr lang="zh-CN" altLang="en-US" b="1" dirty="0"/>
              <a:t>选择结构和条件判断</a:t>
            </a:r>
          </a:p>
        </p:txBody>
      </p:sp>
      <p:sp>
        <p:nvSpPr>
          <p:cNvPr id="9" name="iṥlíḍê">
            <a:extLst>
              <a:ext uri="{FF2B5EF4-FFF2-40B4-BE49-F238E27FC236}">
                <a16:creationId xmlns:a16="http://schemas.microsoft.com/office/drawing/2014/main" id="{2C90BB4B-AD7B-44B6-BBF6-76D80196B033}"/>
              </a:ext>
            </a:extLst>
          </p:cNvPr>
          <p:cNvSpPr txBox="1"/>
          <p:nvPr/>
        </p:nvSpPr>
        <p:spPr>
          <a:xfrm>
            <a:off x="2017619" y="4804069"/>
            <a:ext cx="3857237" cy="1260764"/>
          </a:xfrm>
          <a:prstGeom prst="rect">
            <a:avLst/>
          </a:prstGeom>
          <a:noFill/>
        </p:spPr>
        <p:txBody>
          <a:bodyPr wrap="none" rtlCol="0">
            <a:noAutofit/>
          </a:bodyPr>
          <a:lstStyle/>
          <a:p>
            <a:pPr marL="172800" lvl="0" indent="-172800">
              <a:lnSpc>
                <a:spcPct val="120000"/>
              </a:lnSpc>
              <a:buFont typeface="Arial" pitchFamily="34" charset="0"/>
              <a:buChar char="•"/>
              <a:defRPr/>
            </a:pPr>
            <a:r>
              <a:rPr lang="en-US" altLang="zh-CN" sz="1200" dirty="0">
                <a:solidFill>
                  <a:schemeClr val="bg1">
                    <a:lumMod val="50000"/>
                  </a:schemeClr>
                </a:solidFill>
              </a:rPr>
              <a:t>if </a:t>
            </a:r>
            <a:r>
              <a:rPr lang="zh-CN" altLang="en-US" sz="1200" dirty="0">
                <a:solidFill>
                  <a:schemeClr val="bg1">
                    <a:lumMod val="50000"/>
                  </a:schemeClr>
                </a:solidFill>
              </a:rPr>
              <a:t>语句</a:t>
            </a: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Tree>
    <p:custDataLst>
      <p:tags r:id="rId1"/>
    </p:custDataLst>
    <p:extLst>
      <p:ext uri="{BB962C8B-B14F-4D97-AF65-F5344CB8AC3E}">
        <p14:creationId xmlns:p14="http://schemas.microsoft.com/office/powerpoint/2010/main" val="20644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91886" y="1790909"/>
            <a:ext cx="5701610" cy="712788"/>
          </a:xfrm>
        </p:spPr>
        <p:txBody>
          <a:bodyPr>
            <a:noAutofit/>
          </a:bodyPr>
          <a:lstStyle/>
          <a:p>
            <a:r>
              <a:rPr lang="zh-CN" altLang="en-US" sz="3600"/>
              <a:t>逻辑运算符和逻辑表达式</a:t>
            </a:r>
            <a:endParaRPr lang="zh-CN" altLang="en-US" sz="3600"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a:solidFill>
                  <a:schemeClr val="tx1">
                    <a:lumMod val="65000"/>
                    <a:lumOff val="35000"/>
                  </a:schemeClr>
                </a:solidFill>
                <a:latin typeface="+mn-ea"/>
                <a:ea typeface="+mn-ea"/>
              </a:rPr>
              <a:t>用逻辑运算符将关系表达式或其他逻辑量连接起来的式子就是逻辑表达式。</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822934"/>
            <a:ext cx="6228000" cy="657226"/>
            <a:chOff x="3275013" y="1898650"/>
            <a:chExt cx="6228000" cy="657226"/>
          </a:xfrm>
        </p:grpSpPr>
        <p:sp>
          <p:nvSpPr>
            <p:cNvPr id="5"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6"/>
              </p:custDataLst>
            </p:nvPr>
          </p:nvSpPr>
          <p:spPr>
            <a:xfrm>
              <a:off x="3275013" y="2509839"/>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4857447" y="4174134"/>
            <a:ext cx="6228000" cy="611187"/>
            <a:chOff x="2615964" y="5414964"/>
            <a:chExt cx="6228000" cy="611187"/>
          </a:xfrm>
        </p:grpSpPr>
        <p:sp>
          <p:nvSpPr>
            <p:cNvPr id="9"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3"/>
              </p:custDataLst>
            </p:nvPr>
          </p:nvSpPr>
          <p:spPr>
            <a:xfrm>
              <a:off x="2615964" y="5414964"/>
              <a:ext cx="6228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296069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1" y="267848"/>
            <a:ext cx="10515600" cy="735329"/>
          </a:xfrm>
        </p:spPr>
        <p:txBody>
          <a:bodyPr/>
          <a:lstStyle/>
          <a:p>
            <a:r>
              <a:rPr lang="zh-CN" altLang="en-US" dirty="0"/>
              <a:t>逻辑运算符及其优先次序</a:t>
            </a:r>
          </a:p>
        </p:txBody>
      </p:sp>
      <p:graphicFrame>
        <p:nvGraphicFramePr>
          <p:cNvPr id="23" name="表格 22"/>
          <p:cNvGraphicFramePr>
            <a:graphicFrameLocks noGrp="1"/>
          </p:cNvGraphicFramePr>
          <p:nvPr>
            <p:extLst>
              <p:ext uri="{D42A27DB-BD31-4B8C-83A1-F6EECF244321}">
                <p14:modId xmlns:p14="http://schemas.microsoft.com/office/powerpoint/2010/main" val="1932722578"/>
              </p:ext>
            </p:extLst>
          </p:nvPr>
        </p:nvGraphicFramePr>
        <p:xfrm>
          <a:off x="695420" y="1080417"/>
          <a:ext cx="10658381" cy="1451675"/>
        </p:xfrm>
        <a:graphic>
          <a:graphicData uri="http://schemas.openxmlformats.org/drawingml/2006/table">
            <a:tbl>
              <a:tblPr firstRow="1" bandRow="1">
                <a:tableStyleId>{5C22544A-7EE6-4342-B048-85BDC9FD1C3A}</a:tableStyleId>
              </a:tblPr>
              <a:tblGrid>
                <a:gridCol w="959156">
                  <a:extLst>
                    <a:ext uri="{9D8B030D-6E8A-4147-A177-3AD203B41FA5}">
                      <a16:colId xmlns:a16="http://schemas.microsoft.com/office/drawing/2014/main" val="3890676953"/>
                    </a:ext>
                  </a:extLst>
                </a:gridCol>
                <a:gridCol w="1656671">
                  <a:extLst>
                    <a:ext uri="{9D8B030D-6E8A-4147-A177-3AD203B41FA5}">
                      <a16:colId xmlns:a16="http://schemas.microsoft.com/office/drawing/2014/main" val="3235808983"/>
                    </a:ext>
                  </a:extLst>
                </a:gridCol>
                <a:gridCol w="1208738">
                  <a:extLst>
                    <a:ext uri="{9D8B030D-6E8A-4147-A177-3AD203B41FA5}">
                      <a16:colId xmlns:a16="http://schemas.microsoft.com/office/drawing/2014/main" val="2685979042"/>
                    </a:ext>
                  </a:extLst>
                </a:gridCol>
                <a:gridCol w="6833816">
                  <a:extLst>
                    <a:ext uri="{9D8B030D-6E8A-4147-A177-3AD203B41FA5}">
                      <a16:colId xmlns:a16="http://schemas.microsoft.com/office/drawing/2014/main" val="1527270349"/>
                    </a:ext>
                  </a:extLst>
                </a:gridCol>
              </a:tblGrid>
              <a:tr h="360000">
                <a:tc>
                  <a:txBody>
                    <a:bodyPr/>
                    <a:lstStyle/>
                    <a:p>
                      <a:pPr algn="ctr">
                        <a:lnSpc>
                          <a:spcPct val="150000"/>
                        </a:lnSpc>
                        <a:spcAft>
                          <a:spcPts val="0"/>
                        </a:spcAft>
                      </a:pPr>
                      <a:r>
                        <a:rPr lang="zh-CN" sz="1800" kern="100">
                          <a:solidFill>
                            <a:schemeClr val="tx1"/>
                          </a:solidFill>
                          <a:effectLst/>
                        </a:rPr>
                        <a:t>运算符</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solidFill>
                            <a:schemeClr val="tx1"/>
                          </a:solidFill>
                          <a:effectLst/>
                        </a:rPr>
                        <a:t>含义</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sz="1800" kern="100">
                          <a:solidFill>
                            <a:schemeClr val="tx1"/>
                          </a:solidFill>
                          <a:effectLst/>
                        </a:rPr>
                        <a:t>举例</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solidFill>
                            <a:schemeClr val="tx1"/>
                          </a:solidFill>
                          <a:effectLst/>
                        </a:rPr>
                        <a:t>说明</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350747444"/>
                  </a:ext>
                </a:extLst>
              </a:tr>
              <a:tr h="360000">
                <a:tc>
                  <a:txBody>
                    <a:bodyPr/>
                    <a:lstStyle/>
                    <a:p>
                      <a:pPr algn="ctr">
                        <a:lnSpc>
                          <a:spcPct val="150000"/>
                        </a:lnSpc>
                        <a:spcAft>
                          <a:spcPts val="0"/>
                        </a:spcAft>
                      </a:pPr>
                      <a:r>
                        <a:rPr lang="en-US" sz="1800" kern="100">
                          <a:solidFill>
                            <a:schemeClr val="tx1"/>
                          </a:solidFill>
                          <a:effectLst/>
                        </a:rPr>
                        <a:t>!</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zh-CN" altLang="en-US" sz="1800" kern="100">
                          <a:solidFill>
                            <a:schemeClr val="tx1"/>
                          </a:solidFill>
                          <a:effectLst/>
                        </a:rPr>
                        <a:t>逻辑非</a:t>
                      </a:r>
                      <a:r>
                        <a:rPr lang="en-US" altLang="zh-CN" sz="1800" kern="100">
                          <a:solidFill>
                            <a:schemeClr val="tx1"/>
                          </a:solidFill>
                          <a:effectLst/>
                        </a:rPr>
                        <a:t>(NOT)</a:t>
                      </a:r>
                      <a:endParaRPr lang="zh-CN" alt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altLang="zh-CN" sz="1800" kern="100">
                          <a:solidFill>
                            <a:schemeClr val="tx1"/>
                          </a:solidFill>
                          <a:effectLst/>
                        </a:rPr>
                        <a:t>!a</a:t>
                      </a:r>
                      <a:endParaRPr lang="zh-CN" alt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zh-CN" altLang="en-US" sz="1800" kern="100" dirty="0">
                          <a:solidFill>
                            <a:schemeClr val="tx1"/>
                          </a:solidFill>
                          <a:effectLst/>
                        </a:rPr>
                        <a:t>如果</a:t>
                      </a:r>
                      <a:r>
                        <a:rPr lang="en-US" altLang="zh-CN" sz="1800" kern="100" dirty="0">
                          <a:solidFill>
                            <a:schemeClr val="tx1"/>
                          </a:solidFill>
                          <a:effectLst/>
                        </a:rPr>
                        <a:t>a</a:t>
                      </a:r>
                      <a:r>
                        <a:rPr lang="zh-CN" altLang="en-US" sz="1800" kern="100" dirty="0">
                          <a:solidFill>
                            <a:schemeClr val="tx1"/>
                          </a:solidFill>
                          <a:effectLst/>
                        </a:rPr>
                        <a:t>为假，则</a:t>
                      </a:r>
                      <a:r>
                        <a:rPr lang="en-US" altLang="zh-CN" sz="1800" kern="100" dirty="0">
                          <a:solidFill>
                            <a:schemeClr val="tx1"/>
                          </a:solidFill>
                          <a:effectLst/>
                        </a:rPr>
                        <a:t>!a</a:t>
                      </a:r>
                      <a:r>
                        <a:rPr lang="zh-CN" altLang="en-US" sz="1800" kern="100" dirty="0">
                          <a:solidFill>
                            <a:schemeClr val="tx1"/>
                          </a:solidFill>
                          <a:effectLst/>
                        </a:rPr>
                        <a:t>为真</a:t>
                      </a:r>
                      <a:r>
                        <a:rPr lang="en-US" altLang="zh-CN" sz="1800" kern="100" dirty="0">
                          <a:solidFill>
                            <a:schemeClr val="tx1"/>
                          </a:solidFill>
                          <a:effectLst/>
                        </a:rPr>
                        <a:t>;</a:t>
                      </a:r>
                      <a:r>
                        <a:rPr lang="zh-CN" altLang="en-US" sz="1800" kern="100" dirty="0">
                          <a:solidFill>
                            <a:schemeClr val="tx1"/>
                          </a:solidFill>
                          <a:effectLst/>
                        </a:rPr>
                        <a:t>如果</a:t>
                      </a:r>
                      <a:r>
                        <a:rPr lang="en-US" altLang="zh-CN" sz="1800" kern="100" dirty="0">
                          <a:solidFill>
                            <a:schemeClr val="tx1"/>
                          </a:solidFill>
                          <a:effectLst/>
                        </a:rPr>
                        <a:t>a</a:t>
                      </a:r>
                      <a:r>
                        <a:rPr lang="zh-CN" altLang="en-US" sz="1800" kern="100" dirty="0">
                          <a:solidFill>
                            <a:schemeClr val="tx1"/>
                          </a:solidFill>
                          <a:effectLst/>
                        </a:rPr>
                        <a:t>为真，则</a:t>
                      </a:r>
                      <a:r>
                        <a:rPr lang="en-US" altLang="zh-CN" sz="1800" kern="100" dirty="0">
                          <a:solidFill>
                            <a:schemeClr val="tx1"/>
                          </a:solidFill>
                          <a:effectLst/>
                        </a:rPr>
                        <a:t>!a</a:t>
                      </a:r>
                      <a:r>
                        <a:rPr lang="zh-CN" altLang="en-US" sz="1800" kern="100" dirty="0">
                          <a:solidFill>
                            <a:schemeClr val="tx1"/>
                          </a:solidFill>
                          <a:effectLst/>
                        </a:rPr>
                        <a:t>为假</a:t>
                      </a:r>
                      <a:endParaRPr lang="zh-CN" altLang="zh-CN" sz="18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699790426"/>
                  </a:ext>
                </a:extLst>
              </a:tr>
              <a:tr h="360000">
                <a:tc>
                  <a:txBody>
                    <a:bodyPr/>
                    <a:lstStyle/>
                    <a:p>
                      <a:pPr algn="ctr">
                        <a:lnSpc>
                          <a:spcPct val="150000"/>
                        </a:lnSpc>
                        <a:spcAft>
                          <a:spcPts val="0"/>
                        </a:spcAft>
                      </a:pPr>
                      <a:r>
                        <a:rPr lang="en-US" sz="1800" kern="100">
                          <a:solidFill>
                            <a:schemeClr val="tx1"/>
                          </a:solidFill>
                          <a:effectLst/>
                        </a:rPr>
                        <a:t>&amp;&amp;</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solidFill>
                            <a:schemeClr val="tx1"/>
                          </a:solidFill>
                          <a:effectLst/>
                          <a:latin typeface="+mn-ea"/>
                          <a:ea typeface="+mn-ea"/>
                          <a:cs typeface="Times New Roman" panose="02020603050405020304" pitchFamily="18" charset="0"/>
                        </a:rPr>
                        <a:t>逻辑与</a:t>
                      </a:r>
                      <a:r>
                        <a:rPr lang="en-US" altLang="zh-CN" sz="1800" kern="100">
                          <a:solidFill>
                            <a:schemeClr val="tx1"/>
                          </a:solidFill>
                          <a:effectLst/>
                          <a:latin typeface="+mn-ea"/>
                          <a:ea typeface="+mn-ea"/>
                          <a:cs typeface="Times New Roman" panose="02020603050405020304" pitchFamily="18" charset="0"/>
                        </a:rPr>
                        <a:t>(AND)</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solidFill>
                            <a:schemeClr val="tx1"/>
                          </a:solidFill>
                          <a:effectLst/>
                          <a:latin typeface="+mn-ea"/>
                          <a:ea typeface="+mn-ea"/>
                          <a:cs typeface="Times New Roman" panose="02020603050405020304" pitchFamily="18" charset="0"/>
                        </a:rPr>
                        <a:t>a &amp;&amp; b</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a:solidFill>
                            <a:schemeClr val="tx1"/>
                          </a:solidFill>
                          <a:effectLst/>
                          <a:latin typeface="+mn-ea"/>
                          <a:ea typeface="+mn-ea"/>
                          <a:cs typeface="Times New Roman" panose="02020603050405020304" pitchFamily="18" charset="0"/>
                        </a:rPr>
                        <a:t>如果</a:t>
                      </a:r>
                      <a:r>
                        <a:rPr lang="en-US" altLang="zh-CN" sz="1800" kern="100">
                          <a:solidFill>
                            <a:schemeClr val="tx1"/>
                          </a:solidFill>
                          <a:effectLst/>
                          <a:latin typeface="+mn-ea"/>
                          <a:ea typeface="+mn-ea"/>
                          <a:cs typeface="Times New Roman" panose="02020603050405020304" pitchFamily="18" charset="0"/>
                        </a:rPr>
                        <a:t>a</a:t>
                      </a:r>
                      <a:r>
                        <a:rPr lang="zh-CN" altLang="en-US" sz="1800" kern="100">
                          <a:solidFill>
                            <a:schemeClr val="tx1"/>
                          </a:solidFill>
                          <a:effectLst/>
                          <a:latin typeface="+mn-ea"/>
                          <a:ea typeface="+mn-ea"/>
                          <a:cs typeface="Times New Roman" panose="02020603050405020304" pitchFamily="18" charset="0"/>
                        </a:rPr>
                        <a:t>和</a:t>
                      </a:r>
                      <a:r>
                        <a:rPr lang="en-US" altLang="zh-CN" sz="1800" kern="100">
                          <a:solidFill>
                            <a:schemeClr val="tx1"/>
                          </a:solidFill>
                          <a:effectLst/>
                          <a:latin typeface="+mn-ea"/>
                          <a:ea typeface="+mn-ea"/>
                          <a:cs typeface="Times New Roman" panose="02020603050405020304" pitchFamily="18" charset="0"/>
                        </a:rPr>
                        <a:t>b</a:t>
                      </a:r>
                      <a:r>
                        <a:rPr lang="zh-CN" altLang="en-US" sz="1800" kern="100">
                          <a:solidFill>
                            <a:schemeClr val="tx1"/>
                          </a:solidFill>
                          <a:effectLst/>
                          <a:latin typeface="+mn-ea"/>
                          <a:ea typeface="+mn-ea"/>
                          <a:cs typeface="Times New Roman" panose="02020603050405020304" pitchFamily="18" charset="0"/>
                        </a:rPr>
                        <a:t>都为真，则结果为真，否则为假</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107255402"/>
                  </a:ext>
                </a:extLst>
              </a:tr>
              <a:tr h="360000">
                <a:tc>
                  <a:txBody>
                    <a:bodyPr/>
                    <a:lstStyle/>
                    <a:p>
                      <a:pPr algn="ctr">
                        <a:lnSpc>
                          <a:spcPct val="150000"/>
                        </a:lnSpc>
                        <a:spcAft>
                          <a:spcPts val="0"/>
                        </a:spcAft>
                      </a:pPr>
                      <a:r>
                        <a:rPr lang="en-US" sz="1800" kern="100" dirty="0">
                          <a:solidFill>
                            <a:schemeClr val="tx1"/>
                          </a:solidFill>
                          <a:effectLst/>
                        </a:rPr>
                        <a:t>||</a:t>
                      </a:r>
                      <a:endParaRPr lang="zh-CN" sz="18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zh-CN" altLang="en-US" sz="1800" kern="100">
                          <a:solidFill>
                            <a:schemeClr val="tx1"/>
                          </a:solidFill>
                          <a:effectLst/>
                          <a:latin typeface="+mn-ea"/>
                          <a:ea typeface="+mn-ea"/>
                          <a:cs typeface="Times New Roman" panose="02020603050405020304" pitchFamily="18" charset="0"/>
                        </a:rPr>
                        <a:t>逻辑或</a:t>
                      </a:r>
                      <a:r>
                        <a:rPr lang="en-US" altLang="zh-CN" sz="1800" kern="100">
                          <a:solidFill>
                            <a:schemeClr val="tx1"/>
                          </a:solidFill>
                          <a:effectLst/>
                          <a:latin typeface="+mn-ea"/>
                          <a:ea typeface="+mn-ea"/>
                          <a:cs typeface="Times New Roman" panose="02020603050405020304" pitchFamily="18" charset="0"/>
                        </a:rPr>
                        <a:t>(OR)</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US" altLang="zh-CN" sz="1800" kern="100">
                          <a:solidFill>
                            <a:schemeClr val="tx1"/>
                          </a:solidFill>
                          <a:effectLst/>
                          <a:latin typeface="+mn-ea"/>
                          <a:ea typeface="+mn-ea"/>
                          <a:cs typeface="Times New Roman" panose="02020603050405020304" pitchFamily="18" charset="0"/>
                        </a:rPr>
                        <a:t>a || b</a:t>
                      </a:r>
                      <a:endParaRPr lang="zh-CN" sz="18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l">
                        <a:lnSpc>
                          <a:spcPct val="150000"/>
                        </a:lnSpc>
                        <a:spcAft>
                          <a:spcPts val="0"/>
                        </a:spcAft>
                      </a:pPr>
                      <a:r>
                        <a:rPr lang="zh-CN" altLang="en-US" sz="1800" kern="100" dirty="0">
                          <a:solidFill>
                            <a:schemeClr val="tx1"/>
                          </a:solidFill>
                          <a:effectLst/>
                          <a:latin typeface="+mn-ea"/>
                          <a:ea typeface="+mn-ea"/>
                          <a:cs typeface="Times New Roman" panose="02020603050405020304" pitchFamily="18" charset="0"/>
                        </a:rPr>
                        <a:t>如果</a:t>
                      </a:r>
                      <a:r>
                        <a:rPr lang="en-US" altLang="zh-CN" sz="1800" kern="100" dirty="0">
                          <a:solidFill>
                            <a:schemeClr val="tx1"/>
                          </a:solidFill>
                          <a:effectLst/>
                          <a:latin typeface="+mn-ea"/>
                          <a:ea typeface="+mn-ea"/>
                          <a:cs typeface="Times New Roman" panose="02020603050405020304" pitchFamily="18" charset="0"/>
                        </a:rPr>
                        <a:t>a</a:t>
                      </a:r>
                      <a:r>
                        <a:rPr lang="zh-CN" altLang="en-US" sz="1800" kern="100" dirty="0">
                          <a:solidFill>
                            <a:schemeClr val="tx1"/>
                          </a:solidFill>
                          <a:effectLst/>
                          <a:latin typeface="+mn-ea"/>
                          <a:ea typeface="+mn-ea"/>
                          <a:cs typeface="Times New Roman" panose="02020603050405020304" pitchFamily="18" charset="0"/>
                        </a:rPr>
                        <a:t>和</a:t>
                      </a:r>
                      <a:r>
                        <a:rPr lang="en-US" altLang="zh-CN" sz="1800" kern="100" dirty="0">
                          <a:solidFill>
                            <a:schemeClr val="tx1"/>
                          </a:solidFill>
                          <a:effectLst/>
                          <a:latin typeface="+mn-ea"/>
                          <a:ea typeface="+mn-ea"/>
                          <a:cs typeface="Times New Roman" panose="02020603050405020304" pitchFamily="18" charset="0"/>
                        </a:rPr>
                        <a:t>b</a:t>
                      </a:r>
                      <a:r>
                        <a:rPr lang="zh-CN" altLang="en-US" sz="1800" kern="100" dirty="0">
                          <a:solidFill>
                            <a:schemeClr val="tx1"/>
                          </a:solidFill>
                          <a:effectLst/>
                          <a:latin typeface="+mn-ea"/>
                          <a:ea typeface="+mn-ea"/>
                          <a:cs typeface="Times New Roman" panose="02020603050405020304" pitchFamily="18" charset="0"/>
                        </a:rPr>
                        <a:t>有一个以上为真，则结果为真，二者都为假时，结果为假</a:t>
                      </a:r>
                      <a:endParaRPr lang="zh-CN" sz="18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51891970"/>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1269028200"/>
              </p:ext>
            </p:extLst>
          </p:nvPr>
        </p:nvGraphicFramePr>
        <p:xfrm>
          <a:off x="6368305" y="3050415"/>
          <a:ext cx="4732548" cy="2995948"/>
        </p:xfrm>
        <a:graphic>
          <a:graphicData uri="http://schemas.openxmlformats.org/drawingml/2006/table">
            <a:tbl>
              <a:tblPr firstRow="1">
                <a:tableStyleId>{284E427A-3D55-4303-BF80-6455036E1DE7}</a:tableStyleId>
              </a:tblPr>
              <a:tblGrid>
                <a:gridCol w="788758">
                  <a:extLst>
                    <a:ext uri="{9D8B030D-6E8A-4147-A177-3AD203B41FA5}">
                      <a16:colId xmlns:a16="http://schemas.microsoft.com/office/drawing/2014/main" val="3340877376"/>
                    </a:ext>
                  </a:extLst>
                </a:gridCol>
                <a:gridCol w="788758">
                  <a:extLst>
                    <a:ext uri="{9D8B030D-6E8A-4147-A177-3AD203B41FA5}">
                      <a16:colId xmlns:a16="http://schemas.microsoft.com/office/drawing/2014/main" val="1994263569"/>
                    </a:ext>
                  </a:extLst>
                </a:gridCol>
                <a:gridCol w="788758">
                  <a:extLst>
                    <a:ext uri="{9D8B030D-6E8A-4147-A177-3AD203B41FA5}">
                      <a16:colId xmlns:a16="http://schemas.microsoft.com/office/drawing/2014/main" val="3815812150"/>
                    </a:ext>
                  </a:extLst>
                </a:gridCol>
                <a:gridCol w="788758">
                  <a:extLst>
                    <a:ext uri="{9D8B030D-6E8A-4147-A177-3AD203B41FA5}">
                      <a16:colId xmlns:a16="http://schemas.microsoft.com/office/drawing/2014/main" val="69866498"/>
                    </a:ext>
                  </a:extLst>
                </a:gridCol>
                <a:gridCol w="788758">
                  <a:extLst>
                    <a:ext uri="{9D8B030D-6E8A-4147-A177-3AD203B41FA5}">
                      <a16:colId xmlns:a16="http://schemas.microsoft.com/office/drawing/2014/main" val="895864238"/>
                    </a:ext>
                  </a:extLst>
                </a:gridCol>
                <a:gridCol w="788758">
                  <a:extLst>
                    <a:ext uri="{9D8B030D-6E8A-4147-A177-3AD203B41FA5}">
                      <a16:colId xmlns:a16="http://schemas.microsoft.com/office/drawing/2014/main" val="1339348998"/>
                    </a:ext>
                  </a:extLst>
                </a:gridCol>
              </a:tblGrid>
              <a:tr h="679468">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&amp;&amp;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altLang="zh-CN" sz="1800"/>
                        <a:t>a || b</a:t>
                      </a:r>
                      <a:endParaRPr lang="zh-CN" altLang="en-US" sz="1800"/>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9816594"/>
                  </a:ext>
                </a:extLst>
              </a:tr>
              <a:tr h="370840">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3135936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真</a:t>
                      </a:r>
                      <a:endParaRPr lang="en-US" altLang="zh-CN" sz="1600"/>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909129"/>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（非</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23358297"/>
                  </a:ext>
                </a:extLst>
              </a:tr>
              <a:tr h="370840">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真</a:t>
                      </a:r>
                      <a:endParaRPr lang="en-US" altLang="zh-CN" sz="1600"/>
                    </a:p>
                    <a:p>
                      <a:pPr algn="ctr"/>
                      <a:r>
                        <a:rPr lang="zh-CN" altLang="en-US" sz="1600"/>
                        <a:t>（</a:t>
                      </a:r>
                      <a:r>
                        <a:rPr lang="en-US" altLang="zh-CN" sz="1600"/>
                        <a:t>1</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zh-CN" altLang="en-US" sz="1600"/>
                        <a:t>假</a:t>
                      </a:r>
                      <a:endParaRPr lang="en-US" altLang="zh-CN" sz="1600"/>
                    </a:p>
                    <a:p>
                      <a:pPr algn="ctr"/>
                      <a:r>
                        <a:rPr lang="zh-CN" altLang="en-US" sz="1600"/>
                        <a:t>（</a:t>
                      </a:r>
                      <a:r>
                        <a:rPr lang="en-US" altLang="zh-CN" sz="1600"/>
                        <a:t>0</a:t>
                      </a:r>
                      <a:r>
                        <a:rPr lang="zh-CN" altLang="en-US" sz="1600"/>
                        <a:t>）</a:t>
                      </a:r>
                    </a:p>
                  </a:txBody>
                  <a:tcPr marL="0" marR="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11058509"/>
                  </a:ext>
                </a:extLst>
              </a:tr>
            </a:tbl>
          </a:graphicData>
        </a:graphic>
      </p:graphicFrame>
      <p:sp>
        <p:nvSpPr>
          <p:cNvPr id="27" name="MH_Desc_1"/>
          <p:cNvSpPr/>
          <p:nvPr>
            <p:custDataLst>
              <p:tags r:id="rId1"/>
            </p:custDataLst>
          </p:nvPr>
        </p:nvSpPr>
        <p:spPr>
          <a:xfrm>
            <a:off x="695420" y="2609332"/>
            <a:ext cx="5585338" cy="34370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a:t>
            </a:r>
            <a:r>
              <a:rPr lang="en-US" altLang="zh-CN" dirty="0">
                <a:solidFill>
                  <a:schemeClr val="tx1"/>
                </a:solidFill>
              </a:rPr>
              <a:t>&amp;&amp;”</a:t>
            </a:r>
            <a:r>
              <a:rPr lang="zh-CN" altLang="en-US" dirty="0">
                <a:solidFill>
                  <a:schemeClr val="tx1"/>
                </a:solidFill>
              </a:rPr>
              <a:t>和“</a:t>
            </a:r>
            <a:r>
              <a:rPr lang="en-US" altLang="zh-CN" dirty="0">
                <a:solidFill>
                  <a:schemeClr val="tx1"/>
                </a:solidFill>
              </a:rPr>
              <a:t>‖”</a:t>
            </a:r>
            <a:r>
              <a:rPr lang="zh-CN" altLang="en-US" dirty="0">
                <a:solidFill>
                  <a:schemeClr val="tx1"/>
                </a:solidFill>
              </a:rPr>
              <a:t>是双目运算符，要求有两个运算对象</a:t>
            </a:r>
            <a:r>
              <a:rPr lang="en-US" altLang="zh-CN" dirty="0">
                <a:solidFill>
                  <a:schemeClr val="tx1"/>
                </a:solidFill>
              </a:rPr>
              <a:t>(</a:t>
            </a:r>
            <a:r>
              <a:rPr lang="zh-CN" altLang="en-US" dirty="0">
                <a:solidFill>
                  <a:schemeClr val="tx1"/>
                </a:solidFill>
              </a:rPr>
              <a:t>操作数</a:t>
            </a:r>
            <a:r>
              <a:rPr lang="en-US" altLang="zh-CN" dirty="0">
                <a:solidFill>
                  <a:schemeClr val="tx1"/>
                </a:solidFill>
              </a:rPr>
              <a:t>)</a:t>
            </a:r>
            <a:r>
              <a:rPr lang="zh-CN" altLang="en-US" dirty="0">
                <a:solidFill>
                  <a:schemeClr val="tx1"/>
                </a:solidFill>
              </a:rPr>
              <a:t>； “！”是单目运算符，只要有一个运算对象</a:t>
            </a:r>
          </a:p>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优先次序：</a:t>
            </a:r>
            <a:r>
              <a:rPr lang="en-US" altLang="zh-CN" dirty="0">
                <a:solidFill>
                  <a:schemeClr val="tx1"/>
                </a:solidFill>
              </a:rPr>
              <a:t>!(</a:t>
            </a:r>
            <a:r>
              <a:rPr lang="zh-CN" altLang="en-US" dirty="0">
                <a:solidFill>
                  <a:schemeClr val="tx1"/>
                </a:solidFill>
              </a:rPr>
              <a:t>非</a:t>
            </a:r>
            <a:r>
              <a:rPr lang="en-US" altLang="zh-CN" dirty="0">
                <a:solidFill>
                  <a:schemeClr val="tx1"/>
                </a:solidFill>
              </a:rPr>
              <a:t>)→</a:t>
            </a:r>
            <a:r>
              <a:rPr lang="zh-CN" altLang="en-US" dirty="0">
                <a:solidFill>
                  <a:schemeClr val="tx1"/>
                </a:solidFill>
              </a:rPr>
              <a:t>＆＆</a:t>
            </a:r>
            <a:r>
              <a:rPr lang="en-US" altLang="zh-CN" dirty="0">
                <a:solidFill>
                  <a:schemeClr val="tx1"/>
                </a:solidFill>
              </a:rPr>
              <a:t>(</a:t>
            </a:r>
            <a:r>
              <a:rPr lang="zh-CN" altLang="en-US" dirty="0">
                <a:solidFill>
                  <a:schemeClr val="tx1"/>
                </a:solidFill>
              </a:rPr>
              <a:t>与</a:t>
            </a:r>
            <a:r>
              <a:rPr lang="en-US" altLang="zh-CN" dirty="0">
                <a:solidFill>
                  <a:schemeClr val="tx1"/>
                </a:solidFill>
              </a:rPr>
              <a:t>)→‖(</a:t>
            </a:r>
            <a:r>
              <a:rPr lang="zh-CN" altLang="en-US" dirty="0">
                <a:solidFill>
                  <a:schemeClr val="tx1"/>
                </a:solidFill>
              </a:rPr>
              <a:t>或</a:t>
            </a:r>
            <a:r>
              <a:rPr lang="en-US" altLang="zh-CN" dirty="0">
                <a:solidFill>
                  <a:schemeClr val="tx1"/>
                </a:solidFill>
              </a:rPr>
              <a:t>)</a:t>
            </a:r>
            <a:r>
              <a:rPr lang="zh-CN" altLang="en-US" dirty="0">
                <a:solidFill>
                  <a:schemeClr val="tx1"/>
                </a:solidFill>
              </a:rPr>
              <a:t>， 即“！”为三者中最高的； 逻辑运算符中的“＆＆”和“</a:t>
            </a:r>
            <a:r>
              <a:rPr lang="en-US" altLang="zh-CN" dirty="0">
                <a:solidFill>
                  <a:schemeClr val="tx1"/>
                </a:solidFill>
              </a:rPr>
              <a:t>‖”</a:t>
            </a:r>
            <a:r>
              <a:rPr lang="zh-CN" altLang="en-US" dirty="0">
                <a:solidFill>
                  <a:schemeClr val="tx1"/>
                </a:solidFill>
              </a:rPr>
              <a:t>低于关系运算符，“！”高于算术运算符</a:t>
            </a:r>
            <a:endParaRPr lang="en-US" altLang="zh-CN" dirty="0">
              <a:solidFill>
                <a:schemeClr val="tx1"/>
              </a:solidFill>
            </a:endParaRPr>
          </a:p>
          <a:p>
            <a:pPr marL="285750" indent="-285750" algn="just">
              <a:lnSpc>
                <a:spcPct val="120000"/>
              </a:lnSpc>
              <a:spcBef>
                <a:spcPts val="600"/>
              </a:spcBef>
              <a:spcAft>
                <a:spcPts val="600"/>
              </a:spcAft>
              <a:buFont typeface="Arial" panose="020B0604020202020204" pitchFamily="34" charset="0"/>
              <a:buChar char="•"/>
              <a:defRPr/>
            </a:pPr>
            <a:r>
              <a:rPr lang="zh-CN" altLang="en-US" dirty="0">
                <a:solidFill>
                  <a:schemeClr val="tx1"/>
                </a:solidFill>
              </a:rPr>
              <a:t>逻辑运算结果不是</a:t>
            </a:r>
            <a:r>
              <a:rPr lang="en-US" altLang="zh-CN" dirty="0">
                <a:solidFill>
                  <a:schemeClr val="tx1"/>
                </a:solidFill>
              </a:rPr>
              <a:t>0</a:t>
            </a:r>
            <a:r>
              <a:rPr lang="zh-CN" altLang="en-US" dirty="0">
                <a:solidFill>
                  <a:schemeClr val="tx1"/>
                </a:solidFill>
              </a:rPr>
              <a:t>就是</a:t>
            </a:r>
            <a:r>
              <a:rPr lang="en-US" altLang="zh-CN" dirty="0">
                <a:solidFill>
                  <a:schemeClr val="tx1"/>
                </a:solidFill>
              </a:rPr>
              <a:t>1</a:t>
            </a:r>
            <a:r>
              <a:rPr lang="zh-CN" altLang="en-US" dirty="0">
                <a:solidFill>
                  <a:schemeClr val="tx1"/>
                </a:solidFill>
              </a:rPr>
              <a:t>，不可能是其他数值。而在逻辑表达式中作为参加逻辑运算的运算对象可以是</a:t>
            </a:r>
            <a:r>
              <a:rPr lang="en-US" altLang="zh-CN" dirty="0">
                <a:solidFill>
                  <a:schemeClr val="tx1"/>
                </a:solidFill>
              </a:rPr>
              <a:t>0(“</a:t>
            </a:r>
            <a:r>
              <a:rPr lang="zh-CN" altLang="en-US" dirty="0">
                <a:solidFill>
                  <a:schemeClr val="tx1"/>
                </a:solidFill>
              </a:rPr>
              <a:t>假”</a:t>
            </a:r>
            <a:r>
              <a:rPr lang="en-US" altLang="zh-CN" dirty="0">
                <a:solidFill>
                  <a:schemeClr val="tx1"/>
                </a:solidFill>
              </a:rPr>
              <a:t>)</a:t>
            </a:r>
            <a:r>
              <a:rPr lang="zh-CN" altLang="en-US" dirty="0">
                <a:solidFill>
                  <a:schemeClr val="tx1"/>
                </a:solidFill>
              </a:rPr>
              <a:t>或任何非</a:t>
            </a:r>
            <a:r>
              <a:rPr lang="en-US" altLang="zh-CN" dirty="0">
                <a:solidFill>
                  <a:schemeClr val="tx1"/>
                </a:solidFill>
              </a:rPr>
              <a:t>0</a:t>
            </a:r>
            <a:r>
              <a:rPr lang="zh-CN" altLang="en-US" dirty="0">
                <a:solidFill>
                  <a:schemeClr val="tx1"/>
                </a:solidFill>
              </a:rPr>
              <a:t>的数值</a:t>
            </a:r>
            <a:r>
              <a:rPr lang="en-US" altLang="zh-CN" dirty="0">
                <a:solidFill>
                  <a:schemeClr val="tx1"/>
                </a:solidFill>
              </a:rPr>
              <a:t>(</a:t>
            </a:r>
            <a:r>
              <a:rPr lang="zh-CN" altLang="en-US" dirty="0">
                <a:solidFill>
                  <a:schemeClr val="tx1"/>
                </a:solidFill>
              </a:rPr>
              <a:t>按“真”对待</a:t>
            </a:r>
            <a:r>
              <a:rPr lang="en-US"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96747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SubTitle_1"/>
          <p:cNvSpPr/>
          <p:nvPr>
            <p:custDataLst>
              <p:tags r:id="rId2"/>
            </p:custDataLst>
          </p:nvPr>
        </p:nvSpPr>
        <p:spPr>
          <a:xfrm>
            <a:off x="166426" y="1270394"/>
            <a:ext cx="4352373"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defRPr/>
            </a:pPr>
            <a:r>
              <a:rPr lang="en-US" altLang="zh-CN" sz="1600" dirty="0">
                <a:solidFill>
                  <a:srgbClr val="333333"/>
                </a:solidFill>
              </a:rPr>
              <a:t>a &amp;&amp; b &amp;&amp; c</a:t>
            </a:r>
            <a:r>
              <a:rPr lang="zh-CN" altLang="en-US" sz="1600" dirty="0">
                <a:solidFill>
                  <a:srgbClr val="333333"/>
                </a:solidFill>
              </a:rPr>
              <a:t>。只有</a:t>
            </a:r>
            <a:r>
              <a:rPr lang="en-US" altLang="zh-CN" sz="1600" dirty="0">
                <a:solidFill>
                  <a:srgbClr val="333333"/>
                </a:solidFill>
              </a:rPr>
              <a:t>a</a:t>
            </a:r>
            <a:r>
              <a:rPr lang="zh-CN" altLang="en-US" sz="1600" dirty="0">
                <a:solidFill>
                  <a:srgbClr val="333333"/>
                </a:solidFill>
              </a:rPr>
              <a:t>为真</a:t>
            </a:r>
            <a:r>
              <a:rPr lang="en-US" altLang="zh-CN" sz="1600" dirty="0">
                <a:solidFill>
                  <a:srgbClr val="333333"/>
                </a:solidFill>
              </a:rPr>
              <a:t>(</a:t>
            </a:r>
            <a:r>
              <a:rPr lang="zh-CN" altLang="en-US" sz="1600" dirty="0">
                <a:solidFill>
                  <a:srgbClr val="333333"/>
                </a:solidFill>
              </a:rPr>
              <a:t>非</a:t>
            </a:r>
            <a:r>
              <a:rPr lang="en-US" altLang="zh-CN" sz="1600" dirty="0">
                <a:solidFill>
                  <a:srgbClr val="333333"/>
                </a:solidFill>
              </a:rPr>
              <a:t>0)</a:t>
            </a:r>
            <a:r>
              <a:rPr lang="zh-CN" altLang="en-US" sz="1600" dirty="0">
                <a:solidFill>
                  <a:srgbClr val="333333"/>
                </a:solidFill>
              </a:rPr>
              <a:t>时，才需要判别</a:t>
            </a:r>
            <a:r>
              <a:rPr lang="en-US" altLang="zh-CN" sz="1600" dirty="0">
                <a:solidFill>
                  <a:srgbClr val="333333"/>
                </a:solidFill>
              </a:rPr>
              <a:t>b</a:t>
            </a:r>
            <a:r>
              <a:rPr lang="zh-CN" altLang="en-US" sz="1600" dirty="0">
                <a:solidFill>
                  <a:srgbClr val="333333"/>
                </a:solidFill>
              </a:rPr>
              <a:t>的值。只有当</a:t>
            </a:r>
            <a:r>
              <a:rPr lang="en-US" altLang="zh-CN" sz="1600" dirty="0">
                <a:solidFill>
                  <a:srgbClr val="333333"/>
                </a:solidFill>
              </a:rPr>
              <a:t>a</a:t>
            </a:r>
            <a:r>
              <a:rPr lang="zh-CN" altLang="en-US" sz="1600" dirty="0">
                <a:solidFill>
                  <a:srgbClr val="333333"/>
                </a:solidFill>
              </a:rPr>
              <a:t>和</a:t>
            </a:r>
            <a:r>
              <a:rPr lang="en-US" altLang="zh-CN" sz="1600" dirty="0">
                <a:solidFill>
                  <a:srgbClr val="333333"/>
                </a:solidFill>
              </a:rPr>
              <a:t>b</a:t>
            </a:r>
            <a:r>
              <a:rPr lang="zh-CN" altLang="en-US" sz="1600" dirty="0">
                <a:solidFill>
                  <a:srgbClr val="333333"/>
                </a:solidFill>
              </a:rPr>
              <a:t>都为真时才需要判别</a:t>
            </a:r>
            <a:r>
              <a:rPr lang="en-US" altLang="zh-CN" sz="1600" dirty="0">
                <a:solidFill>
                  <a:srgbClr val="333333"/>
                </a:solidFill>
              </a:rPr>
              <a:t>c</a:t>
            </a:r>
            <a:r>
              <a:rPr lang="zh-CN" altLang="en-US" sz="1600" dirty="0">
                <a:solidFill>
                  <a:srgbClr val="333333"/>
                </a:solidFill>
              </a:rPr>
              <a:t>的值。</a:t>
            </a:r>
          </a:p>
        </p:txBody>
      </p:sp>
      <p:sp>
        <p:nvSpPr>
          <p:cNvPr id="4" name="MH_SubTitle_2"/>
          <p:cNvSpPr/>
          <p:nvPr>
            <p:custDataLst>
              <p:tags r:id="rId3"/>
            </p:custDataLst>
          </p:nvPr>
        </p:nvSpPr>
        <p:spPr>
          <a:xfrm>
            <a:off x="4626750" y="1270394"/>
            <a:ext cx="4305989" cy="4979504"/>
          </a:xfrm>
          <a:prstGeom prst="roundRect">
            <a:avLst>
              <a:gd name="adj" fmla="val 3149"/>
            </a:avLst>
          </a:prstGeom>
          <a:solidFill>
            <a:srgbClr val="FFFFFF"/>
          </a:solidFill>
          <a:ln>
            <a:solidFill>
              <a:srgbClr val="C2C2C2"/>
            </a:solidFill>
          </a:ln>
          <a:effectLst/>
        </p:spPr>
        <p:style>
          <a:lnRef idx="2">
            <a:schemeClr val="accent1">
              <a:shade val="50000"/>
            </a:schemeClr>
          </a:lnRef>
          <a:fillRef idx="1">
            <a:schemeClr val="accent1"/>
          </a:fillRef>
          <a:effectRef idx="0">
            <a:schemeClr val="accent1"/>
          </a:effectRef>
          <a:fontRef idx="minor">
            <a:schemeClr val="lt1"/>
          </a:fontRef>
        </p:style>
        <p:txBody>
          <a:bodyPr lIns="90000" tIns="90000" rIns="648000" bIns="90000" anchor="t">
            <a:normAutofit/>
          </a:bodyPr>
          <a:lstStyle/>
          <a:p>
            <a:pPr marL="342900" indent="-342900" algn="just">
              <a:lnSpc>
                <a:spcPct val="130000"/>
              </a:lnSpc>
              <a:buClr>
                <a:schemeClr val="accent1"/>
              </a:buClr>
              <a:buFont typeface="Arial" panose="020B0604020202020204" pitchFamily="34" charset="0"/>
              <a:buChar char="•"/>
            </a:pPr>
            <a:r>
              <a:rPr lang="en-US" altLang="zh-CN" sz="1600" dirty="0">
                <a:solidFill>
                  <a:srgbClr val="333333"/>
                </a:solidFill>
              </a:rPr>
              <a:t>a ‖ b ‖ c</a:t>
            </a:r>
            <a:r>
              <a:rPr lang="zh-CN" altLang="en-US" sz="1600" dirty="0">
                <a:solidFill>
                  <a:srgbClr val="333333"/>
                </a:solidFill>
              </a:rPr>
              <a:t>。只要</a:t>
            </a:r>
            <a:r>
              <a:rPr lang="en-US" altLang="zh-CN" sz="1600" dirty="0">
                <a:solidFill>
                  <a:srgbClr val="333333"/>
                </a:solidFill>
              </a:rPr>
              <a:t>a</a:t>
            </a:r>
            <a:r>
              <a:rPr lang="zh-CN" altLang="en-US" sz="1600" dirty="0">
                <a:solidFill>
                  <a:srgbClr val="333333"/>
                </a:solidFill>
              </a:rPr>
              <a:t>为真</a:t>
            </a:r>
            <a:r>
              <a:rPr lang="en-US" altLang="zh-CN" sz="1600" dirty="0">
                <a:solidFill>
                  <a:srgbClr val="333333"/>
                </a:solidFill>
              </a:rPr>
              <a:t>(</a:t>
            </a:r>
            <a:r>
              <a:rPr lang="zh-CN" altLang="en-US" sz="1600" dirty="0">
                <a:solidFill>
                  <a:srgbClr val="333333"/>
                </a:solidFill>
              </a:rPr>
              <a:t>非</a:t>
            </a:r>
            <a:r>
              <a:rPr lang="en-US" altLang="zh-CN" sz="1600" dirty="0">
                <a:solidFill>
                  <a:srgbClr val="333333"/>
                </a:solidFill>
              </a:rPr>
              <a:t>0)</a:t>
            </a:r>
            <a:r>
              <a:rPr lang="zh-CN" altLang="en-US" sz="1600" dirty="0">
                <a:solidFill>
                  <a:srgbClr val="333333"/>
                </a:solidFill>
              </a:rPr>
              <a:t>，就不必判断</a:t>
            </a:r>
            <a:r>
              <a:rPr lang="en-US" altLang="zh-CN" sz="1600" dirty="0">
                <a:solidFill>
                  <a:srgbClr val="333333"/>
                </a:solidFill>
              </a:rPr>
              <a:t>b</a:t>
            </a:r>
            <a:r>
              <a:rPr lang="zh-CN" altLang="en-US" sz="1600" dirty="0">
                <a:solidFill>
                  <a:srgbClr val="333333"/>
                </a:solidFill>
              </a:rPr>
              <a:t>和</a:t>
            </a:r>
            <a:r>
              <a:rPr lang="en-US" altLang="zh-CN" sz="1600" dirty="0">
                <a:solidFill>
                  <a:srgbClr val="333333"/>
                </a:solidFill>
              </a:rPr>
              <a:t>c</a:t>
            </a:r>
            <a:r>
              <a:rPr lang="zh-CN" altLang="en-US" sz="1600" dirty="0">
                <a:solidFill>
                  <a:srgbClr val="333333"/>
                </a:solidFill>
              </a:rPr>
              <a:t>。只有</a:t>
            </a:r>
            <a:r>
              <a:rPr lang="en-US" altLang="zh-CN" sz="1600" dirty="0">
                <a:solidFill>
                  <a:srgbClr val="333333"/>
                </a:solidFill>
              </a:rPr>
              <a:t>a</a:t>
            </a:r>
            <a:r>
              <a:rPr lang="zh-CN" altLang="en-US" sz="1600" dirty="0">
                <a:solidFill>
                  <a:srgbClr val="333333"/>
                </a:solidFill>
              </a:rPr>
              <a:t>为假，才判别</a:t>
            </a:r>
            <a:r>
              <a:rPr lang="en-US" altLang="zh-CN" sz="1600" dirty="0">
                <a:solidFill>
                  <a:srgbClr val="333333"/>
                </a:solidFill>
              </a:rPr>
              <a:t>b</a:t>
            </a:r>
            <a:r>
              <a:rPr lang="zh-CN" altLang="en-US" sz="1600" dirty="0">
                <a:solidFill>
                  <a:srgbClr val="333333"/>
                </a:solidFill>
              </a:rPr>
              <a:t>。</a:t>
            </a:r>
            <a:r>
              <a:rPr lang="en-US" altLang="zh-CN" sz="1600" dirty="0">
                <a:solidFill>
                  <a:srgbClr val="333333"/>
                </a:solidFill>
              </a:rPr>
              <a:t>a</a:t>
            </a:r>
            <a:r>
              <a:rPr lang="zh-CN" altLang="en-US" sz="1600" dirty="0">
                <a:solidFill>
                  <a:srgbClr val="333333"/>
                </a:solidFill>
              </a:rPr>
              <a:t>和</a:t>
            </a:r>
            <a:r>
              <a:rPr lang="en-US" altLang="zh-CN" sz="1600" dirty="0">
                <a:solidFill>
                  <a:srgbClr val="333333"/>
                </a:solidFill>
              </a:rPr>
              <a:t>b</a:t>
            </a:r>
            <a:r>
              <a:rPr lang="zh-CN" altLang="en-US" sz="1600" dirty="0">
                <a:solidFill>
                  <a:srgbClr val="333333"/>
                </a:solidFill>
              </a:rPr>
              <a:t>都为假才判别</a:t>
            </a:r>
            <a:r>
              <a:rPr lang="en-US" altLang="zh-CN" sz="1600" dirty="0">
                <a:solidFill>
                  <a:srgbClr val="333333"/>
                </a:solidFill>
              </a:rPr>
              <a:t>c</a:t>
            </a:r>
            <a:r>
              <a:rPr lang="zh-CN" altLang="en-US" sz="1600" dirty="0">
                <a:solidFill>
                  <a:srgbClr val="333333"/>
                </a:solidFill>
              </a:rPr>
              <a:t>。</a:t>
            </a:r>
            <a:endParaRPr lang="en-US" altLang="zh-CN" sz="1600" dirty="0">
              <a:solidFill>
                <a:srgbClr val="333333"/>
              </a:solidFill>
            </a:endParaRPr>
          </a:p>
        </p:txBody>
      </p:sp>
      <p:sp>
        <p:nvSpPr>
          <p:cNvPr id="2" name="MH_Other_1"/>
          <p:cNvSpPr/>
          <p:nvPr>
            <p:custDataLst>
              <p:tags r:id="rId4"/>
            </p:custDataLst>
          </p:nvPr>
        </p:nvSpPr>
        <p:spPr>
          <a:xfrm>
            <a:off x="4006038" y="2853409"/>
            <a:ext cx="1133475" cy="1133475"/>
          </a:xfrm>
          <a:prstGeom prst="ellipse">
            <a:avLst/>
          </a:prstGeom>
          <a:solidFill>
            <a:schemeClr val="accent1"/>
          </a:solidFill>
          <a:ln w="57150">
            <a:solidFill>
              <a:srgbClr val="C2C2C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Title_1"/>
          <p:cNvSpPr/>
          <p:nvPr>
            <p:custDataLst>
              <p:tags r:id="rId5"/>
            </p:custDataLst>
          </p:nvPr>
        </p:nvSpPr>
        <p:spPr>
          <a:xfrm>
            <a:off x="4120338" y="2967709"/>
            <a:ext cx="904875" cy="904875"/>
          </a:xfrm>
          <a:prstGeom prst="ellipse">
            <a:avLst/>
          </a:pr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defRPr/>
            </a:pPr>
            <a:r>
              <a:rPr lang="zh-CN" altLang="en-US" sz="1600" b="1">
                <a:solidFill>
                  <a:schemeClr val="accent1">
                    <a:lumMod val="75000"/>
                  </a:schemeClr>
                </a:solidFill>
              </a:rPr>
              <a:t>逻辑</a:t>
            </a:r>
            <a:endParaRPr lang="en-US" altLang="zh-CN" sz="1600" b="1">
              <a:solidFill>
                <a:schemeClr val="accent1">
                  <a:lumMod val="75000"/>
                </a:schemeClr>
              </a:solidFill>
            </a:endParaRPr>
          </a:p>
          <a:p>
            <a:pPr algn="ctr">
              <a:defRPr/>
            </a:pPr>
            <a:r>
              <a:rPr lang="zh-CN" altLang="en-US" sz="1600" b="1">
                <a:solidFill>
                  <a:schemeClr val="accent1">
                    <a:lumMod val="75000"/>
                  </a:schemeClr>
                </a:solidFill>
              </a:rPr>
              <a:t>表达式</a:t>
            </a:r>
            <a:endParaRPr lang="zh-CN" altLang="en-US" sz="1600" b="1" dirty="0">
              <a:solidFill>
                <a:schemeClr val="accent1">
                  <a:lumMod val="75000"/>
                </a:schemeClr>
              </a:solidFill>
            </a:endParaRPr>
          </a:p>
        </p:txBody>
      </p:sp>
      <p:sp>
        <p:nvSpPr>
          <p:cNvPr id="13" name="MH_Other_2"/>
          <p:cNvSpPr/>
          <p:nvPr>
            <p:custDataLst>
              <p:tags r:id="rId6"/>
            </p:custDataLst>
          </p:nvPr>
        </p:nvSpPr>
        <p:spPr>
          <a:xfrm>
            <a:off x="4656386" y="175591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3"/>
          <p:cNvSpPr/>
          <p:nvPr>
            <p:custDataLst>
              <p:tags r:id="rId7"/>
            </p:custDataLst>
          </p:nvPr>
        </p:nvSpPr>
        <p:spPr>
          <a:xfrm>
            <a:off x="4402807" y="175992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4"/>
          <p:cNvSpPr/>
          <p:nvPr>
            <p:custDataLst>
              <p:tags r:id="rId8"/>
            </p:custDataLst>
          </p:nvPr>
        </p:nvSpPr>
        <p:spPr>
          <a:xfrm>
            <a:off x="4437838" y="176983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5"/>
          <p:cNvSpPr/>
          <p:nvPr>
            <p:custDataLst>
              <p:tags r:id="rId9"/>
            </p:custDataLst>
          </p:nvPr>
        </p:nvSpPr>
        <p:spPr>
          <a:xfrm>
            <a:off x="4656386" y="193129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6"/>
          <p:cNvSpPr/>
          <p:nvPr>
            <p:custDataLst>
              <p:tags r:id="rId10"/>
            </p:custDataLst>
          </p:nvPr>
        </p:nvSpPr>
        <p:spPr>
          <a:xfrm>
            <a:off x="4402807" y="19352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7"/>
          <p:cNvSpPr/>
          <p:nvPr>
            <p:custDataLst>
              <p:tags r:id="rId11"/>
            </p:custDataLst>
          </p:nvPr>
        </p:nvSpPr>
        <p:spPr>
          <a:xfrm>
            <a:off x="4437838" y="194446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5" name="MH_Other_8"/>
          <p:cNvSpPr/>
          <p:nvPr>
            <p:custDataLst>
              <p:tags r:id="rId12"/>
            </p:custDataLst>
          </p:nvPr>
        </p:nvSpPr>
        <p:spPr>
          <a:xfrm>
            <a:off x="4656386" y="526400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6" name="MH_Other_9"/>
          <p:cNvSpPr/>
          <p:nvPr>
            <p:custDataLst>
              <p:tags r:id="rId13"/>
            </p:custDataLst>
          </p:nvPr>
        </p:nvSpPr>
        <p:spPr>
          <a:xfrm>
            <a:off x="4402807" y="526800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7" name="MH_Other_10"/>
          <p:cNvSpPr/>
          <p:nvPr>
            <p:custDataLst>
              <p:tags r:id="rId14"/>
            </p:custDataLst>
          </p:nvPr>
        </p:nvSpPr>
        <p:spPr>
          <a:xfrm>
            <a:off x="4437838" y="527772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9" name="MH_Other_11"/>
          <p:cNvSpPr/>
          <p:nvPr>
            <p:custDataLst>
              <p:tags r:id="rId15"/>
            </p:custDataLst>
          </p:nvPr>
        </p:nvSpPr>
        <p:spPr>
          <a:xfrm>
            <a:off x="4656386" y="54393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0" name="MH_Other_12"/>
          <p:cNvSpPr/>
          <p:nvPr>
            <p:custDataLst>
              <p:tags r:id="rId16"/>
            </p:custDataLst>
          </p:nvPr>
        </p:nvSpPr>
        <p:spPr>
          <a:xfrm>
            <a:off x="4402807" y="544338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 name="MH_Other_13"/>
          <p:cNvSpPr/>
          <p:nvPr>
            <p:custDataLst>
              <p:tags r:id="rId17"/>
            </p:custDataLst>
          </p:nvPr>
        </p:nvSpPr>
        <p:spPr>
          <a:xfrm>
            <a:off x="4437838" y="545235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3106" name="MH_PageTitle"/>
          <p:cNvSpPr>
            <a:spLocks noGrp="1"/>
          </p:cNvSpPr>
          <p:nvPr>
            <p:ph type="title" idx="4294967295"/>
            <p:custDataLst>
              <p:tags r:id="rId18"/>
            </p:custDataLst>
          </p:nvPr>
        </p:nvSpPr>
        <p:spPr>
          <a:xfrm>
            <a:off x="189686" y="0"/>
            <a:ext cx="10336305" cy="1076325"/>
          </a:xfrm>
        </p:spPr>
        <p:txBody>
          <a:bodyPr>
            <a:noAutofit/>
          </a:bodyPr>
          <a:lstStyle/>
          <a:p>
            <a:pPr>
              <a:lnSpc>
                <a:spcPct val="120000"/>
              </a:lnSpc>
            </a:pPr>
            <a:r>
              <a:rPr lang="zh-CN" altLang="en-US" sz="2000" dirty="0">
                <a:solidFill>
                  <a:schemeClr val="accent1"/>
                </a:solidFill>
                <a:latin typeface="+mn-ea"/>
                <a:ea typeface="+mn-ea"/>
              </a:rPr>
              <a:t>在逻辑表达式的求解中，并不是所有的逻辑运算符都被执行</a:t>
            </a:r>
            <a:br>
              <a:rPr lang="en-US" altLang="zh-CN" sz="2000" dirty="0">
                <a:solidFill>
                  <a:schemeClr val="accent1"/>
                </a:solidFill>
                <a:latin typeface="+mn-ea"/>
                <a:ea typeface="+mn-ea"/>
              </a:rPr>
            </a:br>
            <a:r>
              <a:rPr lang="zh-CN" altLang="en-US" sz="2000" dirty="0">
                <a:solidFill>
                  <a:schemeClr val="accent1"/>
                </a:solidFill>
                <a:latin typeface="+mn-ea"/>
                <a:ea typeface="+mn-ea"/>
              </a:rPr>
              <a:t>只是在</a:t>
            </a:r>
            <a:r>
              <a:rPr lang="zh-CN" altLang="en-US" sz="2000" dirty="0">
                <a:highlight>
                  <a:srgbClr val="FFFF00"/>
                </a:highlight>
                <a:latin typeface="+mn-ea"/>
                <a:ea typeface="+mn-ea"/>
              </a:rPr>
              <a:t>必须执行下一个逻辑运算符才能求出表达式的解时</a:t>
            </a:r>
            <a:r>
              <a:rPr lang="zh-CN" altLang="en-US" sz="2000" dirty="0">
                <a:solidFill>
                  <a:schemeClr val="accent1"/>
                </a:solidFill>
                <a:latin typeface="+mn-ea"/>
                <a:ea typeface="+mn-ea"/>
              </a:rPr>
              <a:t>，才执行该运算符。</a:t>
            </a:r>
          </a:p>
        </p:txBody>
      </p:sp>
      <p:grpSp>
        <p:nvGrpSpPr>
          <p:cNvPr id="20" name="组合 19"/>
          <p:cNvGrpSpPr/>
          <p:nvPr/>
        </p:nvGrpSpPr>
        <p:grpSpPr>
          <a:xfrm>
            <a:off x="1323090" y="2671853"/>
            <a:ext cx="1923054" cy="3006963"/>
            <a:chOff x="2489920" y="3339548"/>
            <a:chExt cx="1923054" cy="3006963"/>
          </a:xfrm>
        </p:grpSpPr>
        <p:cxnSp>
          <p:nvCxnSpPr>
            <p:cNvPr id="7" name="直接箭头连接符 6"/>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24" name="直接箭头连接符 23"/>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32" name="直接箭头连接符 3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流程图: 决策 3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34" name="直接箭头连接符 3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箭头连接符 16"/>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1(</a:t>
              </a:r>
              <a:r>
                <a:rPr lang="zh-CN" altLang="en-US" sz="1400"/>
                <a:t>真</a:t>
              </a:r>
              <a:r>
                <a:rPr lang="en-US" altLang="zh-CN" sz="1400"/>
                <a:t>)				0(</a:t>
              </a:r>
              <a:r>
                <a:rPr lang="zh-CN" altLang="en-US" sz="1400"/>
                <a:t>假</a:t>
              </a:r>
              <a:r>
                <a:rPr lang="en-US" altLang="zh-CN" sz="1400"/>
                <a:t>)</a:t>
              </a:r>
            </a:p>
          </p:txBody>
        </p:sp>
      </p:grpSp>
      <p:grpSp>
        <p:nvGrpSpPr>
          <p:cNvPr id="37" name="组合 36"/>
          <p:cNvGrpSpPr/>
          <p:nvPr/>
        </p:nvGrpSpPr>
        <p:grpSpPr>
          <a:xfrm>
            <a:off x="6074599" y="2671853"/>
            <a:ext cx="1923054" cy="3006963"/>
            <a:chOff x="2489920" y="3339548"/>
            <a:chExt cx="1923054" cy="3006963"/>
          </a:xfrm>
        </p:grpSpPr>
        <p:cxnSp>
          <p:nvCxnSpPr>
            <p:cNvPr id="38" name="直接箭头连接符 37"/>
            <p:cNvCxnSpPr/>
            <p:nvPr/>
          </p:nvCxnSpPr>
          <p:spPr>
            <a:xfrm>
              <a:off x="2802835" y="3339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p:cNvSpPr/>
            <p:nvPr/>
          </p:nvSpPr>
          <p:spPr>
            <a:xfrm>
              <a:off x="2489920" y="3695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a:t>
              </a:r>
              <a:endParaRPr lang="zh-CN" altLang="en-US"/>
            </a:p>
          </p:txBody>
        </p:sp>
        <p:cxnSp>
          <p:nvCxnSpPr>
            <p:cNvPr id="40" name="直接箭头连接符 39"/>
            <p:cNvCxnSpPr/>
            <p:nvPr/>
          </p:nvCxnSpPr>
          <p:spPr>
            <a:xfrm>
              <a:off x="2802835" y="4127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2489920" y="44825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b</a:t>
              </a:r>
              <a:endParaRPr lang="zh-CN" altLang="en-US"/>
            </a:p>
          </p:txBody>
        </p:sp>
        <p:cxnSp>
          <p:nvCxnSpPr>
            <p:cNvPr id="42" name="直接箭头连接符 41"/>
            <p:cNvCxnSpPr/>
            <p:nvPr/>
          </p:nvCxnSpPr>
          <p:spPr>
            <a:xfrm>
              <a:off x="2802835" y="49145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流程图: 决策 42"/>
            <p:cNvSpPr/>
            <p:nvPr/>
          </p:nvSpPr>
          <p:spPr>
            <a:xfrm>
              <a:off x="2489920" y="5270048"/>
              <a:ext cx="625830" cy="432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a:t>
              </a:r>
              <a:endParaRPr lang="zh-CN" altLang="en-US"/>
            </a:p>
          </p:txBody>
        </p:sp>
        <p:cxnSp>
          <p:nvCxnSpPr>
            <p:cNvPr id="44" name="直接箭头连接符 43"/>
            <p:cNvCxnSpPr/>
            <p:nvPr/>
          </p:nvCxnSpPr>
          <p:spPr>
            <a:xfrm>
              <a:off x="2802835" y="5702048"/>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任意多边形 44"/>
            <p:cNvSpPr/>
            <p:nvPr/>
          </p:nvSpPr>
          <p:spPr>
            <a:xfrm>
              <a:off x="3120887" y="3916017"/>
              <a:ext cx="904461" cy="2097157"/>
            </a:xfrm>
            <a:custGeom>
              <a:avLst/>
              <a:gdLst>
                <a:gd name="connsiteX0" fmla="*/ 0 w 904461"/>
                <a:gd name="connsiteY0" fmla="*/ 0 h 2097157"/>
                <a:gd name="connsiteX1" fmla="*/ 904461 w 904461"/>
                <a:gd name="connsiteY1" fmla="*/ 0 h 2097157"/>
                <a:gd name="connsiteX2" fmla="*/ 904461 w 904461"/>
                <a:gd name="connsiteY2" fmla="*/ 2097157 h 2097157"/>
              </a:gdLst>
              <a:ahLst/>
              <a:cxnLst>
                <a:cxn ang="0">
                  <a:pos x="connsiteX0" y="connsiteY0"/>
                </a:cxn>
                <a:cxn ang="0">
                  <a:pos x="connsiteX1" y="connsiteY1"/>
                </a:cxn>
                <a:cxn ang="0">
                  <a:pos x="connsiteX2" y="connsiteY2"/>
                </a:cxn>
              </a:cxnLst>
              <a:rect l="l" t="t" r="r" b="b"/>
              <a:pathLst>
                <a:path w="904461" h="2097157">
                  <a:moveTo>
                    <a:pt x="0" y="0"/>
                  </a:moveTo>
                  <a:lnTo>
                    <a:pt x="904461" y="0"/>
                  </a:lnTo>
                  <a:lnTo>
                    <a:pt x="904461" y="209715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6" name="直接箭头连接符 45"/>
            <p:cNvCxnSpPr/>
            <p:nvPr/>
          </p:nvCxnSpPr>
          <p:spPr>
            <a:xfrm>
              <a:off x="3115750" y="5478811"/>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3115750" y="4693620"/>
              <a:ext cx="909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2608013" y="3539589"/>
              <a:ext cx="1804961" cy="2806922"/>
            </a:xfrm>
            <a:prstGeom prst="rect">
              <a:avLst/>
            </a:prstGeom>
            <a:noFill/>
          </p:spPr>
          <p:txBody>
            <a:bodyPr wrap="square" rtlCol="0">
              <a:spAutoFit/>
            </a:bodyPr>
            <a:lstStyle/>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		</a:t>
              </a:r>
              <a:r>
                <a:rPr lang="zh-CN" altLang="en-US" sz="1400"/>
                <a:t>非</a:t>
              </a:r>
              <a:r>
                <a:rPr lang="en-US" altLang="zh-CN" sz="1400"/>
                <a:t>0(</a:t>
              </a:r>
              <a:r>
                <a:rPr lang="zh-CN" altLang="en-US" sz="1400"/>
                <a:t>真</a:t>
              </a:r>
              <a:r>
                <a:rPr lang="en-US" altLang="zh-CN" sz="1400"/>
                <a:t>)</a:t>
              </a:r>
            </a:p>
            <a:p>
              <a:pPr defTabSz="179388">
                <a:lnSpc>
                  <a:spcPct val="180000"/>
                </a:lnSpc>
              </a:pPr>
              <a:r>
                <a:rPr lang="en-US" altLang="zh-CN" sz="1400"/>
                <a:t>	0(</a:t>
              </a:r>
              <a:r>
                <a:rPr lang="zh-CN" altLang="en-US" sz="1400"/>
                <a:t>假</a:t>
              </a:r>
              <a:r>
                <a:rPr lang="en-US" altLang="zh-CN" sz="1400"/>
                <a:t>)</a:t>
              </a:r>
            </a:p>
            <a:p>
              <a:pPr defTabSz="179388">
                <a:lnSpc>
                  <a:spcPct val="180000"/>
                </a:lnSpc>
              </a:pPr>
              <a:r>
                <a:rPr lang="en-US" altLang="zh-CN" sz="1400"/>
                <a:t>0(</a:t>
              </a:r>
              <a:r>
                <a:rPr lang="zh-CN" altLang="en-US" sz="1400"/>
                <a:t>假</a:t>
              </a:r>
              <a:r>
                <a:rPr lang="en-US" altLang="zh-CN" sz="1400"/>
                <a:t>)				1(</a:t>
              </a:r>
              <a:r>
                <a:rPr lang="zh-CN" altLang="en-US" sz="1400"/>
                <a:t>真</a:t>
              </a:r>
              <a:r>
                <a:rPr lang="en-US" altLang="zh-CN" sz="1400"/>
                <a:t>)</a:t>
              </a:r>
            </a:p>
          </p:txBody>
        </p:sp>
      </p:grpSp>
      <p:sp>
        <p:nvSpPr>
          <p:cNvPr id="49" name="文本框 48">
            <a:extLst>
              <a:ext uri="{FF2B5EF4-FFF2-40B4-BE49-F238E27FC236}">
                <a16:creationId xmlns:a16="http://schemas.microsoft.com/office/drawing/2014/main" id="{B8D5C40A-9879-4BA4-972F-2EDECC99E9D3}"/>
              </a:ext>
            </a:extLst>
          </p:cNvPr>
          <p:cNvSpPr txBox="1"/>
          <p:nvPr/>
        </p:nvSpPr>
        <p:spPr>
          <a:xfrm>
            <a:off x="8011799" y="3019495"/>
            <a:ext cx="3712051" cy="1754326"/>
          </a:xfrm>
          <a:prstGeom prst="rect">
            <a:avLst/>
          </a:prstGeom>
          <a:solidFill>
            <a:schemeClr val="accent1">
              <a:lumMod val="20000"/>
              <a:lumOff val="80000"/>
            </a:schemeClr>
          </a:solidFill>
        </p:spPr>
        <p:txBody>
          <a:bodyPr wrap="square">
            <a:spAutoFit/>
          </a:bodyPr>
          <a:lstStyle/>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 = 1, b = 2, c = 3, d = 4;</a:t>
            </a:r>
          </a:p>
          <a:p>
            <a:r>
              <a:rPr lang="pt-BR" altLang="zh-CN" sz="1800" dirty="0">
                <a:solidFill>
                  <a:srgbClr val="0000FF"/>
                </a:solidFill>
                <a:latin typeface="新宋体" panose="02010609030101010101" pitchFamily="49" charset="-122"/>
                <a:ea typeface="新宋体" panose="02010609030101010101" pitchFamily="49" charset="-122"/>
              </a:rPr>
              <a:t>int</a:t>
            </a:r>
            <a:r>
              <a:rPr lang="pt-BR" altLang="zh-CN" sz="1800" dirty="0">
                <a:solidFill>
                  <a:srgbClr val="000000"/>
                </a:solidFill>
                <a:latin typeface="新宋体" panose="02010609030101010101" pitchFamily="49" charset="-122"/>
                <a:ea typeface="新宋体" panose="02010609030101010101" pitchFamily="49" charset="-122"/>
              </a:rPr>
              <a:t> m = 1, n = 1;</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pt-BR" altLang="zh-CN" sz="1800" dirty="0">
                <a:solidFill>
                  <a:srgbClr val="000000"/>
                </a:solidFill>
                <a:latin typeface="新宋体" panose="02010609030101010101" pitchFamily="49" charset="-122"/>
                <a:ea typeface="新宋体" panose="02010609030101010101" pitchFamily="49" charset="-122"/>
              </a:rPr>
              <a:t>(m = a &gt; b) &amp;&amp; (n = c &gt; d);</a:t>
            </a:r>
          </a:p>
          <a:p>
            <a:endParaRPr lang="zh-CN" altLang="en-US" sz="1800" dirty="0">
              <a:solidFill>
                <a:srgbClr val="000000"/>
              </a:solidFill>
              <a:latin typeface="新宋体" panose="02010609030101010101" pitchFamily="49" charset="-122"/>
              <a:ea typeface="新宋体" panose="02010609030101010101" pitchFamily="49" charset="-122"/>
            </a:endParaRPr>
          </a:p>
          <a:p>
            <a:r>
              <a:rPr lang="pt-BR" altLang="zh-CN" sz="1800" dirty="0">
                <a:solidFill>
                  <a:srgbClr val="000000"/>
                </a:solidFill>
                <a:latin typeface="新宋体" panose="02010609030101010101" pitchFamily="49" charset="-122"/>
                <a:ea typeface="新宋体" panose="02010609030101010101" pitchFamily="49" charset="-122"/>
              </a:rPr>
              <a:t>printf(</a:t>
            </a:r>
            <a:r>
              <a:rPr lang="pt-BR" altLang="zh-CN" sz="1800" dirty="0">
                <a:solidFill>
                  <a:srgbClr val="A31515"/>
                </a:solidFill>
                <a:latin typeface="新宋体" panose="02010609030101010101" pitchFamily="49" charset="-122"/>
                <a:ea typeface="新宋体" panose="02010609030101010101" pitchFamily="49" charset="-122"/>
              </a:rPr>
              <a:t>"%d\t%d\n"</a:t>
            </a:r>
            <a:r>
              <a:rPr lang="pt-BR" altLang="zh-CN" sz="1800" dirty="0">
                <a:solidFill>
                  <a:srgbClr val="000000"/>
                </a:solidFill>
                <a:latin typeface="新宋体" panose="02010609030101010101" pitchFamily="49" charset="-122"/>
                <a:ea typeface="新宋体" panose="02010609030101010101" pitchFamily="49" charset="-122"/>
              </a:rPr>
              <a:t>, m,n); </a:t>
            </a:r>
            <a:endParaRPr lang="zh-CN" altLang="en-US" dirty="0"/>
          </a:p>
        </p:txBody>
      </p:sp>
    </p:spTree>
    <p:custDataLst>
      <p:tags r:id="rId1"/>
    </p:custDataLst>
    <p:extLst>
      <p:ext uri="{BB962C8B-B14F-4D97-AF65-F5344CB8AC3E}">
        <p14:creationId xmlns:p14="http://schemas.microsoft.com/office/powerpoint/2010/main" val="375483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652503" y="460420"/>
            <a:ext cx="4350607" cy="5338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lumMod val="65000"/>
                    <a:lumOff val="35000"/>
                  </a:schemeClr>
                </a:solidFill>
              </a:rPr>
              <a:t>在</a:t>
            </a:r>
            <a:r>
              <a:rPr lang="en-US" altLang="zh-CN" dirty="0">
                <a:solidFill>
                  <a:schemeClr val="tx1">
                    <a:lumMod val="65000"/>
                    <a:lumOff val="35000"/>
                  </a:schemeClr>
                </a:solidFill>
              </a:rPr>
              <a:t>if</a:t>
            </a:r>
            <a:r>
              <a:rPr lang="zh-CN" altLang="en-US" dirty="0">
                <a:solidFill>
                  <a:schemeClr val="tx1">
                    <a:lumMod val="65000"/>
                    <a:lumOff val="35000"/>
                  </a:schemeClr>
                </a:solidFill>
              </a:rPr>
              <a:t>语句中表达式可以是任何数值表达式。</a:t>
            </a:r>
            <a:endParaRPr lang="en-US" altLang="zh-CN" dirty="0">
              <a:solidFill>
                <a:schemeClr val="tx1">
                  <a:lumMod val="65000"/>
                  <a:lumOff val="35000"/>
                </a:schemeClr>
              </a:solidFill>
            </a:endParaRPr>
          </a:p>
        </p:txBody>
      </p:sp>
      <p:sp>
        <p:nvSpPr>
          <p:cNvPr id="4" name="圆角矩形 3"/>
          <p:cNvSpPr/>
          <p:nvPr/>
        </p:nvSpPr>
        <p:spPr>
          <a:xfrm>
            <a:off x="652502" y="1247040"/>
            <a:ext cx="4350607"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if (x!=0) </a:t>
            </a:r>
            <a:r>
              <a:rPr lang="zh-CN" altLang="en-US" sz="1600" dirty="0"/>
              <a:t>语句</a:t>
            </a:r>
            <a:r>
              <a:rPr lang="en-US" altLang="zh-CN" sz="1600" dirty="0"/>
              <a:t>1			</a:t>
            </a:r>
          </a:p>
          <a:p>
            <a:pPr defTabSz="363538">
              <a:lnSpc>
                <a:spcPct val="150000"/>
              </a:lnSpc>
            </a:pPr>
            <a:r>
              <a:rPr lang="en-US" altLang="zh-CN" sz="1600" dirty="0"/>
              <a:t>if (x&gt;0 &amp;&amp; y&gt;0) </a:t>
            </a:r>
            <a:r>
              <a:rPr lang="zh-CN" altLang="en-US" sz="1600" dirty="0"/>
              <a:t>语句</a:t>
            </a:r>
            <a:r>
              <a:rPr lang="en-US" altLang="zh-CN" sz="1600" dirty="0"/>
              <a:t>2	</a:t>
            </a:r>
          </a:p>
          <a:p>
            <a:pPr defTabSz="363538">
              <a:lnSpc>
                <a:spcPct val="150000"/>
              </a:lnSpc>
            </a:pPr>
            <a:r>
              <a:rPr lang="en-US" altLang="zh-CN" sz="1600" dirty="0"/>
              <a:t>if (x) </a:t>
            </a:r>
            <a:r>
              <a:rPr lang="zh-CN" altLang="en-US" sz="1600" dirty="0"/>
              <a:t>语句</a:t>
            </a:r>
            <a:r>
              <a:rPr lang="en-US" altLang="zh-CN" sz="1600" dirty="0"/>
              <a:t>3				</a:t>
            </a:r>
          </a:p>
          <a:p>
            <a:pPr defTabSz="363538">
              <a:lnSpc>
                <a:spcPct val="150000"/>
              </a:lnSpc>
            </a:pPr>
            <a:r>
              <a:rPr lang="en-US" altLang="zh-CN" sz="1600" dirty="0"/>
              <a:t>if (1) </a:t>
            </a:r>
            <a:r>
              <a:rPr lang="zh-CN" altLang="en-US" sz="1600" dirty="0"/>
              <a:t>语句</a:t>
            </a:r>
            <a:r>
              <a:rPr lang="en-US" altLang="zh-CN" sz="1600" dirty="0"/>
              <a:t>4				</a:t>
            </a:r>
          </a:p>
          <a:p>
            <a:pPr defTabSz="363538">
              <a:lnSpc>
                <a:spcPct val="150000"/>
              </a:lnSpc>
            </a:pPr>
            <a:r>
              <a:rPr lang="en-US" altLang="zh-CN" sz="1600" dirty="0"/>
              <a:t>if (0) </a:t>
            </a:r>
            <a:r>
              <a:rPr lang="zh-CN" altLang="en-US" sz="1600" dirty="0"/>
              <a:t>语句</a:t>
            </a:r>
            <a:r>
              <a:rPr lang="en-US" altLang="zh-CN" sz="1600" dirty="0"/>
              <a:t>5				</a:t>
            </a:r>
            <a:endParaRPr lang="zh-CN" altLang="en-US" sz="1600" dirty="0">
              <a:solidFill>
                <a:srgbClr val="0070C0"/>
              </a:solidFill>
            </a:endParaRPr>
          </a:p>
          <a:p>
            <a:pPr defTabSz="363538">
              <a:lnSpc>
                <a:spcPct val="150000"/>
              </a:lnSpc>
            </a:pPr>
            <a:r>
              <a:rPr lang="en-US" altLang="zh-CN" sz="1600" dirty="0"/>
              <a:t>if(x+3.5) </a:t>
            </a:r>
            <a:r>
              <a:rPr lang="zh-CN" altLang="en-US" sz="1600" dirty="0"/>
              <a:t>语句</a:t>
            </a:r>
            <a:r>
              <a:rPr lang="en-US" altLang="zh-CN" sz="1600" dirty="0"/>
              <a:t>6			</a:t>
            </a:r>
            <a:endParaRPr lang="en-US" altLang="zh-CN" sz="1600" dirty="0">
              <a:solidFill>
                <a:srgbClr val="0070C0"/>
              </a:solidFill>
            </a:endParaRPr>
          </a:p>
        </p:txBody>
      </p:sp>
    </p:spTree>
    <p:extLst>
      <p:ext uri="{BB962C8B-B14F-4D97-AF65-F5344CB8AC3E}">
        <p14:creationId xmlns:p14="http://schemas.microsoft.com/office/powerpoint/2010/main" val="26713998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Desc_1"/>
          <p:cNvSpPr/>
          <p:nvPr>
            <p:custDataLst>
              <p:tags r:id="rId1"/>
            </p:custDataLst>
          </p:nvPr>
        </p:nvSpPr>
        <p:spPr>
          <a:xfrm>
            <a:off x="652503" y="460420"/>
            <a:ext cx="4350607" cy="53388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lumMod val="65000"/>
                    <a:lumOff val="35000"/>
                  </a:schemeClr>
                </a:solidFill>
              </a:rPr>
              <a:t>在</a:t>
            </a:r>
            <a:r>
              <a:rPr lang="en-US" altLang="zh-CN" dirty="0">
                <a:solidFill>
                  <a:schemeClr val="tx1">
                    <a:lumMod val="65000"/>
                    <a:lumOff val="35000"/>
                  </a:schemeClr>
                </a:solidFill>
              </a:rPr>
              <a:t>if</a:t>
            </a:r>
            <a:r>
              <a:rPr lang="zh-CN" altLang="en-US" dirty="0">
                <a:solidFill>
                  <a:schemeClr val="tx1">
                    <a:lumMod val="65000"/>
                    <a:lumOff val="35000"/>
                  </a:schemeClr>
                </a:solidFill>
              </a:rPr>
              <a:t>语句中表达式可以是任何数值表达式。</a:t>
            </a:r>
            <a:endParaRPr lang="en-US" altLang="zh-CN" dirty="0">
              <a:solidFill>
                <a:schemeClr val="tx1">
                  <a:lumMod val="65000"/>
                  <a:lumOff val="35000"/>
                </a:schemeClr>
              </a:solidFill>
            </a:endParaRPr>
          </a:p>
        </p:txBody>
      </p:sp>
      <p:sp>
        <p:nvSpPr>
          <p:cNvPr id="4" name="圆角矩形 3"/>
          <p:cNvSpPr/>
          <p:nvPr/>
        </p:nvSpPr>
        <p:spPr>
          <a:xfrm>
            <a:off x="652502" y="1247040"/>
            <a:ext cx="4350607"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if (x!=0) </a:t>
            </a:r>
            <a:r>
              <a:rPr lang="zh-CN" altLang="en-US" sz="1600" dirty="0"/>
              <a:t>语句</a:t>
            </a:r>
            <a:r>
              <a:rPr lang="en-US" altLang="zh-CN" sz="1600" dirty="0"/>
              <a:t>1			</a:t>
            </a:r>
          </a:p>
          <a:p>
            <a:pPr defTabSz="363538">
              <a:lnSpc>
                <a:spcPct val="150000"/>
              </a:lnSpc>
            </a:pPr>
            <a:r>
              <a:rPr lang="en-US" altLang="zh-CN" sz="1600" dirty="0"/>
              <a:t>if (x&gt;0 &amp;&amp; y&gt;0) </a:t>
            </a:r>
            <a:r>
              <a:rPr lang="zh-CN" altLang="en-US" sz="1600" dirty="0"/>
              <a:t>语句</a:t>
            </a:r>
            <a:r>
              <a:rPr lang="en-US" altLang="zh-CN" sz="1600" dirty="0"/>
              <a:t>2	</a:t>
            </a:r>
          </a:p>
          <a:p>
            <a:pPr defTabSz="363538">
              <a:lnSpc>
                <a:spcPct val="150000"/>
              </a:lnSpc>
            </a:pPr>
            <a:r>
              <a:rPr lang="en-US" altLang="zh-CN" sz="1600" dirty="0"/>
              <a:t>if (x) </a:t>
            </a:r>
            <a:r>
              <a:rPr lang="zh-CN" altLang="en-US" sz="1600" dirty="0"/>
              <a:t>语句</a:t>
            </a:r>
            <a:r>
              <a:rPr lang="en-US" altLang="zh-CN" sz="1600" dirty="0"/>
              <a:t>3				</a:t>
            </a:r>
          </a:p>
          <a:p>
            <a:pPr defTabSz="363538">
              <a:lnSpc>
                <a:spcPct val="150000"/>
              </a:lnSpc>
            </a:pPr>
            <a:r>
              <a:rPr lang="en-US" altLang="zh-CN" sz="1600" dirty="0"/>
              <a:t>if (1) </a:t>
            </a:r>
            <a:r>
              <a:rPr lang="zh-CN" altLang="en-US" sz="1600" dirty="0"/>
              <a:t>语句</a:t>
            </a:r>
            <a:r>
              <a:rPr lang="en-US" altLang="zh-CN" sz="1600" dirty="0"/>
              <a:t>4				</a:t>
            </a:r>
          </a:p>
          <a:p>
            <a:pPr defTabSz="363538">
              <a:lnSpc>
                <a:spcPct val="150000"/>
              </a:lnSpc>
            </a:pPr>
            <a:r>
              <a:rPr lang="en-US" altLang="zh-CN" sz="1600" dirty="0"/>
              <a:t>if (0) </a:t>
            </a:r>
            <a:r>
              <a:rPr lang="zh-CN" altLang="en-US" sz="1600" dirty="0"/>
              <a:t>语句</a:t>
            </a:r>
            <a:r>
              <a:rPr lang="en-US" altLang="zh-CN" sz="1600" dirty="0"/>
              <a:t>5				</a:t>
            </a:r>
            <a:endParaRPr lang="zh-CN" altLang="en-US" sz="1600" dirty="0">
              <a:solidFill>
                <a:srgbClr val="0070C0"/>
              </a:solidFill>
            </a:endParaRPr>
          </a:p>
          <a:p>
            <a:pPr defTabSz="363538">
              <a:lnSpc>
                <a:spcPct val="150000"/>
              </a:lnSpc>
            </a:pPr>
            <a:r>
              <a:rPr lang="en-US" altLang="zh-CN" sz="1600" dirty="0"/>
              <a:t>if(x+3.5) </a:t>
            </a:r>
            <a:r>
              <a:rPr lang="zh-CN" altLang="en-US" sz="1600" dirty="0"/>
              <a:t>语句</a:t>
            </a:r>
            <a:r>
              <a:rPr lang="en-US" altLang="zh-CN" sz="1600" dirty="0"/>
              <a:t>6			</a:t>
            </a:r>
            <a:endParaRPr lang="en-US" altLang="zh-CN" sz="1600" dirty="0">
              <a:solidFill>
                <a:srgbClr val="0070C0"/>
              </a:solidFill>
            </a:endParaRPr>
          </a:p>
        </p:txBody>
      </p:sp>
      <p:sp>
        <p:nvSpPr>
          <p:cNvPr id="2" name="圆角矩形 3">
            <a:extLst>
              <a:ext uri="{FF2B5EF4-FFF2-40B4-BE49-F238E27FC236}">
                <a16:creationId xmlns:a16="http://schemas.microsoft.com/office/drawing/2014/main" id="{50EE16D9-503C-458A-B3EE-494FA2BD5579}"/>
              </a:ext>
            </a:extLst>
          </p:cNvPr>
          <p:cNvSpPr/>
          <p:nvPr/>
        </p:nvSpPr>
        <p:spPr>
          <a:xfrm>
            <a:off x="652502" y="3830404"/>
            <a:ext cx="9193696" cy="233062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(x!=0) </a:t>
            </a:r>
            <a:r>
              <a:rPr lang="zh-CN" altLang="en-US" sz="1600"/>
              <a:t>语句</a:t>
            </a:r>
            <a:r>
              <a:rPr lang="en-US" altLang="zh-CN" sz="1600"/>
              <a:t>1			</a:t>
            </a:r>
            <a:r>
              <a:rPr lang="en-US" altLang="zh-CN" sz="1600">
                <a:solidFill>
                  <a:srgbClr val="0070C0"/>
                </a:solidFill>
              </a:rPr>
              <a:t>//</a:t>
            </a:r>
            <a:r>
              <a:rPr lang="zh-CN" altLang="en-US" sz="1600">
                <a:solidFill>
                  <a:srgbClr val="0070C0"/>
                </a:solidFill>
              </a:rPr>
              <a:t>括号内的表达式是关系表达式，如果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1</a:t>
            </a:r>
          </a:p>
          <a:p>
            <a:pPr defTabSz="363538">
              <a:lnSpc>
                <a:spcPct val="150000"/>
              </a:lnSpc>
            </a:pPr>
            <a:r>
              <a:rPr lang="en-US" altLang="zh-CN" sz="1600"/>
              <a:t>if (x&gt;0 &amp;&amp; y&gt;0) </a:t>
            </a:r>
            <a:r>
              <a:rPr lang="zh-CN" altLang="en-US" sz="1600"/>
              <a:t>语句</a:t>
            </a:r>
            <a:r>
              <a:rPr lang="en-US" altLang="zh-CN" sz="1600"/>
              <a:t>2	</a:t>
            </a:r>
            <a:r>
              <a:rPr lang="en-US" altLang="zh-CN" sz="1600">
                <a:solidFill>
                  <a:srgbClr val="0070C0"/>
                </a:solidFill>
              </a:rPr>
              <a:t>//</a:t>
            </a:r>
            <a:r>
              <a:rPr lang="zh-CN" altLang="en-US" sz="1600">
                <a:solidFill>
                  <a:srgbClr val="0070C0"/>
                </a:solidFill>
              </a:rPr>
              <a:t>表达式是逻辑表达式，如果</a:t>
            </a:r>
            <a:r>
              <a:rPr lang="en-US" altLang="zh-CN" sz="1600">
                <a:solidFill>
                  <a:srgbClr val="0070C0"/>
                </a:solidFill>
              </a:rPr>
              <a:t>x</a:t>
            </a:r>
            <a:r>
              <a:rPr lang="zh-CN" altLang="en-US" sz="1600">
                <a:solidFill>
                  <a:srgbClr val="0070C0"/>
                </a:solidFill>
              </a:rPr>
              <a:t>和</a:t>
            </a:r>
            <a:r>
              <a:rPr lang="en-US" altLang="zh-CN" sz="1600">
                <a:solidFill>
                  <a:srgbClr val="0070C0"/>
                </a:solidFill>
              </a:rPr>
              <a:t>y</a:t>
            </a:r>
            <a:r>
              <a:rPr lang="zh-CN" altLang="en-US" sz="1600">
                <a:solidFill>
                  <a:srgbClr val="0070C0"/>
                </a:solidFill>
              </a:rPr>
              <a:t>都大于</a:t>
            </a:r>
            <a:r>
              <a:rPr lang="en-US" altLang="zh-CN" sz="1600">
                <a:solidFill>
                  <a:srgbClr val="0070C0"/>
                </a:solidFill>
              </a:rPr>
              <a:t>0</a:t>
            </a:r>
            <a:r>
              <a:rPr lang="zh-CN" altLang="en-US" sz="1600">
                <a:solidFill>
                  <a:srgbClr val="0070C0"/>
                </a:solidFill>
              </a:rPr>
              <a:t>，执行语句</a:t>
            </a:r>
            <a:r>
              <a:rPr lang="en-US" altLang="zh-CN" sz="1600">
                <a:solidFill>
                  <a:srgbClr val="0070C0"/>
                </a:solidFill>
              </a:rPr>
              <a:t>2</a:t>
            </a:r>
          </a:p>
          <a:p>
            <a:pPr defTabSz="363538">
              <a:lnSpc>
                <a:spcPct val="150000"/>
              </a:lnSpc>
            </a:pPr>
            <a:r>
              <a:rPr lang="en-US" altLang="zh-CN" sz="1600"/>
              <a:t>if (x) </a:t>
            </a:r>
            <a:r>
              <a:rPr lang="zh-CN" altLang="en-US" sz="1600"/>
              <a:t>语句</a:t>
            </a:r>
            <a:r>
              <a:rPr lang="en-US" altLang="zh-CN" sz="1600"/>
              <a:t>3				</a:t>
            </a:r>
            <a:r>
              <a:rPr lang="en-US" altLang="zh-CN" sz="1600">
                <a:solidFill>
                  <a:srgbClr val="0070C0"/>
                </a:solidFill>
              </a:rPr>
              <a:t>//</a:t>
            </a:r>
            <a:r>
              <a:rPr lang="zh-CN" altLang="en-US" sz="1600">
                <a:solidFill>
                  <a:srgbClr val="0070C0"/>
                </a:solidFill>
              </a:rPr>
              <a:t>表达式是变量，如果</a:t>
            </a:r>
            <a:r>
              <a:rPr lang="en-US" altLang="zh-CN" sz="1600">
                <a:solidFill>
                  <a:srgbClr val="0070C0"/>
                </a:solidFill>
              </a:rPr>
              <a:t>x</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3</a:t>
            </a:r>
          </a:p>
          <a:p>
            <a:pPr defTabSz="363538">
              <a:lnSpc>
                <a:spcPct val="150000"/>
              </a:lnSpc>
            </a:pPr>
            <a:r>
              <a:rPr lang="en-US" altLang="zh-CN" sz="1600"/>
              <a:t>if (1) </a:t>
            </a:r>
            <a:r>
              <a:rPr lang="zh-CN" altLang="en-US" sz="1600"/>
              <a:t>语句</a:t>
            </a:r>
            <a:r>
              <a:rPr lang="en-US" altLang="zh-CN" sz="1600"/>
              <a:t>4				</a:t>
            </a:r>
            <a:r>
              <a:rPr lang="en-US" altLang="zh-CN" sz="1600">
                <a:solidFill>
                  <a:srgbClr val="0070C0"/>
                </a:solidFill>
              </a:rPr>
              <a:t>//</a:t>
            </a:r>
            <a:r>
              <a:rPr lang="zh-CN" altLang="en-US" sz="1600">
                <a:solidFill>
                  <a:srgbClr val="0070C0"/>
                </a:solidFill>
              </a:rPr>
              <a:t>表达式是非</a:t>
            </a:r>
            <a:r>
              <a:rPr lang="en-US" altLang="zh-CN" sz="1600">
                <a:solidFill>
                  <a:srgbClr val="0070C0"/>
                </a:solidFill>
              </a:rPr>
              <a:t>0</a:t>
            </a:r>
            <a:r>
              <a:rPr lang="zh-CN" altLang="en-US" sz="1600">
                <a:solidFill>
                  <a:srgbClr val="0070C0"/>
                </a:solidFill>
              </a:rPr>
              <a:t>整数</a:t>
            </a:r>
            <a:r>
              <a:rPr lang="en-US" altLang="zh-CN" sz="1600">
                <a:solidFill>
                  <a:srgbClr val="0070C0"/>
                </a:solidFill>
              </a:rPr>
              <a:t>, </a:t>
            </a:r>
            <a:r>
              <a:rPr lang="zh-CN" altLang="en-US" sz="1600">
                <a:solidFill>
                  <a:srgbClr val="0070C0"/>
                </a:solidFill>
              </a:rPr>
              <a:t>条件判断结果为真，执行语句</a:t>
            </a:r>
            <a:r>
              <a:rPr lang="en-US" altLang="zh-CN" sz="1600">
                <a:solidFill>
                  <a:srgbClr val="0070C0"/>
                </a:solidFill>
              </a:rPr>
              <a:t>4</a:t>
            </a:r>
          </a:p>
          <a:p>
            <a:pPr defTabSz="363538">
              <a:lnSpc>
                <a:spcPct val="150000"/>
              </a:lnSpc>
            </a:pPr>
            <a:r>
              <a:rPr lang="en-US" altLang="zh-CN" sz="1600"/>
              <a:t>if (0) </a:t>
            </a:r>
            <a:r>
              <a:rPr lang="zh-CN" altLang="en-US" sz="1600"/>
              <a:t>语句</a:t>
            </a:r>
            <a:r>
              <a:rPr lang="en-US" altLang="zh-CN" sz="1600"/>
              <a:t>5				</a:t>
            </a:r>
            <a:r>
              <a:rPr lang="en-US" altLang="zh-CN" sz="1600">
                <a:solidFill>
                  <a:srgbClr val="0070C0"/>
                </a:solidFill>
              </a:rPr>
              <a:t>//</a:t>
            </a:r>
            <a:r>
              <a:rPr lang="zh-CN" altLang="en-US" sz="1600">
                <a:solidFill>
                  <a:srgbClr val="0070C0"/>
                </a:solidFill>
              </a:rPr>
              <a:t>表达式是整数</a:t>
            </a:r>
            <a:r>
              <a:rPr lang="en-US" altLang="zh-CN" sz="1600">
                <a:solidFill>
                  <a:srgbClr val="0070C0"/>
                </a:solidFill>
              </a:rPr>
              <a:t>0,</a:t>
            </a:r>
            <a:r>
              <a:rPr lang="zh-CN" altLang="en-US" sz="1600">
                <a:solidFill>
                  <a:srgbClr val="0070C0"/>
                </a:solidFill>
              </a:rPr>
              <a:t>条件判断结果为假，不执行语句</a:t>
            </a:r>
            <a:r>
              <a:rPr lang="en-US" altLang="zh-CN" sz="1600">
                <a:solidFill>
                  <a:srgbClr val="0070C0"/>
                </a:solidFill>
              </a:rPr>
              <a:t>5</a:t>
            </a:r>
            <a:r>
              <a:rPr lang="zh-CN" altLang="en-US" sz="1600">
                <a:solidFill>
                  <a:srgbClr val="0070C0"/>
                </a:solidFill>
              </a:rPr>
              <a:t>，接着执行下一语句</a:t>
            </a:r>
          </a:p>
          <a:p>
            <a:pPr defTabSz="363538">
              <a:lnSpc>
                <a:spcPct val="150000"/>
              </a:lnSpc>
            </a:pPr>
            <a:r>
              <a:rPr lang="en-US" altLang="zh-CN" sz="1600"/>
              <a:t>if(x+3.5) </a:t>
            </a:r>
            <a:r>
              <a:rPr lang="zh-CN" altLang="en-US" sz="1600"/>
              <a:t>语句</a:t>
            </a:r>
            <a:r>
              <a:rPr lang="en-US" altLang="zh-CN" sz="1600"/>
              <a:t>6			</a:t>
            </a:r>
            <a:r>
              <a:rPr lang="en-US" altLang="zh-CN" sz="1600">
                <a:solidFill>
                  <a:srgbClr val="0070C0"/>
                </a:solidFill>
              </a:rPr>
              <a:t>//</a:t>
            </a:r>
            <a:r>
              <a:rPr lang="zh-CN" altLang="en-US" sz="1600">
                <a:solidFill>
                  <a:srgbClr val="0070C0"/>
                </a:solidFill>
              </a:rPr>
              <a:t>表达式是实数表达式，若</a:t>
            </a:r>
            <a:r>
              <a:rPr lang="en-US" altLang="zh-CN" sz="1600">
                <a:solidFill>
                  <a:srgbClr val="0070C0"/>
                </a:solidFill>
              </a:rPr>
              <a:t>x+3.5</a:t>
            </a:r>
            <a:r>
              <a:rPr lang="zh-CN" altLang="en-US" sz="1600">
                <a:solidFill>
                  <a:srgbClr val="0070C0"/>
                </a:solidFill>
              </a:rPr>
              <a:t>不等于</a:t>
            </a:r>
            <a:r>
              <a:rPr lang="en-US" altLang="zh-CN" sz="1600">
                <a:solidFill>
                  <a:srgbClr val="0070C0"/>
                </a:solidFill>
              </a:rPr>
              <a:t>0</a:t>
            </a:r>
            <a:r>
              <a:rPr lang="zh-CN" altLang="en-US" sz="1600">
                <a:solidFill>
                  <a:srgbClr val="0070C0"/>
                </a:solidFill>
              </a:rPr>
              <a:t>，则条件判断结果为真，执行语句</a:t>
            </a:r>
            <a:r>
              <a:rPr lang="en-US" altLang="zh-CN" sz="1600">
                <a:solidFill>
                  <a:srgbClr val="0070C0"/>
                </a:solidFill>
              </a:rPr>
              <a:t>6</a:t>
            </a:r>
          </a:p>
        </p:txBody>
      </p:sp>
    </p:spTree>
    <p:extLst>
      <p:ext uri="{BB962C8B-B14F-4D97-AF65-F5344CB8AC3E}">
        <p14:creationId xmlns:p14="http://schemas.microsoft.com/office/powerpoint/2010/main" val="726536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ext_1"/>
          <p:cNvSpPr/>
          <p:nvPr>
            <p:custDataLst>
              <p:tags r:id="rId1"/>
            </p:custDataLst>
          </p:nvPr>
        </p:nvSpPr>
        <p:spPr>
          <a:xfrm>
            <a:off x="2669219" y="1073182"/>
            <a:ext cx="4650739"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dirty="0">
                <a:solidFill>
                  <a:schemeClr val="tx1">
                    <a:lumMod val="65000"/>
                    <a:lumOff val="35000"/>
                  </a:schemeClr>
                </a:solidFill>
              </a:rPr>
              <a:t>判别用</a:t>
            </a:r>
            <a:r>
              <a:rPr lang="en-US" altLang="zh-CN" sz="1600" dirty="0">
                <a:solidFill>
                  <a:schemeClr val="tx1">
                    <a:lumMod val="65000"/>
                    <a:lumOff val="35000"/>
                  </a:schemeClr>
                </a:solidFill>
              </a:rPr>
              <a:t>year</a:t>
            </a:r>
            <a:r>
              <a:rPr lang="zh-CN" altLang="en-US" sz="1600" dirty="0">
                <a:solidFill>
                  <a:schemeClr val="tx1">
                    <a:lumMod val="65000"/>
                    <a:lumOff val="35000"/>
                  </a:schemeClr>
                </a:solidFill>
              </a:rPr>
              <a:t>表示的某年是否闰年，闰年符合下面二者之一</a:t>
            </a:r>
            <a:r>
              <a:rPr lang="en-US" altLang="zh-CN" sz="1600" dirty="0">
                <a:solidFill>
                  <a:schemeClr val="tx1">
                    <a:lumMod val="65000"/>
                    <a:lumOff val="35000"/>
                  </a:schemeClr>
                </a:solidFill>
              </a:rPr>
              <a:t>: </a:t>
            </a:r>
          </a:p>
          <a:p>
            <a:pPr>
              <a:lnSpc>
                <a:spcPct val="120000"/>
              </a:lnSpc>
              <a:defRPr/>
            </a:pPr>
            <a:r>
              <a:rPr lang="en-US" altLang="zh-CN" sz="1600" dirty="0">
                <a:solidFill>
                  <a:schemeClr val="tx1">
                    <a:lumMod val="65000"/>
                    <a:lumOff val="35000"/>
                  </a:schemeClr>
                </a:solidFill>
              </a:rPr>
              <a:t>①</a:t>
            </a:r>
            <a:r>
              <a:rPr lang="zh-CN" altLang="en-US" sz="1600" dirty="0">
                <a:solidFill>
                  <a:schemeClr val="tx1">
                    <a:lumMod val="65000"/>
                    <a:lumOff val="35000"/>
                  </a:schemeClr>
                </a:solidFill>
              </a:rPr>
              <a:t>能被４整除，但不能被</a:t>
            </a:r>
            <a:r>
              <a:rPr lang="en-US" altLang="zh-CN" sz="1600" dirty="0">
                <a:solidFill>
                  <a:schemeClr val="tx1">
                    <a:lumMod val="65000"/>
                    <a:lumOff val="35000"/>
                  </a:schemeClr>
                </a:solidFill>
              </a:rPr>
              <a:t>100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2008</a:t>
            </a:r>
            <a:r>
              <a:rPr lang="zh-CN" altLang="en-US" sz="1600" dirty="0">
                <a:solidFill>
                  <a:schemeClr val="tx1">
                    <a:lumMod val="65000"/>
                    <a:lumOff val="35000"/>
                  </a:schemeClr>
                </a:solidFill>
              </a:rPr>
              <a:t>。②能被</a:t>
            </a:r>
            <a:r>
              <a:rPr lang="en-US" altLang="zh-CN" sz="1600" dirty="0">
                <a:solidFill>
                  <a:schemeClr val="tx1">
                    <a:lumMod val="65000"/>
                    <a:lumOff val="35000"/>
                  </a:schemeClr>
                </a:solidFill>
              </a:rPr>
              <a:t>400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2000</a:t>
            </a:r>
            <a:r>
              <a:rPr lang="zh-CN" altLang="en-US" sz="1600" dirty="0">
                <a:solidFill>
                  <a:schemeClr val="tx1">
                    <a:lumMod val="65000"/>
                    <a:lumOff val="35000"/>
                  </a:schemeClr>
                </a:solidFill>
              </a:rPr>
              <a:t>。</a:t>
            </a:r>
            <a:endParaRPr lang="en-US" altLang="zh-CN" sz="1600" dirty="0">
              <a:solidFill>
                <a:schemeClr val="tx1">
                  <a:lumMod val="65000"/>
                  <a:lumOff val="35000"/>
                </a:schemeClr>
              </a:solidFill>
            </a:endParaRPr>
          </a:p>
          <a:p>
            <a:pPr>
              <a:lnSpc>
                <a:spcPct val="120000"/>
              </a:lnSpc>
              <a:defRPr/>
            </a:pPr>
            <a:endParaRPr lang="en-US" altLang="zh-CN" sz="1600" dirty="0">
              <a:solidFill>
                <a:schemeClr val="tx1">
                  <a:lumMod val="65000"/>
                  <a:lumOff val="35000"/>
                </a:schemeClr>
              </a:solidFill>
            </a:endParaRPr>
          </a:p>
          <a:p>
            <a:pPr>
              <a:lnSpc>
                <a:spcPct val="120000"/>
              </a:lnSpc>
              <a:defRPr/>
            </a:pPr>
            <a:r>
              <a:rPr lang="zh-CN" altLang="en-US" sz="1600" dirty="0">
                <a:solidFill>
                  <a:schemeClr val="tx1">
                    <a:lumMod val="65000"/>
                    <a:lumOff val="35000"/>
                  </a:schemeClr>
                </a:solidFill>
              </a:rPr>
              <a:t>用一个逻辑表达式来表示？</a:t>
            </a:r>
          </a:p>
        </p:txBody>
      </p:sp>
    </p:spTree>
    <p:extLst>
      <p:ext uri="{BB962C8B-B14F-4D97-AF65-F5344CB8AC3E}">
        <p14:creationId xmlns:p14="http://schemas.microsoft.com/office/powerpoint/2010/main" val="1840275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Text_1"/>
          <p:cNvSpPr/>
          <p:nvPr>
            <p:custDataLst>
              <p:tags r:id="rId1"/>
            </p:custDataLst>
          </p:nvPr>
        </p:nvSpPr>
        <p:spPr>
          <a:xfrm>
            <a:off x="2669219" y="1073182"/>
            <a:ext cx="4650739" cy="2355818"/>
          </a:xfrm>
          <a:custGeom>
            <a:avLst/>
            <a:gdLst>
              <a:gd name="connsiteX0" fmla="*/ 0 w 2160000"/>
              <a:gd name="connsiteY0" fmla="*/ 1377240 h 1593240"/>
              <a:gd name="connsiteX1" fmla="*/ 54000 w 2160000"/>
              <a:gd name="connsiteY1" fmla="*/ 1377240 h 1593240"/>
              <a:gd name="connsiteX2" fmla="*/ 54000 w 2160000"/>
              <a:gd name="connsiteY2" fmla="*/ 1539240 h 1593240"/>
              <a:gd name="connsiteX3" fmla="*/ 2106000 w 2160000"/>
              <a:gd name="connsiteY3" fmla="*/ 1539240 h 1593240"/>
              <a:gd name="connsiteX4" fmla="*/ 2106000 w 2160000"/>
              <a:gd name="connsiteY4" fmla="*/ 1377240 h 1593240"/>
              <a:gd name="connsiteX5" fmla="*/ 2160000 w 2160000"/>
              <a:gd name="connsiteY5" fmla="*/ 1377240 h 1593240"/>
              <a:gd name="connsiteX6" fmla="*/ 2160000 w 2160000"/>
              <a:gd name="connsiteY6" fmla="*/ 1539240 h 1593240"/>
              <a:gd name="connsiteX7" fmla="*/ 2160000 w 2160000"/>
              <a:gd name="connsiteY7" fmla="*/ 1593240 h 1593240"/>
              <a:gd name="connsiteX8" fmla="*/ 2106000 w 2160000"/>
              <a:gd name="connsiteY8" fmla="*/ 1593240 h 1593240"/>
              <a:gd name="connsiteX9" fmla="*/ 54000 w 2160000"/>
              <a:gd name="connsiteY9" fmla="*/ 1593240 h 1593240"/>
              <a:gd name="connsiteX10" fmla="*/ 0 w 2160000"/>
              <a:gd name="connsiteY10" fmla="*/ 1593240 h 1593240"/>
              <a:gd name="connsiteX11" fmla="*/ 0 w 2160000"/>
              <a:gd name="connsiteY11" fmla="*/ 1539240 h 1593240"/>
              <a:gd name="connsiteX12" fmla="*/ 1800000 w 2160000"/>
              <a:gd name="connsiteY12" fmla="*/ 0 h 1593240"/>
              <a:gd name="connsiteX13" fmla="*/ 2106000 w 2160000"/>
              <a:gd name="connsiteY13" fmla="*/ 0 h 1593240"/>
              <a:gd name="connsiteX14" fmla="*/ 2160000 w 2160000"/>
              <a:gd name="connsiteY14" fmla="*/ 0 h 1593240"/>
              <a:gd name="connsiteX15" fmla="*/ 2160000 w 2160000"/>
              <a:gd name="connsiteY15" fmla="*/ 54000 h 1593240"/>
              <a:gd name="connsiteX16" fmla="*/ 2160000 w 2160000"/>
              <a:gd name="connsiteY16" fmla="*/ 216000 h 1593240"/>
              <a:gd name="connsiteX17" fmla="*/ 2106000 w 2160000"/>
              <a:gd name="connsiteY17" fmla="*/ 216000 h 1593240"/>
              <a:gd name="connsiteX18" fmla="*/ 2106000 w 2160000"/>
              <a:gd name="connsiteY18" fmla="*/ 54000 h 1593240"/>
              <a:gd name="connsiteX19" fmla="*/ 1800000 w 2160000"/>
              <a:gd name="connsiteY19" fmla="*/ 54000 h 1593240"/>
              <a:gd name="connsiteX20" fmla="*/ 0 w 2160000"/>
              <a:gd name="connsiteY20" fmla="*/ 0 h 1593240"/>
              <a:gd name="connsiteX21" fmla="*/ 54000 w 2160000"/>
              <a:gd name="connsiteY21" fmla="*/ 0 h 1593240"/>
              <a:gd name="connsiteX22" fmla="*/ 360000 w 2160000"/>
              <a:gd name="connsiteY22" fmla="*/ 0 h 1593240"/>
              <a:gd name="connsiteX23" fmla="*/ 360000 w 2160000"/>
              <a:gd name="connsiteY23" fmla="*/ 54000 h 1593240"/>
              <a:gd name="connsiteX24" fmla="*/ 54000 w 2160000"/>
              <a:gd name="connsiteY24" fmla="*/ 54000 h 1593240"/>
              <a:gd name="connsiteX25" fmla="*/ 54000 w 2160000"/>
              <a:gd name="connsiteY25" fmla="*/ 216000 h 1593240"/>
              <a:gd name="connsiteX26" fmla="*/ 0 w 2160000"/>
              <a:gd name="connsiteY26" fmla="*/ 216000 h 1593240"/>
              <a:gd name="connsiteX27" fmla="*/ 0 w 2160000"/>
              <a:gd name="connsiteY27" fmla="*/ 54000 h 1593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60000" h="1593240">
                <a:moveTo>
                  <a:pt x="0" y="1377240"/>
                </a:moveTo>
                <a:lnTo>
                  <a:pt x="54000" y="1377240"/>
                </a:lnTo>
                <a:lnTo>
                  <a:pt x="54000" y="1539240"/>
                </a:lnTo>
                <a:lnTo>
                  <a:pt x="2106000" y="1539240"/>
                </a:lnTo>
                <a:lnTo>
                  <a:pt x="2106000" y="1377240"/>
                </a:lnTo>
                <a:lnTo>
                  <a:pt x="2160000" y="1377240"/>
                </a:lnTo>
                <a:lnTo>
                  <a:pt x="2160000" y="1539240"/>
                </a:lnTo>
                <a:lnTo>
                  <a:pt x="2160000" y="1593240"/>
                </a:lnTo>
                <a:lnTo>
                  <a:pt x="2106000" y="1593240"/>
                </a:lnTo>
                <a:lnTo>
                  <a:pt x="54000" y="1593240"/>
                </a:lnTo>
                <a:lnTo>
                  <a:pt x="0" y="1593240"/>
                </a:lnTo>
                <a:lnTo>
                  <a:pt x="0" y="1539240"/>
                </a:lnTo>
                <a:close/>
                <a:moveTo>
                  <a:pt x="1800000" y="0"/>
                </a:moveTo>
                <a:lnTo>
                  <a:pt x="2106000" y="0"/>
                </a:lnTo>
                <a:lnTo>
                  <a:pt x="2160000" y="0"/>
                </a:lnTo>
                <a:lnTo>
                  <a:pt x="2160000" y="54000"/>
                </a:lnTo>
                <a:lnTo>
                  <a:pt x="2160000" y="216000"/>
                </a:lnTo>
                <a:lnTo>
                  <a:pt x="2106000" y="216000"/>
                </a:lnTo>
                <a:lnTo>
                  <a:pt x="2106000" y="54000"/>
                </a:lnTo>
                <a:lnTo>
                  <a:pt x="1800000" y="54000"/>
                </a:lnTo>
                <a:close/>
                <a:moveTo>
                  <a:pt x="0" y="0"/>
                </a:moveTo>
                <a:lnTo>
                  <a:pt x="54000" y="0"/>
                </a:lnTo>
                <a:lnTo>
                  <a:pt x="360000" y="0"/>
                </a:lnTo>
                <a:lnTo>
                  <a:pt x="360000" y="54000"/>
                </a:lnTo>
                <a:lnTo>
                  <a:pt x="54000" y="54000"/>
                </a:lnTo>
                <a:lnTo>
                  <a:pt x="54000" y="216000"/>
                </a:lnTo>
                <a:lnTo>
                  <a:pt x="0" y="216000"/>
                </a:lnTo>
                <a:lnTo>
                  <a:pt x="0" y="54000"/>
                </a:lnTo>
                <a:close/>
              </a:path>
            </a:pathLst>
          </a:custGeom>
          <a:solidFill>
            <a:schemeClr val="accent1"/>
          </a:solidFill>
        </p:spPr>
        <p:txBody>
          <a:bodyPr lIns="288000" tIns="360000" rIns="288000" bIns="360000" anchor="t">
            <a:noAutofit/>
          </a:bodyPr>
          <a:lstStyle/>
          <a:p>
            <a:pPr>
              <a:lnSpc>
                <a:spcPct val="120000"/>
              </a:lnSpc>
              <a:defRPr/>
            </a:pPr>
            <a:r>
              <a:rPr lang="zh-CN" altLang="en-US" sz="1600" dirty="0">
                <a:solidFill>
                  <a:schemeClr val="tx1">
                    <a:lumMod val="65000"/>
                    <a:lumOff val="35000"/>
                  </a:schemeClr>
                </a:solidFill>
              </a:rPr>
              <a:t>判别用</a:t>
            </a:r>
            <a:r>
              <a:rPr lang="en-US" altLang="zh-CN" sz="1600" dirty="0">
                <a:solidFill>
                  <a:schemeClr val="tx1">
                    <a:lumMod val="65000"/>
                    <a:lumOff val="35000"/>
                  </a:schemeClr>
                </a:solidFill>
              </a:rPr>
              <a:t>year</a:t>
            </a:r>
            <a:r>
              <a:rPr lang="zh-CN" altLang="en-US" sz="1600" dirty="0">
                <a:solidFill>
                  <a:schemeClr val="tx1">
                    <a:lumMod val="65000"/>
                    <a:lumOff val="35000"/>
                  </a:schemeClr>
                </a:solidFill>
              </a:rPr>
              <a:t>表示的某年是否闰年，闰年符合下面二者之一</a:t>
            </a:r>
            <a:r>
              <a:rPr lang="en-US" altLang="zh-CN" sz="1600" dirty="0">
                <a:solidFill>
                  <a:schemeClr val="tx1">
                    <a:lumMod val="65000"/>
                    <a:lumOff val="35000"/>
                  </a:schemeClr>
                </a:solidFill>
              </a:rPr>
              <a:t>: </a:t>
            </a:r>
          </a:p>
          <a:p>
            <a:pPr>
              <a:lnSpc>
                <a:spcPct val="120000"/>
              </a:lnSpc>
              <a:defRPr/>
            </a:pPr>
            <a:r>
              <a:rPr lang="en-US" altLang="zh-CN" sz="1600" dirty="0">
                <a:solidFill>
                  <a:schemeClr val="tx1">
                    <a:lumMod val="65000"/>
                    <a:lumOff val="35000"/>
                  </a:schemeClr>
                </a:solidFill>
              </a:rPr>
              <a:t>①</a:t>
            </a:r>
            <a:r>
              <a:rPr lang="zh-CN" altLang="en-US" sz="1600" dirty="0">
                <a:solidFill>
                  <a:schemeClr val="tx1">
                    <a:lumMod val="65000"/>
                    <a:lumOff val="35000"/>
                  </a:schemeClr>
                </a:solidFill>
              </a:rPr>
              <a:t>能被４整除，但不能被</a:t>
            </a:r>
            <a:r>
              <a:rPr lang="en-US" altLang="zh-CN" sz="1600" dirty="0">
                <a:solidFill>
                  <a:schemeClr val="tx1">
                    <a:lumMod val="65000"/>
                    <a:lumOff val="35000"/>
                  </a:schemeClr>
                </a:solidFill>
              </a:rPr>
              <a:t>100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2008</a:t>
            </a:r>
            <a:r>
              <a:rPr lang="zh-CN" altLang="en-US" sz="1600" dirty="0">
                <a:solidFill>
                  <a:schemeClr val="tx1">
                    <a:lumMod val="65000"/>
                    <a:lumOff val="35000"/>
                  </a:schemeClr>
                </a:solidFill>
              </a:rPr>
              <a:t>。②能被</a:t>
            </a:r>
            <a:r>
              <a:rPr lang="en-US" altLang="zh-CN" sz="1600" dirty="0">
                <a:solidFill>
                  <a:schemeClr val="tx1">
                    <a:lumMod val="65000"/>
                    <a:lumOff val="35000"/>
                  </a:schemeClr>
                </a:solidFill>
              </a:rPr>
              <a:t>400</a:t>
            </a:r>
            <a:r>
              <a:rPr lang="zh-CN" altLang="en-US" sz="1600" dirty="0">
                <a:solidFill>
                  <a:schemeClr val="tx1">
                    <a:lumMod val="65000"/>
                    <a:lumOff val="35000"/>
                  </a:schemeClr>
                </a:solidFill>
              </a:rPr>
              <a:t>整除，如</a:t>
            </a:r>
            <a:r>
              <a:rPr lang="en-US" altLang="zh-CN" sz="1600" dirty="0">
                <a:solidFill>
                  <a:schemeClr val="tx1">
                    <a:lumMod val="65000"/>
                    <a:lumOff val="35000"/>
                  </a:schemeClr>
                </a:solidFill>
              </a:rPr>
              <a:t>2000</a:t>
            </a:r>
            <a:r>
              <a:rPr lang="zh-CN" altLang="en-US" sz="1600" dirty="0">
                <a:solidFill>
                  <a:schemeClr val="tx1">
                    <a:lumMod val="65000"/>
                    <a:lumOff val="35000"/>
                  </a:schemeClr>
                </a:solidFill>
              </a:rPr>
              <a:t>。</a:t>
            </a:r>
            <a:endParaRPr lang="en-US" altLang="zh-CN" sz="1600" dirty="0">
              <a:solidFill>
                <a:schemeClr val="tx1">
                  <a:lumMod val="65000"/>
                  <a:lumOff val="35000"/>
                </a:schemeClr>
              </a:solidFill>
            </a:endParaRPr>
          </a:p>
          <a:p>
            <a:pPr>
              <a:lnSpc>
                <a:spcPct val="120000"/>
              </a:lnSpc>
              <a:defRPr/>
            </a:pPr>
            <a:endParaRPr lang="en-US" altLang="zh-CN" sz="1600" dirty="0">
              <a:solidFill>
                <a:schemeClr val="tx1">
                  <a:lumMod val="65000"/>
                  <a:lumOff val="35000"/>
                </a:schemeClr>
              </a:solidFill>
            </a:endParaRPr>
          </a:p>
          <a:p>
            <a:pPr>
              <a:lnSpc>
                <a:spcPct val="120000"/>
              </a:lnSpc>
              <a:defRPr/>
            </a:pPr>
            <a:r>
              <a:rPr lang="zh-CN" altLang="en-US" sz="1600" dirty="0">
                <a:solidFill>
                  <a:schemeClr val="tx1">
                    <a:lumMod val="65000"/>
                    <a:lumOff val="35000"/>
                  </a:schemeClr>
                </a:solidFill>
              </a:rPr>
              <a:t>用一个逻辑表达式来表示？</a:t>
            </a:r>
          </a:p>
        </p:txBody>
      </p:sp>
      <p:sp>
        <p:nvSpPr>
          <p:cNvPr id="8" name="圆角矩形 7"/>
          <p:cNvSpPr/>
          <p:nvPr/>
        </p:nvSpPr>
        <p:spPr>
          <a:xfrm>
            <a:off x="2113896" y="3684967"/>
            <a:ext cx="5761384" cy="887033"/>
          </a:xfrm>
          <a:prstGeom prst="roundRect">
            <a:avLst>
              <a:gd name="adj" fmla="val 13819"/>
            </a:avLst>
          </a:prstGeom>
        </p:spPr>
        <p:style>
          <a:lnRef idx="2">
            <a:schemeClr val="accent1"/>
          </a:lnRef>
          <a:fillRef idx="1">
            <a:schemeClr val="lt1"/>
          </a:fillRef>
          <a:effectRef idx="0">
            <a:schemeClr val="accent1"/>
          </a:effectRef>
          <a:fontRef idx="minor">
            <a:schemeClr val="dk1"/>
          </a:fontRef>
        </p:style>
        <p:txBody>
          <a:bodyPr rtlCol="0" anchor="t"/>
          <a:lstStyle/>
          <a:p>
            <a:pPr algn="ctr" defTabSz="363538">
              <a:lnSpc>
                <a:spcPct val="150000"/>
              </a:lnSpc>
            </a:pPr>
            <a:r>
              <a:rPr lang="en-US" altLang="zh-CN" sz="1600" dirty="0"/>
              <a:t>(year % 4 == 0 &amp;&amp; year % 100 != 0) ‖ year % 400 == 0</a:t>
            </a:r>
          </a:p>
          <a:p>
            <a:pPr algn="ctr" defTabSz="363538">
              <a:lnSpc>
                <a:spcPct val="150000"/>
              </a:lnSpc>
            </a:pPr>
            <a:r>
              <a:rPr lang="en-US" altLang="zh-CN" sz="1600" dirty="0"/>
              <a:t> </a:t>
            </a:r>
            <a:endParaRPr lang="en-US" altLang="zh-CN" sz="1600" dirty="0">
              <a:solidFill>
                <a:srgbClr val="0070C0"/>
              </a:solidFill>
            </a:endParaRPr>
          </a:p>
        </p:txBody>
      </p:sp>
    </p:spTree>
    <p:extLst>
      <p:ext uri="{BB962C8B-B14F-4D97-AF65-F5344CB8AC3E}">
        <p14:creationId xmlns:p14="http://schemas.microsoft.com/office/powerpoint/2010/main" val="185651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4"/>
            <a:ext cx="5922104" cy="665584"/>
          </a:xfrm>
        </p:spPr>
        <p:txBody>
          <a:bodyPr/>
          <a:lstStyle/>
          <a:p>
            <a:r>
              <a:rPr lang="zh-CN" altLang="en-US" dirty="0"/>
              <a:t>条件运算符和条件表达式</a:t>
            </a:r>
          </a:p>
        </p:txBody>
      </p:sp>
      <p:sp>
        <p:nvSpPr>
          <p:cNvPr id="4" name="矩形 3"/>
          <p:cNvSpPr/>
          <p:nvPr/>
        </p:nvSpPr>
        <p:spPr>
          <a:xfrm>
            <a:off x="586408" y="3210339"/>
            <a:ext cx="4711357"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t>表达式</a:t>
            </a:r>
            <a:r>
              <a:rPr lang="en-US" altLang="zh-CN" b="1"/>
              <a:t>1 ? </a:t>
            </a:r>
            <a:r>
              <a:rPr lang="zh-CN" altLang="en-US" b="1"/>
              <a:t>表达式</a:t>
            </a:r>
            <a:r>
              <a:rPr lang="en-US" altLang="zh-CN" b="1"/>
              <a:t>2 : </a:t>
            </a:r>
            <a:r>
              <a:rPr lang="zh-CN" altLang="en-US" b="1"/>
              <a:t>表达式</a:t>
            </a:r>
            <a:r>
              <a:rPr lang="en-US" altLang="zh-CN" b="1"/>
              <a:t>3</a:t>
            </a:r>
            <a:endParaRPr lang="zh-CN" altLang="en-US" b="1"/>
          </a:p>
        </p:txBody>
      </p:sp>
      <p:sp>
        <p:nvSpPr>
          <p:cNvPr id="15" name="MH_Desc_1"/>
          <p:cNvSpPr/>
          <p:nvPr>
            <p:custDataLst>
              <p:tags r:id="rId1"/>
            </p:custDataLst>
          </p:nvPr>
        </p:nvSpPr>
        <p:spPr>
          <a:xfrm>
            <a:off x="586408" y="3951495"/>
            <a:ext cx="4853610" cy="23797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zh-CN" altLang="en-US" sz="1400" dirty="0">
                <a:solidFill>
                  <a:schemeClr val="tx1"/>
                </a:solidFill>
              </a:rPr>
              <a:t>条件运算符由两个符号</a:t>
            </a:r>
            <a:r>
              <a:rPr lang="en-US" altLang="zh-CN" sz="1400" dirty="0">
                <a:solidFill>
                  <a:schemeClr val="tx1"/>
                </a:solidFill>
              </a:rPr>
              <a:t>(?</a:t>
            </a:r>
            <a:r>
              <a:rPr lang="zh-CN" altLang="en-US" sz="1400" dirty="0">
                <a:solidFill>
                  <a:schemeClr val="tx1"/>
                </a:solidFill>
              </a:rPr>
              <a:t>和</a:t>
            </a:r>
            <a:r>
              <a:rPr lang="en-US" altLang="zh-CN" sz="1400" dirty="0">
                <a:solidFill>
                  <a:schemeClr val="tx1"/>
                </a:solidFill>
              </a:rPr>
              <a:t>:)</a:t>
            </a:r>
            <a:r>
              <a:rPr lang="zh-CN" altLang="en-US" sz="1400" dirty="0">
                <a:solidFill>
                  <a:schemeClr val="tx1"/>
                </a:solidFill>
              </a:rPr>
              <a:t>组成，必须一起使用。要求有</a:t>
            </a:r>
            <a:r>
              <a:rPr lang="en-US" altLang="zh-CN" sz="1400" dirty="0">
                <a:solidFill>
                  <a:schemeClr val="tx1"/>
                </a:solidFill>
              </a:rPr>
              <a:t>3</a:t>
            </a:r>
            <a:r>
              <a:rPr lang="zh-CN" altLang="en-US" sz="1400" dirty="0">
                <a:solidFill>
                  <a:schemeClr val="tx1"/>
                </a:solidFill>
              </a:rPr>
              <a:t>个操作对象，称为三目</a:t>
            </a:r>
            <a:r>
              <a:rPr lang="en-US" altLang="zh-CN" sz="1400" dirty="0">
                <a:solidFill>
                  <a:schemeClr val="tx1"/>
                </a:solidFill>
              </a:rPr>
              <a:t>(</a:t>
            </a:r>
            <a:r>
              <a:rPr lang="zh-CN" altLang="en-US" sz="1400" dirty="0">
                <a:solidFill>
                  <a:schemeClr val="tx1"/>
                </a:solidFill>
              </a:rPr>
              <a:t>元</a:t>
            </a:r>
            <a:r>
              <a:rPr lang="en-US" altLang="zh-CN" sz="1400" dirty="0">
                <a:solidFill>
                  <a:schemeClr val="tx1"/>
                </a:solidFill>
              </a:rPr>
              <a:t>)</a:t>
            </a:r>
            <a:r>
              <a:rPr lang="zh-CN" altLang="en-US" sz="1400" dirty="0">
                <a:solidFill>
                  <a:schemeClr val="tx1"/>
                </a:solidFill>
              </a:rPr>
              <a:t>运算符，它是Ｃ语言中唯一的一个三目运算符。</a:t>
            </a:r>
            <a:endParaRPr lang="en-US" altLang="zh-CN" sz="1400" dirty="0">
              <a:solidFill>
                <a:schemeClr val="tx1"/>
              </a:solidFill>
            </a:endParaRPr>
          </a:p>
          <a:p>
            <a:pPr algn="just">
              <a:lnSpc>
                <a:spcPct val="150000"/>
              </a:lnSpc>
              <a:defRPr/>
            </a:pPr>
            <a:r>
              <a:rPr lang="zh-CN" altLang="en-US" sz="1400" dirty="0">
                <a:solidFill>
                  <a:schemeClr val="tx1"/>
                </a:solidFill>
              </a:rPr>
              <a:t>条件运算符的执行顺序</a:t>
            </a:r>
            <a:r>
              <a:rPr lang="en-US" altLang="zh-CN" sz="1400" dirty="0">
                <a:solidFill>
                  <a:schemeClr val="tx1"/>
                </a:solidFill>
              </a:rPr>
              <a:t>: </a:t>
            </a:r>
            <a:r>
              <a:rPr lang="zh-CN" altLang="en-US" sz="1400" dirty="0">
                <a:solidFill>
                  <a:schemeClr val="tx1"/>
                </a:solidFill>
              </a:rPr>
              <a:t>先求解表达式</a:t>
            </a:r>
            <a:r>
              <a:rPr lang="en-US" altLang="zh-CN" sz="1400" dirty="0">
                <a:solidFill>
                  <a:schemeClr val="tx1"/>
                </a:solidFill>
              </a:rPr>
              <a:t>1</a:t>
            </a:r>
            <a:r>
              <a:rPr lang="zh-CN" altLang="en-US" sz="1400" dirty="0">
                <a:solidFill>
                  <a:schemeClr val="tx1"/>
                </a:solidFill>
              </a:rPr>
              <a:t>，若为非</a:t>
            </a:r>
            <a:r>
              <a:rPr lang="en-US" altLang="zh-CN" sz="1400" dirty="0">
                <a:solidFill>
                  <a:schemeClr val="tx1"/>
                </a:solidFill>
              </a:rPr>
              <a:t>0(</a:t>
            </a:r>
            <a:r>
              <a:rPr lang="zh-CN" altLang="en-US" sz="1400" dirty="0">
                <a:solidFill>
                  <a:schemeClr val="tx1"/>
                </a:solidFill>
              </a:rPr>
              <a:t>真</a:t>
            </a:r>
            <a:r>
              <a:rPr lang="en-US" altLang="zh-CN" sz="1400" dirty="0">
                <a:solidFill>
                  <a:schemeClr val="tx1"/>
                </a:solidFill>
              </a:rPr>
              <a:t>)</a:t>
            </a:r>
            <a:r>
              <a:rPr lang="zh-CN" altLang="en-US" sz="1400" dirty="0">
                <a:solidFill>
                  <a:schemeClr val="tx1"/>
                </a:solidFill>
              </a:rPr>
              <a:t>则求解表达式２，此时表达式２的值就作为</a:t>
            </a:r>
            <a:r>
              <a:rPr lang="zh-CN" altLang="en-US" sz="1400" b="1" dirty="0">
                <a:solidFill>
                  <a:schemeClr val="tx1"/>
                </a:solidFill>
              </a:rPr>
              <a:t>整个条件表达式的值</a:t>
            </a:r>
            <a:r>
              <a:rPr lang="zh-CN" altLang="en-US" sz="1400" dirty="0">
                <a:solidFill>
                  <a:schemeClr val="tx1"/>
                </a:solidFill>
              </a:rPr>
              <a:t>。若表达式</a:t>
            </a:r>
            <a:r>
              <a:rPr lang="en-US" altLang="zh-CN" sz="1400" dirty="0">
                <a:solidFill>
                  <a:schemeClr val="tx1"/>
                </a:solidFill>
              </a:rPr>
              <a:t>1</a:t>
            </a:r>
            <a:r>
              <a:rPr lang="zh-CN" altLang="en-US" sz="1400" dirty="0">
                <a:solidFill>
                  <a:schemeClr val="tx1"/>
                </a:solidFill>
              </a:rPr>
              <a:t>的值为</a:t>
            </a:r>
            <a:r>
              <a:rPr lang="en-US" altLang="zh-CN" sz="1400" dirty="0">
                <a:solidFill>
                  <a:schemeClr val="tx1"/>
                </a:solidFill>
              </a:rPr>
              <a:t>0(</a:t>
            </a:r>
            <a:r>
              <a:rPr lang="zh-CN" altLang="en-US" sz="1400" dirty="0">
                <a:solidFill>
                  <a:schemeClr val="tx1"/>
                </a:solidFill>
              </a:rPr>
              <a:t>假</a:t>
            </a:r>
            <a:r>
              <a:rPr lang="en-US" altLang="zh-CN" sz="1400" dirty="0">
                <a:solidFill>
                  <a:schemeClr val="tx1"/>
                </a:solidFill>
              </a:rPr>
              <a:t>)</a:t>
            </a:r>
            <a:r>
              <a:rPr lang="zh-CN" altLang="en-US" sz="1400" dirty="0">
                <a:solidFill>
                  <a:schemeClr val="tx1"/>
                </a:solidFill>
              </a:rPr>
              <a:t>，则求解表达式３，表达式３的值就是</a:t>
            </a:r>
            <a:r>
              <a:rPr lang="zh-CN" altLang="en-US" sz="1400" b="1" dirty="0">
                <a:solidFill>
                  <a:schemeClr val="tx1"/>
                </a:solidFill>
              </a:rPr>
              <a:t>整个条件表达式的值</a:t>
            </a:r>
            <a:r>
              <a:rPr lang="zh-CN" altLang="en-US" sz="1400" dirty="0">
                <a:solidFill>
                  <a:schemeClr val="tx1"/>
                </a:solidFill>
              </a:rPr>
              <a:t>。</a:t>
            </a:r>
          </a:p>
        </p:txBody>
      </p:sp>
      <p:sp>
        <p:nvSpPr>
          <p:cNvPr id="16" name="圆角矩形 15"/>
          <p:cNvSpPr/>
          <p:nvPr/>
        </p:nvSpPr>
        <p:spPr>
          <a:xfrm>
            <a:off x="586409" y="1496423"/>
            <a:ext cx="1736036" cy="1631452"/>
          </a:xfrm>
          <a:prstGeom prst="roundRect">
            <a:avLst>
              <a:gd name="adj" fmla="val 643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a:t>if (a&gt;b)</a:t>
            </a:r>
          </a:p>
          <a:p>
            <a:pPr defTabSz="363538">
              <a:lnSpc>
                <a:spcPct val="150000"/>
              </a:lnSpc>
            </a:pPr>
            <a:r>
              <a:rPr lang="en-US" altLang="zh-CN" sz="1600"/>
              <a:t>	max=a;</a:t>
            </a:r>
          </a:p>
          <a:p>
            <a:pPr defTabSz="363538">
              <a:lnSpc>
                <a:spcPct val="150000"/>
              </a:lnSpc>
            </a:pPr>
            <a:r>
              <a:rPr lang="en-US" altLang="zh-CN" sz="1600"/>
              <a:t>else </a:t>
            </a:r>
          </a:p>
          <a:p>
            <a:pPr defTabSz="363538">
              <a:lnSpc>
                <a:spcPct val="150000"/>
              </a:lnSpc>
            </a:pPr>
            <a:r>
              <a:rPr lang="en-US" altLang="zh-CN" sz="1600"/>
              <a:t>	max=b;</a:t>
            </a:r>
            <a:endParaRPr lang="en-US" altLang="zh-CN" sz="1600">
              <a:solidFill>
                <a:srgbClr val="0070C0"/>
              </a:solidFill>
            </a:endParaRPr>
          </a:p>
        </p:txBody>
      </p:sp>
      <p:sp>
        <p:nvSpPr>
          <p:cNvPr id="18" name="KSO_Shape"/>
          <p:cNvSpPr>
            <a:spLocks/>
          </p:cNvSpPr>
          <p:nvPr/>
        </p:nvSpPr>
        <p:spPr bwMode="auto">
          <a:xfrm>
            <a:off x="2458207" y="2037105"/>
            <a:ext cx="463686" cy="592139"/>
          </a:xfrm>
          <a:custGeom>
            <a:avLst/>
            <a:gdLst>
              <a:gd name="T0" fmla="*/ 1408521 w 6822"/>
              <a:gd name="T1" fmla="*/ 897927 h 8720"/>
              <a:gd name="T2" fmla="*/ 500890 w 6822"/>
              <a:gd name="T3" fmla="*/ 1800397 h 8720"/>
              <a:gd name="T4" fmla="*/ 187060 w 6822"/>
              <a:gd name="T5" fmla="*/ 1487186 h 8720"/>
              <a:gd name="T6" fmla="*/ 505226 w 6822"/>
              <a:gd name="T7" fmla="*/ 1169432 h 8720"/>
              <a:gd name="T8" fmla="*/ 0 w 6822"/>
              <a:gd name="T9" fmla="*/ 1169432 h 8720"/>
              <a:gd name="T10" fmla="*/ 0 w 6822"/>
              <a:gd name="T11" fmla="*/ 1103569 h 8720"/>
              <a:gd name="T12" fmla="*/ 678659 w 6822"/>
              <a:gd name="T13" fmla="*/ 1103569 h 8720"/>
              <a:gd name="T14" fmla="*/ 285544 w 6822"/>
              <a:gd name="T15" fmla="*/ 1487186 h 8720"/>
              <a:gd name="T16" fmla="*/ 500890 w 6822"/>
              <a:gd name="T17" fmla="*/ 1702325 h 8720"/>
              <a:gd name="T18" fmla="*/ 1300539 w 6822"/>
              <a:gd name="T19" fmla="*/ 902470 h 8720"/>
              <a:gd name="T20" fmla="*/ 500890 w 6822"/>
              <a:gd name="T21" fmla="*/ 98072 h 8720"/>
              <a:gd name="T22" fmla="*/ 285544 w 6822"/>
              <a:gd name="T23" fmla="*/ 313211 h 8720"/>
              <a:gd name="T24" fmla="*/ 678659 w 6822"/>
              <a:gd name="T25" fmla="*/ 696828 h 8720"/>
              <a:gd name="T26" fmla="*/ 0 w 6822"/>
              <a:gd name="T27" fmla="*/ 696828 h 8720"/>
              <a:gd name="T28" fmla="*/ 0 w 6822"/>
              <a:gd name="T29" fmla="*/ 630965 h 8720"/>
              <a:gd name="T30" fmla="*/ 510181 w 6822"/>
              <a:gd name="T31" fmla="*/ 630965 h 8720"/>
              <a:gd name="T32" fmla="*/ 187060 w 6822"/>
              <a:gd name="T33" fmla="*/ 317754 h 8720"/>
              <a:gd name="T34" fmla="*/ 500890 w 6822"/>
              <a:gd name="T35" fmla="*/ 0 h 8720"/>
              <a:gd name="T36" fmla="*/ 1408521 w 6822"/>
              <a:gd name="T37" fmla="*/ 897927 h 87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22" h="8720">
                <a:moveTo>
                  <a:pt x="6822" y="4349"/>
                </a:moveTo>
                <a:lnTo>
                  <a:pt x="2426" y="8720"/>
                </a:lnTo>
                <a:lnTo>
                  <a:pt x="906" y="7203"/>
                </a:lnTo>
                <a:lnTo>
                  <a:pt x="2447" y="5664"/>
                </a:lnTo>
                <a:lnTo>
                  <a:pt x="0" y="5664"/>
                </a:lnTo>
                <a:lnTo>
                  <a:pt x="0" y="5345"/>
                </a:lnTo>
                <a:lnTo>
                  <a:pt x="3287" y="5345"/>
                </a:lnTo>
                <a:lnTo>
                  <a:pt x="1383" y="7203"/>
                </a:lnTo>
                <a:lnTo>
                  <a:pt x="2426" y="8245"/>
                </a:lnTo>
                <a:lnTo>
                  <a:pt x="6299" y="4371"/>
                </a:lnTo>
                <a:lnTo>
                  <a:pt x="2426" y="475"/>
                </a:lnTo>
                <a:lnTo>
                  <a:pt x="1383" y="1517"/>
                </a:lnTo>
                <a:lnTo>
                  <a:pt x="3287" y="3375"/>
                </a:lnTo>
                <a:lnTo>
                  <a:pt x="0" y="3375"/>
                </a:lnTo>
                <a:lnTo>
                  <a:pt x="0" y="3056"/>
                </a:lnTo>
                <a:lnTo>
                  <a:pt x="2471" y="3056"/>
                </a:lnTo>
                <a:lnTo>
                  <a:pt x="906" y="1539"/>
                </a:lnTo>
                <a:lnTo>
                  <a:pt x="2426" y="0"/>
                </a:lnTo>
                <a:lnTo>
                  <a:pt x="6822" y="434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圆角矩形 18"/>
          <p:cNvSpPr/>
          <p:nvPr/>
        </p:nvSpPr>
        <p:spPr>
          <a:xfrm>
            <a:off x="3041231" y="2033005"/>
            <a:ext cx="2137206"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max = (a&gt;b) ? a : b;</a:t>
            </a:r>
          </a:p>
        </p:txBody>
      </p:sp>
      <p:grpSp>
        <p:nvGrpSpPr>
          <p:cNvPr id="30" name="组合 29"/>
          <p:cNvGrpSpPr/>
          <p:nvPr/>
        </p:nvGrpSpPr>
        <p:grpSpPr>
          <a:xfrm>
            <a:off x="5993296" y="3482551"/>
            <a:ext cx="4870174" cy="2847825"/>
            <a:chOff x="6420678" y="3346445"/>
            <a:chExt cx="4870174" cy="2847825"/>
          </a:xfrm>
        </p:grpSpPr>
        <p:cxnSp>
          <p:nvCxnSpPr>
            <p:cNvPr id="20" name="直接箭头连接符 19"/>
            <p:cNvCxnSpPr/>
            <p:nvPr/>
          </p:nvCxnSpPr>
          <p:spPr>
            <a:xfrm>
              <a:off x="8855841" y="3346445"/>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7941365" y="3706445"/>
              <a:ext cx="1828800" cy="74662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表达式</a:t>
              </a:r>
              <a:r>
                <a:rPr lang="en-US" altLang="zh-CN" sz="1600"/>
                <a:t>1</a:t>
              </a:r>
              <a:endParaRPr lang="zh-CN" altLang="en-US" sz="1600"/>
            </a:p>
          </p:txBody>
        </p:sp>
        <p:sp>
          <p:nvSpPr>
            <p:cNvPr id="22" name="任意多边形 21"/>
            <p:cNvSpPr/>
            <p:nvPr/>
          </p:nvSpPr>
          <p:spPr>
            <a:xfrm>
              <a:off x="7275443"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矩形 22"/>
            <p:cNvSpPr/>
            <p:nvPr/>
          </p:nvSpPr>
          <p:spPr>
            <a:xfrm>
              <a:off x="6420678" y="4820696"/>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2</a:t>
              </a:r>
              <a:r>
                <a:rPr lang="zh-CN" altLang="en-US"/>
                <a:t>的值</a:t>
              </a:r>
            </a:p>
          </p:txBody>
        </p:sp>
        <p:sp>
          <p:nvSpPr>
            <p:cNvPr id="24" name="任意多边形 23"/>
            <p:cNvSpPr/>
            <p:nvPr/>
          </p:nvSpPr>
          <p:spPr>
            <a:xfrm flipH="1">
              <a:off x="9770165" y="4079759"/>
              <a:ext cx="665922" cy="755374"/>
            </a:xfrm>
            <a:custGeom>
              <a:avLst/>
              <a:gdLst>
                <a:gd name="connsiteX0" fmla="*/ 665922 w 665922"/>
                <a:gd name="connsiteY0" fmla="*/ 0 h 755374"/>
                <a:gd name="connsiteX1" fmla="*/ 0 w 665922"/>
                <a:gd name="connsiteY1" fmla="*/ 0 h 755374"/>
                <a:gd name="connsiteX2" fmla="*/ 0 w 665922"/>
                <a:gd name="connsiteY2" fmla="*/ 755374 h 755374"/>
              </a:gdLst>
              <a:ahLst/>
              <a:cxnLst>
                <a:cxn ang="0">
                  <a:pos x="connsiteX0" y="connsiteY0"/>
                </a:cxn>
                <a:cxn ang="0">
                  <a:pos x="connsiteX1" y="connsiteY1"/>
                </a:cxn>
                <a:cxn ang="0">
                  <a:pos x="connsiteX2" y="connsiteY2"/>
                </a:cxn>
              </a:cxnLst>
              <a:rect l="l" t="t" r="r" b="b"/>
              <a:pathLst>
                <a:path w="665922" h="755374">
                  <a:moveTo>
                    <a:pt x="665922" y="0"/>
                  </a:moveTo>
                  <a:lnTo>
                    <a:pt x="0" y="0"/>
                  </a:lnTo>
                  <a:lnTo>
                    <a:pt x="0" y="755374"/>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p:nvPr/>
          </p:nvSpPr>
          <p:spPr>
            <a:xfrm>
              <a:off x="9581322" y="4847607"/>
              <a:ext cx="1709530" cy="621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条件表达式</a:t>
              </a:r>
              <a:endParaRPr lang="en-US" altLang="zh-CN"/>
            </a:p>
            <a:p>
              <a:pPr algn="ctr"/>
              <a:r>
                <a:rPr lang="zh-CN" altLang="en-US"/>
                <a:t>取表达式</a:t>
              </a:r>
              <a:r>
                <a:rPr lang="en-US" altLang="zh-CN"/>
                <a:t>3</a:t>
              </a:r>
              <a:r>
                <a:rPr lang="zh-CN" altLang="en-US"/>
                <a:t>的值</a:t>
              </a:r>
            </a:p>
          </p:txBody>
        </p:sp>
        <p:sp>
          <p:nvSpPr>
            <p:cNvPr id="26" name="任意多边形 25"/>
            <p:cNvSpPr/>
            <p:nvPr/>
          </p:nvSpPr>
          <p:spPr>
            <a:xfrm>
              <a:off x="7305261" y="5456583"/>
              <a:ext cx="1570382" cy="37768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27" name="任意多边形 26"/>
            <p:cNvSpPr/>
            <p:nvPr/>
          </p:nvSpPr>
          <p:spPr>
            <a:xfrm flipH="1">
              <a:off x="8875642" y="5485903"/>
              <a:ext cx="1560443" cy="348367"/>
            </a:xfrm>
            <a:custGeom>
              <a:avLst/>
              <a:gdLst>
                <a:gd name="connsiteX0" fmla="*/ 0 w 1570382"/>
                <a:gd name="connsiteY0" fmla="*/ 0 h 377687"/>
                <a:gd name="connsiteX1" fmla="*/ 0 w 1570382"/>
                <a:gd name="connsiteY1" fmla="*/ 377687 h 377687"/>
                <a:gd name="connsiteX2" fmla="*/ 1570382 w 1570382"/>
                <a:gd name="connsiteY2" fmla="*/ 377687 h 377687"/>
              </a:gdLst>
              <a:ahLst/>
              <a:cxnLst>
                <a:cxn ang="0">
                  <a:pos x="connsiteX0" y="connsiteY0"/>
                </a:cxn>
                <a:cxn ang="0">
                  <a:pos x="connsiteX1" y="connsiteY1"/>
                </a:cxn>
                <a:cxn ang="0">
                  <a:pos x="connsiteX2" y="connsiteY2"/>
                </a:cxn>
              </a:cxnLst>
              <a:rect l="l" t="t" r="r" b="b"/>
              <a:pathLst>
                <a:path w="1570382" h="377687">
                  <a:moveTo>
                    <a:pt x="0" y="0"/>
                  </a:moveTo>
                  <a:lnTo>
                    <a:pt x="0" y="377687"/>
                  </a:lnTo>
                  <a:lnTo>
                    <a:pt x="1570382" y="377687"/>
                  </a:ln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cxnSp>
          <p:nvCxnSpPr>
            <p:cNvPr id="28" name="直接箭头连接符 27"/>
            <p:cNvCxnSpPr/>
            <p:nvPr/>
          </p:nvCxnSpPr>
          <p:spPr>
            <a:xfrm>
              <a:off x="8875642" y="5834270"/>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275443" y="3706445"/>
              <a:ext cx="3160642" cy="369332"/>
            </a:xfrm>
            <a:prstGeom prst="rect">
              <a:avLst/>
            </a:prstGeom>
            <a:noFill/>
          </p:spPr>
          <p:txBody>
            <a:bodyPr wrap="square" rtlCol="0">
              <a:spAutoFit/>
            </a:bodyPr>
            <a:lstStyle/>
            <a:p>
              <a:pPr defTabSz="447675"/>
              <a:r>
                <a:rPr lang="zh-CN" altLang="en-US"/>
                <a:t>真</a:t>
              </a:r>
              <a:r>
                <a:rPr lang="en-US" altLang="zh-CN"/>
                <a:t>(</a:t>
              </a:r>
              <a:r>
                <a:rPr lang="zh-CN" altLang="en-US"/>
                <a:t>非</a:t>
              </a:r>
              <a:r>
                <a:rPr lang="en-US" altLang="zh-CN"/>
                <a:t>0)				   </a:t>
              </a:r>
              <a:r>
                <a:rPr lang="zh-CN" altLang="en-US"/>
                <a:t>假</a:t>
              </a:r>
              <a:r>
                <a:rPr lang="en-US" altLang="zh-CN"/>
                <a:t>(0)</a:t>
              </a:r>
              <a:endParaRPr lang="zh-CN" altLang="en-US"/>
            </a:p>
          </p:txBody>
        </p:sp>
      </p:grpSp>
      <p:sp>
        <p:nvSpPr>
          <p:cNvPr id="31" name="圆角矩形 30"/>
          <p:cNvSpPr/>
          <p:nvPr/>
        </p:nvSpPr>
        <p:spPr>
          <a:xfrm>
            <a:off x="5893905" y="2033005"/>
            <a:ext cx="5922097" cy="596239"/>
          </a:xfrm>
          <a:prstGeom prst="roundRect">
            <a:avLst>
              <a:gd name="adj" fmla="val 13107"/>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50000"/>
              </a:lnSpc>
            </a:pPr>
            <a:r>
              <a:rPr lang="en-US" altLang="zh-CN" sz="1600" dirty="0"/>
              <a:t>a&gt;b ? (max=a) : (max=b);  </a:t>
            </a:r>
            <a:r>
              <a:rPr lang="en-US" altLang="zh-CN" sz="1600" dirty="0">
                <a:solidFill>
                  <a:srgbClr val="008000"/>
                </a:solidFill>
              </a:rPr>
              <a:t>//</a:t>
            </a:r>
            <a:r>
              <a:rPr lang="zh-CN" altLang="en-US" sz="1600" dirty="0">
                <a:solidFill>
                  <a:srgbClr val="008000"/>
                </a:solidFill>
              </a:rPr>
              <a:t>表达式</a:t>
            </a:r>
            <a:r>
              <a:rPr lang="en-US" altLang="zh-CN" sz="1600" dirty="0">
                <a:solidFill>
                  <a:srgbClr val="008000"/>
                </a:solidFill>
              </a:rPr>
              <a:t>2</a:t>
            </a:r>
            <a:r>
              <a:rPr lang="zh-CN" altLang="en-US" sz="1600" dirty="0">
                <a:solidFill>
                  <a:srgbClr val="008000"/>
                </a:solidFill>
              </a:rPr>
              <a:t>和表达式</a:t>
            </a:r>
            <a:r>
              <a:rPr lang="en-US" altLang="zh-CN" sz="1600" dirty="0">
                <a:solidFill>
                  <a:srgbClr val="008000"/>
                </a:solidFill>
              </a:rPr>
              <a:t>3</a:t>
            </a:r>
            <a:r>
              <a:rPr lang="zh-CN" altLang="en-US" sz="1600" dirty="0">
                <a:solidFill>
                  <a:srgbClr val="008000"/>
                </a:solidFill>
              </a:rPr>
              <a:t>是赋值表达式</a:t>
            </a:r>
            <a:endParaRPr lang="en-US" altLang="zh-CN" sz="1600" dirty="0">
              <a:solidFill>
                <a:srgbClr val="008000"/>
              </a:solidFill>
            </a:endParaRPr>
          </a:p>
        </p:txBody>
      </p:sp>
      <p:sp>
        <p:nvSpPr>
          <p:cNvPr id="32" name="文本框 31"/>
          <p:cNvSpPr txBox="1"/>
          <p:nvPr/>
        </p:nvSpPr>
        <p:spPr>
          <a:xfrm>
            <a:off x="5297775" y="2146458"/>
            <a:ext cx="447261" cy="369332"/>
          </a:xfrm>
          <a:prstGeom prst="rect">
            <a:avLst/>
          </a:prstGeom>
          <a:noFill/>
        </p:spPr>
        <p:txBody>
          <a:bodyPr wrap="square" rtlCol="0">
            <a:spAutoFit/>
          </a:bodyPr>
          <a:lstStyle/>
          <a:p>
            <a:r>
              <a:rPr lang="zh-CN" altLang="en-US" dirty="0"/>
              <a:t>或</a:t>
            </a:r>
          </a:p>
        </p:txBody>
      </p:sp>
    </p:spTree>
    <p:extLst>
      <p:ext uri="{BB962C8B-B14F-4D97-AF65-F5344CB8AC3E}">
        <p14:creationId xmlns:p14="http://schemas.microsoft.com/office/powerpoint/2010/main" val="2064585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692" y="217132"/>
            <a:ext cx="10515600" cy="817320"/>
          </a:xfrm>
        </p:spPr>
        <p:txBody>
          <a:bodyPr/>
          <a:lstStyle/>
          <a:p>
            <a:r>
              <a:rPr lang="zh-CN" altLang="en-US" dirty="0"/>
              <a:t>条件运算符和条件表达式</a:t>
            </a:r>
          </a:p>
        </p:txBody>
      </p:sp>
      <p:sp>
        <p:nvSpPr>
          <p:cNvPr id="3" name="内容占位符 2"/>
          <p:cNvSpPr>
            <a:spLocks noGrp="1"/>
          </p:cNvSpPr>
          <p:nvPr>
            <p:ph idx="1"/>
          </p:nvPr>
        </p:nvSpPr>
        <p:spPr>
          <a:xfrm>
            <a:off x="654518" y="1285250"/>
            <a:ext cx="11015489" cy="828204"/>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4.4】</a:t>
            </a:r>
            <a:r>
              <a:rPr lang="zh-CN" altLang="en-US" sz="2000" dirty="0">
                <a:solidFill>
                  <a:schemeClr val="accent1"/>
                </a:solidFill>
              </a:rPr>
              <a:t>输入一个字符，判别它是否为大写字母，如果是，将它转换成小写字母；</a:t>
            </a:r>
            <a:endParaRPr lang="en-US" altLang="zh-CN" sz="2000" dirty="0">
              <a:solidFill>
                <a:schemeClr val="accent1"/>
              </a:solidFill>
            </a:endParaRPr>
          </a:p>
          <a:p>
            <a:pPr marL="88900" indent="-88900">
              <a:lnSpc>
                <a:spcPct val="100000"/>
              </a:lnSpc>
              <a:buNone/>
            </a:pPr>
            <a:r>
              <a:rPr lang="en-US" altLang="zh-CN" sz="2000" dirty="0">
                <a:solidFill>
                  <a:schemeClr val="accent1"/>
                </a:solidFill>
              </a:rPr>
              <a:t>  </a:t>
            </a:r>
            <a:r>
              <a:rPr lang="zh-CN" altLang="en-US" sz="2000" dirty="0">
                <a:solidFill>
                  <a:schemeClr val="accent1"/>
                </a:solidFill>
              </a:rPr>
              <a:t>如果不是，不转换。然后输出最后得到的字符。</a:t>
            </a:r>
          </a:p>
        </p:txBody>
      </p:sp>
      <p:sp>
        <p:nvSpPr>
          <p:cNvPr id="13" name="圆角矩形 12"/>
          <p:cNvSpPr/>
          <p:nvPr/>
        </p:nvSpPr>
        <p:spPr>
          <a:xfrm>
            <a:off x="888408" y="2615580"/>
            <a:ext cx="4827620" cy="246956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400" dirty="0"/>
              <a:t>#include &lt;</a:t>
            </a:r>
            <a:r>
              <a:rPr lang="en-US" altLang="zh-CN" sz="1400" dirty="0" err="1"/>
              <a:t>stdio.h</a:t>
            </a:r>
            <a:r>
              <a:rPr lang="en-US" altLang="zh-CN" sz="1400" dirty="0"/>
              <a:t>&gt;</a:t>
            </a:r>
          </a:p>
          <a:p>
            <a:pPr defTabSz="363538">
              <a:lnSpc>
                <a:spcPct val="120000"/>
              </a:lnSpc>
            </a:pPr>
            <a:r>
              <a:rPr lang="en-US" altLang="zh-CN" sz="1400" dirty="0"/>
              <a:t>int main()</a:t>
            </a:r>
          </a:p>
          <a:p>
            <a:pPr defTabSz="363538">
              <a:lnSpc>
                <a:spcPct val="120000"/>
              </a:lnSpc>
            </a:pPr>
            <a:r>
              <a:rPr lang="en-US" altLang="zh-CN" sz="1400" dirty="0"/>
              <a:t>{</a:t>
            </a:r>
          </a:p>
          <a:p>
            <a:pPr defTabSz="363538">
              <a:lnSpc>
                <a:spcPct val="120000"/>
              </a:lnSpc>
            </a:pPr>
            <a:r>
              <a:rPr lang="en-US" altLang="zh-CN" sz="1400" dirty="0"/>
              <a:t>	char </a:t>
            </a:r>
            <a:r>
              <a:rPr lang="en-US" altLang="zh-CN" sz="1400" dirty="0" err="1"/>
              <a:t>ch</a:t>
            </a:r>
            <a:r>
              <a:rPr lang="en-US" altLang="zh-CN" sz="1400" dirty="0"/>
              <a:t>;</a:t>
            </a:r>
          </a:p>
          <a:p>
            <a:pPr defTabSz="363538">
              <a:lnSpc>
                <a:spcPct val="120000"/>
              </a:lnSpc>
            </a:pPr>
            <a:r>
              <a:rPr lang="en-US" altLang="zh-CN" sz="1400" dirty="0"/>
              <a:t>	</a:t>
            </a:r>
            <a:r>
              <a:rPr lang="en-US" altLang="zh-CN" sz="1400" dirty="0" err="1"/>
              <a:t>scanf</a:t>
            </a:r>
            <a:r>
              <a:rPr lang="en-US" altLang="zh-CN" sz="1400" dirty="0"/>
              <a:t>("%c",&amp;</a:t>
            </a:r>
            <a:r>
              <a:rPr lang="en-US" altLang="zh-CN" sz="1400" dirty="0" err="1"/>
              <a:t>ch</a:t>
            </a:r>
            <a:r>
              <a:rPr lang="en-US" altLang="zh-CN" sz="1400" dirty="0"/>
              <a:t>);</a:t>
            </a:r>
          </a:p>
          <a:p>
            <a:pPr defTabSz="363538">
              <a:lnSpc>
                <a:spcPct val="120000"/>
              </a:lnSpc>
            </a:pPr>
            <a:r>
              <a:rPr lang="en-US" altLang="zh-CN" sz="1400" dirty="0"/>
              <a:t>	</a:t>
            </a:r>
            <a:r>
              <a:rPr lang="en-US" altLang="zh-CN" sz="1400" dirty="0" err="1"/>
              <a:t>ch</a:t>
            </a:r>
            <a:r>
              <a:rPr lang="en-US" altLang="zh-CN" sz="1400" dirty="0"/>
              <a:t>=(</a:t>
            </a:r>
            <a:r>
              <a:rPr lang="en-US" altLang="zh-CN" sz="1400" dirty="0" err="1"/>
              <a:t>ch</a:t>
            </a:r>
            <a:r>
              <a:rPr lang="en-US" altLang="zh-CN" sz="1400" dirty="0"/>
              <a:t>&gt;='A'&amp;&amp;</a:t>
            </a:r>
            <a:r>
              <a:rPr lang="en-US" altLang="zh-CN" sz="1400" dirty="0" err="1"/>
              <a:t>ch</a:t>
            </a:r>
            <a:r>
              <a:rPr lang="en-US" altLang="zh-CN" sz="1400" dirty="0"/>
              <a:t>&lt;='Z')?(ch+32):</a:t>
            </a:r>
            <a:r>
              <a:rPr lang="en-US" altLang="zh-CN" sz="1400" dirty="0" err="1"/>
              <a:t>ch</a:t>
            </a:r>
            <a:r>
              <a:rPr lang="en-US" altLang="zh-CN" sz="1400" dirty="0"/>
              <a:t>;</a:t>
            </a:r>
          </a:p>
          <a:p>
            <a:pPr defTabSz="363538">
              <a:lnSpc>
                <a:spcPct val="120000"/>
              </a:lnSpc>
            </a:pPr>
            <a:r>
              <a:rPr lang="en-US" altLang="zh-CN" sz="1400" dirty="0"/>
              <a:t>	</a:t>
            </a:r>
            <a:r>
              <a:rPr lang="en-US" altLang="zh-CN" sz="1400" dirty="0" err="1"/>
              <a:t>printf</a:t>
            </a:r>
            <a:r>
              <a:rPr lang="en-US" altLang="zh-CN" sz="1400" dirty="0"/>
              <a:t>("%c\n",</a:t>
            </a:r>
            <a:r>
              <a:rPr lang="en-US" altLang="zh-CN" sz="1400" dirty="0" err="1"/>
              <a:t>ch</a:t>
            </a:r>
            <a:r>
              <a:rPr lang="en-US" altLang="zh-CN" sz="1400" dirty="0"/>
              <a:t>);</a:t>
            </a:r>
          </a:p>
          <a:p>
            <a:pPr defTabSz="363538">
              <a:lnSpc>
                <a:spcPct val="120000"/>
              </a:lnSpc>
            </a:pPr>
            <a:r>
              <a:rPr lang="en-US" altLang="zh-CN" sz="1400" dirty="0"/>
              <a:t>	return 0;</a:t>
            </a:r>
          </a:p>
          <a:p>
            <a:pPr defTabSz="363538">
              <a:lnSpc>
                <a:spcPct val="120000"/>
              </a:lnSpc>
            </a:pPr>
            <a:r>
              <a:rPr lang="en-US" altLang="zh-CN" sz="1400" dirty="0"/>
              <a:t>}</a:t>
            </a:r>
            <a:endParaRPr lang="en-US" altLang="zh-CN" sz="1400" dirty="0">
              <a:solidFill>
                <a:srgbClr val="008000"/>
              </a:solidFill>
            </a:endParaRPr>
          </a:p>
        </p:txBody>
      </p:sp>
      <p:sp>
        <p:nvSpPr>
          <p:cNvPr id="28" name="矩形 27"/>
          <p:cNvSpPr/>
          <p:nvPr/>
        </p:nvSpPr>
        <p:spPr>
          <a:xfrm>
            <a:off x="888408" y="2083037"/>
            <a:ext cx="10781599" cy="369332"/>
          </a:xfrm>
          <a:prstGeom prst="rect">
            <a:avLst/>
          </a:prstGeom>
        </p:spPr>
        <p:txBody>
          <a:bodyPr wrap="square">
            <a:spAutoFit/>
          </a:bodyPr>
          <a:lstStyle/>
          <a:p>
            <a:r>
              <a:rPr lang="zh-CN" altLang="en-US" b="1"/>
              <a:t>解题思路</a:t>
            </a:r>
            <a:r>
              <a:rPr lang="en-US" altLang="zh-CN" b="1"/>
              <a:t>: </a:t>
            </a:r>
            <a:r>
              <a:rPr lang="zh-CN" altLang="en-US"/>
              <a:t> 用条件表达式来处理，当字母是大写时，转换成小写字母，否则不转换。</a:t>
            </a:r>
          </a:p>
        </p:txBody>
      </p:sp>
      <p:grpSp>
        <p:nvGrpSpPr>
          <p:cNvPr id="51" name="组合 50"/>
          <p:cNvGrpSpPr/>
          <p:nvPr/>
        </p:nvGrpSpPr>
        <p:grpSpPr>
          <a:xfrm>
            <a:off x="5221288" y="4398776"/>
            <a:ext cx="4949071" cy="1204785"/>
            <a:chOff x="8050697" y="5019262"/>
            <a:chExt cx="4949071" cy="1204785"/>
          </a:xfrm>
          <a:effectLst>
            <a:outerShdw blurRad="63500" sx="102000" sy="102000" algn="ctr" rotWithShape="0">
              <a:prstClr val="black">
                <a:alpha val="40000"/>
              </a:prstClr>
            </a:outerShdw>
          </a:effectLst>
        </p:grpSpPr>
        <p:sp>
          <p:nvSpPr>
            <p:cNvPr id="52" name="剪去单角的矩形 51"/>
            <p:cNvSpPr/>
            <p:nvPr/>
          </p:nvSpPr>
          <p:spPr>
            <a:xfrm>
              <a:off x="8050697" y="5019262"/>
              <a:ext cx="4949071" cy="1204785"/>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524214" cy="1169551"/>
            </a:xfrm>
            <a:prstGeom prst="rect">
              <a:avLst/>
            </a:prstGeom>
            <a:noFill/>
          </p:spPr>
          <p:txBody>
            <a:bodyPr wrap="square" rtlCol="0">
              <a:spAutoFit/>
            </a:bodyPr>
            <a:lstStyle/>
            <a:p>
              <a:r>
                <a:rPr lang="zh-CN" altLang="en-US" sz="1400">
                  <a:solidFill>
                    <a:schemeClr val="bg1"/>
                  </a:solidFill>
                </a:rPr>
                <a:t>条件表达式“</a:t>
              </a:r>
              <a:r>
                <a:rPr lang="en-US" altLang="zh-CN" sz="1400">
                  <a:solidFill>
                    <a:schemeClr val="bg1"/>
                  </a:solidFill>
                </a:rPr>
                <a:t>(ch&gt;='A'&amp;&amp;ch&lt;='Z')?(ch+32):ch”</a:t>
              </a:r>
              <a:r>
                <a:rPr lang="zh-CN" altLang="en-US" sz="1400">
                  <a:solidFill>
                    <a:schemeClr val="bg1"/>
                  </a:solidFill>
                </a:rPr>
                <a:t>的作用是</a:t>
              </a:r>
              <a:r>
                <a:rPr lang="en-US" altLang="zh-CN" sz="1400">
                  <a:solidFill>
                    <a:schemeClr val="bg1"/>
                  </a:solidFill>
                </a:rPr>
                <a:t>: </a:t>
              </a:r>
              <a:r>
                <a:rPr lang="zh-CN" altLang="en-US" sz="1400">
                  <a:solidFill>
                    <a:schemeClr val="bg1"/>
                  </a:solidFill>
                </a:rPr>
                <a:t>如果字符变量</a:t>
              </a:r>
              <a:r>
                <a:rPr lang="en-US" altLang="zh-CN" sz="1400">
                  <a:solidFill>
                    <a:schemeClr val="bg1"/>
                  </a:solidFill>
                </a:rPr>
                <a:t>ch</a:t>
              </a:r>
              <a:r>
                <a:rPr lang="zh-CN" altLang="en-US" sz="1400">
                  <a:solidFill>
                    <a:schemeClr val="bg1"/>
                  </a:solidFill>
                </a:rPr>
                <a:t>的值为大写字母，则条件表达式的值为</a:t>
              </a:r>
              <a:r>
                <a:rPr lang="en-US" altLang="zh-CN" sz="1400">
                  <a:solidFill>
                    <a:schemeClr val="bg1"/>
                  </a:solidFill>
                </a:rPr>
                <a:t>(ch+32)</a:t>
              </a:r>
              <a:r>
                <a:rPr lang="zh-CN" altLang="en-US" sz="1400">
                  <a:solidFill>
                    <a:schemeClr val="bg1"/>
                  </a:solidFill>
                </a:rPr>
                <a:t>，即相应的小写字母，</a:t>
              </a:r>
              <a:r>
                <a:rPr lang="en-US" altLang="zh-CN" sz="1400">
                  <a:solidFill>
                    <a:schemeClr val="bg1"/>
                  </a:solidFill>
                </a:rPr>
                <a:t>32</a:t>
              </a:r>
              <a:r>
                <a:rPr lang="zh-CN" altLang="en-US" sz="1400">
                  <a:solidFill>
                    <a:schemeClr val="bg1"/>
                  </a:solidFill>
                </a:rPr>
                <a:t>是小写字母和大写字母</a:t>
              </a:r>
              <a:r>
                <a:rPr lang="en-US" altLang="zh-CN" sz="1400">
                  <a:solidFill>
                    <a:schemeClr val="bg1"/>
                  </a:solidFill>
                </a:rPr>
                <a:t>ASCII</a:t>
              </a:r>
              <a:r>
                <a:rPr lang="zh-CN" altLang="en-US" sz="1400">
                  <a:solidFill>
                    <a:schemeClr val="bg1"/>
                  </a:solidFill>
                </a:rPr>
                <a:t>的差值。如果</a:t>
              </a:r>
              <a:r>
                <a:rPr lang="en-US" altLang="zh-CN" sz="1400">
                  <a:solidFill>
                    <a:schemeClr val="bg1"/>
                  </a:solidFill>
                </a:rPr>
                <a:t>ch</a:t>
              </a:r>
              <a:r>
                <a:rPr lang="zh-CN" altLang="en-US" sz="1400">
                  <a:solidFill>
                    <a:schemeClr val="bg1"/>
                  </a:solidFill>
                </a:rPr>
                <a:t>的值不是大写字母，则条件表达式的值为</a:t>
              </a:r>
              <a:r>
                <a:rPr lang="en-US" altLang="zh-CN" sz="1400">
                  <a:solidFill>
                    <a:schemeClr val="bg1"/>
                  </a:solidFill>
                </a:rPr>
                <a:t>ch</a:t>
              </a:r>
              <a:r>
                <a:rPr lang="zh-CN" altLang="en-US" sz="1400">
                  <a:solidFill>
                    <a:schemeClr val="bg1"/>
                  </a:solidFill>
                </a:rPr>
                <a:t>，即不进行转换。</a:t>
              </a:r>
              <a:endParaRPr lang="en-US" altLang="zh-CN" sz="1400">
                <a:solidFill>
                  <a:schemeClr val="bg1"/>
                </a:solidFill>
              </a:endParaRPr>
            </a:p>
          </p:txBody>
        </p:sp>
      </p:grpSp>
      <p:pic>
        <p:nvPicPr>
          <p:cNvPr id="4" name="图片 3"/>
          <p:cNvPicPr>
            <a:picLocks noChangeAspect="1"/>
          </p:cNvPicPr>
          <p:nvPr/>
        </p:nvPicPr>
        <p:blipFill>
          <a:blip r:embed="rId4" cstate="print"/>
          <a:stretch>
            <a:fillRect/>
          </a:stretch>
        </p:blipFill>
        <p:spPr>
          <a:xfrm>
            <a:off x="6568299" y="2979460"/>
            <a:ext cx="3467100" cy="904875"/>
          </a:xfrm>
          <a:prstGeom prst="rect">
            <a:avLst/>
          </a:prstGeom>
        </p:spPr>
      </p:pic>
    </p:spTree>
    <p:extLst>
      <p:ext uri="{BB962C8B-B14F-4D97-AF65-F5344CB8AC3E}">
        <p14:creationId xmlns:p14="http://schemas.microsoft.com/office/powerpoint/2010/main" val="2154163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0662" y="337593"/>
            <a:ext cx="5922104" cy="668009"/>
          </a:xfrm>
        </p:spPr>
        <p:txBody>
          <a:bodyPr/>
          <a:lstStyle/>
          <a:p>
            <a:r>
              <a:rPr lang="zh-CN" altLang="en-US" dirty="0"/>
              <a:t>选择结构的嵌套</a:t>
            </a:r>
          </a:p>
        </p:txBody>
      </p:sp>
      <p:sp>
        <p:nvSpPr>
          <p:cNvPr id="4" name="矩形 3"/>
          <p:cNvSpPr/>
          <p:nvPr/>
        </p:nvSpPr>
        <p:spPr>
          <a:xfrm>
            <a:off x="1050236" y="1329720"/>
            <a:ext cx="3730486" cy="2530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b="1"/>
              <a:t>if()</a:t>
            </a:r>
          </a:p>
          <a:p>
            <a:pPr>
              <a:lnSpc>
                <a:spcPct val="150000"/>
              </a:lnSpc>
            </a:pPr>
            <a:r>
              <a:rPr lang="en-US" altLang="zh-CN" b="1"/>
              <a:t>	if()  </a:t>
            </a:r>
            <a:r>
              <a:rPr lang="zh-CN" altLang="en-US" b="1"/>
              <a:t>语句</a:t>
            </a:r>
            <a:r>
              <a:rPr lang="en-US" altLang="zh-CN" b="1"/>
              <a:t>1</a:t>
            </a:r>
          </a:p>
          <a:p>
            <a:pPr>
              <a:lnSpc>
                <a:spcPct val="150000"/>
              </a:lnSpc>
            </a:pPr>
            <a:r>
              <a:rPr lang="en-US" altLang="zh-CN" b="1"/>
              <a:t>	else  </a:t>
            </a:r>
            <a:r>
              <a:rPr lang="zh-CN" altLang="en-US" b="1"/>
              <a:t>语句</a:t>
            </a:r>
            <a:r>
              <a:rPr lang="en-US" altLang="zh-CN" b="1"/>
              <a:t>2</a:t>
            </a:r>
          </a:p>
          <a:p>
            <a:pPr>
              <a:lnSpc>
                <a:spcPct val="150000"/>
              </a:lnSpc>
            </a:pPr>
            <a:r>
              <a:rPr lang="en-US" altLang="zh-CN" b="1"/>
              <a:t>else</a:t>
            </a:r>
          </a:p>
          <a:p>
            <a:pPr>
              <a:lnSpc>
                <a:spcPct val="150000"/>
              </a:lnSpc>
            </a:pPr>
            <a:r>
              <a:rPr lang="en-US" altLang="zh-CN" b="1"/>
              <a:t>	if()  </a:t>
            </a:r>
            <a:r>
              <a:rPr lang="zh-CN" altLang="en-US" b="1"/>
              <a:t>语句</a:t>
            </a:r>
            <a:r>
              <a:rPr lang="en-US" altLang="zh-CN" b="1"/>
              <a:t>3</a:t>
            </a:r>
          </a:p>
          <a:p>
            <a:pPr>
              <a:lnSpc>
                <a:spcPct val="150000"/>
              </a:lnSpc>
            </a:pPr>
            <a:r>
              <a:rPr lang="en-US" altLang="zh-CN" b="1"/>
              <a:t>	else  </a:t>
            </a:r>
            <a:r>
              <a:rPr lang="zh-CN" altLang="en-US" b="1"/>
              <a:t>语句</a:t>
            </a:r>
            <a:r>
              <a:rPr lang="en-US" altLang="zh-CN" b="1"/>
              <a:t>4</a:t>
            </a:r>
            <a:endParaRPr lang="zh-CN" altLang="en-US" b="1"/>
          </a:p>
        </p:txBody>
      </p:sp>
      <p:sp>
        <p:nvSpPr>
          <p:cNvPr id="3" name="右大括号 2"/>
          <p:cNvSpPr/>
          <p:nvPr/>
        </p:nvSpPr>
        <p:spPr>
          <a:xfrm>
            <a:off x="3279914" y="1868557"/>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右大括号 32"/>
          <p:cNvSpPr/>
          <p:nvPr/>
        </p:nvSpPr>
        <p:spPr>
          <a:xfrm>
            <a:off x="3279914" y="3159529"/>
            <a:ext cx="159026" cy="646043"/>
          </a:xfrm>
          <a:prstGeom prst="righ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3616186" y="2006912"/>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4" name="文本框 33"/>
          <p:cNvSpPr txBox="1"/>
          <p:nvPr/>
        </p:nvSpPr>
        <p:spPr>
          <a:xfrm>
            <a:off x="3616187" y="3293219"/>
            <a:ext cx="1015447" cy="369332"/>
          </a:xfrm>
          <a:prstGeom prst="rect">
            <a:avLst/>
          </a:prstGeom>
          <a:noFill/>
        </p:spPr>
        <p:txBody>
          <a:bodyPr wrap="square" rtlCol="0">
            <a:spAutoFit/>
          </a:bodyPr>
          <a:lstStyle/>
          <a:p>
            <a:r>
              <a:rPr lang="zh-CN" altLang="en-US" b="1">
                <a:solidFill>
                  <a:schemeClr val="bg1"/>
                </a:solidFill>
              </a:rPr>
              <a:t>内嵌</a:t>
            </a:r>
            <a:r>
              <a:rPr lang="en-US" altLang="zh-CN" b="1">
                <a:solidFill>
                  <a:schemeClr val="bg1"/>
                </a:solidFill>
              </a:rPr>
              <a:t>if</a:t>
            </a:r>
            <a:endParaRPr lang="zh-CN" altLang="en-US" b="1">
              <a:solidFill>
                <a:schemeClr val="bg1"/>
              </a:solidFill>
            </a:endParaRPr>
          </a:p>
        </p:txBody>
      </p:sp>
      <p:sp>
        <p:nvSpPr>
          <p:cNvPr id="35" name="MH_Other_1"/>
          <p:cNvSpPr/>
          <p:nvPr>
            <p:custDataLst>
              <p:tags r:id="rId1"/>
            </p:custDataLst>
          </p:nvPr>
        </p:nvSpPr>
        <p:spPr>
          <a:xfrm>
            <a:off x="5381894" y="129525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36" name="MH_SubTitle_1"/>
          <p:cNvSpPr/>
          <p:nvPr>
            <p:custDataLst>
              <p:tags r:id="rId2"/>
            </p:custDataLst>
          </p:nvPr>
        </p:nvSpPr>
        <p:spPr>
          <a:xfrm>
            <a:off x="6171143" y="1295257"/>
            <a:ext cx="4919175" cy="524469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b="1">
                <a:solidFill>
                  <a:srgbClr val="1C1C1C"/>
                </a:solidFill>
              </a:rPr>
              <a:t>if</a:t>
            </a:r>
            <a:r>
              <a:rPr lang="zh-CN" altLang="en-US" b="1">
                <a:solidFill>
                  <a:srgbClr val="1C1C1C"/>
                </a:solidFill>
              </a:rPr>
              <a:t>与</a:t>
            </a:r>
            <a:r>
              <a:rPr lang="en-US" altLang="zh-CN" b="1">
                <a:solidFill>
                  <a:srgbClr val="1C1C1C"/>
                </a:solidFill>
              </a:rPr>
              <a:t>else</a:t>
            </a:r>
            <a:r>
              <a:rPr lang="zh-CN" altLang="en-US" b="1">
                <a:solidFill>
                  <a:srgbClr val="1C1C1C"/>
                </a:solidFill>
              </a:rPr>
              <a:t>的配对关系。</a:t>
            </a:r>
            <a:endParaRPr lang="en-US" altLang="zh-CN" b="1">
              <a:solidFill>
                <a:srgbClr val="1C1C1C"/>
              </a:solidFill>
            </a:endParaRPr>
          </a:p>
          <a:p>
            <a:pPr>
              <a:lnSpc>
                <a:spcPct val="130000"/>
              </a:lnSpc>
              <a:defRPr/>
            </a:pPr>
            <a:r>
              <a:rPr lang="en-US" altLang="zh-CN">
                <a:solidFill>
                  <a:srgbClr val="1C1C1C"/>
                </a:solidFill>
              </a:rPr>
              <a:t>else</a:t>
            </a:r>
            <a:r>
              <a:rPr lang="zh-CN" altLang="en-US">
                <a:solidFill>
                  <a:srgbClr val="1C1C1C"/>
                </a:solidFill>
              </a:rPr>
              <a:t>总是与它上面的最近的未配对的</a:t>
            </a:r>
            <a:r>
              <a:rPr lang="en-US" altLang="zh-CN">
                <a:solidFill>
                  <a:srgbClr val="1C1C1C"/>
                </a:solidFill>
              </a:rPr>
              <a:t>if</a:t>
            </a:r>
            <a:r>
              <a:rPr lang="zh-CN" altLang="en-US">
                <a:solidFill>
                  <a:srgbClr val="1C1C1C"/>
                </a:solidFill>
              </a:rPr>
              <a:t>配对。</a:t>
            </a: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endParaRPr lang="en-US" altLang="zh-CN">
              <a:solidFill>
                <a:srgbClr val="1C1C1C"/>
              </a:solidFill>
            </a:endParaRPr>
          </a:p>
          <a:p>
            <a:pPr>
              <a:lnSpc>
                <a:spcPct val="130000"/>
              </a:lnSpc>
              <a:defRPr/>
            </a:pPr>
            <a:r>
              <a:rPr lang="zh-CN" altLang="en-US">
                <a:solidFill>
                  <a:srgbClr val="1C1C1C"/>
                </a:solidFill>
              </a:rPr>
              <a:t>如果</a:t>
            </a:r>
            <a:r>
              <a:rPr lang="en-US" altLang="zh-CN">
                <a:solidFill>
                  <a:srgbClr val="1C1C1C"/>
                </a:solidFill>
              </a:rPr>
              <a:t>if</a:t>
            </a:r>
            <a:r>
              <a:rPr lang="zh-CN" altLang="en-US">
                <a:solidFill>
                  <a:srgbClr val="1C1C1C"/>
                </a:solidFill>
              </a:rPr>
              <a:t>与</a:t>
            </a:r>
            <a:r>
              <a:rPr lang="en-US" altLang="zh-CN">
                <a:solidFill>
                  <a:srgbClr val="1C1C1C"/>
                </a:solidFill>
              </a:rPr>
              <a:t>else</a:t>
            </a:r>
            <a:r>
              <a:rPr lang="zh-CN" altLang="en-US">
                <a:solidFill>
                  <a:srgbClr val="1C1C1C"/>
                </a:solidFill>
              </a:rPr>
              <a:t>的数目不一样，为实现程序设计者的思想</a:t>
            </a:r>
            <a:r>
              <a:rPr lang="en-US" altLang="zh-CN">
                <a:solidFill>
                  <a:srgbClr val="1C1C1C"/>
                </a:solidFill>
              </a:rPr>
              <a:t>,</a:t>
            </a:r>
            <a:r>
              <a:rPr lang="zh-CN" altLang="en-US">
                <a:solidFill>
                  <a:srgbClr val="1C1C1C"/>
                </a:solidFill>
              </a:rPr>
              <a:t>可以加花括号来确定配对关系。</a:t>
            </a:r>
          </a:p>
        </p:txBody>
      </p:sp>
      <p:sp>
        <p:nvSpPr>
          <p:cNvPr id="37" name="MH_Other_2"/>
          <p:cNvSpPr/>
          <p:nvPr>
            <p:custDataLst>
              <p:tags r:id="rId3"/>
            </p:custDataLst>
          </p:nvPr>
        </p:nvSpPr>
        <p:spPr>
          <a:xfrm rot="16200000">
            <a:off x="10803242" y="6238323"/>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38" name="直接连接符 37"/>
          <p:cNvCxnSpPr/>
          <p:nvPr/>
        </p:nvCxnSpPr>
        <p:spPr>
          <a:xfrm>
            <a:off x="5168214" y="1282154"/>
            <a:ext cx="0" cy="264380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6261651" y="2158212"/>
            <a:ext cx="2067340"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	if()	</a:t>
            </a:r>
            <a:r>
              <a:rPr lang="zh-CN" altLang="en-US" sz="1600"/>
              <a:t>语句</a:t>
            </a:r>
            <a:r>
              <a:rPr lang="en-US" altLang="zh-CN" sz="1600"/>
              <a:t>1</a:t>
            </a:r>
          </a:p>
          <a:p>
            <a:pPr defTabSz="363538">
              <a:lnSpc>
                <a:spcPct val="120000"/>
              </a:lnSpc>
            </a:pPr>
            <a:r>
              <a:rPr lang="en-US" altLang="zh-CN" sz="1600"/>
              <a:t>else</a:t>
            </a:r>
          </a:p>
          <a:p>
            <a:pPr defTabSz="363538">
              <a:lnSpc>
                <a:spcPct val="120000"/>
              </a:lnSpc>
            </a:pPr>
            <a:r>
              <a:rPr lang="en-US" altLang="zh-CN" sz="1600"/>
              <a:t>	if()	</a:t>
            </a:r>
            <a:r>
              <a:rPr lang="zh-CN" altLang="en-US" sz="1600"/>
              <a:t>语句</a:t>
            </a:r>
            <a:r>
              <a:rPr lang="en-US" altLang="zh-CN" sz="1600"/>
              <a:t>2</a:t>
            </a:r>
          </a:p>
          <a:p>
            <a:pPr defTabSz="363538">
              <a:lnSpc>
                <a:spcPct val="120000"/>
              </a:lnSpc>
            </a:pPr>
            <a:r>
              <a:rPr lang="en-US" altLang="zh-CN" sz="1600"/>
              <a:t>else		</a:t>
            </a:r>
            <a:r>
              <a:rPr lang="zh-CN" altLang="en-US" sz="1600"/>
              <a:t>语句</a:t>
            </a:r>
            <a:r>
              <a:rPr lang="en-US" altLang="zh-CN" sz="1600"/>
              <a:t>3</a:t>
            </a:r>
          </a:p>
        </p:txBody>
      </p:sp>
      <p:sp>
        <p:nvSpPr>
          <p:cNvPr id="7" name="矩形 6"/>
          <p:cNvSpPr/>
          <p:nvPr/>
        </p:nvSpPr>
        <p:spPr>
          <a:xfrm>
            <a:off x="8406111" y="2178090"/>
            <a:ext cx="2616385" cy="1569660"/>
          </a:xfrm>
          <a:prstGeom prst="rect">
            <a:avLst/>
          </a:prstGeom>
        </p:spPr>
        <p:txBody>
          <a:bodyPr wrap="square">
            <a:spAutoFit/>
          </a:bodyPr>
          <a:lstStyle/>
          <a:p>
            <a:pPr>
              <a:lnSpc>
                <a:spcPct val="120000"/>
              </a:lnSpc>
            </a:pPr>
            <a:r>
              <a:rPr lang="zh-CN" altLang="en-US" sz="1600">
                <a:solidFill>
                  <a:schemeClr val="tx1">
                    <a:lumMod val="75000"/>
                    <a:lumOff val="25000"/>
                  </a:schemeClr>
                </a:solidFill>
              </a:rPr>
              <a:t>编程序者把else写在与第1个if(外层if)同一列上，意图是使else与第1个if对应，但实际上else是与第2个if配对，因为它们相距最近。</a:t>
            </a:r>
          </a:p>
        </p:txBody>
      </p:sp>
      <p:sp>
        <p:nvSpPr>
          <p:cNvPr id="40" name="圆角矩形 39"/>
          <p:cNvSpPr/>
          <p:nvPr/>
        </p:nvSpPr>
        <p:spPr>
          <a:xfrm>
            <a:off x="7295320" y="4688405"/>
            <a:ext cx="2782957" cy="166723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lnSpc>
                <a:spcPct val="120000"/>
              </a:lnSpc>
            </a:pPr>
            <a:r>
              <a:rPr lang="en-US" altLang="zh-CN" sz="1600"/>
              <a:t>if()</a:t>
            </a:r>
          </a:p>
          <a:p>
            <a:pPr defTabSz="363538">
              <a:lnSpc>
                <a:spcPct val="120000"/>
              </a:lnSpc>
            </a:pPr>
            <a:r>
              <a:rPr lang="en-US" altLang="zh-CN" sz="1600"/>
              <a:t>{</a:t>
            </a:r>
          </a:p>
          <a:p>
            <a:pPr defTabSz="363538">
              <a:lnSpc>
                <a:spcPct val="120000"/>
              </a:lnSpc>
            </a:pPr>
            <a:r>
              <a:rPr lang="en-US" altLang="zh-CN" sz="1600"/>
              <a:t>	if()	</a:t>
            </a:r>
            <a:r>
              <a:rPr lang="zh-CN" altLang="en-US" sz="1600"/>
              <a:t>语句</a:t>
            </a:r>
            <a:r>
              <a:rPr lang="en-US" altLang="zh-CN" sz="1600"/>
              <a:t>1		</a:t>
            </a:r>
            <a:r>
              <a:rPr lang="zh-CN" altLang="en-US" sz="1600"/>
              <a:t>内嵌</a:t>
            </a:r>
            <a:r>
              <a:rPr lang="en-US" altLang="zh-CN" sz="1600"/>
              <a:t>if</a:t>
            </a:r>
          </a:p>
          <a:p>
            <a:pPr defTabSz="363538">
              <a:lnSpc>
                <a:spcPct val="120000"/>
              </a:lnSpc>
            </a:pPr>
            <a:r>
              <a:rPr lang="en-US" altLang="zh-CN" sz="1600"/>
              <a:t>}</a:t>
            </a:r>
          </a:p>
          <a:p>
            <a:pPr defTabSz="363538">
              <a:lnSpc>
                <a:spcPct val="120000"/>
              </a:lnSpc>
            </a:pPr>
            <a:r>
              <a:rPr lang="en-US" altLang="zh-CN" sz="1600"/>
              <a:t>else		</a:t>
            </a:r>
            <a:r>
              <a:rPr lang="zh-CN" altLang="en-US" sz="1600"/>
              <a:t>语句</a:t>
            </a:r>
            <a:r>
              <a:rPr lang="en-US" altLang="zh-CN" sz="1600"/>
              <a:t>2</a:t>
            </a:r>
          </a:p>
        </p:txBody>
      </p:sp>
      <p:sp>
        <p:nvSpPr>
          <p:cNvPr id="41" name="右大括号 40"/>
          <p:cNvSpPr/>
          <p:nvPr/>
        </p:nvSpPr>
        <p:spPr>
          <a:xfrm>
            <a:off x="8925339" y="5121146"/>
            <a:ext cx="148558" cy="801756"/>
          </a:xfrm>
          <a:prstGeom prst="rightBrace">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8717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19075"/>
            <a:ext cx="5922963" cy="771525"/>
          </a:xfrm>
        </p:spPr>
        <p:txBody>
          <a:bodyPr/>
          <a:lstStyle/>
          <a:p>
            <a:r>
              <a:rPr lang="en-US" altLang="zh-CN" dirty="0" err="1"/>
              <a:t>printf</a:t>
            </a:r>
            <a:r>
              <a:rPr lang="zh-CN" altLang="en-US" dirty="0"/>
              <a:t>函数</a:t>
            </a:r>
            <a:r>
              <a:rPr lang="en-US" altLang="zh-CN" dirty="0"/>
              <a:t>——</a:t>
            </a:r>
            <a:r>
              <a:rPr lang="zh-CN" altLang="en-US" dirty="0"/>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359242507"/>
              </p:ext>
            </p:extLst>
          </p:nvPr>
        </p:nvGraphicFramePr>
        <p:xfrm>
          <a:off x="5983550" y="219072"/>
          <a:ext cx="5859262" cy="4080240"/>
        </p:xfrm>
        <a:graphic>
          <a:graphicData uri="http://schemas.openxmlformats.org/drawingml/2006/table">
            <a:tbl>
              <a:tblPr firstRow="1" firstCol="1">
                <a:tableStyleId>{21E4AEA4-8DFA-4A89-87EB-49C32662AFE0}</a:tableStyleId>
              </a:tblPr>
              <a:tblGrid>
                <a:gridCol w="689779">
                  <a:extLst>
                    <a:ext uri="{9D8B030D-6E8A-4147-A177-3AD203B41FA5}">
                      <a16:colId xmlns:a16="http://schemas.microsoft.com/office/drawing/2014/main" val="20000"/>
                    </a:ext>
                  </a:extLst>
                </a:gridCol>
                <a:gridCol w="5169483">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格式</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dirty="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a:solidFill>
                            <a:schemeClr val="tx1"/>
                          </a:solidFill>
                          <a:latin typeface="+mn-ea"/>
                          <a:ea typeface="+mn-ea"/>
                        </a:rPr>
                        <a:t>d, </a:t>
                      </a:r>
                      <a:r>
                        <a:rPr lang="en-US" sz="1400" b="1" kern="100" dirty="0" err="1">
                          <a:solidFill>
                            <a:schemeClr val="tx1"/>
                          </a:solidFill>
                          <a:latin typeface="+mn-ea"/>
                          <a:ea typeface="+mn-ea"/>
                        </a:rPr>
                        <a:t>i</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solidFill>
                            <a:schemeClr val="tx1"/>
                          </a:solidFill>
                          <a:latin typeface="+mn-ea"/>
                          <a:ea typeface="+mn-ea"/>
                        </a:rPr>
                        <a:t>o</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x,X</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以十六进制无符号形式输出整数（不输出前导符</a:t>
                      </a:r>
                      <a:r>
                        <a:rPr lang="en-US" altLang="zh-CN" sz="1400" b="0" kern="100" dirty="0">
                          <a:latin typeface="+mn-ea"/>
                          <a:ea typeface="+mn-ea"/>
                        </a:rPr>
                        <a:t>0x</a:t>
                      </a:r>
                      <a:r>
                        <a:rPr lang="zh-CN" altLang="en-US" sz="1400" b="0" kern="100" dirty="0">
                          <a:latin typeface="+mn-ea"/>
                          <a:ea typeface="+mn-ea"/>
                        </a:rPr>
                        <a:t>），用</a:t>
                      </a:r>
                      <a:r>
                        <a:rPr lang="en-US" altLang="zh-CN" sz="1400" b="0" kern="100" dirty="0">
                          <a:latin typeface="+mn-ea"/>
                          <a:ea typeface="+mn-ea"/>
                        </a:rPr>
                        <a:t>x</a:t>
                      </a:r>
                      <a:r>
                        <a:rPr lang="zh-CN" altLang="en-US" sz="1400" b="0" kern="100" dirty="0">
                          <a:latin typeface="+mn-ea"/>
                          <a:ea typeface="+mn-ea"/>
                        </a:rPr>
                        <a:t>则输出十六进制数的</a:t>
                      </a:r>
                      <a:r>
                        <a:rPr lang="en-US" altLang="zh-CN" sz="1400" b="0" kern="100" dirty="0">
                          <a:latin typeface="+mn-ea"/>
                          <a:ea typeface="+mn-ea"/>
                        </a:rPr>
                        <a:t>a</a:t>
                      </a:r>
                      <a:r>
                        <a:rPr lang="zh-CN" altLang="en-US" sz="1400" b="0" kern="100" dirty="0">
                          <a:latin typeface="+mn-ea"/>
                          <a:ea typeface="+mn-ea"/>
                        </a:rPr>
                        <a:t>～</a:t>
                      </a:r>
                      <a:r>
                        <a:rPr lang="en-US" altLang="zh-CN" sz="1400" b="0" kern="100" dirty="0">
                          <a:latin typeface="+mn-ea"/>
                          <a:ea typeface="+mn-ea"/>
                        </a:rPr>
                        <a:t>f</a:t>
                      </a:r>
                      <a:r>
                        <a:rPr lang="zh-CN" altLang="en-US" sz="1400" b="0" kern="100" dirty="0">
                          <a:latin typeface="+mn-ea"/>
                          <a:ea typeface="+mn-ea"/>
                        </a:rPr>
                        <a:t>时以小写形式输出，用</a:t>
                      </a:r>
                      <a:r>
                        <a:rPr lang="en-US" altLang="zh-CN" sz="1400" b="0" kern="100" dirty="0">
                          <a:latin typeface="+mn-ea"/>
                          <a:ea typeface="+mn-ea"/>
                        </a:rPr>
                        <a:t>X</a:t>
                      </a:r>
                      <a:r>
                        <a:rPr lang="zh-CN" altLang="en-US" sz="1400" b="0" kern="100" dirty="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u</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c</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s</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dirty="0">
                          <a:solidFill>
                            <a:schemeClr val="tx1"/>
                          </a:solidFill>
                          <a:latin typeface="+mn-ea"/>
                          <a:ea typeface="+mn-ea"/>
                          <a:cs typeface="Times New Roman"/>
                        </a:rPr>
                        <a:t>f</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a:rPr>
                        <a:t>以小数形式输出单、双精度数，隐含输出</a:t>
                      </a:r>
                      <a:r>
                        <a:rPr lang="en-US" altLang="zh-CN" sz="1400" b="0" kern="100" dirty="0">
                          <a:latin typeface="+mn-ea"/>
                          <a:ea typeface="+mn-ea"/>
                          <a:cs typeface="Times New Roman"/>
                        </a:rPr>
                        <a:t>6</a:t>
                      </a:r>
                      <a:r>
                        <a:rPr lang="zh-CN" altLang="en-US" sz="1400" b="0" kern="100" dirty="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e,E</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dirty="0" err="1">
                          <a:solidFill>
                            <a:schemeClr val="tx1"/>
                          </a:solidFill>
                          <a:latin typeface="+mn-ea"/>
                          <a:ea typeface="+mn-ea"/>
                          <a:cs typeface="Times New Roman"/>
                        </a:rPr>
                        <a:t>g,G</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a:rPr>
                        <a:t>选用</a:t>
                      </a:r>
                      <a:r>
                        <a:rPr lang="en-US" altLang="zh-CN" sz="1400" b="0" kern="100" dirty="0">
                          <a:latin typeface="+mn-ea"/>
                          <a:ea typeface="+mn-ea"/>
                          <a:cs typeface="Times New Roman"/>
                        </a:rPr>
                        <a:t>%f</a:t>
                      </a:r>
                      <a:r>
                        <a:rPr lang="zh-CN" altLang="en-US" sz="1400" b="0" kern="100" dirty="0">
                          <a:latin typeface="+mn-ea"/>
                          <a:ea typeface="+mn-ea"/>
                          <a:cs typeface="Times New Roman"/>
                        </a:rPr>
                        <a:t>或</a:t>
                      </a:r>
                      <a:r>
                        <a:rPr lang="en-US" altLang="zh-CN" sz="1400" b="0" kern="100" dirty="0">
                          <a:latin typeface="+mn-ea"/>
                          <a:ea typeface="+mn-ea"/>
                          <a:cs typeface="Times New Roman"/>
                        </a:rPr>
                        <a:t>%e</a:t>
                      </a:r>
                      <a:r>
                        <a:rPr lang="zh-CN" altLang="en-US" sz="1400" b="0" kern="100" dirty="0">
                          <a:latin typeface="+mn-ea"/>
                          <a:ea typeface="+mn-ea"/>
                          <a:cs typeface="Times New Roman"/>
                        </a:rPr>
                        <a:t>格式中输出宽度较短的一种格式，不输出无意义的</a:t>
                      </a:r>
                      <a:r>
                        <a:rPr lang="en-US" altLang="zh-CN" sz="1400" b="0" kern="100" dirty="0">
                          <a:latin typeface="+mn-ea"/>
                          <a:ea typeface="+mn-ea"/>
                          <a:cs typeface="Times New Roman"/>
                        </a:rPr>
                        <a:t>0</a:t>
                      </a:r>
                      <a:r>
                        <a:rPr lang="zh-CN" altLang="en-US" sz="1400" b="0" kern="100" dirty="0">
                          <a:latin typeface="+mn-ea"/>
                          <a:ea typeface="+mn-ea"/>
                          <a:cs typeface="Times New Roman"/>
                        </a:rPr>
                        <a:t>。用</a:t>
                      </a:r>
                      <a:r>
                        <a:rPr lang="en-US" altLang="zh-CN" sz="1400" b="0" kern="100" dirty="0">
                          <a:latin typeface="+mn-ea"/>
                          <a:ea typeface="+mn-ea"/>
                          <a:cs typeface="Times New Roman"/>
                        </a:rPr>
                        <a:t>G</a:t>
                      </a:r>
                      <a:r>
                        <a:rPr lang="zh-CN" altLang="en-US" sz="1400" b="0" kern="100" dirty="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922443991"/>
              </p:ext>
            </p:extLst>
          </p:nvPr>
        </p:nvGraphicFramePr>
        <p:xfrm>
          <a:off x="5983550" y="4389926"/>
          <a:ext cx="5859262" cy="1933440"/>
        </p:xfrm>
        <a:graphic>
          <a:graphicData uri="http://schemas.openxmlformats.org/drawingml/2006/table">
            <a:tbl>
              <a:tblPr firstRow="1" firstCol="1">
                <a:tableStyleId>{21E4AEA4-8DFA-4A89-87EB-49C32662AFE0}</a:tableStyleId>
              </a:tblPr>
              <a:tblGrid>
                <a:gridCol w="1795294">
                  <a:extLst>
                    <a:ext uri="{9D8B030D-6E8A-4147-A177-3AD203B41FA5}">
                      <a16:colId xmlns:a16="http://schemas.microsoft.com/office/drawing/2014/main" val="20000"/>
                    </a:ext>
                  </a:extLst>
                </a:gridCol>
                <a:gridCol w="406396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dirty="0">
                          <a:solidFill>
                            <a:schemeClr val="tx1"/>
                          </a:solidFill>
                          <a:latin typeface="+mn-ea"/>
                          <a:ea typeface="+mn-ea"/>
                        </a:rPr>
                        <a:t>附加字符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l</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长整型整数，可加在格式符ｄ、ｏ、ｘ、ｕ前面）</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solidFill>
                            <a:schemeClr val="tx1"/>
                          </a:solidFill>
                          <a:latin typeface="+mn-ea"/>
                          <a:ea typeface="+mn-ea"/>
                        </a:rPr>
                        <a:t>m</a:t>
                      </a:r>
                      <a:endParaRPr lang="en-US" altLang="zh-CN" sz="1400" b="1" kern="100" dirty="0">
                        <a:solidFill>
                          <a:schemeClr val="tx1"/>
                        </a:solidFill>
                        <a:latin typeface="+mn-ea"/>
                        <a:ea typeface="+mn-ea"/>
                      </a:endParaRPr>
                    </a:p>
                    <a:p>
                      <a:pPr algn="ctr" fontAlgn="auto">
                        <a:lnSpc>
                          <a:spcPct val="100000"/>
                        </a:lnSpc>
                        <a:spcBef>
                          <a:spcPts val="0"/>
                        </a:spcBef>
                        <a:spcAft>
                          <a:spcPts val="0"/>
                        </a:spcAft>
                      </a:pPr>
                      <a:r>
                        <a:rPr lang="en-US" altLang="zh-CN" sz="1400" b="1" kern="100" dirty="0">
                          <a:solidFill>
                            <a:schemeClr val="tx1"/>
                          </a:solidFill>
                          <a:latin typeface="+mn-ea"/>
                          <a:ea typeface="+mn-ea"/>
                        </a:rPr>
                        <a:t>(</a:t>
                      </a:r>
                      <a:r>
                        <a:rPr lang="zh-CN" altLang="en-US" sz="1400" b="1" kern="100" dirty="0">
                          <a:solidFill>
                            <a:schemeClr val="tx1"/>
                          </a:solidFill>
                          <a:latin typeface="+mn-ea"/>
                          <a:ea typeface="+mn-ea"/>
                        </a:rPr>
                        <a:t>代表一个正整数</a:t>
                      </a:r>
                      <a:r>
                        <a:rPr lang="en-US" altLang="zh-CN" sz="1400" b="1" kern="100" dirty="0">
                          <a:solidFill>
                            <a:schemeClr val="tx1"/>
                          </a:solidFill>
                          <a:latin typeface="+mn-ea"/>
                          <a:ea typeface="+mn-ea"/>
                        </a:rPr>
                        <a:t>)</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数据最小宽度</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n</a:t>
                      </a:r>
                    </a:p>
                    <a:p>
                      <a:pPr algn="ctr" fontAlgn="auto">
                        <a:lnSpc>
                          <a:spcPct val="100000"/>
                        </a:lnSpc>
                        <a:spcBef>
                          <a:spcPts val="0"/>
                        </a:spcBef>
                        <a:spcAft>
                          <a:spcPts val="0"/>
                        </a:spcAft>
                      </a:pPr>
                      <a:r>
                        <a:rPr lang="en-US" altLang="zh-CN" sz="1400" b="1" kern="100">
                          <a:solidFill>
                            <a:schemeClr val="tx1"/>
                          </a:solidFill>
                          <a:latin typeface="+mn-ea"/>
                          <a:ea typeface="+mn-ea"/>
                        </a:rPr>
                        <a:t>(</a:t>
                      </a:r>
                      <a:r>
                        <a:rPr lang="zh-CN" altLang="en-US" sz="1400" b="1" kern="100">
                          <a:solidFill>
                            <a:schemeClr val="tx1"/>
                          </a:solidFill>
                          <a:latin typeface="+mn-ea"/>
                          <a:ea typeface="+mn-ea"/>
                        </a:rPr>
                        <a:t>代表一个正整数</a:t>
                      </a:r>
                      <a:r>
                        <a:rPr lang="en-US" altLang="zh-CN" sz="1400" b="1" kern="100">
                          <a:solidFill>
                            <a:schemeClr val="tx1"/>
                          </a:solidFill>
                          <a:latin typeface="+mn-ea"/>
                          <a:ea typeface="+mn-ea"/>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对实数，表示输出ｎ位小数；对字符串，表示截取的字符个数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输出的数字或字符在域内向左靠</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426128" y="2025647"/>
            <a:ext cx="5238348"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285750" indent="-285750" algn="just">
              <a:lnSpc>
                <a:spcPct val="120000"/>
              </a:lnSpc>
              <a:spcAft>
                <a:spcPts val="600"/>
              </a:spcAft>
              <a:buFont typeface="Arial" panose="020B0604020202020204" pitchFamily="34" charset="0"/>
              <a:buChar char="•"/>
              <a:defRPr/>
            </a:pPr>
            <a:r>
              <a:rPr lang="en-US" altLang="zh-CN" sz="1600" dirty="0">
                <a:solidFill>
                  <a:schemeClr val="tx1"/>
                </a:solidFill>
              </a:rPr>
              <a:t>%f   %d</a:t>
            </a:r>
            <a:r>
              <a:rPr lang="zh-CN" altLang="en-US" sz="1600" dirty="0">
                <a:solidFill>
                  <a:schemeClr val="tx1"/>
                </a:solidFill>
              </a:rPr>
              <a:t>    </a:t>
            </a:r>
            <a:r>
              <a:rPr lang="en-US" altLang="zh-CN" sz="1600" dirty="0">
                <a:solidFill>
                  <a:schemeClr val="tx1"/>
                </a:solidFill>
              </a:rPr>
              <a:t>%c    %</a:t>
            </a:r>
            <a:r>
              <a:rPr lang="en-US" altLang="zh-CN" sz="1600" dirty="0" err="1">
                <a:solidFill>
                  <a:schemeClr val="tx1"/>
                </a:solidFill>
              </a:rPr>
              <a:t>lf</a:t>
            </a:r>
            <a:r>
              <a:rPr lang="en-US" altLang="zh-CN" sz="1600" dirty="0">
                <a:solidFill>
                  <a:schemeClr val="tx1"/>
                </a:solidFill>
              </a:rPr>
              <a:t>    %7.2f </a:t>
            </a:r>
          </a:p>
          <a:p>
            <a:pPr marL="285750" indent="-285750" algn="just">
              <a:lnSpc>
                <a:spcPct val="120000"/>
              </a:lnSpc>
              <a:spcAft>
                <a:spcPts val="600"/>
              </a:spcAft>
              <a:buFont typeface="Arial" panose="020B0604020202020204" pitchFamily="34" charset="0"/>
              <a:buChar char="•"/>
              <a:defRPr/>
            </a:pPr>
            <a:r>
              <a:rPr lang="zh-CN" altLang="en-US" sz="1600" dirty="0">
                <a:solidFill>
                  <a:schemeClr val="tx1"/>
                </a:solidFill>
              </a:rPr>
              <a:t>格式声明以</a:t>
            </a:r>
            <a:r>
              <a:rPr lang="zh-CN" altLang="en-US" sz="1600" dirty="0">
                <a:solidFill>
                  <a:schemeClr val="tx1"/>
                </a:solidFill>
                <a:highlight>
                  <a:srgbClr val="FFFF00"/>
                </a:highlight>
              </a:rPr>
              <a:t>“</a:t>
            </a:r>
            <a:r>
              <a:rPr lang="en-US" altLang="zh-CN" sz="1600" dirty="0">
                <a:solidFill>
                  <a:schemeClr val="tx1"/>
                </a:solidFill>
                <a:highlight>
                  <a:srgbClr val="FFFF00"/>
                </a:highlight>
              </a:rPr>
              <a:t>%”</a:t>
            </a:r>
            <a:r>
              <a:rPr lang="zh-CN" altLang="en-US" sz="1600" dirty="0">
                <a:solidFill>
                  <a:schemeClr val="tx1"/>
                </a:solidFill>
                <a:highlight>
                  <a:srgbClr val="FFFF00"/>
                </a:highlight>
              </a:rPr>
              <a:t>开头</a:t>
            </a:r>
            <a:r>
              <a:rPr lang="zh-CN" altLang="en-US" sz="1600" dirty="0">
                <a:solidFill>
                  <a:schemeClr val="tx1"/>
                </a:solidFill>
              </a:rPr>
              <a:t>，以</a:t>
            </a:r>
            <a:r>
              <a:rPr lang="zh-CN" altLang="en-US" sz="1600" dirty="0">
                <a:solidFill>
                  <a:schemeClr val="tx1"/>
                </a:solidFill>
                <a:highlight>
                  <a:srgbClr val="FFFF00"/>
                </a:highlight>
              </a:rPr>
              <a:t>格式字符结束</a:t>
            </a:r>
            <a:r>
              <a:rPr lang="zh-CN" altLang="en-US" sz="1600" dirty="0">
                <a:solidFill>
                  <a:schemeClr val="tx1"/>
                </a:solidFill>
              </a:rPr>
              <a:t>，</a:t>
            </a:r>
            <a:r>
              <a:rPr lang="zh-CN" altLang="en-US" sz="1600" dirty="0">
                <a:solidFill>
                  <a:schemeClr val="tx1"/>
                </a:solidFill>
                <a:highlight>
                  <a:srgbClr val="FFFF00"/>
                </a:highlight>
              </a:rPr>
              <a:t>中间</a:t>
            </a:r>
            <a:r>
              <a:rPr lang="zh-CN" altLang="en-US" sz="1600" dirty="0">
                <a:solidFill>
                  <a:schemeClr val="tx1"/>
                </a:solidFill>
              </a:rPr>
              <a:t>可以插入附加格式字符（也称</a:t>
            </a:r>
            <a:r>
              <a:rPr lang="zh-CN" altLang="en-US" sz="1600" dirty="0">
                <a:solidFill>
                  <a:schemeClr val="tx1"/>
                </a:solidFill>
                <a:highlight>
                  <a:srgbClr val="FFFF00"/>
                </a:highlight>
              </a:rPr>
              <a:t>修饰符</a:t>
            </a:r>
            <a:r>
              <a:rPr lang="zh-CN" altLang="en-US" sz="1600" dirty="0">
                <a:solidFill>
                  <a:schemeClr val="tx1"/>
                </a:solidFill>
              </a:rPr>
              <a:t>）</a:t>
            </a:r>
            <a:endParaRPr lang="en-US" altLang="zh-CN" sz="1600" dirty="0">
              <a:solidFill>
                <a:schemeClr val="tx1"/>
              </a:solidFill>
            </a:endParaRPr>
          </a:p>
          <a:p>
            <a:pPr marL="285750" indent="-285750" algn="just">
              <a:lnSpc>
                <a:spcPct val="120000"/>
              </a:lnSpc>
              <a:spcAft>
                <a:spcPts val="600"/>
              </a:spcAft>
              <a:buFont typeface="Arial" panose="020B0604020202020204" pitchFamily="34" charset="0"/>
              <a:buChar char="•"/>
              <a:defRPr/>
            </a:pPr>
            <a:r>
              <a:rPr lang="zh-CN" altLang="en-US" sz="1600" dirty="0">
                <a:solidFill>
                  <a:schemeClr val="tx1"/>
                </a:solidFill>
              </a:rPr>
              <a:t>如果想</a:t>
            </a:r>
            <a:r>
              <a:rPr lang="zh-CN" altLang="en-US" sz="1600" dirty="0">
                <a:solidFill>
                  <a:schemeClr val="tx1"/>
                </a:solidFill>
                <a:highlight>
                  <a:srgbClr val="FFFF00"/>
                </a:highlight>
              </a:rPr>
              <a:t>输出字符“</a:t>
            </a:r>
            <a:r>
              <a:rPr lang="en-US" altLang="zh-CN" sz="1600" dirty="0">
                <a:solidFill>
                  <a:schemeClr val="tx1"/>
                </a:solidFill>
                <a:highlight>
                  <a:srgbClr val="FFFF00"/>
                </a:highlight>
              </a:rPr>
              <a:t>%”</a:t>
            </a:r>
            <a:r>
              <a:rPr lang="zh-CN" altLang="en-US" sz="1600" dirty="0">
                <a:solidFill>
                  <a:schemeClr val="tx1"/>
                </a:solidFill>
              </a:rPr>
              <a:t>，应该在“格式控制字符串”中用连续两个“</a:t>
            </a:r>
            <a:r>
              <a:rPr lang="en-US" altLang="zh-CN" sz="1600" dirty="0">
                <a:solidFill>
                  <a:schemeClr val="tx1"/>
                </a:solidFill>
              </a:rPr>
              <a:t>%”</a:t>
            </a:r>
            <a:r>
              <a:rPr lang="zh-CN" altLang="en-US" sz="1600" dirty="0">
                <a:solidFill>
                  <a:schemeClr val="tx1"/>
                </a:solidFill>
              </a:rPr>
              <a:t>表示，如：</a:t>
            </a:r>
            <a:r>
              <a:rPr lang="en-US" altLang="zh-CN" sz="1600" dirty="0" err="1">
                <a:solidFill>
                  <a:schemeClr val="tx1"/>
                </a:solidFill>
              </a:rPr>
              <a:t>printf</a:t>
            </a:r>
            <a:r>
              <a:rPr lang="en-US" altLang="zh-CN" sz="1600" dirty="0">
                <a:solidFill>
                  <a:schemeClr val="tx1"/>
                </a:solidFill>
              </a:rPr>
              <a:t>(″%f%%\n″,1.0/3);</a:t>
            </a:r>
          </a:p>
        </p:txBody>
      </p:sp>
      <p:cxnSp>
        <p:nvCxnSpPr>
          <p:cNvPr id="5" name="直接箭头连接符 4">
            <a:extLst>
              <a:ext uri="{FF2B5EF4-FFF2-40B4-BE49-F238E27FC236}">
                <a16:creationId xmlns:a16="http://schemas.microsoft.com/office/drawing/2014/main" id="{736025B5-15F5-4A7E-8C8A-3A6E203D2B48}"/>
              </a:ext>
            </a:extLst>
          </p:cNvPr>
          <p:cNvCxnSpPr>
            <a:cxnSpLocks/>
          </p:cNvCxnSpPr>
          <p:nvPr/>
        </p:nvCxnSpPr>
        <p:spPr>
          <a:xfrm flipV="1">
            <a:off x="4394447" y="506028"/>
            <a:ext cx="1701553" cy="102980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A866881F-25DC-4AEC-BB29-A60B6D1D9B5B}"/>
              </a:ext>
            </a:extLst>
          </p:cNvPr>
          <p:cNvCxnSpPr>
            <a:cxnSpLocks/>
          </p:cNvCxnSpPr>
          <p:nvPr/>
        </p:nvCxnSpPr>
        <p:spPr>
          <a:xfrm>
            <a:off x="3400927" y="1653552"/>
            <a:ext cx="3008751" cy="29362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59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161" y="365829"/>
            <a:ext cx="10515600" cy="630631"/>
          </a:xfrm>
        </p:spPr>
        <p:txBody>
          <a:bodyPr>
            <a:normAutofit/>
          </a:bodyPr>
          <a:lstStyle/>
          <a:p>
            <a:r>
              <a:rPr lang="zh-CN" altLang="en-US" dirty="0"/>
              <a:t>条件运算符和条件表达式</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1161" y="1086080"/>
                <a:ext cx="5343176" cy="1836716"/>
              </a:xfrm>
            </p:spPr>
            <p:txBody>
              <a:bodyPr>
                <a:noAutofit/>
              </a:bodyPr>
              <a:lstStyle/>
              <a:p>
                <a:pPr marL="88900" indent="-88900">
                  <a:lnSpc>
                    <a:spcPct val="10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4.5】</a:t>
                </a:r>
                <a:r>
                  <a:rPr lang="zh-CN" altLang="en-US" sz="2000" dirty="0">
                    <a:solidFill>
                      <a:schemeClr val="accent1"/>
                    </a:solidFill>
                  </a:rPr>
                  <a:t>有一阶跃函数：</a:t>
                </a:r>
                <a14:m>
                  <m:oMath xmlns:m="http://schemas.openxmlformats.org/officeDocument/2006/math">
                    <m:r>
                      <m:rPr>
                        <m:sty m:val="p"/>
                      </m:rPr>
                      <a:rPr lang="en-US" altLang="zh-CN" sz="2000" i="1">
                        <a:solidFill>
                          <a:schemeClr val="accent1"/>
                        </a:solidFill>
                        <a:latin typeface="Cambria Math" panose="02040503050406030204" pitchFamily="18" charset="0"/>
                      </a:rPr>
                      <m:t>y</m:t>
                    </m:r>
                    <m:r>
                      <a:rPr lang="en-US" altLang="zh-CN" sz="2000" b="0" i="1" smtClean="0">
                        <a:solidFill>
                          <a:schemeClr val="accent1"/>
                        </a:solidFill>
                        <a:latin typeface="Cambria Math" panose="02040503050406030204" pitchFamily="18" charset="0"/>
                      </a:rPr>
                      <m:t>=</m:t>
                    </m:r>
                    <m:d>
                      <m:dPr>
                        <m:begChr m:val="{"/>
                        <m:endChr m:val=""/>
                        <m:ctrlPr>
                          <a:rPr lang="en-US" altLang="zh-CN" sz="2000" b="0" i="1" smtClean="0">
                            <a:solidFill>
                              <a:schemeClr val="accent1"/>
                            </a:solidFill>
                            <a:latin typeface="Cambria Math" panose="02040503050406030204" pitchFamily="18" charset="0"/>
                          </a:rPr>
                        </m:ctrlPr>
                      </m:dPr>
                      <m:e>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1</m:t>
                              </m:r>
                            </m:e>
                          </m:mr>
                          <m:mr>
                            <m:e>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1</m:t>
                              </m:r>
                            </m:e>
                          </m:mr>
                        </m:m>
                        <m:m>
                          <m:mPr>
                            <m:mcs>
                              <m:mc>
                                <m:mcPr>
                                  <m:count m:val="1"/>
                                  <m:mcJc m:val="center"/>
                                </m:mcPr>
                              </m:mc>
                            </m:mcs>
                            <m:ctrlPr>
                              <a:rPr lang="en-US" altLang="zh-CN" sz="2000" b="0" i="1" smtClean="0">
                                <a:solidFill>
                                  <a:schemeClr val="accent1"/>
                                </a:solidFill>
                                <a:latin typeface="Cambria Math" panose="02040503050406030204" pitchFamily="18" charset="0"/>
                              </a:rPr>
                            </m:ctrlPr>
                          </m:mPr>
                          <m:mr>
                            <m:e>
                              <m:r>
                                <m:rPr>
                                  <m:brk m:alnAt="7"/>
                                </m:rP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&lt;0)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=0)</m:t>
                              </m:r>
                            </m:e>
                          </m:mr>
                          <m:mr>
                            <m:e>
                              <m:r>
                                <a:rPr lang="en-US" altLang="zh-CN" sz="2000" b="0" i="1" smtClean="0">
                                  <a:solidFill>
                                    <a:schemeClr val="accent1"/>
                                  </a:solidFill>
                                  <a:latin typeface="Cambria Math" panose="02040503050406030204" pitchFamily="18" charset="0"/>
                                </a:rPr>
                                <m:t>(</m:t>
                              </m:r>
                              <m:r>
                                <a:rPr lang="en-US" altLang="zh-CN" sz="2000" b="0" i="1" smtClean="0">
                                  <a:solidFill>
                                    <a:schemeClr val="accent1"/>
                                  </a:solidFill>
                                  <a:latin typeface="Cambria Math" panose="02040503050406030204" pitchFamily="18" charset="0"/>
                                </a:rPr>
                                <m:t>𝑥</m:t>
                              </m:r>
                              <m:r>
                                <a:rPr lang="en-US" altLang="zh-CN" sz="2000" b="0" i="1" smtClean="0">
                                  <a:solidFill>
                                    <a:schemeClr val="accent1"/>
                                  </a:solidFill>
                                  <a:latin typeface="Cambria Math" panose="02040503050406030204" pitchFamily="18" charset="0"/>
                                </a:rPr>
                                <m:t>&gt;0)</m:t>
                              </m:r>
                            </m:e>
                          </m:mr>
                        </m:m>
                      </m:e>
                    </m:d>
                  </m:oMath>
                </a14:m>
                <a:r>
                  <a:rPr lang="zh-CN" altLang="en-US" sz="2000" dirty="0">
                    <a:solidFill>
                      <a:schemeClr val="accent1"/>
                    </a:solidFill>
                  </a:rPr>
                  <a:t>    编一程序</a:t>
                </a:r>
                <a:r>
                  <a:rPr lang="en-US" altLang="zh-CN" sz="2000" dirty="0">
                    <a:solidFill>
                      <a:schemeClr val="accent1"/>
                    </a:solidFill>
                  </a:rPr>
                  <a:t>,</a:t>
                </a:r>
                <a:r>
                  <a:rPr lang="zh-CN" altLang="en-US" sz="2000" dirty="0">
                    <a:solidFill>
                      <a:schemeClr val="accent1"/>
                    </a:solidFill>
                  </a:rPr>
                  <a:t>输入一个</a:t>
                </a:r>
                <a:r>
                  <a:rPr lang="en-US" altLang="zh-CN" sz="2000" dirty="0">
                    <a:solidFill>
                      <a:schemeClr val="accent1"/>
                    </a:solidFill>
                  </a:rPr>
                  <a:t>x</a:t>
                </a:r>
                <a:r>
                  <a:rPr lang="zh-CN" altLang="en-US" sz="2000" dirty="0">
                    <a:solidFill>
                      <a:schemeClr val="accent1"/>
                    </a:solidFill>
                  </a:rPr>
                  <a:t>值，要求输出相应的</a:t>
                </a:r>
                <a:r>
                  <a:rPr lang="en-US" altLang="zh-CN" sz="2000" dirty="0">
                    <a:solidFill>
                      <a:schemeClr val="accent1"/>
                    </a:solidFill>
                  </a:rPr>
                  <a:t>y</a:t>
                </a:r>
                <a:r>
                  <a:rPr lang="zh-CN" altLang="en-US" sz="2000" dirty="0">
                    <a:solidFill>
                      <a:schemeClr val="accent1"/>
                    </a:solidFill>
                  </a:rPr>
                  <a:t>值。</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1161" y="1086080"/>
                <a:ext cx="5343176" cy="1836716"/>
              </a:xfrm>
              <a:blipFill>
                <a:blip r:embed="rId11"/>
                <a:stretch>
                  <a:fillRect l="-1140" r="-2737"/>
                </a:stretch>
              </a:blipFill>
            </p:spPr>
            <p:txBody>
              <a:bodyPr/>
              <a:lstStyle/>
              <a:p>
                <a:r>
                  <a:rPr lang="zh-CN" altLang="en-US">
                    <a:noFill/>
                  </a:rPr>
                  <a:t> </a:t>
                </a:r>
              </a:p>
            </p:txBody>
          </p:sp>
        </mc:Fallback>
      </mc:AlternateContent>
      <p:sp>
        <p:nvSpPr>
          <p:cNvPr id="13" name="圆角矩形 12"/>
          <p:cNvSpPr/>
          <p:nvPr/>
        </p:nvSpPr>
        <p:spPr>
          <a:xfrm>
            <a:off x="3200054" y="3288420"/>
            <a:ext cx="2890050"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if(x&lt;0)</a:t>
            </a:r>
          </a:p>
          <a:p>
            <a:pPr defTabSz="363538"/>
            <a:r>
              <a:rPr lang="en-US" altLang="zh-CN" sz="1400"/>
              <a:t>		y=-1;</a:t>
            </a:r>
          </a:p>
          <a:p>
            <a:pPr defTabSz="363538"/>
            <a:r>
              <a:rPr lang="en-US" altLang="zh-CN" sz="1400"/>
              <a:t>	else </a:t>
            </a:r>
          </a:p>
          <a:p>
            <a:pPr defTabSz="363538"/>
            <a:r>
              <a:rPr lang="en-US" altLang="zh-CN" sz="1400"/>
              <a:t>		if(x==0)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a:solidFill>
                <a:srgbClr val="008000"/>
              </a:solidFill>
            </a:endParaRPr>
          </a:p>
        </p:txBody>
      </p:sp>
      <p:grpSp>
        <p:nvGrpSpPr>
          <p:cNvPr id="18" name="组合 17"/>
          <p:cNvGrpSpPr/>
          <p:nvPr/>
        </p:nvGrpSpPr>
        <p:grpSpPr>
          <a:xfrm>
            <a:off x="6628363" y="818541"/>
            <a:ext cx="4845060" cy="1082218"/>
            <a:chOff x="7315200" y="1214207"/>
            <a:chExt cx="1739348" cy="1082218"/>
          </a:xfrm>
        </p:grpSpPr>
        <p:cxnSp>
          <p:nvCxnSpPr>
            <p:cNvPr id="6" name="直接箭头连接符 5"/>
            <p:cNvCxnSpPr/>
            <p:nvPr/>
          </p:nvCxnSpPr>
          <p:spPr>
            <a:xfrm flipV="1">
              <a:off x="8120270" y="1214207"/>
              <a:ext cx="0" cy="10822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315200" y="1769165"/>
              <a:ext cx="17393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120270" y="1542588"/>
              <a:ext cx="536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583557" y="2029605"/>
              <a:ext cx="536713"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81313" y="3198800"/>
            <a:ext cx="2823701" cy="3061270"/>
            <a:chOff x="4030664" y="1795463"/>
            <a:chExt cx="3717925" cy="4121151"/>
          </a:xfrm>
        </p:grpSpPr>
        <p:sp>
          <p:nvSpPr>
            <p:cNvPr id="26"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先后用</a:t>
              </a:r>
              <a:r>
                <a:rPr lang="en-US" altLang="zh-CN" sz="1400" b="1">
                  <a:solidFill>
                    <a:schemeClr val="accent1"/>
                  </a:solidFill>
                </a:rPr>
                <a:t>3</a:t>
              </a:r>
              <a:r>
                <a:rPr lang="zh-CN" altLang="en-US" sz="1400" b="1">
                  <a:solidFill>
                    <a:schemeClr val="accent1"/>
                  </a:solidFill>
                </a:rPr>
                <a:t>个独立的</a:t>
              </a:r>
              <a:r>
                <a:rPr lang="en-US" altLang="zh-CN" sz="1400" b="1">
                  <a:solidFill>
                    <a:schemeClr val="accent1"/>
                  </a:solidFill>
                </a:rPr>
                <a:t>if</a:t>
              </a:r>
              <a:r>
                <a:rPr lang="zh-CN" altLang="en-US" sz="1400" b="1">
                  <a:solidFill>
                    <a:schemeClr val="accent1"/>
                  </a:solidFill>
                </a:rPr>
                <a:t>语句处理</a:t>
              </a:r>
              <a:endParaRPr lang="en-US" altLang="zh-CN" sz="1400" b="1">
                <a:solidFill>
                  <a:schemeClr val="accent1"/>
                </a:solidFill>
              </a:endParaRPr>
            </a:p>
            <a:p>
              <a:pPr algn="just">
                <a:spcBef>
                  <a:spcPts val="600"/>
                </a:spcBef>
                <a:spcAft>
                  <a:spcPts val="600"/>
                </a:spcAft>
                <a:defRPr/>
              </a:pPr>
              <a:r>
                <a:rPr lang="en-US" altLang="zh-CN" sz="1400">
                  <a:solidFill>
                    <a:srgbClr val="454545"/>
                  </a:solidFill>
                </a:rPr>
                <a:t>S1</a:t>
              </a:r>
              <a:r>
                <a:rPr lang="zh-CN" altLang="en-US" sz="140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a:solidFill>
                    <a:srgbClr val="454545"/>
                  </a:solidFill>
                </a:rPr>
                <a:t>S2</a:t>
              </a:r>
              <a:r>
                <a:rPr lang="zh-CN" altLang="en-US" sz="140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 =-1</a:t>
              </a:r>
            </a:p>
            <a:p>
              <a:pPr algn="just">
                <a:spcBef>
                  <a:spcPts val="600"/>
                </a:spcBef>
                <a:spcAft>
                  <a:spcPts val="600"/>
                </a:spcAft>
                <a:defRPr/>
              </a:pPr>
              <a:r>
                <a:rPr lang="en-US" altLang="zh-CN" sz="1400">
                  <a:solidFill>
                    <a:srgbClr val="454545"/>
                  </a:solidFill>
                </a:rPr>
                <a:t>S3</a:t>
              </a:r>
              <a:r>
                <a:rPr lang="zh-CN" altLang="en-US" sz="140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a:solidFill>
                    <a:srgbClr val="454545"/>
                  </a:solidFill>
                </a:rPr>
                <a:t>S4</a:t>
              </a:r>
              <a:r>
                <a:rPr lang="zh-CN" altLang="en-US" sz="1400">
                  <a:solidFill>
                    <a:srgbClr val="454545"/>
                  </a:solidFill>
                </a:rPr>
                <a:t>：若</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a:solidFill>
                    <a:srgbClr val="454545"/>
                  </a:solidFill>
                </a:rPr>
                <a:t>S5</a:t>
              </a:r>
              <a:r>
                <a:rPr lang="zh-CN" altLang="en-US" sz="140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27"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9"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0"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sp>
        <p:nvSpPr>
          <p:cNvPr id="31" name="圆角矩形 30"/>
          <p:cNvSpPr/>
          <p:nvPr/>
        </p:nvSpPr>
        <p:spPr>
          <a:xfrm>
            <a:off x="9411839" y="3288420"/>
            <a:ext cx="2525058" cy="297164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int x,y;</a:t>
            </a:r>
          </a:p>
          <a:p>
            <a:pPr defTabSz="363538"/>
            <a:r>
              <a:rPr lang="en-US" altLang="zh-CN" sz="1400"/>
              <a:t>	scanf("%d",&amp;x);</a:t>
            </a:r>
          </a:p>
          <a:p>
            <a:pPr defTabSz="363538"/>
            <a:r>
              <a:rPr lang="en-US" altLang="zh-CN" sz="1400"/>
              <a:t>	if(x&gt;=0)//</a:t>
            </a:r>
          </a:p>
          <a:p>
            <a:pPr defTabSz="363538"/>
            <a:r>
              <a:rPr lang="zh-CN" altLang="en-US" sz="1400"/>
              <a:t>		</a:t>
            </a:r>
            <a:r>
              <a:rPr lang="en-US" altLang="zh-CN" sz="1400"/>
              <a:t>if(x&gt;0) y=1;</a:t>
            </a:r>
          </a:p>
          <a:p>
            <a:pPr defTabSz="363538"/>
            <a:r>
              <a:rPr lang="en-US" altLang="zh-CN" sz="1400"/>
              <a:t>		else    y=0;</a:t>
            </a:r>
          </a:p>
          <a:p>
            <a:pPr defTabSz="363538"/>
            <a:r>
              <a:rPr lang="en-US" altLang="zh-CN" sz="1400"/>
              <a:t>	else 		y=-1;</a:t>
            </a:r>
          </a:p>
          <a:p>
            <a:pPr defTabSz="363538"/>
            <a:r>
              <a:rPr lang="en-US" altLang="zh-CN" sz="1400"/>
              <a:t>	printf("x=%d,y=%d\n",x,y);</a:t>
            </a:r>
          </a:p>
          <a:p>
            <a:pPr defTabSz="363538"/>
            <a:r>
              <a:rPr lang="en-US" altLang="zh-CN" sz="1400"/>
              <a:t>	return 0;</a:t>
            </a:r>
          </a:p>
          <a:p>
            <a:pPr defTabSz="363538"/>
            <a:r>
              <a:rPr lang="en-US" altLang="zh-CN" sz="1400"/>
              <a:t>}</a:t>
            </a:r>
            <a:endParaRPr lang="en-US" altLang="zh-CN" sz="1400">
              <a:solidFill>
                <a:srgbClr val="008000"/>
              </a:solidFill>
            </a:endParaRPr>
          </a:p>
        </p:txBody>
      </p:sp>
      <p:grpSp>
        <p:nvGrpSpPr>
          <p:cNvPr id="32" name="组合 31"/>
          <p:cNvGrpSpPr/>
          <p:nvPr/>
        </p:nvGrpSpPr>
        <p:grpSpPr>
          <a:xfrm>
            <a:off x="6510675" y="3198799"/>
            <a:ext cx="2814179" cy="3061270"/>
            <a:chOff x="4030664" y="1795463"/>
            <a:chExt cx="3717925" cy="4121151"/>
          </a:xfrm>
        </p:grpSpPr>
        <p:sp>
          <p:nvSpPr>
            <p:cNvPr id="33"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zh-CN" altLang="en-US" sz="1400" b="1">
                  <a:solidFill>
                    <a:schemeClr val="accent1"/>
                  </a:solidFill>
                </a:rPr>
                <a:t>用一个嵌套的</a:t>
              </a:r>
              <a:r>
                <a:rPr lang="en-US" altLang="zh-CN" sz="1400" b="1">
                  <a:solidFill>
                    <a:schemeClr val="accent1"/>
                  </a:solidFill>
                </a:rPr>
                <a:t>if</a:t>
              </a:r>
              <a:r>
                <a:rPr lang="zh-CN" altLang="en-US" sz="1400" b="1">
                  <a:solidFill>
                    <a:schemeClr val="accent1"/>
                  </a:solidFill>
                </a:rPr>
                <a:t>语句处理</a:t>
              </a:r>
              <a:endParaRPr lang="en-US" altLang="zh-CN" sz="1400" b="1">
                <a:solidFill>
                  <a:schemeClr val="accent1"/>
                </a:solidFill>
              </a:endParaRPr>
            </a:p>
            <a:p>
              <a:pPr algn="just">
                <a:spcBef>
                  <a:spcPts val="600"/>
                </a:spcBef>
                <a:spcAft>
                  <a:spcPts val="600"/>
                </a:spcAft>
                <a:defRPr/>
              </a:pPr>
              <a:r>
                <a:rPr lang="en-US" altLang="zh-CN" sz="1400">
                  <a:solidFill>
                    <a:srgbClr val="454545"/>
                  </a:solidFill>
                </a:rPr>
                <a:t>S1</a:t>
              </a:r>
              <a:r>
                <a:rPr lang="zh-CN" altLang="en-US" sz="1400">
                  <a:solidFill>
                    <a:srgbClr val="454545"/>
                  </a:solidFill>
                </a:rPr>
                <a:t>：输入</a:t>
              </a:r>
              <a:r>
                <a:rPr lang="en-US" altLang="zh-CN" sz="1400">
                  <a:solidFill>
                    <a:srgbClr val="454545"/>
                  </a:solidFill>
                </a:rPr>
                <a:t>x</a:t>
              </a:r>
            </a:p>
            <a:p>
              <a:pPr algn="just">
                <a:spcBef>
                  <a:spcPts val="600"/>
                </a:spcBef>
                <a:spcAft>
                  <a:spcPts val="600"/>
                </a:spcAft>
                <a:defRPr/>
              </a:pPr>
              <a:r>
                <a:rPr lang="en-US" altLang="zh-CN" sz="1400">
                  <a:solidFill>
                    <a:srgbClr val="454545"/>
                  </a:solidFill>
                </a:rPr>
                <a:t>S2</a:t>
              </a:r>
              <a:r>
                <a:rPr lang="zh-CN" altLang="en-US" sz="1400">
                  <a:solidFill>
                    <a:srgbClr val="454545"/>
                  </a:solidFill>
                </a:rPr>
                <a:t>：若</a:t>
              </a:r>
              <a:r>
                <a:rPr lang="en-US" altLang="zh-CN" sz="1400">
                  <a:solidFill>
                    <a:srgbClr val="454545"/>
                  </a:solidFill>
                </a:rPr>
                <a:t>x&lt;0,</a:t>
              </a:r>
              <a:r>
                <a:rPr lang="zh-CN" altLang="en-US" sz="1400">
                  <a:solidFill>
                    <a:srgbClr val="454545"/>
                  </a:solidFill>
                </a:rPr>
                <a:t>则</a:t>
              </a:r>
              <a:r>
                <a:rPr lang="en-US" altLang="zh-CN" sz="1400">
                  <a:solidFill>
                    <a:srgbClr val="454545"/>
                  </a:solidFill>
                </a:rPr>
                <a:t>y=-1 </a:t>
              </a:r>
            </a:p>
            <a:p>
              <a:pPr algn="just">
                <a:spcBef>
                  <a:spcPts val="600"/>
                </a:spcBef>
                <a:spcAft>
                  <a:spcPts val="600"/>
                </a:spcAft>
                <a:defRPr/>
              </a:pPr>
              <a:r>
                <a:rPr lang="en-US" altLang="zh-CN" sz="1400">
                  <a:solidFill>
                    <a:srgbClr val="454545"/>
                  </a:solidFill>
                </a:rPr>
                <a:t>S3</a:t>
              </a:r>
              <a:r>
                <a:rPr lang="zh-CN" altLang="en-US" sz="1400">
                  <a:solidFill>
                    <a:srgbClr val="454545"/>
                  </a:solidFill>
                </a:rPr>
                <a:t>：否则</a:t>
              </a:r>
            </a:p>
            <a:p>
              <a:pPr algn="just">
                <a:spcBef>
                  <a:spcPts val="600"/>
                </a:spcBef>
                <a:spcAft>
                  <a:spcPts val="600"/>
                </a:spcAft>
                <a:defRPr/>
              </a:pPr>
              <a:r>
                <a:rPr lang="en-US" altLang="zh-CN" sz="1400">
                  <a:solidFill>
                    <a:srgbClr val="454545"/>
                  </a:solidFill>
                </a:rPr>
                <a:t>S4</a:t>
              </a:r>
              <a:r>
                <a:rPr lang="zh-CN" altLang="en-US" sz="1400">
                  <a:solidFill>
                    <a:srgbClr val="454545"/>
                  </a:solidFill>
                </a:rPr>
                <a:t>：若</a:t>
              </a:r>
              <a:r>
                <a:rPr lang="en-US" altLang="zh-CN" sz="1400">
                  <a:solidFill>
                    <a:srgbClr val="454545"/>
                  </a:solidFill>
                </a:rPr>
                <a:t>x=0,</a:t>
              </a:r>
              <a:r>
                <a:rPr lang="zh-CN" altLang="en-US" sz="1400">
                  <a:solidFill>
                    <a:srgbClr val="454545"/>
                  </a:solidFill>
                </a:rPr>
                <a:t>则</a:t>
              </a:r>
              <a:r>
                <a:rPr lang="en-US" altLang="zh-CN" sz="1400">
                  <a:solidFill>
                    <a:srgbClr val="454545"/>
                  </a:solidFill>
                </a:rPr>
                <a:t>y=0</a:t>
              </a:r>
            </a:p>
            <a:p>
              <a:pPr algn="just">
                <a:spcBef>
                  <a:spcPts val="600"/>
                </a:spcBef>
                <a:spcAft>
                  <a:spcPts val="600"/>
                </a:spcAft>
                <a:defRPr/>
              </a:pPr>
              <a:r>
                <a:rPr lang="en-US" altLang="zh-CN" sz="1400">
                  <a:solidFill>
                    <a:srgbClr val="454545"/>
                  </a:solidFill>
                </a:rPr>
                <a:t>S5</a:t>
              </a:r>
              <a:r>
                <a:rPr lang="zh-CN" altLang="en-US" sz="1400">
                  <a:solidFill>
                    <a:srgbClr val="454545"/>
                  </a:solidFill>
                </a:rPr>
                <a:t>：否则</a:t>
              </a:r>
              <a:r>
                <a:rPr lang="en-US" altLang="zh-CN" sz="1400">
                  <a:solidFill>
                    <a:srgbClr val="454545"/>
                  </a:solidFill>
                </a:rPr>
                <a:t>(</a:t>
              </a:r>
              <a:r>
                <a:rPr lang="zh-CN" altLang="en-US" sz="1400">
                  <a:solidFill>
                    <a:srgbClr val="454545"/>
                  </a:solidFill>
                </a:rPr>
                <a:t>即</a:t>
              </a:r>
              <a:r>
                <a:rPr lang="en-US" altLang="zh-CN" sz="1400">
                  <a:solidFill>
                    <a:srgbClr val="454545"/>
                  </a:solidFill>
                </a:rPr>
                <a:t>x&gt;0),</a:t>
              </a:r>
              <a:r>
                <a:rPr lang="zh-CN" altLang="en-US" sz="1400">
                  <a:solidFill>
                    <a:srgbClr val="454545"/>
                  </a:solidFill>
                </a:rPr>
                <a:t>则</a:t>
              </a:r>
              <a:r>
                <a:rPr lang="en-US" altLang="zh-CN" sz="1400">
                  <a:solidFill>
                    <a:srgbClr val="454545"/>
                  </a:solidFill>
                </a:rPr>
                <a:t>y=1</a:t>
              </a:r>
            </a:p>
            <a:p>
              <a:pPr algn="just">
                <a:spcBef>
                  <a:spcPts val="600"/>
                </a:spcBef>
                <a:spcAft>
                  <a:spcPts val="600"/>
                </a:spcAft>
                <a:defRPr/>
              </a:pPr>
              <a:r>
                <a:rPr lang="en-US" altLang="zh-CN" sz="1400">
                  <a:solidFill>
                    <a:srgbClr val="454545"/>
                  </a:solidFill>
                </a:rPr>
                <a:t>S6</a:t>
              </a:r>
              <a:r>
                <a:rPr lang="zh-CN" altLang="en-US" sz="1400">
                  <a:solidFill>
                    <a:srgbClr val="454545"/>
                  </a:solidFill>
                </a:rPr>
                <a:t>：输出</a:t>
              </a:r>
              <a:r>
                <a:rPr lang="en-US" altLang="zh-CN" sz="1400">
                  <a:solidFill>
                    <a:srgbClr val="454545"/>
                  </a:solidFill>
                </a:rPr>
                <a:t>y</a:t>
              </a:r>
              <a:endParaRPr lang="zh-CN" altLang="en-US" sz="1400" dirty="0">
                <a:solidFill>
                  <a:srgbClr val="454545"/>
                </a:solidFill>
              </a:endParaRPr>
            </a:p>
          </p:txBody>
        </p:sp>
        <p:sp>
          <p:nvSpPr>
            <p:cNvPr id="34"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5"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36"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cxnSp>
        <p:nvCxnSpPr>
          <p:cNvPr id="37" name="直接连接符 36"/>
          <p:cNvCxnSpPr/>
          <p:nvPr/>
        </p:nvCxnSpPr>
        <p:spPr>
          <a:xfrm>
            <a:off x="6281396" y="3288420"/>
            <a:ext cx="0" cy="29716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12" cstate="print"/>
          <a:stretch>
            <a:fillRect/>
          </a:stretch>
        </p:blipFill>
        <p:spPr>
          <a:xfrm>
            <a:off x="6628363" y="2094761"/>
            <a:ext cx="3476625" cy="981075"/>
          </a:xfrm>
          <a:prstGeom prst="rect">
            <a:avLst/>
          </a:prstGeom>
        </p:spPr>
      </p:pic>
      <p:pic>
        <p:nvPicPr>
          <p:cNvPr id="23" name="图片 22"/>
          <p:cNvPicPr>
            <a:picLocks noChangeAspect="1"/>
          </p:cNvPicPr>
          <p:nvPr/>
        </p:nvPicPr>
        <p:blipFill>
          <a:blip r:embed="rId13" cstate="print"/>
          <a:stretch>
            <a:fillRect/>
          </a:stretch>
        </p:blipFill>
        <p:spPr>
          <a:xfrm>
            <a:off x="8371964" y="2184777"/>
            <a:ext cx="3562350" cy="942975"/>
          </a:xfrm>
          <a:prstGeom prst="rect">
            <a:avLst/>
          </a:prstGeom>
        </p:spPr>
      </p:pic>
      <p:sp>
        <p:nvSpPr>
          <p:cNvPr id="41" name="文本框 40"/>
          <p:cNvSpPr txBox="1"/>
          <p:nvPr/>
        </p:nvSpPr>
        <p:spPr>
          <a:xfrm>
            <a:off x="8646002" y="649208"/>
            <a:ext cx="3294506" cy="1190069"/>
          </a:xfrm>
          <a:prstGeom prst="rect">
            <a:avLst/>
          </a:prstGeom>
          <a:noFill/>
        </p:spPr>
        <p:txBody>
          <a:bodyPr wrap="square" rtlCol="0">
            <a:spAutoFit/>
          </a:bodyPr>
          <a:lstStyle/>
          <a:p>
            <a:pPr>
              <a:lnSpc>
                <a:spcPct val="150000"/>
              </a:lnSpc>
            </a:pPr>
            <a:r>
              <a:rPr lang="en-US" altLang="zh-CN" sz="1400"/>
              <a:t>y</a:t>
            </a:r>
          </a:p>
          <a:p>
            <a:pPr>
              <a:lnSpc>
                <a:spcPct val="150000"/>
              </a:lnSpc>
            </a:pPr>
            <a:r>
              <a:rPr lang="en-US" altLang="zh-CN" sz="1400"/>
              <a:t>1</a:t>
            </a:r>
          </a:p>
          <a:p>
            <a:pPr>
              <a:lnSpc>
                <a:spcPct val="150000"/>
              </a:lnSpc>
            </a:pPr>
            <a:r>
              <a:rPr lang="en-US" altLang="zh-CN" sz="1400"/>
              <a:t>0			x</a:t>
            </a:r>
          </a:p>
          <a:p>
            <a:pPr>
              <a:lnSpc>
                <a:spcPts val="1000"/>
              </a:lnSpc>
            </a:pPr>
            <a:r>
              <a:rPr lang="en-US" altLang="zh-CN" sz="1400"/>
              <a:t>   -1</a:t>
            </a:r>
            <a:endParaRPr lang="zh-CN" altLang="en-US" sz="1400"/>
          </a:p>
        </p:txBody>
      </p:sp>
    </p:spTree>
    <p:extLst>
      <p:ext uri="{BB962C8B-B14F-4D97-AF65-F5344CB8AC3E}">
        <p14:creationId xmlns:p14="http://schemas.microsoft.com/office/powerpoint/2010/main" val="2884164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007" y="396088"/>
            <a:ext cx="10515600" cy="605877"/>
          </a:xfrm>
        </p:spPr>
        <p:txBody>
          <a:bodyPr/>
          <a:lstStyle/>
          <a:p>
            <a:r>
              <a:rPr lang="zh-CN" altLang="en-US" dirty="0"/>
              <a:t>用</a:t>
            </a:r>
            <a:r>
              <a:rPr lang="en-US" altLang="zh-CN" dirty="0"/>
              <a:t>switch</a:t>
            </a:r>
            <a:r>
              <a:rPr lang="zh-CN" altLang="en-US" dirty="0"/>
              <a:t>语句实现多分支选择结构</a:t>
            </a:r>
          </a:p>
        </p:txBody>
      </p:sp>
      <p:sp>
        <p:nvSpPr>
          <p:cNvPr id="3" name="内容占位符 2"/>
          <p:cNvSpPr>
            <a:spLocks noGrp="1"/>
          </p:cNvSpPr>
          <p:nvPr>
            <p:ph idx="1"/>
          </p:nvPr>
        </p:nvSpPr>
        <p:spPr>
          <a:xfrm>
            <a:off x="802297" y="1218562"/>
            <a:ext cx="9493956" cy="832864"/>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4.6】</a:t>
            </a:r>
            <a:r>
              <a:rPr lang="zh-CN" altLang="en-US" sz="2000" dirty="0">
                <a:solidFill>
                  <a:schemeClr val="accent1"/>
                </a:solidFill>
              </a:rPr>
              <a:t>要求按照考试成绩的等级输出百分制分数段，</a:t>
            </a:r>
            <a:r>
              <a:rPr lang="en-US" altLang="zh-CN" sz="2000" dirty="0">
                <a:solidFill>
                  <a:schemeClr val="accent1"/>
                </a:solidFill>
              </a:rPr>
              <a:t>A</a:t>
            </a:r>
            <a:r>
              <a:rPr lang="zh-CN" altLang="en-US" sz="2000" dirty="0">
                <a:solidFill>
                  <a:schemeClr val="accent1"/>
                </a:solidFill>
              </a:rPr>
              <a:t>等为</a:t>
            </a:r>
            <a:r>
              <a:rPr lang="en-US" altLang="zh-CN" sz="2000" dirty="0">
                <a:solidFill>
                  <a:schemeClr val="accent1"/>
                </a:solidFill>
              </a:rPr>
              <a:t>85</a:t>
            </a:r>
            <a:r>
              <a:rPr lang="zh-CN" altLang="en-US" sz="2000" dirty="0">
                <a:solidFill>
                  <a:schemeClr val="accent1"/>
                </a:solidFill>
              </a:rPr>
              <a:t>分以上，</a:t>
            </a:r>
            <a:r>
              <a:rPr lang="en-US" altLang="zh-CN" sz="2000" dirty="0">
                <a:solidFill>
                  <a:schemeClr val="accent1"/>
                </a:solidFill>
              </a:rPr>
              <a:t>B</a:t>
            </a:r>
            <a:r>
              <a:rPr lang="zh-CN" altLang="en-US" sz="2000" dirty="0">
                <a:solidFill>
                  <a:schemeClr val="accent1"/>
                </a:solidFill>
              </a:rPr>
              <a:t>等为</a:t>
            </a:r>
            <a:r>
              <a:rPr lang="en-US" altLang="zh-CN" sz="2000" dirty="0">
                <a:solidFill>
                  <a:schemeClr val="accent1"/>
                </a:solidFill>
              </a:rPr>
              <a:t>70</a:t>
            </a:r>
            <a:r>
              <a:rPr lang="zh-CN" altLang="en-US" sz="2000" dirty="0">
                <a:solidFill>
                  <a:schemeClr val="accent1"/>
                </a:solidFill>
              </a:rPr>
              <a:t>～</a:t>
            </a:r>
            <a:r>
              <a:rPr lang="en-US" altLang="zh-CN" sz="2000" dirty="0">
                <a:solidFill>
                  <a:schemeClr val="accent1"/>
                </a:solidFill>
              </a:rPr>
              <a:t>84</a:t>
            </a:r>
            <a:r>
              <a:rPr lang="zh-CN" altLang="en-US" sz="2000" dirty="0">
                <a:solidFill>
                  <a:schemeClr val="accent1"/>
                </a:solidFill>
              </a:rPr>
              <a:t>分，</a:t>
            </a:r>
            <a:r>
              <a:rPr lang="en-US" altLang="zh-CN" sz="2000" dirty="0">
                <a:solidFill>
                  <a:schemeClr val="accent1"/>
                </a:solidFill>
              </a:rPr>
              <a:t>C</a:t>
            </a:r>
            <a:r>
              <a:rPr lang="zh-CN" altLang="en-US" sz="2000" dirty="0">
                <a:solidFill>
                  <a:schemeClr val="accent1"/>
                </a:solidFill>
              </a:rPr>
              <a:t>等为</a:t>
            </a:r>
            <a:r>
              <a:rPr lang="en-US" altLang="zh-CN" sz="2000" dirty="0">
                <a:solidFill>
                  <a:schemeClr val="accent1"/>
                </a:solidFill>
              </a:rPr>
              <a:t>60</a:t>
            </a:r>
            <a:r>
              <a:rPr lang="zh-CN" altLang="en-US" sz="2000" dirty="0">
                <a:solidFill>
                  <a:schemeClr val="accent1"/>
                </a:solidFill>
              </a:rPr>
              <a:t>～</a:t>
            </a:r>
            <a:r>
              <a:rPr lang="en-US" altLang="zh-CN" sz="2000" dirty="0">
                <a:solidFill>
                  <a:schemeClr val="accent1"/>
                </a:solidFill>
              </a:rPr>
              <a:t>69</a:t>
            </a:r>
            <a:r>
              <a:rPr lang="zh-CN" altLang="en-US" sz="2000" dirty="0">
                <a:solidFill>
                  <a:schemeClr val="accent1"/>
                </a:solidFill>
              </a:rPr>
              <a:t>分，</a:t>
            </a:r>
            <a:r>
              <a:rPr lang="en-US" altLang="zh-CN" sz="2000" dirty="0">
                <a:solidFill>
                  <a:schemeClr val="accent1"/>
                </a:solidFill>
              </a:rPr>
              <a:t>D</a:t>
            </a:r>
            <a:r>
              <a:rPr lang="zh-CN" altLang="en-US" sz="2000" dirty="0">
                <a:solidFill>
                  <a:schemeClr val="accent1"/>
                </a:solidFill>
              </a:rPr>
              <a:t>等为 </a:t>
            </a:r>
            <a:r>
              <a:rPr lang="en-US" altLang="zh-CN" sz="2000" dirty="0">
                <a:solidFill>
                  <a:schemeClr val="accent1"/>
                </a:solidFill>
              </a:rPr>
              <a:t>60</a:t>
            </a:r>
            <a:r>
              <a:rPr lang="zh-CN" altLang="en-US" sz="2000" dirty="0">
                <a:solidFill>
                  <a:schemeClr val="accent1"/>
                </a:solidFill>
              </a:rPr>
              <a:t>分以下。成绩的等级由键盘输入。</a:t>
            </a:r>
          </a:p>
        </p:txBody>
      </p:sp>
      <p:sp>
        <p:nvSpPr>
          <p:cNvPr id="13" name="圆角矩形 12"/>
          <p:cNvSpPr/>
          <p:nvPr/>
        </p:nvSpPr>
        <p:spPr>
          <a:xfrm>
            <a:off x="978104" y="2139229"/>
            <a:ext cx="4188699" cy="3642554"/>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a:t>
            </a:r>
          </a:p>
          <a:p>
            <a:pPr defTabSz="363538"/>
            <a:r>
              <a:rPr lang="en-US" altLang="zh-CN" sz="1400"/>
              <a:t>	char grade;</a:t>
            </a:r>
          </a:p>
          <a:p>
            <a:pPr defTabSz="363538"/>
            <a:r>
              <a:rPr lang="en-US" altLang="zh-CN" sz="1400"/>
              <a:t>	scanf("%c",&amp;grade);</a:t>
            </a:r>
          </a:p>
          <a:p>
            <a:pPr defTabSz="363538"/>
            <a:r>
              <a:rPr lang="en-US" altLang="zh-CN" sz="1400"/>
              <a:t>	printf("Your score:");</a:t>
            </a:r>
          </a:p>
          <a:p>
            <a:pPr defTabSz="363538"/>
            <a:r>
              <a:rPr lang="en-US" altLang="zh-CN" sz="1400"/>
              <a:t>	switch(grade)</a:t>
            </a:r>
          </a:p>
          <a:p>
            <a:pPr defTabSz="363538"/>
            <a:r>
              <a:rPr lang="en-US" altLang="zh-CN" sz="1400"/>
              <a:t>	{</a:t>
            </a:r>
          </a:p>
          <a:p>
            <a:pPr lvl="1" defTabSz="363538"/>
            <a:r>
              <a:rPr lang="en-US" altLang="zh-CN" sz="1400"/>
              <a:t>	case 'A': printf("85</a:t>
            </a:r>
            <a:r>
              <a:rPr lang="zh-CN" altLang="en-US" sz="1400"/>
              <a:t>～</a:t>
            </a:r>
            <a:r>
              <a:rPr lang="en-US" altLang="zh-CN" sz="1400"/>
              <a:t>100\n");break;</a:t>
            </a:r>
          </a:p>
          <a:p>
            <a:pPr lvl="1" defTabSz="363538"/>
            <a:r>
              <a:rPr lang="en-US" altLang="zh-CN" sz="1400"/>
              <a:t>	case 'B': printf("70</a:t>
            </a:r>
            <a:r>
              <a:rPr lang="zh-CN" altLang="en-US" sz="1400"/>
              <a:t>～</a:t>
            </a:r>
            <a:r>
              <a:rPr lang="en-US" altLang="zh-CN" sz="1400"/>
              <a:t>84\n");break;</a:t>
            </a:r>
          </a:p>
          <a:p>
            <a:pPr lvl="1" defTabSz="363538"/>
            <a:r>
              <a:rPr lang="en-US" altLang="zh-CN" sz="1400"/>
              <a:t>	case 'C': printf("60</a:t>
            </a:r>
            <a:r>
              <a:rPr lang="zh-CN" altLang="en-US" sz="1400"/>
              <a:t>～</a:t>
            </a:r>
            <a:r>
              <a:rPr lang="en-US" altLang="zh-CN" sz="1400"/>
              <a:t>69\n");break;</a:t>
            </a:r>
          </a:p>
          <a:p>
            <a:pPr lvl="1" defTabSz="363538"/>
            <a:r>
              <a:rPr lang="en-US" altLang="zh-CN" sz="1400"/>
              <a:t>	case 'D': printf("&lt;60\n");break;    </a:t>
            </a:r>
          </a:p>
          <a:p>
            <a:pPr lvl="1" defTabSz="363538"/>
            <a:r>
              <a:rPr lang="en-US" altLang="zh-CN" sz="1400"/>
              <a:t>	default:  printf("enter data error!\n");</a:t>
            </a:r>
          </a:p>
          <a:p>
            <a:pPr defTabSz="363538"/>
            <a:r>
              <a:rPr lang="en-US" altLang="zh-CN" sz="1400"/>
              <a:t>	}</a:t>
            </a:r>
          </a:p>
          <a:p>
            <a:pPr defTabSz="363538"/>
            <a:r>
              <a:rPr lang="en-US" altLang="zh-CN" sz="1400"/>
              <a:t>	return 0;</a:t>
            </a:r>
          </a:p>
          <a:p>
            <a:pPr defTabSz="363538"/>
            <a:r>
              <a:rPr lang="en-US" altLang="zh-CN" sz="1400"/>
              <a:t>}</a:t>
            </a:r>
            <a:endParaRPr lang="en-US" altLang="zh-CN" sz="1400">
              <a:solidFill>
                <a:srgbClr val="008000"/>
              </a:solidFill>
            </a:endParaRPr>
          </a:p>
        </p:txBody>
      </p:sp>
      <p:pic>
        <p:nvPicPr>
          <p:cNvPr id="4" name="图片 3"/>
          <p:cNvPicPr>
            <a:picLocks noChangeAspect="1"/>
          </p:cNvPicPr>
          <p:nvPr/>
        </p:nvPicPr>
        <p:blipFill>
          <a:blip r:embed="rId3" cstate="print"/>
          <a:stretch>
            <a:fillRect/>
          </a:stretch>
        </p:blipFill>
        <p:spPr>
          <a:xfrm>
            <a:off x="6100841" y="2484619"/>
            <a:ext cx="3476625" cy="904875"/>
          </a:xfrm>
          <a:prstGeom prst="rect">
            <a:avLst/>
          </a:prstGeom>
        </p:spPr>
      </p:pic>
      <p:grpSp>
        <p:nvGrpSpPr>
          <p:cNvPr id="28" name="组合 27"/>
          <p:cNvGrpSpPr/>
          <p:nvPr/>
        </p:nvGrpSpPr>
        <p:grpSpPr>
          <a:xfrm>
            <a:off x="5491760" y="3715224"/>
            <a:ext cx="4949071" cy="2348225"/>
            <a:chOff x="8050697" y="5019262"/>
            <a:chExt cx="4949071" cy="2066559"/>
          </a:xfrm>
          <a:effectLst>
            <a:outerShdw blurRad="63500" sx="102000" sy="102000" algn="ctr" rotWithShape="0">
              <a:prstClr val="black">
                <a:alpha val="40000"/>
              </a:prstClr>
            </a:outerShdw>
          </a:effectLst>
        </p:grpSpPr>
        <p:sp>
          <p:nvSpPr>
            <p:cNvPr id="38" name="剪去单角的矩形 37"/>
            <p:cNvSpPr/>
            <p:nvPr/>
          </p:nvSpPr>
          <p:spPr>
            <a:xfrm>
              <a:off x="8050697" y="5019262"/>
              <a:ext cx="4949071" cy="2066559"/>
            </a:xfrm>
            <a:prstGeom prst="snip1Rect">
              <a:avLst>
                <a:gd name="adj" fmla="val 73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40" name="文本框 39"/>
            <p:cNvSpPr txBox="1"/>
            <p:nvPr/>
          </p:nvSpPr>
          <p:spPr>
            <a:xfrm>
              <a:off x="8388005" y="5054496"/>
              <a:ext cx="4524214" cy="2031325"/>
            </a:xfrm>
            <a:prstGeom prst="rect">
              <a:avLst/>
            </a:prstGeom>
            <a:noFill/>
          </p:spPr>
          <p:txBody>
            <a:bodyPr wrap="square" rtlCol="0">
              <a:spAutoFit/>
            </a:bodyPr>
            <a:lstStyle/>
            <a:p>
              <a:r>
                <a:rPr lang="zh-CN" altLang="en-US" sz="1400" dirty="0">
                  <a:solidFill>
                    <a:schemeClr val="bg1"/>
                  </a:solidFill>
                </a:rPr>
                <a:t>等级</a:t>
              </a:r>
              <a:r>
                <a:rPr lang="en-US" altLang="zh-CN" sz="1400" dirty="0">
                  <a:solidFill>
                    <a:schemeClr val="bg1"/>
                  </a:solidFill>
                </a:rPr>
                <a:t>grade</a:t>
              </a:r>
              <a:r>
                <a:rPr lang="zh-CN" altLang="en-US" sz="1400" dirty="0">
                  <a:solidFill>
                    <a:schemeClr val="bg1"/>
                  </a:solidFill>
                </a:rPr>
                <a:t>定义为字符变量，从键盘输入一个大写字母，赋给变量</a:t>
              </a:r>
              <a:r>
                <a:rPr lang="en-US" altLang="zh-CN" sz="1400" dirty="0">
                  <a:solidFill>
                    <a:schemeClr val="bg1"/>
                  </a:solidFill>
                </a:rPr>
                <a:t>grade</a:t>
              </a:r>
              <a:r>
                <a:rPr lang="zh-CN" altLang="en-US" sz="1400" dirty="0">
                  <a:solidFill>
                    <a:schemeClr val="bg1"/>
                  </a:solidFill>
                </a:rPr>
                <a:t>，</a:t>
              </a:r>
              <a:r>
                <a:rPr lang="en-US" altLang="zh-CN" sz="1400" dirty="0">
                  <a:solidFill>
                    <a:schemeClr val="bg1"/>
                  </a:solidFill>
                </a:rPr>
                <a:t>switch</a:t>
              </a:r>
              <a:r>
                <a:rPr lang="zh-CN" altLang="en-US" sz="1400" dirty="0">
                  <a:solidFill>
                    <a:schemeClr val="bg1"/>
                  </a:solidFill>
                </a:rPr>
                <a:t>得到</a:t>
              </a:r>
              <a:r>
                <a:rPr lang="en-US" altLang="zh-CN" sz="1400" dirty="0">
                  <a:solidFill>
                    <a:schemeClr val="bg1"/>
                  </a:solidFill>
                </a:rPr>
                <a:t>grade</a:t>
              </a:r>
              <a:r>
                <a:rPr lang="zh-CN" altLang="en-US" sz="1400" dirty="0">
                  <a:solidFill>
                    <a:schemeClr val="bg1"/>
                  </a:solidFill>
                </a:rPr>
                <a:t>的值并把它和各</a:t>
              </a:r>
              <a:r>
                <a:rPr lang="en-US" altLang="zh-CN" sz="1400" dirty="0">
                  <a:solidFill>
                    <a:schemeClr val="bg1"/>
                  </a:solidFill>
                </a:rPr>
                <a:t>case</a:t>
              </a:r>
              <a:r>
                <a:rPr lang="zh-CN" altLang="en-US" sz="1400" dirty="0">
                  <a:solidFill>
                    <a:schemeClr val="bg1"/>
                  </a:solidFill>
                </a:rPr>
                <a:t>中给定的值</a:t>
              </a:r>
              <a:r>
                <a:rPr lang="en-US" altLang="zh-CN" sz="1400" dirty="0">
                  <a:solidFill>
                    <a:schemeClr val="bg1"/>
                  </a:solidFill>
                </a:rPr>
                <a:t>(′A′,′B′,′C′,′D′</a:t>
              </a:r>
              <a:r>
                <a:rPr lang="zh-CN" altLang="en-US" sz="1400" dirty="0">
                  <a:solidFill>
                    <a:schemeClr val="bg1"/>
                  </a:solidFill>
                </a:rPr>
                <a:t>之一</a:t>
              </a:r>
              <a:r>
                <a:rPr lang="en-US" altLang="zh-CN" sz="1400" dirty="0">
                  <a:solidFill>
                    <a:schemeClr val="bg1"/>
                  </a:solidFill>
                </a:rPr>
                <a:t>)</a:t>
              </a:r>
              <a:r>
                <a:rPr lang="zh-CN" altLang="en-US" sz="1400" dirty="0">
                  <a:solidFill>
                    <a:schemeClr val="bg1"/>
                  </a:solidFill>
                </a:rPr>
                <a:t>相比较，如果和其中之一相同</a:t>
              </a:r>
              <a:r>
                <a:rPr lang="en-US" altLang="zh-CN" sz="1400" dirty="0">
                  <a:solidFill>
                    <a:schemeClr val="bg1"/>
                  </a:solidFill>
                </a:rPr>
                <a:t>(</a:t>
              </a:r>
              <a:r>
                <a:rPr lang="zh-CN" altLang="en-US" sz="1400" dirty="0">
                  <a:solidFill>
                    <a:schemeClr val="bg1"/>
                  </a:solidFill>
                </a:rPr>
                <a:t>称为匹配</a:t>
              </a:r>
              <a:r>
                <a:rPr lang="en-US" altLang="zh-CN" sz="1400" dirty="0">
                  <a:solidFill>
                    <a:schemeClr val="bg1"/>
                  </a:solidFill>
                </a:rPr>
                <a:t>)</a:t>
              </a:r>
              <a:r>
                <a:rPr lang="zh-CN" altLang="en-US" sz="1400" dirty="0">
                  <a:solidFill>
                    <a:schemeClr val="bg1"/>
                  </a:solidFill>
                </a:rPr>
                <a:t>，则执行该</a:t>
              </a:r>
              <a:r>
                <a:rPr lang="en-US" altLang="zh-CN" sz="1400" dirty="0">
                  <a:solidFill>
                    <a:schemeClr val="bg1"/>
                  </a:solidFill>
                </a:rPr>
                <a:t>case</a:t>
              </a:r>
              <a:r>
                <a:rPr lang="zh-CN" altLang="en-US" sz="1400" dirty="0">
                  <a:solidFill>
                    <a:schemeClr val="bg1"/>
                  </a:solidFill>
                </a:rPr>
                <a:t>后面的语句</a:t>
              </a:r>
              <a:r>
                <a:rPr lang="en-US" altLang="zh-CN" sz="1400" dirty="0">
                  <a:solidFill>
                    <a:schemeClr val="bg1"/>
                  </a:solidFill>
                </a:rPr>
                <a:t>(</a:t>
              </a:r>
              <a:r>
                <a:rPr lang="zh-CN" altLang="en-US" sz="1400" dirty="0">
                  <a:solidFill>
                    <a:schemeClr val="bg1"/>
                  </a:solidFill>
                </a:rPr>
                <a:t>即</a:t>
              </a:r>
              <a:r>
                <a:rPr lang="en-US" altLang="zh-CN" sz="1400" dirty="0" err="1">
                  <a:solidFill>
                    <a:schemeClr val="bg1"/>
                  </a:solidFill>
                </a:rPr>
                <a:t>printf</a:t>
              </a:r>
              <a:r>
                <a:rPr lang="zh-CN" altLang="en-US" sz="1400" dirty="0">
                  <a:solidFill>
                    <a:schemeClr val="bg1"/>
                  </a:solidFill>
                </a:rPr>
                <a:t>语句</a:t>
              </a:r>
              <a:r>
                <a:rPr lang="en-US" altLang="zh-CN" sz="1400" dirty="0">
                  <a:solidFill>
                    <a:schemeClr val="bg1"/>
                  </a:solidFill>
                </a:rPr>
                <a:t>)</a:t>
              </a:r>
              <a:r>
                <a:rPr lang="zh-CN" altLang="en-US" sz="1400" dirty="0">
                  <a:solidFill>
                    <a:schemeClr val="bg1"/>
                  </a:solidFill>
                </a:rPr>
                <a:t>。</a:t>
              </a:r>
              <a:endParaRPr lang="en-US" altLang="zh-CN" sz="1400" dirty="0">
                <a:solidFill>
                  <a:schemeClr val="bg1"/>
                </a:solidFill>
              </a:endParaRPr>
            </a:p>
            <a:p>
              <a:r>
                <a:rPr lang="zh-CN" altLang="en-US" sz="1400" dirty="0">
                  <a:solidFill>
                    <a:schemeClr val="bg1"/>
                  </a:solidFill>
                </a:rPr>
                <a:t>如果输入的字符与</a:t>
              </a:r>
              <a:r>
                <a:rPr lang="en-US" altLang="zh-CN" sz="1400" dirty="0">
                  <a:solidFill>
                    <a:schemeClr val="bg1"/>
                  </a:solidFill>
                </a:rPr>
                <a:t>′A′,′B′,′C′,′D′</a:t>
              </a:r>
              <a:r>
                <a:rPr lang="zh-CN" altLang="en-US" sz="1400" dirty="0">
                  <a:solidFill>
                    <a:schemeClr val="bg1"/>
                  </a:solidFill>
                </a:rPr>
                <a:t>都不相同，就执行</a:t>
              </a:r>
              <a:r>
                <a:rPr lang="en-US" altLang="zh-CN" sz="1400" dirty="0">
                  <a:solidFill>
                    <a:schemeClr val="bg1"/>
                  </a:solidFill>
                </a:rPr>
                <a:t>default</a:t>
              </a:r>
              <a:r>
                <a:rPr lang="zh-CN" altLang="en-US" sz="1400" dirty="0">
                  <a:solidFill>
                    <a:schemeClr val="bg1"/>
                  </a:solidFill>
                </a:rPr>
                <a:t>后面的语句，</a:t>
              </a:r>
              <a:endParaRPr lang="en-US" altLang="zh-CN" sz="1400" dirty="0">
                <a:solidFill>
                  <a:schemeClr val="bg1"/>
                </a:solidFill>
              </a:endParaRPr>
            </a:p>
            <a:p>
              <a:r>
                <a:rPr lang="zh-CN" altLang="en-US" sz="1400" b="1" dirty="0">
                  <a:solidFill>
                    <a:srgbClr val="FFFF00"/>
                  </a:solidFill>
                </a:rPr>
                <a:t>注意在每个</a:t>
              </a:r>
              <a:r>
                <a:rPr lang="en-US" altLang="zh-CN" sz="1400" b="1" dirty="0">
                  <a:solidFill>
                    <a:srgbClr val="FFFF00"/>
                  </a:solidFill>
                </a:rPr>
                <a:t>case</a:t>
              </a:r>
              <a:r>
                <a:rPr lang="zh-CN" altLang="en-US" sz="1400" b="1" dirty="0">
                  <a:solidFill>
                    <a:srgbClr val="FFFF00"/>
                  </a:solidFill>
                </a:rPr>
                <a:t>后面后的语句中，最后都有一个</a:t>
              </a:r>
              <a:r>
                <a:rPr lang="en-US" altLang="zh-CN" sz="1400" b="1" dirty="0">
                  <a:solidFill>
                    <a:srgbClr val="FFFF00"/>
                  </a:solidFill>
                </a:rPr>
                <a:t>break</a:t>
              </a:r>
              <a:r>
                <a:rPr lang="zh-CN" altLang="en-US" sz="1400" b="1" dirty="0">
                  <a:solidFill>
                    <a:srgbClr val="FFFF00"/>
                  </a:solidFill>
                </a:rPr>
                <a:t>语句，它的作用是使流程转到</a:t>
              </a:r>
              <a:r>
                <a:rPr lang="en-US" altLang="zh-CN" sz="1400" b="1" dirty="0">
                  <a:solidFill>
                    <a:srgbClr val="FFFF00"/>
                  </a:solidFill>
                </a:rPr>
                <a:t>switch</a:t>
              </a:r>
              <a:r>
                <a:rPr lang="zh-CN" altLang="en-US" sz="1400" b="1" dirty="0">
                  <a:solidFill>
                    <a:srgbClr val="FFFF00"/>
                  </a:solidFill>
                </a:rPr>
                <a:t>语句的末尾</a:t>
              </a:r>
              <a:r>
                <a:rPr lang="en-US" altLang="zh-CN" sz="1400" b="1" dirty="0">
                  <a:solidFill>
                    <a:srgbClr val="FFFF00"/>
                  </a:solidFill>
                </a:rPr>
                <a:t>(</a:t>
              </a:r>
              <a:r>
                <a:rPr lang="zh-CN" altLang="en-US" sz="1400" b="1" dirty="0">
                  <a:solidFill>
                    <a:srgbClr val="FFFF00"/>
                  </a:solidFill>
                </a:rPr>
                <a:t>即右花括号处</a:t>
              </a:r>
              <a:r>
                <a:rPr lang="en-US" altLang="zh-CN" sz="1400" b="1" dirty="0">
                  <a:solidFill>
                    <a:srgbClr val="FFFF00"/>
                  </a:solidFill>
                </a:rPr>
                <a:t>)</a:t>
              </a:r>
              <a:r>
                <a:rPr lang="zh-CN" altLang="en-US" sz="1400" b="1" dirty="0">
                  <a:solidFill>
                    <a:srgbClr val="FFFF00"/>
                  </a:solidFill>
                </a:rPr>
                <a:t>。</a:t>
              </a:r>
              <a:endParaRPr lang="en-US" altLang="zh-CN" sz="1400" b="1" dirty="0">
                <a:solidFill>
                  <a:srgbClr val="FFFF00"/>
                </a:solidFill>
              </a:endParaRPr>
            </a:p>
          </p:txBody>
        </p:sp>
      </p:grpSp>
    </p:spTree>
    <p:extLst>
      <p:ext uri="{BB962C8B-B14F-4D97-AF65-F5344CB8AC3E}">
        <p14:creationId xmlns:p14="http://schemas.microsoft.com/office/powerpoint/2010/main" val="101365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5704" y="90595"/>
            <a:ext cx="8918712" cy="974726"/>
          </a:xfrm>
        </p:spPr>
        <p:txBody>
          <a:bodyPr/>
          <a:lstStyle/>
          <a:p>
            <a:r>
              <a:rPr lang="zh-CN" altLang="en-US" dirty="0"/>
              <a:t>用</a:t>
            </a:r>
            <a:r>
              <a:rPr lang="en-US" altLang="zh-CN" dirty="0"/>
              <a:t>switch</a:t>
            </a:r>
            <a:r>
              <a:rPr lang="zh-CN" altLang="en-US" dirty="0"/>
              <a:t>语句实现多分支选择结构</a:t>
            </a:r>
          </a:p>
        </p:txBody>
      </p:sp>
      <mc:AlternateContent xmlns:mc="http://schemas.openxmlformats.org/markup-compatibility/2006" xmlns:a14="http://schemas.microsoft.com/office/drawing/2010/main">
        <mc:Choice Requires="a14">
          <p:sp>
            <p:nvSpPr>
              <p:cNvPr id="4" name="矩形 3"/>
              <p:cNvSpPr/>
              <p:nvPr/>
            </p:nvSpPr>
            <p:spPr>
              <a:xfrm>
                <a:off x="575095" y="1227162"/>
                <a:ext cx="3056282" cy="5224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200000"/>
                  </a:lnSpc>
                </a:pPr>
                <a:r>
                  <a:rPr lang="en-US" altLang="zh-CN" b="1"/>
                  <a:t>switch(</a:t>
                </a:r>
                <a:r>
                  <a:rPr lang="zh-CN" altLang="en-US" b="1"/>
                  <a:t>表达式</a:t>
                </a:r>
                <a:r>
                  <a:rPr lang="en-US" altLang="zh-CN" b="1"/>
                  <a:t>)</a:t>
                </a:r>
              </a:p>
              <a:p>
                <a:pPr>
                  <a:lnSpc>
                    <a:spcPct val="200000"/>
                  </a:lnSpc>
                </a:pPr>
                <a:r>
                  <a:rPr lang="en-US" altLang="zh-CN" b="1"/>
                  <a:t>{</a:t>
                </a:r>
              </a:p>
              <a:p>
                <a:pPr lvl="1" defTabSz="536575">
                  <a:lnSpc>
                    <a:spcPct val="200000"/>
                  </a:lnSpc>
                </a:pPr>
                <a:r>
                  <a:rPr lang="en-US" altLang="zh-CN" b="1"/>
                  <a:t>case	</a:t>
                </a:r>
                <a:r>
                  <a:rPr lang="zh-CN" altLang="en-US" b="1"/>
                  <a:t>常量</a:t>
                </a:r>
                <a:r>
                  <a:rPr lang="en-US" altLang="zh-CN" b="1"/>
                  <a:t>1 : </a:t>
                </a:r>
                <a:r>
                  <a:rPr lang="zh-CN" altLang="en-US" b="1"/>
                  <a:t>语句</a:t>
                </a:r>
                <a:r>
                  <a:rPr lang="en-US" altLang="zh-CN" b="1"/>
                  <a:t>1</a:t>
                </a:r>
              </a:p>
              <a:p>
                <a:pPr lvl="1" defTabSz="536575">
                  <a:lnSpc>
                    <a:spcPct val="200000"/>
                  </a:lnSpc>
                </a:pPr>
                <a:r>
                  <a:rPr lang="en-US" altLang="zh-CN" b="1"/>
                  <a:t>case	</a:t>
                </a:r>
                <a:r>
                  <a:rPr lang="zh-CN" altLang="en-US" b="1"/>
                  <a:t>常量</a:t>
                </a:r>
                <a:r>
                  <a:rPr lang="en-US" altLang="zh-CN" b="1"/>
                  <a:t>2 : </a:t>
                </a:r>
                <a:r>
                  <a:rPr lang="zh-CN" altLang="en-US" b="1"/>
                  <a:t>语句</a:t>
                </a:r>
                <a:r>
                  <a:rPr lang="en-US" altLang="zh-CN" b="1"/>
                  <a:t>2</a:t>
                </a:r>
              </a:p>
              <a:p>
                <a:pPr lvl="1" defTabSz="536575">
                  <a:lnSpc>
                    <a:spcPct val="200000"/>
                  </a:lnSpc>
                </a:pPr>
                <a:r>
                  <a:rPr lang="en-US" altLang="zh-CN" b="1">
                    <a:ea typeface="Cambria Math" panose="02040503050406030204" pitchFamily="18" charset="0"/>
                  </a:rPr>
                  <a:t>    </a:t>
                </a:r>
                <a14:m>
                  <m:oMath xmlns:m="http://schemas.openxmlformats.org/officeDocument/2006/math">
                    <m:r>
                      <a:rPr lang="en-US" altLang="zh-CN" b="1" i="1" smtClean="0">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r>
                  <a:rPr lang="en-US" altLang="zh-CN" b="1"/>
                  <a:t>		</a:t>
                </a:r>
                <a14:m>
                  <m:oMath xmlns:m="http://schemas.openxmlformats.org/officeDocument/2006/math">
                    <m:r>
                      <a:rPr lang="en-US" altLang="zh-CN" b="1" i="1">
                        <a:latin typeface="Cambria Math" panose="02040503050406030204" pitchFamily="18" charset="0"/>
                        <a:ea typeface="Cambria Math" panose="02040503050406030204" pitchFamily="18" charset="0"/>
                      </a:rPr>
                      <m:t>⋮</m:t>
                    </m:r>
                  </m:oMath>
                </a14:m>
                <a:endParaRPr lang="en-US" altLang="zh-CN" b="1"/>
              </a:p>
              <a:p>
                <a:pPr lvl="1" defTabSz="536575">
                  <a:lnSpc>
                    <a:spcPct val="200000"/>
                  </a:lnSpc>
                </a:pPr>
                <a:r>
                  <a:rPr lang="en-US" altLang="zh-CN" b="1"/>
                  <a:t>case	</a:t>
                </a:r>
                <a:r>
                  <a:rPr lang="zh-CN" altLang="en-US" b="1"/>
                  <a:t>常量</a:t>
                </a:r>
                <a:r>
                  <a:rPr lang="en-US" altLang="zh-CN" b="1"/>
                  <a:t>n : </a:t>
                </a:r>
                <a:r>
                  <a:rPr lang="zh-CN" altLang="en-US" b="1"/>
                  <a:t>语句</a:t>
                </a:r>
                <a:r>
                  <a:rPr lang="en-US" altLang="zh-CN" b="1"/>
                  <a:t>n</a:t>
                </a:r>
              </a:p>
              <a:p>
                <a:pPr lvl="1" defTabSz="536575">
                  <a:lnSpc>
                    <a:spcPct val="200000"/>
                  </a:lnSpc>
                </a:pPr>
                <a:r>
                  <a:rPr lang="en-US" altLang="zh-CN" b="1"/>
                  <a:t>default :	    </a:t>
                </a:r>
                <a:r>
                  <a:rPr lang="zh-CN" altLang="en-US" b="1"/>
                  <a:t>语句</a:t>
                </a:r>
                <a:r>
                  <a:rPr lang="en-US" altLang="zh-CN" b="1"/>
                  <a:t>n+1</a:t>
                </a:r>
              </a:p>
              <a:p>
                <a:pPr defTabSz="536575">
                  <a:lnSpc>
                    <a:spcPct val="200000"/>
                  </a:lnSpc>
                </a:pPr>
                <a:r>
                  <a:rPr lang="en-US" altLang="zh-CN" b="1"/>
                  <a:t>}</a:t>
                </a:r>
                <a:endParaRPr lang="zh-CN" altLang="en-US" b="1"/>
              </a:p>
            </p:txBody>
          </p:sp>
        </mc:Choice>
        <mc:Fallback xmlns="">
          <p:sp>
            <p:nvSpPr>
              <p:cNvPr id="4" name="矩形 3"/>
              <p:cNvSpPr>
                <a:spLocks noRot="1" noChangeAspect="1" noMove="1" noResize="1" noEditPoints="1" noAdjustHandles="1" noChangeArrowheads="1" noChangeShapeType="1" noTextEdit="1"/>
              </p:cNvSpPr>
              <p:nvPr/>
            </p:nvSpPr>
            <p:spPr>
              <a:xfrm>
                <a:off x="575095" y="1227162"/>
                <a:ext cx="3056282" cy="5224814"/>
              </a:xfrm>
              <a:prstGeom prst="rect">
                <a:avLst/>
              </a:prstGeom>
              <a:blipFill>
                <a:blip r:embed="rId3" cstate="print"/>
                <a:stretch>
                  <a:fillRect l="-1389"/>
                </a:stretch>
              </a:blipFill>
            </p:spPr>
            <p:txBody>
              <a:bodyPr/>
              <a:lstStyle/>
              <a:p>
                <a:r>
                  <a:rPr lang="zh-CN" altLang="en-US">
                    <a:noFill/>
                  </a:rPr>
                  <a:t> </a:t>
                </a:r>
              </a:p>
            </p:txBody>
          </p:sp>
        </mc:Fallback>
      </mc:AlternateContent>
      <p:sp>
        <p:nvSpPr>
          <p:cNvPr id="16" name="MH_Desc_1"/>
          <p:cNvSpPr/>
          <p:nvPr>
            <p:custDataLst>
              <p:tags r:id="rId1"/>
            </p:custDataLst>
          </p:nvPr>
        </p:nvSpPr>
        <p:spPr>
          <a:xfrm>
            <a:off x="3850040" y="1227162"/>
            <a:ext cx="7682948" cy="522481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dirty="0">
                <a:solidFill>
                  <a:schemeClr val="tx1"/>
                </a:solidFill>
              </a:rPr>
              <a:t>括号内的“表达式”，其值的类型应为整数类型</a:t>
            </a:r>
            <a:r>
              <a:rPr lang="en-US" altLang="zh-CN" sz="1400" dirty="0">
                <a:solidFill>
                  <a:schemeClr val="tx1"/>
                </a:solidFill>
              </a:rPr>
              <a:t>(</a:t>
            </a:r>
            <a:r>
              <a:rPr lang="zh-CN" altLang="en-US" sz="1400" dirty="0">
                <a:solidFill>
                  <a:schemeClr val="tx1"/>
                </a:solidFill>
              </a:rPr>
              <a:t>包括字符型</a:t>
            </a:r>
            <a:r>
              <a:rPr lang="en-US" altLang="zh-CN" sz="1400" dirty="0">
                <a:solidFill>
                  <a:schemeClr val="tx1"/>
                </a:solidFill>
              </a:rPr>
              <a:t>)</a:t>
            </a:r>
            <a:r>
              <a:rPr lang="zh-CN" altLang="en-US" sz="1400" dirty="0">
                <a:solidFill>
                  <a:schemeClr val="tx1"/>
                </a:solidFill>
              </a:rPr>
              <a:t>。</a:t>
            </a:r>
          </a:p>
          <a:p>
            <a:pPr algn="just">
              <a:lnSpc>
                <a:spcPct val="150000"/>
              </a:lnSpc>
              <a:defRPr/>
            </a:pPr>
            <a:r>
              <a:rPr lang="en-US" altLang="zh-CN" sz="1400" dirty="0">
                <a:solidFill>
                  <a:schemeClr val="tx1"/>
                </a:solidFill>
              </a:rPr>
              <a:t>(2) </a:t>
            </a:r>
            <a:r>
              <a:rPr lang="zh-CN" altLang="en-US" sz="1400" dirty="0">
                <a:solidFill>
                  <a:schemeClr val="tx1"/>
                </a:solidFill>
              </a:rPr>
              <a:t>花括号内是一个复合语句，内包含多个以关键字</a:t>
            </a:r>
            <a:r>
              <a:rPr lang="en-US" altLang="zh-CN" sz="1400" dirty="0">
                <a:solidFill>
                  <a:schemeClr val="tx1"/>
                </a:solidFill>
              </a:rPr>
              <a:t>case</a:t>
            </a:r>
            <a:r>
              <a:rPr lang="zh-CN" altLang="en-US" sz="1400" dirty="0">
                <a:solidFill>
                  <a:schemeClr val="tx1"/>
                </a:solidFill>
              </a:rPr>
              <a:t>开头的语句行和最多一个以</a:t>
            </a:r>
            <a:r>
              <a:rPr lang="en-US" altLang="zh-CN" sz="1400" dirty="0">
                <a:solidFill>
                  <a:schemeClr val="tx1"/>
                </a:solidFill>
              </a:rPr>
              <a:t>default</a:t>
            </a:r>
            <a:r>
              <a:rPr lang="zh-CN" altLang="en-US" sz="1400" dirty="0">
                <a:solidFill>
                  <a:schemeClr val="tx1"/>
                </a:solidFill>
              </a:rPr>
              <a:t>开头的行。</a:t>
            </a:r>
            <a:r>
              <a:rPr lang="en-US" altLang="zh-CN" sz="1400" dirty="0">
                <a:solidFill>
                  <a:schemeClr val="tx1"/>
                </a:solidFill>
              </a:rPr>
              <a:t>case</a:t>
            </a:r>
            <a:r>
              <a:rPr lang="zh-CN" altLang="en-US" sz="1400" dirty="0">
                <a:solidFill>
                  <a:schemeClr val="tx1"/>
                </a:solidFill>
              </a:rPr>
              <a:t>后面跟一个常量</a:t>
            </a:r>
            <a:r>
              <a:rPr lang="en-US" altLang="zh-CN" sz="1400" dirty="0">
                <a:solidFill>
                  <a:schemeClr val="tx1"/>
                </a:solidFill>
              </a:rPr>
              <a:t>(</a:t>
            </a:r>
            <a:r>
              <a:rPr lang="zh-CN" altLang="en-US" sz="1400" dirty="0">
                <a:solidFill>
                  <a:schemeClr val="tx1"/>
                </a:solidFill>
              </a:rPr>
              <a:t>或常量表达式</a:t>
            </a:r>
            <a:r>
              <a:rPr lang="en-US" altLang="zh-CN" sz="1400" dirty="0">
                <a:solidFill>
                  <a:schemeClr val="tx1"/>
                </a:solidFill>
              </a:rPr>
              <a:t>)</a:t>
            </a:r>
            <a:r>
              <a:rPr lang="zh-CN" altLang="en-US" sz="1400" dirty="0">
                <a:solidFill>
                  <a:schemeClr val="tx1"/>
                </a:solidFill>
              </a:rPr>
              <a:t>，它们和</a:t>
            </a:r>
            <a:r>
              <a:rPr lang="en-US" altLang="zh-CN" sz="1400" dirty="0">
                <a:solidFill>
                  <a:schemeClr val="tx1"/>
                </a:solidFill>
              </a:rPr>
              <a:t>default</a:t>
            </a:r>
            <a:r>
              <a:rPr lang="zh-CN" altLang="en-US" sz="1400" dirty="0">
                <a:solidFill>
                  <a:schemeClr val="tx1"/>
                </a:solidFill>
              </a:rPr>
              <a:t>都是起标号作用，用来标志一个位置。执行</a:t>
            </a:r>
            <a:r>
              <a:rPr lang="en-US" altLang="zh-CN" sz="1400" dirty="0">
                <a:solidFill>
                  <a:schemeClr val="tx1"/>
                </a:solidFill>
              </a:rPr>
              <a:t>switch</a:t>
            </a:r>
            <a:r>
              <a:rPr lang="zh-CN" altLang="en-US" sz="1400" dirty="0">
                <a:solidFill>
                  <a:schemeClr val="tx1"/>
                </a:solidFill>
              </a:rPr>
              <a:t>语句时，先计算</a:t>
            </a:r>
            <a:r>
              <a:rPr lang="en-US" altLang="zh-CN" sz="1400" dirty="0">
                <a:solidFill>
                  <a:schemeClr val="tx1"/>
                </a:solidFill>
              </a:rPr>
              <a:t>switch</a:t>
            </a:r>
            <a:r>
              <a:rPr lang="zh-CN" altLang="en-US" sz="1400" dirty="0">
                <a:solidFill>
                  <a:schemeClr val="tx1"/>
                </a:solidFill>
              </a:rPr>
              <a:t>后面的“表达式”的值，然后将它与各</a:t>
            </a:r>
            <a:r>
              <a:rPr lang="en-US" altLang="zh-CN" sz="1400" dirty="0">
                <a:solidFill>
                  <a:schemeClr val="tx1"/>
                </a:solidFill>
              </a:rPr>
              <a:t>case</a:t>
            </a:r>
            <a:r>
              <a:rPr lang="zh-CN" altLang="en-US" sz="1400" dirty="0">
                <a:solidFill>
                  <a:schemeClr val="tx1"/>
                </a:solidFill>
              </a:rPr>
              <a:t>标号比较，如果与某一个</a:t>
            </a:r>
            <a:r>
              <a:rPr lang="en-US" altLang="zh-CN" sz="1400" dirty="0">
                <a:solidFill>
                  <a:schemeClr val="tx1"/>
                </a:solidFill>
              </a:rPr>
              <a:t>case</a:t>
            </a:r>
            <a:r>
              <a:rPr lang="zh-CN" altLang="en-US" sz="1400" dirty="0">
                <a:solidFill>
                  <a:schemeClr val="tx1"/>
                </a:solidFill>
              </a:rPr>
              <a:t>标号中的常量相同，流程就转到此</a:t>
            </a:r>
            <a:r>
              <a:rPr lang="en-US" altLang="zh-CN" sz="1400" dirty="0">
                <a:solidFill>
                  <a:schemeClr val="tx1"/>
                </a:solidFill>
              </a:rPr>
              <a:t>case</a:t>
            </a:r>
            <a:r>
              <a:rPr lang="zh-CN" altLang="en-US" sz="1400" dirty="0">
                <a:solidFill>
                  <a:schemeClr val="tx1"/>
                </a:solidFill>
              </a:rPr>
              <a:t>标号后面的语句。如果没有与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常量，流程转去执行</a:t>
            </a:r>
            <a:r>
              <a:rPr lang="en-US" altLang="zh-CN" sz="1400" dirty="0">
                <a:solidFill>
                  <a:schemeClr val="tx1"/>
                </a:solidFill>
              </a:rPr>
              <a:t>default</a:t>
            </a:r>
            <a:r>
              <a:rPr lang="zh-CN" altLang="en-US" sz="1400" dirty="0">
                <a:solidFill>
                  <a:schemeClr val="tx1"/>
                </a:solidFill>
              </a:rPr>
              <a:t>标号后面的语句。</a:t>
            </a:r>
          </a:p>
          <a:p>
            <a:pPr algn="just">
              <a:lnSpc>
                <a:spcPct val="150000"/>
              </a:lnSpc>
              <a:defRPr/>
            </a:pPr>
            <a:r>
              <a:rPr lang="en-US" altLang="zh-CN" sz="1400" dirty="0">
                <a:solidFill>
                  <a:schemeClr val="tx1"/>
                </a:solidFill>
              </a:rPr>
              <a:t>(3) </a:t>
            </a:r>
            <a:r>
              <a:rPr lang="zh-CN" altLang="en-US" sz="1400" dirty="0">
                <a:solidFill>
                  <a:schemeClr val="tx1"/>
                </a:solidFill>
              </a:rPr>
              <a:t>可以没有</a:t>
            </a:r>
            <a:r>
              <a:rPr lang="en-US" altLang="zh-CN" sz="1400" dirty="0">
                <a:solidFill>
                  <a:schemeClr val="tx1"/>
                </a:solidFill>
              </a:rPr>
              <a:t>default</a:t>
            </a:r>
            <a:r>
              <a:rPr lang="zh-CN" altLang="en-US" sz="1400" dirty="0">
                <a:solidFill>
                  <a:schemeClr val="tx1"/>
                </a:solidFill>
              </a:rPr>
              <a:t>标号，此时如果没有与</a:t>
            </a:r>
            <a:r>
              <a:rPr lang="en-US" altLang="zh-CN" sz="1400" dirty="0">
                <a:solidFill>
                  <a:schemeClr val="tx1"/>
                </a:solidFill>
              </a:rPr>
              <a:t>switch</a:t>
            </a:r>
            <a:r>
              <a:rPr lang="zh-CN" altLang="en-US" sz="1400" dirty="0">
                <a:solidFill>
                  <a:schemeClr val="tx1"/>
                </a:solidFill>
              </a:rPr>
              <a:t>表达式相匹配的</a:t>
            </a:r>
            <a:r>
              <a:rPr lang="en-US" altLang="zh-CN" sz="1400" dirty="0">
                <a:solidFill>
                  <a:schemeClr val="tx1"/>
                </a:solidFill>
              </a:rPr>
              <a:t>case</a:t>
            </a:r>
            <a:r>
              <a:rPr lang="zh-CN" altLang="en-US" sz="1400" dirty="0">
                <a:solidFill>
                  <a:schemeClr val="tx1"/>
                </a:solidFill>
              </a:rPr>
              <a:t>常量，则不执行任何语句。</a:t>
            </a:r>
          </a:p>
          <a:p>
            <a:pPr algn="just">
              <a:lnSpc>
                <a:spcPct val="150000"/>
              </a:lnSpc>
              <a:defRPr/>
            </a:pPr>
            <a:r>
              <a:rPr lang="en-US" altLang="zh-CN" sz="1400" dirty="0">
                <a:solidFill>
                  <a:schemeClr val="tx1"/>
                </a:solidFill>
              </a:rPr>
              <a:t>(4) </a:t>
            </a:r>
            <a:r>
              <a:rPr lang="zh-CN" altLang="en-US" sz="1400" dirty="0">
                <a:solidFill>
                  <a:schemeClr val="tx1"/>
                </a:solidFill>
              </a:rPr>
              <a:t>各个</a:t>
            </a:r>
            <a:r>
              <a:rPr lang="en-US" altLang="zh-CN" sz="1400" dirty="0">
                <a:solidFill>
                  <a:schemeClr val="tx1"/>
                </a:solidFill>
              </a:rPr>
              <a:t>case</a:t>
            </a:r>
            <a:r>
              <a:rPr lang="zh-CN" altLang="en-US" sz="1400" dirty="0">
                <a:solidFill>
                  <a:schemeClr val="tx1"/>
                </a:solidFill>
              </a:rPr>
              <a:t>标号出现次序不影响执行结果。</a:t>
            </a:r>
          </a:p>
          <a:p>
            <a:pPr algn="just">
              <a:lnSpc>
                <a:spcPct val="150000"/>
              </a:lnSpc>
              <a:defRPr/>
            </a:pPr>
            <a:r>
              <a:rPr lang="en-US" altLang="zh-CN" sz="1400" dirty="0">
                <a:solidFill>
                  <a:schemeClr val="tx1"/>
                </a:solidFill>
              </a:rPr>
              <a:t>(5) </a:t>
            </a:r>
            <a:r>
              <a:rPr lang="zh-CN" altLang="en-US" sz="1400" dirty="0">
                <a:solidFill>
                  <a:schemeClr val="tx1"/>
                </a:solidFill>
              </a:rPr>
              <a:t>每一个</a:t>
            </a:r>
            <a:r>
              <a:rPr lang="en-US" altLang="zh-CN" sz="1400" dirty="0">
                <a:solidFill>
                  <a:schemeClr val="tx1"/>
                </a:solidFill>
              </a:rPr>
              <a:t>case</a:t>
            </a:r>
            <a:r>
              <a:rPr lang="zh-CN" altLang="en-US" sz="1400" dirty="0">
                <a:solidFill>
                  <a:schemeClr val="tx1"/>
                </a:solidFill>
              </a:rPr>
              <a:t>常量必须互不相同；否则就会出现互相矛盾的现象。</a:t>
            </a:r>
          </a:p>
          <a:p>
            <a:pPr algn="just">
              <a:lnSpc>
                <a:spcPct val="150000"/>
              </a:lnSpc>
              <a:defRPr/>
            </a:pPr>
            <a:r>
              <a:rPr lang="en-US" altLang="zh-CN" sz="1400" dirty="0">
                <a:solidFill>
                  <a:schemeClr val="tx1"/>
                </a:solidFill>
              </a:rPr>
              <a:t>(6) case</a:t>
            </a:r>
            <a:r>
              <a:rPr lang="zh-CN" altLang="en-US" sz="1400" dirty="0">
                <a:solidFill>
                  <a:schemeClr val="tx1"/>
                </a:solidFill>
              </a:rPr>
              <a:t>标号只起标记的作用。在执行</a:t>
            </a:r>
            <a:r>
              <a:rPr lang="en-US" altLang="zh-CN" sz="1400" dirty="0">
                <a:solidFill>
                  <a:schemeClr val="tx1"/>
                </a:solidFill>
              </a:rPr>
              <a:t>switch</a:t>
            </a:r>
            <a:r>
              <a:rPr lang="zh-CN" altLang="en-US" sz="1400" dirty="0">
                <a:solidFill>
                  <a:schemeClr val="tx1"/>
                </a:solidFill>
              </a:rPr>
              <a:t>语句时，根据</a:t>
            </a:r>
            <a:r>
              <a:rPr lang="en-US" altLang="zh-CN" sz="1400" dirty="0">
                <a:solidFill>
                  <a:schemeClr val="tx1"/>
                </a:solidFill>
              </a:rPr>
              <a:t>switch</a:t>
            </a:r>
            <a:r>
              <a:rPr lang="zh-CN" altLang="en-US" sz="1400" dirty="0">
                <a:solidFill>
                  <a:schemeClr val="tx1"/>
                </a:solidFill>
              </a:rPr>
              <a:t>表达式的值找到匹配的入口标号，</a:t>
            </a:r>
            <a:r>
              <a:rPr lang="zh-CN" altLang="en-US" sz="1400" b="1" dirty="0">
                <a:solidFill>
                  <a:schemeClr val="tx1"/>
                </a:solidFill>
                <a:highlight>
                  <a:srgbClr val="FFFF00"/>
                </a:highlight>
              </a:rPr>
              <a:t>在执行完一个</a:t>
            </a:r>
            <a:r>
              <a:rPr lang="en-US" altLang="zh-CN" sz="1400" b="1" dirty="0">
                <a:solidFill>
                  <a:schemeClr val="tx1"/>
                </a:solidFill>
                <a:highlight>
                  <a:srgbClr val="FFFF00"/>
                </a:highlight>
              </a:rPr>
              <a:t>case</a:t>
            </a:r>
            <a:r>
              <a:rPr lang="zh-CN" altLang="en-US" sz="1400" b="1" dirty="0">
                <a:solidFill>
                  <a:schemeClr val="tx1"/>
                </a:solidFill>
                <a:highlight>
                  <a:srgbClr val="FFFF00"/>
                </a:highlight>
              </a:rPr>
              <a:t>标号后面的语句后，就从此标号开始执行下去，不再进行判断。因此，一般情况下，在执行一个</a:t>
            </a:r>
            <a:r>
              <a:rPr lang="en-US" altLang="zh-CN" sz="1400" b="1" dirty="0">
                <a:solidFill>
                  <a:schemeClr val="tx1"/>
                </a:solidFill>
                <a:highlight>
                  <a:srgbClr val="FFFF00"/>
                </a:highlight>
              </a:rPr>
              <a:t>case</a:t>
            </a:r>
            <a:r>
              <a:rPr lang="zh-CN" altLang="en-US" sz="1400" b="1" dirty="0">
                <a:solidFill>
                  <a:schemeClr val="tx1"/>
                </a:solidFill>
                <a:highlight>
                  <a:srgbClr val="FFFF00"/>
                </a:highlight>
              </a:rPr>
              <a:t>子句后，应当用</a:t>
            </a:r>
            <a:r>
              <a:rPr lang="en-US" altLang="zh-CN" sz="1400" b="1" dirty="0">
                <a:solidFill>
                  <a:schemeClr val="tx1"/>
                </a:solidFill>
                <a:highlight>
                  <a:srgbClr val="FFFF00"/>
                </a:highlight>
              </a:rPr>
              <a:t>break</a:t>
            </a:r>
            <a:r>
              <a:rPr lang="zh-CN" altLang="en-US" sz="1400" b="1" dirty="0">
                <a:solidFill>
                  <a:schemeClr val="tx1"/>
                </a:solidFill>
                <a:highlight>
                  <a:srgbClr val="FFFF00"/>
                </a:highlight>
              </a:rPr>
              <a:t>语句使流程跳出</a:t>
            </a:r>
            <a:r>
              <a:rPr lang="en-US" altLang="zh-CN" sz="1400" b="1" dirty="0">
                <a:solidFill>
                  <a:schemeClr val="tx1"/>
                </a:solidFill>
                <a:highlight>
                  <a:srgbClr val="FFFF00"/>
                </a:highlight>
              </a:rPr>
              <a:t>switch</a:t>
            </a:r>
            <a:r>
              <a:rPr lang="zh-CN" altLang="en-US" sz="1400" b="1" dirty="0">
                <a:solidFill>
                  <a:schemeClr val="tx1"/>
                </a:solidFill>
                <a:highlight>
                  <a:srgbClr val="FFFF00"/>
                </a:highlight>
              </a:rPr>
              <a:t>结构。</a:t>
            </a:r>
            <a:r>
              <a:rPr lang="zh-CN" altLang="en-US" sz="1400" dirty="0">
                <a:solidFill>
                  <a:schemeClr val="tx1"/>
                </a:solidFill>
              </a:rPr>
              <a:t>最后一个</a:t>
            </a:r>
            <a:r>
              <a:rPr lang="en-US" altLang="zh-CN" sz="1400" dirty="0">
                <a:solidFill>
                  <a:schemeClr val="tx1"/>
                </a:solidFill>
              </a:rPr>
              <a:t>case</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今为</a:t>
            </a:r>
            <a:r>
              <a:rPr lang="en-US" altLang="zh-CN" sz="1400" dirty="0">
                <a:solidFill>
                  <a:schemeClr val="tx1"/>
                </a:solidFill>
              </a:rPr>
              <a:t>default</a:t>
            </a:r>
            <a:r>
              <a:rPr lang="zh-CN" altLang="en-US" sz="1400" dirty="0">
                <a:solidFill>
                  <a:schemeClr val="tx1"/>
                </a:solidFill>
              </a:rPr>
              <a:t>子句</a:t>
            </a:r>
            <a:r>
              <a:rPr lang="en-US" altLang="zh-CN" sz="1400" dirty="0">
                <a:solidFill>
                  <a:schemeClr val="tx1"/>
                </a:solidFill>
              </a:rPr>
              <a:t>)</a:t>
            </a:r>
            <a:r>
              <a:rPr lang="zh-CN" altLang="en-US" sz="1400" dirty="0">
                <a:solidFill>
                  <a:schemeClr val="tx1"/>
                </a:solidFill>
              </a:rPr>
              <a:t>中可不加</a:t>
            </a:r>
            <a:r>
              <a:rPr lang="en-US" altLang="zh-CN" sz="1400" dirty="0">
                <a:solidFill>
                  <a:schemeClr val="tx1"/>
                </a:solidFill>
              </a:rPr>
              <a:t>break</a:t>
            </a:r>
            <a:r>
              <a:rPr lang="zh-CN" altLang="en-US" sz="1400" dirty="0">
                <a:solidFill>
                  <a:schemeClr val="tx1"/>
                </a:solidFill>
              </a:rPr>
              <a:t>语句。</a:t>
            </a:r>
          </a:p>
          <a:p>
            <a:pPr algn="just">
              <a:lnSpc>
                <a:spcPct val="150000"/>
              </a:lnSpc>
              <a:defRPr/>
            </a:pPr>
            <a:r>
              <a:rPr lang="en-US" altLang="zh-CN" sz="1400" dirty="0">
                <a:solidFill>
                  <a:schemeClr val="tx1"/>
                </a:solidFill>
              </a:rPr>
              <a:t>(7) </a:t>
            </a:r>
            <a:r>
              <a:rPr lang="zh-CN" altLang="en-US" sz="1400" dirty="0">
                <a:solidFill>
                  <a:schemeClr val="tx1"/>
                </a:solidFill>
                <a:highlight>
                  <a:srgbClr val="FFFF00"/>
                </a:highlight>
              </a:rPr>
              <a:t>在</a:t>
            </a:r>
            <a:r>
              <a:rPr lang="en-US" altLang="zh-CN" sz="1400" dirty="0">
                <a:solidFill>
                  <a:schemeClr val="tx1"/>
                </a:solidFill>
                <a:highlight>
                  <a:srgbClr val="FFFF00"/>
                </a:highlight>
              </a:rPr>
              <a:t>case</a:t>
            </a:r>
            <a:r>
              <a:rPr lang="zh-CN" altLang="en-US" sz="1400" dirty="0">
                <a:solidFill>
                  <a:schemeClr val="tx1"/>
                </a:solidFill>
                <a:highlight>
                  <a:srgbClr val="FFFF00"/>
                </a:highlight>
              </a:rPr>
              <a:t>子句中虽然包含了一个以上执行语句，但可以不必用花括号括起来，会自动顺序执行本</a:t>
            </a:r>
            <a:r>
              <a:rPr lang="en-US" altLang="zh-CN" sz="1400" dirty="0">
                <a:solidFill>
                  <a:schemeClr val="tx1"/>
                </a:solidFill>
                <a:highlight>
                  <a:srgbClr val="FFFF00"/>
                </a:highlight>
              </a:rPr>
              <a:t>case</a:t>
            </a:r>
            <a:r>
              <a:rPr lang="zh-CN" altLang="en-US" sz="1400" dirty="0">
                <a:solidFill>
                  <a:schemeClr val="tx1"/>
                </a:solidFill>
                <a:highlight>
                  <a:srgbClr val="FFFF00"/>
                </a:highlight>
              </a:rPr>
              <a:t>标号后面所有的语句。当然加上花括号也可以。</a:t>
            </a:r>
          </a:p>
          <a:p>
            <a:pPr algn="just">
              <a:lnSpc>
                <a:spcPct val="150000"/>
              </a:lnSpc>
              <a:defRPr/>
            </a:pPr>
            <a:r>
              <a:rPr lang="en-US" altLang="zh-CN" sz="1400" dirty="0">
                <a:solidFill>
                  <a:schemeClr val="tx1"/>
                </a:solidFill>
              </a:rPr>
              <a:t>(8) </a:t>
            </a:r>
            <a:r>
              <a:rPr lang="zh-CN" altLang="en-US" sz="1400" dirty="0">
                <a:solidFill>
                  <a:schemeClr val="tx1"/>
                </a:solidFill>
              </a:rPr>
              <a:t>多个</a:t>
            </a:r>
            <a:r>
              <a:rPr lang="en-US" altLang="zh-CN" sz="1400" dirty="0">
                <a:solidFill>
                  <a:schemeClr val="tx1"/>
                </a:solidFill>
              </a:rPr>
              <a:t>case</a:t>
            </a:r>
            <a:r>
              <a:rPr lang="zh-CN" altLang="en-US" sz="1400" dirty="0">
                <a:solidFill>
                  <a:schemeClr val="tx1"/>
                </a:solidFill>
              </a:rPr>
              <a:t>标号可以共用一组执行语句。</a:t>
            </a:r>
          </a:p>
        </p:txBody>
      </p:sp>
    </p:spTree>
    <p:extLst>
      <p:ext uri="{BB962C8B-B14F-4D97-AF65-F5344CB8AC3E}">
        <p14:creationId xmlns:p14="http://schemas.microsoft.com/office/powerpoint/2010/main" val="2894994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737" y="392519"/>
            <a:ext cx="10761146" cy="619535"/>
          </a:xfrm>
        </p:spPr>
        <p:txBody>
          <a:bodyPr/>
          <a:lstStyle/>
          <a:p>
            <a:r>
              <a:rPr lang="zh-CN" altLang="en-US" dirty="0"/>
              <a:t>用</a:t>
            </a:r>
            <a:r>
              <a:rPr lang="en-US" altLang="zh-CN" dirty="0"/>
              <a:t>switch</a:t>
            </a:r>
            <a:r>
              <a:rPr lang="zh-CN" altLang="en-US" dirty="0"/>
              <a:t>语句实现多分支选择结构</a:t>
            </a:r>
          </a:p>
        </p:txBody>
      </p:sp>
      <p:sp>
        <p:nvSpPr>
          <p:cNvPr id="3" name="内容占位符 2"/>
          <p:cNvSpPr>
            <a:spLocks noGrp="1"/>
          </p:cNvSpPr>
          <p:nvPr>
            <p:ph idx="1"/>
          </p:nvPr>
        </p:nvSpPr>
        <p:spPr>
          <a:xfrm>
            <a:off x="614350" y="1083710"/>
            <a:ext cx="10535095" cy="993853"/>
          </a:xfrm>
        </p:spPr>
        <p:txBody>
          <a:bodyPr>
            <a:noAutofit/>
          </a:bodyPr>
          <a:lstStyle/>
          <a:p>
            <a:pPr marL="88900" indent="-88900">
              <a:lnSpc>
                <a:spcPct val="120000"/>
              </a:lnSpc>
              <a:spcBef>
                <a:spcPts val="0"/>
              </a:spcBef>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4.7】</a:t>
            </a:r>
            <a:r>
              <a:rPr lang="zh-CN" altLang="en-US" sz="2000">
                <a:solidFill>
                  <a:schemeClr val="accent1"/>
                </a:solidFill>
              </a:rPr>
              <a:t>用</a:t>
            </a:r>
            <a:r>
              <a:rPr lang="en-US" altLang="zh-CN" sz="2000">
                <a:solidFill>
                  <a:schemeClr val="accent1"/>
                </a:solidFill>
              </a:rPr>
              <a:t>switch</a:t>
            </a:r>
            <a:r>
              <a:rPr lang="zh-CN" altLang="en-US" sz="2000">
                <a:solidFill>
                  <a:schemeClr val="accent1"/>
                </a:solidFill>
              </a:rPr>
              <a:t>语句处理菜单命令。在许多应用程序中，用菜单对流程进行控制，例如从键盘输入一个</a:t>
            </a:r>
            <a:r>
              <a:rPr lang="en-US" altLang="zh-CN" sz="2000">
                <a:solidFill>
                  <a:schemeClr val="accent1"/>
                </a:solidFill>
              </a:rPr>
              <a:t>′A′</a:t>
            </a:r>
            <a:r>
              <a:rPr lang="zh-CN" altLang="en-US" sz="2000">
                <a:solidFill>
                  <a:schemeClr val="accent1"/>
                </a:solidFill>
              </a:rPr>
              <a:t>或</a:t>
            </a:r>
            <a:r>
              <a:rPr lang="en-US" altLang="zh-CN" sz="2000">
                <a:solidFill>
                  <a:schemeClr val="accent1"/>
                </a:solidFill>
              </a:rPr>
              <a:t>′a′</a:t>
            </a:r>
            <a:r>
              <a:rPr lang="zh-CN" altLang="en-US" sz="2000">
                <a:solidFill>
                  <a:schemeClr val="accent1"/>
                </a:solidFill>
              </a:rPr>
              <a:t>字符，就会执行</a:t>
            </a:r>
            <a:r>
              <a:rPr lang="en-US" altLang="zh-CN" sz="2000">
                <a:solidFill>
                  <a:schemeClr val="accent1"/>
                </a:solidFill>
              </a:rPr>
              <a:t>A</a:t>
            </a:r>
            <a:r>
              <a:rPr lang="zh-CN" altLang="en-US" sz="2000">
                <a:solidFill>
                  <a:schemeClr val="accent1"/>
                </a:solidFill>
              </a:rPr>
              <a:t>操作，输入一个</a:t>
            </a:r>
            <a:r>
              <a:rPr lang="en-US" altLang="zh-CN" sz="2000">
                <a:solidFill>
                  <a:schemeClr val="accent1"/>
                </a:solidFill>
              </a:rPr>
              <a:t>′B′</a:t>
            </a:r>
            <a:r>
              <a:rPr lang="zh-CN" altLang="en-US" sz="2000">
                <a:solidFill>
                  <a:schemeClr val="accent1"/>
                </a:solidFill>
              </a:rPr>
              <a:t>或</a:t>
            </a:r>
            <a:r>
              <a:rPr lang="en-US" altLang="zh-CN" sz="2000">
                <a:solidFill>
                  <a:schemeClr val="accent1"/>
                </a:solidFill>
              </a:rPr>
              <a:t>′b′</a:t>
            </a:r>
            <a:r>
              <a:rPr lang="zh-CN" altLang="en-US" sz="2000">
                <a:solidFill>
                  <a:schemeClr val="accent1"/>
                </a:solidFill>
              </a:rPr>
              <a:t>字符，就会执行</a:t>
            </a:r>
            <a:r>
              <a:rPr lang="en-US" altLang="zh-CN" sz="2000">
                <a:solidFill>
                  <a:schemeClr val="accent1"/>
                </a:solidFill>
              </a:rPr>
              <a:t>B</a:t>
            </a:r>
            <a:r>
              <a:rPr lang="zh-CN" altLang="en-US" sz="2000">
                <a:solidFill>
                  <a:schemeClr val="accent1"/>
                </a:solidFill>
              </a:rPr>
              <a:t>操作。</a:t>
            </a:r>
          </a:p>
        </p:txBody>
      </p:sp>
      <p:grpSp>
        <p:nvGrpSpPr>
          <p:cNvPr id="24" name="组合 23"/>
          <p:cNvGrpSpPr/>
          <p:nvPr/>
        </p:nvGrpSpPr>
        <p:grpSpPr>
          <a:xfrm>
            <a:off x="773184" y="2145326"/>
            <a:ext cx="10217426" cy="3569580"/>
            <a:chOff x="1023730" y="2542985"/>
            <a:chExt cx="10217426" cy="3569580"/>
          </a:xfrm>
        </p:grpSpPr>
        <mc:AlternateContent xmlns:mc="http://schemas.openxmlformats.org/markup-compatibility/2006" xmlns:a14="http://schemas.microsoft.com/office/drawing/2010/main">
          <mc:Choice Requires="a14">
            <p:sp>
              <p:nvSpPr>
                <p:cNvPr id="13" name="圆角矩形 12"/>
                <p:cNvSpPr/>
                <p:nvPr/>
              </p:nvSpPr>
              <p:spPr>
                <a:xfrm>
                  <a:off x="1023730" y="2542985"/>
                  <a:ext cx="10217426" cy="356958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a:t>#include &lt;stdio.h&gt;</a:t>
                  </a:r>
                </a:p>
                <a:p>
                  <a:pPr defTabSz="363538"/>
                  <a:r>
                    <a:rPr lang="en-US" altLang="zh-CN" sz="1400"/>
                    <a:t>int main()</a:t>
                  </a:r>
                </a:p>
                <a:p>
                  <a:pPr defTabSz="363538"/>
                  <a:r>
                    <a:rPr lang="en-US" altLang="zh-CN" sz="1400"/>
                    <a:t>{	void action1(int,int),action2(int,int);	</a:t>
                  </a:r>
                  <a:r>
                    <a:rPr lang="en-US" altLang="zh-CN" sz="1400">
                      <a:solidFill>
                        <a:srgbClr val="008000"/>
                      </a:solidFill>
                    </a:rPr>
                    <a:t>//</a:t>
                  </a:r>
                  <a:r>
                    <a:rPr lang="zh-CN" altLang="en-US" sz="1400">
                      <a:solidFill>
                        <a:srgbClr val="008000"/>
                      </a:solidFill>
                    </a:rPr>
                    <a:t>函数声明</a:t>
                  </a:r>
                </a:p>
                <a:p>
                  <a:pPr defTabSz="363538"/>
                  <a:r>
                    <a:rPr lang="zh-CN" altLang="en-US" sz="1400"/>
                    <a:t>	</a:t>
                  </a:r>
                  <a:r>
                    <a:rPr lang="en-US" altLang="zh-CN" sz="1400"/>
                    <a:t>char ch;</a:t>
                  </a:r>
                </a:p>
                <a:p>
                  <a:pPr defTabSz="363538"/>
                  <a:r>
                    <a:rPr lang="en-US" altLang="zh-CN" sz="1400"/>
                    <a:t>	int a=15,b=23;</a:t>
                  </a:r>
                </a:p>
                <a:p>
                  <a:pPr defTabSz="363538"/>
                  <a:r>
                    <a:rPr lang="en-US" altLang="zh-CN" sz="1400"/>
                    <a:t>	ch=getchar();</a:t>
                  </a:r>
                </a:p>
                <a:p>
                  <a:pPr defTabSz="363538"/>
                  <a:r>
                    <a:rPr lang="en-US" altLang="zh-CN" sz="1400"/>
                    <a:t>	switch(ch)</a:t>
                  </a:r>
                </a:p>
                <a:p>
                  <a:pPr defTabSz="363538"/>
                  <a:r>
                    <a:rPr lang="en-US" altLang="zh-CN" sz="1400"/>
                    <a:t>	{ 	case 'a':</a:t>
                  </a:r>
                </a:p>
                <a:p>
                  <a:pPr defTabSz="363538"/>
                  <a:r>
                    <a:rPr lang="en-US" altLang="zh-CN" sz="1400"/>
                    <a:t>		case 'A': action1(a,b);break;		//</a:t>
                  </a:r>
                  <a:r>
                    <a:rPr lang="zh-CN" altLang="en-US" sz="1400"/>
                    <a:t>调用</a:t>
                  </a:r>
                  <a:r>
                    <a:rPr lang="en-US" altLang="zh-CN" sz="1400"/>
                    <a:t>action1</a:t>
                  </a:r>
                  <a:r>
                    <a:rPr lang="zh-CN" altLang="en-US" sz="1400"/>
                    <a:t>函数，执行</a:t>
                  </a:r>
                  <a:r>
                    <a:rPr lang="en-US" altLang="zh-CN" sz="1400"/>
                    <a:t>A</a:t>
                  </a:r>
                  <a:r>
                    <a:rPr lang="zh-CN" altLang="en-US" sz="1400"/>
                    <a:t>操作</a:t>
                  </a:r>
                </a:p>
                <a:p>
                  <a:pPr defTabSz="363538"/>
                  <a:r>
                    <a:rPr lang="zh-CN" altLang="en-US" sz="1400"/>
                    <a:t>		</a:t>
                  </a:r>
                  <a:r>
                    <a:rPr lang="en-US" altLang="zh-CN" sz="1400"/>
                    <a:t>case 'b':</a:t>
                  </a:r>
                </a:p>
                <a:p>
                  <a:pPr defTabSz="363538"/>
                  <a:r>
                    <a:rPr lang="en-US" altLang="zh-CN" sz="1400"/>
                    <a:t>		case 'B': action2(a,b);break;		//</a:t>
                  </a:r>
                  <a:r>
                    <a:rPr lang="zh-CN" altLang="en-US" sz="1400"/>
                    <a:t>调用</a:t>
                  </a:r>
                  <a:r>
                    <a:rPr lang="en-US" altLang="zh-CN" sz="1400"/>
                    <a:t>action2</a:t>
                  </a:r>
                  <a:r>
                    <a:rPr lang="zh-CN" altLang="en-US" sz="1400"/>
                    <a:t>函数，执行</a:t>
                  </a:r>
                  <a:r>
                    <a:rPr lang="en-US" altLang="zh-CN" sz="1400"/>
                    <a:t>B</a:t>
                  </a:r>
                  <a:r>
                    <a:rPr lang="zh-CN" altLang="en-US" sz="1400"/>
                    <a:t>操作</a:t>
                  </a:r>
                </a:p>
                <a:p>
                  <a:pPr defTabSz="363538"/>
                  <a:r>
                    <a:rPr lang="zh-CN" altLang="en-US" sz="1400"/>
                    <a:t>		</a:t>
                  </a:r>
                  <a:r>
                    <a:rPr lang="en-US" altLang="zh-CN" sz="1400"/>
                    <a:t>	</a:t>
                  </a:r>
                  <a14:m>
                    <m:oMath xmlns:m="http://schemas.openxmlformats.org/officeDocument/2006/math">
                      <m:r>
                        <a:rPr lang="zh-CN" altLang="en-US" sz="1400" i="1" smtClean="0">
                          <a:latin typeface="Cambria Math" panose="02040503050406030204" pitchFamily="18" charset="0"/>
                        </a:rPr>
                        <m:t>⋮</m:t>
                      </m:r>
                    </m:oMath>
                  </a14:m>
                  <a:endParaRPr lang="en-US" altLang="zh-CN" sz="1400"/>
                </a:p>
                <a:p>
                  <a:pPr defTabSz="363538"/>
                  <a:r>
                    <a:rPr lang="en-US" altLang="zh-CN" sz="1400"/>
                    <a:t>		default:  putchar('\a');			 //</a:t>
                  </a:r>
                  <a:r>
                    <a:rPr lang="zh-CN" altLang="en-US" sz="1400"/>
                    <a:t>如果输入其他字符，发出警告</a:t>
                  </a:r>
                </a:p>
                <a:p>
                  <a:pPr defTabSz="363538"/>
                  <a:r>
                    <a:rPr lang="zh-CN" altLang="en-US" sz="1400"/>
                    <a:t>	</a:t>
                  </a:r>
                  <a:r>
                    <a:rPr lang="en-US" altLang="zh-CN" sz="1400"/>
                    <a:t>}</a:t>
                  </a:r>
                </a:p>
                <a:p>
                  <a:pPr defTabSz="363538"/>
                  <a:r>
                    <a:rPr lang="en-US" altLang="zh-CN" sz="1400"/>
                    <a:t>	return 0;</a:t>
                  </a:r>
                </a:p>
                <a:p>
                  <a:pPr defTabSz="363538"/>
                  <a:r>
                    <a:rPr lang="en-US" altLang="zh-CN" sz="1400"/>
                    <a:t>}</a:t>
                  </a:r>
                </a:p>
              </p:txBody>
            </p:sp>
          </mc:Choice>
          <mc:Fallback xmlns="">
            <p:sp>
              <p:nvSpPr>
                <p:cNvPr id="13" name="圆角矩形 12"/>
                <p:cNvSpPr>
                  <a:spLocks noRot="1" noChangeAspect="1" noMove="1" noResize="1" noEditPoints="1" noAdjustHandles="1" noChangeArrowheads="1" noChangeShapeType="1" noTextEdit="1"/>
                </p:cNvSpPr>
                <p:nvPr/>
              </p:nvSpPr>
              <p:spPr>
                <a:xfrm>
                  <a:off x="1023730" y="2542985"/>
                  <a:ext cx="10217426" cy="3569580"/>
                </a:xfrm>
                <a:prstGeom prst="roundRect">
                  <a:avLst>
                    <a:gd name="adj" fmla="val 1849"/>
                  </a:avLst>
                </a:prstGeom>
                <a:blipFill>
                  <a:blip r:embed="rId15" cstate="print"/>
                  <a:stretch>
                    <a:fillRect b="-340"/>
                  </a:stretch>
                </a:blipFill>
              </p:spPr>
              <p:txBody>
                <a:bodyPr/>
                <a:lstStyle/>
                <a:p>
                  <a:r>
                    <a:rPr lang="zh-CN" altLang="en-US">
                      <a:noFill/>
                    </a:rPr>
                    <a:t> </a:t>
                  </a:r>
                </a:p>
              </p:txBody>
            </p:sp>
          </mc:Fallback>
        </mc:AlternateContent>
        <p:sp>
          <p:nvSpPr>
            <p:cNvPr id="5" name="矩形 4"/>
            <p:cNvSpPr/>
            <p:nvPr/>
          </p:nvSpPr>
          <p:spPr>
            <a:xfrm>
              <a:off x="7401338" y="2589115"/>
              <a:ext cx="3839818" cy="1600438"/>
            </a:xfrm>
            <a:prstGeom prst="rect">
              <a:avLst/>
            </a:prstGeom>
          </p:spPr>
          <p:txBody>
            <a:bodyPr wrap="square">
              <a:spAutoFit/>
            </a:bodyPr>
            <a:lstStyle/>
            <a:p>
              <a:pPr defTabSz="363538"/>
              <a:r>
                <a:rPr lang="en-US" altLang="zh-CN" sz="1400"/>
                <a:t>void action1(int x,int y)		//</a:t>
              </a:r>
              <a:r>
                <a:rPr lang="zh-CN" altLang="en-US" sz="1400"/>
                <a:t>执行加法的函数</a:t>
              </a:r>
            </a:p>
            <a:p>
              <a:pPr defTabSz="363538"/>
              <a:r>
                <a:rPr lang="en-US" altLang="zh-CN" sz="1400"/>
                <a:t>{	printf("x+y=%d\n",x+y);</a:t>
              </a:r>
            </a:p>
            <a:p>
              <a:pPr defTabSz="363538"/>
              <a:r>
                <a:rPr lang="en-US" altLang="zh-CN" sz="1400"/>
                <a:t>}</a:t>
              </a:r>
            </a:p>
            <a:p>
              <a:pPr defTabSz="363538"/>
              <a:endParaRPr lang="en-US" altLang="zh-CN" sz="1400"/>
            </a:p>
            <a:p>
              <a:pPr defTabSz="363538"/>
              <a:r>
                <a:rPr lang="en-US" altLang="zh-CN" sz="1400"/>
                <a:t>void action2(int x,int y)		//</a:t>
              </a:r>
              <a:r>
                <a:rPr lang="zh-CN" altLang="en-US" sz="1400"/>
                <a:t>执行乘法的函数</a:t>
              </a:r>
            </a:p>
            <a:p>
              <a:pPr defTabSz="363538"/>
              <a:r>
                <a:rPr lang="en-US" altLang="zh-CN" sz="1400"/>
                <a:t>{	printf("x*y=%d\n",x*y);</a:t>
              </a:r>
            </a:p>
            <a:p>
              <a:pPr defTabSz="363538"/>
              <a:r>
                <a:rPr lang="en-US" altLang="zh-CN" sz="1400"/>
                <a:t>}</a:t>
              </a:r>
              <a:endParaRPr lang="en-US" altLang="zh-CN" sz="1400">
                <a:solidFill>
                  <a:srgbClr val="008000"/>
                </a:solidFill>
              </a:endParaRPr>
            </a:p>
          </p:txBody>
        </p:sp>
        <p:cxnSp>
          <p:nvCxnSpPr>
            <p:cNvPr id="9" name="直接连接符 8"/>
            <p:cNvCxnSpPr/>
            <p:nvPr/>
          </p:nvCxnSpPr>
          <p:spPr>
            <a:xfrm>
              <a:off x="7201704" y="2542985"/>
              <a:ext cx="0" cy="3569580"/>
            </a:xfrm>
            <a:prstGeom prst="line">
              <a:avLst/>
            </a:prstGeom>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7046025" y="2946797"/>
              <a:ext cx="325496" cy="260107"/>
              <a:chOff x="5926033" y="1926699"/>
              <a:chExt cx="325496" cy="260107"/>
            </a:xfrm>
          </p:grpSpPr>
          <p:sp>
            <p:nvSpPr>
              <p:cNvPr id="11" name="MH_Other_2"/>
              <p:cNvSpPr/>
              <p:nvPr>
                <p:custDataLst>
                  <p:tags r:id="rId7"/>
                </p:custDataLst>
              </p:nvPr>
            </p:nvSpPr>
            <p:spPr>
              <a:xfrm>
                <a:off x="6179612" y="192669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2" name="MH_Other_3"/>
              <p:cNvSpPr/>
              <p:nvPr>
                <p:custDataLst>
                  <p:tags r:id="rId8"/>
                </p:custDataLst>
              </p:nvPr>
            </p:nvSpPr>
            <p:spPr>
              <a:xfrm>
                <a:off x="5926033" y="193070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4" name="MH_Other_4"/>
              <p:cNvSpPr/>
              <p:nvPr>
                <p:custDataLst>
                  <p:tags r:id="rId9"/>
                </p:custDataLst>
              </p:nvPr>
            </p:nvSpPr>
            <p:spPr>
              <a:xfrm>
                <a:off x="5961064" y="1940616"/>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5" name="MH_Other_5"/>
              <p:cNvSpPr/>
              <p:nvPr>
                <p:custDataLst>
                  <p:tags r:id="rId10"/>
                </p:custDataLst>
              </p:nvPr>
            </p:nvSpPr>
            <p:spPr>
              <a:xfrm>
                <a:off x="6179612" y="2102078"/>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6" name="MH_Other_6"/>
              <p:cNvSpPr/>
              <p:nvPr>
                <p:custDataLst>
                  <p:tags r:id="rId11"/>
                </p:custDataLst>
              </p:nvPr>
            </p:nvSpPr>
            <p:spPr>
              <a:xfrm>
                <a:off x="5926033" y="210607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7" name="MH_Other_7"/>
              <p:cNvSpPr/>
              <p:nvPr>
                <p:custDataLst>
                  <p:tags r:id="rId12"/>
                </p:custDataLst>
              </p:nvPr>
            </p:nvSpPr>
            <p:spPr>
              <a:xfrm>
                <a:off x="5961064" y="2115241"/>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nvGrpSpPr>
            <p:cNvPr id="6" name="组合 5"/>
            <p:cNvGrpSpPr/>
            <p:nvPr/>
          </p:nvGrpSpPr>
          <p:grpSpPr>
            <a:xfrm>
              <a:off x="7052649" y="5541003"/>
              <a:ext cx="325496" cy="260106"/>
              <a:chOff x="5926033" y="5434781"/>
              <a:chExt cx="325496" cy="260106"/>
            </a:xfrm>
          </p:grpSpPr>
          <p:sp>
            <p:nvSpPr>
              <p:cNvPr id="18" name="MH_Other_8"/>
              <p:cNvSpPr/>
              <p:nvPr>
                <p:custDataLst>
                  <p:tags r:id="rId1"/>
                </p:custDataLst>
              </p:nvPr>
            </p:nvSpPr>
            <p:spPr>
              <a:xfrm>
                <a:off x="6179612" y="5434781"/>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19" name="MH_Other_9"/>
              <p:cNvSpPr/>
              <p:nvPr>
                <p:custDataLst>
                  <p:tags r:id="rId2"/>
                </p:custDataLst>
              </p:nvPr>
            </p:nvSpPr>
            <p:spPr>
              <a:xfrm>
                <a:off x="5926033" y="5438782"/>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0" name="MH_Other_10"/>
              <p:cNvSpPr/>
              <p:nvPr>
                <p:custDataLst>
                  <p:tags r:id="rId3"/>
                </p:custDataLst>
              </p:nvPr>
            </p:nvSpPr>
            <p:spPr>
              <a:xfrm>
                <a:off x="5961064" y="5448509"/>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1" name="MH_Other_11"/>
              <p:cNvSpPr/>
              <p:nvPr>
                <p:custDataLst>
                  <p:tags r:id="rId4"/>
                </p:custDataLst>
              </p:nvPr>
            </p:nvSpPr>
            <p:spPr>
              <a:xfrm>
                <a:off x="6179612" y="5610159"/>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2" name="MH_Other_12"/>
              <p:cNvSpPr/>
              <p:nvPr>
                <p:custDataLst>
                  <p:tags r:id="rId5"/>
                </p:custDataLst>
              </p:nvPr>
            </p:nvSpPr>
            <p:spPr>
              <a:xfrm>
                <a:off x="5926033" y="5614160"/>
                <a:ext cx="71917" cy="80727"/>
              </a:xfrm>
              <a:prstGeom prst="ellipse">
                <a:avLst/>
              </a:prstGeom>
              <a:gradFill flip="none" rotWithShape="1">
                <a:gsLst>
                  <a:gs pos="51000">
                    <a:srgbClr val="525252"/>
                  </a:gs>
                  <a:gs pos="20000">
                    <a:srgbClr val="808080"/>
                  </a:gs>
                  <a:gs pos="86000">
                    <a:srgbClr val="A5A5A5"/>
                  </a:gs>
                </a:gsLst>
                <a:path path="circle">
                  <a:fillToRect l="100000" t="100000"/>
                </a:path>
                <a:tileRect r="-100000" b="-100000"/>
              </a:gradFill>
              <a:ln w="12700">
                <a:solidFill>
                  <a:srgbClr val="A9A9A9"/>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
            <p:nvSpPr>
              <p:cNvPr id="23" name="MH_Other_13"/>
              <p:cNvSpPr/>
              <p:nvPr>
                <p:custDataLst>
                  <p:tags r:id="rId6"/>
                </p:custDataLst>
              </p:nvPr>
            </p:nvSpPr>
            <p:spPr>
              <a:xfrm>
                <a:off x="5961064" y="5623134"/>
                <a:ext cx="269875" cy="53975"/>
              </a:xfrm>
              <a:prstGeom prst="rect">
                <a:avLst/>
              </a:prstGeom>
              <a:gradFill flip="none" rotWithShape="1">
                <a:gsLst>
                  <a:gs pos="57000">
                    <a:srgbClr val="D2D2D2"/>
                  </a:gs>
                  <a:gs pos="9000">
                    <a:srgbClr val="808080"/>
                  </a:gs>
                  <a:gs pos="98000">
                    <a:srgbClr val="AEAEA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grpSp>
      </p:grpSp>
    </p:spTree>
    <p:extLst>
      <p:ext uri="{BB962C8B-B14F-4D97-AF65-F5344CB8AC3E}">
        <p14:creationId xmlns:p14="http://schemas.microsoft.com/office/powerpoint/2010/main" val="69699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9592" y="226107"/>
            <a:ext cx="10761146" cy="814000"/>
          </a:xfrm>
        </p:spPr>
        <p:txBody>
          <a:bodyPr/>
          <a:lstStyle/>
          <a:p>
            <a:r>
              <a:rPr lang="zh-CN" altLang="en-US" dirty="0"/>
              <a:t>选择结构程序综合举例</a:t>
            </a:r>
          </a:p>
        </p:txBody>
      </p:sp>
      <p:sp>
        <p:nvSpPr>
          <p:cNvPr id="3" name="内容占位符 2"/>
          <p:cNvSpPr>
            <a:spLocks noGrp="1"/>
          </p:cNvSpPr>
          <p:nvPr>
            <p:ph idx="1"/>
          </p:nvPr>
        </p:nvSpPr>
        <p:spPr>
          <a:xfrm>
            <a:off x="302086" y="1337618"/>
            <a:ext cx="5697239" cy="432331"/>
          </a:xfrm>
        </p:spPr>
        <p:txBody>
          <a:bodyPr>
            <a:noAutofit/>
          </a:bodyPr>
          <a:lstStyle/>
          <a:p>
            <a:pPr marL="88900" indent="-88900">
              <a:lnSpc>
                <a:spcPct val="120000"/>
              </a:lnSpc>
              <a:spcBef>
                <a:spcPts val="0"/>
              </a:spcBef>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4.9】</a:t>
            </a:r>
            <a:r>
              <a:rPr lang="zh-CN" altLang="en-US" sz="2000" dirty="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方程的解。</a:t>
            </a:r>
          </a:p>
        </p:txBody>
      </p:sp>
      <p:sp>
        <p:nvSpPr>
          <p:cNvPr id="13" name="圆角矩形 12"/>
          <p:cNvSpPr/>
          <p:nvPr/>
        </p:nvSpPr>
        <p:spPr>
          <a:xfrm>
            <a:off x="4991892" y="357809"/>
            <a:ext cx="6470373" cy="6132444"/>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#include &lt;math.h&gt;</a:t>
            </a:r>
          </a:p>
          <a:p>
            <a:pPr defTabSz="363538"/>
            <a:r>
              <a:rPr lang="en-US" altLang="zh-CN" sz="1400"/>
              <a:t>int main()</a:t>
            </a:r>
          </a:p>
          <a:p>
            <a:pPr defTabSz="363538"/>
            <a:r>
              <a:rPr lang="en-US" altLang="zh-CN" sz="1400"/>
              <a:t>{	double a,b,c,disc,x1,x2,realpart,imagpart;</a:t>
            </a:r>
          </a:p>
          <a:p>
            <a:pPr defTabSz="363538"/>
            <a:r>
              <a:rPr lang="en-US" altLang="zh-CN" sz="1400"/>
              <a:t>	scanf("%lf,%lf,%lf",&amp;a,&amp;b,&amp;c);</a:t>
            </a:r>
          </a:p>
          <a:p>
            <a:pPr defTabSz="363538"/>
            <a:r>
              <a:rPr lang="en-US" altLang="zh-CN" sz="1400"/>
              <a:t>	printf("The equation ");</a:t>
            </a:r>
          </a:p>
          <a:p>
            <a:pPr defTabSz="363538"/>
            <a:r>
              <a:rPr lang="en-US" altLang="zh-CN" sz="1400"/>
              <a:t>	if(fabs(a)&lt;=1e-6)</a:t>
            </a:r>
          </a:p>
          <a:p>
            <a:pPr defTabSz="363538"/>
            <a:r>
              <a:rPr lang="en-US" altLang="zh-CN" sz="1400"/>
              <a:t>		printf("is not a quadratic\n");</a:t>
            </a:r>
          </a:p>
          <a:p>
            <a:pPr defTabSz="363538"/>
            <a:r>
              <a:rPr lang="en-US" altLang="zh-CN" sz="1400"/>
              <a:t>	else</a:t>
            </a:r>
          </a:p>
          <a:p>
            <a:pPr defTabSz="363538"/>
            <a:r>
              <a:rPr lang="en-US" altLang="zh-CN" sz="1400"/>
              <a:t>	{	disc=b*b-4*a*c;</a:t>
            </a:r>
          </a:p>
          <a:p>
            <a:pPr defTabSz="363538"/>
            <a:r>
              <a:rPr lang="en-US" altLang="zh-CN" sz="1400"/>
              <a:t>		if(fabs(disc)&lt;=1e-6)</a:t>
            </a:r>
          </a:p>
          <a:p>
            <a:pPr defTabSz="363538"/>
            <a:r>
              <a:rPr lang="en-US" altLang="zh-CN" sz="1400"/>
              <a:t>			printf("has two equal roots:%8.4f\n",-b/(2*a));</a:t>
            </a:r>
          </a:p>
          <a:p>
            <a:pPr defTabSz="363538"/>
            <a:r>
              <a:rPr lang="en-US" altLang="zh-CN" sz="1400"/>
              <a:t>		else</a:t>
            </a:r>
          </a:p>
          <a:p>
            <a:pPr defTabSz="363538"/>
            <a:r>
              <a:rPr lang="en-US" altLang="zh-CN" sz="1400"/>
              <a:t>			if(disc&gt;1e-6)</a:t>
            </a:r>
          </a:p>
          <a:p>
            <a:pPr defTabSz="363538"/>
            <a:r>
              <a:rPr lang="en-US" altLang="zh-CN" sz="1400"/>
              <a:t>			{	x1=(-b+sqrt(disc))/(2*a);</a:t>
            </a:r>
          </a:p>
          <a:p>
            <a:pPr defTabSz="363538"/>
            <a:r>
              <a:rPr lang="en-US" altLang="zh-CN" sz="1400"/>
              <a:t>				x2=(-b-sqrt(disc))/(2*a);</a:t>
            </a:r>
          </a:p>
          <a:p>
            <a:pPr defTabSz="363538"/>
            <a:r>
              <a:rPr lang="en-US" altLang="zh-CN" sz="1400"/>
              <a:t>				printf("has distinct real roots:%8.4f and %8.4f\n",x1,x2);</a:t>
            </a:r>
          </a:p>
          <a:p>
            <a:pPr defTabSz="363538"/>
            <a:r>
              <a:rPr lang="en-US" altLang="zh-CN" sz="1400"/>
              <a:t>			}</a:t>
            </a:r>
          </a:p>
          <a:p>
            <a:pPr defTabSz="363538"/>
            <a:r>
              <a:rPr lang="en-US" altLang="zh-CN" sz="1400"/>
              <a:t>			else</a:t>
            </a:r>
          </a:p>
          <a:p>
            <a:pPr defTabSz="363538"/>
            <a:r>
              <a:rPr lang="en-US" altLang="zh-CN" sz="1400"/>
              <a:t>			{	realpart=-b/(2*a);			//realpart</a:t>
            </a:r>
            <a:r>
              <a:rPr lang="zh-CN" altLang="en-US" sz="1400"/>
              <a:t>是复根的实部</a:t>
            </a:r>
          </a:p>
          <a:p>
            <a:pPr defTabSz="363538"/>
            <a:r>
              <a:rPr lang="zh-CN" altLang="en-US" sz="1400"/>
              <a:t>				</a:t>
            </a:r>
            <a:r>
              <a:rPr lang="en-US" altLang="zh-CN" sz="1400"/>
              <a:t>imagpart=sqrt(-disc)/(2*a);	//imagpart</a:t>
            </a:r>
            <a:r>
              <a:rPr lang="zh-CN" altLang="en-US" sz="1400"/>
              <a:t>是复根的虚部</a:t>
            </a:r>
          </a:p>
          <a:p>
            <a:pPr defTabSz="363538"/>
            <a:r>
              <a:rPr lang="zh-CN" altLang="en-US" sz="1400"/>
              <a:t>				</a:t>
            </a:r>
            <a:r>
              <a:rPr lang="en-US" altLang="zh-CN" sz="1400"/>
              <a:t>printf("has complex roots:\n");</a:t>
            </a:r>
          </a:p>
          <a:p>
            <a:pPr defTabSz="363538"/>
            <a:r>
              <a:rPr lang="en-US" altLang="zh-CN" sz="1400"/>
              <a:t>				printf("%8.4f+%8.4fi\n",realpart,imagpart);	//</a:t>
            </a:r>
            <a:r>
              <a:rPr lang="zh-CN" altLang="en-US" sz="1400"/>
              <a:t>输出一个复数</a:t>
            </a:r>
          </a:p>
          <a:p>
            <a:pPr defTabSz="363538"/>
            <a:r>
              <a:rPr lang="zh-CN" altLang="en-US" sz="1400"/>
              <a:t>				</a:t>
            </a:r>
            <a:r>
              <a:rPr lang="en-US" altLang="zh-CN" sz="1400"/>
              <a:t>printf("%8.4f-%8.4fi\n",realpart,imagpart);	//</a:t>
            </a:r>
            <a:r>
              <a:rPr lang="zh-CN" altLang="en-US" sz="1400"/>
              <a:t>输出另一个复数</a:t>
            </a:r>
          </a:p>
          <a:p>
            <a:pPr defTabSz="363538"/>
            <a:r>
              <a:rPr lang="zh-CN" altLang="en-US" sz="1400"/>
              <a:t>			</a:t>
            </a:r>
            <a:r>
              <a:rPr lang="en-US" altLang="zh-CN" sz="1400"/>
              <a:t>}</a:t>
            </a:r>
          </a:p>
          <a:p>
            <a:pPr defTabSz="363538"/>
            <a:r>
              <a:rPr lang="en-US" altLang="zh-CN" sz="1400"/>
              <a:t>	}</a:t>
            </a:r>
          </a:p>
          <a:p>
            <a:pPr defTabSz="363538"/>
            <a:r>
              <a:rPr lang="en-US" altLang="zh-CN" sz="1400"/>
              <a:t>	return 0;</a:t>
            </a:r>
          </a:p>
          <a:p>
            <a:pPr defTabSz="363538"/>
            <a:r>
              <a:rPr lang="en-US" altLang="zh-CN" sz="1400"/>
              <a:t>} </a:t>
            </a:r>
          </a:p>
        </p:txBody>
      </p:sp>
      <p:graphicFrame>
        <p:nvGraphicFramePr>
          <p:cNvPr id="5" name="表格 4"/>
          <p:cNvGraphicFramePr>
            <a:graphicFrameLocks noGrp="1"/>
          </p:cNvGraphicFramePr>
          <p:nvPr/>
        </p:nvGraphicFramePr>
        <p:xfrm>
          <a:off x="467140" y="1957734"/>
          <a:ext cx="4052788" cy="2590800"/>
        </p:xfrm>
        <a:graphic>
          <a:graphicData uri="http://schemas.openxmlformats.org/drawingml/2006/table">
            <a:tbl>
              <a:tblPr>
                <a:tableStyleId>{21E4AEA4-8DFA-4A89-87EB-49C32662AFE0}</a:tableStyleId>
              </a:tblPr>
              <a:tblGrid>
                <a:gridCol w="1013197">
                  <a:extLst>
                    <a:ext uri="{9D8B030D-6E8A-4147-A177-3AD203B41FA5}">
                      <a16:colId xmlns:a16="http://schemas.microsoft.com/office/drawing/2014/main" val="1587561421"/>
                    </a:ext>
                  </a:extLst>
                </a:gridCol>
                <a:gridCol w="1013197">
                  <a:extLst>
                    <a:ext uri="{9D8B030D-6E8A-4147-A177-3AD203B41FA5}">
                      <a16:colId xmlns:a16="http://schemas.microsoft.com/office/drawing/2014/main" val="3240896132"/>
                    </a:ext>
                  </a:extLst>
                </a:gridCol>
                <a:gridCol w="1013197">
                  <a:extLst>
                    <a:ext uri="{9D8B030D-6E8A-4147-A177-3AD203B41FA5}">
                      <a16:colId xmlns:a16="http://schemas.microsoft.com/office/drawing/2014/main" val="1947674375"/>
                    </a:ext>
                  </a:extLst>
                </a:gridCol>
                <a:gridCol w="1013197">
                  <a:extLst>
                    <a:ext uri="{9D8B030D-6E8A-4147-A177-3AD203B41FA5}">
                      <a16:colId xmlns:a16="http://schemas.microsoft.com/office/drawing/2014/main" val="65541945"/>
                    </a:ext>
                  </a:extLst>
                </a:gridCol>
              </a:tblGrid>
              <a:tr h="199906">
                <a:tc gridSpan="4">
                  <a:txBody>
                    <a:bodyPr/>
                    <a:lstStyle/>
                    <a:p>
                      <a:pPr algn="ctr"/>
                      <a:r>
                        <a:rPr lang="zh-CN" altLang="en-US" sz="1400"/>
                        <a:t>输入</a:t>
                      </a:r>
                      <a:r>
                        <a:rPr lang="en-US" altLang="zh-CN" sz="1400"/>
                        <a:t>a,b,c</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8594255"/>
                  </a:ext>
                </a:extLst>
              </a:tr>
              <a:tr h="199906">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3">
                  <a:txBody>
                    <a:bodyPr/>
                    <a:lstStyle/>
                    <a:p>
                      <a:r>
                        <a:rPr lang="en-US" altLang="zh-CN" sz="1400"/>
                        <a:t>a=0</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8333936"/>
                  </a:ext>
                </a:extLst>
              </a:tr>
              <a:tr h="381378">
                <a:tc rowSpan="3">
                  <a:txBody>
                    <a:bodyPr/>
                    <a:lstStyle/>
                    <a:p>
                      <a:r>
                        <a:rPr lang="zh-CN" altLang="en-US" sz="1400"/>
                        <a:t>输出不是“二次方程”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dirty="0"/>
                    </a:p>
                    <a:p>
                      <a:r>
                        <a:rPr lang="en-US" altLang="zh-CN" sz="1400" dirty="0"/>
                        <a:t>T</a:t>
                      </a:r>
                      <a:endParaRPr lang="zh-CN" altLang="en-US" sz="1400" dirty="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gridSpan="2">
                  <a:txBody>
                    <a:bodyPr/>
                    <a:lstStyle/>
                    <a:p>
                      <a:r>
                        <a:rPr lang="en-US" altLang="zh-CN" sz="1400"/>
                        <a:t>b</a:t>
                      </a:r>
                      <a:r>
                        <a:rPr lang="en-US" altLang="zh-CN" sz="1400" baseline="30000"/>
                        <a:t>2</a:t>
                      </a:r>
                      <a:r>
                        <a:rPr lang="en-US" altLang="zh-CN" sz="1400"/>
                        <a:t>-4ac=0 </a:t>
                      </a:r>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noFill/>
                      <a:prstDash val="solid"/>
                      <a:round/>
                      <a:headEnd type="none" w="med" len="med"/>
                      <a:tailEnd type="none" w="med" len="med"/>
                    </a:lnTlToBr>
                    <a:lnBlToTr w="6350" cap="flat" cmpd="sng" algn="ctr">
                      <a:solidFill>
                        <a:schemeClr val="tx1"/>
                      </a:solidFill>
                      <a:prstDash val="solid"/>
                      <a:round/>
                      <a:headEnd type="none" w="med" len="med"/>
                      <a:tailEnd type="none" w="med" len="med"/>
                    </a:lnBlToTr>
                  </a:tcPr>
                </a:tc>
                <a:tc h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386591"/>
                  </a:ext>
                </a:extLst>
              </a:tr>
              <a:tr h="199906">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r>
                        <a:rPr lang="zh-CN" altLang="en-US" sz="1400"/>
                        <a:t>计算和输出两个相等的实根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lang="en-US" altLang="zh-CN" sz="1400"/>
                    </a:p>
                    <a:p>
                      <a:r>
                        <a:rPr lang="en-US" altLang="zh-CN" sz="1400"/>
                        <a:t>T</a:t>
                      </a:r>
                      <a:endParaRPr lang="zh-CN" altLang="en-US" sz="1400"/>
                    </a:p>
                  </a:txBody>
                  <a:tcPr>
                    <a:lnL w="6350" cap="flat" cmpd="sng" algn="ctr">
                      <a:solidFill>
                        <a:schemeClr val="tx1"/>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6350" cap="flat" cmpd="sng" algn="ctr">
                      <a:solidFill>
                        <a:schemeClr val="tx1"/>
                      </a:solidFill>
                      <a:prstDash val="solid"/>
                      <a:round/>
                      <a:headEnd type="none" w="med" len="med"/>
                      <a:tailEnd type="none" w="med" len="med"/>
                    </a:lnTlToBr>
                  </a:tcPr>
                </a:tc>
                <a:tc>
                  <a:txBody>
                    <a:bodyPr/>
                    <a:lstStyle/>
                    <a:p>
                      <a:pPr algn="r"/>
                      <a:endParaRPr lang="en-US" altLang="zh-CN" sz="1400"/>
                    </a:p>
                    <a:p>
                      <a:pPr algn="r"/>
                      <a:r>
                        <a:rPr lang="en-US" altLang="zh-CN" sz="1400"/>
                        <a:t>F</a:t>
                      </a:r>
                      <a:endParaRPr lang="zh-CN" altLang="en-US" sz="1400"/>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BlToTr w="635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822607010"/>
                  </a:ext>
                </a:extLst>
              </a:tr>
              <a:tr h="279868">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endParaRPr lang="zh-CN"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a:t>计算和输出两个不等实根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zh-CN" altLang="en-US" sz="1400" dirty="0"/>
                        <a:t>计算和输出两个共轭复根</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6828233"/>
                  </a:ext>
                </a:extLst>
              </a:tr>
            </a:tbl>
          </a:graphicData>
        </a:graphic>
      </p:graphicFrame>
      <p:sp>
        <p:nvSpPr>
          <p:cNvPr id="6" name="矩形 5"/>
          <p:cNvSpPr/>
          <p:nvPr/>
        </p:nvSpPr>
        <p:spPr>
          <a:xfrm>
            <a:off x="3081832" y="3323129"/>
            <a:ext cx="970137" cy="307777"/>
          </a:xfrm>
          <a:prstGeom prst="rect">
            <a:avLst/>
          </a:prstGeom>
        </p:spPr>
        <p:txBody>
          <a:bodyPr wrap="none">
            <a:spAutoFit/>
          </a:bodyPr>
          <a:lstStyle/>
          <a:p>
            <a:r>
              <a:rPr lang="en-US" altLang="zh-CN" sz="1400"/>
              <a:t>b</a:t>
            </a:r>
            <a:r>
              <a:rPr lang="en-US" altLang="zh-CN" sz="1400" baseline="30000"/>
              <a:t>2</a:t>
            </a:r>
            <a:r>
              <a:rPr lang="en-US" altLang="zh-CN" sz="1400"/>
              <a:t>-4ac&gt;0 </a:t>
            </a:r>
            <a:endParaRPr lang="zh-CN" altLang="en-US" sz="1400"/>
          </a:p>
        </p:txBody>
      </p:sp>
      <p:pic>
        <p:nvPicPr>
          <p:cNvPr id="7" name="图片 6"/>
          <p:cNvPicPr>
            <a:picLocks noChangeAspect="1"/>
          </p:cNvPicPr>
          <p:nvPr/>
        </p:nvPicPr>
        <p:blipFill>
          <a:blip r:embed="rId3" cstate="print"/>
          <a:stretch>
            <a:fillRect/>
          </a:stretch>
        </p:blipFill>
        <p:spPr>
          <a:xfrm>
            <a:off x="8779067" y="198783"/>
            <a:ext cx="3234674" cy="606090"/>
          </a:xfrm>
          <a:prstGeom prst="rect">
            <a:avLst/>
          </a:prstGeom>
        </p:spPr>
      </p:pic>
      <p:pic>
        <p:nvPicPr>
          <p:cNvPr id="8" name="图片 7"/>
          <p:cNvPicPr>
            <a:picLocks noChangeAspect="1"/>
          </p:cNvPicPr>
          <p:nvPr/>
        </p:nvPicPr>
        <p:blipFill>
          <a:blip r:embed="rId4" cstate="print"/>
          <a:stretch>
            <a:fillRect/>
          </a:stretch>
        </p:blipFill>
        <p:spPr>
          <a:xfrm>
            <a:off x="8779067" y="804872"/>
            <a:ext cx="3225270" cy="860983"/>
          </a:xfrm>
          <a:prstGeom prst="rect">
            <a:avLst/>
          </a:prstGeom>
        </p:spPr>
      </p:pic>
      <p:pic>
        <p:nvPicPr>
          <p:cNvPr id="9" name="图片 8"/>
          <p:cNvPicPr>
            <a:picLocks noChangeAspect="1"/>
          </p:cNvPicPr>
          <p:nvPr/>
        </p:nvPicPr>
        <p:blipFill>
          <a:blip r:embed="rId5" cstate="print"/>
          <a:stretch>
            <a:fillRect/>
          </a:stretch>
        </p:blipFill>
        <p:spPr>
          <a:xfrm>
            <a:off x="8779067" y="1675793"/>
            <a:ext cx="3234674" cy="608119"/>
          </a:xfrm>
          <a:prstGeom prst="rect">
            <a:avLst/>
          </a:prstGeom>
        </p:spPr>
      </p:pic>
    </p:spTree>
    <p:extLst>
      <p:ext uri="{BB962C8B-B14F-4D97-AF65-F5344CB8AC3E}">
        <p14:creationId xmlns:p14="http://schemas.microsoft.com/office/powerpoint/2010/main" val="1491445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6868" y="128415"/>
            <a:ext cx="10761146" cy="785986"/>
          </a:xfrm>
        </p:spPr>
        <p:txBody>
          <a:bodyPr/>
          <a:lstStyle/>
          <a:p>
            <a:r>
              <a:rPr lang="zh-CN" altLang="en-US" dirty="0"/>
              <a:t>选择结构程序综合举例</a:t>
            </a:r>
          </a:p>
        </p:txBody>
      </p:sp>
      <p:sp>
        <p:nvSpPr>
          <p:cNvPr id="3" name="内容占位符 2"/>
          <p:cNvSpPr>
            <a:spLocks noGrp="1"/>
          </p:cNvSpPr>
          <p:nvPr>
            <p:ph idx="1"/>
          </p:nvPr>
        </p:nvSpPr>
        <p:spPr>
          <a:xfrm>
            <a:off x="371660" y="1194300"/>
            <a:ext cx="4597905" cy="2379617"/>
          </a:xfrm>
        </p:spPr>
        <p:txBody>
          <a:bodyPr>
            <a:noAutofit/>
          </a:bodyPr>
          <a:lstStyle/>
          <a:p>
            <a:pPr marL="88900" indent="-88900">
              <a:lnSpc>
                <a:spcPct val="120000"/>
              </a:lnSpc>
              <a:spcBef>
                <a:spcPts val="0"/>
              </a:spcBef>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4.10】</a:t>
            </a:r>
            <a:r>
              <a:rPr lang="zh-CN" altLang="en-US" sz="1800" dirty="0">
                <a:solidFill>
                  <a:schemeClr val="accent1"/>
                </a:solidFill>
              </a:rPr>
              <a:t>运输公司对用户计算运输费用。路程越远，运费越低。标准如下</a:t>
            </a:r>
            <a:r>
              <a:rPr lang="en-US" altLang="zh-CN" sz="1800" dirty="0">
                <a:solidFill>
                  <a:schemeClr val="accent1"/>
                </a:solidFill>
              </a:rPr>
              <a:t>:  </a:t>
            </a:r>
          </a:p>
          <a:p>
            <a:pPr marL="1460500" lvl="3" indent="-338138">
              <a:lnSpc>
                <a:spcPct val="120000"/>
              </a:lnSpc>
              <a:spcBef>
                <a:spcPts val="0"/>
              </a:spcBef>
              <a:buNone/>
            </a:pPr>
            <a:r>
              <a:rPr lang="en-US" altLang="zh-CN" dirty="0">
                <a:solidFill>
                  <a:schemeClr val="accent1"/>
                </a:solidFill>
              </a:rPr>
              <a:t>s&lt;250</a:t>
            </a:r>
            <a:r>
              <a:rPr lang="zh-CN" altLang="en-US" dirty="0">
                <a:solidFill>
                  <a:schemeClr val="accent1"/>
                </a:solidFill>
              </a:rPr>
              <a:t>没有折扣</a:t>
            </a:r>
          </a:p>
          <a:p>
            <a:pPr marL="1460500" lvl="3" indent="-338138">
              <a:lnSpc>
                <a:spcPct val="120000"/>
              </a:lnSpc>
              <a:spcBef>
                <a:spcPts val="0"/>
              </a:spcBef>
              <a:buNone/>
            </a:pPr>
            <a:r>
              <a:rPr lang="en-US" altLang="zh-CN" dirty="0">
                <a:solidFill>
                  <a:schemeClr val="accent1"/>
                </a:solidFill>
              </a:rPr>
              <a:t>250≤s&lt; 5002</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500≤s&lt; 10005</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1000≤s&lt; 20008</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2000≤s&lt; 300010</a:t>
            </a:r>
            <a:r>
              <a:rPr lang="zh-CN" altLang="en-US" dirty="0">
                <a:solidFill>
                  <a:schemeClr val="accent1"/>
                </a:solidFill>
              </a:rPr>
              <a:t>％折扣</a:t>
            </a:r>
          </a:p>
          <a:p>
            <a:pPr marL="1460500" lvl="3" indent="-338138">
              <a:lnSpc>
                <a:spcPct val="120000"/>
              </a:lnSpc>
              <a:spcBef>
                <a:spcPts val="0"/>
              </a:spcBef>
              <a:buNone/>
            </a:pPr>
            <a:r>
              <a:rPr lang="en-US" altLang="zh-CN" dirty="0">
                <a:solidFill>
                  <a:schemeClr val="accent1"/>
                </a:solidFill>
              </a:rPr>
              <a:t>3000≤s15</a:t>
            </a:r>
            <a:r>
              <a:rPr lang="zh-CN" altLang="en-US" dirty="0">
                <a:solidFill>
                  <a:schemeClr val="accent1"/>
                </a:solidFill>
              </a:rPr>
              <a:t>％折扣</a:t>
            </a:r>
          </a:p>
        </p:txBody>
      </p:sp>
      <p:sp>
        <p:nvSpPr>
          <p:cNvPr id="13" name="圆角矩形 12"/>
          <p:cNvSpPr/>
          <p:nvPr/>
        </p:nvSpPr>
        <p:spPr>
          <a:xfrm>
            <a:off x="5065045" y="580128"/>
            <a:ext cx="6701422" cy="5930001"/>
          </a:xfrm>
          <a:prstGeom prst="roundRect">
            <a:avLst>
              <a:gd name="adj" fmla="val 1067"/>
            </a:avLst>
          </a:prstGeom>
          <a:noFill/>
        </p:spPr>
        <p:style>
          <a:lnRef idx="2">
            <a:schemeClr val="accent1"/>
          </a:lnRef>
          <a:fillRef idx="1">
            <a:schemeClr val="lt1"/>
          </a:fillRef>
          <a:effectRef idx="0">
            <a:schemeClr val="accent1"/>
          </a:effectRef>
          <a:fontRef idx="minor">
            <a:schemeClr val="dk1"/>
          </a:fontRef>
        </p:style>
        <p:txBody>
          <a:bodyPr numCol="1" spcCol="324000" rtlCol="0" anchor="t"/>
          <a:lstStyle/>
          <a:p>
            <a:pPr defTabSz="363538"/>
            <a:r>
              <a:rPr lang="en-US" altLang="zh-CN" sz="1400"/>
              <a:t>#include &lt;stdio.h&gt;</a:t>
            </a:r>
          </a:p>
          <a:p>
            <a:pPr defTabSz="363538"/>
            <a:r>
              <a:rPr lang="en-US" altLang="zh-CN" sz="1400"/>
              <a:t>int main()</a:t>
            </a:r>
          </a:p>
          <a:p>
            <a:pPr defTabSz="363538"/>
            <a:r>
              <a:rPr lang="en-US" altLang="zh-CN" sz="1400"/>
              <a:t>{ 	int c,s;</a:t>
            </a:r>
          </a:p>
          <a:p>
            <a:pPr defTabSz="363538"/>
            <a:r>
              <a:rPr lang="en-US" altLang="zh-CN" sz="1400"/>
              <a:t>	float p,w,d,f;</a:t>
            </a:r>
          </a:p>
          <a:p>
            <a:pPr defTabSz="363538"/>
            <a:r>
              <a:rPr lang="en-US" altLang="zh-CN" sz="1400"/>
              <a:t>	printf("please enter price,weight,discount:");//</a:t>
            </a:r>
            <a:r>
              <a:rPr lang="zh-CN" altLang="en-US" sz="1400"/>
              <a:t>提示输入的数据</a:t>
            </a:r>
          </a:p>
          <a:p>
            <a:pPr defTabSz="363538"/>
            <a:r>
              <a:rPr lang="zh-CN" altLang="en-US" sz="1400"/>
              <a:t>	</a:t>
            </a:r>
            <a:r>
              <a:rPr lang="en-US" altLang="zh-CN" sz="1400"/>
              <a:t>scanf("%f,%f,%d",&amp;p,&amp;w,&amp;s);		</a:t>
            </a:r>
            <a:r>
              <a:rPr lang="en-US" altLang="zh-CN" sz="1400">
                <a:solidFill>
                  <a:srgbClr val="008000"/>
                </a:solidFill>
              </a:rPr>
              <a:t>//</a:t>
            </a:r>
            <a:r>
              <a:rPr lang="zh-CN" altLang="en-US" sz="1400">
                <a:solidFill>
                  <a:srgbClr val="008000"/>
                </a:solidFill>
              </a:rPr>
              <a:t>输入单价、重量、距离 </a:t>
            </a:r>
          </a:p>
          <a:p>
            <a:pPr defTabSz="363538"/>
            <a:r>
              <a:rPr lang="zh-CN" altLang="en-US" sz="1400"/>
              <a:t>	</a:t>
            </a:r>
            <a:r>
              <a:rPr lang="en-US" altLang="zh-CN" sz="1400"/>
              <a:t>if(s&gt;=3000) c=12;  //3000km</a:t>
            </a:r>
            <a:r>
              <a:rPr lang="zh-CN" altLang="en-US" sz="1400"/>
              <a:t>以上为同一折扣</a:t>
            </a:r>
          </a:p>
          <a:p>
            <a:pPr defTabSz="363538"/>
            <a:r>
              <a:rPr lang="zh-CN" altLang="en-US" sz="1400"/>
              <a:t>	</a:t>
            </a:r>
            <a:r>
              <a:rPr lang="en-US" altLang="zh-CN" sz="1400"/>
              <a:t>else c=s/250;//3000km</a:t>
            </a:r>
            <a:r>
              <a:rPr lang="zh-CN" altLang="en-US" sz="1400"/>
              <a:t>以下各段折扣不同，</a:t>
            </a:r>
            <a:r>
              <a:rPr lang="en-US" altLang="zh-CN" sz="1400"/>
              <a:t>c</a:t>
            </a:r>
            <a:r>
              <a:rPr lang="zh-CN" altLang="en-US" sz="1400"/>
              <a:t>的值不相同</a:t>
            </a:r>
          </a:p>
          <a:p>
            <a:pPr defTabSz="363538"/>
            <a:r>
              <a:rPr lang="zh-CN" altLang="en-US" sz="1400"/>
              <a:t>	</a:t>
            </a:r>
            <a:r>
              <a:rPr lang="en-US" altLang="zh-CN" sz="1400"/>
              <a:t>switch(c)</a:t>
            </a:r>
          </a:p>
          <a:p>
            <a:pPr defTabSz="363538"/>
            <a:r>
              <a:rPr lang="en-US" altLang="zh-CN" sz="1400"/>
              <a:t>	{	case 0: d=0;break;			</a:t>
            </a:r>
            <a:r>
              <a:rPr lang="en-US" altLang="zh-CN" sz="1400">
                <a:solidFill>
                  <a:srgbClr val="008000"/>
                </a:solidFill>
              </a:rPr>
              <a:t>//c=0,</a:t>
            </a:r>
            <a:r>
              <a:rPr lang="zh-CN" altLang="en-US" sz="1400">
                <a:solidFill>
                  <a:srgbClr val="008000"/>
                </a:solidFill>
              </a:rPr>
              <a:t>代表</a:t>
            </a:r>
            <a:r>
              <a:rPr lang="en-US" altLang="zh-CN" sz="1400">
                <a:solidFill>
                  <a:srgbClr val="008000"/>
                </a:solidFill>
              </a:rPr>
              <a:t>250km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d=0</a:t>
            </a:r>
          </a:p>
          <a:p>
            <a:pPr defTabSz="363538"/>
            <a:r>
              <a:rPr lang="en-US" altLang="zh-CN" sz="1400"/>
              <a:t>		case 1: d=2;break;			</a:t>
            </a:r>
            <a:r>
              <a:rPr lang="en-US" altLang="zh-CN" sz="1400">
                <a:solidFill>
                  <a:srgbClr val="008000"/>
                </a:solidFill>
              </a:rPr>
              <a:t>//c=1,</a:t>
            </a:r>
            <a:r>
              <a:rPr lang="zh-CN" altLang="en-US" sz="1400">
                <a:solidFill>
                  <a:srgbClr val="008000"/>
                </a:solidFill>
              </a:rPr>
              <a:t>代表</a:t>
            </a:r>
            <a:r>
              <a:rPr lang="en-US" altLang="zh-CN" sz="1400">
                <a:solidFill>
                  <a:srgbClr val="008000"/>
                </a:solidFill>
              </a:rPr>
              <a:t>250</a:t>
            </a:r>
            <a:r>
              <a:rPr lang="zh-CN" altLang="en-US" sz="1400">
                <a:solidFill>
                  <a:srgbClr val="008000"/>
                </a:solidFill>
              </a:rPr>
              <a:t>～</a:t>
            </a:r>
            <a:r>
              <a:rPr lang="en-US" altLang="zh-CN" sz="1400">
                <a:solidFill>
                  <a:srgbClr val="008000"/>
                </a:solidFill>
              </a:rPr>
              <a:t>500km</a:t>
            </a:r>
            <a:r>
              <a:rPr lang="zh-CN" altLang="en-US" sz="1400">
                <a:solidFill>
                  <a:srgbClr val="008000"/>
                </a:solidFill>
              </a:rPr>
              <a:t>以下</a:t>
            </a:r>
            <a:r>
              <a:rPr lang="en-US" altLang="zh-CN" sz="1400">
                <a:solidFill>
                  <a:srgbClr val="008000"/>
                </a:solidFill>
              </a:rPr>
              <a:t>,</a:t>
            </a:r>
            <a:r>
              <a:rPr lang="zh-CN" altLang="en-US" sz="1400">
                <a:solidFill>
                  <a:srgbClr val="008000"/>
                </a:solidFill>
              </a:rPr>
              <a:t>折扣</a:t>
            </a:r>
            <a:r>
              <a:rPr lang="en-US" altLang="zh-CN" sz="1400">
                <a:solidFill>
                  <a:srgbClr val="008000"/>
                </a:solidFill>
              </a:rPr>
              <a:t>d=2%</a:t>
            </a:r>
          </a:p>
          <a:p>
            <a:pPr defTabSz="363538"/>
            <a:r>
              <a:rPr lang="en-US" altLang="zh-CN" sz="1400"/>
              <a:t>		case 2: </a:t>
            </a:r>
          </a:p>
          <a:p>
            <a:pPr defTabSz="363538"/>
            <a:r>
              <a:rPr lang="en-US" altLang="zh-CN" sz="1400"/>
              <a:t>		case 3: d=5;break;			</a:t>
            </a:r>
            <a:r>
              <a:rPr lang="en-US" altLang="zh-CN" sz="1400">
                <a:solidFill>
                  <a:srgbClr val="008000"/>
                </a:solidFill>
              </a:rPr>
              <a:t>//c=2</a:t>
            </a:r>
            <a:r>
              <a:rPr lang="zh-CN" altLang="en-US" sz="1400">
                <a:solidFill>
                  <a:srgbClr val="008000"/>
                </a:solidFill>
              </a:rPr>
              <a:t>和</a:t>
            </a:r>
            <a:r>
              <a:rPr lang="en-US" altLang="zh-CN" sz="1400">
                <a:solidFill>
                  <a:srgbClr val="008000"/>
                </a:solidFill>
              </a:rPr>
              <a:t>3,</a:t>
            </a:r>
            <a:r>
              <a:rPr lang="zh-CN" altLang="en-US" sz="1400">
                <a:solidFill>
                  <a:srgbClr val="008000"/>
                </a:solidFill>
              </a:rPr>
              <a:t>代表</a:t>
            </a:r>
            <a:r>
              <a:rPr lang="en-US" altLang="zh-CN" sz="1400">
                <a:solidFill>
                  <a:srgbClr val="008000"/>
                </a:solidFill>
              </a:rPr>
              <a:t>500</a:t>
            </a:r>
            <a:r>
              <a:rPr lang="zh-CN" altLang="en-US" sz="1400">
                <a:solidFill>
                  <a:srgbClr val="008000"/>
                </a:solidFill>
              </a:rPr>
              <a:t>～</a:t>
            </a:r>
            <a:r>
              <a:rPr lang="en-US" altLang="zh-CN" sz="1400">
                <a:solidFill>
                  <a:srgbClr val="008000"/>
                </a:solidFill>
              </a:rPr>
              <a:t>1000km,</a:t>
            </a:r>
            <a:r>
              <a:rPr lang="zh-CN" altLang="en-US" sz="1400">
                <a:solidFill>
                  <a:srgbClr val="008000"/>
                </a:solidFill>
              </a:rPr>
              <a:t>折扣</a:t>
            </a:r>
            <a:r>
              <a:rPr lang="en-US" altLang="zh-CN" sz="1400">
                <a:solidFill>
                  <a:srgbClr val="008000"/>
                </a:solidFill>
              </a:rPr>
              <a:t>d=5% </a:t>
            </a:r>
          </a:p>
          <a:p>
            <a:pPr defTabSz="363538"/>
            <a:r>
              <a:rPr lang="en-US" altLang="zh-CN" sz="1400"/>
              <a:t>		case 4: </a:t>
            </a:r>
          </a:p>
          <a:p>
            <a:pPr defTabSz="363538"/>
            <a:r>
              <a:rPr lang="en-US" altLang="zh-CN" sz="1400"/>
              <a:t>		case 5:      </a:t>
            </a:r>
          </a:p>
          <a:p>
            <a:pPr defTabSz="363538"/>
            <a:r>
              <a:rPr lang="en-US" altLang="zh-CN" sz="1400"/>
              <a:t>		case 6: </a:t>
            </a:r>
          </a:p>
          <a:p>
            <a:pPr defTabSz="363538"/>
            <a:r>
              <a:rPr lang="en-US" altLang="zh-CN" sz="1400"/>
              <a:t>		case 7: d=8;break;			</a:t>
            </a:r>
            <a:r>
              <a:rPr lang="en-US" altLang="zh-CN" sz="1400">
                <a:solidFill>
                  <a:srgbClr val="008000"/>
                </a:solidFill>
              </a:rPr>
              <a:t>//c=4</a:t>
            </a:r>
            <a:r>
              <a:rPr lang="zh-CN" altLang="en-US" sz="1400">
                <a:solidFill>
                  <a:srgbClr val="008000"/>
                </a:solidFill>
              </a:rPr>
              <a:t>～</a:t>
            </a:r>
            <a:r>
              <a:rPr lang="en-US" altLang="zh-CN" sz="1400">
                <a:solidFill>
                  <a:srgbClr val="008000"/>
                </a:solidFill>
              </a:rPr>
              <a:t>7,</a:t>
            </a:r>
            <a:r>
              <a:rPr lang="zh-CN" altLang="en-US" sz="1400">
                <a:solidFill>
                  <a:srgbClr val="008000"/>
                </a:solidFill>
              </a:rPr>
              <a:t>代表</a:t>
            </a:r>
            <a:r>
              <a:rPr lang="en-US" altLang="zh-CN" sz="1400">
                <a:solidFill>
                  <a:srgbClr val="008000"/>
                </a:solidFill>
              </a:rPr>
              <a:t>1000</a:t>
            </a:r>
            <a:r>
              <a:rPr lang="zh-CN" altLang="en-US" sz="1400">
                <a:solidFill>
                  <a:srgbClr val="008000"/>
                </a:solidFill>
              </a:rPr>
              <a:t>～</a:t>
            </a:r>
            <a:r>
              <a:rPr lang="en-US" altLang="zh-CN" sz="1400">
                <a:solidFill>
                  <a:srgbClr val="008000"/>
                </a:solidFill>
              </a:rPr>
              <a:t>2000km,</a:t>
            </a:r>
            <a:r>
              <a:rPr lang="zh-CN" altLang="en-US" sz="1400">
                <a:solidFill>
                  <a:srgbClr val="008000"/>
                </a:solidFill>
              </a:rPr>
              <a:t>折扣</a:t>
            </a:r>
            <a:r>
              <a:rPr lang="en-US" altLang="zh-CN" sz="1400">
                <a:solidFill>
                  <a:srgbClr val="008000"/>
                </a:solidFill>
              </a:rPr>
              <a:t>d=8%</a:t>
            </a:r>
          </a:p>
          <a:p>
            <a:pPr defTabSz="363538"/>
            <a:r>
              <a:rPr lang="en-US" altLang="zh-CN" sz="1400"/>
              <a:t>		case 8:  </a:t>
            </a:r>
          </a:p>
          <a:p>
            <a:pPr defTabSz="363538"/>
            <a:r>
              <a:rPr lang="en-US" altLang="zh-CN" sz="1400"/>
              <a:t>		case 9:    </a:t>
            </a:r>
          </a:p>
          <a:p>
            <a:pPr defTabSz="363538"/>
            <a:r>
              <a:rPr lang="en-US" altLang="zh-CN" sz="1400"/>
              <a:t>		case 10:   </a:t>
            </a:r>
          </a:p>
          <a:p>
            <a:pPr defTabSz="363538"/>
            <a:r>
              <a:rPr lang="en-US" altLang="zh-CN" sz="1400"/>
              <a:t>		case 11: d=10;break;		</a:t>
            </a:r>
            <a:r>
              <a:rPr lang="en-US" altLang="zh-CN" sz="1400">
                <a:solidFill>
                  <a:srgbClr val="008000"/>
                </a:solidFill>
              </a:rPr>
              <a:t>//c=8</a:t>
            </a:r>
            <a:r>
              <a:rPr lang="zh-CN" altLang="en-US" sz="1400">
                <a:solidFill>
                  <a:srgbClr val="008000"/>
                </a:solidFill>
              </a:rPr>
              <a:t>～</a:t>
            </a:r>
            <a:r>
              <a:rPr lang="en-US" altLang="zh-CN" sz="1400">
                <a:solidFill>
                  <a:srgbClr val="008000"/>
                </a:solidFill>
              </a:rPr>
              <a:t>11,</a:t>
            </a:r>
            <a:r>
              <a:rPr lang="zh-CN" altLang="en-US" sz="1400">
                <a:solidFill>
                  <a:srgbClr val="008000"/>
                </a:solidFill>
              </a:rPr>
              <a:t>代表</a:t>
            </a:r>
            <a:r>
              <a:rPr lang="en-US" altLang="zh-CN" sz="1400">
                <a:solidFill>
                  <a:srgbClr val="008000"/>
                </a:solidFill>
              </a:rPr>
              <a:t>2000</a:t>
            </a:r>
            <a:r>
              <a:rPr lang="zh-CN" altLang="en-US" sz="1400">
                <a:solidFill>
                  <a:srgbClr val="008000"/>
                </a:solidFill>
              </a:rPr>
              <a:t>～</a:t>
            </a:r>
            <a:r>
              <a:rPr lang="en-US" altLang="zh-CN" sz="1400">
                <a:solidFill>
                  <a:srgbClr val="008000"/>
                </a:solidFill>
              </a:rPr>
              <a:t>3000km,</a:t>
            </a:r>
            <a:r>
              <a:rPr lang="zh-CN" altLang="en-US" sz="1400">
                <a:solidFill>
                  <a:srgbClr val="008000"/>
                </a:solidFill>
              </a:rPr>
              <a:t>折扣</a:t>
            </a:r>
            <a:r>
              <a:rPr lang="en-US" altLang="zh-CN" sz="1400">
                <a:solidFill>
                  <a:srgbClr val="008000"/>
                </a:solidFill>
              </a:rPr>
              <a:t>d=10% </a:t>
            </a:r>
          </a:p>
          <a:p>
            <a:pPr defTabSz="363538"/>
            <a:r>
              <a:rPr lang="en-US" altLang="zh-CN" sz="1400"/>
              <a:t>		case 12: d=15;break;		</a:t>
            </a:r>
            <a:r>
              <a:rPr lang="en-US" altLang="zh-CN" sz="1400">
                <a:solidFill>
                  <a:srgbClr val="008000"/>
                </a:solidFill>
              </a:rPr>
              <a:t>//c12,</a:t>
            </a:r>
            <a:r>
              <a:rPr lang="zh-CN" altLang="en-US" sz="1400">
                <a:solidFill>
                  <a:srgbClr val="008000"/>
                </a:solidFill>
              </a:rPr>
              <a:t>代表</a:t>
            </a:r>
            <a:r>
              <a:rPr lang="en-US" altLang="zh-CN" sz="1400">
                <a:solidFill>
                  <a:srgbClr val="008000"/>
                </a:solidFill>
              </a:rPr>
              <a:t>3000km</a:t>
            </a:r>
            <a:r>
              <a:rPr lang="zh-CN" altLang="en-US" sz="1400">
                <a:solidFill>
                  <a:srgbClr val="008000"/>
                </a:solidFill>
              </a:rPr>
              <a:t>以上</a:t>
            </a:r>
            <a:r>
              <a:rPr lang="en-US" altLang="zh-CN" sz="1400">
                <a:solidFill>
                  <a:srgbClr val="008000"/>
                </a:solidFill>
              </a:rPr>
              <a:t>,</a:t>
            </a:r>
            <a:r>
              <a:rPr lang="zh-CN" altLang="en-US" sz="1400">
                <a:solidFill>
                  <a:srgbClr val="008000"/>
                </a:solidFill>
              </a:rPr>
              <a:t>折扣</a:t>
            </a:r>
            <a:r>
              <a:rPr lang="en-US" altLang="zh-CN" sz="1400">
                <a:solidFill>
                  <a:srgbClr val="008000"/>
                </a:solidFill>
              </a:rPr>
              <a:t>d=15%</a:t>
            </a:r>
          </a:p>
          <a:p>
            <a:pPr defTabSz="363538"/>
            <a:r>
              <a:rPr lang="en-US" altLang="zh-CN" sz="1400"/>
              <a:t>	}</a:t>
            </a:r>
          </a:p>
          <a:p>
            <a:pPr defTabSz="363538"/>
            <a:r>
              <a:rPr lang="en-US" altLang="zh-CN" sz="1400"/>
              <a:t>	f=p*w*s*(1-d/100);			</a:t>
            </a:r>
            <a:r>
              <a:rPr lang="en-US" altLang="zh-CN" sz="1400">
                <a:solidFill>
                  <a:srgbClr val="008000"/>
                </a:solidFill>
              </a:rPr>
              <a:t>//</a:t>
            </a:r>
            <a:r>
              <a:rPr lang="zh-CN" altLang="en-US" sz="1400">
                <a:solidFill>
                  <a:srgbClr val="008000"/>
                </a:solidFill>
              </a:rPr>
              <a:t>计算总运费</a:t>
            </a:r>
          </a:p>
          <a:p>
            <a:pPr defTabSz="363538"/>
            <a:r>
              <a:rPr lang="zh-CN" altLang="en-US" sz="1400"/>
              <a:t>	</a:t>
            </a:r>
            <a:r>
              <a:rPr lang="en-US" altLang="zh-CN" sz="1400"/>
              <a:t>printf("freight=%10.2f\n",f);		</a:t>
            </a:r>
            <a:r>
              <a:rPr lang="en-US" altLang="zh-CN" sz="1400">
                <a:solidFill>
                  <a:srgbClr val="008000"/>
                </a:solidFill>
              </a:rPr>
              <a:t>//</a:t>
            </a:r>
            <a:r>
              <a:rPr lang="zh-CN" altLang="en-US" sz="1400">
                <a:solidFill>
                  <a:srgbClr val="008000"/>
                </a:solidFill>
              </a:rPr>
              <a:t>输出总运费，取两位小数</a:t>
            </a:r>
          </a:p>
          <a:p>
            <a:pPr defTabSz="363538"/>
            <a:r>
              <a:rPr lang="zh-CN" altLang="en-US" sz="1400"/>
              <a:t>	</a:t>
            </a:r>
            <a:r>
              <a:rPr lang="en-US" altLang="zh-CN" sz="1400"/>
              <a:t>return 0;</a:t>
            </a:r>
          </a:p>
          <a:p>
            <a:pPr defTabSz="363538"/>
            <a:r>
              <a:rPr lang="en-US" altLang="zh-CN" sz="1400"/>
              <a:t>}</a:t>
            </a:r>
          </a:p>
        </p:txBody>
      </p:sp>
      <p:sp>
        <p:nvSpPr>
          <p:cNvPr id="10" name="MH_Desc_1"/>
          <p:cNvSpPr/>
          <p:nvPr>
            <p:custDataLst>
              <p:tags r:id="rId1"/>
            </p:custDataLst>
          </p:nvPr>
        </p:nvSpPr>
        <p:spPr>
          <a:xfrm>
            <a:off x="745435" y="4204251"/>
            <a:ext cx="3786808" cy="20971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defRPr/>
            </a:pPr>
            <a:r>
              <a:rPr lang="en-US" altLang="zh-CN" dirty="0">
                <a:solidFill>
                  <a:schemeClr val="tx1"/>
                </a:solidFill>
              </a:rPr>
              <a:t>p</a:t>
            </a:r>
            <a:r>
              <a:rPr lang="zh-CN" altLang="en-US" dirty="0">
                <a:solidFill>
                  <a:schemeClr val="tx1"/>
                </a:solidFill>
              </a:rPr>
              <a:t>：每吨每千米货物的基本运费</a:t>
            </a:r>
            <a:endParaRPr lang="en-US" altLang="zh-CN" dirty="0">
              <a:solidFill>
                <a:schemeClr val="tx1"/>
              </a:solidFill>
            </a:endParaRPr>
          </a:p>
          <a:p>
            <a:pPr algn="just">
              <a:lnSpc>
                <a:spcPct val="120000"/>
              </a:lnSpc>
              <a:defRPr/>
            </a:pPr>
            <a:r>
              <a:rPr lang="en-US" altLang="zh-CN" dirty="0">
                <a:solidFill>
                  <a:schemeClr val="tx1"/>
                </a:solidFill>
              </a:rPr>
              <a:t>w</a:t>
            </a:r>
            <a:r>
              <a:rPr lang="zh-CN" altLang="en-US" dirty="0">
                <a:solidFill>
                  <a:schemeClr val="tx1"/>
                </a:solidFill>
              </a:rPr>
              <a:t>：货物重量</a:t>
            </a:r>
            <a:endParaRPr lang="en-US" altLang="zh-CN" dirty="0">
              <a:solidFill>
                <a:schemeClr val="tx1"/>
              </a:solidFill>
            </a:endParaRPr>
          </a:p>
          <a:p>
            <a:pPr algn="just">
              <a:lnSpc>
                <a:spcPct val="120000"/>
              </a:lnSpc>
              <a:defRPr/>
            </a:pPr>
            <a:r>
              <a:rPr lang="en-US" altLang="zh-CN" dirty="0">
                <a:solidFill>
                  <a:schemeClr val="tx1"/>
                </a:solidFill>
              </a:rPr>
              <a:t>s</a:t>
            </a:r>
            <a:r>
              <a:rPr lang="zh-CN" altLang="en-US" dirty="0">
                <a:solidFill>
                  <a:schemeClr val="tx1"/>
                </a:solidFill>
              </a:rPr>
              <a:t>：运输距离</a:t>
            </a:r>
            <a:endParaRPr lang="en-US" altLang="zh-CN" dirty="0">
              <a:solidFill>
                <a:schemeClr val="tx1"/>
              </a:solidFill>
            </a:endParaRPr>
          </a:p>
          <a:p>
            <a:pPr algn="just">
              <a:lnSpc>
                <a:spcPct val="120000"/>
              </a:lnSpc>
              <a:defRPr/>
            </a:pPr>
            <a:r>
              <a:rPr lang="en-US" altLang="zh-CN" dirty="0">
                <a:solidFill>
                  <a:schemeClr val="tx1"/>
                </a:solidFill>
              </a:rPr>
              <a:t>d</a:t>
            </a:r>
            <a:r>
              <a:rPr lang="zh-CN" altLang="en-US" dirty="0">
                <a:solidFill>
                  <a:schemeClr val="tx1"/>
                </a:solidFill>
              </a:rPr>
              <a:t>：折扣</a:t>
            </a:r>
            <a:endParaRPr lang="en-US" altLang="zh-CN" dirty="0">
              <a:solidFill>
                <a:schemeClr val="tx1"/>
              </a:solidFill>
            </a:endParaRPr>
          </a:p>
          <a:p>
            <a:pPr algn="just">
              <a:lnSpc>
                <a:spcPct val="120000"/>
              </a:lnSpc>
              <a:defRPr/>
            </a:pPr>
            <a:r>
              <a:rPr lang="en-US" altLang="zh-CN" dirty="0">
                <a:solidFill>
                  <a:schemeClr val="tx1"/>
                </a:solidFill>
              </a:rPr>
              <a:t>f</a:t>
            </a:r>
            <a:r>
              <a:rPr lang="zh-CN" altLang="en-US" dirty="0">
                <a:solidFill>
                  <a:schemeClr val="tx1"/>
                </a:solidFill>
              </a:rPr>
              <a:t>：总运费</a:t>
            </a:r>
            <a:endParaRPr lang="en-US" altLang="zh-CN" dirty="0">
              <a:solidFill>
                <a:schemeClr val="tx1"/>
              </a:solidFill>
            </a:endParaRPr>
          </a:p>
          <a:p>
            <a:pPr algn="ctr">
              <a:lnSpc>
                <a:spcPct val="120000"/>
              </a:lnSpc>
              <a:defRPr/>
            </a:pPr>
            <a:r>
              <a:rPr lang="en-US" altLang="zh-CN" b="1" dirty="0">
                <a:solidFill>
                  <a:schemeClr val="accent6"/>
                </a:solidFill>
              </a:rPr>
              <a:t>f=p*w*s*(1-d)</a:t>
            </a:r>
            <a:endParaRPr lang="zh-CN" altLang="en-US" b="1" dirty="0">
              <a:solidFill>
                <a:schemeClr val="accent6"/>
              </a:solidFill>
            </a:endParaRPr>
          </a:p>
        </p:txBody>
      </p:sp>
      <p:pic>
        <p:nvPicPr>
          <p:cNvPr id="4" name="图片 3"/>
          <p:cNvPicPr>
            <a:picLocks noChangeAspect="1"/>
          </p:cNvPicPr>
          <p:nvPr/>
        </p:nvPicPr>
        <p:blipFill>
          <a:blip r:embed="rId4" cstate="print"/>
          <a:stretch>
            <a:fillRect/>
          </a:stretch>
        </p:blipFill>
        <p:spPr>
          <a:xfrm>
            <a:off x="7775722" y="357809"/>
            <a:ext cx="4086225" cy="866775"/>
          </a:xfrm>
          <a:prstGeom prst="rect">
            <a:avLst/>
          </a:prstGeom>
        </p:spPr>
      </p:pic>
    </p:spTree>
    <p:extLst>
      <p:ext uri="{BB962C8B-B14F-4D97-AF65-F5344CB8AC3E}">
        <p14:creationId xmlns:p14="http://schemas.microsoft.com/office/powerpoint/2010/main" val="3872511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dirty="0" err="1">
                  <a:solidFill>
                    <a:schemeClr val="accent1"/>
                  </a:solidFill>
                  <a:latin typeface="+mn-lt"/>
                  <a:ea typeface="+mn-ea"/>
                </a:rPr>
                <a:t>getchar</a:t>
              </a:r>
              <a:endParaRPr lang="zh-CN" altLang="en-US" sz="2400" b="1" dirty="0">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a:t>输 入</a:t>
              </a:r>
              <a:r>
                <a:rPr lang="en-US" altLang="zh-CN" sz="2800"/>
                <a:t>		    </a:t>
              </a:r>
              <a:r>
                <a:rPr lang="zh-CN" altLang="en-US" sz="2800"/>
                <a:t>输 出</a:t>
              </a:r>
            </a:p>
          </p:txBody>
        </p:sp>
      </p:grpSp>
      <p:sp>
        <p:nvSpPr>
          <p:cNvPr id="2" name="矩形 1">
            <a:extLst>
              <a:ext uri="{FF2B5EF4-FFF2-40B4-BE49-F238E27FC236}">
                <a16:creationId xmlns:a16="http://schemas.microsoft.com/office/drawing/2014/main" id="{0E75A468-DA7D-4F51-A832-92EE74948007}"/>
              </a:ext>
            </a:extLst>
          </p:cNvPr>
          <p:cNvSpPr/>
          <p:nvPr/>
        </p:nvSpPr>
        <p:spPr>
          <a:xfrm>
            <a:off x="7018700" y="41970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5" name="矩形 4">
            <a:extLst>
              <a:ext uri="{FF2B5EF4-FFF2-40B4-BE49-F238E27FC236}">
                <a16:creationId xmlns:a16="http://schemas.microsoft.com/office/drawing/2014/main" id="{CB674D97-62A8-4653-B58B-B99B6F4D32B9}"/>
              </a:ext>
            </a:extLst>
          </p:cNvPr>
          <p:cNvSpPr/>
          <p:nvPr/>
        </p:nvSpPr>
        <p:spPr>
          <a:xfrm>
            <a:off x="783518" y="4210491"/>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Tree>
    <p:custDataLst>
      <p:tags r:id="rId1"/>
    </p:custDataLst>
    <p:extLst>
      <p:ext uri="{BB962C8B-B14F-4D97-AF65-F5344CB8AC3E}">
        <p14:creationId xmlns:p14="http://schemas.microsoft.com/office/powerpoint/2010/main" val="391729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8042" y="276796"/>
            <a:ext cx="5922104" cy="670241"/>
          </a:xfrm>
        </p:spPr>
        <p:txBody>
          <a:bodyPr/>
          <a:lstStyle/>
          <a:p>
            <a:r>
              <a:rPr lang="en-US" altLang="zh-CN" dirty="0"/>
              <a:t>if</a:t>
            </a:r>
            <a:r>
              <a:rPr lang="zh-CN" altLang="en-US" dirty="0"/>
              <a:t>语句的一般形式</a:t>
            </a:r>
          </a:p>
        </p:txBody>
      </p:sp>
      <p:sp>
        <p:nvSpPr>
          <p:cNvPr id="4" name="矩形 3"/>
          <p:cNvSpPr/>
          <p:nvPr/>
        </p:nvSpPr>
        <p:spPr>
          <a:xfrm>
            <a:off x="1010479" y="1294910"/>
            <a:ext cx="3183834" cy="754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144000" tIns="0" rIns="144000" bIns="0" rtlCol="0" anchor="ctr"/>
          <a:lstStyle/>
          <a:p>
            <a:pPr>
              <a:lnSpc>
                <a:spcPct val="120000"/>
              </a:lnSpc>
            </a:pPr>
            <a:r>
              <a:rPr lang="en-US" altLang="zh-CN" sz="2000" b="1" dirty="0">
                <a:latin typeface="+mn-ea"/>
              </a:rPr>
              <a:t>if (</a:t>
            </a:r>
            <a:r>
              <a:rPr lang="zh-CN" altLang="en-US" sz="2000" b="1" dirty="0">
                <a:latin typeface="+mn-ea"/>
              </a:rPr>
              <a:t>表达式</a:t>
            </a:r>
            <a:r>
              <a:rPr lang="en-US" altLang="zh-CN" sz="2000" b="1" dirty="0">
                <a:latin typeface="+mn-ea"/>
              </a:rPr>
              <a:t>) </a:t>
            </a:r>
            <a:r>
              <a:rPr lang="zh-CN" altLang="en-US" sz="2000" b="1" dirty="0">
                <a:latin typeface="+mn-ea"/>
              </a:rPr>
              <a:t>语句</a:t>
            </a:r>
            <a:r>
              <a:rPr lang="en-US" altLang="zh-CN" sz="2000" b="1" dirty="0">
                <a:latin typeface="+mn-ea"/>
              </a:rPr>
              <a:t>1</a:t>
            </a:r>
          </a:p>
          <a:p>
            <a:pPr>
              <a:lnSpc>
                <a:spcPct val="120000"/>
              </a:lnSpc>
            </a:pPr>
            <a:r>
              <a:rPr lang="en-US" altLang="zh-CN" sz="2000" b="1" dirty="0">
                <a:highlight>
                  <a:srgbClr val="FFFF00"/>
                </a:highlight>
                <a:latin typeface="+mn-ea"/>
              </a:rPr>
              <a:t>[ else  </a:t>
            </a:r>
            <a:r>
              <a:rPr lang="zh-CN" altLang="en-US" sz="2000" b="1" dirty="0">
                <a:highlight>
                  <a:srgbClr val="FFFF00"/>
                </a:highlight>
                <a:latin typeface="+mn-ea"/>
              </a:rPr>
              <a:t>语句</a:t>
            </a:r>
            <a:r>
              <a:rPr lang="en-US" altLang="zh-CN" sz="2000" b="1" dirty="0">
                <a:highlight>
                  <a:srgbClr val="FFFF00"/>
                </a:highlight>
                <a:latin typeface="+mn-ea"/>
              </a:rPr>
              <a:t>2 ]</a:t>
            </a:r>
            <a:endParaRPr lang="zh-CN" altLang="en-US" sz="2000" b="1" dirty="0">
              <a:highlight>
                <a:srgbClr val="FFFF00"/>
              </a:highlight>
              <a:latin typeface="+mn-ea"/>
            </a:endParaRPr>
          </a:p>
        </p:txBody>
      </p:sp>
      <p:sp>
        <p:nvSpPr>
          <p:cNvPr id="20" name="MH_Desc_1"/>
          <p:cNvSpPr/>
          <p:nvPr>
            <p:custDataLst>
              <p:tags r:id="rId1"/>
            </p:custDataLst>
          </p:nvPr>
        </p:nvSpPr>
        <p:spPr>
          <a:xfrm>
            <a:off x="1010479" y="2349833"/>
            <a:ext cx="3419478" cy="396571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dirty="0">
                <a:solidFill>
                  <a:schemeClr val="tx1"/>
                </a:solidFill>
              </a:rPr>
              <a:t>“表达式” 关系表达式、逻辑表达式，数值表达式</a:t>
            </a:r>
            <a:endParaRPr lang="en-US" altLang="zh-CN" dirty="0">
              <a:solidFill>
                <a:schemeClr val="tx1"/>
              </a:solidFill>
            </a:endParaRPr>
          </a:p>
          <a:p>
            <a:pPr algn="just">
              <a:lnSpc>
                <a:spcPct val="120000"/>
              </a:lnSpc>
              <a:spcBef>
                <a:spcPts val="600"/>
              </a:spcBef>
              <a:spcAft>
                <a:spcPts val="600"/>
              </a:spcAft>
              <a:defRPr/>
            </a:pPr>
            <a:r>
              <a:rPr lang="zh-CN" altLang="en-US" b="1" dirty="0">
                <a:solidFill>
                  <a:schemeClr val="tx1"/>
                </a:solidFill>
              </a:rPr>
              <a:t>方括号</a:t>
            </a:r>
            <a:r>
              <a:rPr lang="en-US" altLang="zh-CN" dirty="0">
                <a:solidFill>
                  <a:schemeClr val="tx1"/>
                </a:solidFill>
              </a:rPr>
              <a:t>else</a:t>
            </a:r>
            <a:r>
              <a:rPr lang="zh-CN" altLang="en-US" dirty="0">
                <a:solidFill>
                  <a:schemeClr val="tx1"/>
                </a:solidFill>
              </a:rPr>
              <a:t>子句</a:t>
            </a:r>
            <a:r>
              <a:rPr lang="zh-CN" altLang="en-US" b="1" dirty="0">
                <a:solidFill>
                  <a:schemeClr val="tx1"/>
                </a:solidFill>
              </a:rPr>
              <a:t>可选</a:t>
            </a:r>
            <a:endParaRPr lang="en-US" altLang="zh-CN" dirty="0">
              <a:solidFill>
                <a:schemeClr val="tx1"/>
              </a:solidFill>
            </a:endParaRPr>
          </a:p>
          <a:p>
            <a:pPr algn="just">
              <a:lnSpc>
                <a:spcPct val="120000"/>
              </a:lnSpc>
              <a:spcBef>
                <a:spcPts val="600"/>
              </a:spcBef>
              <a:spcAft>
                <a:spcPts val="600"/>
              </a:spcAft>
              <a:defRPr/>
            </a:pPr>
            <a:r>
              <a:rPr lang="zh-CN" altLang="en-US" dirty="0">
                <a:solidFill>
                  <a:schemeClr val="tx1"/>
                </a:solidFill>
              </a:rPr>
              <a:t>语句</a:t>
            </a:r>
            <a:r>
              <a:rPr lang="en-US" altLang="zh-CN" dirty="0">
                <a:solidFill>
                  <a:schemeClr val="tx1"/>
                </a:solidFill>
              </a:rPr>
              <a:t>1</a:t>
            </a:r>
            <a:r>
              <a:rPr lang="zh-CN" altLang="en-US" dirty="0">
                <a:solidFill>
                  <a:schemeClr val="tx1"/>
                </a:solidFill>
              </a:rPr>
              <a:t>和语句</a:t>
            </a:r>
            <a:r>
              <a:rPr lang="en-US" altLang="zh-CN" dirty="0">
                <a:solidFill>
                  <a:schemeClr val="tx1"/>
                </a:solidFill>
              </a:rPr>
              <a:t>2:  </a:t>
            </a:r>
          </a:p>
          <a:p>
            <a:pPr algn="just">
              <a:lnSpc>
                <a:spcPct val="120000"/>
              </a:lnSpc>
              <a:spcBef>
                <a:spcPts val="600"/>
              </a:spcBef>
              <a:spcAft>
                <a:spcPts val="600"/>
              </a:spcAft>
              <a:defRPr/>
            </a:pPr>
            <a:r>
              <a:rPr lang="en-US" altLang="zh-CN" dirty="0">
                <a:solidFill>
                  <a:schemeClr val="tx1"/>
                </a:solidFill>
              </a:rPr>
              <a:t>         </a:t>
            </a:r>
            <a:r>
              <a:rPr lang="zh-CN" altLang="en-US" dirty="0">
                <a:solidFill>
                  <a:schemeClr val="tx1"/>
                </a:solidFill>
              </a:rPr>
              <a:t>简单的语句 或者 复合语句</a:t>
            </a:r>
            <a:endParaRPr lang="en-US" altLang="zh-CN" dirty="0">
              <a:solidFill>
                <a:schemeClr val="tx1"/>
              </a:solidFill>
            </a:endParaRPr>
          </a:p>
        </p:txBody>
      </p:sp>
      <p:cxnSp>
        <p:nvCxnSpPr>
          <p:cNvPr id="12" name="MH_Other_1"/>
          <p:cNvCxnSpPr>
            <a:stCxn id="4" idx="3"/>
          </p:cNvCxnSpPr>
          <p:nvPr>
            <p:custDataLst>
              <p:tags r:id="rId2"/>
            </p:custDataLst>
          </p:nvPr>
        </p:nvCxnSpPr>
        <p:spPr>
          <a:xfrm>
            <a:off x="4194313" y="1672376"/>
            <a:ext cx="1714018" cy="52053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3" name="MH_Other_2"/>
          <p:cNvCxnSpPr>
            <a:endCxn id="34" idx="2"/>
          </p:cNvCxnSpPr>
          <p:nvPr>
            <p:custDataLst>
              <p:tags r:id="rId3"/>
            </p:custDataLst>
          </p:nvPr>
        </p:nvCxnSpPr>
        <p:spPr>
          <a:xfrm>
            <a:off x="4194313" y="1878496"/>
            <a:ext cx="1714016" cy="2216495"/>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cxnSp>
        <p:nvCxnSpPr>
          <p:cNvPr id="14" name="MH_Other_3"/>
          <p:cNvCxnSpPr/>
          <p:nvPr>
            <p:custDataLst>
              <p:tags r:id="rId4"/>
            </p:custDataLst>
          </p:nvPr>
        </p:nvCxnSpPr>
        <p:spPr>
          <a:xfrm flipV="1">
            <a:off x="4194313" y="1184426"/>
            <a:ext cx="1714018" cy="306444"/>
          </a:xfrm>
          <a:prstGeom prst="line">
            <a:avLst/>
          </a:prstGeom>
          <a:ln w="12700">
            <a:solidFill>
              <a:srgbClr val="DCDCDC"/>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5908331" y="907051"/>
            <a:ext cx="5136519" cy="824461"/>
            <a:chOff x="6132870" y="2758143"/>
            <a:chExt cx="5136519" cy="824461"/>
          </a:xfrm>
        </p:grpSpPr>
        <p:sp>
          <p:nvSpPr>
            <p:cNvPr id="37" name="MH_Text_1"/>
            <p:cNvSpPr/>
            <p:nvPr>
              <p:custDataLst>
                <p:tags r:id="rId9"/>
              </p:custDataLst>
            </p:nvPr>
          </p:nvSpPr>
          <p:spPr>
            <a:xfrm>
              <a:off x="6132870" y="3098120"/>
              <a:ext cx="5136519" cy="48448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lnSpc>
                  <a:spcPct val="120000"/>
                </a:lnSpc>
                <a:defRPr/>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a:t>
              </a:r>
              <a:endParaRPr lang="zh-CN" altLang="en-US" dirty="0">
                <a:solidFill>
                  <a:schemeClr val="tx1">
                    <a:lumMod val="65000"/>
                    <a:lumOff val="35000"/>
                  </a:schemeClr>
                </a:solidFill>
              </a:endParaRPr>
            </a:p>
          </p:txBody>
        </p:sp>
        <p:sp>
          <p:nvSpPr>
            <p:cNvPr id="38" name="MH_Other_1"/>
            <p:cNvSpPr/>
            <p:nvPr>
              <p:custDataLst>
                <p:tags r:id="rId10"/>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1	</a:t>
              </a:r>
              <a:r>
                <a:rPr lang="zh-CN" altLang="en-US" sz="1600">
                  <a:solidFill>
                    <a:schemeClr val="tx1">
                      <a:lumMod val="50000"/>
                      <a:lumOff val="50000"/>
                    </a:schemeClr>
                  </a:solidFill>
                  <a:latin typeface="微软雅黑" pitchFamily="34" charset="-122"/>
                  <a:ea typeface="微软雅黑" pitchFamily="34" charset="-122"/>
                </a:rPr>
                <a:t>没有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6" name="组合 25"/>
          <p:cNvGrpSpPr/>
          <p:nvPr/>
        </p:nvGrpSpPr>
        <p:grpSpPr>
          <a:xfrm>
            <a:off x="5908330" y="1877800"/>
            <a:ext cx="5136519" cy="1809617"/>
            <a:chOff x="6132870" y="2758143"/>
            <a:chExt cx="5136519" cy="1809617"/>
          </a:xfrm>
        </p:grpSpPr>
        <p:sp>
          <p:nvSpPr>
            <p:cNvPr id="27" name="MH_Text_1"/>
            <p:cNvSpPr/>
            <p:nvPr>
              <p:custDataLst>
                <p:tags r:id="rId7"/>
              </p:custDataLst>
            </p:nvPr>
          </p:nvSpPr>
          <p:spPr>
            <a:xfrm>
              <a:off x="6132870" y="3098119"/>
              <a:ext cx="5136519" cy="1469641"/>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 (</a:t>
              </a:r>
              <a:r>
                <a:rPr lang="zh-CN" altLang="en-US">
                  <a:solidFill>
                    <a:schemeClr val="tx1">
                      <a:lumMod val="65000"/>
                      <a:lumOff val="35000"/>
                    </a:schemeClr>
                  </a:solidFill>
                </a:rPr>
                <a:t>表达式</a:t>
              </a:r>
              <a:r>
                <a:rPr lang="en-US" altLang="zh-CN">
                  <a:solidFill>
                    <a:schemeClr val="tx1">
                      <a:lumMod val="65000"/>
                      <a:lumOff val="35000"/>
                    </a:schemeClr>
                  </a:solidFill>
                </a:rPr>
                <a:t>)</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1 </a:t>
              </a:r>
            </a:p>
            <a:p>
              <a:pPr algn="just" defTabSz="625475">
                <a:lnSpc>
                  <a:spcPct val="120000"/>
                </a:lnSpc>
              </a:pPr>
              <a:r>
                <a:rPr lang="en-US" altLang="zh-CN">
                  <a:solidFill>
                    <a:schemeClr val="tx1">
                      <a:lumMod val="65000"/>
                      <a:lumOff val="35000"/>
                    </a:schemeClr>
                  </a:solidFill>
                </a:rPr>
                <a:t>else </a:t>
              </a:r>
            </a:p>
            <a:p>
              <a:pPr algn="just" defTabSz="625475">
                <a:lnSpc>
                  <a:spcPct val="120000"/>
                </a:lnSpc>
              </a:pPr>
              <a:r>
                <a:rPr lang="en-US" altLang="zh-CN">
                  <a:solidFill>
                    <a:schemeClr val="tx1">
                      <a:lumMod val="65000"/>
                      <a:lumOff val="35000"/>
                    </a:schemeClr>
                  </a:solidFill>
                </a:rPr>
                <a:t>	</a:t>
              </a:r>
              <a:r>
                <a:rPr lang="zh-CN" altLang="en-US">
                  <a:solidFill>
                    <a:schemeClr val="tx1">
                      <a:lumMod val="65000"/>
                      <a:lumOff val="35000"/>
                    </a:schemeClr>
                  </a:solidFill>
                </a:rPr>
                <a:t>语句</a:t>
              </a:r>
              <a:r>
                <a:rPr lang="en-US" altLang="zh-CN">
                  <a:solidFill>
                    <a:schemeClr val="tx1">
                      <a:lumMod val="65000"/>
                      <a:lumOff val="35000"/>
                    </a:schemeClr>
                  </a:solidFill>
                </a:rPr>
                <a:t>2</a:t>
              </a:r>
              <a:endParaRPr lang="zh-CN" altLang="en-US" dirty="0">
                <a:solidFill>
                  <a:schemeClr val="tx1">
                    <a:lumMod val="65000"/>
                    <a:lumOff val="35000"/>
                  </a:schemeClr>
                </a:solidFill>
              </a:endParaRPr>
            </a:p>
          </p:txBody>
        </p:sp>
        <p:sp>
          <p:nvSpPr>
            <p:cNvPr id="28" name="MH_Other_1"/>
            <p:cNvSpPr/>
            <p:nvPr>
              <p:custDataLst>
                <p:tags r:id="rId8"/>
              </p:custDataLst>
            </p:nvPr>
          </p:nvSpPr>
          <p:spPr>
            <a:xfrm>
              <a:off x="6132870" y="2758143"/>
              <a:ext cx="5136519" cy="390239"/>
            </a:xfrm>
            <a:prstGeom prst="round2SameRect">
              <a:avLst>
                <a:gd name="adj1" fmla="val 23386"/>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2	</a:t>
              </a:r>
              <a:r>
                <a:rPr lang="zh-CN" altLang="en-US" sz="1600">
                  <a:solidFill>
                    <a:schemeClr val="tx1">
                      <a:lumMod val="50000"/>
                      <a:lumOff val="50000"/>
                    </a:schemeClr>
                  </a:solidFill>
                  <a:latin typeface="微软雅黑" pitchFamily="34" charset="-122"/>
                  <a:ea typeface="微软雅黑" pitchFamily="34" charset="-122"/>
                </a:rPr>
                <a:t>有</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子句部分</a:t>
              </a:r>
              <a:endParaRPr lang="en-US" sz="1600">
                <a:solidFill>
                  <a:schemeClr val="tx1">
                    <a:lumMod val="50000"/>
                    <a:lumOff val="50000"/>
                  </a:schemeClr>
                </a:solidFill>
                <a:latin typeface="微软雅黑" pitchFamily="34" charset="-122"/>
                <a:ea typeface="微软雅黑" pitchFamily="34" charset="-122"/>
              </a:endParaRPr>
            </a:p>
          </p:txBody>
        </p:sp>
      </p:grpSp>
      <p:grpSp>
        <p:nvGrpSpPr>
          <p:cNvPr id="29" name="组合 28"/>
          <p:cNvGrpSpPr/>
          <p:nvPr/>
        </p:nvGrpSpPr>
        <p:grpSpPr>
          <a:xfrm>
            <a:off x="5908329" y="3899871"/>
            <a:ext cx="5136519" cy="2420384"/>
            <a:chOff x="6132870" y="2758143"/>
            <a:chExt cx="5136519" cy="2420384"/>
          </a:xfrm>
        </p:grpSpPr>
        <mc:AlternateContent xmlns:mc="http://schemas.openxmlformats.org/markup-compatibility/2006" xmlns:a14="http://schemas.microsoft.com/office/drawing/2010/main">
          <mc:Choice Requires="a14">
            <p:sp>
              <p:nvSpPr>
                <p:cNvPr id="30" name="MH_Text_1"/>
                <p:cNvSpPr/>
                <p:nvPr>
                  <p:custDataLst>
                    <p:tags r:id="rId5"/>
                  </p:custDataLst>
                </p:nvPr>
              </p:nvSpPr>
              <p:spPr>
                <a:xfrm>
                  <a:off x="6132870" y="3098119"/>
                  <a:ext cx="5136519" cy="2080408"/>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defTabSz="625475">
                    <a:lnSpc>
                      <a:spcPct val="120000"/>
                    </a:lnSpc>
                  </a:pPr>
                  <a:r>
                    <a:rPr lang="en-US" altLang="zh-CN">
                      <a:solidFill>
                        <a:schemeClr val="tx1">
                          <a:lumMod val="65000"/>
                          <a:lumOff val="35000"/>
                        </a:schemeClr>
                      </a:solidFill>
                    </a:rPr>
                    <a:t>if(</a:t>
                  </a:r>
                  <a:r>
                    <a:rPr lang="zh-CN" altLang="en-US">
                      <a:solidFill>
                        <a:schemeClr val="tx1">
                          <a:lumMod val="65000"/>
                          <a:lumOff val="35000"/>
                        </a:schemeClr>
                      </a:solidFill>
                    </a:rPr>
                    <a:t>表达式</a:t>
                  </a:r>
                  <a:r>
                    <a:rPr lang="en-US" altLang="zh-CN">
                      <a:solidFill>
                        <a:schemeClr val="tx1">
                          <a:lumMod val="65000"/>
                          <a:lumOff val="35000"/>
                        </a:schemeClr>
                      </a:solidFill>
                    </a:rPr>
                    <a:t>1)		</a:t>
                  </a:r>
                  <a:r>
                    <a:rPr lang="zh-CN" altLang="en-US">
                      <a:solidFill>
                        <a:schemeClr val="tx1">
                          <a:lumMod val="65000"/>
                          <a:lumOff val="35000"/>
                        </a:schemeClr>
                      </a:solidFill>
                    </a:rPr>
                    <a:t>语句</a:t>
                  </a:r>
                  <a:r>
                    <a:rPr lang="en-US" altLang="zh-CN">
                      <a:solidFill>
                        <a:schemeClr val="tx1">
                          <a:lumMod val="65000"/>
                          <a:lumOff val="35000"/>
                        </a:schemeClr>
                      </a:solidFill>
                    </a:rPr>
                    <a:t>1</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2) 	</a:t>
                  </a:r>
                  <a:r>
                    <a:rPr lang="zh-CN" altLang="en-US">
                      <a:solidFill>
                        <a:schemeClr val="tx1">
                          <a:lumMod val="65000"/>
                          <a:lumOff val="35000"/>
                        </a:schemeClr>
                      </a:solidFill>
                    </a:rPr>
                    <a:t>语句</a:t>
                  </a:r>
                  <a:r>
                    <a:rPr lang="en-US" altLang="zh-CN">
                      <a:solidFill>
                        <a:schemeClr val="tx1">
                          <a:lumMod val="65000"/>
                          <a:lumOff val="35000"/>
                        </a:schemeClr>
                      </a:solidFill>
                    </a:rPr>
                    <a:t>2</a:t>
                  </a: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3) 	</a:t>
                  </a:r>
                  <a:r>
                    <a:rPr lang="zh-CN" altLang="en-US">
                      <a:solidFill>
                        <a:schemeClr val="tx1">
                          <a:lumMod val="65000"/>
                          <a:lumOff val="35000"/>
                        </a:schemeClr>
                      </a:solidFill>
                    </a:rPr>
                    <a:t>语句</a:t>
                  </a:r>
                  <a:r>
                    <a:rPr lang="en-US" altLang="zh-CN">
                      <a:solidFill>
                        <a:schemeClr val="tx1">
                          <a:lumMod val="65000"/>
                          <a:lumOff val="35000"/>
                        </a:schemeClr>
                      </a:solidFill>
                    </a:rPr>
                    <a:t>3</a:t>
                  </a:r>
                </a:p>
                <a:p>
                  <a:pPr algn="just" defTabSz="625475">
                    <a:lnSpc>
                      <a:spcPct val="120000"/>
                    </a:lnSpc>
                  </a:pPr>
                  <a:r>
                    <a:rPr lang="en-US" altLang="zh-CN">
                      <a:solidFill>
                        <a:schemeClr val="tx1">
                          <a:lumMod val="65000"/>
                          <a:lumOff val="35000"/>
                        </a:schemeClr>
                      </a:solidFill>
                    </a:rPr>
                    <a:t></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r>
                    <a:rPr lang="en-US" altLang="zh-CN">
                      <a:solidFill>
                        <a:schemeClr val="tx1">
                          <a:lumMod val="65000"/>
                          <a:lumOff val="35000"/>
                        </a:schemeClr>
                      </a:solidFill>
                      <a:ea typeface="Cambria Math" panose="02040503050406030204" pitchFamily="18" charset="0"/>
                    </a:rPr>
                    <a:t>			    </a:t>
                  </a:r>
                  <a14:m>
                    <m:oMath xmlns:m="http://schemas.openxmlformats.org/officeDocument/2006/math">
                      <m:r>
                        <a:rPr lang="en-US" altLang="zh-CN" i="1">
                          <a:solidFill>
                            <a:schemeClr val="tx1">
                              <a:lumMod val="65000"/>
                              <a:lumOff val="35000"/>
                            </a:schemeClr>
                          </a:solidFill>
                          <a:latin typeface="Cambria Math" panose="02040503050406030204" pitchFamily="18" charset="0"/>
                          <a:ea typeface="Cambria Math" panose="02040503050406030204" pitchFamily="18" charset="0"/>
                        </a:rPr>
                        <m:t>⋮</m:t>
                      </m:r>
                    </m:oMath>
                  </a14:m>
                  <a:endParaRPr lang="en-US" altLang="zh-CN">
                    <a:solidFill>
                      <a:schemeClr val="tx1">
                        <a:lumMod val="65000"/>
                        <a:lumOff val="35000"/>
                      </a:schemeClr>
                    </a:solidFill>
                    <a:ea typeface="Cambria Math" panose="02040503050406030204" pitchFamily="18" charset="0"/>
                  </a:endParaRPr>
                </a:p>
                <a:p>
                  <a:pPr algn="just" defTabSz="625475">
                    <a:lnSpc>
                      <a:spcPct val="120000"/>
                    </a:lnSpc>
                  </a:pPr>
                  <a:r>
                    <a:rPr lang="en-US" altLang="zh-CN">
                      <a:solidFill>
                        <a:schemeClr val="tx1">
                          <a:lumMod val="65000"/>
                          <a:lumOff val="35000"/>
                        </a:schemeClr>
                      </a:solidFill>
                    </a:rPr>
                    <a:t>else if(</a:t>
                  </a:r>
                  <a:r>
                    <a:rPr lang="zh-CN" altLang="en-US">
                      <a:solidFill>
                        <a:schemeClr val="tx1">
                          <a:lumMod val="65000"/>
                          <a:lumOff val="35000"/>
                        </a:schemeClr>
                      </a:solidFill>
                    </a:rPr>
                    <a:t>表达式</a:t>
                  </a:r>
                  <a:r>
                    <a:rPr lang="en-US" altLang="zh-CN">
                      <a:solidFill>
                        <a:schemeClr val="tx1">
                          <a:lumMod val="65000"/>
                          <a:lumOff val="35000"/>
                        </a:schemeClr>
                      </a:solidFill>
                    </a:rPr>
                    <a:t>m) 	</a:t>
                  </a:r>
                  <a:r>
                    <a:rPr lang="zh-CN" altLang="en-US">
                      <a:solidFill>
                        <a:schemeClr val="tx1">
                          <a:lumMod val="65000"/>
                          <a:lumOff val="35000"/>
                        </a:schemeClr>
                      </a:solidFill>
                    </a:rPr>
                    <a:t>语句</a:t>
                  </a:r>
                  <a:r>
                    <a:rPr lang="en-US" altLang="zh-CN">
                      <a:solidFill>
                        <a:schemeClr val="tx1">
                          <a:lumMod val="65000"/>
                          <a:lumOff val="35000"/>
                        </a:schemeClr>
                      </a:solidFill>
                    </a:rPr>
                    <a:t>m</a:t>
                  </a:r>
                </a:p>
                <a:p>
                  <a:pPr algn="just" defTabSz="625475">
                    <a:lnSpc>
                      <a:spcPct val="120000"/>
                    </a:lnSpc>
                  </a:pPr>
                  <a:r>
                    <a:rPr lang="en-US" altLang="zh-CN">
                      <a:solidFill>
                        <a:schemeClr val="tx1">
                          <a:lumMod val="65000"/>
                          <a:lumOff val="35000"/>
                        </a:schemeClr>
                      </a:solidFill>
                    </a:rPr>
                    <a:t>else			</a:t>
                  </a:r>
                  <a:r>
                    <a:rPr lang="zh-CN" altLang="en-US">
                      <a:solidFill>
                        <a:schemeClr val="tx1">
                          <a:lumMod val="65000"/>
                          <a:lumOff val="35000"/>
                        </a:schemeClr>
                      </a:solidFill>
                    </a:rPr>
                    <a:t>语句</a:t>
                  </a:r>
                  <a:r>
                    <a:rPr lang="en-US" altLang="zh-CN">
                      <a:solidFill>
                        <a:schemeClr val="tx1">
                          <a:lumMod val="65000"/>
                          <a:lumOff val="35000"/>
                        </a:schemeClr>
                      </a:solidFill>
                    </a:rPr>
                    <a:t>m+1</a:t>
                  </a:r>
                </a:p>
              </p:txBody>
            </p:sp>
          </mc:Choice>
          <mc:Fallback xmlns="">
            <p:sp>
              <p:nvSpPr>
                <p:cNvPr id="30" name="MH_Text_1"/>
                <p:cNvSpPr>
                  <a:spLocks noRot="1" noChangeAspect="1" noMove="1" noResize="1" noEditPoints="1" noAdjustHandles="1" noChangeArrowheads="1" noChangeShapeType="1" noTextEdit="1"/>
                </p:cNvSpPr>
                <p:nvPr>
                  <p:custDataLst>
                    <p:tags r:id="rId12"/>
                  </p:custDataLst>
                </p:nvPr>
              </p:nvSpPr>
              <p:spPr>
                <a:xfrm>
                  <a:off x="6132870" y="3098119"/>
                  <a:ext cx="5136519" cy="2080408"/>
                </a:xfrm>
                <a:prstGeom prst="rect">
                  <a:avLst/>
                </a:prstGeom>
                <a:blipFill>
                  <a:blip r:embed="rId13" cstate="print"/>
                  <a:stretch>
                    <a:fillRect l="-828" b="-4956"/>
                  </a:stretch>
                </a:blipFill>
                <a:ln w="9525" cap="flat" cmpd="sng" algn="ctr">
                  <a:solidFill>
                    <a:schemeClr val="accent2"/>
                  </a:solidFill>
                  <a:prstDash val="solid"/>
                </a:ln>
                <a:effectLst/>
              </p:spPr>
              <p:txBody>
                <a:bodyPr/>
                <a:lstStyle/>
                <a:p>
                  <a:r>
                    <a:rPr lang="zh-CN" altLang="en-US">
                      <a:noFill/>
                    </a:rPr>
                    <a:t> </a:t>
                  </a:r>
                </a:p>
              </p:txBody>
            </p:sp>
          </mc:Fallback>
        </mc:AlternateContent>
        <p:sp>
          <p:nvSpPr>
            <p:cNvPr id="34" name="MH_Other_1"/>
            <p:cNvSpPr/>
            <p:nvPr>
              <p:custDataLst>
                <p:tags r:id="rId6"/>
              </p:custDataLst>
            </p:nvPr>
          </p:nvSpPr>
          <p:spPr>
            <a:xfrm>
              <a:off x="6132870" y="2758143"/>
              <a:ext cx="5136519" cy="390239"/>
            </a:xfrm>
            <a:prstGeom prst="round2SameRect">
              <a:avLst>
                <a:gd name="adj1" fmla="val 20839"/>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zh-CN" altLang="en-US">
                  <a:solidFill>
                    <a:schemeClr val="tx1">
                      <a:lumMod val="50000"/>
                      <a:lumOff val="50000"/>
                    </a:schemeClr>
                  </a:solidFill>
                  <a:latin typeface="微软雅黑" pitchFamily="34" charset="-122"/>
                  <a:ea typeface="微软雅黑" pitchFamily="34" charset="-122"/>
                </a:rPr>
                <a:t>形式</a:t>
              </a:r>
              <a:r>
                <a:rPr lang="en-US" altLang="zh-CN">
                  <a:solidFill>
                    <a:schemeClr val="tx1">
                      <a:lumMod val="50000"/>
                      <a:lumOff val="50000"/>
                    </a:schemeClr>
                  </a:solidFill>
                  <a:latin typeface="微软雅黑" pitchFamily="34" charset="-122"/>
                  <a:ea typeface="微软雅黑" pitchFamily="34" charset="-122"/>
                </a:rPr>
                <a:t>3	</a:t>
              </a:r>
              <a:r>
                <a:rPr lang="zh-CN" altLang="en-US" sz="1600">
                  <a:solidFill>
                    <a:schemeClr val="tx1">
                      <a:lumMod val="50000"/>
                      <a:lumOff val="50000"/>
                    </a:schemeClr>
                  </a:solidFill>
                  <a:latin typeface="微软雅黑" pitchFamily="34" charset="-122"/>
                  <a:ea typeface="微软雅黑" pitchFamily="34" charset="-122"/>
                </a:rPr>
                <a:t>在</a:t>
              </a:r>
              <a:r>
                <a:rPr lang="en-US" altLang="zh-CN" sz="1600">
                  <a:solidFill>
                    <a:schemeClr val="tx1">
                      <a:lumMod val="50000"/>
                      <a:lumOff val="50000"/>
                    </a:schemeClr>
                  </a:solidFill>
                  <a:latin typeface="微软雅黑" pitchFamily="34" charset="-122"/>
                  <a:ea typeface="微软雅黑" pitchFamily="34" charset="-122"/>
                </a:rPr>
                <a:t>else</a:t>
              </a:r>
              <a:r>
                <a:rPr lang="zh-CN" altLang="en-US" sz="1600">
                  <a:solidFill>
                    <a:schemeClr val="tx1">
                      <a:lumMod val="50000"/>
                      <a:lumOff val="50000"/>
                    </a:schemeClr>
                  </a:solidFill>
                  <a:latin typeface="微软雅黑" pitchFamily="34" charset="-122"/>
                  <a:ea typeface="微软雅黑" pitchFamily="34" charset="-122"/>
                </a:rPr>
                <a:t>部分又嵌套了多层的</a:t>
              </a:r>
              <a:r>
                <a:rPr lang="en-US" altLang="zh-CN" sz="1600">
                  <a:solidFill>
                    <a:schemeClr val="tx1">
                      <a:lumMod val="50000"/>
                      <a:lumOff val="50000"/>
                    </a:schemeClr>
                  </a:solidFill>
                  <a:latin typeface="微软雅黑" pitchFamily="34" charset="-122"/>
                  <a:ea typeface="微软雅黑" pitchFamily="34" charset="-122"/>
                </a:rPr>
                <a:t>if</a:t>
              </a:r>
              <a:r>
                <a:rPr lang="zh-CN" altLang="en-US" sz="1600">
                  <a:solidFill>
                    <a:schemeClr val="tx1">
                      <a:lumMod val="50000"/>
                      <a:lumOff val="50000"/>
                    </a:schemeClr>
                  </a:solidFill>
                  <a:latin typeface="微软雅黑" pitchFamily="34" charset="-122"/>
                  <a:ea typeface="微软雅黑" pitchFamily="34" charset="-122"/>
                </a:rPr>
                <a:t>语句</a:t>
              </a:r>
              <a:endParaRPr lang="en-US" sz="1600">
                <a:solidFill>
                  <a:schemeClr val="tx1">
                    <a:lumMod val="50000"/>
                    <a:lumOff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8674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37" y="260350"/>
            <a:ext cx="10515600" cy="838871"/>
          </a:xfrm>
        </p:spPr>
        <p:txBody>
          <a:bodyPr/>
          <a:lstStyle/>
          <a:p>
            <a:r>
              <a:rPr lang="zh-CN" altLang="en-US" dirty="0"/>
              <a:t>用</a:t>
            </a:r>
            <a:r>
              <a:rPr lang="en-US" altLang="zh-CN" dirty="0"/>
              <a:t>if</a:t>
            </a:r>
            <a:r>
              <a:rPr lang="zh-CN" altLang="en-US" dirty="0"/>
              <a:t>语句实现选择结构</a:t>
            </a:r>
          </a:p>
        </p:txBody>
      </p:sp>
      <p:sp>
        <p:nvSpPr>
          <p:cNvPr id="3" name="内容占位符 2"/>
          <p:cNvSpPr>
            <a:spLocks noGrp="1"/>
          </p:cNvSpPr>
          <p:nvPr>
            <p:ph idx="1"/>
          </p:nvPr>
        </p:nvSpPr>
        <p:spPr>
          <a:xfrm>
            <a:off x="573537" y="1154962"/>
            <a:ext cx="7494850" cy="542260"/>
          </a:xfrm>
        </p:spPr>
        <p:txBody>
          <a:bodyPr>
            <a:noAutofit/>
          </a:bodyPr>
          <a:lstStyle/>
          <a:p>
            <a:pPr marL="88900" indent="-8890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4.3】</a:t>
            </a:r>
            <a:r>
              <a:rPr lang="zh-CN" altLang="en-US" sz="2000" dirty="0">
                <a:solidFill>
                  <a:schemeClr val="accent1"/>
                </a:solidFill>
              </a:rPr>
              <a:t>输入</a:t>
            </a:r>
            <a:r>
              <a:rPr lang="en-US" altLang="zh-CN" sz="2000" dirty="0">
                <a:solidFill>
                  <a:schemeClr val="accent1"/>
                </a:solidFill>
              </a:rPr>
              <a:t>3</a:t>
            </a:r>
            <a:r>
              <a:rPr lang="zh-CN" altLang="en-US" sz="2000" dirty="0">
                <a:solidFill>
                  <a:schemeClr val="accent1"/>
                </a:solidFill>
              </a:rPr>
              <a:t>个数</a:t>
            </a:r>
            <a:r>
              <a:rPr lang="en-US" altLang="zh-CN" sz="2000" dirty="0">
                <a:solidFill>
                  <a:schemeClr val="accent1"/>
                </a:solidFill>
              </a:rPr>
              <a:t>a</a:t>
            </a:r>
            <a:r>
              <a:rPr lang="zh-CN" altLang="en-US" sz="2000" dirty="0">
                <a:solidFill>
                  <a:schemeClr val="accent1"/>
                </a:solidFill>
              </a:rPr>
              <a:t>，</a:t>
            </a:r>
            <a:r>
              <a:rPr lang="en-US" altLang="zh-CN" sz="2000" dirty="0">
                <a:solidFill>
                  <a:schemeClr val="accent1"/>
                </a:solidFill>
              </a:rPr>
              <a:t>b</a:t>
            </a:r>
            <a:r>
              <a:rPr lang="zh-CN" altLang="en-US" sz="2000" dirty="0">
                <a:solidFill>
                  <a:schemeClr val="accent1"/>
                </a:solidFill>
              </a:rPr>
              <a:t>，</a:t>
            </a:r>
            <a:r>
              <a:rPr lang="en-US" altLang="zh-CN" sz="2000" dirty="0">
                <a:solidFill>
                  <a:schemeClr val="accent1"/>
                </a:solidFill>
              </a:rPr>
              <a:t>c</a:t>
            </a:r>
            <a:r>
              <a:rPr lang="zh-CN" altLang="en-US" sz="2000" dirty="0">
                <a:solidFill>
                  <a:schemeClr val="accent1"/>
                </a:solidFill>
              </a:rPr>
              <a:t>，要求按由小到大的顺序输出。</a:t>
            </a:r>
          </a:p>
        </p:txBody>
      </p:sp>
      <p:sp>
        <p:nvSpPr>
          <p:cNvPr id="13" name="圆角矩形 12"/>
          <p:cNvSpPr/>
          <p:nvPr/>
        </p:nvSpPr>
        <p:spPr>
          <a:xfrm>
            <a:off x="808178" y="1624642"/>
            <a:ext cx="5562805" cy="5028632"/>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400" dirty="0"/>
              <a:t>#include &lt;</a:t>
            </a:r>
            <a:r>
              <a:rPr lang="en-US" altLang="zh-CN" sz="1400" dirty="0" err="1"/>
              <a:t>stdio.h</a:t>
            </a:r>
            <a:r>
              <a:rPr lang="en-US" altLang="zh-CN" sz="1400" dirty="0"/>
              <a:t>&gt;</a:t>
            </a:r>
          </a:p>
          <a:p>
            <a:pPr defTabSz="363538"/>
            <a:r>
              <a:rPr lang="en-US" altLang="zh-CN" sz="1400" dirty="0"/>
              <a:t>int main()</a:t>
            </a:r>
          </a:p>
          <a:p>
            <a:pPr defTabSz="363538"/>
            <a:r>
              <a:rPr lang="en-US" altLang="zh-CN" sz="1400" dirty="0"/>
              <a:t>{</a:t>
            </a:r>
          </a:p>
          <a:p>
            <a:pPr defTabSz="363538"/>
            <a:r>
              <a:rPr lang="en-US" altLang="zh-CN" sz="1400" dirty="0"/>
              <a:t>	float </a:t>
            </a:r>
            <a:r>
              <a:rPr lang="en-US" altLang="zh-CN" sz="1400" dirty="0" err="1"/>
              <a:t>a,b,c,t</a:t>
            </a:r>
            <a:r>
              <a:rPr lang="en-US" altLang="zh-CN" sz="1400" dirty="0"/>
              <a:t>;</a:t>
            </a:r>
          </a:p>
          <a:p>
            <a:pPr defTabSz="363538"/>
            <a:r>
              <a:rPr lang="en-US" altLang="zh-CN" sz="1400" dirty="0"/>
              <a:t>	</a:t>
            </a:r>
            <a:r>
              <a:rPr lang="en-US" altLang="zh-CN" sz="1400" dirty="0" err="1"/>
              <a:t>scanf</a:t>
            </a:r>
            <a:r>
              <a:rPr lang="en-US" altLang="zh-CN" sz="1400" dirty="0"/>
              <a:t>("%</a:t>
            </a:r>
            <a:r>
              <a:rPr lang="en-US" altLang="zh-CN" sz="1400" dirty="0" err="1"/>
              <a:t>f%f%f</a:t>
            </a:r>
            <a:r>
              <a:rPr lang="en-US" altLang="zh-CN" sz="1400" dirty="0"/>
              <a:t>",&amp;</a:t>
            </a:r>
            <a:r>
              <a:rPr lang="en-US" altLang="zh-CN" sz="1400" dirty="0" err="1"/>
              <a:t>a,&amp;b,&amp;c</a:t>
            </a:r>
            <a:r>
              <a:rPr lang="en-US" altLang="zh-CN" sz="1400" dirty="0"/>
              <a:t>);</a:t>
            </a:r>
          </a:p>
          <a:p>
            <a:pPr defTabSz="363538"/>
            <a:r>
              <a:rPr lang="en-US" altLang="zh-CN" sz="1400" dirty="0"/>
              <a:t>	if(a&gt;b)</a:t>
            </a:r>
          </a:p>
          <a:p>
            <a:pPr defTabSz="363538"/>
            <a:r>
              <a:rPr lang="en-US" altLang="zh-CN" sz="1400" dirty="0"/>
              <a:t>	{	t=a;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a</a:t>
            </a:r>
            <a:r>
              <a:rPr lang="zh-CN" altLang="en-US" sz="1400" dirty="0">
                <a:solidFill>
                  <a:srgbClr val="008000"/>
                </a:solidFill>
              </a:rPr>
              <a:t>和变量</a:t>
            </a:r>
            <a:r>
              <a:rPr lang="en-US" altLang="zh-CN" sz="1400" dirty="0">
                <a:solidFill>
                  <a:srgbClr val="008000"/>
                </a:solidFill>
              </a:rPr>
              <a:t>b</a:t>
            </a:r>
            <a:r>
              <a:rPr lang="zh-CN" altLang="en-US" sz="1400" dirty="0">
                <a:solidFill>
                  <a:srgbClr val="008000"/>
                </a:solidFill>
              </a:rPr>
              <a:t>互换值</a:t>
            </a:r>
          </a:p>
          <a:p>
            <a:pPr defTabSz="363538"/>
            <a:r>
              <a:rPr lang="zh-CN" altLang="en-US" sz="1400" dirty="0"/>
              <a:t>		</a:t>
            </a:r>
            <a:r>
              <a:rPr lang="en-US" altLang="zh-CN" sz="1400" dirty="0"/>
              <a:t>a=b;</a:t>
            </a:r>
          </a:p>
          <a:p>
            <a:pPr defTabSz="363538"/>
            <a:r>
              <a:rPr lang="en-US" altLang="zh-CN" sz="1400" dirty="0"/>
              <a:t>		b=t;</a:t>
            </a:r>
          </a:p>
          <a:p>
            <a:pPr defTabSz="363538"/>
            <a:r>
              <a:rPr lang="en-US" altLang="zh-CN" sz="1400" dirty="0"/>
              <a:t>	}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a</a:t>
            </a:r>
            <a:r>
              <a:rPr lang="zh-CN" altLang="en-US" sz="1400" dirty="0">
                <a:solidFill>
                  <a:srgbClr val="008000"/>
                </a:solidFill>
              </a:rPr>
              <a:t>小于或等于</a:t>
            </a:r>
            <a:r>
              <a:rPr lang="en-US" altLang="zh-CN" sz="1400" dirty="0">
                <a:solidFill>
                  <a:srgbClr val="008000"/>
                </a:solidFill>
              </a:rPr>
              <a:t>b     </a:t>
            </a:r>
          </a:p>
          <a:p>
            <a:pPr defTabSz="363538"/>
            <a:r>
              <a:rPr lang="en-US" altLang="zh-CN" sz="1400" dirty="0"/>
              <a:t>	if(a&gt;c)</a:t>
            </a:r>
          </a:p>
          <a:p>
            <a:pPr defTabSz="363538"/>
            <a:r>
              <a:rPr lang="en-US" altLang="zh-CN" sz="1400" dirty="0"/>
              <a:t>	{	t=a;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a</a:t>
            </a:r>
            <a:r>
              <a:rPr lang="zh-CN" altLang="en-US" sz="1400" dirty="0">
                <a:solidFill>
                  <a:srgbClr val="008000"/>
                </a:solidFill>
              </a:rPr>
              <a:t>和变量</a:t>
            </a:r>
            <a:r>
              <a:rPr lang="en-US" altLang="zh-CN" sz="1400" dirty="0">
                <a:solidFill>
                  <a:srgbClr val="008000"/>
                </a:solidFill>
              </a:rPr>
              <a:t>c</a:t>
            </a:r>
            <a:r>
              <a:rPr lang="zh-CN" altLang="en-US" sz="1400" dirty="0">
                <a:solidFill>
                  <a:srgbClr val="008000"/>
                </a:solidFill>
              </a:rPr>
              <a:t>互换值</a:t>
            </a:r>
          </a:p>
          <a:p>
            <a:pPr defTabSz="363538"/>
            <a:r>
              <a:rPr lang="zh-CN" altLang="en-US" sz="1400" dirty="0"/>
              <a:t>		</a:t>
            </a:r>
            <a:r>
              <a:rPr lang="en-US" altLang="zh-CN" sz="1400" dirty="0"/>
              <a:t>a=c;</a:t>
            </a:r>
          </a:p>
          <a:p>
            <a:pPr defTabSz="363538"/>
            <a:r>
              <a:rPr lang="en-US" altLang="zh-CN" sz="1400" dirty="0"/>
              <a:t>		c=t;</a:t>
            </a:r>
          </a:p>
          <a:p>
            <a:pPr defTabSz="363538"/>
            <a:r>
              <a:rPr lang="en-US" altLang="zh-CN" sz="1400" dirty="0"/>
              <a:t>	}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a</a:t>
            </a:r>
            <a:r>
              <a:rPr lang="zh-CN" altLang="en-US" sz="1400" dirty="0">
                <a:solidFill>
                  <a:srgbClr val="008000"/>
                </a:solidFill>
              </a:rPr>
              <a:t>小于或等于</a:t>
            </a:r>
            <a:r>
              <a:rPr lang="en-US" altLang="zh-CN" sz="1400" dirty="0">
                <a:solidFill>
                  <a:srgbClr val="008000"/>
                </a:solidFill>
              </a:rPr>
              <a:t>c       </a:t>
            </a:r>
          </a:p>
          <a:p>
            <a:pPr defTabSz="363538"/>
            <a:r>
              <a:rPr lang="en-US" altLang="zh-CN" sz="1400" dirty="0"/>
              <a:t>	if(b&gt;c)		</a:t>
            </a:r>
            <a:r>
              <a:rPr lang="en-US" altLang="zh-CN" sz="1400" dirty="0">
                <a:solidFill>
                  <a:srgbClr val="008000"/>
                </a:solidFill>
              </a:rPr>
              <a:t>//</a:t>
            </a:r>
            <a:r>
              <a:rPr lang="zh-CN" altLang="en-US" sz="1400" dirty="0">
                <a:solidFill>
                  <a:srgbClr val="008000"/>
                </a:solidFill>
              </a:rPr>
              <a:t>还要</a:t>
            </a:r>
          </a:p>
          <a:p>
            <a:pPr defTabSz="363538"/>
            <a:r>
              <a:rPr lang="zh-CN" altLang="en-US" sz="1400" dirty="0"/>
              <a:t>	</a:t>
            </a:r>
            <a:r>
              <a:rPr lang="en-US" altLang="zh-CN" sz="1400" dirty="0"/>
              <a:t>{	t=b;		</a:t>
            </a:r>
            <a:r>
              <a:rPr lang="en-US" altLang="zh-CN" sz="1400" dirty="0">
                <a:solidFill>
                  <a:srgbClr val="008000"/>
                </a:solidFill>
              </a:rPr>
              <a:t>//</a:t>
            </a:r>
            <a:r>
              <a:rPr lang="zh-CN" altLang="en-US" sz="1400" dirty="0">
                <a:solidFill>
                  <a:srgbClr val="008000"/>
                </a:solidFill>
              </a:rPr>
              <a:t>借助变量</a:t>
            </a:r>
            <a:r>
              <a:rPr lang="en-US" altLang="zh-CN" sz="1400" dirty="0">
                <a:solidFill>
                  <a:srgbClr val="008000"/>
                </a:solidFill>
              </a:rPr>
              <a:t>t</a:t>
            </a:r>
            <a:r>
              <a:rPr lang="zh-CN" altLang="en-US" sz="1400" dirty="0">
                <a:solidFill>
                  <a:srgbClr val="008000"/>
                </a:solidFill>
              </a:rPr>
              <a:t>，实现变量</a:t>
            </a:r>
            <a:r>
              <a:rPr lang="en-US" altLang="zh-CN" sz="1400" dirty="0">
                <a:solidFill>
                  <a:srgbClr val="008000"/>
                </a:solidFill>
              </a:rPr>
              <a:t>b</a:t>
            </a:r>
            <a:r>
              <a:rPr lang="zh-CN" altLang="en-US" sz="1400" dirty="0">
                <a:solidFill>
                  <a:srgbClr val="008000"/>
                </a:solidFill>
              </a:rPr>
              <a:t>和变量</a:t>
            </a:r>
            <a:r>
              <a:rPr lang="en-US" altLang="zh-CN" sz="1400" dirty="0">
                <a:solidFill>
                  <a:srgbClr val="008000"/>
                </a:solidFill>
              </a:rPr>
              <a:t>c</a:t>
            </a:r>
            <a:r>
              <a:rPr lang="zh-CN" altLang="en-US" sz="1400" dirty="0">
                <a:solidFill>
                  <a:srgbClr val="008000"/>
                </a:solidFill>
              </a:rPr>
              <a:t>互换值</a:t>
            </a:r>
          </a:p>
          <a:p>
            <a:pPr defTabSz="363538"/>
            <a:r>
              <a:rPr lang="zh-CN" altLang="en-US" sz="1400" dirty="0"/>
              <a:t>		</a:t>
            </a:r>
            <a:r>
              <a:rPr lang="en-US" altLang="zh-CN" sz="1400" dirty="0"/>
              <a:t>b=c;</a:t>
            </a:r>
          </a:p>
          <a:p>
            <a:pPr defTabSz="363538"/>
            <a:r>
              <a:rPr lang="en-US" altLang="zh-CN" sz="1400" dirty="0"/>
              <a:t>		c=t;</a:t>
            </a:r>
          </a:p>
          <a:p>
            <a:pPr defTabSz="363538"/>
            <a:r>
              <a:rPr lang="en-US" altLang="zh-CN" sz="1400" dirty="0"/>
              <a:t>	}			</a:t>
            </a:r>
            <a:r>
              <a:rPr lang="en-US" altLang="zh-CN" sz="1400" dirty="0">
                <a:solidFill>
                  <a:srgbClr val="008000"/>
                </a:solidFill>
              </a:rPr>
              <a:t>//</a:t>
            </a:r>
            <a:r>
              <a:rPr lang="zh-CN" altLang="en-US" sz="1400" dirty="0">
                <a:solidFill>
                  <a:srgbClr val="008000"/>
                </a:solidFill>
              </a:rPr>
              <a:t>互换后，</a:t>
            </a:r>
            <a:r>
              <a:rPr lang="en-US" altLang="zh-CN" sz="1400" dirty="0">
                <a:solidFill>
                  <a:srgbClr val="008000"/>
                </a:solidFill>
              </a:rPr>
              <a:t>b</a:t>
            </a:r>
            <a:r>
              <a:rPr lang="zh-CN" altLang="en-US" sz="1400" dirty="0">
                <a:solidFill>
                  <a:srgbClr val="008000"/>
                </a:solidFill>
              </a:rPr>
              <a:t>小于或等于</a:t>
            </a:r>
            <a:r>
              <a:rPr lang="en-US" altLang="zh-CN" sz="1400" dirty="0">
                <a:solidFill>
                  <a:srgbClr val="008000"/>
                </a:solidFill>
              </a:rPr>
              <a:t>c                       </a:t>
            </a:r>
          </a:p>
          <a:p>
            <a:pPr defTabSz="363538"/>
            <a:r>
              <a:rPr lang="en-US" altLang="zh-CN" sz="1400" dirty="0"/>
              <a:t>	</a:t>
            </a:r>
            <a:r>
              <a:rPr lang="en-US" altLang="zh-CN" sz="1400" dirty="0" err="1"/>
              <a:t>printf</a:t>
            </a:r>
            <a:r>
              <a:rPr lang="en-US" altLang="zh-CN" sz="1400" dirty="0"/>
              <a:t>("%5.2f,%5.2f,%5.2f\n",</a:t>
            </a:r>
            <a:r>
              <a:rPr lang="en-US" altLang="zh-CN" sz="1400" dirty="0" err="1"/>
              <a:t>a,b,c</a:t>
            </a:r>
            <a:r>
              <a:rPr lang="en-US" altLang="zh-CN" sz="1400" dirty="0"/>
              <a:t>); 		</a:t>
            </a:r>
            <a:r>
              <a:rPr lang="en-US" altLang="zh-CN" sz="1400" dirty="0">
                <a:solidFill>
                  <a:srgbClr val="008000"/>
                </a:solidFill>
              </a:rPr>
              <a:t>//</a:t>
            </a:r>
            <a:r>
              <a:rPr lang="zh-CN" altLang="en-US" sz="1400" dirty="0">
                <a:solidFill>
                  <a:srgbClr val="008000"/>
                </a:solidFill>
              </a:rPr>
              <a:t>顺序输出</a:t>
            </a:r>
            <a:r>
              <a:rPr lang="en-US" altLang="zh-CN" sz="1400" dirty="0" err="1">
                <a:solidFill>
                  <a:srgbClr val="008000"/>
                </a:solidFill>
              </a:rPr>
              <a:t>a,b,c</a:t>
            </a:r>
            <a:r>
              <a:rPr lang="zh-CN" altLang="en-US" sz="1400" dirty="0">
                <a:solidFill>
                  <a:srgbClr val="008000"/>
                </a:solidFill>
              </a:rPr>
              <a:t>的值</a:t>
            </a:r>
          </a:p>
          <a:p>
            <a:pPr defTabSz="363538"/>
            <a:r>
              <a:rPr lang="zh-CN" altLang="en-US" sz="1400" dirty="0"/>
              <a:t>	</a:t>
            </a:r>
            <a:r>
              <a:rPr lang="en-US" altLang="zh-CN" sz="1400" dirty="0"/>
              <a:t>return 0;</a:t>
            </a:r>
          </a:p>
          <a:p>
            <a:pPr defTabSz="363538"/>
            <a:r>
              <a:rPr lang="en-US" altLang="zh-CN" sz="1400" dirty="0"/>
              <a:t>}</a:t>
            </a:r>
            <a:endParaRPr lang="en-US" altLang="zh-CN" sz="1400" dirty="0">
              <a:solidFill>
                <a:srgbClr val="008000"/>
              </a:solidFill>
            </a:endParaRPr>
          </a:p>
        </p:txBody>
      </p:sp>
      <p:grpSp>
        <p:nvGrpSpPr>
          <p:cNvPr id="51" name="组合 50"/>
          <p:cNvGrpSpPr/>
          <p:nvPr/>
        </p:nvGrpSpPr>
        <p:grpSpPr>
          <a:xfrm>
            <a:off x="6704278" y="4307923"/>
            <a:ext cx="4626331" cy="989341"/>
            <a:chOff x="8050697" y="5019262"/>
            <a:chExt cx="4626331" cy="989341"/>
          </a:xfrm>
          <a:effectLst>
            <a:outerShdw blurRad="63500" sx="102000" sy="102000" algn="ctr" rotWithShape="0">
              <a:prstClr val="black">
                <a:alpha val="40000"/>
              </a:prstClr>
            </a:outerShdw>
          </a:effectLst>
        </p:grpSpPr>
        <p:sp>
          <p:nvSpPr>
            <p:cNvPr id="52" name="剪去单角的矩形 51"/>
            <p:cNvSpPr/>
            <p:nvPr/>
          </p:nvSpPr>
          <p:spPr>
            <a:xfrm>
              <a:off x="8050697" y="5019262"/>
              <a:ext cx="4626331" cy="989341"/>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4" name="文本框 53"/>
            <p:cNvSpPr txBox="1"/>
            <p:nvPr/>
          </p:nvSpPr>
          <p:spPr>
            <a:xfrm>
              <a:off x="8388005" y="5054496"/>
              <a:ext cx="4219449" cy="954107"/>
            </a:xfrm>
            <a:prstGeom prst="rect">
              <a:avLst/>
            </a:prstGeom>
            <a:noFill/>
          </p:spPr>
          <p:txBody>
            <a:bodyPr wrap="square" rtlCol="0">
              <a:spAutoFit/>
            </a:bodyPr>
            <a:lstStyle/>
            <a:p>
              <a:r>
                <a:rPr lang="zh-CN" altLang="en-US" sz="1400" b="1" dirty="0">
                  <a:solidFill>
                    <a:schemeClr val="bg1"/>
                  </a:solidFill>
                </a:rPr>
                <a:t>在经过第</a:t>
              </a:r>
              <a:r>
                <a:rPr lang="en-US" altLang="zh-CN" sz="1400" b="1" dirty="0">
                  <a:solidFill>
                    <a:schemeClr val="bg1"/>
                  </a:solidFill>
                </a:rPr>
                <a:t>1</a:t>
              </a:r>
              <a:r>
                <a:rPr lang="zh-CN" altLang="en-US" sz="1400" b="1" dirty="0">
                  <a:solidFill>
                    <a:schemeClr val="bg1"/>
                  </a:solidFill>
                </a:rPr>
                <a:t>次互换值后，</a:t>
              </a:r>
              <a:r>
                <a:rPr lang="en-US" altLang="zh-CN" sz="1400" b="1" dirty="0" err="1">
                  <a:solidFill>
                    <a:schemeClr val="bg1"/>
                  </a:solidFill>
                </a:rPr>
                <a:t>a≤b</a:t>
              </a:r>
              <a:r>
                <a:rPr lang="zh-CN" altLang="en-US" sz="1400" dirty="0">
                  <a:solidFill>
                    <a:schemeClr val="bg1"/>
                  </a:solidFill>
                </a:rPr>
                <a:t>，经过第</a:t>
              </a:r>
              <a:r>
                <a:rPr lang="en-US" altLang="zh-CN" sz="1400" dirty="0">
                  <a:solidFill>
                    <a:schemeClr val="bg1"/>
                  </a:solidFill>
                </a:rPr>
                <a:t>2</a:t>
              </a:r>
              <a:r>
                <a:rPr lang="zh-CN" altLang="en-US" sz="1400" dirty="0">
                  <a:solidFill>
                    <a:schemeClr val="bg1"/>
                  </a:solidFill>
                </a:rPr>
                <a:t>次互换值后</a:t>
              </a:r>
              <a:r>
                <a:rPr lang="en-US" altLang="zh-CN" sz="1400" dirty="0" err="1">
                  <a:solidFill>
                    <a:schemeClr val="bg1"/>
                  </a:solidFill>
                </a:rPr>
                <a:t>a≤c</a:t>
              </a:r>
              <a:r>
                <a:rPr lang="zh-CN" altLang="en-US" sz="1400" dirty="0">
                  <a:solidFill>
                    <a:schemeClr val="bg1"/>
                  </a:solidFill>
                </a:rPr>
                <a:t>，这样</a:t>
              </a:r>
              <a:r>
                <a:rPr lang="en-US" altLang="zh-CN" sz="1400" dirty="0">
                  <a:solidFill>
                    <a:schemeClr val="bg1"/>
                  </a:solidFill>
                </a:rPr>
                <a:t>a</a:t>
              </a:r>
              <a:r>
                <a:rPr lang="zh-CN" altLang="en-US" sz="1400" dirty="0">
                  <a:solidFill>
                    <a:schemeClr val="bg1"/>
                  </a:solidFill>
                </a:rPr>
                <a:t>已是三者中最小的</a:t>
              </a:r>
              <a:r>
                <a:rPr lang="en-US" altLang="zh-CN" sz="1400" dirty="0">
                  <a:solidFill>
                    <a:schemeClr val="bg1"/>
                  </a:solidFill>
                </a:rPr>
                <a:t>(</a:t>
              </a:r>
              <a:r>
                <a:rPr lang="zh-CN" altLang="en-US" sz="1400" dirty="0">
                  <a:solidFill>
                    <a:schemeClr val="bg1"/>
                  </a:solidFill>
                </a:rPr>
                <a:t>或最小者之一</a:t>
              </a:r>
              <a:r>
                <a:rPr lang="en-US" altLang="zh-CN" sz="1400" dirty="0">
                  <a:solidFill>
                    <a:schemeClr val="bg1"/>
                  </a:solidFill>
                </a:rPr>
                <a:t>)</a:t>
              </a:r>
              <a:r>
                <a:rPr lang="zh-CN" altLang="en-US" sz="1400" dirty="0">
                  <a:solidFill>
                    <a:schemeClr val="bg1"/>
                  </a:solidFill>
                </a:rPr>
                <a:t>，但是</a:t>
              </a:r>
              <a:r>
                <a:rPr lang="en-US" altLang="zh-CN" sz="1400" dirty="0">
                  <a:solidFill>
                    <a:schemeClr val="bg1"/>
                  </a:solidFill>
                </a:rPr>
                <a:t>b</a:t>
              </a:r>
              <a:r>
                <a:rPr lang="zh-CN" altLang="en-US" sz="1400" dirty="0">
                  <a:solidFill>
                    <a:schemeClr val="bg1"/>
                  </a:solidFill>
                </a:rPr>
                <a:t>和</a:t>
              </a:r>
              <a:r>
                <a:rPr lang="en-US" altLang="zh-CN" sz="1400" dirty="0">
                  <a:solidFill>
                    <a:schemeClr val="bg1"/>
                  </a:solidFill>
                </a:rPr>
                <a:t>c</a:t>
              </a:r>
              <a:r>
                <a:rPr lang="zh-CN" altLang="en-US" sz="1400" dirty="0">
                  <a:solidFill>
                    <a:schemeClr val="bg1"/>
                  </a:solidFill>
                </a:rPr>
                <a:t>谁大还未解决，还需要进行比较和互换。经过第</a:t>
              </a:r>
              <a:r>
                <a:rPr lang="en-US" altLang="zh-CN" sz="1400" dirty="0">
                  <a:solidFill>
                    <a:schemeClr val="bg1"/>
                  </a:solidFill>
                </a:rPr>
                <a:t>3</a:t>
              </a:r>
              <a:r>
                <a:rPr lang="zh-CN" altLang="en-US" sz="1400" dirty="0">
                  <a:solidFill>
                    <a:schemeClr val="bg1"/>
                  </a:solidFill>
                </a:rPr>
                <a:t>次互换值后，</a:t>
              </a:r>
              <a:r>
                <a:rPr lang="en-US" altLang="zh-CN" sz="1400" dirty="0" err="1">
                  <a:solidFill>
                    <a:schemeClr val="bg1"/>
                  </a:solidFill>
                </a:rPr>
                <a:t>a≤b≤c</a:t>
              </a:r>
              <a:r>
                <a:rPr lang="zh-CN" altLang="en-US" sz="1400" dirty="0">
                  <a:solidFill>
                    <a:schemeClr val="bg1"/>
                  </a:solidFill>
                </a:rPr>
                <a:t>。</a:t>
              </a:r>
              <a:endParaRPr lang="en-US" altLang="zh-CN" sz="1400" dirty="0">
                <a:solidFill>
                  <a:schemeClr val="bg1"/>
                </a:solidFill>
              </a:endParaRPr>
            </a:p>
          </p:txBody>
        </p:sp>
      </p:grpSp>
      <p:grpSp>
        <p:nvGrpSpPr>
          <p:cNvPr id="14" name="组合 13"/>
          <p:cNvGrpSpPr/>
          <p:nvPr/>
        </p:nvGrpSpPr>
        <p:grpSpPr>
          <a:xfrm>
            <a:off x="8372602" y="487814"/>
            <a:ext cx="2958007" cy="3294688"/>
            <a:chOff x="4030665" y="1795463"/>
            <a:chExt cx="3717926" cy="4624986"/>
          </a:xfrm>
        </p:grpSpPr>
        <p:sp>
          <p:nvSpPr>
            <p:cNvPr id="15" name="MH_Text_1"/>
            <p:cNvSpPr>
              <a:spLocks noChangeAspect="1"/>
            </p:cNvSpPr>
            <p:nvPr>
              <p:custDataLst>
                <p:tags r:id="rId1"/>
              </p:custDataLst>
            </p:nvPr>
          </p:nvSpPr>
          <p:spPr>
            <a:xfrm>
              <a:off x="4030665" y="1916113"/>
              <a:ext cx="3717926"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defRPr/>
              </a:pPr>
              <a:r>
                <a:rPr lang="en-US" altLang="zh-CN" sz="1400">
                  <a:solidFill>
                    <a:srgbClr val="454545"/>
                  </a:solidFill>
                </a:rPr>
                <a:t>S1: if a&gt;b</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b</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中的小者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S2: if a&gt;c</a:t>
              </a:r>
              <a:r>
                <a:rPr lang="zh-CN" altLang="en-US" sz="1400">
                  <a:solidFill>
                    <a:srgbClr val="454545"/>
                  </a:solidFill>
                </a:rPr>
                <a:t>，将</a:t>
              </a:r>
              <a:r>
                <a:rPr lang="en-US" altLang="zh-CN" sz="1400">
                  <a:solidFill>
                    <a:srgbClr val="454545"/>
                  </a:solidFill>
                </a:rPr>
                <a:t>a</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a</a:t>
              </a:r>
              <a:r>
                <a:rPr lang="zh-CN" altLang="en-US" sz="1400">
                  <a:solidFill>
                    <a:srgbClr val="454545"/>
                  </a:solidFill>
                </a:rPr>
                <a:t>是</a:t>
              </a:r>
              <a:r>
                <a:rPr lang="en-US" altLang="zh-CN" sz="1400">
                  <a:solidFill>
                    <a:srgbClr val="454545"/>
                  </a:solidFill>
                </a:rPr>
                <a:t>a</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中的小者，因此</a:t>
              </a:r>
              <a:r>
                <a:rPr lang="en-US" altLang="zh-CN" sz="1400">
                  <a:solidFill>
                    <a:srgbClr val="454545"/>
                  </a:solidFill>
                </a:rPr>
                <a:t>a</a:t>
              </a:r>
              <a:r>
                <a:rPr lang="zh-CN" altLang="en-US" sz="1400">
                  <a:solidFill>
                    <a:srgbClr val="454545"/>
                  </a:solidFill>
                </a:rPr>
                <a:t>是三者中最小者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S3: if b&gt;c</a:t>
              </a:r>
              <a:r>
                <a:rPr lang="zh-CN" altLang="en-US" sz="1400">
                  <a:solidFill>
                    <a:srgbClr val="454545"/>
                  </a:solidFill>
                </a:rPr>
                <a:t>，将</a:t>
              </a:r>
              <a:r>
                <a:rPr lang="en-US" altLang="zh-CN" sz="1400">
                  <a:solidFill>
                    <a:srgbClr val="454545"/>
                  </a:solidFill>
                </a:rPr>
                <a:t>b</a:t>
              </a:r>
              <a:r>
                <a:rPr lang="zh-CN" altLang="en-US" sz="1400">
                  <a:solidFill>
                    <a:srgbClr val="454545"/>
                  </a:solidFill>
                </a:rPr>
                <a:t>和</a:t>
              </a:r>
              <a:r>
                <a:rPr lang="en-US" altLang="zh-CN" sz="1400">
                  <a:solidFill>
                    <a:srgbClr val="454545"/>
                  </a:solidFill>
                </a:rPr>
                <a:t>c</a:t>
              </a:r>
              <a:r>
                <a:rPr lang="zh-CN" altLang="en-US" sz="1400">
                  <a:solidFill>
                    <a:srgbClr val="454545"/>
                  </a:solidFill>
                </a:rPr>
                <a:t>对换</a:t>
              </a:r>
              <a:endParaRPr lang="en-US" altLang="zh-CN" sz="1400">
                <a:solidFill>
                  <a:srgbClr val="454545"/>
                </a:solidFill>
              </a:endParaRPr>
            </a:p>
            <a:p>
              <a:pPr algn="just">
                <a:defRPr/>
              </a:pPr>
              <a:r>
                <a:rPr lang="en-US" altLang="zh-CN" sz="1400">
                  <a:solidFill>
                    <a:srgbClr val="454545"/>
                  </a:solidFill>
                </a:rPr>
                <a:t>(</a:t>
              </a:r>
              <a:r>
                <a:rPr lang="zh-CN" altLang="en-US" sz="1400">
                  <a:solidFill>
                    <a:srgbClr val="454545"/>
                  </a:solidFill>
                </a:rPr>
                <a:t>交换后，</a:t>
              </a:r>
              <a:r>
                <a:rPr lang="en-US" altLang="zh-CN" sz="1400">
                  <a:solidFill>
                    <a:srgbClr val="454545"/>
                  </a:solidFill>
                </a:rPr>
                <a:t>b</a:t>
              </a:r>
              <a:r>
                <a:rPr lang="zh-CN" altLang="en-US" sz="1400">
                  <a:solidFill>
                    <a:srgbClr val="454545"/>
                  </a:solidFill>
                </a:rPr>
                <a:t>是</a:t>
              </a:r>
              <a:r>
                <a:rPr lang="en-US" altLang="zh-CN" sz="1400">
                  <a:solidFill>
                    <a:srgbClr val="454545"/>
                  </a:solidFill>
                </a:rPr>
                <a:t>b</a:t>
              </a:r>
              <a:r>
                <a:rPr lang="zh-CN" altLang="en-US" sz="1400">
                  <a:solidFill>
                    <a:srgbClr val="454545"/>
                  </a:solidFill>
                </a:rPr>
                <a:t>、</a:t>
              </a:r>
              <a:r>
                <a:rPr lang="en-US" altLang="zh-CN" sz="1400">
                  <a:solidFill>
                    <a:srgbClr val="454545"/>
                  </a:solidFill>
                </a:rPr>
                <a:t>c</a:t>
              </a:r>
              <a:r>
                <a:rPr lang="zh-CN" altLang="en-US" sz="1400">
                  <a:solidFill>
                    <a:srgbClr val="454545"/>
                  </a:solidFill>
                </a:rPr>
                <a:t>中的小者，也是三者中次小者</a:t>
              </a:r>
              <a:r>
                <a:rPr lang="en-US" altLang="zh-CN" sz="1400">
                  <a:solidFill>
                    <a:srgbClr val="454545"/>
                  </a:solidFill>
                </a:rPr>
                <a:t>)</a:t>
              </a:r>
            </a:p>
            <a:p>
              <a:pPr algn="just">
                <a:defRPr/>
              </a:pPr>
              <a:endParaRPr lang="en-US" altLang="zh-CN" sz="1400">
                <a:solidFill>
                  <a:srgbClr val="454545"/>
                </a:solidFill>
              </a:endParaRPr>
            </a:p>
            <a:p>
              <a:pPr algn="just">
                <a:defRPr/>
              </a:pPr>
              <a:r>
                <a:rPr lang="en-US" altLang="zh-CN" sz="1400">
                  <a:solidFill>
                    <a:srgbClr val="454545"/>
                  </a:solidFill>
                </a:rPr>
                <a:t>S4: </a:t>
              </a:r>
              <a:r>
                <a:rPr lang="zh-CN" altLang="en-US" sz="1400">
                  <a:solidFill>
                    <a:srgbClr val="454545"/>
                  </a:solidFill>
                </a:rPr>
                <a:t>顺序输出</a:t>
              </a:r>
              <a:r>
                <a:rPr lang="en-US" altLang="zh-CN" sz="1400">
                  <a:solidFill>
                    <a:srgbClr val="454545"/>
                  </a:solidFill>
                </a:rPr>
                <a:t>a</a:t>
              </a:r>
              <a:r>
                <a:rPr lang="zh-CN" altLang="en-US" sz="1400">
                  <a:solidFill>
                    <a:srgbClr val="454545"/>
                  </a:solidFill>
                </a:rPr>
                <a:t>，</a:t>
              </a:r>
              <a:r>
                <a:rPr lang="en-US" altLang="zh-CN" sz="1400">
                  <a:solidFill>
                    <a:srgbClr val="454545"/>
                  </a:solidFill>
                </a:rPr>
                <a:t>b</a:t>
              </a:r>
              <a:r>
                <a:rPr lang="zh-CN" altLang="en-US" sz="1400">
                  <a:solidFill>
                    <a:srgbClr val="454545"/>
                  </a:solidFill>
                </a:rPr>
                <a:t>，</a:t>
              </a:r>
              <a:r>
                <a:rPr lang="en-US" altLang="zh-CN" sz="1400">
                  <a:solidFill>
                    <a:srgbClr val="454545"/>
                  </a:solidFill>
                </a:rPr>
                <a:t>c</a:t>
              </a:r>
              <a:endParaRPr lang="zh-CN" altLang="en-US" sz="1400" dirty="0">
                <a:solidFill>
                  <a:srgbClr val="454545"/>
                </a:solidFill>
              </a:endParaRPr>
            </a:p>
          </p:txBody>
        </p:sp>
        <p:sp>
          <p:nvSpPr>
            <p:cNvPr id="16"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7"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p>
          </p:txBody>
        </p:sp>
      </p:grpSp>
      <p:pic>
        <p:nvPicPr>
          <p:cNvPr id="4" name="图片 3"/>
          <p:cNvPicPr>
            <a:picLocks noChangeAspect="1"/>
          </p:cNvPicPr>
          <p:nvPr/>
        </p:nvPicPr>
        <p:blipFill>
          <a:blip r:embed="rId8" cstate="print"/>
          <a:stretch>
            <a:fillRect/>
          </a:stretch>
        </p:blipFill>
        <p:spPr>
          <a:xfrm>
            <a:off x="6704278" y="5562428"/>
            <a:ext cx="3476625" cy="971550"/>
          </a:xfrm>
          <a:prstGeom prst="rect">
            <a:avLst/>
          </a:prstGeom>
        </p:spPr>
      </p:pic>
    </p:spTree>
    <p:extLst>
      <p:ext uri="{BB962C8B-B14F-4D97-AF65-F5344CB8AC3E}">
        <p14:creationId xmlns:p14="http://schemas.microsoft.com/office/powerpoint/2010/main" val="209991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2A7D9-E218-4DBC-8C0B-2E4F6742788D}"/>
              </a:ext>
            </a:extLst>
          </p:cNvPr>
          <p:cNvSpPr>
            <a:spLocks noGrp="1"/>
          </p:cNvSpPr>
          <p:nvPr>
            <p:ph type="title"/>
          </p:nvPr>
        </p:nvSpPr>
        <p:spPr/>
        <p:txBody>
          <a:bodyPr>
            <a:normAutofit/>
          </a:bodyPr>
          <a:lstStyle/>
          <a:p>
            <a:r>
              <a:rPr lang="zh-CN" altLang="en-US" sz="2800" dirty="0"/>
              <a:t>讨论</a:t>
            </a:r>
            <a:r>
              <a:rPr lang="en-US" altLang="zh-CN" sz="2800" dirty="0"/>
              <a:t>:</a:t>
            </a:r>
            <a:r>
              <a:rPr lang="zh-CN" altLang="en-US" sz="2800" dirty="0"/>
              <a:t>输出三个数中的最大值</a:t>
            </a:r>
          </a:p>
        </p:txBody>
      </p:sp>
      <p:pic>
        <p:nvPicPr>
          <p:cNvPr id="9" name="图片 8">
            <a:extLst>
              <a:ext uri="{FF2B5EF4-FFF2-40B4-BE49-F238E27FC236}">
                <a16:creationId xmlns:a16="http://schemas.microsoft.com/office/drawing/2014/main" id="{F61711F2-466A-44EE-AEF4-B6BC82CCD38A}"/>
              </a:ext>
            </a:extLst>
          </p:cNvPr>
          <p:cNvPicPr>
            <a:picLocks noChangeAspect="1"/>
          </p:cNvPicPr>
          <p:nvPr/>
        </p:nvPicPr>
        <p:blipFill rotWithShape="1">
          <a:blip r:embed="rId2">
            <a:extLst>
              <a:ext uri="{28A0092B-C50C-407E-A947-70E740481C1C}">
                <a14:useLocalDpi xmlns:a14="http://schemas.microsoft.com/office/drawing/2010/main" val="0"/>
              </a:ext>
            </a:extLst>
          </a:blip>
          <a:srcRect t="26604" b="46724"/>
          <a:stretch/>
        </p:blipFill>
        <p:spPr>
          <a:xfrm>
            <a:off x="6883079" y="2519728"/>
            <a:ext cx="3012489" cy="1223997"/>
          </a:xfrm>
          <a:prstGeom prst="rect">
            <a:avLst/>
          </a:prstGeom>
        </p:spPr>
      </p:pic>
      <p:pic>
        <p:nvPicPr>
          <p:cNvPr id="14" name="图片 13">
            <a:extLst>
              <a:ext uri="{FF2B5EF4-FFF2-40B4-BE49-F238E27FC236}">
                <a16:creationId xmlns:a16="http://schemas.microsoft.com/office/drawing/2014/main" id="{639AB9E6-1D82-4BC4-9FB0-0BCF9E0746BE}"/>
              </a:ext>
            </a:extLst>
          </p:cNvPr>
          <p:cNvPicPr>
            <a:picLocks noChangeAspect="1"/>
          </p:cNvPicPr>
          <p:nvPr/>
        </p:nvPicPr>
        <p:blipFill rotWithShape="1">
          <a:blip r:embed="rId3"/>
          <a:srcRect b="78847"/>
          <a:stretch/>
        </p:blipFill>
        <p:spPr>
          <a:xfrm>
            <a:off x="885798" y="1295732"/>
            <a:ext cx="4594610" cy="950318"/>
          </a:xfrm>
          <a:prstGeom prst="rect">
            <a:avLst/>
          </a:prstGeom>
        </p:spPr>
      </p:pic>
      <p:pic>
        <p:nvPicPr>
          <p:cNvPr id="16" name="图片 15">
            <a:extLst>
              <a:ext uri="{FF2B5EF4-FFF2-40B4-BE49-F238E27FC236}">
                <a16:creationId xmlns:a16="http://schemas.microsoft.com/office/drawing/2014/main" id="{1D0F9137-A0C5-42F9-8F1A-F6CD2EDFB3C7}"/>
              </a:ext>
            </a:extLst>
          </p:cNvPr>
          <p:cNvPicPr>
            <a:picLocks noChangeAspect="1"/>
          </p:cNvPicPr>
          <p:nvPr/>
        </p:nvPicPr>
        <p:blipFill rotWithShape="1">
          <a:blip r:embed="rId3"/>
          <a:srcRect t="21263" b="62532"/>
          <a:stretch/>
        </p:blipFill>
        <p:spPr>
          <a:xfrm>
            <a:off x="885798" y="2263804"/>
            <a:ext cx="4594610" cy="727968"/>
          </a:xfrm>
          <a:prstGeom prst="rect">
            <a:avLst/>
          </a:prstGeom>
        </p:spPr>
      </p:pic>
      <p:pic>
        <p:nvPicPr>
          <p:cNvPr id="18" name="图片 17">
            <a:extLst>
              <a:ext uri="{FF2B5EF4-FFF2-40B4-BE49-F238E27FC236}">
                <a16:creationId xmlns:a16="http://schemas.microsoft.com/office/drawing/2014/main" id="{B30E6CAD-895E-4DCD-8BF2-003AEF64F05E}"/>
              </a:ext>
            </a:extLst>
          </p:cNvPr>
          <p:cNvPicPr>
            <a:picLocks noChangeAspect="1"/>
          </p:cNvPicPr>
          <p:nvPr/>
        </p:nvPicPr>
        <p:blipFill rotWithShape="1">
          <a:blip r:embed="rId3"/>
          <a:srcRect t="40321" r="61314" b="34187"/>
          <a:stretch/>
        </p:blipFill>
        <p:spPr>
          <a:xfrm>
            <a:off x="885798" y="2991772"/>
            <a:ext cx="1777503" cy="1145220"/>
          </a:xfrm>
          <a:prstGeom prst="rect">
            <a:avLst/>
          </a:prstGeom>
        </p:spPr>
      </p:pic>
      <p:pic>
        <p:nvPicPr>
          <p:cNvPr id="22" name="图片 21">
            <a:extLst>
              <a:ext uri="{FF2B5EF4-FFF2-40B4-BE49-F238E27FC236}">
                <a16:creationId xmlns:a16="http://schemas.microsoft.com/office/drawing/2014/main" id="{F7E0E9D9-D357-4550-B4CC-39DAEDD64180}"/>
              </a:ext>
            </a:extLst>
          </p:cNvPr>
          <p:cNvPicPr>
            <a:picLocks noChangeAspect="1"/>
          </p:cNvPicPr>
          <p:nvPr/>
        </p:nvPicPr>
        <p:blipFill rotWithShape="1">
          <a:blip r:embed="rId3"/>
          <a:srcRect l="38686" t="43286" r="38514" b="33989"/>
          <a:stretch/>
        </p:blipFill>
        <p:spPr>
          <a:xfrm>
            <a:off x="2663301" y="3116060"/>
            <a:ext cx="1047566" cy="1020932"/>
          </a:xfrm>
          <a:prstGeom prst="rect">
            <a:avLst/>
          </a:prstGeom>
        </p:spPr>
      </p:pic>
      <p:pic>
        <p:nvPicPr>
          <p:cNvPr id="24" name="图片 23">
            <a:extLst>
              <a:ext uri="{FF2B5EF4-FFF2-40B4-BE49-F238E27FC236}">
                <a16:creationId xmlns:a16="http://schemas.microsoft.com/office/drawing/2014/main" id="{0FC8007C-B88A-480E-A77F-7ABD64A9D226}"/>
              </a:ext>
            </a:extLst>
          </p:cNvPr>
          <p:cNvPicPr>
            <a:picLocks noChangeAspect="1"/>
          </p:cNvPicPr>
          <p:nvPr/>
        </p:nvPicPr>
        <p:blipFill rotWithShape="1">
          <a:blip r:embed="rId3"/>
          <a:srcRect l="61313" t="38148" b="34384"/>
          <a:stretch/>
        </p:blipFill>
        <p:spPr>
          <a:xfrm>
            <a:off x="3702904" y="2889681"/>
            <a:ext cx="1777504" cy="1234000"/>
          </a:xfrm>
          <a:prstGeom prst="rect">
            <a:avLst/>
          </a:prstGeom>
        </p:spPr>
      </p:pic>
      <p:pic>
        <p:nvPicPr>
          <p:cNvPr id="26" name="图片 25">
            <a:extLst>
              <a:ext uri="{FF2B5EF4-FFF2-40B4-BE49-F238E27FC236}">
                <a16:creationId xmlns:a16="http://schemas.microsoft.com/office/drawing/2014/main" id="{E8FAA0BD-055A-4763-AF57-1510B2A3934E}"/>
              </a:ext>
            </a:extLst>
          </p:cNvPr>
          <p:cNvPicPr>
            <a:picLocks noChangeAspect="1"/>
          </p:cNvPicPr>
          <p:nvPr/>
        </p:nvPicPr>
        <p:blipFill rotWithShape="1">
          <a:blip r:embed="rId3"/>
          <a:srcRect t="66011"/>
          <a:stretch/>
        </p:blipFill>
        <p:spPr>
          <a:xfrm>
            <a:off x="885798" y="4128110"/>
            <a:ext cx="4594610" cy="1526960"/>
          </a:xfrm>
          <a:prstGeom prst="rect">
            <a:avLst/>
          </a:prstGeom>
        </p:spPr>
      </p:pic>
      <p:pic>
        <p:nvPicPr>
          <p:cNvPr id="34" name="图片 33">
            <a:extLst>
              <a:ext uri="{FF2B5EF4-FFF2-40B4-BE49-F238E27FC236}">
                <a16:creationId xmlns:a16="http://schemas.microsoft.com/office/drawing/2014/main" id="{57B34BAD-6F65-4F2B-B636-BA86242A6596}"/>
              </a:ext>
            </a:extLst>
          </p:cNvPr>
          <p:cNvPicPr>
            <a:picLocks noChangeAspect="1"/>
          </p:cNvPicPr>
          <p:nvPr/>
        </p:nvPicPr>
        <p:blipFill rotWithShape="1">
          <a:blip r:embed="rId2">
            <a:extLst>
              <a:ext uri="{28A0092B-C50C-407E-A947-70E740481C1C}">
                <a14:useLocalDpi xmlns:a14="http://schemas.microsoft.com/office/drawing/2010/main" val="0"/>
              </a:ext>
            </a:extLst>
          </a:blip>
          <a:srcRect b="73328"/>
          <a:stretch/>
        </p:blipFill>
        <p:spPr>
          <a:xfrm>
            <a:off x="6883079" y="1295732"/>
            <a:ext cx="3012489" cy="1223996"/>
          </a:xfrm>
          <a:prstGeom prst="rect">
            <a:avLst/>
          </a:prstGeom>
        </p:spPr>
      </p:pic>
      <p:pic>
        <p:nvPicPr>
          <p:cNvPr id="38" name="图片 37">
            <a:extLst>
              <a:ext uri="{FF2B5EF4-FFF2-40B4-BE49-F238E27FC236}">
                <a16:creationId xmlns:a16="http://schemas.microsoft.com/office/drawing/2014/main" id="{9396FBB8-5C98-45A7-83FA-3CC0D7D0953B}"/>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6883078" y="3743724"/>
            <a:ext cx="3012489" cy="942576"/>
          </a:xfrm>
          <a:prstGeom prst="rect">
            <a:avLst/>
          </a:prstGeom>
        </p:spPr>
      </p:pic>
      <p:sp>
        <p:nvSpPr>
          <p:cNvPr id="42" name="文本框 41">
            <a:extLst>
              <a:ext uri="{FF2B5EF4-FFF2-40B4-BE49-F238E27FC236}">
                <a16:creationId xmlns:a16="http://schemas.microsoft.com/office/drawing/2014/main" id="{6009AC6E-A067-412A-A0D9-4907617AEE97}"/>
              </a:ext>
            </a:extLst>
          </p:cNvPr>
          <p:cNvSpPr txBox="1"/>
          <p:nvPr/>
        </p:nvSpPr>
        <p:spPr>
          <a:xfrm>
            <a:off x="2038821" y="6274083"/>
            <a:ext cx="1763857" cy="369332"/>
          </a:xfrm>
          <a:prstGeom prst="rect">
            <a:avLst/>
          </a:prstGeom>
          <a:noFill/>
        </p:spPr>
        <p:txBody>
          <a:bodyPr wrap="square">
            <a:spAutoFit/>
          </a:bodyPr>
          <a:lstStyle/>
          <a:p>
            <a:r>
              <a:rPr lang="zh-CN" altLang="en-US" sz="1800" dirty="0">
                <a:solidFill>
                  <a:schemeClr val="accent1"/>
                </a:solidFill>
              </a:rPr>
              <a:t>自然思维</a:t>
            </a:r>
            <a:endParaRPr lang="zh-CN" altLang="en-US" dirty="0"/>
          </a:p>
        </p:txBody>
      </p:sp>
      <p:sp>
        <p:nvSpPr>
          <p:cNvPr id="44" name="文本框 43">
            <a:extLst>
              <a:ext uri="{FF2B5EF4-FFF2-40B4-BE49-F238E27FC236}">
                <a16:creationId xmlns:a16="http://schemas.microsoft.com/office/drawing/2014/main" id="{39981E6A-0594-48DC-A7E3-FEDED5C598FC}"/>
              </a:ext>
            </a:extLst>
          </p:cNvPr>
          <p:cNvSpPr txBox="1"/>
          <p:nvPr/>
        </p:nvSpPr>
        <p:spPr>
          <a:xfrm>
            <a:off x="7507393" y="6274083"/>
            <a:ext cx="1763857" cy="369332"/>
          </a:xfrm>
          <a:prstGeom prst="rect">
            <a:avLst/>
          </a:prstGeom>
          <a:noFill/>
        </p:spPr>
        <p:txBody>
          <a:bodyPr wrap="square">
            <a:spAutoFit/>
          </a:bodyPr>
          <a:lstStyle/>
          <a:p>
            <a:r>
              <a:rPr lang="zh-CN" altLang="en-US" sz="1800" dirty="0">
                <a:solidFill>
                  <a:schemeClr val="accent1"/>
                </a:solidFill>
              </a:rPr>
              <a:t>计算思维</a:t>
            </a:r>
            <a:endParaRPr lang="zh-CN" altLang="en-US" dirty="0"/>
          </a:p>
        </p:txBody>
      </p:sp>
      <p:grpSp>
        <p:nvGrpSpPr>
          <p:cNvPr id="53" name="组合 52">
            <a:extLst>
              <a:ext uri="{FF2B5EF4-FFF2-40B4-BE49-F238E27FC236}">
                <a16:creationId xmlns:a16="http://schemas.microsoft.com/office/drawing/2014/main" id="{9DF0D148-28DB-4B2C-AC6B-C15DF13E8B88}"/>
              </a:ext>
            </a:extLst>
          </p:cNvPr>
          <p:cNvGrpSpPr/>
          <p:nvPr/>
        </p:nvGrpSpPr>
        <p:grpSpPr>
          <a:xfrm>
            <a:off x="6883076" y="4686300"/>
            <a:ext cx="3012489" cy="1172642"/>
            <a:chOff x="6883076" y="4686300"/>
            <a:chExt cx="3012489" cy="1172642"/>
          </a:xfrm>
        </p:grpSpPr>
        <p:pic>
          <p:nvPicPr>
            <p:cNvPr id="48" name="图片 47">
              <a:extLst>
                <a:ext uri="{FF2B5EF4-FFF2-40B4-BE49-F238E27FC236}">
                  <a16:creationId xmlns:a16="http://schemas.microsoft.com/office/drawing/2014/main" id="{8A3B2658-8025-4A29-91BF-875A6B083EAB}"/>
                </a:ext>
              </a:extLst>
            </p:cNvPr>
            <p:cNvPicPr>
              <a:picLocks noChangeAspect="1"/>
            </p:cNvPicPr>
            <p:nvPr/>
          </p:nvPicPr>
          <p:blipFill rotWithShape="1">
            <a:blip r:embed="rId2">
              <a:extLst>
                <a:ext uri="{28A0092B-C50C-407E-A947-70E740481C1C}">
                  <a14:useLocalDpi xmlns:a14="http://schemas.microsoft.com/office/drawing/2010/main" val="0"/>
                </a:ext>
              </a:extLst>
            </a:blip>
            <a:srcRect t="74447"/>
            <a:stretch/>
          </p:blipFill>
          <p:spPr>
            <a:xfrm>
              <a:off x="6883076" y="4686300"/>
              <a:ext cx="3012489" cy="1172642"/>
            </a:xfrm>
            <a:prstGeom prst="rect">
              <a:avLst/>
            </a:prstGeom>
          </p:spPr>
        </p:pic>
        <p:sp>
          <p:nvSpPr>
            <p:cNvPr id="50" name="矩形: 圆角 49">
              <a:extLst>
                <a:ext uri="{FF2B5EF4-FFF2-40B4-BE49-F238E27FC236}">
                  <a16:creationId xmlns:a16="http://schemas.microsoft.com/office/drawing/2014/main" id="{B3481E35-8E8E-43D8-A5A2-3DC721E5E4F4}"/>
                </a:ext>
              </a:extLst>
            </p:cNvPr>
            <p:cNvSpPr/>
            <p:nvPr/>
          </p:nvSpPr>
          <p:spPr>
            <a:xfrm>
              <a:off x="7507393" y="5371713"/>
              <a:ext cx="985503" cy="48722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2DD2BD0-BC6B-4CFE-91D5-549BEDF1BF78}"/>
                </a:ext>
              </a:extLst>
            </p:cNvPr>
            <p:cNvSpPr txBox="1"/>
            <p:nvPr/>
          </p:nvSpPr>
          <p:spPr>
            <a:xfrm>
              <a:off x="7605129" y="5487348"/>
              <a:ext cx="887767" cy="307777"/>
            </a:xfrm>
            <a:prstGeom prst="rect">
              <a:avLst/>
            </a:prstGeom>
            <a:noFill/>
          </p:spPr>
          <p:txBody>
            <a:bodyPr wrap="square" rtlCol="0">
              <a:spAutoFit/>
            </a:bodyPr>
            <a:lstStyle/>
            <a:p>
              <a:pPr algn="ctr"/>
              <a:r>
                <a:rPr lang="zh-CN" altLang="en-US" sz="1400" dirty="0"/>
                <a:t>结束</a:t>
              </a:r>
            </a:p>
          </p:txBody>
        </p:sp>
      </p:grpSp>
      <p:sp>
        <p:nvSpPr>
          <p:cNvPr id="55" name="文本框 54">
            <a:extLst>
              <a:ext uri="{FF2B5EF4-FFF2-40B4-BE49-F238E27FC236}">
                <a16:creationId xmlns:a16="http://schemas.microsoft.com/office/drawing/2014/main" id="{71FAEA9C-2D4C-4781-A6E0-2CFACD693AC4}"/>
              </a:ext>
            </a:extLst>
          </p:cNvPr>
          <p:cNvSpPr txBox="1"/>
          <p:nvPr/>
        </p:nvSpPr>
        <p:spPr>
          <a:xfrm>
            <a:off x="4397952" y="6274083"/>
            <a:ext cx="2709429" cy="369332"/>
          </a:xfrm>
          <a:prstGeom prst="rect">
            <a:avLst/>
          </a:prstGeom>
          <a:noFill/>
        </p:spPr>
        <p:txBody>
          <a:bodyPr wrap="square">
            <a:spAutoFit/>
          </a:bodyPr>
          <a:lstStyle/>
          <a:p>
            <a:r>
              <a:rPr lang="zh-CN" altLang="en-US" sz="1800" dirty="0"/>
              <a:t>输出</a:t>
            </a:r>
            <a:r>
              <a:rPr lang="en-US" altLang="zh-CN" sz="1800" dirty="0"/>
              <a:t>N</a:t>
            </a:r>
            <a:r>
              <a:rPr lang="zh-CN" altLang="en-US" sz="1800" dirty="0"/>
              <a:t>个数中的最大值？</a:t>
            </a:r>
            <a:endParaRPr lang="zh-CN" altLang="en-US" dirty="0"/>
          </a:p>
        </p:txBody>
      </p:sp>
    </p:spTree>
    <p:extLst>
      <p:ext uri="{BB962C8B-B14F-4D97-AF65-F5344CB8AC3E}">
        <p14:creationId xmlns:p14="http://schemas.microsoft.com/office/powerpoint/2010/main" val="157022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7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7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75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75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75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75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arn(outVertical)">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barn(outVertical)">
                                      <p:cBhvr>
                                        <p:cTn id="42" dur="75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arn(inVertical)">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outVertical)">
                                      <p:cBhvr>
                                        <p:cTn id="52" dur="75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barn(outVertical)">
                                      <p:cBhvr>
                                        <p:cTn id="57" dur="75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barn(outVertical)">
                                      <p:cBhvr>
                                        <p:cTn id="62" dur="75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barn(outVertical)">
                                      <p:cBhvr>
                                        <p:cTn id="67"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2A7D9-E218-4DBC-8C0B-2E4F6742788D}"/>
              </a:ext>
            </a:extLst>
          </p:cNvPr>
          <p:cNvSpPr>
            <a:spLocks noGrp="1"/>
          </p:cNvSpPr>
          <p:nvPr>
            <p:ph type="title" idx="4294967295"/>
          </p:nvPr>
        </p:nvSpPr>
        <p:spPr>
          <a:xfrm>
            <a:off x="4007770" y="144671"/>
            <a:ext cx="4821382" cy="347260"/>
          </a:xfrm>
        </p:spPr>
        <p:txBody>
          <a:bodyPr>
            <a:normAutofit/>
          </a:bodyPr>
          <a:lstStyle/>
          <a:p>
            <a:r>
              <a:rPr lang="zh-CN" altLang="en-US" sz="1800" dirty="0"/>
              <a:t>讨论</a:t>
            </a:r>
            <a:r>
              <a:rPr lang="en-US" altLang="zh-CN" sz="1800" dirty="0"/>
              <a:t>:</a:t>
            </a:r>
            <a:r>
              <a:rPr lang="zh-CN" altLang="en-US" sz="1800" dirty="0"/>
              <a:t>输出</a:t>
            </a:r>
            <a:r>
              <a:rPr lang="en-US" altLang="zh-CN" sz="1800" dirty="0"/>
              <a:t>10</a:t>
            </a:r>
            <a:r>
              <a:rPr lang="zh-CN" altLang="en-US" sz="1800" dirty="0"/>
              <a:t>个数中的最大值</a:t>
            </a:r>
          </a:p>
        </p:txBody>
      </p:sp>
      <p:pic>
        <p:nvPicPr>
          <p:cNvPr id="9" name="图片 8">
            <a:extLst>
              <a:ext uri="{FF2B5EF4-FFF2-40B4-BE49-F238E27FC236}">
                <a16:creationId xmlns:a16="http://schemas.microsoft.com/office/drawing/2014/main" id="{F61711F2-466A-44EE-AEF4-B6BC82CCD38A}"/>
              </a:ext>
            </a:extLst>
          </p:cNvPr>
          <p:cNvPicPr>
            <a:picLocks noChangeAspect="1"/>
          </p:cNvPicPr>
          <p:nvPr/>
        </p:nvPicPr>
        <p:blipFill rotWithShape="1">
          <a:blip r:embed="rId2">
            <a:extLst>
              <a:ext uri="{28A0092B-C50C-407E-A947-70E740481C1C}">
                <a14:useLocalDpi xmlns:a14="http://schemas.microsoft.com/office/drawing/2010/main" val="0"/>
              </a:ext>
            </a:extLst>
          </a:blip>
          <a:srcRect t="26604" b="46724"/>
          <a:stretch/>
        </p:blipFill>
        <p:spPr>
          <a:xfrm>
            <a:off x="7690979" y="1432707"/>
            <a:ext cx="3012489" cy="1223997"/>
          </a:xfrm>
          <a:prstGeom prst="rect">
            <a:avLst/>
          </a:prstGeom>
        </p:spPr>
      </p:pic>
      <p:pic>
        <p:nvPicPr>
          <p:cNvPr id="38" name="图片 37">
            <a:extLst>
              <a:ext uri="{FF2B5EF4-FFF2-40B4-BE49-F238E27FC236}">
                <a16:creationId xmlns:a16="http://schemas.microsoft.com/office/drawing/2014/main" id="{9396FBB8-5C98-45A7-83FA-3CC0D7D0953B}"/>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9" y="2631897"/>
            <a:ext cx="3012489" cy="942576"/>
          </a:xfrm>
          <a:prstGeom prst="rect">
            <a:avLst/>
          </a:prstGeom>
        </p:spPr>
      </p:pic>
      <p:grpSp>
        <p:nvGrpSpPr>
          <p:cNvPr id="53" name="组合 52">
            <a:extLst>
              <a:ext uri="{FF2B5EF4-FFF2-40B4-BE49-F238E27FC236}">
                <a16:creationId xmlns:a16="http://schemas.microsoft.com/office/drawing/2014/main" id="{9DF0D148-28DB-4B2C-AC6B-C15DF13E8B88}"/>
              </a:ext>
            </a:extLst>
          </p:cNvPr>
          <p:cNvGrpSpPr/>
          <p:nvPr/>
        </p:nvGrpSpPr>
        <p:grpSpPr>
          <a:xfrm>
            <a:off x="7690978" y="5244951"/>
            <a:ext cx="3012489" cy="1172642"/>
            <a:chOff x="6883076" y="4686300"/>
            <a:chExt cx="3012489" cy="1172642"/>
          </a:xfrm>
        </p:grpSpPr>
        <p:pic>
          <p:nvPicPr>
            <p:cNvPr id="48" name="图片 47">
              <a:extLst>
                <a:ext uri="{FF2B5EF4-FFF2-40B4-BE49-F238E27FC236}">
                  <a16:creationId xmlns:a16="http://schemas.microsoft.com/office/drawing/2014/main" id="{8A3B2658-8025-4A29-91BF-875A6B083EAB}"/>
                </a:ext>
              </a:extLst>
            </p:cNvPr>
            <p:cNvPicPr>
              <a:picLocks noChangeAspect="1"/>
            </p:cNvPicPr>
            <p:nvPr/>
          </p:nvPicPr>
          <p:blipFill rotWithShape="1">
            <a:blip r:embed="rId2">
              <a:extLst>
                <a:ext uri="{28A0092B-C50C-407E-A947-70E740481C1C}">
                  <a14:useLocalDpi xmlns:a14="http://schemas.microsoft.com/office/drawing/2010/main" val="0"/>
                </a:ext>
              </a:extLst>
            </a:blip>
            <a:srcRect t="74447"/>
            <a:stretch/>
          </p:blipFill>
          <p:spPr>
            <a:xfrm>
              <a:off x="6883076" y="4686300"/>
              <a:ext cx="3012489" cy="1172642"/>
            </a:xfrm>
            <a:prstGeom prst="rect">
              <a:avLst/>
            </a:prstGeom>
          </p:spPr>
        </p:pic>
        <p:sp>
          <p:nvSpPr>
            <p:cNvPr id="50" name="矩形: 圆角 49">
              <a:extLst>
                <a:ext uri="{FF2B5EF4-FFF2-40B4-BE49-F238E27FC236}">
                  <a16:creationId xmlns:a16="http://schemas.microsoft.com/office/drawing/2014/main" id="{B3481E35-8E8E-43D8-A5A2-3DC721E5E4F4}"/>
                </a:ext>
              </a:extLst>
            </p:cNvPr>
            <p:cNvSpPr/>
            <p:nvPr/>
          </p:nvSpPr>
          <p:spPr>
            <a:xfrm>
              <a:off x="7507393" y="5371713"/>
              <a:ext cx="985503" cy="48722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2DD2BD0-BC6B-4CFE-91D5-549BEDF1BF78}"/>
                </a:ext>
              </a:extLst>
            </p:cNvPr>
            <p:cNvSpPr txBox="1"/>
            <p:nvPr/>
          </p:nvSpPr>
          <p:spPr>
            <a:xfrm>
              <a:off x="7605129" y="5487348"/>
              <a:ext cx="887767" cy="307777"/>
            </a:xfrm>
            <a:prstGeom prst="rect">
              <a:avLst/>
            </a:prstGeom>
            <a:noFill/>
          </p:spPr>
          <p:txBody>
            <a:bodyPr wrap="square" rtlCol="0">
              <a:spAutoFit/>
            </a:bodyPr>
            <a:lstStyle/>
            <a:p>
              <a:pPr algn="ctr"/>
              <a:r>
                <a:rPr lang="zh-CN" altLang="en-US" sz="1400" dirty="0"/>
                <a:t>结束</a:t>
              </a:r>
            </a:p>
          </p:txBody>
        </p:sp>
      </p:grpSp>
      <p:pic>
        <p:nvPicPr>
          <p:cNvPr id="34" name="图片 33">
            <a:extLst>
              <a:ext uri="{FF2B5EF4-FFF2-40B4-BE49-F238E27FC236}">
                <a16:creationId xmlns:a16="http://schemas.microsoft.com/office/drawing/2014/main" id="{57B34BAD-6F65-4F2B-B636-BA86242A6596}"/>
              </a:ext>
            </a:extLst>
          </p:cNvPr>
          <p:cNvPicPr>
            <a:picLocks noChangeAspect="1"/>
          </p:cNvPicPr>
          <p:nvPr/>
        </p:nvPicPr>
        <p:blipFill rotWithShape="1">
          <a:blip r:embed="rId2">
            <a:extLst>
              <a:ext uri="{28A0092B-C50C-407E-A947-70E740481C1C}">
                <a14:useLocalDpi xmlns:a14="http://schemas.microsoft.com/office/drawing/2010/main" val="0"/>
              </a:ext>
            </a:extLst>
          </a:blip>
          <a:srcRect b="73328"/>
          <a:stretch/>
        </p:blipFill>
        <p:spPr>
          <a:xfrm>
            <a:off x="7690980" y="208711"/>
            <a:ext cx="3012489" cy="1223996"/>
          </a:xfrm>
          <a:prstGeom prst="rect">
            <a:avLst/>
          </a:prstGeom>
        </p:spPr>
      </p:pic>
      <p:sp>
        <p:nvSpPr>
          <p:cNvPr id="6" name="文本框 5">
            <a:extLst>
              <a:ext uri="{FF2B5EF4-FFF2-40B4-BE49-F238E27FC236}">
                <a16:creationId xmlns:a16="http://schemas.microsoft.com/office/drawing/2014/main" id="{03DEFCF7-2170-4E86-A714-56C4B8B2418C}"/>
              </a:ext>
            </a:extLst>
          </p:cNvPr>
          <p:cNvSpPr txBox="1"/>
          <p:nvPr/>
        </p:nvSpPr>
        <p:spPr>
          <a:xfrm>
            <a:off x="9197222" y="969118"/>
            <a:ext cx="1506245" cy="338554"/>
          </a:xfrm>
          <a:prstGeom prst="rect">
            <a:avLst/>
          </a:prstGeom>
          <a:noFill/>
        </p:spPr>
        <p:txBody>
          <a:bodyPr wrap="square" rtlCol="0">
            <a:spAutoFit/>
          </a:bodyPr>
          <a:lstStyle/>
          <a:p>
            <a:pPr algn="ctr"/>
            <a:r>
              <a:rPr lang="en-US" altLang="zh-CN" sz="1600" dirty="0"/>
              <a:t>,</a:t>
            </a:r>
            <a:r>
              <a:rPr lang="en-US" altLang="zh-CN" sz="1600" dirty="0" err="1"/>
              <a:t>d,e,f,g,h,p,q</a:t>
            </a:r>
            <a:endParaRPr lang="zh-CN" altLang="en-US" sz="1600" dirty="0"/>
          </a:p>
        </p:txBody>
      </p:sp>
      <p:pic>
        <p:nvPicPr>
          <p:cNvPr id="7" name="图片 6">
            <a:extLst>
              <a:ext uri="{FF2B5EF4-FFF2-40B4-BE49-F238E27FC236}">
                <a16:creationId xmlns:a16="http://schemas.microsoft.com/office/drawing/2014/main" id="{546E2337-B415-4F44-95D3-3856E34B6EA4}"/>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8" y="4302375"/>
            <a:ext cx="3012489" cy="942576"/>
          </a:xfrm>
          <a:prstGeom prst="rect">
            <a:avLst/>
          </a:prstGeom>
        </p:spPr>
      </p:pic>
      <p:sp>
        <p:nvSpPr>
          <p:cNvPr id="8" name="文本框 7">
            <a:extLst>
              <a:ext uri="{FF2B5EF4-FFF2-40B4-BE49-F238E27FC236}">
                <a16:creationId xmlns:a16="http://schemas.microsoft.com/office/drawing/2014/main" id="{F03CE389-DE4A-4523-B51D-064A18B864E4}"/>
              </a:ext>
            </a:extLst>
          </p:cNvPr>
          <p:cNvSpPr txBox="1"/>
          <p:nvPr/>
        </p:nvSpPr>
        <p:spPr>
          <a:xfrm>
            <a:off x="8445825" y="4380055"/>
            <a:ext cx="639688" cy="369332"/>
          </a:xfrm>
          <a:prstGeom prst="rect">
            <a:avLst/>
          </a:prstGeom>
          <a:solidFill>
            <a:srgbClr val="FFFFFF"/>
          </a:solidFill>
        </p:spPr>
        <p:txBody>
          <a:bodyPr wrap="square" rtlCol="0">
            <a:spAutoFit/>
          </a:bodyPr>
          <a:lstStyle/>
          <a:p>
            <a:pPr algn="ctr"/>
            <a:r>
              <a:rPr lang="en-US" altLang="zh-CN" dirty="0"/>
              <a:t>a&gt;q</a:t>
            </a:r>
            <a:endParaRPr lang="zh-CN" altLang="en-US" dirty="0"/>
          </a:p>
        </p:txBody>
      </p:sp>
      <p:sp>
        <p:nvSpPr>
          <p:cNvPr id="10" name="文本框 9">
            <a:extLst>
              <a:ext uri="{FF2B5EF4-FFF2-40B4-BE49-F238E27FC236}">
                <a16:creationId xmlns:a16="http://schemas.microsoft.com/office/drawing/2014/main" id="{869EE4C6-D1C5-47D8-A0AF-050807173D0C}"/>
              </a:ext>
            </a:extLst>
          </p:cNvPr>
          <p:cNvSpPr txBox="1"/>
          <p:nvPr/>
        </p:nvSpPr>
        <p:spPr>
          <a:xfrm>
            <a:off x="9952070" y="4806348"/>
            <a:ext cx="639688" cy="369332"/>
          </a:xfrm>
          <a:prstGeom prst="rect">
            <a:avLst/>
          </a:prstGeom>
          <a:solidFill>
            <a:srgbClr val="FFFFFF"/>
          </a:solidFill>
        </p:spPr>
        <p:txBody>
          <a:bodyPr wrap="square" rtlCol="0">
            <a:spAutoFit/>
          </a:bodyPr>
          <a:lstStyle/>
          <a:p>
            <a:pPr algn="ctr"/>
            <a:r>
              <a:rPr lang="en-US" altLang="zh-CN" dirty="0"/>
              <a:t>a=q</a:t>
            </a:r>
            <a:endParaRPr lang="zh-CN" altLang="en-US" dirty="0"/>
          </a:p>
        </p:txBody>
      </p:sp>
      <p:sp>
        <p:nvSpPr>
          <p:cNvPr id="11" name="文本框 10">
            <a:extLst>
              <a:ext uri="{FF2B5EF4-FFF2-40B4-BE49-F238E27FC236}">
                <a16:creationId xmlns:a16="http://schemas.microsoft.com/office/drawing/2014/main" id="{5A1C07C3-B080-467A-BF09-674E2CC5003E}"/>
              </a:ext>
            </a:extLst>
          </p:cNvPr>
          <p:cNvSpPr txBox="1"/>
          <p:nvPr/>
        </p:nvSpPr>
        <p:spPr>
          <a:xfrm>
            <a:off x="8319974" y="3594284"/>
            <a:ext cx="980824" cy="523220"/>
          </a:xfrm>
          <a:prstGeom prst="rect">
            <a:avLst/>
          </a:prstGeom>
          <a:solidFill>
            <a:srgbClr val="FFFFFF"/>
          </a:solidFill>
        </p:spPr>
        <p:txBody>
          <a:bodyPr wrap="square" rtlCol="0">
            <a:spAutoFit/>
          </a:bodyPr>
          <a:lstStyle/>
          <a:p>
            <a:pPr algn="ctr"/>
            <a:r>
              <a:rPr lang="en-US" altLang="zh-CN" sz="2800" b="1" dirty="0"/>
              <a:t>……</a:t>
            </a:r>
            <a:endParaRPr lang="zh-CN" altLang="en-US" sz="2800" b="1" dirty="0"/>
          </a:p>
        </p:txBody>
      </p:sp>
      <p:sp>
        <p:nvSpPr>
          <p:cNvPr id="12" name="矩形 11">
            <a:extLst>
              <a:ext uri="{FF2B5EF4-FFF2-40B4-BE49-F238E27FC236}">
                <a16:creationId xmlns:a16="http://schemas.microsoft.com/office/drawing/2014/main" id="{B5523429-3B93-4D74-AE87-FF82360CDBCF}"/>
              </a:ext>
            </a:extLst>
          </p:cNvPr>
          <p:cNvSpPr/>
          <p:nvPr/>
        </p:nvSpPr>
        <p:spPr>
          <a:xfrm>
            <a:off x="7294418" y="1432706"/>
            <a:ext cx="3917373" cy="4354895"/>
          </a:xfrm>
          <a:prstGeom prst="rect">
            <a:avLst/>
          </a:prstGeom>
          <a:solidFill>
            <a:srgbClr val="44ADE1">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3FAB2B91-1531-48B5-A9A3-E6021FFEB26E}"/>
              </a:ext>
            </a:extLst>
          </p:cNvPr>
          <p:cNvSpPr/>
          <p:nvPr/>
        </p:nvSpPr>
        <p:spPr>
          <a:xfrm>
            <a:off x="6317673" y="2860847"/>
            <a:ext cx="976745" cy="477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1358013-9FDC-4D91-BB8E-4F0E6014420C}"/>
              </a:ext>
            </a:extLst>
          </p:cNvPr>
          <p:cNvSpPr txBox="1"/>
          <p:nvPr/>
        </p:nvSpPr>
        <p:spPr>
          <a:xfrm>
            <a:off x="5387753" y="1070398"/>
            <a:ext cx="2435213" cy="1477328"/>
          </a:xfrm>
          <a:prstGeom prst="rect">
            <a:avLst/>
          </a:prstGeom>
          <a:noFill/>
        </p:spPr>
        <p:txBody>
          <a:bodyPr wrap="square" rtlCol="0">
            <a:spAutoFit/>
          </a:bodyPr>
          <a:lstStyle/>
          <a:p>
            <a:r>
              <a:rPr lang="en-US" altLang="zh-CN" dirty="0"/>
              <a:t>a </a:t>
            </a:r>
            <a:r>
              <a:rPr lang="zh-CN" altLang="en-US" dirty="0"/>
              <a:t>依次与每一个数比较</a:t>
            </a:r>
            <a:endParaRPr lang="en-US" altLang="zh-CN" dirty="0"/>
          </a:p>
          <a:p>
            <a:endParaRPr lang="en-US" altLang="zh-CN" dirty="0"/>
          </a:p>
          <a:p>
            <a:r>
              <a:rPr lang="zh-CN" altLang="en-US" dirty="0"/>
              <a:t>如果</a:t>
            </a:r>
            <a:r>
              <a:rPr lang="en-US" altLang="zh-CN" dirty="0"/>
              <a:t>a</a:t>
            </a:r>
            <a:r>
              <a:rPr lang="zh-CN" altLang="en-US" dirty="0"/>
              <a:t>比其小</a:t>
            </a:r>
            <a:endParaRPr lang="en-US" altLang="zh-CN" dirty="0"/>
          </a:p>
          <a:p>
            <a:endParaRPr lang="en-US" altLang="zh-CN" dirty="0"/>
          </a:p>
          <a:p>
            <a:r>
              <a:rPr lang="zh-CN" altLang="en-US" dirty="0"/>
              <a:t>将其赋值给</a:t>
            </a:r>
            <a:r>
              <a:rPr lang="en-US" altLang="zh-CN" dirty="0"/>
              <a:t>a</a:t>
            </a:r>
            <a:endParaRPr lang="zh-CN" altLang="en-US" dirty="0"/>
          </a:p>
        </p:txBody>
      </p:sp>
      <p:graphicFrame>
        <p:nvGraphicFramePr>
          <p:cNvPr id="28" name="表格 29">
            <a:extLst>
              <a:ext uri="{FF2B5EF4-FFF2-40B4-BE49-F238E27FC236}">
                <a16:creationId xmlns:a16="http://schemas.microsoft.com/office/drawing/2014/main" id="{3D36D9D0-16AD-4329-BABB-012BDBC5ED43}"/>
              </a:ext>
            </a:extLst>
          </p:cNvPr>
          <p:cNvGraphicFramePr>
            <a:graphicFrameLocks noGrp="1"/>
          </p:cNvGraphicFramePr>
          <p:nvPr>
            <p:extLst>
              <p:ext uri="{D42A27DB-BD31-4B8C-83A1-F6EECF244321}">
                <p14:modId xmlns:p14="http://schemas.microsoft.com/office/powerpoint/2010/main" val="2752804439"/>
              </p:ext>
            </p:extLst>
          </p:nvPr>
        </p:nvGraphicFramePr>
        <p:xfrm>
          <a:off x="564214" y="1151113"/>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259741659"/>
                  </a:ext>
                </a:extLst>
              </a:tr>
            </a:tbl>
          </a:graphicData>
        </a:graphic>
      </p:graphicFrame>
      <p:graphicFrame>
        <p:nvGraphicFramePr>
          <p:cNvPr id="30" name="表格 29">
            <a:extLst>
              <a:ext uri="{FF2B5EF4-FFF2-40B4-BE49-F238E27FC236}">
                <a16:creationId xmlns:a16="http://schemas.microsoft.com/office/drawing/2014/main" id="{1EFF9392-B7CE-424D-93B4-25DABFC07699}"/>
              </a:ext>
            </a:extLst>
          </p:cNvPr>
          <p:cNvGraphicFramePr>
            <a:graphicFrameLocks noGrp="1"/>
          </p:cNvGraphicFramePr>
          <p:nvPr>
            <p:extLst>
              <p:ext uri="{D42A27DB-BD31-4B8C-83A1-F6EECF244321}">
                <p14:modId xmlns:p14="http://schemas.microsoft.com/office/powerpoint/2010/main" val="2273836859"/>
              </p:ext>
            </p:extLst>
          </p:nvPr>
        </p:nvGraphicFramePr>
        <p:xfrm>
          <a:off x="564214" y="789186"/>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r>
                        <a:rPr lang="en-US" altLang="zh-CN"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c</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g</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q</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graphicFrame>
        <p:nvGraphicFramePr>
          <p:cNvPr id="32" name="表格 31">
            <a:extLst>
              <a:ext uri="{FF2B5EF4-FFF2-40B4-BE49-F238E27FC236}">
                <a16:creationId xmlns:a16="http://schemas.microsoft.com/office/drawing/2014/main" id="{B0AE9770-0121-4838-A074-335F923A5F08}"/>
              </a:ext>
            </a:extLst>
          </p:cNvPr>
          <p:cNvGraphicFramePr>
            <a:graphicFrameLocks noGrp="1"/>
          </p:cNvGraphicFramePr>
          <p:nvPr>
            <p:extLst>
              <p:ext uri="{D42A27DB-BD31-4B8C-83A1-F6EECF244321}">
                <p14:modId xmlns:p14="http://schemas.microsoft.com/office/powerpoint/2010/main" val="3422850885"/>
              </p:ext>
            </p:extLst>
          </p:nvPr>
        </p:nvGraphicFramePr>
        <p:xfrm>
          <a:off x="448118" y="1432707"/>
          <a:ext cx="3917370" cy="370840"/>
        </p:xfrm>
        <a:graphic>
          <a:graphicData uri="http://schemas.openxmlformats.org/drawingml/2006/table">
            <a:tbl>
              <a:tblPr firstRow="1" bandRow="1">
                <a:tableStyleId>{5C22544A-7EE6-4342-B048-85BDC9FD1C3A}</a:tableStyleId>
              </a:tblPr>
              <a:tblGrid>
                <a:gridCol w="391737">
                  <a:extLst>
                    <a:ext uri="{9D8B030D-6E8A-4147-A177-3AD203B41FA5}">
                      <a16:colId xmlns:a16="http://schemas.microsoft.com/office/drawing/2014/main" val="2645836821"/>
                    </a:ext>
                  </a:extLst>
                </a:gridCol>
                <a:gridCol w="391737">
                  <a:extLst>
                    <a:ext uri="{9D8B030D-6E8A-4147-A177-3AD203B41FA5}">
                      <a16:colId xmlns:a16="http://schemas.microsoft.com/office/drawing/2014/main" val="2638116453"/>
                    </a:ext>
                  </a:extLst>
                </a:gridCol>
                <a:gridCol w="391737">
                  <a:extLst>
                    <a:ext uri="{9D8B030D-6E8A-4147-A177-3AD203B41FA5}">
                      <a16:colId xmlns:a16="http://schemas.microsoft.com/office/drawing/2014/main" val="1767262248"/>
                    </a:ext>
                  </a:extLst>
                </a:gridCol>
                <a:gridCol w="391737">
                  <a:extLst>
                    <a:ext uri="{9D8B030D-6E8A-4147-A177-3AD203B41FA5}">
                      <a16:colId xmlns:a16="http://schemas.microsoft.com/office/drawing/2014/main" val="3240465157"/>
                    </a:ext>
                  </a:extLst>
                </a:gridCol>
                <a:gridCol w="391737">
                  <a:extLst>
                    <a:ext uri="{9D8B030D-6E8A-4147-A177-3AD203B41FA5}">
                      <a16:colId xmlns:a16="http://schemas.microsoft.com/office/drawing/2014/main" val="3301461288"/>
                    </a:ext>
                  </a:extLst>
                </a:gridCol>
                <a:gridCol w="391737">
                  <a:extLst>
                    <a:ext uri="{9D8B030D-6E8A-4147-A177-3AD203B41FA5}">
                      <a16:colId xmlns:a16="http://schemas.microsoft.com/office/drawing/2014/main" val="1797673336"/>
                    </a:ext>
                  </a:extLst>
                </a:gridCol>
                <a:gridCol w="391737">
                  <a:extLst>
                    <a:ext uri="{9D8B030D-6E8A-4147-A177-3AD203B41FA5}">
                      <a16:colId xmlns:a16="http://schemas.microsoft.com/office/drawing/2014/main" val="1721664262"/>
                    </a:ext>
                  </a:extLst>
                </a:gridCol>
                <a:gridCol w="391737">
                  <a:extLst>
                    <a:ext uri="{9D8B030D-6E8A-4147-A177-3AD203B41FA5}">
                      <a16:colId xmlns:a16="http://schemas.microsoft.com/office/drawing/2014/main" val="1326702228"/>
                    </a:ext>
                  </a:extLst>
                </a:gridCol>
                <a:gridCol w="391737">
                  <a:extLst>
                    <a:ext uri="{9D8B030D-6E8A-4147-A177-3AD203B41FA5}">
                      <a16:colId xmlns:a16="http://schemas.microsoft.com/office/drawing/2014/main" val="2401057835"/>
                    </a:ext>
                  </a:extLst>
                </a:gridCol>
                <a:gridCol w="391737">
                  <a:extLst>
                    <a:ext uri="{9D8B030D-6E8A-4147-A177-3AD203B41FA5}">
                      <a16:colId xmlns:a16="http://schemas.microsoft.com/office/drawing/2014/main" val="3726917111"/>
                    </a:ext>
                  </a:extLst>
                </a:gridCol>
              </a:tblGrid>
              <a:tr h="370840">
                <a:tc>
                  <a:txBody>
                    <a:bodyPr/>
                    <a:lstStyle/>
                    <a:p>
                      <a:r>
                        <a:rPr lang="en-US" altLang="zh-CN" sz="160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[5]</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[6]</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[7]</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spTree>
    <p:extLst>
      <p:ext uri="{BB962C8B-B14F-4D97-AF65-F5344CB8AC3E}">
        <p14:creationId xmlns:p14="http://schemas.microsoft.com/office/powerpoint/2010/main" val="417330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25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arn(inVertical)">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left)">
                                      <p:cBhvr>
                                        <p:cTn id="40" dur="500"/>
                                        <p:tgtEl>
                                          <p:spTgt spid="30"/>
                                        </p:tgtEl>
                                      </p:cBhvr>
                                    </p:animEffect>
                                  </p:childTnLst>
                                </p:cTn>
                              </p:par>
                              <p:par>
                                <p:cTn id="41" presetID="22" presetClass="entr" presetSubtype="8"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1" grpId="0" animBg="1"/>
      <p:bldP spid="12" grpId="0" animBg="1"/>
      <p:bldP spid="13"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2A7D9-E218-4DBC-8C0B-2E4F6742788D}"/>
              </a:ext>
            </a:extLst>
          </p:cNvPr>
          <p:cNvSpPr>
            <a:spLocks noGrp="1"/>
          </p:cNvSpPr>
          <p:nvPr>
            <p:ph type="title" idx="4294967295"/>
          </p:nvPr>
        </p:nvSpPr>
        <p:spPr>
          <a:xfrm>
            <a:off x="4771963" y="6187527"/>
            <a:ext cx="4821382" cy="675236"/>
          </a:xfrm>
        </p:spPr>
        <p:txBody>
          <a:bodyPr>
            <a:normAutofit/>
          </a:bodyPr>
          <a:lstStyle/>
          <a:p>
            <a:r>
              <a:rPr lang="zh-CN" altLang="en-US" sz="1800" dirty="0"/>
              <a:t>讨论</a:t>
            </a:r>
            <a:r>
              <a:rPr lang="en-US" altLang="zh-CN" sz="1800" dirty="0"/>
              <a:t>:</a:t>
            </a:r>
            <a:r>
              <a:rPr lang="zh-CN" altLang="en-US" sz="1800" dirty="0"/>
              <a:t>输出     </a:t>
            </a:r>
            <a:r>
              <a:rPr lang="en-US" altLang="zh-CN" sz="1800" dirty="0"/>
              <a:t>10      </a:t>
            </a:r>
            <a:r>
              <a:rPr lang="zh-CN" altLang="en-US" sz="1800" dirty="0"/>
              <a:t>个数中的最大值</a:t>
            </a:r>
          </a:p>
        </p:txBody>
      </p:sp>
      <p:pic>
        <p:nvPicPr>
          <p:cNvPr id="9" name="图片 8">
            <a:extLst>
              <a:ext uri="{FF2B5EF4-FFF2-40B4-BE49-F238E27FC236}">
                <a16:creationId xmlns:a16="http://schemas.microsoft.com/office/drawing/2014/main" id="{F61711F2-466A-44EE-AEF4-B6BC82CCD38A}"/>
              </a:ext>
            </a:extLst>
          </p:cNvPr>
          <p:cNvPicPr>
            <a:picLocks noChangeAspect="1"/>
          </p:cNvPicPr>
          <p:nvPr/>
        </p:nvPicPr>
        <p:blipFill rotWithShape="1">
          <a:blip r:embed="rId2">
            <a:extLst>
              <a:ext uri="{28A0092B-C50C-407E-A947-70E740481C1C}">
                <a14:useLocalDpi xmlns:a14="http://schemas.microsoft.com/office/drawing/2010/main" val="0"/>
              </a:ext>
            </a:extLst>
          </a:blip>
          <a:srcRect t="26604" b="46724"/>
          <a:stretch/>
        </p:blipFill>
        <p:spPr>
          <a:xfrm>
            <a:off x="7690979" y="1432707"/>
            <a:ext cx="3012489" cy="1223997"/>
          </a:xfrm>
          <a:prstGeom prst="rect">
            <a:avLst/>
          </a:prstGeom>
        </p:spPr>
      </p:pic>
      <p:pic>
        <p:nvPicPr>
          <p:cNvPr id="38" name="图片 37">
            <a:extLst>
              <a:ext uri="{FF2B5EF4-FFF2-40B4-BE49-F238E27FC236}">
                <a16:creationId xmlns:a16="http://schemas.microsoft.com/office/drawing/2014/main" id="{9396FBB8-5C98-45A7-83FA-3CC0D7D0953B}"/>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9" y="2631897"/>
            <a:ext cx="3012489" cy="942576"/>
          </a:xfrm>
          <a:prstGeom prst="rect">
            <a:avLst/>
          </a:prstGeom>
        </p:spPr>
      </p:pic>
      <p:grpSp>
        <p:nvGrpSpPr>
          <p:cNvPr id="53" name="组合 52">
            <a:extLst>
              <a:ext uri="{FF2B5EF4-FFF2-40B4-BE49-F238E27FC236}">
                <a16:creationId xmlns:a16="http://schemas.microsoft.com/office/drawing/2014/main" id="{9DF0D148-28DB-4B2C-AC6B-C15DF13E8B88}"/>
              </a:ext>
            </a:extLst>
          </p:cNvPr>
          <p:cNvGrpSpPr/>
          <p:nvPr/>
        </p:nvGrpSpPr>
        <p:grpSpPr>
          <a:xfrm>
            <a:off x="7690978" y="5244951"/>
            <a:ext cx="3012489" cy="1172642"/>
            <a:chOff x="6883076" y="4686300"/>
            <a:chExt cx="3012489" cy="1172642"/>
          </a:xfrm>
        </p:grpSpPr>
        <p:pic>
          <p:nvPicPr>
            <p:cNvPr id="48" name="图片 47">
              <a:extLst>
                <a:ext uri="{FF2B5EF4-FFF2-40B4-BE49-F238E27FC236}">
                  <a16:creationId xmlns:a16="http://schemas.microsoft.com/office/drawing/2014/main" id="{8A3B2658-8025-4A29-91BF-875A6B083EAB}"/>
                </a:ext>
              </a:extLst>
            </p:cNvPr>
            <p:cNvPicPr>
              <a:picLocks noChangeAspect="1"/>
            </p:cNvPicPr>
            <p:nvPr/>
          </p:nvPicPr>
          <p:blipFill rotWithShape="1">
            <a:blip r:embed="rId2">
              <a:extLst>
                <a:ext uri="{28A0092B-C50C-407E-A947-70E740481C1C}">
                  <a14:useLocalDpi xmlns:a14="http://schemas.microsoft.com/office/drawing/2010/main" val="0"/>
                </a:ext>
              </a:extLst>
            </a:blip>
            <a:srcRect t="74447"/>
            <a:stretch/>
          </p:blipFill>
          <p:spPr>
            <a:xfrm>
              <a:off x="6883076" y="4686300"/>
              <a:ext cx="3012489" cy="1172642"/>
            </a:xfrm>
            <a:prstGeom prst="rect">
              <a:avLst/>
            </a:prstGeom>
          </p:spPr>
        </p:pic>
        <p:sp>
          <p:nvSpPr>
            <p:cNvPr id="50" name="矩形: 圆角 49">
              <a:extLst>
                <a:ext uri="{FF2B5EF4-FFF2-40B4-BE49-F238E27FC236}">
                  <a16:creationId xmlns:a16="http://schemas.microsoft.com/office/drawing/2014/main" id="{B3481E35-8E8E-43D8-A5A2-3DC721E5E4F4}"/>
                </a:ext>
              </a:extLst>
            </p:cNvPr>
            <p:cNvSpPr/>
            <p:nvPr/>
          </p:nvSpPr>
          <p:spPr>
            <a:xfrm>
              <a:off x="7507393" y="5371713"/>
              <a:ext cx="985503" cy="487229"/>
            </a:xfrm>
            <a:prstGeom prst="round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2DD2BD0-BC6B-4CFE-91D5-549BEDF1BF78}"/>
                </a:ext>
              </a:extLst>
            </p:cNvPr>
            <p:cNvSpPr txBox="1"/>
            <p:nvPr/>
          </p:nvSpPr>
          <p:spPr>
            <a:xfrm>
              <a:off x="7605129" y="5487348"/>
              <a:ext cx="887767" cy="307777"/>
            </a:xfrm>
            <a:prstGeom prst="rect">
              <a:avLst/>
            </a:prstGeom>
            <a:noFill/>
          </p:spPr>
          <p:txBody>
            <a:bodyPr wrap="square" rtlCol="0">
              <a:spAutoFit/>
            </a:bodyPr>
            <a:lstStyle/>
            <a:p>
              <a:pPr algn="ctr"/>
              <a:r>
                <a:rPr lang="zh-CN" altLang="en-US" sz="1400" dirty="0"/>
                <a:t>结束</a:t>
              </a:r>
            </a:p>
          </p:txBody>
        </p:sp>
      </p:grpSp>
      <p:grpSp>
        <p:nvGrpSpPr>
          <p:cNvPr id="36" name="组合 35">
            <a:extLst>
              <a:ext uri="{FF2B5EF4-FFF2-40B4-BE49-F238E27FC236}">
                <a16:creationId xmlns:a16="http://schemas.microsoft.com/office/drawing/2014/main" id="{A8E7E55C-C7AC-431D-A3C3-79FAC630E9BC}"/>
              </a:ext>
            </a:extLst>
          </p:cNvPr>
          <p:cNvGrpSpPr/>
          <p:nvPr/>
        </p:nvGrpSpPr>
        <p:grpSpPr>
          <a:xfrm>
            <a:off x="7690980" y="208711"/>
            <a:ext cx="3012489" cy="1223996"/>
            <a:chOff x="7690980" y="208711"/>
            <a:chExt cx="3012489" cy="1223996"/>
          </a:xfrm>
        </p:grpSpPr>
        <p:pic>
          <p:nvPicPr>
            <p:cNvPr id="34" name="图片 33">
              <a:extLst>
                <a:ext uri="{FF2B5EF4-FFF2-40B4-BE49-F238E27FC236}">
                  <a16:creationId xmlns:a16="http://schemas.microsoft.com/office/drawing/2014/main" id="{57B34BAD-6F65-4F2B-B636-BA86242A6596}"/>
                </a:ext>
              </a:extLst>
            </p:cNvPr>
            <p:cNvPicPr>
              <a:picLocks noChangeAspect="1"/>
            </p:cNvPicPr>
            <p:nvPr/>
          </p:nvPicPr>
          <p:blipFill rotWithShape="1">
            <a:blip r:embed="rId2">
              <a:extLst>
                <a:ext uri="{28A0092B-C50C-407E-A947-70E740481C1C}">
                  <a14:useLocalDpi xmlns:a14="http://schemas.microsoft.com/office/drawing/2010/main" val="0"/>
                </a:ext>
              </a:extLst>
            </a:blip>
            <a:srcRect b="73328"/>
            <a:stretch/>
          </p:blipFill>
          <p:spPr>
            <a:xfrm>
              <a:off x="7690980" y="208711"/>
              <a:ext cx="3012489" cy="1223996"/>
            </a:xfrm>
            <a:prstGeom prst="rect">
              <a:avLst/>
            </a:prstGeom>
          </p:spPr>
        </p:pic>
        <p:sp>
          <p:nvSpPr>
            <p:cNvPr id="6" name="文本框 5">
              <a:extLst>
                <a:ext uri="{FF2B5EF4-FFF2-40B4-BE49-F238E27FC236}">
                  <a16:creationId xmlns:a16="http://schemas.microsoft.com/office/drawing/2014/main" id="{03DEFCF7-2170-4E86-A714-56C4B8B2418C}"/>
                </a:ext>
              </a:extLst>
            </p:cNvPr>
            <p:cNvSpPr txBox="1"/>
            <p:nvPr/>
          </p:nvSpPr>
          <p:spPr>
            <a:xfrm>
              <a:off x="9197222" y="969118"/>
              <a:ext cx="1506245" cy="338554"/>
            </a:xfrm>
            <a:prstGeom prst="rect">
              <a:avLst/>
            </a:prstGeom>
            <a:noFill/>
          </p:spPr>
          <p:txBody>
            <a:bodyPr wrap="square" rtlCol="0">
              <a:spAutoFit/>
            </a:bodyPr>
            <a:lstStyle/>
            <a:p>
              <a:pPr algn="ctr"/>
              <a:r>
                <a:rPr lang="en-US" altLang="zh-CN" sz="1600" dirty="0"/>
                <a:t>,</a:t>
              </a:r>
              <a:r>
                <a:rPr lang="en-US" altLang="zh-CN" sz="1600" dirty="0" err="1"/>
                <a:t>d,e,f,g,h,p,q</a:t>
              </a:r>
              <a:endParaRPr lang="zh-CN" altLang="en-US" sz="1600" dirty="0"/>
            </a:p>
          </p:txBody>
        </p:sp>
      </p:grpSp>
      <p:pic>
        <p:nvPicPr>
          <p:cNvPr id="7" name="图片 6">
            <a:extLst>
              <a:ext uri="{FF2B5EF4-FFF2-40B4-BE49-F238E27FC236}">
                <a16:creationId xmlns:a16="http://schemas.microsoft.com/office/drawing/2014/main" id="{546E2337-B415-4F44-95D3-3856E34B6EA4}"/>
              </a:ext>
            </a:extLst>
          </p:cNvPr>
          <p:cNvPicPr>
            <a:picLocks noChangeAspect="1"/>
          </p:cNvPicPr>
          <p:nvPr/>
        </p:nvPicPr>
        <p:blipFill rotWithShape="1">
          <a:blip r:embed="rId2">
            <a:extLst>
              <a:ext uri="{28A0092B-C50C-407E-A947-70E740481C1C}">
                <a14:useLocalDpi xmlns:a14="http://schemas.microsoft.com/office/drawing/2010/main" val="0"/>
              </a:ext>
            </a:extLst>
          </a:blip>
          <a:srcRect t="53343" b="26117"/>
          <a:stretch/>
        </p:blipFill>
        <p:spPr>
          <a:xfrm>
            <a:off x="7690978" y="4302375"/>
            <a:ext cx="3012489" cy="942576"/>
          </a:xfrm>
          <a:prstGeom prst="rect">
            <a:avLst/>
          </a:prstGeom>
        </p:spPr>
      </p:pic>
      <p:sp>
        <p:nvSpPr>
          <p:cNvPr id="8" name="文本框 7">
            <a:extLst>
              <a:ext uri="{FF2B5EF4-FFF2-40B4-BE49-F238E27FC236}">
                <a16:creationId xmlns:a16="http://schemas.microsoft.com/office/drawing/2014/main" id="{F03CE389-DE4A-4523-B51D-064A18B864E4}"/>
              </a:ext>
            </a:extLst>
          </p:cNvPr>
          <p:cNvSpPr txBox="1"/>
          <p:nvPr/>
        </p:nvSpPr>
        <p:spPr>
          <a:xfrm>
            <a:off x="8445825" y="4380055"/>
            <a:ext cx="639688" cy="369332"/>
          </a:xfrm>
          <a:prstGeom prst="rect">
            <a:avLst/>
          </a:prstGeom>
          <a:solidFill>
            <a:srgbClr val="FFFFFF"/>
          </a:solidFill>
        </p:spPr>
        <p:txBody>
          <a:bodyPr wrap="square" rtlCol="0">
            <a:spAutoFit/>
          </a:bodyPr>
          <a:lstStyle/>
          <a:p>
            <a:pPr algn="ctr"/>
            <a:r>
              <a:rPr lang="en-US" altLang="zh-CN" dirty="0"/>
              <a:t>a&gt;q</a:t>
            </a:r>
            <a:endParaRPr lang="zh-CN" altLang="en-US" dirty="0"/>
          </a:p>
        </p:txBody>
      </p:sp>
      <p:sp>
        <p:nvSpPr>
          <p:cNvPr id="10" name="文本框 9">
            <a:extLst>
              <a:ext uri="{FF2B5EF4-FFF2-40B4-BE49-F238E27FC236}">
                <a16:creationId xmlns:a16="http://schemas.microsoft.com/office/drawing/2014/main" id="{869EE4C6-D1C5-47D8-A0AF-050807173D0C}"/>
              </a:ext>
            </a:extLst>
          </p:cNvPr>
          <p:cNvSpPr txBox="1"/>
          <p:nvPr/>
        </p:nvSpPr>
        <p:spPr>
          <a:xfrm>
            <a:off x="9952070" y="4806348"/>
            <a:ext cx="639688" cy="369332"/>
          </a:xfrm>
          <a:prstGeom prst="rect">
            <a:avLst/>
          </a:prstGeom>
          <a:solidFill>
            <a:srgbClr val="FFFFFF"/>
          </a:solidFill>
        </p:spPr>
        <p:txBody>
          <a:bodyPr wrap="square" rtlCol="0">
            <a:spAutoFit/>
          </a:bodyPr>
          <a:lstStyle/>
          <a:p>
            <a:pPr algn="ctr"/>
            <a:r>
              <a:rPr lang="en-US" altLang="zh-CN" dirty="0"/>
              <a:t>a=q</a:t>
            </a:r>
            <a:endParaRPr lang="zh-CN" altLang="en-US" dirty="0"/>
          </a:p>
        </p:txBody>
      </p:sp>
      <p:sp>
        <p:nvSpPr>
          <p:cNvPr id="11" name="文本框 10">
            <a:extLst>
              <a:ext uri="{FF2B5EF4-FFF2-40B4-BE49-F238E27FC236}">
                <a16:creationId xmlns:a16="http://schemas.microsoft.com/office/drawing/2014/main" id="{5A1C07C3-B080-467A-BF09-674E2CC5003E}"/>
              </a:ext>
            </a:extLst>
          </p:cNvPr>
          <p:cNvSpPr txBox="1"/>
          <p:nvPr/>
        </p:nvSpPr>
        <p:spPr>
          <a:xfrm>
            <a:off x="8319974" y="3594284"/>
            <a:ext cx="980824" cy="523220"/>
          </a:xfrm>
          <a:prstGeom prst="rect">
            <a:avLst/>
          </a:prstGeom>
          <a:solidFill>
            <a:srgbClr val="FFFFFF"/>
          </a:solidFill>
        </p:spPr>
        <p:txBody>
          <a:bodyPr wrap="square" rtlCol="0">
            <a:spAutoFit/>
          </a:bodyPr>
          <a:lstStyle/>
          <a:p>
            <a:pPr algn="ctr"/>
            <a:r>
              <a:rPr lang="en-US" altLang="zh-CN" sz="2800" b="1" dirty="0"/>
              <a:t>……</a:t>
            </a:r>
            <a:endParaRPr lang="zh-CN" altLang="en-US" sz="2800" b="1" dirty="0"/>
          </a:p>
        </p:txBody>
      </p:sp>
      <p:sp>
        <p:nvSpPr>
          <p:cNvPr id="12" name="矩形 11">
            <a:extLst>
              <a:ext uri="{FF2B5EF4-FFF2-40B4-BE49-F238E27FC236}">
                <a16:creationId xmlns:a16="http://schemas.microsoft.com/office/drawing/2014/main" id="{B5523429-3B93-4D74-AE87-FF82360CDBCF}"/>
              </a:ext>
            </a:extLst>
          </p:cNvPr>
          <p:cNvSpPr/>
          <p:nvPr/>
        </p:nvSpPr>
        <p:spPr>
          <a:xfrm>
            <a:off x="7294418" y="1432706"/>
            <a:ext cx="3917373" cy="4354895"/>
          </a:xfrm>
          <a:prstGeom prst="rect">
            <a:avLst/>
          </a:prstGeom>
          <a:solidFill>
            <a:srgbClr val="44ADE1">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左 12">
            <a:extLst>
              <a:ext uri="{FF2B5EF4-FFF2-40B4-BE49-F238E27FC236}">
                <a16:creationId xmlns:a16="http://schemas.microsoft.com/office/drawing/2014/main" id="{3FAB2B91-1531-48B5-A9A3-E6021FFEB26E}"/>
              </a:ext>
            </a:extLst>
          </p:cNvPr>
          <p:cNvSpPr/>
          <p:nvPr/>
        </p:nvSpPr>
        <p:spPr>
          <a:xfrm>
            <a:off x="6317673" y="2860847"/>
            <a:ext cx="976745" cy="4779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31358013-9FDC-4D91-BB8E-4F0E6014420C}"/>
              </a:ext>
            </a:extLst>
          </p:cNvPr>
          <p:cNvSpPr txBox="1"/>
          <p:nvPr/>
        </p:nvSpPr>
        <p:spPr>
          <a:xfrm>
            <a:off x="5387753" y="1070398"/>
            <a:ext cx="2435213" cy="1477328"/>
          </a:xfrm>
          <a:prstGeom prst="rect">
            <a:avLst/>
          </a:prstGeom>
          <a:noFill/>
        </p:spPr>
        <p:txBody>
          <a:bodyPr wrap="square" rtlCol="0">
            <a:spAutoFit/>
          </a:bodyPr>
          <a:lstStyle/>
          <a:p>
            <a:r>
              <a:rPr lang="en-US" altLang="zh-CN" dirty="0"/>
              <a:t>a </a:t>
            </a:r>
            <a:r>
              <a:rPr lang="zh-CN" altLang="en-US" dirty="0"/>
              <a:t>依次与每一个数比较</a:t>
            </a:r>
            <a:endParaRPr lang="en-US" altLang="zh-CN" dirty="0"/>
          </a:p>
          <a:p>
            <a:endParaRPr lang="en-US" altLang="zh-CN" dirty="0"/>
          </a:p>
          <a:p>
            <a:r>
              <a:rPr lang="zh-CN" altLang="en-US" dirty="0"/>
              <a:t>如果</a:t>
            </a:r>
            <a:r>
              <a:rPr lang="en-US" altLang="zh-CN" dirty="0"/>
              <a:t>a</a:t>
            </a:r>
            <a:r>
              <a:rPr lang="zh-CN" altLang="en-US" dirty="0"/>
              <a:t>比其小</a:t>
            </a:r>
            <a:endParaRPr lang="en-US" altLang="zh-CN" dirty="0"/>
          </a:p>
          <a:p>
            <a:endParaRPr lang="en-US" altLang="zh-CN" dirty="0"/>
          </a:p>
          <a:p>
            <a:r>
              <a:rPr lang="zh-CN" altLang="en-US" dirty="0"/>
              <a:t>将其赋值给</a:t>
            </a:r>
            <a:r>
              <a:rPr lang="en-US" altLang="zh-CN" dirty="0"/>
              <a:t>a</a:t>
            </a:r>
            <a:endParaRPr lang="zh-CN" altLang="en-US" dirty="0"/>
          </a:p>
        </p:txBody>
      </p:sp>
      <p:graphicFrame>
        <p:nvGraphicFramePr>
          <p:cNvPr id="28" name="表格 29">
            <a:extLst>
              <a:ext uri="{FF2B5EF4-FFF2-40B4-BE49-F238E27FC236}">
                <a16:creationId xmlns:a16="http://schemas.microsoft.com/office/drawing/2014/main" id="{3D36D9D0-16AD-4329-BABB-012BDBC5ED43}"/>
              </a:ext>
            </a:extLst>
          </p:cNvPr>
          <p:cNvGraphicFramePr>
            <a:graphicFrameLocks noGrp="1"/>
          </p:cNvGraphicFramePr>
          <p:nvPr/>
        </p:nvGraphicFramePr>
        <p:xfrm>
          <a:off x="564214" y="1151113"/>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259741659"/>
                  </a:ext>
                </a:extLst>
              </a:tr>
            </a:tbl>
          </a:graphicData>
        </a:graphic>
      </p:graphicFrame>
      <p:graphicFrame>
        <p:nvGraphicFramePr>
          <p:cNvPr id="30" name="表格 29">
            <a:extLst>
              <a:ext uri="{FF2B5EF4-FFF2-40B4-BE49-F238E27FC236}">
                <a16:creationId xmlns:a16="http://schemas.microsoft.com/office/drawing/2014/main" id="{1EFF9392-B7CE-424D-93B4-25DABFC07699}"/>
              </a:ext>
            </a:extLst>
          </p:cNvPr>
          <p:cNvGraphicFramePr>
            <a:graphicFrameLocks noGrp="1"/>
          </p:cNvGraphicFramePr>
          <p:nvPr/>
        </p:nvGraphicFramePr>
        <p:xfrm>
          <a:off x="564214" y="789186"/>
          <a:ext cx="3766130" cy="370840"/>
        </p:xfrm>
        <a:graphic>
          <a:graphicData uri="http://schemas.openxmlformats.org/drawingml/2006/table">
            <a:tbl>
              <a:tblPr firstRow="1" bandRow="1">
                <a:tableStyleId>{5C22544A-7EE6-4342-B048-85BDC9FD1C3A}</a:tableStyleId>
              </a:tblPr>
              <a:tblGrid>
                <a:gridCol w="376613">
                  <a:extLst>
                    <a:ext uri="{9D8B030D-6E8A-4147-A177-3AD203B41FA5}">
                      <a16:colId xmlns:a16="http://schemas.microsoft.com/office/drawing/2014/main" val="2645836821"/>
                    </a:ext>
                  </a:extLst>
                </a:gridCol>
                <a:gridCol w="376613">
                  <a:extLst>
                    <a:ext uri="{9D8B030D-6E8A-4147-A177-3AD203B41FA5}">
                      <a16:colId xmlns:a16="http://schemas.microsoft.com/office/drawing/2014/main" val="2638116453"/>
                    </a:ext>
                  </a:extLst>
                </a:gridCol>
                <a:gridCol w="376613">
                  <a:extLst>
                    <a:ext uri="{9D8B030D-6E8A-4147-A177-3AD203B41FA5}">
                      <a16:colId xmlns:a16="http://schemas.microsoft.com/office/drawing/2014/main" val="1767262248"/>
                    </a:ext>
                  </a:extLst>
                </a:gridCol>
                <a:gridCol w="376613">
                  <a:extLst>
                    <a:ext uri="{9D8B030D-6E8A-4147-A177-3AD203B41FA5}">
                      <a16:colId xmlns:a16="http://schemas.microsoft.com/office/drawing/2014/main" val="3240465157"/>
                    </a:ext>
                  </a:extLst>
                </a:gridCol>
                <a:gridCol w="376613">
                  <a:extLst>
                    <a:ext uri="{9D8B030D-6E8A-4147-A177-3AD203B41FA5}">
                      <a16:colId xmlns:a16="http://schemas.microsoft.com/office/drawing/2014/main" val="3301461288"/>
                    </a:ext>
                  </a:extLst>
                </a:gridCol>
                <a:gridCol w="376613">
                  <a:extLst>
                    <a:ext uri="{9D8B030D-6E8A-4147-A177-3AD203B41FA5}">
                      <a16:colId xmlns:a16="http://schemas.microsoft.com/office/drawing/2014/main" val="1797673336"/>
                    </a:ext>
                  </a:extLst>
                </a:gridCol>
                <a:gridCol w="376613">
                  <a:extLst>
                    <a:ext uri="{9D8B030D-6E8A-4147-A177-3AD203B41FA5}">
                      <a16:colId xmlns:a16="http://schemas.microsoft.com/office/drawing/2014/main" val="1721664262"/>
                    </a:ext>
                  </a:extLst>
                </a:gridCol>
                <a:gridCol w="376613">
                  <a:extLst>
                    <a:ext uri="{9D8B030D-6E8A-4147-A177-3AD203B41FA5}">
                      <a16:colId xmlns:a16="http://schemas.microsoft.com/office/drawing/2014/main" val="1326702228"/>
                    </a:ext>
                  </a:extLst>
                </a:gridCol>
                <a:gridCol w="376613">
                  <a:extLst>
                    <a:ext uri="{9D8B030D-6E8A-4147-A177-3AD203B41FA5}">
                      <a16:colId xmlns:a16="http://schemas.microsoft.com/office/drawing/2014/main" val="2401057835"/>
                    </a:ext>
                  </a:extLst>
                </a:gridCol>
                <a:gridCol w="376613">
                  <a:extLst>
                    <a:ext uri="{9D8B030D-6E8A-4147-A177-3AD203B41FA5}">
                      <a16:colId xmlns:a16="http://schemas.microsoft.com/office/drawing/2014/main" val="3726917111"/>
                    </a:ext>
                  </a:extLst>
                </a:gridCol>
              </a:tblGrid>
              <a:tr h="370840">
                <a:tc>
                  <a:txBody>
                    <a:bodyPr/>
                    <a:lstStyle/>
                    <a:p>
                      <a:r>
                        <a:rPr lang="en-US" altLang="zh-CN"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b</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c</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d</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e</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f</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g</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h</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p</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rPr>
                        <a:t>q</a:t>
                      </a:r>
                      <a:endParaRPr lang="zh-CN"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graphicFrame>
        <p:nvGraphicFramePr>
          <p:cNvPr id="32" name="表格 31">
            <a:extLst>
              <a:ext uri="{FF2B5EF4-FFF2-40B4-BE49-F238E27FC236}">
                <a16:creationId xmlns:a16="http://schemas.microsoft.com/office/drawing/2014/main" id="{B0AE9770-0121-4838-A074-335F923A5F08}"/>
              </a:ext>
            </a:extLst>
          </p:cNvPr>
          <p:cNvGraphicFramePr>
            <a:graphicFrameLocks noGrp="1"/>
          </p:cNvGraphicFramePr>
          <p:nvPr/>
        </p:nvGraphicFramePr>
        <p:xfrm>
          <a:off x="448118" y="1432707"/>
          <a:ext cx="3917370" cy="370840"/>
        </p:xfrm>
        <a:graphic>
          <a:graphicData uri="http://schemas.openxmlformats.org/drawingml/2006/table">
            <a:tbl>
              <a:tblPr firstRow="1" bandRow="1">
                <a:tableStyleId>{5C22544A-7EE6-4342-B048-85BDC9FD1C3A}</a:tableStyleId>
              </a:tblPr>
              <a:tblGrid>
                <a:gridCol w="391737">
                  <a:extLst>
                    <a:ext uri="{9D8B030D-6E8A-4147-A177-3AD203B41FA5}">
                      <a16:colId xmlns:a16="http://schemas.microsoft.com/office/drawing/2014/main" val="2645836821"/>
                    </a:ext>
                  </a:extLst>
                </a:gridCol>
                <a:gridCol w="391737">
                  <a:extLst>
                    <a:ext uri="{9D8B030D-6E8A-4147-A177-3AD203B41FA5}">
                      <a16:colId xmlns:a16="http://schemas.microsoft.com/office/drawing/2014/main" val="2638116453"/>
                    </a:ext>
                  </a:extLst>
                </a:gridCol>
                <a:gridCol w="391737">
                  <a:extLst>
                    <a:ext uri="{9D8B030D-6E8A-4147-A177-3AD203B41FA5}">
                      <a16:colId xmlns:a16="http://schemas.microsoft.com/office/drawing/2014/main" val="1767262248"/>
                    </a:ext>
                  </a:extLst>
                </a:gridCol>
                <a:gridCol w="391737">
                  <a:extLst>
                    <a:ext uri="{9D8B030D-6E8A-4147-A177-3AD203B41FA5}">
                      <a16:colId xmlns:a16="http://schemas.microsoft.com/office/drawing/2014/main" val="3240465157"/>
                    </a:ext>
                  </a:extLst>
                </a:gridCol>
                <a:gridCol w="391737">
                  <a:extLst>
                    <a:ext uri="{9D8B030D-6E8A-4147-A177-3AD203B41FA5}">
                      <a16:colId xmlns:a16="http://schemas.microsoft.com/office/drawing/2014/main" val="3301461288"/>
                    </a:ext>
                  </a:extLst>
                </a:gridCol>
                <a:gridCol w="391737">
                  <a:extLst>
                    <a:ext uri="{9D8B030D-6E8A-4147-A177-3AD203B41FA5}">
                      <a16:colId xmlns:a16="http://schemas.microsoft.com/office/drawing/2014/main" val="1797673336"/>
                    </a:ext>
                  </a:extLst>
                </a:gridCol>
                <a:gridCol w="391737">
                  <a:extLst>
                    <a:ext uri="{9D8B030D-6E8A-4147-A177-3AD203B41FA5}">
                      <a16:colId xmlns:a16="http://schemas.microsoft.com/office/drawing/2014/main" val="1721664262"/>
                    </a:ext>
                  </a:extLst>
                </a:gridCol>
                <a:gridCol w="391737">
                  <a:extLst>
                    <a:ext uri="{9D8B030D-6E8A-4147-A177-3AD203B41FA5}">
                      <a16:colId xmlns:a16="http://schemas.microsoft.com/office/drawing/2014/main" val="1326702228"/>
                    </a:ext>
                  </a:extLst>
                </a:gridCol>
                <a:gridCol w="391737">
                  <a:extLst>
                    <a:ext uri="{9D8B030D-6E8A-4147-A177-3AD203B41FA5}">
                      <a16:colId xmlns:a16="http://schemas.microsoft.com/office/drawing/2014/main" val="2401057835"/>
                    </a:ext>
                  </a:extLst>
                </a:gridCol>
                <a:gridCol w="391737">
                  <a:extLst>
                    <a:ext uri="{9D8B030D-6E8A-4147-A177-3AD203B41FA5}">
                      <a16:colId xmlns:a16="http://schemas.microsoft.com/office/drawing/2014/main" val="3726917111"/>
                    </a:ext>
                  </a:extLst>
                </a:gridCol>
              </a:tblGrid>
              <a:tr h="370840">
                <a:tc>
                  <a:txBody>
                    <a:bodyPr/>
                    <a:lstStyle/>
                    <a:p>
                      <a:r>
                        <a:rPr lang="en-US" altLang="zh-CN" sz="1600" dirty="0">
                          <a:solidFill>
                            <a:schemeClr val="tx1"/>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[1]</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[2]</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[3]</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[4]</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[5]</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[6]</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[7]</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[8]</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600" dirty="0">
                          <a:solidFill>
                            <a:schemeClr val="tx1"/>
                          </a:solidFill>
                        </a:rPr>
                        <a:t>[9]</a:t>
                      </a:r>
                      <a:endParaRPr lang="zh-CN" alt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9741659"/>
                  </a:ext>
                </a:extLst>
              </a:tr>
            </a:tbl>
          </a:graphicData>
        </a:graphic>
      </p:graphicFrame>
      <p:grpSp>
        <p:nvGrpSpPr>
          <p:cNvPr id="40" name="组合 39">
            <a:extLst>
              <a:ext uri="{FF2B5EF4-FFF2-40B4-BE49-F238E27FC236}">
                <a16:creationId xmlns:a16="http://schemas.microsoft.com/office/drawing/2014/main" id="{0AD4603A-3D80-4A26-A853-F40D3C915B0A}"/>
              </a:ext>
            </a:extLst>
          </p:cNvPr>
          <p:cNvGrpSpPr/>
          <p:nvPr/>
        </p:nvGrpSpPr>
        <p:grpSpPr>
          <a:xfrm>
            <a:off x="675410" y="2252765"/>
            <a:ext cx="4222173" cy="2553583"/>
            <a:chOff x="675410" y="2608295"/>
            <a:chExt cx="4222173" cy="2553583"/>
          </a:xfrm>
        </p:grpSpPr>
        <p:sp>
          <p:nvSpPr>
            <p:cNvPr id="35" name="文本框 34">
              <a:extLst>
                <a:ext uri="{FF2B5EF4-FFF2-40B4-BE49-F238E27FC236}">
                  <a16:creationId xmlns:a16="http://schemas.microsoft.com/office/drawing/2014/main" id="{2BEDBAD6-48F8-4D65-AE51-DA85B6AE89FA}"/>
                </a:ext>
              </a:extLst>
            </p:cNvPr>
            <p:cNvSpPr txBox="1"/>
            <p:nvPr/>
          </p:nvSpPr>
          <p:spPr>
            <a:xfrm>
              <a:off x="675410" y="2608295"/>
              <a:ext cx="4222173" cy="2031325"/>
            </a:xfrm>
            <a:prstGeom prst="rect">
              <a:avLst/>
            </a:prstGeom>
            <a:noFill/>
          </p:spPr>
          <p:txBody>
            <a:bodyPr wrap="square" rtlCol="0">
              <a:spAutoFit/>
            </a:bodyPr>
            <a:lstStyle/>
            <a:p>
              <a:r>
                <a:rPr lang="en-US" altLang="zh-CN" dirty="0"/>
                <a:t>[</a:t>
              </a:r>
              <a:r>
                <a:rPr lang="en-US" altLang="zh-CN" dirty="0" err="1"/>
                <a:t>i</a:t>
              </a:r>
              <a:r>
                <a:rPr lang="en-US" altLang="zh-CN" dirty="0"/>
                <a:t>]  </a:t>
              </a:r>
              <a:r>
                <a:rPr lang="en-US" altLang="zh-CN" dirty="0" err="1"/>
                <a:t>i</a:t>
              </a:r>
              <a:r>
                <a:rPr lang="en-US" altLang="zh-CN" dirty="0"/>
                <a:t>=0…9</a:t>
              </a:r>
            </a:p>
            <a:p>
              <a:pPr marL="342900" indent="-342900">
                <a:buFont typeface="+mj-ea"/>
                <a:buAutoNum type="circleNumDbPlain"/>
              </a:pPr>
              <a:endParaRPr lang="en-US" altLang="zh-CN" dirty="0"/>
            </a:p>
            <a:p>
              <a:pPr lvl="1"/>
              <a:r>
                <a:rPr lang="en-US" altLang="zh-CN" dirty="0"/>
                <a:t>1</a:t>
              </a:r>
              <a:r>
                <a:rPr lang="zh-CN" altLang="en-US" dirty="0"/>
                <a:t>）</a:t>
              </a:r>
              <a:r>
                <a:rPr lang="en-US" altLang="zh-CN" dirty="0"/>
                <a:t>a </a:t>
              </a:r>
              <a:r>
                <a:rPr lang="zh-CN" altLang="en-US" dirty="0"/>
                <a:t>与 “ </a:t>
              </a:r>
              <a:r>
                <a:rPr lang="en-US" altLang="zh-CN" dirty="0"/>
                <a:t>[</a:t>
              </a:r>
              <a:r>
                <a:rPr lang="en-US" altLang="zh-CN" dirty="0" err="1"/>
                <a:t>i</a:t>
              </a:r>
              <a:r>
                <a:rPr lang="en-US" altLang="zh-CN" dirty="0"/>
                <a:t>] </a:t>
              </a:r>
              <a:r>
                <a:rPr lang="zh-CN" altLang="en-US" dirty="0"/>
                <a:t>里面的值“  比较</a:t>
              </a:r>
              <a:endParaRPr lang="en-US" altLang="zh-CN" dirty="0"/>
            </a:p>
            <a:p>
              <a:pPr marL="400050" indent="-400050">
                <a:buFont typeface="+mj-lt"/>
                <a:buAutoNum type="romanUcPeriod"/>
              </a:pPr>
              <a:endParaRPr lang="en-US" altLang="zh-CN" dirty="0"/>
            </a:p>
            <a:p>
              <a:pPr lvl="1"/>
              <a:r>
                <a:rPr lang="en-US" altLang="zh-CN" dirty="0"/>
                <a:t>2</a:t>
              </a:r>
              <a:r>
                <a:rPr lang="zh-CN" altLang="en-US" dirty="0"/>
                <a:t>）如果 </a:t>
              </a:r>
              <a:r>
                <a:rPr lang="en-US" altLang="zh-CN" dirty="0"/>
                <a:t>a </a:t>
              </a:r>
              <a:r>
                <a:rPr lang="zh-CN" altLang="en-US" dirty="0"/>
                <a:t>不比“ </a:t>
              </a:r>
              <a:r>
                <a:rPr lang="en-US" altLang="zh-CN" dirty="0"/>
                <a:t>[</a:t>
              </a:r>
              <a:r>
                <a:rPr lang="en-US" altLang="zh-CN" dirty="0" err="1"/>
                <a:t>i</a:t>
              </a:r>
              <a:r>
                <a:rPr lang="en-US" altLang="zh-CN" dirty="0"/>
                <a:t>] </a:t>
              </a:r>
              <a:r>
                <a:rPr lang="zh-CN" altLang="en-US" dirty="0"/>
                <a:t>里面的值“  大 </a:t>
              </a:r>
              <a:endParaRPr lang="en-US" altLang="zh-CN" dirty="0"/>
            </a:p>
            <a:p>
              <a:pPr marL="400050" indent="-400050">
                <a:buFont typeface="+mj-lt"/>
                <a:buAutoNum type="romanUcPeriod"/>
              </a:pPr>
              <a:endParaRPr lang="en-US" altLang="zh-CN" dirty="0"/>
            </a:p>
            <a:p>
              <a:pPr lvl="1"/>
              <a:r>
                <a:rPr lang="en-US" altLang="zh-CN" dirty="0"/>
                <a:t>              a  </a:t>
              </a:r>
              <a:r>
                <a:rPr lang="zh-CN" altLang="en-US" dirty="0"/>
                <a:t>为 “ </a:t>
              </a:r>
              <a:r>
                <a:rPr lang="en-US" altLang="zh-CN" dirty="0"/>
                <a:t>[</a:t>
              </a:r>
              <a:r>
                <a:rPr lang="en-US" altLang="zh-CN" dirty="0" err="1"/>
                <a:t>i</a:t>
              </a:r>
              <a:r>
                <a:rPr lang="en-US" altLang="zh-CN" dirty="0"/>
                <a:t>] </a:t>
              </a:r>
              <a:r>
                <a:rPr lang="zh-CN" altLang="en-US" dirty="0"/>
                <a:t>里面的值“</a:t>
              </a:r>
              <a:r>
                <a:rPr lang="en-US" altLang="zh-CN" dirty="0"/>
                <a:t> </a:t>
              </a:r>
              <a:endParaRPr lang="zh-CN" altLang="en-US" dirty="0"/>
            </a:p>
          </p:txBody>
        </p:sp>
        <p:sp>
          <p:nvSpPr>
            <p:cNvPr id="55" name="文本框 54">
              <a:extLst>
                <a:ext uri="{FF2B5EF4-FFF2-40B4-BE49-F238E27FC236}">
                  <a16:creationId xmlns:a16="http://schemas.microsoft.com/office/drawing/2014/main" id="{A2671BD2-998A-476C-882E-20424A842C36}"/>
                </a:ext>
              </a:extLst>
            </p:cNvPr>
            <p:cNvSpPr txBox="1"/>
            <p:nvPr/>
          </p:nvSpPr>
          <p:spPr>
            <a:xfrm>
              <a:off x="716071" y="4792546"/>
              <a:ext cx="4181512" cy="369332"/>
            </a:xfrm>
            <a:prstGeom prst="rect">
              <a:avLst/>
            </a:prstGeom>
            <a:noFill/>
          </p:spPr>
          <p:txBody>
            <a:bodyPr wrap="square">
              <a:spAutoFit/>
            </a:bodyPr>
            <a:lstStyle/>
            <a:p>
              <a:r>
                <a:rPr lang="zh-CN" altLang="en-US" dirty="0"/>
                <a:t>输出</a:t>
              </a:r>
              <a:r>
                <a:rPr lang="en-US" altLang="zh-CN" dirty="0"/>
                <a:t>a</a:t>
              </a:r>
              <a:endParaRPr lang="zh-CN" altLang="en-US" dirty="0"/>
            </a:p>
          </p:txBody>
        </p:sp>
      </p:grpSp>
      <p:sp>
        <p:nvSpPr>
          <p:cNvPr id="46" name="矩形 45">
            <a:extLst>
              <a:ext uri="{FF2B5EF4-FFF2-40B4-BE49-F238E27FC236}">
                <a16:creationId xmlns:a16="http://schemas.microsoft.com/office/drawing/2014/main" id="{4D128DD7-B73D-40D3-BEFC-DAC5D9791106}"/>
              </a:ext>
            </a:extLst>
          </p:cNvPr>
          <p:cNvSpPr/>
          <p:nvPr/>
        </p:nvSpPr>
        <p:spPr>
          <a:xfrm>
            <a:off x="391618" y="2033176"/>
            <a:ext cx="4727637" cy="3042344"/>
          </a:xfrm>
          <a:prstGeom prst="rect">
            <a:avLst/>
          </a:prstGeom>
          <a:solidFill>
            <a:srgbClr val="44ADE1">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ED0DD80-1B20-4050-B92D-E145A238DF7B}"/>
              </a:ext>
            </a:extLst>
          </p:cNvPr>
          <p:cNvSpPr/>
          <p:nvPr/>
        </p:nvSpPr>
        <p:spPr>
          <a:xfrm>
            <a:off x="5961123" y="6525145"/>
            <a:ext cx="644236" cy="2949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100</a:t>
            </a:r>
            <a:endParaRPr lang="zh-CN" altLang="en-US" dirty="0">
              <a:solidFill>
                <a:schemeClr val="tx1"/>
              </a:solidFill>
            </a:endParaRPr>
          </a:p>
        </p:txBody>
      </p:sp>
      <p:sp>
        <p:nvSpPr>
          <p:cNvPr id="29" name="矩形 28">
            <a:extLst>
              <a:ext uri="{FF2B5EF4-FFF2-40B4-BE49-F238E27FC236}">
                <a16:creationId xmlns:a16="http://schemas.microsoft.com/office/drawing/2014/main" id="{9B891321-39D7-4C99-9986-E5907BF93D37}"/>
              </a:ext>
            </a:extLst>
          </p:cNvPr>
          <p:cNvSpPr/>
          <p:nvPr/>
        </p:nvSpPr>
        <p:spPr>
          <a:xfrm>
            <a:off x="1568401" y="2252765"/>
            <a:ext cx="644236" cy="2949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solidFill>
                  <a:schemeClr val="tx1"/>
                </a:solidFill>
              </a:rPr>
              <a:t>100</a:t>
            </a:r>
            <a:endParaRPr lang="zh-CN" altLang="en-US" dirty="0">
              <a:solidFill>
                <a:schemeClr val="tx1"/>
              </a:solidFill>
            </a:endParaRPr>
          </a:p>
        </p:txBody>
      </p:sp>
    </p:spTree>
    <p:extLst>
      <p:ext uri="{BB962C8B-B14F-4D97-AF65-F5344CB8AC3E}">
        <p14:creationId xmlns:p14="http://schemas.microsoft.com/office/powerpoint/2010/main" val="1839928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1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TEMPLATE" val="#316027"/>
</p:tagLst>
</file>

<file path=ppt/tags/tag1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105.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106.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107.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10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11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11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11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11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11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11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11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11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12.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12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70807225937"/>
  <p:tag name="MH_LIBRARY" val="GRAPHIC"/>
  <p:tag name="MH_TYPE" val="Other"/>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Other"/>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4115606"/>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2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ISLIDE.DIAGRAM" val="#459923;"/>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3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3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3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3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3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4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4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4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4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4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5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2"/>
</p:tagLst>
</file>

<file path=ppt/tags/tag52.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2"/>
</p:tagLst>
</file>

<file path=ppt/tags/tag5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3"/>
</p:tagLst>
</file>

<file path=ppt/tags/tag5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3"/>
</p:tagLst>
</file>

<file path=ppt/tags/tag55.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4"/>
</p:tagLst>
</file>

<file path=ppt/tags/tag56.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4"/>
</p:tagLst>
</file>

<file path=ppt/tags/tag57.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5"/>
</p:tagLst>
</file>

<file path=ppt/tags/tag58.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5"/>
</p:tagLst>
</file>

<file path=ppt/tags/tag59.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60.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SubTitle"/>
  <p:tag name="MH_ORDER" val="6"/>
</p:tagLst>
</file>

<file path=ppt/tags/tag61.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Other"/>
  <p:tag name="MH_ORDER" val="7"/>
</p:tagLst>
</file>

<file path=ppt/tags/tag6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64.xml><?xml version="1.0" encoding="utf-8"?>
<p:tagLst xmlns:a="http://schemas.openxmlformats.org/drawingml/2006/main" xmlns:r="http://schemas.openxmlformats.org/officeDocument/2006/relationships" xmlns:p="http://schemas.openxmlformats.org/presentationml/2006/main">
  <p:tag name="MH" val="20170807234043"/>
  <p:tag name="MH_LIBRARY" val="GRAPHIC"/>
  <p:tag name="MH_TYPE" val="Title"/>
  <p:tag name="MH_ORDER" val="1"/>
</p:tagLst>
</file>

<file path=ppt/tags/tag6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6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7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7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7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74.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8105946"/>
  <p:tag name="MH_LIBRARY" val="GRAPHIC"/>
</p:tagLst>
</file>

<file path=ppt/tags/tag7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SubTitle"/>
  <p:tag name="MH_ORDER" val="2"/>
</p:tagLst>
</file>

<file path=ppt/tags/tag7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Title"/>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8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3"/>
</p:tagLst>
</file>

<file path=ppt/tags/tag8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5"/>
</p:tagLst>
</file>

<file path=ppt/tags/tag83.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6"/>
</p:tagLst>
</file>

<file path=ppt/tags/tag84.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7"/>
</p:tagLst>
</file>

<file path=ppt/tags/tag85.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8"/>
</p:tagLst>
</file>

<file path=ppt/tags/tag86.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9"/>
</p:tagLst>
</file>

<file path=ppt/tags/tag87.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0"/>
</p:tagLst>
</file>

<file path=ppt/tags/tag88.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1"/>
</p:tagLst>
</file>

<file path=ppt/tags/tag89.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2"/>
</p:tagLst>
</file>

<file path=ppt/tags/tag9.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90.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Other"/>
  <p:tag name="MH_ORDER" val="13"/>
</p:tagLst>
</file>

<file path=ppt/tags/tag91.xml><?xml version="1.0" encoding="utf-8"?>
<p:tagLst xmlns:a="http://schemas.openxmlformats.org/drawingml/2006/main" xmlns:r="http://schemas.openxmlformats.org/officeDocument/2006/relationships" xmlns:p="http://schemas.openxmlformats.org/presentationml/2006/main">
  <p:tag name="MH" val="20170808105946"/>
  <p:tag name="MH_LIBRARY" val="GRAPHIC"/>
  <p:tag name="MH_TYPE" val="PageTitle"/>
  <p:tag name="MH_ORDER" val="PageTitle"/>
</p:tagLst>
</file>

<file path=ppt/tags/tag9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70808112346"/>
  <p:tag name="MH_LIBRARY" val="GRAPHIC"/>
  <p:tag name="MH_TYPE" val="Text"/>
  <p:tag name="MH_ORDER" val="1"/>
</p:tagLst>
</file>

<file path=ppt/tags/tag9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4ADE1"/>
      </a:accent1>
      <a:accent2>
        <a:srgbClr val="FFDB65"/>
      </a:accent2>
      <a:accent3>
        <a:srgbClr val="5CEEEE"/>
      </a:accent3>
      <a:accent4>
        <a:srgbClr val="A5A5A5"/>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9298</TotalTime>
  <Words>5983</Words>
  <Application>Microsoft Office PowerPoint</Application>
  <PresentationFormat>宽屏</PresentationFormat>
  <Paragraphs>862</Paragraphs>
  <Slides>35</Slides>
  <Notes>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5" baseType="lpstr">
      <vt:lpstr>等线</vt:lpstr>
      <vt:lpstr>黑体</vt:lpstr>
      <vt:lpstr>微软雅黑</vt:lpstr>
      <vt:lpstr>新宋体</vt:lpstr>
      <vt:lpstr>Arial</vt:lpstr>
      <vt:lpstr>Calibri</vt:lpstr>
      <vt:lpstr>Cambria Math</vt:lpstr>
      <vt:lpstr>Impact</vt:lpstr>
      <vt:lpstr>主题5</vt:lpstr>
      <vt:lpstr>think-cell Slide</vt:lpstr>
      <vt:lpstr>数据科学与大数据技术专业</vt:lpstr>
      <vt:lpstr>程序设计基础（C语言） 第6次</vt:lpstr>
      <vt:lpstr>printf函数——格式声明</vt:lpstr>
      <vt:lpstr>PowerPoint 演示文稿</vt:lpstr>
      <vt:lpstr>if语句的一般形式</vt:lpstr>
      <vt:lpstr>用if语句实现选择结构</vt:lpstr>
      <vt:lpstr>讨论:输出三个数中的最大值</vt:lpstr>
      <vt:lpstr>讨论:输出10个数中的最大值</vt:lpstr>
      <vt:lpstr>讨论:输出     10      个数中的最大值</vt:lpstr>
      <vt:lpstr>PowerPoint 演示文稿</vt:lpstr>
      <vt:lpstr>PowerPoint 演示文稿</vt:lpstr>
      <vt:lpstr>PowerPoint 演示文稿</vt:lpstr>
      <vt:lpstr>PowerPoint 演示文稿</vt:lpstr>
      <vt:lpstr>PowerPoint 演示文稿</vt:lpstr>
      <vt:lpstr>关系运算符和关系表达式</vt:lpstr>
      <vt:lpstr>关系运算符及其优先次序</vt:lpstr>
      <vt:lpstr>关系运算符及其优先次序</vt:lpstr>
      <vt:lpstr>关系表达式</vt:lpstr>
      <vt:lpstr>关系表达式</vt:lpstr>
      <vt:lpstr>逻辑运算符和逻辑表达式</vt:lpstr>
      <vt:lpstr>逻辑运算符及其优先次序</vt:lpstr>
      <vt:lpstr>在逻辑表达式的求解中，并不是所有的逻辑运算符都被执行 只是在必须执行下一个逻辑运算符才能求出表达式的解时，才执行该运算符。</vt:lpstr>
      <vt:lpstr>PowerPoint 演示文稿</vt:lpstr>
      <vt:lpstr>PowerPoint 演示文稿</vt:lpstr>
      <vt:lpstr>PowerPoint 演示文稿</vt:lpstr>
      <vt:lpstr>PowerPoint 演示文稿</vt:lpstr>
      <vt:lpstr>条件运算符和条件表达式</vt:lpstr>
      <vt:lpstr>条件运算符和条件表达式</vt:lpstr>
      <vt:lpstr>选择结构的嵌套</vt:lpstr>
      <vt:lpstr>条件运算符和条件表达式</vt:lpstr>
      <vt:lpstr>用switch语句实现多分支选择结构</vt:lpstr>
      <vt:lpstr>用switch语句实现多分支选择结构</vt:lpstr>
      <vt:lpstr>用switch语句实现多分支选择结构</vt:lpstr>
      <vt:lpstr>选择结构程序综合举例</vt:lpstr>
      <vt:lpstr>选择结构程序综合举例</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 Y</cp:lastModifiedBy>
  <cp:revision>910</cp:revision>
  <cp:lastPrinted>2020-10-29T04:20:05Z</cp:lastPrinted>
  <dcterms:created xsi:type="dcterms:W3CDTF">2019-04-18T16:00:00Z</dcterms:created>
  <dcterms:modified xsi:type="dcterms:W3CDTF">2020-11-08T14:18:01Z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