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2.xml" ContentType="application/vnd.openxmlformats-officedocument.presentationml.notesSlide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68" r:id="rId2"/>
    <p:sldId id="375" r:id="rId3"/>
    <p:sldId id="277" r:id="rId4"/>
    <p:sldId id="278" r:id="rId5"/>
    <p:sldId id="371" r:id="rId6"/>
    <p:sldId id="279" r:id="rId7"/>
    <p:sldId id="282" r:id="rId8"/>
    <p:sldId id="283" r:id="rId9"/>
    <p:sldId id="280" r:id="rId10"/>
    <p:sldId id="374" r:id="rId11"/>
    <p:sldId id="257" r:id="rId12"/>
    <p:sldId id="284" r:id="rId13"/>
    <p:sldId id="259" r:id="rId14"/>
    <p:sldId id="376" r:id="rId15"/>
    <p:sldId id="285" r:id="rId16"/>
    <p:sldId id="286" r:id="rId17"/>
    <p:sldId id="377" r:id="rId18"/>
    <p:sldId id="287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1" r:id="rId31"/>
    <p:sldId id="378" r:id="rId32"/>
    <p:sldId id="302" r:id="rId33"/>
    <p:sldId id="303" r:id="rId34"/>
    <p:sldId id="379" r:id="rId35"/>
    <p:sldId id="304" r:id="rId36"/>
    <p:sldId id="305" r:id="rId37"/>
    <p:sldId id="306" r:id="rId38"/>
    <p:sldId id="307" r:id="rId39"/>
    <p:sldId id="308" r:id="rId40"/>
    <p:sldId id="300" r:id="rId41"/>
  </p:sldIdLst>
  <p:sldSz cx="12192000" cy="6858000"/>
  <p:notesSz cx="7053263" cy="93091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ADE1"/>
    <a:srgbClr val="FFFFFF"/>
    <a:srgbClr val="00B0F0"/>
    <a:srgbClr val="F2F2F2"/>
    <a:srgbClr val="EF5778"/>
    <a:srgbClr val="F9B627"/>
    <a:srgbClr val="F48240"/>
    <a:srgbClr val="50C8DC"/>
    <a:srgbClr val="F58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7" autoAdjust="0"/>
    <p:restoredTop sz="96187" autoAdjust="0"/>
  </p:normalViewPr>
  <p:slideViewPr>
    <p:cSldViewPr snapToGrid="0">
      <p:cViewPr varScale="1">
        <p:scale>
          <a:sx n="86" d="100"/>
          <a:sy n="86" d="100"/>
        </p:scale>
        <p:origin x="13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4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217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95217" y="1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70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98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8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35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0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3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71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4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5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15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4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0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0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D92B767-0C86-44FB-A026-BC02F32EEA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5375" b="-53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 hidden="1">
            <a:extLst>
              <a:ext uri="{FF2B5EF4-FFF2-40B4-BE49-F238E27FC236}">
                <a16:creationId xmlns:a16="http://schemas.microsoft.com/office/drawing/2014/main" id="{1BFA5B7F-1F11-42EE-B10B-268E747F484B}"/>
              </a:ext>
            </a:extLst>
          </p:cNvPr>
          <p:cNvSpPr/>
          <p:nvPr userDrawn="1"/>
        </p:nvSpPr>
        <p:spPr>
          <a:xfrm rot="20962973">
            <a:off x="-952612" y="-337530"/>
            <a:ext cx="5469435" cy="7765861"/>
          </a:xfrm>
          <a:custGeom>
            <a:avLst/>
            <a:gdLst>
              <a:gd name="connsiteX0" fmla="*/ 5469435 w 5469435"/>
              <a:gd name="connsiteY0" fmla="*/ 788410 h 7765861"/>
              <a:gd name="connsiteX1" fmla="*/ 5469435 w 5469435"/>
              <a:gd name="connsiteY1" fmla="*/ 7765861 h 7765861"/>
              <a:gd name="connsiteX2" fmla="*/ 0 w 5469435"/>
              <a:gd name="connsiteY2" fmla="*/ 6740593 h 7765861"/>
              <a:gd name="connsiteX3" fmla="*/ 1263552 w 5469435"/>
              <a:gd name="connsiteY3" fmla="*/ 0 h 776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9435" h="7765861">
                <a:moveTo>
                  <a:pt x="5469435" y="788410"/>
                </a:moveTo>
                <a:lnTo>
                  <a:pt x="5469435" y="7765861"/>
                </a:lnTo>
                <a:lnTo>
                  <a:pt x="0" y="6740593"/>
                </a:lnTo>
                <a:lnTo>
                  <a:pt x="126355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9C56EEB-2C02-4E0A-89C0-156826064E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513587" y="4146542"/>
            <a:ext cx="6916164" cy="55879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13587" y="1938000"/>
            <a:ext cx="6916164" cy="21717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52424" y="979716"/>
            <a:ext cx="463849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918666"/>
            <a:ext cx="3955535" cy="296271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AC2953-3F34-446E-A0DF-9AAF9F1EB358}"/>
              </a:ext>
            </a:extLst>
          </p:cNvPr>
          <p:cNvCxnSpPr>
            <a:cxnSpLocks/>
          </p:cNvCxnSpPr>
          <p:nvPr userDrawn="1"/>
        </p:nvCxnSpPr>
        <p:spPr>
          <a:xfrm flipH="1">
            <a:off x="669924" y="1143000"/>
            <a:ext cx="3155314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12F09A0-FE67-42E4-BE08-ED058C406214}"/>
              </a:ext>
            </a:extLst>
          </p:cNvPr>
          <p:cNvCxnSpPr>
            <a:cxnSpLocks/>
          </p:cNvCxnSpPr>
          <p:nvPr userDrawn="1"/>
        </p:nvCxnSpPr>
        <p:spPr>
          <a:xfrm>
            <a:off x="3825238" y="6121869"/>
            <a:ext cx="7696835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7BF29121-D36A-460B-AFCF-25BDFFD7B025}"/>
              </a:ext>
            </a:extLst>
          </p:cNvPr>
          <p:cNvSpPr/>
          <p:nvPr userDrawn="1"/>
        </p:nvSpPr>
        <p:spPr>
          <a:xfrm>
            <a:off x="506641" y="979716"/>
            <a:ext cx="326567" cy="326567"/>
          </a:xfrm>
          <a:prstGeom prst="ellipse">
            <a:avLst/>
          </a:prstGeom>
          <a:noFill/>
          <a:ln w="412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1C3DD92-AA1E-4561-85EA-B0FBBC417E1B}"/>
              </a:ext>
            </a:extLst>
          </p:cNvPr>
          <p:cNvSpPr/>
          <p:nvPr userDrawn="1"/>
        </p:nvSpPr>
        <p:spPr>
          <a:xfrm>
            <a:off x="11358791" y="5958585"/>
            <a:ext cx="326567" cy="326567"/>
          </a:xfrm>
          <a:prstGeom prst="ellipse">
            <a:avLst/>
          </a:prstGeom>
          <a:noFill/>
          <a:ln w="412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27EBB3-C72B-4F19-A5E2-A67F738CFDE1}"/>
              </a:ext>
            </a:extLst>
          </p:cNvPr>
          <p:cNvCxnSpPr>
            <a:cxnSpLocks/>
          </p:cNvCxnSpPr>
          <p:nvPr userDrawn="1"/>
        </p:nvCxnSpPr>
        <p:spPr>
          <a:xfrm>
            <a:off x="7721600" y="1143000"/>
            <a:ext cx="31641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6073D64-36D7-46F0-877A-E0B5DA1DFCF9}"/>
              </a:ext>
            </a:extLst>
          </p:cNvPr>
          <p:cNvCxnSpPr>
            <a:cxnSpLocks/>
          </p:cNvCxnSpPr>
          <p:nvPr userDrawn="1"/>
        </p:nvCxnSpPr>
        <p:spPr>
          <a:xfrm>
            <a:off x="669925" y="1143000"/>
            <a:ext cx="0" cy="9615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786D929-8747-42D0-BEAA-D8631C331618}"/>
              </a:ext>
            </a:extLst>
          </p:cNvPr>
          <p:cNvCxnSpPr>
            <a:cxnSpLocks/>
          </p:cNvCxnSpPr>
          <p:nvPr userDrawn="1"/>
        </p:nvCxnSpPr>
        <p:spPr>
          <a:xfrm>
            <a:off x="11520486" y="4146542"/>
            <a:ext cx="0" cy="19907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55E54C3-5D90-4FC1-AC75-11B3DD05BA90}"/>
              </a:ext>
            </a:extLst>
          </p:cNvPr>
          <p:cNvCxnSpPr>
            <a:cxnSpLocks/>
          </p:cNvCxnSpPr>
          <p:nvPr userDrawn="1"/>
        </p:nvCxnSpPr>
        <p:spPr>
          <a:xfrm>
            <a:off x="669925" y="3106057"/>
            <a:ext cx="0" cy="140788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A539435-BA97-4FA5-B1D3-F456F97665EE}"/>
              </a:ext>
            </a:extLst>
          </p:cNvPr>
          <p:cNvCxnSpPr/>
          <p:nvPr userDrawn="1"/>
        </p:nvCxnSpPr>
        <p:spPr>
          <a:xfrm>
            <a:off x="11539538" y="1906061"/>
            <a:ext cx="0" cy="10858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3643BCF-EF6E-471F-BF6A-356564F53C7A}"/>
              </a:ext>
            </a:extLst>
          </p:cNvPr>
          <p:cNvCxnSpPr>
            <a:cxnSpLocks/>
          </p:cNvCxnSpPr>
          <p:nvPr userDrawn="1"/>
        </p:nvCxnSpPr>
        <p:spPr>
          <a:xfrm>
            <a:off x="10874284" y="1137285"/>
            <a:ext cx="670016" cy="78195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946E1F-8C37-45C4-8468-CBC0A710EC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5375" b="-53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ADCFEF-C610-42F4-BF92-A99A8EEA834E}"/>
              </a:ext>
            </a:extLst>
          </p:cNvPr>
          <p:cNvSpPr/>
          <p:nvPr userDrawn="1"/>
        </p:nvSpPr>
        <p:spPr>
          <a:xfrm>
            <a:off x="800100" y="958831"/>
            <a:ext cx="10591800" cy="512445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189635" y="262570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190751" y="352105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DAE16DD-EF5E-4129-8B0B-E2C1A22588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5375" b="-53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EC8EA1-0D0A-490C-A450-7AF86A9A2B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68666" y="1789647"/>
            <a:ext cx="6664624" cy="1774253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868666" y="4209888"/>
            <a:ext cx="666462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68668" y="3913617"/>
            <a:ext cx="666462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E7C2876-CCC5-412A-B3B7-50B0D27B604F}"/>
              </a:ext>
            </a:extLst>
          </p:cNvPr>
          <p:cNvCxnSpPr>
            <a:cxnSpLocks/>
          </p:cNvCxnSpPr>
          <p:nvPr userDrawn="1"/>
        </p:nvCxnSpPr>
        <p:spPr>
          <a:xfrm>
            <a:off x="8366761" y="1143000"/>
            <a:ext cx="3155314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9D26F28-661D-42B8-BF0A-19514DE6A089}"/>
              </a:ext>
            </a:extLst>
          </p:cNvPr>
          <p:cNvCxnSpPr>
            <a:cxnSpLocks/>
          </p:cNvCxnSpPr>
          <p:nvPr userDrawn="1"/>
        </p:nvCxnSpPr>
        <p:spPr>
          <a:xfrm flipH="1">
            <a:off x="669926" y="6121869"/>
            <a:ext cx="7696835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0574504-6EF1-4B7D-872E-D366F9E5ED73}"/>
              </a:ext>
            </a:extLst>
          </p:cNvPr>
          <p:cNvSpPr/>
          <p:nvPr userDrawn="1"/>
        </p:nvSpPr>
        <p:spPr>
          <a:xfrm flipH="1">
            <a:off x="11358791" y="979716"/>
            <a:ext cx="326567" cy="326567"/>
          </a:xfrm>
          <a:prstGeom prst="ellipse">
            <a:avLst/>
          </a:prstGeom>
          <a:noFill/>
          <a:ln w="412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C64998-8F65-46FB-AB0E-0AE241B6FA4E}"/>
              </a:ext>
            </a:extLst>
          </p:cNvPr>
          <p:cNvSpPr/>
          <p:nvPr userDrawn="1"/>
        </p:nvSpPr>
        <p:spPr>
          <a:xfrm flipH="1">
            <a:off x="506641" y="5958585"/>
            <a:ext cx="326567" cy="326567"/>
          </a:xfrm>
          <a:prstGeom prst="ellipse">
            <a:avLst/>
          </a:prstGeom>
          <a:noFill/>
          <a:ln w="412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7D50279-0F8E-4F2C-8CD6-F4C46A278F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06285" y="1143000"/>
            <a:ext cx="31641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132291-9542-4EE7-BAFE-AA30940FAA0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22074" y="1143000"/>
            <a:ext cx="0" cy="9615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7188254-B360-4F16-B52A-BDD368F2BFAE}"/>
              </a:ext>
            </a:extLst>
          </p:cNvPr>
          <p:cNvCxnSpPr>
            <a:cxnSpLocks/>
          </p:cNvCxnSpPr>
          <p:nvPr userDrawn="1"/>
        </p:nvCxnSpPr>
        <p:spPr>
          <a:xfrm flipH="1">
            <a:off x="671513" y="4146542"/>
            <a:ext cx="0" cy="19907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36F7DB-1E2E-4A18-AF28-00BC668B5764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22074" y="3106057"/>
            <a:ext cx="0" cy="140788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B6DFA1B-E85E-4256-ABEB-89415F541A1A}"/>
              </a:ext>
            </a:extLst>
          </p:cNvPr>
          <p:cNvCxnSpPr/>
          <p:nvPr userDrawn="1"/>
        </p:nvCxnSpPr>
        <p:spPr>
          <a:xfrm flipH="1">
            <a:off x="652461" y="1906061"/>
            <a:ext cx="0" cy="10858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77D41AC-CF1E-4327-AE55-795110C8B21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7699" y="1137285"/>
            <a:ext cx="670016" cy="78195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4700C2-7853-4576-87B9-8FAC4C24AE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6052" r="17377" b="11925"/>
          <a:stretch/>
        </p:blipFill>
        <p:spPr>
          <a:xfrm>
            <a:off x="10547194" y="0"/>
            <a:ext cx="1198757" cy="8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9.xml"/><Relationship Id="rId7" Type="http://schemas.openxmlformats.org/officeDocument/2006/relationships/image" Target="../media/image1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81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70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160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151.png"/><Relationship Id="rId5" Type="http://schemas.openxmlformats.org/officeDocument/2006/relationships/tags" Target="../tags/tag51.xml"/><Relationship Id="rId10" Type="http://schemas.openxmlformats.org/officeDocument/2006/relationships/image" Target="../media/image141.png"/><Relationship Id="rId4" Type="http://schemas.openxmlformats.org/officeDocument/2006/relationships/tags" Target="../tags/tag50.xml"/><Relationship Id="rId9" Type="http://schemas.openxmlformats.org/officeDocument/2006/relationships/image" Target="../media/image130.png"/><Relationship Id="rId1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6.png"/><Relationship Id="rId5" Type="http://schemas.openxmlformats.org/officeDocument/2006/relationships/tags" Target="../tags/tag8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70.xml"/><Relationship Id="rId7" Type="http://schemas.openxmlformats.org/officeDocument/2006/relationships/image" Target="../media/image17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9.png"/><Relationship Id="rId4" Type="http://schemas.openxmlformats.org/officeDocument/2006/relationships/tags" Target="../tags/tag71.xm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50.png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>
            <a:spLocks/>
          </p:cNvSpPr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563523" y="1037227"/>
            <a:ext cx="4638490" cy="296271"/>
          </a:xfrm>
        </p:spPr>
        <p:txBody>
          <a:bodyPr/>
          <a:lstStyle/>
          <a:p>
            <a:r>
              <a:rPr lang="en-US" altLang="zh-CN" dirty="0"/>
              <a:t>Welcome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上海体育学院经济管理学院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513587" y="1938000"/>
            <a:ext cx="6916164" cy="639861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/>
              <a:t>数据科学与大数据技术专业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69925" y="5949704"/>
            <a:ext cx="7135294" cy="296271"/>
          </a:xfrm>
        </p:spPr>
        <p:txBody>
          <a:bodyPr/>
          <a:lstStyle/>
          <a:p>
            <a:r>
              <a:rPr lang="en-US" altLang="en-US" dirty="0"/>
              <a:t>Wu Ying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C2E7FB0-F3CC-40F6-8085-C2DB7BF6CB31}"/>
              </a:ext>
            </a:extLst>
          </p:cNvPr>
          <p:cNvGrpSpPr/>
          <p:nvPr/>
        </p:nvGrpSpPr>
        <p:grpSpPr>
          <a:xfrm>
            <a:off x="2939824" y="3021126"/>
            <a:ext cx="6027629" cy="993769"/>
            <a:chOff x="1759094" y="3027476"/>
            <a:chExt cx="6027629" cy="99376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0A5D18E-74BC-4CB8-8E0F-6CAA3EA89803}"/>
                </a:ext>
              </a:extLst>
            </p:cNvPr>
            <p:cNvSpPr txBox="1"/>
            <p:nvPr/>
          </p:nvSpPr>
          <p:spPr>
            <a:xfrm>
              <a:off x="1759094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程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081B7A-91B4-496E-89AD-8429384A3FCB}"/>
                </a:ext>
              </a:extLst>
            </p:cNvPr>
            <p:cNvSpPr txBox="1"/>
            <p:nvPr/>
          </p:nvSpPr>
          <p:spPr>
            <a:xfrm>
              <a:off x="2365315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序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A416CC-0ABC-4A39-93DC-7A99550B6049}"/>
                </a:ext>
              </a:extLst>
            </p:cNvPr>
            <p:cNvSpPr txBox="1"/>
            <p:nvPr/>
          </p:nvSpPr>
          <p:spPr>
            <a:xfrm>
              <a:off x="2909362" y="3027476"/>
              <a:ext cx="906791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设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148C730-CD77-4FA5-AD9D-0CA9298D220B}"/>
                </a:ext>
              </a:extLst>
            </p:cNvPr>
            <p:cNvSpPr txBox="1"/>
            <p:nvPr/>
          </p:nvSpPr>
          <p:spPr>
            <a:xfrm>
              <a:off x="3689053" y="3027476"/>
              <a:ext cx="649173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计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87E9653-EBD8-4FDD-970B-E6A3D9C5EC8C}"/>
                </a:ext>
              </a:extLst>
            </p:cNvPr>
            <p:cNvSpPr txBox="1"/>
            <p:nvPr/>
          </p:nvSpPr>
          <p:spPr>
            <a:xfrm>
              <a:off x="4284063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基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D79CE1E-FB1B-4A5D-BFC0-4CB89DEBEBFA}"/>
                </a:ext>
              </a:extLst>
            </p:cNvPr>
            <p:cNvSpPr txBox="1"/>
            <p:nvPr/>
          </p:nvSpPr>
          <p:spPr>
            <a:xfrm>
              <a:off x="4879073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础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F099920-75EE-4C16-8B1E-247A59583A02}"/>
                </a:ext>
              </a:extLst>
            </p:cNvPr>
            <p:cNvSpPr txBox="1"/>
            <p:nvPr/>
          </p:nvSpPr>
          <p:spPr>
            <a:xfrm>
              <a:off x="5626155" y="3027476"/>
              <a:ext cx="334422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（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73870DE-0B71-4CF2-9363-D64763FD2297}"/>
                </a:ext>
              </a:extLst>
            </p:cNvPr>
            <p:cNvSpPr txBox="1"/>
            <p:nvPr/>
          </p:nvSpPr>
          <p:spPr>
            <a:xfrm>
              <a:off x="5849621" y="3027476"/>
              <a:ext cx="58351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C</a:t>
              </a:r>
              <a:endParaRPr lang="zh-CN" altLang="en-US" spc="100" dirty="0">
                <a:gradFill>
                  <a:gsLst>
                    <a:gs pos="4690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2000"/>
                      </a:schemeClr>
                    </a:gs>
                  </a:gsLst>
                  <a:lin ang="0" scaled="0"/>
                </a:gra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CDEC98-9092-47C3-9D6D-949E52A1242E}"/>
                </a:ext>
              </a:extLst>
            </p:cNvPr>
            <p:cNvSpPr txBox="1"/>
            <p:nvPr/>
          </p:nvSpPr>
          <p:spPr>
            <a:xfrm>
              <a:off x="6433137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spc="100" dirty="0">
                  <a:gradFill>
                    <a:gsLst>
                      <a:gs pos="46900">
                        <a:schemeClr val="bg1"/>
                      </a:gs>
                      <a:gs pos="0">
                        <a:schemeClr val="bg1"/>
                      </a:gs>
                      <a:gs pos="100000">
                        <a:schemeClr val="bg1">
                          <a:alpha val="2000"/>
                        </a:schemeClr>
                      </a:gs>
                    </a:gsLst>
                    <a:lin ang="0" scaled="0"/>
                  </a:gradFill>
                  <a:latin typeface="Impact" panose="020B0806030902050204" pitchFamily="34" charset="0"/>
                  <a:cs typeface="Arial" panose="020B0604020202020204" pitchFamily="34" charset="0"/>
                </a:rPr>
                <a:t>语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986A407-FAF3-4637-9394-1656D026BEF2}"/>
                </a:ext>
              </a:extLst>
            </p:cNvPr>
            <p:cNvSpPr txBox="1"/>
            <p:nvPr/>
          </p:nvSpPr>
          <p:spPr>
            <a:xfrm>
              <a:off x="7028147" y="3027476"/>
              <a:ext cx="758576" cy="993769"/>
            </a:xfrm>
            <a:prstGeom prst="rect">
              <a:avLst/>
            </a:prstGeom>
            <a:noFill/>
            <a:ln w="117475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endParaRPr lang="zh-CN" altLang="en-US" spc="100" dirty="0">
                <a:gradFill>
                  <a:gsLst>
                    <a:gs pos="4690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2000"/>
                      </a:schemeClr>
                    </a:gs>
                  </a:gsLst>
                  <a:lin ang="0" scaled="0"/>
                </a:gra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1D9D955-50B4-45F1-B910-C7052AB3F308}"/>
              </a:ext>
            </a:extLst>
          </p:cNvPr>
          <p:cNvSpPr txBox="1"/>
          <p:nvPr/>
        </p:nvSpPr>
        <p:spPr>
          <a:xfrm>
            <a:off x="8320403" y="3033826"/>
            <a:ext cx="758576" cy="9937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pc="100" dirty="0">
                <a:gradFill>
                  <a:gsLst>
                    <a:gs pos="4690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2000"/>
                      </a:schemeClr>
                    </a:gs>
                  </a:gsLst>
                  <a:lin ang="0" scaled="0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7BFA01-0E78-4296-8639-A3AB5F827DAA}"/>
              </a:ext>
            </a:extLst>
          </p:cNvPr>
          <p:cNvSpPr txBox="1"/>
          <p:nvPr/>
        </p:nvSpPr>
        <p:spPr>
          <a:xfrm>
            <a:off x="9012665" y="3033826"/>
            <a:ext cx="389242" cy="9937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pc="100" dirty="0">
                <a:gradFill>
                  <a:gsLst>
                    <a:gs pos="46900">
                      <a:schemeClr val="bg1"/>
                    </a:gs>
                    <a:gs pos="0">
                      <a:schemeClr val="bg1"/>
                    </a:gs>
                    <a:gs pos="100000">
                      <a:schemeClr val="bg1">
                        <a:alpha val="2000"/>
                      </a:schemeClr>
                    </a:gs>
                  </a:gsLst>
                  <a:lin ang="0" scaled="0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10D22-A59D-4D63-BBE8-D8C9B9CF9E1D}"/>
              </a:ext>
            </a:extLst>
          </p:cNvPr>
          <p:cNvSpPr txBox="1"/>
          <p:nvPr/>
        </p:nvSpPr>
        <p:spPr>
          <a:xfrm>
            <a:off x="9290951" y="3033826"/>
            <a:ext cx="583516" cy="9937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endParaRPr lang="zh-CN" altLang="en-US" spc="100" dirty="0">
              <a:gradFill>
                <a:gsLst>
                  <a:gs pos="4690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2000"/>
                    </a:schemeClr>
                  </a:gs>
                </a:gsLst>
                <a:lin ang="0" scaled="0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F82450-299D-4778-86F5-1740658DABA7}"/>
              </a:ext>
            </a:extLst>
          </p:cNvPr>
          <p:cNvSpPr txBox="1"/>
          <p:nvPr/>
        </p:nvSpPr>
        <p:spPr>
          <a:xfrm>
            <a:off x="10469477" y="3033826"/>
            <a:ext cx="758576" cy="9937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endParaRPr lang="zh-CN" altLang="en-US" spc="100" dirty="0">
              <a:gradFill>
                <a:gsLst>
                  <a:gs pos="46900">
                    <a:schemeClr val="bg1"/>
                  </a:gs>
                  <a:gs pos="0">
                    <a:schemeClr val="bg1"/>
                  </a:gs>
                  <a:gs pos="100000">
                    <a:schemeClr val="bg1">
                      <a:alpha val="2000"/>
                    </a:schemeClr>
                  </a:gs>
                </a:gsLst>
                <a:lin ang="0" scaled="0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397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3351C-2A66-4408-8C87-164A1FEC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程序设计基础（</a:t>
            </a:r>
            <a:r>
              <a:rPr lang="en-US" altLang="zh-CN" dirty="0"/>
              <a:t>C</a:t>
            </a:r>
            <a:r>
              <a:rPr lang="zh-CN" altLang="en-US" dirty="0"/>
              <a:t>语言）</a:t>
            </a:r>
            <a:r>
              <a:rPr lang="en-US" altLang="zh-CN" dirty="0"/>
              <a:t> 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DA292-F455-4F3C-858E-6CEAFD4E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09138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6" name="íṣḻïḑè">
            <a:extLst>
              <a:ext uri="{FF2B5EF4-FFF2-40B4-BE49-F238E27FC236}">
                <a16:creationId xmlns:a16="http://schemas.microsoft.com/office/drawing/2014/main" id="{B5DE1FB7-BE5A-4468-BDB4-8F3CA9A4D301}"/>
              </a:ext>
            </a:extLst>
          </p:cNvPr>
          <p:cNvGrpSpPr/>
          <p:nvPr/>
        </p:nvGrpSpPr>
        <p:grpSpPr>
          <a:xfrm>
            <a:off x="669924" y="2539111"/>
            <a:ext cx="5218837" cy="1787486"/>
            <a:chOff x="660399" y="3192257"/>
            <a:chExt cx="5200277" cy="1288553"/>
          </a:xfrm>
        </p:grpSpPr>
        <p:sp>
          <p:nvSpPr>
            <p:cNvPr id="38" name="îS1iḋê">
              <a:extLst>
                <a:ext uri="{FF2B5EF4-FFF2-40B4-BE49-F238E27FC236}">
                  <a16:creationId xmlns:a16="http://schemas.microsoft.com/office/drawing/2014/main" id="{33863EE5-358B-4998-ABC4-1642A92F6086}"/>
                </a:ext>
              </a:extLst>
            </p:cNvPr>
            <p:cNvSpPr/>
            <p:nvPr/>
          </p:nvSpPr>
          <p:spPr>
            <a:xfrm>
              <a:off x="660399" y="3192257"/>
              <a:ext cx="5200277" cy="128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śḻiḓe">
              <a:extLst>
                <a:ext uri="{FF2B5EF4-FFF2-40B4-BE49-F238E27FC236}">
                  <a16:creationId xmlns:a16="http://schemas.microsoft.com/office/drawing/2014/main" id="{F18A4033-F368-4BBD-9387-81ACA6623D98}"/>
                </a:ext>
              </a:extLst>
            </p:cNvPr>
            <p:cNvSpPr/>
            <p:nvPr/>
          </p:nvSpPr>
          <p:spPr>
            <a:xfrm>
              <a:off x="660400" y="3192257"/>
              <a:ext cx="1288800" cy="12885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800" b="1">
                  <a:solidFill>
                    <a:schemeClr val="bg1"/>
                  </a:solidFill>
                </a:rPr>
                <a:t>0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</a:rPr>
                <a:t>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îṩļîḑe">
              <a:extLst>
                <a:ext uri="{FF2B5EF4-FFF2-40B4-BE49-F238E27FC236}">
                  <a16:creationId xmlns:a16="http://schemas.microsoft.com/office/drawing/2014/main" id="{35DF8CF2-E8C9-498A-82D0-CA21FEA957E1}"/>
                </a:ext>
              </a:extLst>
            </p:cNvPr>
            <p:cNvGrpSpPr/>
            <p:nvPr/>
          </p:nvGrpSpPr>
          <p:grpSpPr>
            <a:xfrm>
              <a:off x="2003301" y="3215744"/>
              <a:ext cx="3843519" cy="1173183"/>
              <a:chOff x="2032411" y="3215744"/>
              <a:chExt cx="3465618" cy="1173183"/>
            </a:xfrm>
          </p:grpSpPr>
          <p:sp>
            <p:nvSpPr>
              <p:cNvPr id="41" name="ïšļîḍe">
                <a:extLst>
                  <a:ext uri="{FF2B5EF4-FFF2-40B4-BE49-F238E27FC236}">
                    <a16:creationId xmlns:a16="http://schemas.microsoft.com/office/drawing/2014/main" id="{D7EE710E-A646-4680-8C6D-AD003F81A17B}"/>
                  </a:ext>
                </a:extLst>
              </p:cNvPr>
              <p:cNvSpPr txBox="1"/>
              <p:nvPr/>
            </p:nvSpPr>
            <p:spPr>
              <a:xfrm>
                <a:off x="2032411" y="3215744"/>
                <a:ext cx="3211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上节课回顾</a:t>
                </a:r>
              </a:p>
            </p:txBody>
          </p:sp>
          <p:sp>
            <p:nvSpPr>
              <p:cNvPr id="42" name="iṥlíḍê">
                <a:extLst>
                  <a:ext uri="{FF2B5EF4-FFF2-40B4-BE49-F238E27FC236}">
                    <a16:creationId xmlns:a16="http://schemas.microsoft.com/office/drawing/2014/main" id="{479B441A-0E9C-4DBE-99A3-809E1B9D1453}"/>
                  </a:ext>
                </a:extLst>
              </p:cNvPr>
              <p:cNvSpPr txBox="1"/>
              <p:nvPr/>
            </p:nvSpPr>
            <p:spPr>
              <a:xfrm>
                <a:off x="2032411" y="3480074"/>
                <a:ext cx="3465618" cy="908853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if 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语句</a:t>
                </a:r>
              </a:p>
              <a:p>
                <a:pPr>
                  <a:lnSpc>
                    <a:spcPct val="120000"/>
                  </a:lnSpc>
                  <a:defRPr/>
                </a:pP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2800" lvl="0" indent="-172800">
                  <a:lnSpc>
                    <a:spcPct val="120000"/>
                  </a:lnSpc>
                  <a:buFont typeface="Arial" pitchFamily="34" charset="0"/>
                  <a:buChar char="•"/>
                  <a:defRPr/>
                </a:pP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" name="îṣľîdé">
            <a:extLst>
              <a:ext uri="{FF2B5EF4-FFF2-40B4-BE49-F238E27FC236}">
                <a16:creationId xmlns:a16="http://schemas.microsoft.com/office/drawing/2014/main" id="{1E4DF1B1-C412-4C91-8D8B-A8AE5F8B3744}"/>
              </a:ext>
            </a:extLst>
          </p:cNvPr>
          <p:cNvGrpSpPr/>
          <p:nvPr/>
        </p:nvGrpSpPr>
        <p:grpSpPr>
          <a:xfrm>
            <a:off x="656019" y="4410613"/>
            <a:ext cx="5218837" cy="1998525"/>
            <a:chOff x="660400" y="4922329"/>
            <a:chExt cx="5200277" cy="1288553"/>
          </a:xfrm>
        </p:grpSpPr>
        <p:sp>
          <p:nvSpPr>
            <p:cNvPr id="33" name="îslidê">
              <a:extLst>
                <a:ext uri="{FF2B5EF4-FFF2-40B4-BE49-F238E27FC236}">
                  <a16:creationId xmlns:a16="http://schemas.microsoft.com/office/drawing/2014/main" id="{FFF2DB27-A9CA-4338-A798-FD9D51AC334C}"/>
                </a:ext>
              </a:extLst>
            </p:cNvPr>
            <p:cNvSpPr/>
            <p:nvPr/>
          </p:nvSpPr>
          <p:spPr>
            <a:xfrm>
              <a:off x="660400" y="4922329"/>
              <a:ext cx="5200277" cy="128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ïşľîḍè">
              <a:extLst>
                <a:ext uri="{FF2B5EF4-FFF2-40B4-BE49-F238E27FC236}">
                  <a16:creationId xmlns:a16="http://schemas.microsoft.com/office/drawing/2014/main" id="{8CF8517B-35C1-45BB-A5A5-628B0F88AB95}"/>
                </a:ext>
              </a:extLst>
            </p:cNvPr>
            <p:cNvSpPr/>
            <p:nvPr/>
          </p:nvSpPr>
          <p:spPr>
            <a:xfrm>
              <a:off x="660400" y="4922329"/>
              <a:ext cx="1288800" cy="12885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800" b="1">
                  <a:solidFill>
                    <a:schemeClr val="bg1"/>
                  </a:solidFill>
                </a:rPr>
                <a:t>0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ïšḻiďê">
            <a:extLst>
              <a:ext uri="{FF2B5EF4-FFF2-40B4-BE49-F238E27FC236}">
                <a16:creationId xmlns:a16="http://schemas.microsoft.com/office/drawing/2014/main" id="{5063B27C-4A3F-4D1B-8175-25A9605B9E17}"/>
              </a:ext>
            </a:extLst>
          </p:cNvPr>
          <p:cNvGrpSpPr/>
          <p:nvPr/>
        </p:nvGrpSpPr>
        <p:grpSpPr>
          <a:xfrm>
            <a:off x="6014417" y="2826065"/>
            <a:ext cx="5218837" cy="2358744"/>
            <a:chOff x="6292676" y="1503717"/>
            <a:chExt cx="5200277" cy="1288553"/>
          </a:xfrm>
        </p:grpSpPr>
        <p:sp>
          <p:nvSpPr>
            <p:cNvPr id="28" name="iṧḻíḑê">
              <a:extLst>
                <a:ext uri="{FF2B5EF4-FFF2-40B4-BE49-F238E27FC236}">
                  <a16:creationId xmlns:a16="http://schemas.microsoft.com/office/drawing/2014/main" id="{3E97D01E-D5AB-4125-B6D9-4E26406683B1}"/>
                </a:ext>
              </a:extLst>
            </p:cNvPr>
            <p:cNvSpPr/>
            <p:nvPr/>
          </p:nvSpPr>
          <p:spPr>
            <a:xfrm>
              <a:off x="6292676" y="1503717"/>
              <a:ext cx="5200277" cy="128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ïṩļíḍe">
              <a:extLst>
                <a:ext uri="{FF2B5EF4-FFF2-40B4-BE49-F238E27FC236}">
                  <a16:creationId xmlns:a16="http://schemas.microsoft.com/office/drawing/2014/main" id="{96D22063-D255-4291-9A6E-3C6C299F5532}"/>
                </a:ext>
              </a:extLst>
            </p:cNvPr>
            <p:cNvSpPr/>
            <p:nvPr/>
          </p:nvSpPr>
          <p:spPr>
            <a:xfrm>
              <a:off x="6292676" y="1503717"/>
              <a:ext cx="1288800" cy="12885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8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4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îSlïḋê">
              <a:extLst>
                <a:ext uri="{FF2B5EF4-FFF2-40B4-BE49-F238E27FC236}">
                  <a16:creationId xmlns:a16="http://schemas.microsoft.com/office/drawing/2014/main" id="{BB2267CE-1C15-4A6F-B3B8-0B5A0CF037A4}"/>
                </a:ext>
              </a:extLst>
            </p:cNvPr>
            <p:cNvSpPr txBox="1"/>
            <p:nvPr/>
          </p:nvSpPr>
          <p:spPr>
            <a:xfrm>
              <a:off x="7756550" y="1514252"/>
              <a:ext cx="3561323" cy="20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作业</a:t>
              </a:r>
            </a:p>
          </p:txBody>
        </p:sp>
      </p:grpSp>
      <p:grpSp>
        <p:nvGrpSpPr>
          <p:cNvPr id="11" name="îŝļîḍê">
            <a:extLst>
              <a:ext uri="{FF2B5EF4-FFF2-40B4-BE49-F238E27FC236}">
                <a16:creationId xmlns:a16="http://schemas.microsoft.com/office/drawing/2014/main" id="{B0448D22-D7D0-4F37-AE8C-696BEE228ED5}"/>
              </a:ext>
            </a:extLst>
          </p:cNvPr>
          <p:cNvGrpSpPr/>
          <p:nvPr/>
        </p:nvGrpSpPr>
        <p:grpSpPr>
          <a:xfrm>
            <a:off x="669925" y="1173429"/>
            <a:ext cx="5218837" cy="1288553"/>
            <a:chOff x="666751" y="1528536"/>
            <a:chExt cx="5218837" cy="1288553"/>
          </a:xfrm>
        </p:grpSpPr>
        <p:grpSp>
          <p:nvGrpSpPr>
            <p:cNvPr id="12" name="í$ľîďé">
              <a:extLst>
                <a:ext uri="{FF2B5EF4-FFF2-40B4-BE49-F238E27FC236}">
                  <a16:creationId xmlns:a16="http://schemas.microsoft.com/office/drawing/2014/main" id="{B7D1C95C-FBB6-4202-996D-ACCE09EA6A99}"/>
                </a:ext>
              </a:extLst>
            </p:cNvPr>
            <p:cNvGrpSpPr/>
            <p:nvPr/>
          </p:nvGrpSpPr>
          <p:grpSpPr>
            <a:xfrm>
              <a:off x="666751" y="1528536"/>
              <a:ext cx="5218837" cy="1288553"/>
              <a:chOff x="660400" y="1503718"/>
              <a:chExt cx="5200277" cy="1288553"/>
            </a:xfrm>
          </p:grpSpPr>
          <p:sp>
            <p:nvSpPr>
              <p:cNvPr id="14" name="ísļîḑè">
                <a:extLst>
                  <a:ext uri="{FF2B5EF4-FFF2-40B4-BE49-F238E27FC236}">
                    <a16:creationId xmlns:a16="http://schemas.microsoft.com/office/drawing/2014/main" id="{80F865D9-ABFE-429A-A72C-DD8647E1F5CD}"/>
                  </a:ext>
                </a:extLst>
              </p:cNvPr>
              <p:cNvSpPr/>
              <p:nvPr/>
            </p:nvSpPr>
            <p:spPr>
              <a:xfrm>
                <a:off x="660400" y="1503718"/>
                <a:ext cx="5200277" cy="1288553"/>
              </a:xfrm>
              <a:prstGeom prst="rect">
                <a:avLst/>
              </a:prstGeom>
              <a:solidFill>
                <a:schemeClr val="accent1"/>
              </a:solidFill>
              <a:ln w="25400" cap="rnd">
                <a:solidFill>
                  <a:srgbClr val="44ADE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išľiďé">
                <a:extLst>
                  <a:ext uri="{FF2B5EF4-FFF2-40B4-BE49-F238E27FC236}">
                    <a16:creationId xmlns:a16="http://schemas.microsoft.com/office/drawing/2014/main" id="{80BBAE8A-0398-4CEA-BAFB-051926EE4175}"/>
                  </a:ext>
                </a:extLst>
              </p:cNvPr>
              <p:cNvSpPr/>
              <p:nvPr/>
            </p:nvSpPr>
            <p:spPr>
              <a:xfrm>
                <a:off x="1932197" y="1656548"/>
                <a:ext cx="3703532" cy="937949"/>
              </a:xfrm>
              <a:prstGeom prst="rect">
                <a:avLst/>
              </a:prstGeom>
              <a:noFill/>
            </p:spPr>
            <p:txBody>
              <a:bodyPr wrap="square" anchor="b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第</a:t>
                </a:r>
                <a:r>
                  <a:rPr lang="en-US" altLang="zh-CN" sz="2400" b="1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sz="2400" b="1" dirty="0">
                    <a:solidFill>
                      <a:schemeClr val="bg1"/>
                    </a:solidFill>
                  </a:rPr>
                  <a:t>章 选择结构程序设计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第</a:t>
                </a:r>
                <a:r>
                  <a:rPr lang="en-US" altLang="zh-CN" sz="2400" b="1" dirty="0">
                    <a:solidFill>
                      <a:schemeClr val="bg1"/>
                    </a:solidFill>
                  </a:rPr>
                  <a:t>5</a:t>
                </a:r>
                <a:r>
                  <a:rPr lang="zh-CN" altLang="en-US" sz="2400" b="1" dirty="0">
                    <a:solidFill>
                      <a:schemeClr val="bg1"/>
                    </a:solidFill>
                  </a:rPr>
                  <a:t>章 循环结构程序设计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išḷîḍè">
              <a:extLst>
                <a:ext uri="{FF2B5EF4-FFF2-40B4-BE49-F238E27FC236}">
                  <a16:creationId xmlns:a16="http://schemas.microsoft.com/office/drawing/2014/main" id="{7B3A8BCA-4FA2-46EF-915D-D5FFBE0A8F58}"/>
                </a:ext>
              </a:extLst>
            </p:cNvPr>
            <p:cNvSpPr/>
            <p:nvPr/>
          </p:nvSpPr>
          <p:spPr>
            <a:xfrm>
              <a:off x="1127766" y="1942818"/>
              <a:ext cx="411562" cy="459988"/>
            </a:xfrm>
            <a:custGeom>
              <a:avLst/>
              <a:gdLst>
                <a:gd name="connsiteX0" fmla="*/ 171450 w 438150"/>
                <a:gd name="connsiteY0" fmla="*/ 219075 h 533400"/>
                <a:gd name="connsiteX1" fmla="*/ 171450 w 438150"/>
                <a:gd name="connsiteY1" fmla="*/ 295275 h 533400"/>
                <a:gd name="connsiteX2" fmla="*/ 247650 w 438150"/>
                <a:gd name="connsiteY2" fmla="*/ 295275 h 533400"/>
                <a:gd name="connsiteX3" fmla="*/ 285750 w 438150"/>
                <a:gd name="connsiteY3" fmla="*/ 257175 h 533400"/>
                <a:gd name="connsiteX4" fmla="*/ 247650 w 438150"/>
                <a:gd name="connsiteY4" fmla="*/ 219075 h 533400"/>
                <a:gd name="connsiteX5" fmla="*/ 152400 w 438150"/>
                <a:gd name="connsiteY5" fmla="*/ 200025 h 533400"/>
                <a:gd name="connsiteX6" fmla="*/ 247650 w 438150"/>
                <a:gd name="connsiteY6" fmla="*/ 200025 h 533400"/>
                <a:gd name="connsiteX7" fmla="*/ 304800 w 438150"/>
                <a:gd name="connsiteY7" fmla="*/ 257175 h 533400"/>
                <a:gd name="connsiteX8" fmla="*/ 247650 w 438150"/>
                <a:gd name="connsiteY8" fmla="*/ 314325 h 533400"/>
                <a:gd name="connsiteX9" fmla="*/ 171450 w 438150"/>
                <a:gd name="connsiteY9" fmla="*/ 314325 h 533400"/>
                <a:gd name="connsiteX10" fmla="*/ 171450 w 438150"/>
                <a:gd name="connsiteY10" fmla="*/ 409575 h 533400"/>
                <a:gd name="connsiteX11" fmla="*/ 152400 w 438150"/>
                <a:gd name="connsiteY11" fmla="*/ 409575 h 533400"/>
                <a:gd name="connsiteX12" fmla="*/ 304800 w 438150"/>
                <a:gd name="connsiteY12" fmla="*/ 32385 h 533400"/>
                <a:gd name="connsiteX13" fmla="*/ 304800 w 438150"/>
                <a:gd name="connsiteY13" fmla="*/ 133350 h 533400"/>
                <a:gd name="connsiteX14" fmla="*/ 405765 w 438150"/>
                <a:gd name="connsiteY14" fmla="*/ 133350 h 533400"/>
                <a:gd name="connsiteX15" fmla="*/ 19050 w 438150"/>
                <a:gd name="connsiteY15" fmla="*/ 19050 h 533400"/>
                <a:gd name="connsiteX16" fmla="*/ 19050 w 438150"/>
                <a:gd name="connsiteY16" fmla="*/ 514350 h 533400"/>
                <a:gd name="connsiteX17" fmla="*/ 419100 w 438150"/>
                <a:gd name="connsiteY17" fmla="*/ 514350 h 533400"/>
                <a:gd name="connsiteX18" fmla="*/ 419100 w 438150"/>
                <a:gd name="connsiteY18" fmla="*/ 152400 h 533400"/>
                <a:gd name="connsiteX19" fmla="*/ 285750 w 438150"/>
                <a:gd name="connsiteY19" fmla="*/ 152400 h 533400"/>
                <a:gd name="connsiteX20" fmla="*/ 285750 w 438150"/>
                <a:gd name="connsiteY20" fmla="*/ 19050 h 533400"/>
                <a:gd name="connsiteX21" fmla="*/ 0 w 438150"/>
                <a:gd name="connsiteY21" fmla="*/ 0 h 533400"/>
                <a:gd name="connsiteX22" fmla="*/ 299085 w 438150"/>
                <a:gd name="connsiteY22" fmla="*/ 0 h 533400"/>
                <a:gd name="connsiteX23" fmla="*/ 438150 w 438150"/>
                <a:gd name="connsiteY23" fmla="*/ 139065 h 533400"/>
                <a:gd name="connsiteX24" fmla="*/ 438150 w 438150"/>
                <a:gd name="connsiteY24" fmla="*/ 533400 h 533400"/>
                <a:gd name="connsiteX25" fmla="*/ 0 w 438150"/>
                <a:gd name="connsiteY2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50" h="533400">
                  <a:moveTo>
                    <a:pt x="171450" y="219075"/>
                  </a:moveTo>
                  <a:lnTo>
                    <a:pt x="171450" y="295275"/>
                  </a:lnTo>
                  <a:lnTo>
                    <a:pt x="247650" y="295275"/>
                  </a:lnTo>
                  <a:cubicBezTo>
                    <a:pt x="268605" y="295275"/>
                    <a:pt x="285750" y="278130"/>
                    <a:pt x="285750" y="257175"/>
                  </a:cubicBezTo>
                  <a:cubicBezTo>
                    <a:pt x="285750" y="236220"/>
                    <a:pt x="268605" y="219075"/>
                    <a:pt x="247650" y="219075"/>
                  </a:cubicBezTo>
                  <a:close/>
                  <a:moveTo>
                    <a:pt x="152400" y="200025"/>
                  </a:moveTo>
                  <a:lnTo>
                    <a:pt x="247650" y="200025"/>
                  </a:lnTo>
                  <a:cubicBezTo>
                    <a:pt x="279082" y="200025"/>
                    <a:pt x="304800" y="225743"/>
                    <a:pt x="304800" y="257175"/>
                  </a:cubicBezTo>
                  <a:cubicBezTo>
                    <a:pt x="304800" y="288608"/>
                    <a:pt x="279082" y="314325"/>
                    <a:pt x="247650" y="314325"/>
                  </a:cubicBezTo>
                  <a:lnTo>
                    <a:pt x="171450" y="314325"/>
                  </a:lnTo>
                  <a:lnTo>
                    <a:pt x="171450" y="409575"/>
                  </a:lnTo>
                  <a:lnTo>
                    <a:pt x="152400" y="409575"/>
                  </a:lnTo>
                  <a:close/>
                  <a:moveTo>
                    <a:pt x="304800" y="32385"/>
                  </a:moveTo>
                  <a:lnTo>
                    <a:pt x="304800" y="133350"/>
                  </a:lnTo>
                  <a:lnTo>
                    <a:pt x="405765" y="133350"/>
                  </a:lnTo>
                  <a:close/>
                  <a:moveTo>
                    <a:pt x="19050" y="19050"/>
                  </a:moveTo>
                  <a:lnTo>
                    <a:pt x="19050" y="514350"/>
                  </a:lnTo>
                  <a:lnTo>
                    <a:pt x="419100" y="514350"/>
                  </a:lnTo>
                  <a:lnTo>
                    <a:pt x="419100" y="152400"/>
                  </a:lnTo>
                  <a:lnTo>
                    <a:pt x="285750" y="152400"/>
                  </a:lnTo>
                  <a:lnTo>
                    <a:pt x="285750" y="19050"/>
                  </a:lnTo>
                  <a:close/>
                  <a:moveTo>
                    <a:pt x="0" y="0"/>
                  </a:moveTo>
                  <a:lnTo>
                    <a:pt x="299085" y="0"/>
                  </a:lnTo>
                  <a:lnTo>
                    <a:pt x="438150" y="139065"/>
                  </a:lnTo>
                  <a:lnTo>
                    <a:pt x="438150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5" name="îŝḻiḋè">
            <a:extLst>
              <a:ext uri="{FF2B5EF4-FFF2-40B4-BE49-F238E27FC236}">
                <a16:creationId xmlns:a16="http://schemas.microsoft.com/office/drawing/2014/main" id="{2C599F60-E363-43D7-B773-FBE4841D8753}"/>
              </a:ext>
            </a:extLst>
          </p:cNvPr>
          <p:cNvGrpSpPr/>
          <p:nvPr/>
        </p:nvGrpSpPr>
        <p:grpSpPr>
          <a:xfrm>
            <a:off x="6014416" y="1174753"/>
            <a:ext cx="5218837" cy="1614368"/>
            <a:chOff x="6292676" y="4963861"/>
            <a:chExt cx="5200277" cy="1288553"/>
          </a:xfrm>
        </p:grpSpPr>
        <p:sp>
          <p:nvSpPr>
            <p:cNvPr id="46" name="îṩḷide">
              <a:extLst>
                <a:ext uri="{FF2B5EF4-FFF2-40B4-BE49-F238E27FC236}">
                  <a16:creationId xmlns:a16="http://schemas.microsoft.com/office/drawing/2014/main" id="{B057D57B-FE72-4E7E-A85F-F4B6ABEEAB97}"/>
                </a:ext>
              </a:extLst>
            </p:cNvPr>
            <p:cNvSpPr/>
            <p:nvPr/>
          </p:nvSpPr>
          <p:spPr>
            <a:xfrm>
              <a:off x="6292676" y="4963861"/>
              <a:ext cx="5200277" cy="128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işḻiḑé">
              <a:extLst>
                <a:ext uri="{FF2B5EF4-FFF2-40B4-BE49-F238E27FC236}">
                  <a16:creationId xmlns:a16="http://schemas.microsoft.com/office/drawing/2014/main" id="{C97B2485-E8BE-4B7C-B4B9-7A41EDD203F5}"/>
                </a:ext>
              </a:extLst>
            </p:cNvPr>
            <p:cNvSpPr/>
            <p:nvPr/>
          </p:nvSpPr>
          <p:spPr>
            <a:xfrm>
              <a:off x="6292676" y="4963861"/>
              <a:ext cx="1288800" cy="12885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8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3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56793F3F-EA1D-44BB-B254-4C060C38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16" y="13372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ṥlíḍê">
            <a:extLst>
              <a:ext uri="{FF2B5EF4-FFF2-40B4-BE49-F238E27FC236}">
                <a16:creationId xmlns:a16="http://schemas.microsoft.com/office/drawing/2014/main" id="{86EAB993-4BBA-4012-91AB-A274C9A13561}"/>
              </a:ext>
            </a:extLst>
          </p:cNvPr>
          <p:cNvSpPr txBox="1"/>
          <p:nvPr/>
        </p:nvSpPr>
        <p:spPr>
          <a:xfrm>
            <a:off x="7341917" y="3133537"/>
            <a:ext cx="3857237" cy="6305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1200" dirty="0"/>
              <a:t>作业</a:t>
            </a:r>
            <a:r>
              <a:rPr lang="en-US" altLang="zh-CN" sz="1200" dirty="0"/>
              <a:t>——</a:t>
            </a:r>
            <a:r>
              <a:rPr lang="zh-CN" altLang="en-US" sz="1200" dirty="0"/>
              <a:t>阶跃函数</a:t>
            </a:r>
            <a:r>
              <a:rPr lang="en-US" altLang="zh-CN" sz="1200" dirty="0"/>
              <a:t>【</a:t>
            </a:r>
            <a:r>
              <a:rPr lang="zh-CN" altLang="en-US" sz="1200" dirty="0"/>
              <a:t>例</a:t>
            </a:r>
            <a:r>
              <a:rPr lang="en-US" altLang="zh-CN" sz="1200" dirty="0"/>
              <a:t>4.5】</a:t>
            </a: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1200" dirty="0"/>
              <a:t>作业</a:t>
            </a:r>
            <a:r>
              <a:rPr lang="en-US" altLang="zh-CN" sz="1200" dirty="0"/>
              <a:t>【</a:t>
            </a:r>
            <a:r>
              <a:rPr lang="zh-CN" altLang="en-US" sz="1200" dirty="0"/>
              <a:t>例</a:t>
            </a:r>
            <a:r>
              <a:rPr lang="en-US" altLang="zh-CN" sz="1200" dirty="0"/>
              <a:t>4.10】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zh-CN" sz="1200" dirty="0"/>
              <a:t>     </a:t>
            </a:r>
            <a:r>
              <a:rPr lang="zh-CN" altLang="en-US" sz="1200" dirty="0"/>
              <a:t>运输公司对用户计算运输费用。路程越远，运费越低</a:t>
            </a:r>
            <a:endParaRPr lang="en-US" altLang="zh-CN" sz="1200" dirty="0"/>
          </a:p>
        </p:txBody>
      </p:sp>
      <p:sp>
        <p:nvSpPr>
          <p:cNvPr id="3" name="ïšļîḍe">
            <a:extLst>
              <a:ext uri="{FF2B5EF4-FFF2-40B4-BE49-F238E27FC236}">
                <a16:creationId xmlns:a16="http://schemas.microsoft.com/office/drawing/2014/main" id="{178B24F5-0570-4264-9070-B529CA2ABF0E}"/>
              </a:ext>
            </a:extLst>
          </p:cNvPr>
          <p:cNvSpPr txBox="1"/>
          <p:nvPr/>
        </p:nvSpPr>
        <p:spPr>
          <a:xfrm>
            <a:off x="1946261" y="4380546"/>
            <a:ext cx="35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选择结构和条件判断</a:t>
            </a:r>
          </a:p>
        </p:txBody>
      </p:sp>
      <p:sp>
        <p:nvSpPr>
          <p:cNvPr id="9" name="iṥlíḍê">
            <a:extLst>
              <a:ext uri="{FF2B5EF4-FFF2-40B4-BE49-F238E27FC236}">
                <a16:creationId xmlns:a16="http://schemas.microsoft.com/office/drawing/2014/main" id="{2C90BB4B-AD7B-44B6-BBF6-76D80196B033}"/>
              </a:ext>
            </a:extLst>
          </p:cNvPr>
          <p:cNvSpPr txBox="1"/>
          <p:nvPr/>
        </p:nvSpPr>
        <p:spPr>
          <a:xfrm>
            <a:off x="2017619" y="4804069"/>
            <a:ext cx="3857237" cy="12607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语句</a:t>
            </a:r>
          </a:p>
          <a:p>
            <a:pPr>
              <a:lnSpc>
                <a:spcPct val="120000"/>
              </a:lnSpc>
              <a:defRPr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ïšļîḍe">
            <a:extLst>
              <a:ext uri="{FF2B5EF4-FFF2-40B4-BE49-F238E27FC236}">
                <a16:creationId xmlns:a16="http://schemas.microsoft.com/office/drawing/2014/main" id="{D6A3EDAE-E7A7-4C32-9516-F5C262D4F214}"/>
              </a:ext>
            </a:extLst>
          </p:cNvPr>
          <p:cNvSpPr txBox="1"/>
          <p:nvPr/>
        </p:nvSpPr>
        <p:spPr>
          <a:xfrm>
            <a:off x="7433470" y="1220723"/>
            <a:ext cx="35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循环结构程序设计</a:t>
            </a:r>
          </a:p>
        </p:txBody>
      </p:sp>
      <p:sp>
        <p:nvSpPr>
          <p:cNvPr id="15" name="iṥlíḍê">
            <a:extLst>
              <a:ext uri="{FF2B5EF4-FFF2-40B4-BE49-F238E27FC236}">
                <a16:creationId xmlns:a16="http://schemas.microsoft.com/office/drawing/2014/main" id="{23C17F57-5A2F-430D-A913-7D10D430AD79}"/>
              </a:ext>
            </a:extLst>
          </p:cNvPr>
          <p:cNvSpPr txBox="1"/>
          <p:nvPr/>
        </p:nvSpPr>
        <p:spPr>
          <a:xfrm>
            <a:off x="7341917" y="1622647"/>
            <a:ext cx="3857237" cy="12607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while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语句</a:t>
            </a:r>
          </a:p>
          <a:p>
            <a:pPr>
              <a:lnSpc>
                <a:spcPct val="120000"/>
              </a:lnSpc>
              <a:defRPr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219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为什么需要循环控制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468000" tIns="900000" rIns="90000" bIns="34290" anchor="ctr">
            <a:normAutofit fontScale="92500"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i=1;	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设整型变量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初值为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  <a:r>
              <a:rPr lang="en-US" altLang="zh-CN" sz="1400" b="1" kern="0">
                <a:solidFill>
                  <a:srgbClr val="FFFFFF"/>
                </a:solidFill>
              </a:rPr>
              <a:t> 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while(i&lt;=50)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当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的值小于或等于</a:t>
            </a:r>
            <a:r>
              <a:rPr lang="en-US" altLang="zh-CN" sz="1400" b="1" kern="0">
                <a:solidFill>
                  <a:srgbClr val="92D050"/>
                </a:solidFill>
              </a:rPr>
              <a:t>50</a:t>
            </a:r>
            <a:r>
              <a:rPr lang="zh-CN" altLang="en-US" sz="1400" b="1" kern="0">
                <a:solidFill>
                  <a:srgbClr val="92D050"/>
                </a:solidFill>
              </a:rPr>
              <a:t>时执行花括号内的语句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{	scanf("%f,%f,%f,%f,%f",&amp;score1,&amp;score2,&amp;score3,&amp;score4,&amp;score5);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	aver=(score1+score2+score3+score4+score5)/5; 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printf("aver=%7.2f",aver);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i++;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每执行完一次循环使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的值加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} </a:t>
            </a:r>
            <a:endParaRPr lang="zh-CN" altLang="en-US" sz="1400" b="1" kern="0">
              <a:solidFill>
                <a:srgbClr val="FFFFFF"/>
              </a:solidFill>
            </a:endParaRP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重复写</a:t>
            </a:r>
            <a:r>
              <a:rPr lang="en-US" altLang="zh-CN" sz="2000" kern="0"/>
              <a:t>49</a:t>
            </a:r>
            <a:r>
              <a:rPr lang="zh-CN" altLang="en-US" sz="2000" kern="0"/>
              <a:t>个同样的程序段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b="1" kern="0" dirty="0" err="1"/>
              <a:t>scanf</a:t>
            </a:r>
            <a:r>
              <a:rPr lang="en-US" altLang="zh-CN" sz="1400" b="1" kern="0" dirty="0"/>
              <a:t>(″%</a:t>
            </a:r>
            <a:r>
              <a:rPr lang="en-US" altLang="zh-CN" sz="1400" b="1" kern="0" dirty="0" err="1"/>
              <a:t>f%f%f%f%f</a:t>
            </a:r>
            <a:r>
              <a:rPr lang="en-US" altLang="zh-CN" sz="1400" b="1" kern="0" dirty="0"/>
              <a:t>″,&amp;score1,&amp;score2,&amp;score3,&amp;score4,&amp;score5);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输入一个学生</a:t>
            </a:r>
            <a:r>
              <a:rPr lang="en-US" altLang="zh-CN" sz="1400" b="1" kern="0" dirty="0">
                <a:solidFill>
                  <a:srgbClr val="008000"/>
                </a:solidFill>
              </a:rPr>
              <a:t>5</a:t>
            </a:r>
            <a:r>
              <a:rPr lang="zh-CN" altLang="en-US" sz="1400" b="1" kern="0" dirty="0">
                <a:solidFill>
                  <a:srgbClr val="008000"/>
                </a:solidFill>
              </a:rPr>
              <a:t>门课的成绩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/>
              <a:t>aver=(score1+score2+score3+score4+score5)/5;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求该学生平均成绩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 err="1"/>
              <a:t>printf</a:t>
            </a:r>
            <a:r>
              <a:rPr lang="en-US" altLang="zh-CN" sz="1400" b="1" kern="0" dirty="0"/>
              <a:t>(″aver=%7.2f″,aver);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输出该学生平均成绩</a:t>
            </a: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个学生的成绩；</a:t>
            </a:r>
            <a:endParaRPr lang="en-US" altLang="zh-CN" sz="1600" b="1" ker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次相同的输入操作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分别统计全班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个学生的平均成绩；</a:t>
            </a:r>
            <a:endParaRPr lang="en-US" altLang="zh-CN" sz="1600" b="1" ker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次相同的计算操作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  <a:endParaRPr lang="zh-CN" altLang="en-US" sz="1600" b="1" kern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3989" y="3831711"/>
            <a:ext cx="502546" cy="5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666259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while</a:t>
            </a:r>
            <a:r>
              <a:rPr lang="zh-CN" altLang="en-US" dirty="0"/>
              <a:t>语句实现循环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1050236" y="1444495"/>
            <a:ext cx="388951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/>
              <a:t>) </a:t>
            </a:r>
            <a:r>
              <a:rPr lang="zh-CN" altLang="en-US" b="1"/>
              <a:t>语句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语句可简单地记为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只要当循环条件表达式为真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即给定的条件成立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，就执行循环体语句。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“语句”就是循环体。循环体可以是一个简单的语句，可以是复合语句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用花括号括起来的若干语句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执行循环体的次数是由循环条件控制的，这个循环条件就是上面一般形式中的“表达式”，它也称为循环条件表达式。当此表达式的值为“真”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以非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值表示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时，就执行循环体语句；为“假”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时，就不执行循环体语句。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94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1"/>
            <a:ext cx="10515600" cy="697190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5.1】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1+2+3+…+100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3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>
            <a:endCxn id="30" idx="0"/>
          </p:cNvCxnSpPr>
          <p:nvPr/>
        </p:nvCxnSpPr>
        <p:spPr>
          <a:xfrm>
            <a:off x="10045727" y="1625331"/>
            <a:ext cx="0" cy="48147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决策 29"/>
          <p:cNvSpPr/>
          <p:nvPr/>
        </p:nvSpPr>
        <p:spPr>
          <a:xfrm>
            <a:off x="8961114" y="2106810"/>
            <a:ext cx="2169225" cy="5057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9345017" y="2944148"/>
            <a:ext cx="1409122" cy="5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sum=</a:t>
            </a:r>
            <a:r>
              <a:rPr lang="en-US" altLang="zh-CN" dirty="0" err="1"/>
              <a:t>sum+i</a:t>
            </a:r>
            <a:endParaRPr lang="en-US" altLang="zh-CN" dirty="0"/>
          </a:p>
          <a:p>
            <a:pPr algn="ctr"/>
            <a:r>
              <a:rPr lang="en-US" altLang="zh-CN" dirty="0" err="1"/>
              <a:t>i</a:t>
            </a:r>
            <a:r>
              <a:rPr lang="en-US" altLang="zh-CN" dirty="0"/>
              <a:t>=i+1</a:t>
            </a:r>
            <a:endParaRPr lang="zh-CN" altLang="en-US" dirty="0"/>
          </a:p>
        </p:txBody>
      </p:sp>
      <p:sp>
        <p:nvSpPr>
          <p:cNvPr id="39" name="任意多边形 38"/>
          <p:cNvSpPr/>
          <p:nvPr/>
        </p:nvSpPr>
        <p:spPr>
          <a:xfrm flipH="1">
            <a:off x="8653882" y="1804236"/>
            <a:ext cx="1402449" cy="1928191"/>
          </a:xfrm>
          <a:custGeom>
            <a:avLst/>
            <a:gdLst>
              <a:gd name="connsiteX0" fmla="*/ 0 w 1590261"/>
              <a:gd name="connsiteY0" fmla="*/ 1371600 h 1669774"/>
              <a:gd name="connsiteX1" fmla="*/ 0 w 1590261"/>
              <a:gd name="connsiteY1" fmla="*/ 1669774 h 1669774"/>
              <a:gd name="connsiteX2" fmla="*/ 1590261 w 1590261"/>
              <a:gd name="connsiteY2" fmla="*/ 1669774 h 1669774"/>
              <a:gd name="connsiteX3" fmla="*/ 1590261 w 1590261"/>
              <a:gd name="connsiteY3" fmla="*/ 0 h 1669774"/>
              <a:gd name="connsiteX4" fmla="*/ 0 w 1590261"/>
              <a:gd name="connsiteY4" fmla="*/ 0 h 166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1" h="1669774">
                <a:moveTo>
                  <a:pt x="0" y="1371600"/>
                </a:moveTo>
                <a:lnTo>
                  <a:pt x="0" y="1669774"/>
                </a:lnTo>
                <a:lnTo>
                  <a:pt x="1590261" y="1669774"/>
                </a:lnTo>
                <a:lnTo>
                  <a:pt x="1590261" y="0"/>
                </a:lnTo>
                <a:lnTo>
                  <a:pt x="0" y="0"/>
                </a:ln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E36149F-5689-4B33-9890-2138F33148C3}"/>
              </a:ext>
            </a:extLst>
          </p:cNvPr>
          <p:cNvGrpSpPr/>
          <p:nvPr/>
        </p:nvGrpSpPr>
        <p:grpSpPr>
          <a:xfrm>
            <a:off x="10045726" y="2527533"/>
            <a:ext cx="534641" cy="422157"/>
            <a:chOff x="10045726" y="2527533"/>
            <a:chExt cx="534641" cy="422157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10045726" y="2527533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0105524" y="2580358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真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9DE8AA-E9E3-4F2A-A093-B9BDC958EF88}"/>
              </a:ext>
            </a:extLst>
          </p:cNvPr>
          <p:cNvGrpSpPr/>
          <p:nvPr/>
        </p:nvGrpSpPr>
        <p:grpSpPr>
          <a:xfrm>
            <a:off x="10057701" y="1990359"/>
            <a:ext cx="1437559" cy="2156234"/>
            <a:chOff x="10057701" y="1990359"/>
            <a:chExt cx="1437559" cy="2156234"/>
          </a:xfrm>
        </p:grpSpPr>
        <p:sp>
          <p:nvSpPr>
            <p:cNvPr id="40" name="任意多边形 39"/>
            <p:cNvSpPr/>
            <p:nvPr/>
          </p:nvSpPr>
          <p:spPr>
            <a:xfrm flipH="1">
              <a:off x="10057701" y="2348608"/>
              <a:ext cx="1359486" cy="1797985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021752" y="1990359"/>
              <a:ext cx="473508" cy="37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假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9611139" y="989280"/>
            <a:ext cx="884583" cy="63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sum=0</a:t>
            </a:r>
          </a:p>
          <a:p>
            <a:pPr algn="ctr"/>
            <a:r>
              <a:rPr lang="en-US" altLang="zh-CN"/>
              <a:t>i=1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440083" y="4579122"/>
            <a:ext cx="10977104" cy="1502082"/>
            <a:chOff x="8050697" y="5019262"/>
            <a:chExt cx="10977104" cy="150208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1502082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139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</a:rPr>
                <a:t>(1) </a:t>
              </a:r>
              <a:r>
                <a:rPr lang="zh-CN" altLang="en-US" dirty="0">
                  <a:solidFill>
                    <a:schemeClr val="bg1"/>
                  </a:solidFill>
                </a:rPr>
                <a:t>循环体如果包含一个以上的语句，应该用花括号括起来，作为复合语句出现。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</a:rPr>
                <a:t>(2) </a:t>
              </a:r>
              <a:r>
                <a:rPr lang="zh-CN" altLang="en-US" dirty="0">
                  <a:solidFill>
                    <a:schemeClr val="bg1"/>
                  </a:solidFill>
                </a:rPr>
                <a:t>不要忽略给</a:t>
              </a:r>
              <a:r>
                <a:rPr lang="en-US" altLang="zh-CN" dirty="0" err="1">
                  <a:solidFill>
                    <a:schemeClr val="bg1"/>
                  </a:solidFill>
                </a:rPr>
                <a:t>i</a:t>
              </a:r>
              <a:r>
                <a:rPr lang="zh-CN" altLang="en-US" dirty="0">
                  <a:solidFill>
                    <a:schemeClr val="bg1"/>
                  </a:solidFill>
                </a:rPr>
                <a:t>和</a:t>
              </a:r>
              <a:r>
                <a:rPr lang="en-US" altLang="zh-CN" dirty="0">
                  <a:solidFill>
                    <a:schemeClr val="bg1"/>
                  </a:solidFill>
                </a:rPr>
                <a:t>sum</a:t>
              </a:r>
              <a:r>
                <a:rPr lang="zh-CN" altLang="en-US" b="1" dirty="0">
                  <a:solidFill>
                    <a:srgbClr val="FFFF00"/>
                  </a:solidFill>
                </a:rPr>
                <a:t>赋初值</a:t>
              </a:r>
              <a:r>
                <a:rPr lang="zh-CN" altLang="en-US" dirty="0">
                  <a:solidFill>
                    <a:schemeClr val="bg1"/>
                  </a:solidFill>
                </a:rPr>
                <a:t>，否则它们的值是不可预测的，结果显然不正确。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</a:rPr>
                <a:t>(3) </a:t>
              </a:r>
              <a:r>
                <a:rPr lang="zh-CN" altLang="en-US" dirty="0">
                  <a:solidFill>
                    <a:schemeClr val="bg1"/>
                  </a:solidFill>
                </a:rPr>
                <a:t>在循环体中</a:t>
              </a:r>
              <a:r>
                <a:rPr lang="zh-CN" altLang="en-US" dirty="0">
                  <a:highlight>
                    <a:srgbClr val="FFFF00"/>
                  </a:highlight>
                </a:rPr>
                <a:t>应有使循环趋向于结束的语句</a:t>
              </a:r>
              <a:r>
                <a:rPr lang="zh-CN" altLang="en-US" dirty="0">
                  <a:solidFill>
                    <a:schemeClr val="bg1"/>
                  </a:solidFill>
                </a:rPr>
                <a:t>。如本例中的“</a:t>
              </a:r>
              <a:r>
                <a:rPr lang="en-US" altLang="zh-CN" dirty="0" err="1">
                  <a:solidFill>
                    <a:schemeClr val="bg1"/>
                  </a:solidFill>
                </a:rPr>
                <a:t>i</a:t>
              </a:r>
              <a:r>
                <a:rPr lang="en-US" altLang="zh-CN" dirty="0">
                  <a:solidFill>
                    <a:schemeClr val="bg1"/>
                  </a:solidFill>
                </a:rPr>
                <a:t>++</a:t>
              </a:r>
              <a:r>
                <a:rPr lang="zh-CN" altLang="en-US" dirty="0">
                  <a:solidFill>
                    <a:schemeClr val="bg1"/>
                  </a:solidFill>
                </a:rPr>
                <a:t>；”语句。如果无此语句，则</a:t>
              </a:r>
              <a:r>
                <a:rPr lang="en-US" altLang="zh-CN" dirty="0" err="1">
                  <a:solidFill>
                    <a:schemeClr val="bg1"/>
                  </a:solidFill>
                </a:rPr>
                <a:t>i</a:t>
              </a:r>
              <a:r>
                <a:rPr lang="zh-CN" altLang="en-US" dirty="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27914E6-824F-482C-9DD5-93795216478B}"/>
              </a:ext>
            </a:extLst>
          </p:cNvPr>
          <p:cNvSpPr txBox="1"/>
          <p:nvPr/>
        </p:nvSpPr>
        <p:spPr>
          <a:xfrm>
            <a:off x="9326035" y="2182592"/>
            <a:ext cx="147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solidFill>
                  <a:schemeClr val="bg1"/>
                </a:solidFill>
              </a:rPr>
              <a:t>i</a:t>
            </a:r>
            <a:r>
              <a:rPr lang="zh-CN" altLang="en-US" sz="1800" dirty="0">
                <a:solidFill>
                  <a:schemeClr val="bg1"/>
                </a:solidFill>
              </a:rPr>
              <a:t>≤</a:t>
            </a:r>
            <a:r>
              <a:rPr lang="en-US" altLang="zh-CN" sz="1800" dirty="0">
                <a:solidFill>
                  <a:schemeClr val="bg1"/>
                </a:solidFill>
              </a:rPr>
              <a:t>100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9" grpId="0" animBg="1"/>
      <p:bldP spid="51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1"/>
            <a:ext cx="10515600" cy="697190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5.1】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1+2+3+…+100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3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定义变量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1,sum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0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当</a:t>
            </a:r>
            <a:r>
              <a:rPr lang="en-US" altLang="zh-CN" sz="1400">
                <a:solidFill>
                  <a:srgbClr val="008000"/>
                </a:solidFill>
              </a:rPr>
              <a:t>i&gt;100</a:t>
            </a:r>
            <a:r>
              <a:rPr lang="zh-CN" altLang="en-US" sz="1400">
                <a:solidFill>
                  <a:srgbClr val="008000"/>
                </a:solidFill>
              </a:rPr>
              <a:t>，条件表达式</a:t>
            </a:r>
            <a:r>
              <a:rPr lang="en-US" altLang="zh-CN" sz="1400">
                <a:solidFill>
                  <a:srgbClr val="008000"/>
                </a:solidFill>
              </a:rPr>
              <a:t>i&lt;=100</a:t>
            </a:r>
            <a:r>
              <a:rPr lang="zh-CN" altLang="en-US" sz="1400">
                <a:solidFill>
                  <a:srgbClr val="008000"/>
                </a:solidFill>
              </a:rPr>
              <a:t>的值为假，不执行循环体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循环体开始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	sum=sum+i;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第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次累加后，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的值为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加完后，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的值加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，为下次累加做准备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printf("sum=%d\n",sum);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1+2+3…+100</a:t>
            </a:r>
            <a:r>
              <a:rPr lang="zh-CN" altLang="en-US" sz="140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53882" y="989280"/>
            <a:ext cx="2825070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5592" y="4253324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1"/>
            <a:ext cx="10977104" cy="903164"/>
            <a:chOff x="8050697" y="5019262"/>
            <a:chExt cx="10977104" cy="9031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90316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循环体如果包含一个以上的语句，应该用花括号括起来，作为复合语句出现。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</a:t>
              </a:r>
              <a:r>
                <a:rPr lang="zh-CN" altLang="en-US" sz="1400">
                  <a:solidFill>
                    <a:schemeClr val="bg1"/>
                  </a:solidFill>
                </a:rPr>
                <a:t>不要忽略给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sum</a:t>
              </a:r>
              <a:r>
                <a:rPr lang="zh-CN" altLang="en-US" sz="1400" b="1">
                  <a:solidFill>
                    <a:srgbClr val="FFFF00"/>
                  </a:solidFill>
                </a:rPr>
                <a:t>赋初值</a:t>
              </a:r>
              <a:r>
                <a:rPr lang="zh-CN" altLang="en-US" sz="1400">
                  <a:solidFill>
                    <a:schemeClr val="bg1"/>
                  </a:solidFill>
                </a:rPr>
                <a:t>，否则它们的值是不可预测的，结果显然不正确。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(3) </a:t>
              </a:r>
              <a:r>
                <a:rPr lang="zh-CN" altLang="en-US" sz="1400">
                  <a:solidFill>
                    <a:schemeClr val="bg1"/>
                  </a:solidFill>
                </a:rPr>
                <a:t>在循环体中应有使循环趋向于结束的语句。如本例中的“</a:t>
              </a:r>
              <a:r>
                <a:rPr lang="en-US" altLang="zh-CN" sz="1400">
                  <a:solidFill>
                    <a:schemeClr val="bg1"/>
                  </a:solidFill>
                </a:rPr>
                <a:t>i++</a:t>
              </a:r>
              <a:r>
                <a:rPr lang="zh-CN" altLang="en-US" sz="1400">
                  <a:solidFill>
                    <a:schemeClr val="bg1"/>
                  </a:solidFill>
                </a:rPr>
                <a:t>；”语句。如果无此语句，则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89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03823" y="247078"/>
                <a:ext cx="5922104" cy="625831"/>
              </a:xfrm>
            </p:spPr>
            <p:txBody>
              <a:bodyPr/>
              <a:lstStyle/>
              <a:p>
                <a:r>
                  <a:rPr lang="zh-CN" altLang="en-US" dirty="0"/>
                  <a:t>用</a:t>
                </a:r>
                <a:r>
                  <a:rPr lang="en-US" altLang="zh-CN" dirty="0"/>
                  <a:t>do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while</a:t>
                </a:r>
                <a:r>
                  <a:rPr lang="zh-CN" altLang="en-US" dirty="0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3823" y="247078"/>
                <a:ext cx="5922104" cy="625831"/>
              </a:xfrm>
              <a:blipFill>
                <a:blip r:embed="rId5"/>
                <a:stretch>
                  <a:fillRect l="-2678" t="-5882" b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747363" y="1921574"/>
            <a:ext cx="2102933" cy="111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zh-CN" b="1"/>
              <a:t>do</a:t>
            </a:r>
          </a:p>
          <a:p>
            <a:pPr defTabSz="536575"/>
            <a:r>
              <a:rPr lang="en-US" altLang="zh-CN" b="1"/>
              <a:t>	</a:t>
            </a:r>
            <a:r>
              <a:rPr lang="zh-CN" altLang="en-US" b="1"/>
              <a:t>语句</a:t>
            </a:r>
            <a:endParaRPr lang="en-US" altLang="zh-CN" b="1"/>
          </a:p>
          <a:p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/>
              <a:t>);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6236659" y="192157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do…while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语句的特点是，先无条件地执行循环体，然后判断循环条件是否成立。</a:t>
              </a: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47363" y="3747053"/>
            <a:ext cx="2544417" cy="2007704"/>
            <a:chOff x="8436835" y="198783"/>
            <a:chExt cx="2544417" cy="200770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61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681699"/>
              </a:xfrm>
            </p:spPr>
            <p:txBody>
              <a:bodyPr/>
              <a:lstStyle/>
              <a:p>
                <a:r>
                  <a:rPr lang="zh-CN" altLang="en-US" dirty="0"/>
                  <a:t>用</a:t>
                </a:r>
                <a:r>
                  <a:rPr lang="en-US" altLang="zh-CN" dirty="0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while</a:t>
                </a:r>
                <a:r>
                  <a:rPr lang="zh-CN" altLang="en-US" dirty="0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681699"/>
              </a:xfrm>
              <a:blipFill>
                <a:blip r:embed="rId3"/>
                <a:stretch>
                  <a:fillRect l="-1449" b="-29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tx1"/>
                    </a:solidFill>
                  </a:rPr>
                  <a:t>5.2】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tx1"/>
                    </a:solidFill>
                  </a:rPr>
                  <a:t>do…while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语句求</a:t>
                </a:r>
                <a:r>
                  <a:rPr lang="en-US" altLang="zh-CN" sz="2000">
                    <a:solidFill>
                      <a:schemeClr val="tx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4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chemeClr val="accent6"/>
                </a:solidFill>
              </a:rPr>
              <a:t>do</a:t>
            </a:r>
            <a:r>
              <a:rPr lang="en-US" altLang="zh-CN" sz="1400" dirty="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  <a:r>
              <a:rPr lang="en-US" altLang="zh-CN" sz="1400" dirty="0">
                <a:solidFill>
                  <a:schemeClr val="accent6"/>
                </a:solidFill>
              </a:rPr>
              <a:t>while</a:t>
            </a:r>
            <a:r>
              <a:rPr lang="en-US" altLang="zh-CN" sz="1400" dirty="0"/>
              <a:t>(  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("sum=%d\</a:t>
            </a:r>
            <a:r>
              <a:rPr lang="en-US" altLang="zh-CN" sz="1400" dirty="0" err="1"/>
              <a:t>n",sum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0128" y="4217669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2"/>
            <a:ext cx="10977104" cy="713136"/>
            <a:chOff x="8050697" y="5019263"/>
            <a:chExt cx="10977104" cy="713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3"/>
              <a:ext cx="10977104" cy="71313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59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在一般情况下，用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语句和用</a:t>
              </a:r>
              <a:r>
                <a:rPr lang="en-US" altLang="zh-CN" sz="1400">
                  <a:solidFill>
                    <a:schemeClr val="bg1"/>
                  </a:solidFill>
                </a:rPr>
                <a:t>do…while</a:t>
              </a:r>
              <a:r>
                <a:rPr lang="zh-CN" altLang="en-US" sz="1400">
                  <a:solidFill>
                    <a:schemeClr val="bg1"/>
                  </a:solidFill>
                </a:rPr>
                <a:t>语句处理同一问题时，若二者的循环体部分是一样的，那么结果也一样。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>
                  <a:solidFill>
                    <a:srgbClr val="FFFF00"/>
                  </a:solidFill>
                </a:rPr>
                <a:t>但是如果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后面的表达式一开始就为假</a:t>
              </a:r>
              <a:r>
                <a:rPr lang="en-US" altLang="zh-CN" sz="1400" b="1">
                  <a:solidFill>
                    <a:srgbClr val="FFFF00"/>
                  </a:solidFill>
                </a:rPr>
                <a:t>(0</a:t>
              </a:r>
              <a:r>
                <a:rPr lang="zh-CN" altLang="en-US" sz="1400" b="1">
                  <a:solidFill>
                    <a:srgbClr val="FFFF00"/>
                  </a:solidFill>
                </a:rPr>
                <a:t>值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时，两种循环的结果是不同的。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5909" y="810361"/>
            <a:ext cx="2622402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19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681699"/>
              </a:xfrm>
            </p:spPr>
            <p:txBody>
              <a:bodyPr/>
              <a:lstStyle/>
              <a:p>
                <a:r>
                  <a:rPr lang="zh-CN" altLang="en-US" dirty="0"/>
                  <a:t>用</a:t>
                </a:r>
                <a:r>
                  <a:rPr lang="en-US" altLang="zh-CN" dirty="0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while</a:t>
                </a:r>
                <a:r>
                  <a:rPr lang="zh-CN" altLang="en-US" dirty="0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681699"/>
              </a:xfrm>
              <a:blipFill>
                <a:blip r:embed="rId3"/>
                <a:stretch>
                  <a:fillRect l="-1449" b="-29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tx1"/>
                    </a:solidFill>
                  </a:rPr>
                  <a:t>5.2】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tx1"/>
                    </a:solidFill>
                  </a:rPr>
                  <a:t>do…while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语句求</a:t>
                </a:r>
                <a:r>
                  <a:rPr lang="en-US" altLang="zh-CN" sz="2000">
                    <a:solidFill>
                      <a:schemeClr val="tx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4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do</a:t>
            </a:r>
            <a:r>
              <a:rPr lang="en-US" altLang="zh-CN" sz="1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0128" y="4217669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2"/>
            <a:ext cx="10977104" cy="713136"/>
            <a:chOff x="8050697" y="5019263"/>
            <a:chExt cx="10977104" cy="713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3"/>
              <a:ext cx="10977104" cy="71313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59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在一般情况下，用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语句和用</a:t>
              </a:r>
              <a:r>
                <a:rPr lang="en-US" altLang="zh-CN" sz="1400">
                  <a:solidFill>
                    <a:schemeClr val="bg1"/>
                  </a:solidFill>
                </a:rPr>
                <a:t>do…while</a:t>
              </a:r>
              <a:r>
                <a:rPr lang="zh-CN" altLang="en-US" sz="1400">
                  <a:solidFill>
                    <a:schemeClr val="bg1"/>
                  </a:solidFill>
                </a:rPr>
                <a:t>语句处理同一问题时，若二者的循环体部分是一样的，那么结果也一样。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>
                  <a:solidFill>
                    <a:srgbClr val="FFFF00"/>
                  </a:solidFill>
                </a:rPr>
                <a:t>但是如果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后面的表达式一开始就为假</a:t>
              </a:r>
              <a:r>
                <a:rPr lang="en-US" altLang="zh-CN" sz="1400" b="1">
                  <a:solidFill>
                    <a:srgbClr val="FFFF00"/>
                  </a:solidFill>
                </a:rPr>
                <a:t>(0</a:t>
              </a:r>
              <a:r>
                <a:rPr lang="zh-CN" altLang="en-US" sz="1400" b="1">
                  <a:solidFill>
                    <a:srgbClr val="FFFF00"/>
                  </a:solidFill>
                </a:rPr>
                <a:t>值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时，两种循环的结果是不同的。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5909" y="810361"/>
            <a:ext cx="2622402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3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flipH="1">
            <a:off x="4307514" y="3884841"/>
            <a:ext cx="3837600" cy="2044461"/>
            <a:chOff x="3847381" y="1798194"/>
            <a:chExt cx="3838036" cy="18936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7380" y="1713146"/>
            <a:ext cx="3838036" cy="2044461"/>
            <a:chOff x="3847381" y="1798194"/>
            <a:chExt cx="3838036" cy="1893652"/>
          </a:xfrm>
        </p:grpSpPr>
        <p:sp>
          <p:nvSpPr>
            <p:cNvPr id="12" name="椭圆 11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1"/>
                <a:ext cx="10515600" cy="616532"/>
              </a:xfrm>
            </p:spPr>
            <p:txBody>
              <a:bodyPr/>
              <a:lstStyle/>
              <a:p>
                <a:r>
                  <a:rPr lang="zh-CN" altLang="en-US" dirty="0"/>
                  <a:t>用</a:t>
                </a:r>
                <a:r>
                  <a:rPr lang="en-US" altLang="zh-CN" dirty="0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while</a:t>
                </a:r>
                <a:r>
                  <a:rPr lang="zh-CN" altLang="en-US" dirty="0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1"/>
                <a:ext cx="10515600" cy="616532"/>
              </a:xfrm>
              <a:blipFill>
                <a:blip r:embed="rId3"/>
                <a:stretch>
                  <a:fillRect l="-1449" t="-6931" b="-32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1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/>
              <a:t>【</a:t>
            </a:r>
            <a:r>
              <a:rPr lang="zh-CN" altLang="en-US" sz="2000"/>
              <a:t>例</a:t>
            </a:r>
            <a:r>
              <a:rPr lang="en-US" altLang="zh-CN" sz="2000"/>
              <a:t>5.3】while</a:t>
            </a:r>
            <a:r>
              <a:rPr lang="zh-CN" altLang="en-US" sz="2000"/>
              <a:t>和</a:t>
            </a:r>
            <a:r>
              <a:rPr lang="en-US" altLang="zh-CN" sz="2000"/>
              <a:t>do…while</a:t>
            </a:r>
            <a:r>
              <a:rPr lang="zh-CN" altLang="en-US" sz="2000"/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164" y="1661117"/>
            <a:ext cx="3023218" cy="4320000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while(i&lt;=10)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7382" y="1840381"/>
            <a:ext cx="35718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381" y="2768392"/>
            <a:ext cx="3571875" cy="89052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8145114" y="1661118"/>
            <a:ext cx="3024000" cy="4320000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8014" y="4019746"/>
            <a:ext cx="34671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8014" y="4962224"/>
            <a:ext cx="3467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666259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sp>
        <p:nvSpPr>
          <p:cNvPr id="4" name="矩形 3"/>
          <p:cNvSpPr/>
          <p:nvPr/>
        </p:nvSpPr>
        <p:spPr>
          <a:xfrm>
            <a:off x="1050235" y="1125206"/>
            <a:ext cx="4880043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表达式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b="1" dirty="0">
                <a:solidFill>
                  <a:schemeClr val="tx1"/>
                </a:solidFill>
              </a:rPr>
              <a:t>设置初始条件，只执行一次</a:t>
            </a:r>
            <a:r>
              <a:rPr lang="zh-CN" altLang="en-US" dirty="0">
                <a:solidFill>
                  <a:schemeClr val="tx1"/>
                </a:solidFill>
              </a:rPr>
              <a:t>。可以为零个、一个或多个变量设置初值。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表达式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是循环条件表达式，用来判定是否继续循环。</a:t>
            </a:r>
            <a:r>
              <a:rPr lang="zh-CN" altLang="en-US" b="1" dirty="0">
                <a:solidFill>
                  <a:schemeClr val="tx1"/>
                </a:solidFill>
              </a:rPr>
              <a:t>在每次执行循环体前先执行此表达式</a:t>
            </a:r>
            <a:r>
              <a:rPr lang="zh-CN" altLang="en-US" dirty="0">
                <a:solidFill>
                  <a:schemeClr val="tx1"/>
                </a:solidFill>
              </a:rPr>
              <a:t>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表达式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作为循环的调整，例如使循环变量增值，它是</a:t>
            </a:r>
            <a:r>
              <a:rPr lang="zh-CN" altLang="en-US" b="1" dirty="0">
                <a:solidFill>
                  <a:schemeClr val="tx1"/>
                </a:solidFill>
              </a:rPr>
              <a:t>在执行完循环体后</a:t>
            </a:r>
            <a:r>
              <a:rPr lang="zh-CN" altLang="en-US" dirty="0">
                <a:solidFill>
                  <a:schemeClr val="tx1"/>
                </a:solidFill>
              </a:rPr>
              <a:t>才进行的。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260EC5E-2FEB-4ACF-8CF6-3A7146A511FA}"/>
              </a:ext>
            </a:extLst>
          </p:cNvPr>
          <p:cNvSpPr/>
          <p:nvPr/>
        </p:nvSpPr>
        <p:spPr>
          <a:xfrm>
            <a:off x="2762641" y="1587062"/>
            <a:ext cx="4813711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循环变量赋值；表达式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87762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3351C-2A66-4408-8C87-164A1FEC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程序设计基础（</a:t>
            </a:r>
            <a:r>
              <a:rPr lang="en-US" altLang="zh-CN" dirty="0"/>
              <a:t>C</a:t>
            </a:r>
            <a:r>
              <a:rPr lang="zh-CN" altLang="en-US" dirty="0"/>
              <a:t>语言）</a:t>
            </a:r>
            <a:r>
              <a:rPr lang="en-US" altLang="zh-CN" dirty="0"/>
              <a:t> 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DA292-F455-4F3C-858E-6CEAFD4E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09138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6" name="íṣḻïḑè">
            <a:extLst>
              <a:ext uri="{FF2B5EF4-FFF2-40B4-BE49-F238E27FC236}">
                <a16:creationId xmlns:a16="http://schemas.microsoft.com/office/drawing/2014/main" id="{B5DE1FB7-BE5A-4468-BDB4-8F3CA9A4D301}"/>
              </a:ext>
            </a:extLst>
          </p:cNvPr>
          <p:cNvGrpSpPr/>
          <p:nvPr/>
        </p:nvGrpSpPr>
        <p:grpSpPr>
          <a:xfrm>
            <a:off x="669924" y="2539111"/>
            <a:ext cx="5218837" cy="1787486"/>
            <a:chOff x="660399" y="3192257"/>
            <a:chExt cx="5200277" cy="1288553"/>
          </a:xfrm>
        </p:grpSpPr>
        <p:sp>
          <p:nvSpPr>
            <p:cNvPr id="38" name="îS1iḋê">
              <a:extLst>
                <a:ext uri="{FF2B5EF4-FFF2-40B4-BE49-F238E27FC236}">
                  <a16:creationId xmlns:a16="http://schemas.microsoft.com/office/drawing/2014/main" id="{33863EE5-358B-4998-ABC4-1642A92F6086}"/>
                </a:ext>
              </a:extLst>
            </p:cNvPr>
            <p:cNvSpPr/>
            <p:nvPr/>
          </p:nvSpPr>
          <p:spPr>
            <a:xfrm>
              <a:off x="660399" y="3192257"/>
              <a:ext cx="5200277" cy="128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śḻiḓe">
              <a:extLst>
                <a:ext uri="{FF2B5EF4-FFF2-40B4-BE49-F238E27FC236}">
                  <a16:creationId xmlns:a16="http://schemas.microsoft.com/office/drawing/2014/main" id="{F18A4033-F368-4BBD-9387-81ACA6623D98}"/>
                </a:ext>
              </a:extLst>
            </p:cNvPr>
            <p:cNvSpPr/>
            <p:nvPr/>
          </p:nvSpPr>
          <p:spPr>
            <a:xfrm>
              <a:off x="660400" y="3192257"/>
              <a:ext cx="1288800" cy="12885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800" b="1">
                  <a:solidFill>
                    <a:schemeClr val="bg1"/>
                  </a:solidFill>
                </a:rPr>
                <a:t>0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</a:rPr>
                <a:t>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îṩļîḑe">
              <a:extLst>
                <a:ext uri="{FF2B5EF4-FFF2-40B4-BE49-F238E27FC236}">
                  <a16:creationId xmlns:a16="http://schemas.microsoft.com/office/drawing/2014/main" id="{35DF8CF2-E8C9-498A-82D0-CA21FEA957E1}"/>
                </a:ext>
              </a:extLst>
            </p:cNvPr>
            <p:cNvGrpSpPr/>
            <p:nvPr/>
          </p:nvGrpSpPr>
          <p:grpSpPr>
            <a:xfrm>
              <a:off x="2003301" y="3215744"/>
              <a:ext cx="3843519" cy="1173183"/>
              <a:chOff x="2032411" y="3215744"/>
              <a:chExt cx="3465618" cy="1173183"/>
            </a:xfrm>
          </p:grpSpPr>
          <p:sp>
            <p:nvSpPr>
              <p:cNvPr id="41" name="ïšļîḍe">
                <a:extLst>
                  <a:ext uri="{FF2B5EF4-FFF2-40B4-BE49-F238E27FC236}">
                    <a16:creationId xmlns:a16="http://schemas.microsoft.com/office/drawing/2014/main" id="{D7EE710E-A646-4680-8C6D-AD003F81A17B}"/>
                  </a:ext>
                </a:extLst>
              </p:cNvPr>
              <p:cNvSpPr txBox="1"/>
              <p:nvPr/>
            </p:nvSpPr>
            <p:spPr>
              <a:xfrm>
                <a:off x="2032411" y="3215744"/>
                <a:ext cx="3211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上节课回顾</a:t>
                </a:r>
              </a:p>
            </p:txBody>
          </p:sp>
          <p:sp>
            <p:nvSpPr>
              <p:cNvPr id="42" name="iṥlíḍê">
                <a:extLst>
                  <a:ext uri="{FF2B5EF4-FFF2-40B4-BE49-F238E27FC236}">
                    <a16:creationId xmlns:a16="http://schemas.microsoft.com/office/drawing/2014/main" id="{479B441A-0E9C-4DBE-99A3-809E1B9D1453}"/>
                  </a:ext>
                </a:extLst>
              </p:cNvPr>
              <p:cNvSpPr txBox="1"/>
              <p:nvPr/>
            </p:nvSpPr>
            <p:spPr>
              <a:xfrm>
                <a:off x="2032411" y="3480074"/>
                <a:ext cx="3465618" cy="908853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</a:rPr>
                  <a:t>if 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语句</a:t>
                </a:r>
              </a:p>
              <a:p>
                <a:pPr>
                  <a:lnSpc>
                    <a:spcPct val="120000"/>
                  </a:lnSpc>
                  <a:defRPr/>
                </a:pP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2800" lvl="0" indent="-172800">
                  <a:lnSpc>
                    <a:spcPct val="120000"/>
                  </a:lnSpc>
                  <a:buFont typeface="Arial" pitchFamily="34" charset="0"/>
                  <a:buChar char="•"/>
                  <a:defRPr/>
                </a:pP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7" name="îṣľîdé">
            <a:extLst>
              <a:ext uri="{FF2B5EF4-FFF2-40B4-BE49-F238E27FC236}">
                <a16:creationId xmlns:a16="http://schemas.microsoft.com/office/drawing/2014/main" id="{1E4DF1B1-C412-4C91-8D8B-A8AE5F8B3744}"/>
              </a:ext>
            </a:extLst>
          </p:cNvPr>
          <p:cNvGrpSpPr/>
          <p:nvPr/>
        </p:nvGrpSpPr>
        <p:grpSpPr>
          <a:xfrm>
            <a:off x="656019" y="4410613"/>
            <a:ext cx="5218837" cy="1998525"/>
            <a:chOff x="660400" y="4922329"/>
            <a:chExt cx="5200277" cy="1288553"/>
          </a:xfrm>
        </p:grpSpPr>
        <p:sp>
          <p:nvSpPr>
            <p:cNvPr id="33" name="îslidê">
              <a:extLst>
                <a:ext uri="{FF2B5EF4-FFF2-40B4-BE49-F238E27FC236}">
                  <a16:creationId xmlns:a16="http://schemas.microsoft.com/office/drawing/2014/main" id="{FFF2DB27-A9CA-4338-A798-FD9D51AC334C}"/>
                </a:ext>
              </a:extLst>
            </p:cNvPr>
            <p:cNvSpPr/>
            <p:nvPr/>
          </p:nvSpPr>
          <p:spPr>
            <a:xfrm>
              <a:off x="660400" y="4922329"/>
              <a:ext cx="5200277" cy="128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ïşľîḍè">
              <a:extLst>
                <a:ext uri="{FF2B5EF4-FFF2-40B4-BE49-F238E27FC236}">
                  <a16:creationId xmlns:a16="http://schemas.microsoft.com/office/drawing/2014/main" id="{8CF8517B-35C1-45BB-A5A5-628B0F88AB95}"/>
                </a:ext>
              </a:extLst>
            </p:cNvPr>
            <p:cNvSpPr/>
            <p:nvPr/>
          </p:nvSpPr>
          <p:spPr>
            <a:xfrm>
              <a:off x="660400" y="4922329"/>
              <a:ext cx="1288800" cy="12885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800" b="1">
                  <a:solidFill>
                    <a:schemeClr val="bg1"/>
                  </a:solidFill>
                </a:rPr>
                <a:t>0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ïšḻiďê">
            <a:extLst>
              <a:ext uri="{FF2B5EF4-FFF2-40B4-BE49-F238E27FC236}">
                <a16:creationId xmlns:a16="http://schemas.microsoft.com/office/drawing/2014/main" id="{5063B27C-4A3F-4D1B-8175-25A9605B9E17}"/>
              </a:ext>
            </a:extLst>
          </p:cNvPr>
          <p:cNvGrpSpPr/>
          <p:nvPr/>
        </p:nvGrpSpPr>
        <p:grpSpPr>
          <a:xfrm>
            <a:off x="6014417" y="2826065"/>
            <a:ext cx="5218837" cy="2358744"/>
            <a:chOff x="6292676" y="1503717"/>
            <a:chExt cx="5200277" cy="1288553"/>
          </a:xfrm>
        </p:grpSpPr>
        <p:sp>
          <p:nvSpPr>
            <p:cNvPr id="28" name="iṧḻíḑê">
              <a:extLst>
                <a:ext uri="{FF2B5EF4-FFF2-40B4-BE49-F238E27FC236}">
                  <a16:creationId xmlns:a16="http://schemas.microsoft.com/office/drawing/2014/main" id="{3E97D01E-D5AB-4125-B6D9-4E26406683B1}"/>
                </a:ext>
              </a:extLst>
            </p:cNvPr>
            <p:cNvSpPr/>
            <p:nvPr/>
          </p:nvSpPr>
          <p:spPr>
            <a:xfrm>
              <a:off x="6292676" y="1503717"/>
              <a:ext cx="5200277" cy="128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ïṩļíḍe">
              <a:extLst>
                <a:ext uri="{FF2B5EF4-FFF2-40B4-BE49-F238E27FC236}">
                  <a16:creationId xmlns:a16="http://schemas.microsoft.com/office/drawing/2014/main" id="{96D22063-D255-4291-9A6E-3C6C299F5532}"/>
                </a:ext>
              </a:extLst>
            </p:cNvPr>
            <p:cNvSpPr/>
            <p:nvPr/>
          </p:nvSpPr>
          <p:spPr>
            <a:xfrm>
              <a:off x="6292676" y="1503717"/>
              <a:ext cx="1288800" cy="12885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8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4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îSlïḋê">
              <a:extLst>
                <a:ext uri="{FF2B5EF4-FFF2-40B4-BE49-F238E27FC236}">
                  <a16:creationId xmlns:a16="http://schemas.microsoft.com/office/drawing/2014/main" id="{BB2267CE-1C15-4A6F-B3B8-0B5A0CF037A4}"/>
                </a:ext>
              </a:extLst>
            </p:cNvPr>
            <p:cNvSpPr txBox="1"/>
            <p:nvPr/>
          </p:nvSpPr>
          <p:spPr>
            <a:xfrm>
              <a:off x="7756550" y="1514252"/>
              <a:ext cx="3561323" cy="20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作业</a:t>
              </a:r>
            </a:p>
          </p:txBody>
        </p:sp>
      </p:grpSp>
      <p:grpSp>
        <p:nvGrpSpPr>
          <p:cNvPr id="11" name="îŝļîḍê">
            <a:extLst>
              <a:ext uri="{FF2B5EF4-FFF2-40B4-BE49-F238E27FC236}">
                <a16:creationId xmlns:a16="http://schemas.microsoft.com/office/drawing/2014/main" id="{B0448D22-D7D0-4F37-AE8C-696BEE228ED5}"/>
              </a:ext>
            </a:extLst>
          </p:cNvPr>
          <p:cNvGrpSpPr/>
          <p:nvPr/>
        </p:nvGrpSpPr>
        <p:grpSpPr>
          <a:xfrm>
            <a:off x="669925" y="1173429"/>
            <a:ext cx="5218837" cy="1288553"/>
            <a:chOff x="666751" y="1528536"/>
            <a:chExt cx="5218837" cy="1288553"/>
          </a:xfrm>
        </p:grpSpPr>
        <p:grpSp>
          <p:nvGrpSpPr>
            <p:cNvPr id="12" name="í$ľîďé">
              <a:extLst>
                <a:ext uri="{FF2B5EF4-FFF2-40B4-BE49-F238E27FC236}">
                  <a16:creationId xmlns:a16="http://schemas.microsoft.com/office/drawing/2014/main" id="{B7D1C95C-FBB6-4202-996D-ACCE09EA6A99}"/>
                </a:ext>
              </a:extLst>
            </p:cNvPr>
            <p:cNvGrpSpPr/>
            <p:nvPr/>
          </p:nvGrpSpPr>
          <p:grpSpPr>
            <a:xfrm>
              <a:off x="666751" y="1528536"/>
              <a:ext cx="5218837" cy="1288553"/>
              <a:chOff x="660400" y="1503718"/>
              <a:chExt cx="5200277" cy="1288553"/>
            </a:xfrm>
          </p:grpSpPr>
          <p:sp>
            <p:nvSpPr>
              <p:cNvPr id="14" name="ísļîḑè">
                <a:extLst>
                  <a:ext uri="{FF2B5EF4-FFF2-40B4-BE49-F238E27FC236}">
                    <a16:creationId xmlns:a16="http://schemas.microsoft.com/office/drawing/2014/main" id="{80F865D9-ABFE-429A-A72C-DD8647E1F5CD}"/>
                  </a:ext>
                </a:extLst>
              </p:cNvPr>
              <p:cNvSpPr/>
              <p:nvPr/>
            </p:nvSpPr>
            <p:spPr>
              <a:xfrm>
                <a:off x="660400" y="1503718"/>
                <a:ext cx="5200277" cy="1288553"/>
              </a:xfrm>
              <a:prstGeom prst="rect">
                <a:avLst/>
              </a:prstGeom>
              <a:solidFill>
                <a:schemeClr val="accent1"/>
              </a:solidFill>
              <a:ln w="25400" cap="rnd">
                <a:solidFill>
                  <a:srgbClr val="44ADE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išľiďé">
                <a:extLst>
                  <a:ext uri="{FF2B5EF4-FFF2-40B4-BE49-F238E27FC236}">
                    <a16:creationId xmlns:a16="http://schemas.microsoft.com/office/drawing/2014/main" id="{80BBAE8A-0398-4CEA-BAFB-051926EE4175}"/>
                  </a:ext>
                </a:extLst>
              </p:cNvPr>
              <p:cNvSpPr/>
              <p:nvPr/>
            </p:nvSpPr>
            <p:spPr>
              <a:xfrm>
                <a:off x="1932197" y="1656548"/>
                <a:ext cx="3703532" cy="937949"/>
              </a:xfrm>
              <a:prstGeom prst="rect">
                <a:avLst/>
              </a:prstGeom>
              <a:noFill/>
            </p:spPr>
            <p:txBody>
              <a:bodyPr wrap="square" anchor="b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第</a:t>
                </a:r>
                <a:r>
                  <a:rPr lang="en-US" altLang="zh-CN" sz="2400" b="1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sz="2400" b="1" dirty="0">
                    <a:solidFill>
                      <a:schemeClr val="bg1"/>
                    </a:solidFill>
                  </a:rPr>
                  <a:t>章 选择结构程序设计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bg1"/>
                    </a:solidFill>
                  </a:rPr>
                  <a:t>第</a:t>
                </a:r>
                <a:r>
                  <a:rPr lang="en-US" altLang="zh-CN" sz="2400" b="1" dirty="0">
                    <a:solidFill>
                      <a:schemeClr val="bg1"/>
                    </a:solidFill>
                  </a:rPr>
                  <a:t>5</a:t>
                </a:r>
                <a:r>
                  <a:rPr lang="zh-CN" altLang="en-US" sz="2400" b="1" dirty="0">
                    <a:solidFill>
                      <a:schemeClr val="bg1"/>
                    </a:solidFill>
                  </a:rPr>
                  <a:t>章 循环结构程序设计</a:t>
                </a:r>
                <a:endParaRPr lang="en-US" altLang="zh-CN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išḷîḍè">
              <a:extLst>
                <a:ext uri="{FF2B5EF4-FFF2-40B4-BE49-F238E27FC236}">
                  <a16:creationId xmlns:a16="http://schemas.microsoft.com/office/drawing/2014/main" id="{7B3A8BCA-4FA2-46EF-915D-D5FFBE0A8F58}"/>
                </a:ext>
              </a:extLst>
            </p:cNvPr>
            <p:cNvSpPr/>
            <p:nvPr/>
          </p:nvSpPr>
          <p:spPr>
            <a:xfrm>
              <a:off x="1127766" y="1942818"/>
              <a:ext cx="411562" cy="459988"/>
            </a:xfrm>
            <a:custGeom>
              <a:avLst/>
              <a:gdLst>
                <a:gd name="connsiteX0" fmla="*/ 171450 w 438150"/>
                <a:gd name="connsiteY0" fmla="*/ 219075 h 533400"/>
                <a:gd name="connsiteX1" fmla="*/ 171450 w 438150"/>
                <a:gd name="connsiteY1" fmla="*/ 295275 h 533400"/>
                <a:gd name="connsiteX2" fmla="*/ 247650 w 438150"/>
                <a:gd name="connsiteY2" fmla="*/ 295275 h 533400"/>
                <a:gd name="connsiteX3" fmla="*/ 285750 w 438150"/>
                <a:gd name="connsiteY3" fmla="*/ 257175 h 533400"/>
                <a:gd name="connsiteX4" fmla="*/ 247650 w 438150"/>
                <a:gd name="connsiteY4" fmla="*/ 219075 h 533400"/>
                <a:gd name="connsiteX5" fmla="*/ 152400 w 438150"/>
                <a:gd name="connsiteY5" fmla="*/ 200025 h 533400"/>
                <a:gd name="connsiteX6" fmla="*/ 247650 w 438150"/>
                <a:gd name="connsiteY6" fmla="*/ 200025 h 533400"/>
                <a:gd name="connsiteX7" fmla="*/ 304800 w 438150"/>
                <a:gd name="connsiteY7" fmla="*/ 257175 h 533400"/>
                <a:gd name="connsiteX8" fmla="*/ 247650 w 438150"/>
                <a:gd name="connsiteY8" fmla="*/ 314325 h 533400"/>
                <a:gd name="connsiteX9" fmla="*/ 171450 w 438150"/>
                <a:gd name="connsiteY9" fmla="*/ 314325 h 533400"/>
                <a:gd name="connsiteX10" fmla="*/ 171450 w 438150"/>
                <a:gd name="connsiteY10" fmla="*/ 409575 h 533400"/>
                <a:gd name="connsiteX11" fmla="*/ 152400 w 438150"/>
                <a:gd name="connsiteY11" fmla="*/ 409575 h 533400"/>
                <a:gd name="connsiteX12" fmla="*/ 304800 w 438150"/>
                <a:gd name="connsiteY12" fmla="*/ 32385 h 533400"/>
                <a:gd name="connsiteX13" fmla="*/ 304800 w 438150"/>
                <a:gd name="connsiteY13" fmla="*/ 133350 h 533400"/>
                <a:gd name="connsiteX14" fmla="*/ 405765 w 438150"/>
                <a:gd name="connsiteY14" fmla="*/ 133350 h 533400"/>
                <a:gd name="connsiteX15" fmla="*/ 19050 w 438150"/>
                <a:gd name="connsiteY15" fmla="*/ 19050 h 533400"/>
                <a:gd name="connsiteX16" fmla="*/ 19050 w 438150"/>
                <a:gd name="connsiteY16" fmla="*/ 514350 h 533400"/>
                <a:gd name="connsiteX17" fmla="*/ 419100 w 438150"/>
                <a:gd name="connsiteY17" fmla="*/ 514350 h 533400"/>
                <a:gd name="connsiteX18" fmla="*/ 419100 w 438150"/>
                <a:gd name="connsiteY18" fmla="*/ 152400 h 533400"/>
                <a:gd name="connsiteX19" fmla="*/ 285750 w 438150"/>
                <a:gd name="connsiteY19" fmla="*/ 152400 h 533400"/>
                <a:gd name="connsiteX20" fmla="*/ 285750 w 438150"/>
                <a:gd name="connsiteY20" fmla="*/ 19050 h 533400"/>
                <a:gd name="connsiteX21" fmla="*/ 0 w 438150"/>
                <a:gd name="connsiteY21" fmla="*/ 0 h 533400"/>
                <a:gd name="connsiteX22" fmla="*/ 299085 w 438150"/>
                <a:gd name="connsiteY22" fmla="*/ 0 h 533400"/>
                <a:gd name="connsiteX23" fmla="*/ 438150 w 438150"/>
                <a:gd name="connsiteY23" fmla="*/ 139065 h 533400"/>
                <a:gd name="connsiteX24" fmla="*/ 438150 w 438150"/>
                <a:gd name="connsiteY24" fmla="*/ 533400 h 533400"/>
                <a:gd name="connsiteX25" fmla="*/ 0 w 438150"/>
                <a:gd name="connsiteY2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50" h="533400">
                  <a:moveTo>
                    <a:pt x="171450" y="219075"/>
                  </a:moveTo>
                  <a:lnTo>
                    <a:pt x="171450" y="295275"/>
                  </a:lnTo>
                  <a:lnTo>
                    <a:pt x="247650" y="295275"/>
                  </a:lnTo>
                  <a:cubicBezTo>
                    <a:pt x="268605" y="295275"/>
                    <a:pt x="285750" y="278130"/>
                    <a:pt x="285750" y="257175"/>
                  </a:cubicBezTo>
                  <a:cubicBezTo>
                    <a:pt x="285750" y="236220"/>
                    <a:pt x="268605" y="219075"/>
                    <a:pt x="247650" y="219075"/>
                  </a:cubicBezTo>
                  <a:close/>
                  <a:moveTo>
                    <a:pt x="152400" y="200025"/>
                  </a:moveTo>
                  <a:lnTo>
                    <a:pt x="247650" y="200025"/>
                  </a:lnTo>
                  <a:cubicBezTo>
                    <a:pt x="279082" y="200025"/>
                    <a:pt x="304800" y="225743"/>
                    <a:pt x="304800" y="257175"/>
                  </a:cubicBezTo>
                  <a:cubicBezTo>
                    <a:pt x="304800" y="288608"/>
                    <a:pt x="279082" y="314325"/>
                    <a:pt x="247650" y="314325"/>
                  </a:cubicBezTo>
                  <a:lnTo>
                    <a:pt x="171450" y="314325"/>
                  </a:lnTo>
                  <a:lnTo>
                    <a:pt x="171450" y="409575"/>
                  </a:lnTo>
                  <a:lnTo>
                    <a:pt x="152400" y="409575"/>
                  </a:lnTo>
                  <a:close/>
                  <a:moveTo>
                    <a:pt x="304800" y="32385"/>
                  </a:moveTo>
                  <a:lnTo>
                    <a:pt x="304800" y="133350"/>
                  </a:lnTo>
                  <a:lnTo>
                    <a:pt x="405765" y="133350"/>
                  </a:lnTo>
                  <a:close/>
                  <a:moveTo>
                    <a:pt x="19050" y="19050"/>
                  </a:moveTo>
                  <a:lnTo>
                    <a:pt x="19050" y="514350"/>
                  </a:lnTo>
                  <a:lnTo>
                    <a:pt x="419100" y="514350"/>
                  </a:lnTo>
                  <a:lnTo>
                    <a:pt x="419100" y="152400"/>
                  </a:lnTo>
                  <a:lnTo>
                    <a:pt x="285750" y="152400"/>
                  </a:lnTo>
                  <a:lnTo>
                    <a:pt x="285750" y="19050"/>
                  </a:lnTo>
                  <a:close/>
                  <a:moveTo>
                    <a:pt x="0" y="0"/>
                  </a:moveTo>
                  <a:lnTo>
                    <a:pt x="299085" y="0"/>
                  </a:lnTo>
                  <a:lnTo>
                    <a:pt x="438150" y="139065"/>
                  </a:lnTo>
                  <a:lnTo>
                    <a:pt x="438150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5" name="îŝḻiḋè">
            <a:extLst>
              <a:ext uri="{FF2B5EF4-FFF2-40B4-BE49-F238E27FC236}">
                <a16:creationId xmlns:a16="http://schemas.microsoft.com/office/drawing/2014/main" id="{2C599F60-E363-43D7-B773-FBE4841D8753}"/>
              </a:ext>
            </a:extLst>
          </p:cNvPr>
          <p:cNvGrpSpPr/>
          <p:nvPr/>
        </p:nvGrpSpPr>
        <p:grpSpPr>
          <a:xfrm>
            <a:off x="6014416" y="1174753"/>
            <a:ext cx="5218837" cy="1614368"/>
            <a:chOff x="6292676" y="4963861"/>
            <a:chExt cx="5200277" cy="1288553"/>
          </a:xfrm>
        </p:grpSpPr>
        <p:sp>
          <p:nvSpPr>
            <p:cNvPr id="46" name="îṩḷide">
              <a:extLst>
                <a:ext uri="{FF2B5EF4-FFF2-40B4-BE49-F238E27FC236}">
                  <a16:creationId xmlns:a16="http://schemas.microsoft.com/office/drawing/2014/main" id="{B057D57B-FE72-4E7E-A85F-F4B6ABEEAB97}"/>
                </a:ext>
              </a:extLst>
            </p:cNvPr>
            <p:cNvSpPr/>
            <p:nvPr/>
          </p:nvSpPr>
          <p:spPr>
            <a:xfrm>
              <a:off x="6292676" y="4963861"/>
              <a:ext cx="5200277" cy="128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işḻiḑé">
              <a:extLst>
                <a:ext uri="{FF2B5EF4-FFF2-40B4-BE49-F238E27FC236}">
                  <a16:creationId xmlns:a16="http://schemas.microsoft.com/office/drawing/2014/main" id="{C97B2485-E8BE-4B7C-B4B9-7A41EDD203F5}"/>
                </a:ext>
              </a:extLst>
            </p:cNvPr>
            <p:cNvSpPr/>
            <p:nvPr/>
          </p:nvSpPr>
          <p:spPr>
            <a:xfrm>
              <a:off x="6292676" y="4963861"/>
              <a:ext cx="1288800" cy="12885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8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3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56793F3F-EA1D-44BB-B254-4C060C38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58" y="488000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iṥlíḍê">
                <a:extLst>
                  <a:ext uri="{FF2B5EF4-FFF2-40B4-BE49-F238E27FC236}">
                    <a16:creationId xmlns:a16="http://schemas.microsoft.com/office/drawing/2014/main" id="{86EAB993-4BBA-4012-91AB-A274C9A13561}"/>
                  </a:ext>
                </a:extLst>
              </p:cNvPr>
              <p:cNvSpPr txBox="1"/>
              <p:nvPr/>
            </p:nvSpPr>
            <p:spPr>
              <a:xfrm>
                <a:off x="7341917" y="3133537"/>
                <a:ext cx="3857237" cy="151518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172800" lvl="0" indent="-172800">
                  <a:lnSpc>
                    <a:spcPct val="120000"/>
                  </a:lnSpc>
                  <a:buFont typeface="Arial" pitchFamily="34" charset="0"/>
                  <a:buChar char="•"/>
                  <a:defRPr/>
                </a:pPr>
                <a:r>
                  <a:rPr lang="zh-CN" altLang="en-US" sz="1200" dirty="0"/>
                  <a:t>作业</a:t>
                </a:r>
                <a:r>
                  <a:rPr lang="en-US" altLang="zh-CN" sz="1200" dirty="0"/>
                  <a:t>——</a:t>
                </a:r>
                <a:r>
                  <a:rPr lang="zh-CN" altLang="en-US" sz="1200" dirty="0"/>
                  <a:t>阶跃函数</a:t>
                </a:r>
                <a:r>
                  <a:rPr lang="en-US" altLang="zh-CN" sz="1200" dirty="0"/>
                  <a:t>【</a:t>
                </a:r>
                <a:r>
                  <a:rPr lang="zh-CN" altLang="en-US" sz="1200" dirty="0"/>
                  <a:t>例</a:t>
                </a:r>
                <a:r>
                  <a:rPr lang="en-US" altLang="zh-CN" sz="1200" dirty="0"/>
                  <a:t>4.5】</a:t>
                </a:r>
              </a:p>
              <a:p>
                <a:pPr marL="172800" lvl="0" indent="-172800">
                  <a:lnSpc>
                    <a:spcPct val="120000"/>
                  </a:lnSpc>
                  <a:buFont typeface="Arial" pitchFamily="34" charset="0"/>
                  <a:buChar char="•"/>
                  <a:defRPr/>
                </a:pPr>
                <a:r>
                  <a:rPr lang="zh-CN" altLang="en-US" sz="1200" dirty="0"/>
                  <a:t>作业</a:t>
                </a:r>
                <a:r>
                  <a:rPr lang="en-US" altLang="zh-CN" sz="1200" dirty="0"/>
                  <a:t>【</a:t>
                </a:r>
                <a:r>
                  <a:rPr lang="zh-CN" altLang="en-US" sz="1200" dirty="0"/>
                  <a:t>例</a:t>
                </a:r>
                <a:r>
                  <a:rPr lang="en-US" altLang="zh-CN" sz="1200" dirty="0"/>
                  <a:t>4.10】</a:t>
                </a:r>
              </a:p>
              <a:p>
                <a:pPr lvl="0">
                  <a:lnSpc>
                    <a:spcPct val="120000"/>
                  </a:lnSpc>
                  <a:defRPr/>
                </a:pPr>
                <a:r>
                  <a:rPr lang="en-US" altLang="zh-CN" sz="1200" dirty="0"/>
                  <a:t>     </a:t>
                </a:r>
                <a:r>
                  <a:rPr lang="zh-CN" altLang="en-US" sz="1200" dirty="0"/>
                  <a:t>运输公司对用户计算运输费用。路程越远，运费越低</a:t>
                </a:r>
                <a:endParaRPr lang="en-US" altLang="zh-CN" sz="1200" dirty="0"/>
              </a:p>
              <a:p>
                <a:pPr marL="171450" lvl="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作业</a:t>
                </a:r>
                <a:r>
                  <a:rPr lang="en-US" altLang="zh-CN" sz="1200" dirty="0"/>
                  <a:t>【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5.7】</a:t>
                </a:r>
              </a:p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     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π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的近似值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marL="171450" lvl="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作业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5.8】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Fibonacci(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斐波那契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数列的前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40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个数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5" name="iṥlíḍê">
                <a:extLst>
                  <a:ext uri="{FF2B5EF4-FFF2-40B4-BE49-F238E27FC236}">
                    <a16:creationId xmlns:a16="http://schemas.microsoft.com/office/drawing/2014/main" id="{86EAB993-4BBA-4012-91AB-A274C9A13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17" y="3133537"/>
                <a:ext cx="3857237" cy="1515180"/>
              </a:xfrm>
              <a:prstGeom prst="rect">
                <a:avLst/>
              </a:prstGeom>
              <a:blipFill>
                <a:blip r:embed="rId4"/>
                <a:stretch>
                  <a:fillRect r="-2212" b="-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ïšļîḍe">
            <a:extLst>
              <a:ext uri="{FF2B5EF4-FFF2-40B4-BE49-F238E27FC236}">
                <a16:creationId xmlns:a16="http://schemas.microsoft.com/office/drawing/2014/main" id="{178B24F5-0570-4264-9070-B529CA2ABF0E}"/>
              </a:ext>
            </a:extLst>
          </p:cNvPr>
          <p:cNvSpPr txBox="1"/>
          <p:nvPr/>
        </p:nvSpPr>
        <p:spPr>
          <a:xfrm>
            <a:off x="1946261" y="4380546"/>
            <a:ext cx="35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选择结构和条件判断</a:t>
            </a:r>
          </a:p>
        </p:txBody>
      </p:sp>
      <p:sp>
        <p:nvSpPr>
          <p:cNvPr id="9" name="iṥlíḍê">
            <a:extLst>
              <a:ext uri="{FF2B5EF4-FFF2-40B4-BE49-F238E27FC236}">
                <a16:creationId xmlns:a16="http://schemas.microsoft.com/office/drawing/2014/main" id="{2C90BB4B-AD7B-44B6-BBF6-76D80196B033}"/>
              </a:ext>
            </a:extLst>
          </p:cNvPr>
          <p:cNvSpPr txBox="1"/>
          <p:nvPr/>
        </p:nvSpPr>
        <p:spPr>
          <a:xfrm>
            <a:off x="2017619" y="4804069"/>
            <a:ext cx="3857237" cy="12607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语句</a:t>
            </a:r>
          </a:p>
          <a:p>
            <a:pPr>
              <a:lnSpc>
                <a:spcPct val="120000"/>
              </a:lnSpc>
              <a:defRPr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ïšļîḍe">
            <a:extLst>
              <a:ext uri="{FF2B5EF4-FFF2-40B4-BE49-F238E27FC236}">
                <a16:creationId xmlns:a16="http://schemas.microsoft.com/office/drawing/2014/main" id="{D6A3EDAE-E7A7-4C32-9516-F5C262D4F214}"/>
              </a:ext>
            </a:extLst>
          </p:cNvPr>
          <p:cNvSpPr txBox="1"/>
          <p:nvPr/>
        </p:nvSpPr>
        <p:spPr>
          <a:xfrm>
            <a:off x="7433470" y="1220723"/>
            <a:ext cx="35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循环结构程序设计</a:t>
            </a:r>
          </a:p>
        </p:txBody>
      </p:sp>
      <p:sp>
        <p:nvSpPr>
          <p:cNvPr id="15" name="iṥlíḍê">
            <a:extLst>
              <a:ext uri="{FF2B5EF4-FFF2-40B4-BE49-F238E27FC236}">
                <a16:creationId xmlns:a16="http://schemas.microsoft.com/office/drawing/2014/main" id="{23C17F57-5A2F-430D-A913-7D10D430AD79}"/>
              </a:ext>
            </a:extLst>
          </p:cNvPr>
          <p:cNvSpPr txBox="1"/>
          <p:nvPr/>
        </p:nvSpPr>
        <p:spPr>
          <a:xfrm>
            <a:off x="7341917" y="1622647"/>
            <a:ext cx="3857237" cy="12607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while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语句</a:t>
            </a:r>
          </a:p>
          <a:p>
            <a:pPr>
              <a:lnSpc>
                <a:spcPct val="120000"/>
              </a:lnSpc>
              <a:defRPr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2800" lvl="0" indent="-17280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38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1"/>
            <a:ext cx="5922104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 dirty="0"/>
              <a:t>for(</a:t>
            </a:r>
            <a:r>
              <a:rPr lang="zh-CN" altLang="en-US" b="1" dirty="0"/>
              <a:t>表达式</a:t>
            </a:r>
            <a:r>
              <a:rPr lang="en-US" altLang="zh-CN" b="1" dirty="0"/>
              <a:t>1</a:t>
            </a:r>
            <a:r>
              <a:rPr lang="zh-CN" altLang="en-US" b="1" dirty="0"/>
              <a:t>；表达式</a:t>
            </a:r>
            <a:r>
              <a:rPr lang="en-US" altLang="zh-CN" b="1" dirty="0"/>
              <a:t>2</a:t>
            </a:r>
            <a:r>
              <a:rPr lang="zh-CN" altLang="en-US" b="1" dirty="0"/>
              <a:t>；表达式</a:t>
            </a:r>
            <a:r>
              <a:rPr lang="en-US" altLang="zh-CN" b="1" dirty="0"/>
              <a:t>3</a:t>
            </a:r>
            <a:r>
              <a:rPr lang="zh-CN" altLang="en-US" b="1" dirty="0"/>
              <a:t>） </a:t>
            </a:r>
          </a:p>
          <a:p>
            <a:pPr defTabSz="357188"/>
            <a:r>
              <a:rPr lang="en-US" altLang="zh-CN" b="1" dirty="0"/>
              <a:t>	</a:t>
            </a:r>
            <a:r>
              <a:rPr lang="zh-CN" altLang="en-US" b="1" dirty="0"/>
              <a:t>语句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7050156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accent1"/>
                </a:solidFill>
              </a:rPr>
              <a:t>for</a:t>
            </a:r>
            <a:r>
              <a:rPr lang="zh-CN" altLang="en-US" b="1">
                <a:solidFill>
                  <a:schemeClr val="accent1"/>
                </a:solidFill>
              </a:rPr>
              <a:t>语句的执行过程如下</a:t>
            </a:r>
            <a:r>
              <a:rPr lang="en-US" altLang="zh-CN" b="1">
                <a:solidFill>
                  <a:schemeClr val="accent1"/>
                </a:solidFill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，若此条件表达式的值为真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</a:t>
            </a:r>
            <a:r>
              <a:rPr lang="en-US" altLang="zh-CN">
                <a:solidFill>
                  <a:schemeClr val="tx1"/>
                </a:solidFill>
              </a:rPr>
              <a:t>0)</a:t>
            </a:r>
            <a:r>
              <a:rPr lang="zh-CN" altLang="en-US">
                <a:solidFill>
                  <a:schemeClr val="tx1"/>
                </a:solidFill>
              </a:rPr>
              <a:t>，则执行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语句中的循环体，然后执行第</a:t>
            </a:r>
            <a:r>
              <a:rPr lang="en-US" altLang="zh-CN">
                <a:solidFill>
                  <a:schemeClr val="tx1"/>
                </a:solidFill>
              </a:rPr>
              <a:t>(3)</a:t>
            </a:r>
            <a:r>
              <a:rPr lang="zh-CN" altLang="en-US">
                <a:solidFill>
                  <a:schemeClr val="tx1"/>
                </a:solidFill>
              </a:rPr>
              <a:t>步。若为假</a:t>
            </a:r>
            <a:r>
              <a:rPr lang="en-US" altLang="zh-CN">
                <a:solidFill>
                  <a:schemeClr val="tx1"/>
                </a:solidFill>
              </a:rPr>
              <a:t>(0)</a:t>
            </a:r>
            <a:r>
              <a:rPr lang="zh-CN" altLang="en-US">
                <a:solidFill>
                  <a:schemeClr val="tx1"/>
                </a:solidFill>
              </a:rPr>
              <a:t>，则结束循环，转到第</a:t>
            </a:r>
            <a:r>
              <a:rPr lang="en-US" altLang="zh-CN">
                <a:solidFill>
                  <a:schemeClr val="tx1"/>
                </a:solidFill>
              </a:rPr>
              <a:t>(5)</a:t>
            </a:r>
            <a:r>
              <a:rPr lang="zh-CN" altLang="en-US">
                <a:solidFill>
                  <a:schemeClr val="tx1"/>
                </a:solidFill>
              </a:rPr>
              <a:t>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(4) </a:t>
            </a:r>
            <a:r>
              <a:rPr lang="zh-CN" altLang="en-US">
                <a:solidFill>
                  <a:schemeClr val="tx1"/>
                </a:solidFill>
              </a:rPr>
              <a:t>转回步骤</a:t>
            </a:r>
            <a:r>
              <a:rPr lang="en-US" altLang="zh-CN">
                <a:solidFill>
                  <a:schemeClr val="tx1"/>
                </a:solidFill>
              </a:rPr>
              <a:t>(2)</a:t>
            </a:r>
            <a:r>
              <a:rPr lang="zh-CN" altLang="en-US">
                <a:solidFill>
                  <a:schemeClr val="tx1"/>
                </a:solidFill>
              </a:rPr>
              <a:t>继续执行。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注意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在执行完循环体后，循环变量的值“超过”循环终值，循环结束。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(5) </a:t>
            </a:r>
            <a:r>
              <a:rPr lang="zh-CN" altLang="en-US">
                <a:solidFill>
                  <a:schemeClr val="tx1"/>
                </a:solidFill>
              </a:rPr>
              <a:t>循环结束，执行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00701" y="1242391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表达式</a:t>
              </a:r>
              <a:r>
                <a:rPr lang="en-US" altLang="zh-CN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语句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求解表达式</a:t>
              </a:r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for</a:t>
              </a:r>
              <a:r>
                <a:rPr lang="zh-CN" altLang="en-US"/>
                <a:t>语句的</a:t>
              </a:r>
              <a:endParaRPr lang="en-US" altLang="zh-CN"/>
            </a:p>
            <a:p>
              <a:pPr algn="ctr"/>
              <a:r>
                <a:rPr lang="zh-CN" altLang="en-US"/>
                <a:t>下一语句</a:t>
              </a: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954595" y="404032"/>
            <a:ext cx="1899159" cy="189190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zh-CN" altLang="en-US" sz="1600"/>
              <a:t>表达式</a:t>
            </a:r>
            <a:r>
              <a:rPr lang="en-US" altLang="zh-CN" sz="1600"/>
              <a:t>1;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while </a:t>
            </a:r>
            <a:r>
              <a:rPr lang="zh-CN" altLang="en-US" sz="1600"/>
              <a:t>表达式</a:t>
            </a:r>
            <a:r>
              <a:rPr lang="en-US" altLang="zh-CN" sz="16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</a:t>
            </a:r>
            <a:r>
              <a:rPr lang="zh-CN" altLang="en-US" sz="1600"/>
              <a:t>语句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	</a:t>
            </a:r>
            <a:r>
              <a:rPr lang="zh-CN" altLang="en-US" sz="1600"/>
              <a:t>表达式</a:t>
            </a:r>
            <a:r>
              <a:rPr lang="en-US" altLang="zh-CN" sz="1600"/>
              <a:t>3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}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54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565451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语句实现循环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59566" y="2202308"/>
            <a:ext cx="10369825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可以省略，例如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for(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&lt;=100;i++)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应在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语句之前给循环变量赋以初值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不设置和检查循环的条件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。此时循环无终止地进行下去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始终为真。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另外设法保证循环能正常结束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甚至可以将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个表达式都可省略，即不设初值，不判断条件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不论怎样写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和表达式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可以是一个简单的表达式，也可以是逗号表达式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，即包含一个以上的简单表达式，中间用逗号间隔。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一般是关系表达式或逻辑表达式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，但也可以是数值表达式或字符表达式，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rPr>
                <a:t>只要其值为非零，就执行循环体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50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循环的嵌套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54357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7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02194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6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3595159" y="2516567"/>
              <a:ext cx="68404" cy="7732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0702" y="264159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54345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5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697355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43074" y="275313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4357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while();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2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4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04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689018" y="2454035"/>
              <a:ext cx="73936" cy="83581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953" y="2610333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02194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05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254345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}while();</a:t>
                  </a:r>
                  <a:endParaRPr lang="en-US" altLang="zh-CN" sz="160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06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680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92213" y="1696627"/>
            <a:ext cx="10515600" cy="43180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(2)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循环中，只在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后面的括号内指定循环条件，因此为了使循环能正常结束，</a:t>
            </a:r>
            <a:r>
              <a:rPr lang="zh-CN" altLang="en-US" sz="1800" b="1" dirty="0">
                <a:latin typeface="+mn-ea"/>
                <a:ea typeface="+mn-ea"/>
              </a:rPr>
              <a:t>应在循环体中包含使循环趋于结束的语句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++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=i+1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循环可以在表达式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中包含使循环趋于结束的操作，甚至可以将循环体中的操作全部放到表达式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中。因此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语句的功能更强，凡用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循环能完成的，用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循环都能实现。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(3)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循环时，循环变量初始化的操作应在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语句之前完成。而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语句可以在表达式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中实现循环变量的初始化。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(4) 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循环都可以</a:t>
            </a:r>
            <a:r>
              <a:rPr lang="zh-CN" altLang="en-US" sz="1800" b="1" dirty="0">
                <a:latin typeface="+mn-ea"/>
                <a:ea typeface="+mn-ea"/>
              </a:rPr>
              <a:t>用</a:t>
            </a:r>
            <a:r>
              <a:rPr lang="en-US" altLang="zh-CN" sz="1800" b="1" dirty="0">
                <a:latin typeface="+mn-ea"/>
                <a:ea typeface="+mn-ea"/>
              </a:rPr>
              <a:t>break</a:t>
            </a:r>
            <a:r>
              <a:rPr lang="zh-CN" altLang="en-US" sz="1800" b="1" dirty="0">
                <a:latin typeface="+mn-ea"/>
                <a:ea typeface="+mn-ea"/>
              </a:rPr>
              <a:t>语句跳出循环，用</a:t>
            </a:r>
            <a:r>
              <a:rPr lang="en-US" altLang="zh-CN" sz="1800" b="1" dirty="0">
                <a:latin typeface="+mn-ea"/>
                <a:ea typeface="+mn-ea"/>
              </a:rPr>
              <a:t>continue</a:t>
            </a:r>
            <a:r>
              <a:rPr lang="zh-CN" altLang="en-US" sz="1800" b="1" dirty="0">
                <a:latin typeface="+mn-ea"/>
                <a:ea typeface="+mn-ea"/>
              </a:rPr>
              <a:t>语句结束本次循环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8200" y="1019803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4396" y="2266446"/>
            <a:ext cx="10015328" cy="2196224"/>
            <a:chOff x="2406178" y="2415533"/>
            <a:chExt cx="7029450" cy="1541462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6690840" y="2677470"/>
              <a:ext cx="925512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4225453" y="2677470"/>
              <a:ext cx="925513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H_Title_1"/>
            <p:cNvSpPr/>
            <p:nvPr>
              <p:custDataLst>
                <p:tags r:id="rId4"/>
              </p:custDataLst>
            </p:nvPr>
          </p:nvSpPr>
          <p:spPr>
            <a:xfrm>
              <a:off x="5150966" y="2415533"/>
              <a:ext cx="1539875" cy="15414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>
                  <a:solidFill>
                    <a:srgbClr val="FEFFFF"/>
                  </a:solidFill>
                </a:rPr>
                <a:t>改变循环执行的状态</a:t>
              </a:r>
            </a:p>
          </p:txBody>
        </p:sp>
        <p:sp>
          <p:nvSpPr>
            <p:cNvPr id="2053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16353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400" b="1">
                  <a:solidFill>
                    <a:schemeClr val="accent1"/>
                  </a:solidFill>
                  <a:latin typeface="+mn-lt"/>
                  <a:ea typeface="+mn-ea"/>
                </a:rPr>
                <a:t>continue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6178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  <a:defRPr/>
              </a:pPr>
              <a:r>
                <a:rPr lang="en-US" altLang="zh-CN" sz="2400" b="1">
                  <a:solidFill>
                    <a:schemeClr val="accent1"/>
                  </a:solidFill>
                  <a:latin typeface="+mn-lt"/>
                  <a:ea typeface="+mn-ea"/>
                </a:rPr>
                <a:t>break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019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697377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5.4】</a:t>
            </a:r>
            <a:r>
              <a:rPr lang="zh-CN" altLang="en-US" sz="2000" dirty="0"/>
              <a:t>在全系</a:t>
            </a:r>
            <a:r>
              <a:rPr lang="en-US" altLang="zh-CN" sz="2000" dirty="0"/>
              <a:t>50</a:t>
            </a:r>
            <a:r>
              <a:rPr lang="zh-CN" altLang="en-US" sz="2000" dirty="0"/>
              <a:t>名学生中举行慈善募捐，当总数达到</a:t>
            </a:r>
            <a:r>
              <a:rPr lang="en-US" altLang="zh-CN" sz="2000" dirty="0"/>
              <a:t>1000</a:t>
            </a:r>
            <a:r>
              <a:rPr lang="zh-CN" altLang="en-US" sz="2000" dirty="0"/>
              <a:t>时就结束，统计此时捐款的人数以及平均每人捐款的数目。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448715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#define SUM 1000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指定符号常量</a:t>
            </a:r>
            <a:r>
              <a:rPr lang="en-US" altLang="zh-CN" sz="1400" dirty="0">
                <a:solidFill>
                  <a:srgbClr val="008000"/>
                </a:solidFill>
              </a:rPr>
              <a:t>SUM</a:t>
            </a:r>
            <a:r>
              <a:rPr lang="zh-CN" altLang="en-US" sz="1400" dirty="0">
                <a:solidFill>
                  <a:srgbClr val="008000"/>
                </a:solidFill>
              </a:rPr>
              <a:t>代表</a:t>
            </a:r>
            <a:r>
              <a:rPr lang="en-US" altLang="zh-CN" sz="1400" dirty="0">
                <a:solidFill>
                  <a:srgbClr val="008000"/>
                </a:solidFill>
              </a:rPr>
              <a:t>1000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float </a:t>
            </a:r>
            <a:r>
              <a:rPr lang="en-US" altLang="zh-CN" sz="1400" dirty="0" err="1"/>
              <a:t>amount,aver,total</a:t>
            </a:r>
            <a:r>
              <a:rPr lang="en-US" altLang="zh-CN" sz="1400" dirty="0"/>
              <a:t>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=1,total=0;i&lt;=50;i++)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amount:");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f",&amp;amount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        total=</a:t>
            </a:r>
            <a:r>
              <a:rPr lang="en-US" altLang="zh-CN" sz="1400" dirty="0" err="1"/>
              <a:t>total+amount</a:t>
            </a:r>
            <a:r>
              <a:rPr lang="en-US" altLang="zh-CN" sz="1400" dirty="0"/>
              <a:t>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if(total&gt;=SUM)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                                </a:t>
            </a:r>
            <a:r>
              <a:rPr lang="en-US" altLang="zh-CN" sz="1400" dirty="0">
                <a:solidFill>
                  <a:schemeClr val="accent6"/>
                </a:solidFill>
              </a:rPr>
              <a:t>break;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aver=total/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("num=%d\</a:t>
            </a:r>
            <a:r>
              <a:rPr lang="en-US" altLang="zh-CN" sz="1400" dirty="0" err="1"/>
              <a:t>naver</a:t>
            </a:r>
            <a:r>
              <a:rPr lang="en-US" altLang="zh-CN" sz="1400" dirty="0"/>
              <a:t>=%10.2f\n",</a:t>
            </a:r>
            <a:r>
              <a:rPr lang="en-US" altLang="zh-CN" sz="1400" dirty="0" err="1"/>
              <a:t>i,aver</a:t>
            </a:r>
            <a:r>
              <a:rPr lang="en-US" altLang="zh-CN" sz="1400" dirty="0"/>
              <a:t>);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24082" y="4481706"/>
            <a:ext cx="6051168" cy="1161696"/>
            <a:chOff x="8050697" y="5019262"/>
            <a:chExt cx="6051168" cy="11616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6051168" cy="116169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for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语句指定执行循环体</a:t>
              </a:r>
              <a:r>
                <a:rPr lang="en-US" altLang="zh-CN" sz="1400" dirty="0">
                  <a:solidFill>
                    <a:schemeClr val="bg1"/>
                  </a:solidFill>
                </a:rPr>
                <a:t>50</a:t>
              </a:r>
              <a:r>
                <a:rPr lang="zh-CN" altLang="en-US" sz="1400" dirty="0">
                  <a:solidFill>
                    <a:schemeClr val="bg1"/>
                  </a:solidFill>
                </a:rPr>
                <a:t>次。每次循环中，输入一个捐款人的捐款数，并累加到</a:t>
              </a:r>
              <a:r>
                <a:rPr lang="en-US" altLang="zh-CN" sz="1400" dirty="0">
                  <a:solidFill>
                    <a:schemeClr val="bg1"/>
                  </a:solidFill>
                </a:rPr>
                <a:t>total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中。设置了</a:t>
              </a:r>
              <a:r>
                <a:rPr lang="en-US" altLang="zh-CN" sz="1400" dirty="0">
                  <a:solidFill>
                    <a:schemeClr val="bg1"/>
                  </a:solidFill>
                </a:rPr>
                <a:t>if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语句，在每一次累加捐款数</a:t>
              </a:r>
              <a:r>
                <a:rPr lang="en-US" altLang="zh-CN" sz="1400" dirty="0">
                  <a:solidFill>
                    <a:schemeClr val="bg1"/>
                  </a:solidFill>
                </a:rPr>
                <a:t>amount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后，立即检查累加和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total</a:t>
              </a:r>
              <a:r>
                <a:rPr lang="zh-CN" altLang="en-US" sz="1400" dirty="0">
                  <a:solidFill>
                    <a:schemeClr val="bg1"/>
                  </a:solidFill>
                </a:rPr>
                <a:t>是否达到或超过</a:t>
              </a:r>
              <a:r>
                <a:rPr lang="en-US" altLang="zh-CN" sz="1400" dirty="0">
                  <a:solidFill>
                    <a:schemeClr val="bg1"/>
                  </a:solidFill>
                </a:rPr>
                <a:t>SUM(</a:t>
              </a:r>
              <a:r>
                <a:rPr lang="zh-CN" altLang="en-US" sz="1400" dirty="0">
                  <a:solidFill>
                    <a:schemeClr val="bg1"/>
                  </a:solidFill>
                </a:rPr>
                <a:t>即</a:t>
              </a:r>
              <a:r>
                <a:rPr lang="en-US" altLang="zh-CN" sz="1400" dirty="0">
                  <a:solidFill>
                    <a:schemeClr val="bg1"/>
                  </a:solidFill>
                </a:rPr>
                <a:t>1000)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，若超过就执行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break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语句，流程跳转到循环体的花括号外，提前结束循环。</a:t>
              </a:r>
              <a:endParaRPr lang="en-US" altLang="zh-CN" sz="14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7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564745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break</a:t>
            </a:r>
            <a:r>
              <a:rPr lang="zh-CN" altLang="en-US" dirty="0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break;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作用：使流程跳到循环体之外，</a:t>
            </a:r>
            <a:r>
              <a:rPr lang="zh-CN" altLang="en-US" sz="2000" b="1" dirty="0">
                <a:solidFill>
                  <a:schemeClr val="tx1"/>
                </a:solidFill>
              </a:rPr>
              <a:t>接着执行循环体下面的语句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注意：</a:t>
            </a:r>
            <a:r>
              <a:rPr lang="en-US" altLang="zh-CN" sz="2000" dirty="0">
                <a:solidFill>
                  <a:schemeClr val="tx1"/>
                </a:solidFill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</a:rPr>
              <a:t>语句</a:t>
            </a:r>
            <a:r>
              <a:rPr lang="zh-CN" altLang="en-US" sz="2000" b="1" dirty="0">
                <a:solidFill>
                  <a:schemeClr val="tx1"/>
                </a:solidFill>
              </a:rPr>
              <a:t>只能用于循环语句和</a:t>
            </a:r>
            <a:r>
              <a:rPr lang="en-US" altLang="zh-CN" sz="2000" b="1" dirty="0">
                <a:solidFill>
                  <a:schemeClr val="tx1"/>
                </a:solidFill>
              </a:rPr>
              <a:t>switch</a:t>
            </a:r>
            <a:r>
              <a:rPr lang="zh-CN" altLang="en-US" sz="2000" b="1" dirty="0">
                <a:solidFill>
                  <a:schemeClr val="tx1"/>
                </a:solidFill>
              </a:rPr>
              <a:t>语句之中</a:t>
            </a:r>
            <a:r>
              <a:rPr lang="zh-CN" altLang="en-US" sz="2000" dirty="0">
                <a:solidFill>
                  <a:schemeClr val="tx1"/>
                </a:solidFill>
              </a:rPr>
              <a:t>，而不能单独使用。</a:t>
            </a:r>
          </a:p>
        </p:txBody>
      </p:sp>
    </p:spTree>
    <p:extLst>
      <p:ext uri="{BB962C8B-B14F-4D97-AF65-F5344CB8AC3E}">
        <p14:creationId xmlns:p14="http://schemas.microsoft.com/office/powerpoint/2010/main" val="2410414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90"/>
            <a:ext cx="10515600" cy="69608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continue</a:t>
            </a:r>
            <a:r>
              <a:rPr lang="zh-CN" altLang="en-US" dirty="0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432" y="1052664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5.5】</a:t>
            </a:r>
            <a:r>
              <a:rPr lang="zh-CN" altLang="en-US" sz="2000" b="1" dirty="0"/>
              <a:t>要求输出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～</a:t>
            </a:r>
            <a:r>
              <a:rPr lang="en-US" altLang="zh-CN" sz="2000" b="1" dirty="0"/>
              <a:t>200</a:t>
            </a:r>
            <a:r>
              <a:rPr lang="zh-CN" altLang="en-US" sz="2000" b="1" dirty="0"/>
              <a:t>之间的不能被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6" y="1861352"/>
            <a:ext cx="3052098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	</a:t>
            </a:r>
            <a:r>
              <a:rPr lang="pt-BR" altLang="zh-CN" sz="1400">
                <a:solidFill>
                  <a:schemeClr val="accent6"/>
                </a:solidFill>
              </a:rPr>
              <a:t>continue;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90357" y="2795319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90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当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>
                  <a:solidFill>
                    <a:schemeClr val="bg1"/>
                  </a:solidFill>
                </a:rPr>
                <a:t>continue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语句，流程跳转到表示循环体结束的右花括号的前面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注意不是右花括号的后面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>
                  <a:solidFill>
                    <a:schemeClr val="bg1"/>
                  </a:solidFill>
                </a:rPr>
                <a:t>，从而跳过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函数语句，结束本次循环，然后进行循环变量的增值</a:t>
              </a:r>
              <a:r>
                <a:rPr lang="en-US" altLang="zh-CN" sz="1400">
                  <a:solidFill>
                    <a:schemeClr val="bg1"/>
                  </a:solidFill>
                </a:rPr>
                <a:t>(n++)</a:t>
              </a:r>
              <a:r>
                <a:rPr lang="zh-CN" altLang="en-US" sz="1400">
                  <a:solidFill>
                    <a:schemeClr val="bg1"/>
                  </a:solidFill>
                </a:rPr>
                <a:t>，只要</a:t>
              </a:r>
              <a:r>
                <a:rPr lang="en-US" altLang="zh-CN" sz="1400">
                  <a:solidFill>
                    <a:schemeClr val="bg1"/>
                  </a:solidFill>
                </a:rPr>
                <a:t>n&lt;=200</a:t>
              </a:r>
              <a:r>
                <a:rPr lang="zh-CN" altLang="en-US" sz="1400">
                  <a:solidFill>
                    <a:schemeClr val="bg1"/>
                  </a:solidFill>
                </a:rPr>
                <a:t>，就会接着执行下一次循环。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64344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≤</a:t>
              </a:r>
              <a:r>
                <a:rPr lang="en-US" altLang="zh-CN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能被</a:t>
              </a:r>
              <a:r>
                <a:rPr lang="en-US" altLang="zh-CN"/>
                <a:t>3</a:t>
              </a:r>
              <a:r>
                <a:rPr lang="zh-CN" altLang="en-US"/>
                <a:t>整除</a:t>
              </a:r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输出</a:t>
              </a:r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>
                  <a:solidFill>
                    <a:schemeClr val="lt1"/>
                  </a:solidFill>
                </a:rPr>
                <a:t>结束</a:t>
              </a: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4643" y="5087983"/>
            <a:ext cx="5095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7795591" cy="618011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作用：</a:t>
            </a:r>
            <a:r>
              <a:rPr lang="zh-CN" altLang="en-US" sz="2000" b="1" dirty="0">
                <a:solidFill>
                  <a:schemeClr val="tx1"/>
                </a:solidFill>
              </a:rPr>
              <a:t>结束本次循环，即跳过循环体中下面尚未执行的语句</a:t>
            </a:r>
            <a:r>
              <a:rPr lang="zh-CN" altLang="en-US" sz="2000" dirty="0">
                <a:solidFill>
                  <a:schemeClr val="tx1"/>
                </a:solidFill>
              </a:rPr>
              <a:t>，转到循环体结束点之前，接着执行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语句中的“表达式</a:t>
            </a:r>
            <a:r>
              <a:rPr lang="en-US" altLang="zh-CN" sz="2000" dirty="0">
                <a:solidFill>
                  <a:schemeClr val="tx1"/>
                </a:solidFill>
              </a:rPr>
              <a:t>3”</a:t>
            </a:r>
            <a:r>
              <a:rPr lang="zh-CN" altLang="en-US" sz="2000" dirty="0">
                <a:solidFill>
                  <a:schemeClr val="tx1"/>
                </a:solidFill>
              </a:rPr>
              <a:t>，然后进行下一次是否执行循环的判定。</a:t>
            </a:r>
          </a:p>
        </p:txBody>
      </p:sp>
    </p:spTree>
    <p:extLst>
      <p:ext uri="{BB962C8B-B14F-4D97-AF65-F5344CB8AC3E}">
        <p14:creationId xmlns:p14="http://schemas.microsoft.com/office/powerpoint/2010/main" val="3261898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844959" y="1570383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/>
              <a:t>break;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503365" y="1570381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continue;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4959" y="1948070"/>
            <a:ext cx="2700000" cy="171673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/>
              <a:t>if(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break;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503365" y="1958008"/>
            <a:ext cx="2700000" cy="1716735"/>
          </a:xfrm>
          <a:prstGeom prst="roundRect">
            <a:avLst>
              <a:gd name="adj" fmla="val 162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>
                <a:solidFill>
                  <a:schemeClr val="tx1"/>
                </a:solidFill>
              </a:rPr>
              <a:t>while(</a:t>
            </a:r>
            <a:r>
              <a:rPr lang="zh-CN" altLang="en-US" sz="1400">
                <a:solidFill>
                  <a:schemeClr val="tx1"/>
                </a:solidFill>
              </a:rPr>
              <a:t>表达式</a:t>
            </a:r>
            <a:r>
              <a:rPr lang="en-US" altLang="zh-CN" sz="1400">
                <a:solidFill>
                  <a:schemeClr val="tx1"/>
                </a:solidFill>
              </a:rPr>
              <a:t>1)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chemeClr val="tx1"/>
                </a:solidFill>
              </a:rPr>
              <a:t>{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>
                <a:solidFill>
                  <a:schemeClr val="tx1"/>
                </a:solidFill>
              </a:rPr>
              <a:t>语句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>
                <a:solidFill>
                  <a:schemeClr val="tx1"/>
                </a:solidFill>
              </a:rPr>
              <a:t>if(</a:t>
            </a:r>
            <a:r>
              <a:rPr lang="zh-CN" altLang="en-US" sz="1400">
                <a:solidFill>
                  <a:schemeClr val="tx1"/>
                </a:solidFill>
              </a:rPr>
              <a:t>表达式</a:t>
            </a:r>
            <a:r>
              <a:rPr lang="en-US" altLang="zh-CN" sz="1400">
                <a:solidFill>
                  <a:schemeClr val="tx1"/>
                </a:solidFill>
              </a:rPr>
              <a:t>2) </a:t>
            </a:r>
            <a:r>
              <a:rPr lang="pt-BR" altLang="zh-CN" sz="1400">
                <a:solidFill>
                  <a:schemeClr val="tx1"/>
                </a:solidFill>
              </a:rPr>
              <a:t>continue;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>
                <a:solidFill>
                  <a:schemeClr val="tx1"/>
                </a:solidFill>
              </a:rPr>
              <a:t>语句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74374" y="6272163"/>
            <a:ext cx="1144325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continue语句只结束本次循环，而非终止整个循环。break语句结束整个循环，不再判断执行循环的条件是否成立。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1570381"/>
            <a:ext cx="0" cy="45918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66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749714" y="1759226"/>
            <a:ext cx="2114373" cy="4227783"/>
            <a:chOff x="3749714" y="1759226"/>
            <a:chExt cx="2114373" cy="4227783"/>
          </a:xfrm>
        </p:grpSpPr>
        <p:sp>
          <p:nvSpPr>
            <p:cNvPr id="28" name="文本框 27"/>
            <p:cNvSpPr txBox="1"/>
            <p:nvPr/>
          </p:nvSpPr>
          <p:spPr>
            <a:xfrm>
              <a:off x="5128592" y="3944763"/>
              <a:ext cx="735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solidFill>
                    <a:schemeClr val="accent1"/>
                  </a:solidFill>
                </a:rPr>
                <a:t>break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49714" y="1759226"/>
              <a:ext cx="1910621" cy="4227783"/>
              <a:chOff x="4072736" y="1958010"/>
              <a:chExt cx="1910621" cy="4227783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4303643" y="2345635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4989443" y="1958010"/>
                <a:ext cx="0" cy="38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989443" y="2872409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476707" y="3149519"/>
                <a:ext cx="1031655" cy="484567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989443" y="3612978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流程图: 决策 16"/>
              <p:cNvSpPr/>
              <p:nvPr/>
            </p:nvSpPr>
            <p:spPr>
              <a:xfrm>
                <a:off x="4303643" y="3890088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表达式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89443" y="4416862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73615" y="4685218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/>
                  <a:t>语句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83554" y="5699793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/>
                  <a:t>while</a:t>
                </a:r>
                <a:r>
                  <a:rPr lang="zh-CN" altLang="en-US" sz="1400"/>
                  <a:t>循环的下一语句</a:t>
                </a: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72736" y="2146852"/>
                <a:ext cx="916707" cy="3190461"/>
              </a:xfrm>
              <a:custGeom>
                <a:avLst/>
                <a:gdLst>
                  <a:gd name="connsiteX0" fmla="*/ 1123121 w 1123121"/>
                  <a:gd name="connsiteY0" fmla="*/ 3021496 h 3190461"/>
                  <a:gd name="connsiteX1" fmla="*/ 1123121 w 1123121"/>
                  <a:gd name="connsiteY1" fmla="*/ 3190461 h 3190461"/>
                  <a:gd name="connsiteX2" fmla="*/ 0 w 1123121"/>
                  <a:gd name="connsiteY2" fmla="*/ 3190461 h 3190461"/>
                  <a:gd name="connsiteX3" fmla="*/ 0 w 1123121"/>
                  <a:gd name="connsiteY3" fmla="*/ 0 h 3190461"/>
                  <a:gd name="connsiteX4" fmla="*/ 1113182 w 1123121"/>
                  <a:gd name="connsiteY4" fmla="*/ 0 h 31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121" h="3190461">
                    <a:moveTo>
                      <a:pt x="1123121" y="3021496"/>
                    </a:moveTo>
                    <a:lnTo>
                      <a:pt x="1123121" y="3190461"/>
                    </a:lnTo>
                    <a:lnTo>
                      <a:pt x="0" y="3190461"/>
                    </a:lnTo>
                    <a:lnTo>
                      <a:pt x="0" y="0"/>
                    </a:lnTo>
                    <a:lnTo>
                      <a:pt x="1113182" y="0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99383" y="2604052"/>
                <a:ext cx="983974" cy="3093711"/>
              </a:xfrm>
              <a:custGeom>
                <a:avLst/>
                <a:gdLst>
                  <a:gd name="connsiteX0" fmla="*/ 695739 w 983974"/>
                  <a:gd name="connsiteY0" fmla="*/ 0 h 3140765"/>
                  <a:gd name="connsiteX1" fmla="*/ 983974 w 983974"/>
                  <a:gd name="connsiteY1" fmla="*/ 0 h 3140765"/>
                  <a:gd name="connsiteX2" fmla="*/ 983974 w 983974"/>
                  <a:gd name="connsiteY2" fmla="*/ 2842591 h 3140765"/>
                  <a:gd name="connsiteX3" fmla="*/ 0 w 983974"/>
                  <a:gd name="connsiteY3" fmla="*/ 2842591 h 3140765"/>
                  <a:gd name="connsiteX4" fmla="*/ 0 w 983974"/>
                  <a:gd name="connsiteY4" fmla="*/ 3140765 h 3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3974" h="3140765">
                    <a:moveTo>
                      <a:pt x="695739" y="0"/>
                    </a:moveTo>
                    <a:lnTo>
                      <a:pt x="983974" y="0"/>
                    </a:lnTo>
                    <a:lnTo>
                      <a:pt x="983974" y="2842591"/>
                    </a:lnTo>
                    <a:lnTo>
                      <a:pt x="0" y="2842591"/>
                    </a:lnTo>
                    <a:lnTo>
                      <a:pt x="0" y="3140765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615605" y="2320955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32114" y="2856651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真</a:t>
                </a:r>
              </a:p>
            </p:txBody>
          </p:sp>
          <p:cxnSp>
            <p:nvCxnSpPr>
              <p:cNvPr id="26" name="直接箭头连接符 25"/>
              <p:cNvCxnSpPr>
                <a:stCxn id="17" idx="3"/>
              </p:cNvCxnSpPr>
              <p:nvPr/>
            </p:nvCxnSpPr>
            <p:spPr>
              <a:xfrm>
                <a:off x="5695121" y="4153475"/>
                <a:ext cx="288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637792" y="3890257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真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47023" y="4397152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假</a:t>
                </a: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382861" y="1752429"/>
            <a:ext cx="2064538" cy="4227783"/>
            <a:chOff x="9382861" y="1752429"/>
            <a:chExt cx="2064538" cy="4227783"/>
          </a:xfrm>
        </p:grpSpPr>
        <p:sp>
          <p:nvSpPr>
            <p:cNvPr id="35" name="文本框 34"/>
            <p:cNvSpPr txBox="1"/>
            <p:nvPr/>
          </p:nvSpPr>
          <p:spPr>
            <a:xfrm>
              <a:off x="10518139" y="3978606"/>
              <a:ext cx="8673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continue</a:t>
              </a:r>
              <a:endParaRPr lang="zh-CN" altLang="en-US" sz="1400"/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13768" y="2140054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表达式</a:t>
              </a: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0299568" y="1752429"/>
              <a:ext cx="0" cy="38762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0299568" y="2666828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86832" y="2943938"/>
              <a:ext cx="1031655" cy="484567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语句</a:t>
              </a: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299568" y="3407397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决策 41"/>
            <p:cNvSpPr/>
            <p:nvPr/>
          </p:nvSpPr>
          <p:spPr>
            <a:xfrm>
              <a:off x="9613768" y="3684507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表达式</a:t>
              </a: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0299568" y="4211281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783740" y="4479637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语句</a:t>
              </a:r>
              <a:r>
                <a:rPr lang="en-US" altLang="zh-CN" sz="1400">
                  <a:solidFill>
                    <a:schemeClr val="tx1"/>
                  </a:solidFill>
                </a:rPr>
                <a:t>2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793679" y="5494212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while</a:t>
              </a:r>
              <a:r>
                <a:rPr lang="zh-CN" altLang="en-US" sz="1400">
                  <a:solidFill>
                    <a:schemeClr val="tx1"/>
                  </a:solidFill>
                </a:rPr>
                <a:t>循环的下一语句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9382861" y="1941271"/>
              <a:ext cx="916707" cy="3190461"/>
            </a:xfrm>
            <a:custGeom>
              <a:avLst/>
              <a:gdLst>
                <a:gd name="connsiteX0" fmla="*/ 1123121 w 1123121"/>
                <a:gd name="connsiteY0" fmla="*/ 3021496 h 3190461"/>
                <a:gd name="connsiteX1" fmla="*/ 1123121 w 1123121"/>
                <a:gd name="connsiteY1" fmla="*/ 3190461 h 3190461"/>
                <a:gd name="connsiteX2" fmla="*/ 0 w 1123121"/>
                <a:gd name="connsiteY2" fmla="*/ 3190461 h 3190461"/>
                <a:gd name="connsiteX3" fmla="*/ 0 w 1123121"/>
                <a:gd name="connsiteY3" fmla="*/ 0 h 3190461"/>
                <a:gd name="connsiteX4" fmla="*/ 1113182 w 1123121"/>
                <a:gd name="connsiteY4" fmla="*/ 0 h 3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21" h="3190461">
                  <a:moveTo>
                    <a:pt x="1123121" y="3021496"/>
                  </a:moveTo>
                  <a:lnTo>
                    <a:pt x="1123121" y="3190461"/>
                  </a:lnTo>
                  <a:lnTo>
                    <a:pt x="0" y="3190461"/>
                  </a:lnTo>
                  <a:lnTo>
                    <a:pt x="0" y="0"/>
                  </a:lnTo>
                  <a:lnTo>
                    <a:pt x="1113182" y="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925730" y="2115374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42239" y="2651070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真</a:t>
              </a:r>
            </a:p>
          </p:txBody>
        </p:sp>
        <p:cxnSp>
          <p:nvCxnSpPr>
            <p:cNvPr id="50" name="直接箭头连接符 49"/>
            <p:cNvCxnSpPr>
              <a:stCxn id="42" idx="3"/>
            </p:cNvCxnSpPr>
            <p:nvPr/>
          </p:nvCxnSpPr>
          <p:spPr>
            <a:xfrm>
              <a:off x="11005246" y="3947894"/>
              <a:ext cx="28823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0947917" y="3684676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真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257148" y="4191571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假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283322" y="3954691"/>
              <a:ext cx="0" cy="11770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10298049" y="2403441"/>
              <a:ext cx="1149350" cy="3073400"/>
            </a:xfrm>
            <a:custGeom>
              <a:avLst/>
              <a:gdLst>
                <a:gd name="connsiteX0" fmla="*/ 685800 w 1149350"/>
                <a:gd name="connsiteY0" fmla="*/ 0 h 3073400"/>
                <a:gd name="connsiteX1" fmla="*/ 1149350 w 1149350"/>
                <a:gd name="connsiteY1" fmla="*/ 0 h 3073400"/>
                <a:gd name="connsiteX2" fmla="*/ 1149350 w 1149350"/>
                <a:gd name="connsiteY2" fmla="*/ 2794000 h 3073400"/>
                <a:gd name="connsiteX3" fmla="*/ 0 w 1149350"/>
                <a:gd name="connsiteY3" fmla="*/ 2794000 h 3073400"/>
                <a:gd name="connsiteX4" fmla="*/ 0 w 1149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073400">
                  <a:moveTo>
                    <a:pt x="685800" y="0"/>
                  </a:moveTo>
                  <a:lnTo>
                    <a:pt x="1149350" y="0"/>
                  </a:lnTo>
                  <a:lnTo>
                    <a:pt x="1149350" y="2794000"/>
                  </a:lnTo>
                  <a:lnTo>
                    <a:pt x="0" y="2794000"/>
                  </a:lnTo>
                  <a:lnTo>
                    <a:pt x="0" y="307340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46" idx="1"/>
            </p:cNvCxnSpPr>
            <p:nvPr/>
          </p:nvCxnSpPr>
          <p:spPr>
            <a:xfrm>
              <a:off x="10299568" y="5131732"/>
              <a:ext cx="983754" cy="0"/>
            </a:xfrm>
            <a:prstGeom prst="line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46" idx="1"/>
            </p:cNvCxnSpPr>
            <p:nvPr/>
          </p:nvCxnSpPr>
          <p:spPr>
            <a:xfrm>
              <a:off x="10299568" y="4965637"/>
              <a:ext cx="0" cy="16609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34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61" y="365829"/>
            <a:ext cx="10515600" cy="630631"/>
          </a:xfrm>
        </p:spPr>
        <p:txBody>
          <a:bodyPr>
            <a:normAutofit/>
          </a:bodyPr>
          <a:lstStyle/>
          <a:p>
            <a:r>
              <a:rPr lang="zh-CN" altLang="en-US" dirty="0"/>
              <a:t>条件运算符和条件表达式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1161" y="1086080"/>
                <a:ext cx="5343176" cy="1836716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作业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4.5】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有一阶跃函数：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   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8900" indent="-8890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编一程序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输入一个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值，要求输出相应的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y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值。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61" y="1086080"/>
                <a:ext cx="5343176" cy="1836716"/>
              </a:xfrm>
              <a:blipFill>
                <a:blip r:embed="rId11"/>
                <a:stretch>
                  <a:fillRect l="-1140" t="-1661" r="-1140" b="-4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3200054" y="3288420"/>
            <a:ext cx="2890050" cy="297164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/>
              <a:t>#include &lt;stdio.h&gt;</a:t>
            </a:r>
          </a:p>
          <a:p>
            <a:pPr defTabSz="363538"/>
            <a:r>
              <a:rPr lang="en-US" altLang="zh-CN" sz="1400"/>
              <a:t>int main()</a:t>
            </a:r>
          </a:p>
          <a:p>
            <a:pPr defTabSz="363538"/>
            <a:r>
              <a:rPr lang="en-US" altLang="zh-CN" sz="1400"/>
              <a:t>{</a:t>
            </a:r>
          </a:p>
          <a:p>
            <a:pPr defTabSz="363538"/>
            <a:r>
              <a:rPr lang="en-US" altLang="zh-CN" sz="1400"/>
              <a:t>	int x,y;</a:t>
            </a:r>
          </a:p>
          <a:p>
            <a:pPr defTabSz="363538"/>
            <a:r>
              <a:rPr lang="en-US" altLang="zh-CN" sz="1400"/>
              <a:t>	scanf("%d",&amp;x);</a:t>
            </a:r>
          </a:p>
          <a:p>
            <a:pPr defTabSz="363538"/>
            <a:r>
              <a:rPr lang="en-US" altLang="zh-CN" sz="1400"/>
              <a:t>	if(x&lt;0)</a:t>
            </a:r>
          </a:p>
          <a:p>
            <a:pPr defTabSz="363538"/>
            <a:r>
              <a:rPr lang="en-US" altLang="zh-CN" sz="1400"/>
              <a:t>		y=-1;</a:t>
            </a:r>
          </a:p>
          <a:p>
            <a:pPr defTabSz="363538"/>
            <a:r>
              <a:rPr lang="en-US" altLang="zh-CN" sz="1400"/>
              <a:t>	else </a:t>
            </a:r>
          </a:p>
          <a:p>
            <a:pPr defTabSz="363538"/>
            <a:r>
              <a:rPr lang="en-US" altLang="zh-CN" sz="1400"/>
              <a:t>		if(x==0) y=0;</a:t>
            </a:r>
          </a:p>
          <a:p>
            <a:pPr defTabSz="363538"/>
            <a:r>
              <a:rPr lang="en-US" altLang="zh-CN" sz="1400"/>
              <a:t>		else y=1;</a:t>
            </a:r>
          </a:p>
          <a:p>
            <a:pPr defTabSz="363538"/>
            <a:r>
              <a:rPr lang="en-US" altLang="zh-CN" sz="1400"/>
              <a:t>		printf("x=%d,y=%d\n",x,y);</a:t>
            </a:r>
          </a:p>
          <a:p>
            <a:pPr defTabSz="363538"/>
            <a:r>
              <a:rPr lang="en-US" altLang="zh-CN" sz="1400"/>
              <a:t>	return 0;</a:t>
            </a:r>
          </a:p>
          <a:p>
            <a:pPr defTabSz="363538"/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628363" y="818541"/>
            <a:ext cx="4845060" cy="1082218"/>
            <a:chOff x="7315200" y="1214207"/>
            <a:chExt cx="1739348" cy="1082218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8120270" y="1214207"/>
              <a:ext cx="0" cy="108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7315200" y="1769165"/>
              <a:ext cx="1739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120270" y="1542588"/>
              <a:ext cx="5367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583557" y="2029605"/>
              <a:ext cx="5367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81313" y="3198800"/>
            <a:ext cx="2823701" cy="3061270"/>
            <a:chOff x="4030664" y="1795463"/>
            <a:chExt cx="3717925" cy="4121151"/>
          </a:xfrm>
        </p:grpSpPr>
        <p:sp>
          <p:nvSpPr>
            <p:cNvPr id="26" name="MH_Text_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4030664" y="1916113"/>
              <a:ext cx="3717925" cy="4000501"/>
            </a:xfrm>
            <a:prstGeom prst="roundRect">
              <a:avLst>
                <a:gd name="adj" fmla="val 1429"/>
              </a:avLst>
            </a:prstGeom>
            <a:solidFill>
              <a:srgbClr val="F2F2F2"/>
            </a:solidFill>
            <a:ln w="3175">
              <a:solidFill>
                <a:srgbClr val="D5D5D5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288000" tIns="720000" rIns="288000" bIns="360000" anchor="ctr">
              <a:no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1400" b="1">
                  <a:solidFill>
                    <a:schemeClr val="accent1"/>
                  </a:solidFill>
                </a:rPr>
                <a:t>先后用</a:t>
              </a:r>
              <a:r>
                <a:rPr lang="en-US" altLang="zh-CN" sz="1400" b="1">
                  <a:solidFill>
                    <a:schemeClr val="accent1"/>
                  </a:solidFill>
                </a:rPr>
                <a:t>3</a:t>
              </a:r>
              <a:r>
                <a:rPr lang="zh-CN" altLang="en-US" sz="1400" b="1">
                  <a:solidFill>
                    <a:schemeClr val="accent1"/>
                  </a:solidFill>
                </a:rPr>
                <a:t>个独立的</a:t>
              </a:r>
              <a:r>
                <a:rPr lang="en-US" altLang="zh-CN" sz="1400" b="1">
                  <a:solidFill>
                    <a:schemeClr val="accent1"/>
                  </a:solidFill>
                </a:rPr>
                <a:t>if</a:t>
              </a:r>
              <a:r>
                <a:rPr lang="zh-CN" altLang="en-US" sz="1400" b="1">
                  <a:solidFill>
                    <a:schemeClr val="accent1"/>
                  </a:solidFill>
                </a:rPr>
                <a:t>语句处理</a:t>
              </a:r>
              <a:endParaRPr lang="en-US" altLang="zh-CN" sz="1400" b="1">
                <a:solidFill>
                  <a:schemeClr val="accent1"/>
                </a:solidFill>
              </a:endParaRP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S1</a:t>
              </a:r>
              <a:r>
                <a:rPr lang="zh-CN" altLang="en-US" sz="1400">
                  <a:solidFill>
                    <a:srgbClr val="454545"/>
                  </a:solidFill>
                </a:rPr>
                <a:t>：输入</a:t>
              </a:r>
              <a:r>
                <a:rPr lang="en-US" altLang="zh-CN" sz="1400">
                  <a:solidFill>
                    <a:srgbClr val="454545"/>
                  </a:solidFill>
                </a:rPr>
                <a:t>x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S2</a:t>
              </a:r>
              <a:r>
                <a:rPr lang="zh-CN" altLang="en-US" sz="1400">
                  <a:solidFill>
                    <a:srgbClr val="454545"/>
                  </a:solidFill>
                </a:rPr>
                <a:t>：若</a:t>
              </a:r>
              <a:r>
                <a:rPr lang="en-US" altLang="zh-CN" sz="1400">
                  <a:solidFill>
                    <a:srgbClr val="454545"/>
                  </a:solidFill>
                </a:rPr>
                <a:t>x&lt;0,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 =-1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S3</a:t>
              </a:r>
              <a:r>
                <a:rPr lang="zh-CN" altLang="en-US" sz="1400">
                  <a:solidFill>
                    <a:srgbClr val="454545"/>
                  </a:solidFill>
                </a:rPr>
                <a:t>：若</a:t>
              </a:r>
              <a:r>
                <a:rPr lang="en-US" altLang="zh-CN" sz="1400">
                  <a:solidFill>
                    <a:srgbClr val="454545"/>
                  </a:solidFill>
                </a:rPr>
                <a:t>x=0,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y=0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S4</a:t>
              </a:r>
              <a:r>
                <a:rPr lang="zh-CN" altLang="en-US" sz="1400">
                  <a:solidFill>
                    <a:srgbClr val="454545"/>
                  </a:solidFill>
                </a:rPr>
                <a:t>：若</a:t>
              </a:r>
              <a:r>
                <a:rPr lang="en-US" altLang="zh-CN" sz="1400">
                  <a:solidFill>
                    <a:srgbClr val="454545"/>
                  </a:solidFill>
                </a:rPr>
                <a:t>x&gt;0,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y=1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S5</a:t>
              </a:r>
              <a:r>
                <a:rPr lang="zh-CN" altLang="en-US" sz="1400">
                  <a:solidFill>
                    <a:srgbClr val="454545"/>
                  </a:solidFill>
                </a:rPr>
                <a:t>：输出</a:t>
              </a:r>
              <a:r>
                <a:rPr lang="en-US" altLang="zh-CN" sz="1400">
                  <a:solidFill>
                    <a:srgbClr val="454545"/>
                  </a:solidFill>
                </a:rPr>
                <a:t>y</a:t>
              </a:r>
              <a:endParaRPr lang="zh-CN" altLang="en-US" sz="1400" dirty="0">
                <a:solidFill>
                  <a:srgbClr val="454545"/>
                </a:solidFill>
              </a:endParaRPr>
            </a:p>
          </p:txBody>
        </p:sp>
        <p:sp>
          <p:nvSpPr>
            <p:cNvPr id="27" name="MH_Other_1"/>
            <p:cNvSpPr/>
            <p:nvPr>
              <p:custDataLst>
                <p:tags r:id="rId6"/>
              </p:custDataLst>
            </p:nvPr>
          </p:nvSpPr>
          <p:spPr>
            <a:xfrm>
              <a:off x="4621214" y="1795463"/>
              <a:ext cx="276225" cy="120650"/>
            </a:xfrm>
            <a:custGeom>
              <a:avLst/>
              <a:gdLst>
                <a:gd name="connsiteX0" fmla="*/ 131005 w 311731"/>
                <a:gd name="connsiteY0" fmla="*/ 0 h 121823"/>
                <a:gd name="connsiteX1" fmla="*/ 180725 w 311731"/>
                <a:gd name="connsiteY1" fmla="*/ 0 h 121823"/>
                <a:gd name="connsiteX2" fmla="*/ 205433 w 311731"/>
                <a:gd name="connsiteY2" fmla="*/ 4162 h 121823"/>
                <a:gd name="connsiteX3" fmla="*/ 309453 w 311731"/>
                <a:gd name="connsiteY3" fmla="*/ 109253 h 121823"/>
                <a:gd name="connsiteX4" fmla="*/ 311731 w 311731"/>
                <a:gd name="connsiteY4" fmla="*/ 121823 h 121823"/>
                <a:gd name="connsiteX5" fmla="*/ 0 w 311731"/>
                <a:gd name="connsiteY5" fmla="*/ 121823 h 121823"/>
                <a:gd name="connsiteX6" fmla="*/ 2277 w 311731"/>
                <a:gd name="connsiteY6" fmla="*/ 109253 h 121823"/>
                <a:gd name="connsiteX7" fmla="*/ 106298 w 311731"/>
                <a:gd name="connsiteY7" fmla="*/ 4162 h 12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731" h="121823">
                  <a:moveTo>
                    <a:pt x="131005" y="0"/>
                  </a:moveTo>
                  <a:lnTo>
                    <a:pt x="180725" y="0"/>
                  </a:lnTo>
                  <a:lnTo>
                    <a:pt x="205433" y="4162"/>
                  </a:lnTo>
                  <a:cubicBezTo>
                    <a:pt x="252408" y="20443"/>
                    <a:pt x="290475" y="59254"/>
                    <a:pt x="309453" y="109253"/>
                  </a:cubicBezTo>
                  <a:lnTo>
                    <a:pt x="311731" y="121823"/>
                  </a:lnTo>
                  <a:lnTo>
                    <a:pt x="0" y="121823"/>
                  </a:lnTo>
                  <a:lnTo>
                    <a:pt x="2277" y="109253"/>
                  </a:lnTo>
                  <a:cubicBezTo>
                    <a:pt x="21256" y="59254"/>
                    <a:pt x="59323" y="20443"/>
                    <a:pt x="106298" y="416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29" name="MH_Other_2"/>
            <p:cNvSpPr/>
            <p:nvPr>
              <p:custDataLst>
                <p:tags r:id="rId7"/>
              </p:custDataLst>
            </p:nvPr>
          </p:nvSpPr>
          <p:spPr>
            <a:xfrm>
              <a:off x="6948489" y="1795463"/>
              <a:ext cx="261937" cy="120650"/>
            </a:xfrm>
            <a:custGeom>
              <a:avLst/>
              <a:gdLst>
                <a:gd name="connsiteX0" fmla="*/ 145370 w 318081"/>
                <a:gd name="connsiteY0" fmla="*/ 0 h 130555"/>
                <a:gd name="connsiteX1" fmla="*/ 172710 w 318081"/>
                <a:gd name="connsiteY1" fmla="*/ 0 h 130555"/>
                <a:gd name="connsiteX2" fmla="*/ 209618 w 318081"/>
                <a:gd name="connsiteY2" fmla="*/ 6428 h 130555"/>
                <a:gd name="connsiteX3" fmla="*/ 315757 w 318081"/>
                <a:gd name="connsiteY3" fmla="*/ 117294 h 130555"/>
                <a:gd name="connsiteX4" fmla="*/ 318081 w 318081"/>
                <a:gd name="connsiteY4" fmla="*/ 130555 h 130555"/>
                <a:gd name="connsiteX5" fmla="*/ 0 w 318081"/>
                <a:gd name="connsiteY5" fmla="*/ 130555 h 130555"/>
                <a:gd name="connsiteX6" fmla="*/ 2324 w 318081"/>
                <a:gd name="connsiteY6" fmla="*/ 117294 h 130555"/>
                <a:gd name="connsiteX7" fmla="*/ 108463 w 318081"/>
                <a:gd name="connsiteY7" fmla="*/ 6428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30" name="MH_SubTitle_1"/>
            <p:cNvSpPr/>
            <p:nvPr>
              <p:custDataLst>
                <p:tags r:id="rId8"/>
              </p:custDataLst>
            </p:nvPr>
          </p:nvSpPr>
          <p:spPr>
            <a:xfrm>
              <a:off x="4760914" y="1795464"/>
              <a:ext cx="2308225" cy="649287"/>
            </a:xfrm>
            <a:custGeom>
              <a:avLst/>
              <a:gdLst>
                <a:gd name="connsiteX0" fmla="*/ 0 w 2600830"/>
                <a:gd name="connsiteY0" fmla="*/ 0 h 649288"/>
                <a:gd name="connsiteX1" fmla="*/ 2600830 w 2600830"/>
                <a:gd name="connsiteY1" fmla="*/ 0 h 649288"/>
                <a:gd name="connsiteX2" fmla="*/ 2520047 w 2600830"/>
                <a:gd name="connsiteY2" fmla="*/ 89402 h 649288"/>
                <a:gd name="connsiteX3" fmla="*/ 1945040 w 2600830"/>
                <a:gd name="connsiteY3" fmla="*/ 646112 h 649288"/>
                <a:gd name="connsiteX4" fmla="*/ 648052 w 2600830"/>
                <a:gd name="connsiteY4" fmla="*/ 649287 h 649288"/>
                <a:gd name="connsiteX5" fmla="*/ 77908 w 2600830"/>
                <a:gd name="connsiteY5" fmla="*/ 84156 h 6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0830" h="649288">
                  <a:moveTo>
                    <a:pt x="0" y="0"/>
                  </a:moveTo>
                  <a:lnTo>
                    <a:pt x="2600830" y="0"/>
                  </a:lnTo>
                  <a:lnTo>
                    <a:pt x="2520047" y="89402"/>
                  </a:lnTo>
                  <a:cubicBezTo>
                    <a:pt x="2351572" y="318525"/>
                    <a:pt x="2323328" y="645186"/>
                    <a:pt x="1945040" y="646112"/>
                  </a:cubicBezTo>
                  <a:lnTo>
                    <a:pt x="648052" y="649287"/>
                  </a:lnTo>
                  <a:cubicBezTo>
                    <a:pt x="269764" y="650213"/>
                    <a:pt x="245977" y="310819"/>
                    <a:pt x="77908" y="8415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算法步骤</a:t>
              </a: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9411839" y="3288420"/>
            <a:ext cx="2525058" cy="297164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/>
              <a:t>#include &lt;stdio.h&gt;</a:t>
            </a:r>
          </a:p>
          <a:p>
            <a:pPr defTabSz="363538"/>
            <a:r>
              <a:rPr lang="en-US" altLang="zh-CN" sz="1400"/>
              <a:t>int main()</a:t>
            </a:r>
          </a:p>
          <a:p>
            <a:pPr defTabSz="363538"/>
            <a:r>
              <a:rPr lang="en-US" altLang="zh-CN" sz="1400"/>
              <a:t>{</a:t>
            </a:r>
          </a:p>
          <a:p>
            <a:pPr defTabSz="363538"/>
            <a:r>
              <a:rPr lang="en-US" altLang="zh-CN" sz="1400"/>
              <a:t>	int x,y;</a:t>
            </a:r>
          </a:p>
          <a:p>
            <a:pPr defTabSz="363538"/>
            <a:r>
              <a:rPr lang="en-US" altLang="zh-CN" sz="1400"/>
              <a:t>	scanf("%d",&amp;x);</a:t>
            </a:r>
          </a:p>
          <a:p>
            <a:pPr defTabSz="363538"/>
            <a:r>
              <a:rPr lang="en-US" altLang="zh-CN" sz="1400"/>
              <a:t>	if(x&gt;=0)//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if(x&gt;0) y=1;</a:t>
            </a:r>
          </a:p>
          <a:p>
            <a:pPr defTabSz="363538"/>
            <a:r>
              <a:rPr lang="en-US" altLang="zh-CN" sz="1400"/>
              <a:t>		else    y=0;</a:t>
            </a:r>
          </a:p>
          <a:p>
            <a:pPr defTabSz="363538"/>
            <a:r>
              <a:rPr lang="en-US" altLang="zh-CN" sz="1400"/>
              <a:t>	else 		y=-1;</a:t>
            </a:r>
          </a:p>
          <a:p>
            <a:pPr defTabSz="363538"/>
            <a:r>
              <a:rPr lang="en-US" altLang="zh-CN" sz="1400"/>
              <a:t>	printf("x=%d,y=%d\n",x,y);</a:t>
            </a:r>
          </a:p>
          <a:p>
            <a:pPr defTabSz="363538"/>
            <a:r>
              <a:rPr lang="en-US" altLang="zh-CN" sz="1400"/>
              <a:t>	return 0;</a:t>
            </a:r>
          </a:p>
          <a:p>
            <a:pPr defTabSz="363538"/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10675" y="3198799"/>
            <a:ext cx="2814179" cy="3061270"/>
            <a:chOff x="4030664" y="1795463"/>
            <a:chExt cx="3717925" cy="4121151"/>
          </a:xfrm>
        </p:grpSpPr>
        <p:sp>
          <p:nvSpPr>
            <p:cNvPr id="33" name="MH_Text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4030664" y="1916113"/>
              <a:ext cx="3717925" cy="4000501"/>
            </a:xfrm>
            <a:prstGeom prst="roundRect">
              <a:avLst>
                <a:gd name="adj" fmla="val 1429"/>
              </a:avLst>
            </a:prstGeom>
            <a:solidFill>
              <a:srgbClr val="F2F2F2"/>
            </a:solidFill>
            <a:ln w="3175">
              <a:solidFill>
                <a:srgbClr val="D5D5D5"/>
              </a:solidFill>
              <a:prstDash val="soli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lIns="288000" tIns="720000" rIns="288000" bIns="360000" anchor="ctr">
              <a:noAutofit/>
            </a:bodyPr>
            <a:lstStyle/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sz="1400" b="1">
                  <a:solidFill>
                    <a:schemeClr val="accent1"/>
                  </a:solidFill>
                </a:rPr>
                <a:t>用一个嵌套的</a:t>
              </a:r>
              <a:r>
                <a:rPr lang="en-US" altLang="zh-CN" sz="1400" b="1">
                  <a:solidFill>
                    <a:schemeClr val="accent1"/>
                  </a:solidFill>
                </a:rPr>
                <a:t>if</a:t>
              </a:r>
              <a:r>
                <a:rPr lang="zh-CN" altLang="en-US" sz="1400" b="1">
                  <a:solidFill>
                    <a:schemeClr val="accent1"/>
                  </a:solidFill>
                </a:rPr>
                <a:t>语句处理</a:t>
              </a:r>
              <a:endParaRPr lang="en-US" altLang="zh-CN" sz="1400" b="1">
                <a:solidFill>
                  <a:schemeClr val="accent1"/>
                </a:solidFill>
              </a:endParaRP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S1</a:t>
              </a:r>
              <a:r>
                <a:rPr lang="zh-CN" altLang="en-US" sz="1400">
                  <a:solidFill>
                    <a:srgbClr val="454545"/>
                  </a:solidFill>
                </a:rPr>
                <a:t>：输入</a:t>
              </a:r>
              <a:r>
                <a:rPr lang="en-US" altLang="zh-CN" sz="1400">
                  <a:solidFill>
                    <a:srgbClr val="454545"/>
                  </a:solidFill>
                </a:rPr>
                <a:t>x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S2</a:t>
              </a:r>
              <a:r>
                <a:rPr lang="zh-CN" altLang="en-US" sz="1400">
                  <a:solidFill>
                    <a:srgbClr val="454545"/>
                  </a:solidFill>
                </a:rPr>
                <a:t>：若</a:t>
              </a:r>
              <a:r>
                <a:rPr lang="en-US" altLang="zh-CN" sz="1400">
                  <a:solidFill>
                    <a:srgbClr val="454545"/>
                  </a:solidFill>
                </a:rPr>
                <a:t>x&lt;0,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y=-1 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S3</a:t>
              </a:r>
              <a:r>
                <a:rPr lang="zh-CN" altLang="en-US" sz="1400">
                  <a:solidFill>
                    <a:srgbClr val="454545"/>
                  </a:solidFill>
                </a:rPr>
                <a:t>：否则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S4</a:t>
              </a:r>
              <a:r>
                <a:rPr lang="zh-CN" altLang="en-US" sz="1400">
                  <a:solidFill>
                    <a:srgbClr val="454545"/>
                  </a:solidFill>
                </a:rPr>
                <a:t>：若</a:t>
              </a:r>
              <a:r>
                <a:rPr lang="en-US" altLang="zh-CN" sz="1400">
                  <a:solidFill>
                    <a:srgbClr val="454545"/>
                  </a:solidFill>
                </a:rPr>
                <a:t>x=0,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y=0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S5</a:t>
              </a:r>
              <a:r>
                <a:rPr lang="zh-CN" altLang="en-US" sz="1400">
                  <a:solidFill>
                    <a:srgbClr val="454545"/>
                  </a:solidFill>
                </a:rPr>
                <a:t>：否则</a:t>
              </a:r>
              <a:r>
                <a:rPr lang="en-US" altLang="zh-CN" sz="1400">
                  <a:solidFill>
                    <a:srgbClr val="454545"/>
                  </a:solidFill>
                </a:rPr>
                <a:t>(</a:t>
              </a:r>
              <a:r>
                <a:rPr lang="zh-CN" altLang="en-US" sz="1400">
                  <a:solidFill>
                    <a:srgbClr val="454545"/>
                  </a:solidFill>
                </a:rPr>
                <a:t>即</a:t>
              </a:r>
              <a:r>
                <a:rPr lang="en-US" altLang="zh-CN" sz="1400">
                  <a:solidFill>
                    <a:srgbClr val="454545"/>
                  </a:solidFill>
                </a:rPr>
                <a:t>x&gt;0),</a:t>
              </a:r>
              <a:r>
                <a:rPr lang="zh-CN" altLang="en-US" sz="1400">
                  <a:solidFill>
                    <a:srgbClr val="454545"/>
                  </a:solidFill>
                </a:rPr>
                <a:t>则</a:t>
              </a:r>
              <a:r>
                <a:rPr lang="en-US" altLang="zh-CN" sz="1400">
                  <a:solidFill>
                    <a:srgbClr val="454545"/>
                  </a:solidFill>
                </a:rPr>
                <a:t>y=1</a:t>
              </a:r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CN" sz="1400">
                  <a:solidFill>
                    <a:srgbClr val="454545"/>
                  </a:solidFill>
                </a:rPr>
                <a:t>S6</a:t>
              </a:r>
              <a:r>
                <a:rPr lang="zh-CN" altLang="en-US" sz="1400">
                  <a:solidFill>
                    <a:srgbClr val="454545"/>
                  </a:solidFill>
                </a:rPr>
                <a:t>：输出</a:t>
              </a:r>
              <a:r>
                <a:rPr lang="en-US" altLang="zh-CN" sz="1400">
                  <a:solidFill>
                    <a:srgbClr val="454545"/>
                  </a:solidFill>
                </a:rPr>
                <a:t>y</a:t>
              </a:r>
              <a:endParaRPr lang="zh-CN" altLang="en-US" sz="1400" dirty="0">
                <a:solidFill>
                  <a:srgbClr val="454545"/>
                </a:solidFill>
              </a:endParaRPr>
            </a:p>
          </p:txBody>
        </p:sp>
        <p:sp>
          <p:nvSpPr>
            <p:cNvPr id="34" name="MH_Other_1"/>
            <p:cNvSpPr/>
            <p:nvPr>
              <p:custDataLst>
                <p:tags r:id="rId2"/>
              </p:custDataLst>
            </p:nvPr>
          </p:nvSpPr>
          <p:spPr>
            <a:xfrm>
              <a:off x="4621214" y="1795463"/>
              <a:ext cx="276225" cy="120650"/>
            </a:xfrm>
            <a:custGeom>
              <a:avLst/>
              <a:gdLst>
                <a:gd name="connsiteX0" fmla="*/ 131005 w 311731"/>
                <a:gd name="connsiteY0" fmla="*/ 0 h 121823"/>
                <a:gd name="connsiteX1" fmla="*/ 180725 w 311731"/>
                <a:gd name="connsiteY1" fmla="*/ 0 h 121823"/>
                <a:gd name="connsiteX2" fmla="*/ 205433 w 311731"/>
                <a:gd name="connsiteY2" fmla="*/ 4162 h 121823"/>
                <a:gd name="connsiteX3" fmla="*/ 309453 w 311731"/>
                <a:gd name="connsiteY3" fmla="*/ 109253 h 121823"/>
                <a:gd name="connsiteX4" fmla="*/ 311731 w 311731"/>
                <a:gd name="connsiteY4" fmla="*/ 121823 h 121823"/>
                <a:gd name="connsiteX5" fmla="*/ 0 w 311731"/>
                <a:gd name="connsiteY5" fmla="*/ 121823 h 121823"/>
                <a:gd name="connsiteX6" fmla="*/ 2277 w 311731"/>
                <a:gd name="connsiteY6" fmla="*/ 109253 h 121823"/>
                <a:gd name="connsiteX7" fmla="*/ 106298 w 311731"/>
                <a:gd name="connsiteY7" fmla="*/ 4162 h 12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731" h="121823">
                  <a:moveTo>
                    <a:pt x="131005" y="0"/>
                  </a:moveTo>
                  <a:lnTo>
                    <a:pt x="180725" y="0"/>
                  </a:lnTo>
                  <a:lnTo>
                    <a:pt x="205433" y="4162"/>
                  </a:lnTo>
                  <a:cubicBezTo>
                    <a:pt x="252408" y="20443"/>
                    <a:pt x="290475" y="59254"/>
                    <a:pt x="309453" y="109253"/>
                  </a:cubicBezTo>
                  <a:lnTo>
                    <a:pt x="311731" y="121823"/>
                  </a:lnTo>
                  <a:lnTo>
                    <a:pt x="0" y="121823"/>
                  </a:lnTo>
                  <a:lnTo>
                    <a:pt x="2277" y="109253"/>
                  </a:lnTo>
                  <a:cubicBezTo>
                    <a:pt x="21256" y="59254"/>
                    <a:pt x="59323" y="20443"/>
                    <a:pt x="106298" y="416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>
              <a:off x="6948489" y="1795463"/>
              <a:ext cx="261937" cy="120650"/>
            </a:xfrm>
            <a:custGeom>
              <a:avLst/>
              <a:gdLst>
                <a:gd name="connsiteX0" fmla="*/ 145370 w 318081"/>
                <a:gd name="connsiteY0" fmla="*/ 0 h 130555"/>
                <a:gd name="connsiteX1" fmla="*/ 172710 w 318081"/>
                <a:gd name="connsiteY1" fmla="*/ 0 h 130555"/>
                <a:gd name="connsiteX2" fmla="*/ 209618 w 318081"/>
                <a:gd name="connsiteY2" fmla="*/ 6428 h 130555"/>
                <a:gd name="connsiteX3" fmla="*/ 315757 w 318081"/>
                <a:gd name="connsiteY3" fmla="*/ 117294 h 130555"/>
                <a:gd name="connsiteX4" fmla="*/ 318081 w 318081"/>
                <a:gd name="connsiteY4" fmla="*/ 130555 h 130555"/>
                <a:gd name="connsiteX5" fmla="*/ 0 w 318081"/>
                <a:gd name="connsiteY5" fmla="*/ 130555 h 130555"/>
                <a:gd name="connsiteX6" fmla="*/ 2324 w 318081"/>
                <a:gd name="connsiteY6" fmla="*/ 117294 h 130555"/>
                <a:gd name="connsiteX7" fmla="*/ 108463 w 318081"/>
                <a:gd name="connsiteY7" fmla="*/ 6428 h 13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81" h="130555">
                  <a:moveTo>
                    <a:pt x="145370" y="0"/>
                  </a:moveTo>
                  <a:lnTo>
                    <a:pt x="172710" y="0"/>
                  </a:lnTo>
                  <a:lnTo>
                    <a:pt x="209618" y="6428"/>
                  </a:lnTo>
                  <a:cubicBezTo>
                    <a:pt x="257550" y="23604"/>
                    <a:pt x="296392" y="64548"/>
                    <a:pt x="315757" y="117294"/>
                  </a:cubicBezTo>
                  <a:lnTo>
                    <a:pt x="318081" y="130555"/>
                  </a:lnTo>
                  <a:lnTo>
                    <a:pt x="0" y="130555"/>
                  </a:lnTo>
                  <a:lnTo>
                    <a:pt x="2324" y="117294"/>
                  </a:lnTo>
                  <a:cubicBezTo>
                    <a:pt x="21689" y="64548"/>
                    <a:pt x="60531" y="23604"/>
                    <a:pt x="108463" y="64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49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36" name="MH_SubTitle_1"/>
            <p:cNvSpPr/>
            <p:nvPr>
              <p:custDataLst>
                <p:tags r:id="rId4"/>
              </p:custDataLst>
            </p:nvPr>
          </p:nvSpPr>
          <p:spPr>
            <a:xfrm>
              <a:off x="4760914" y="1795464"/>
              <a:ext cx="2308225" cy="649287"/>
            </a:xfrm>
            <a:custGeom>
              <a:avLst/>
              <a:gdLst>
                <a:gd name="connsiteX0" fmla="*/ 0 w 2600830"/>
                <a:gd name="connsiteY0" fmla="*/ 0 h 649288"/>
                <a:gd name="connsiteX1" fmla="*/ 2600830 w 2600830"/>
                <a:gd name="connsiteY1" fmla="*/ 0 h 649288"/>
                <a:gd name="connsiteX2" fmla="*/ 2520047 w 2600830"/>
                <a:gd name="connsiteY2" fmla="*/ 89402 h 649288"/>
                <a:gd name="connsiteX3" fmla="*/ 1945040 w 2600830"/>
                <a:gd name="connsiteY3" fmla="*/ 646112 h 649288"/>
                <a:gd name="connsiteX4" fmla="*/ 648052 w 2600830"/>
                <a:gd name="connsiteY4" fmla="*/ 649287 h 649288"/>
                <a:gd name="connsiteX5" fmla="*/ 77908 w 2600830"/>
                <a:gd name="connsiteY5" fmla="*/ 84156 h 6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0830" h="649288">
                  <a:moveTo>
                    <a:pt x="0" y="0"/>
                  </a:moveTo>
                  <a:lnTo>
                    <a:pt x="2600830" y="0"/>
                  </a:lnTo>
                  <a:lnTo>
                    <a:pt x="2520047" y="89402"/>
                  </a:lnTo>
                  <a:cubicBezTo>
                    <a:pt x="2351572" y="318525"/>
                    <a:pt x="2323328" y="645186"/>
                    <a:pt x="1945040" y="646112"/>
                  </a:cubicBezTo>
                  <a:lnTo>
                    <a:pt x="648052" y="649287"/>
                  </a:lnTo>
                  <a:cubicBezTo>
                    <a:pt x="269764" y="650213"/>
                    <a:pt x="245977" y="310819"/>
                    <a:pt x="77908" y="8415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算法步骤</a:t>
              </a: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6281396" y="3288420"/>
            <a:ext cx="0" cy="297164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/>
                </a:gs>
                <a:gs pos="66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28363" y="2094761"/>
            <a:ext cx="3476625" cy="9810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71964" y="2184777"/>
            <a:ext cx="3562350" cy="94297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8646002" y="649208"/>
            <a:ext cx="3294506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/>
              <a:t>y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0			x</a:t>
            </a:r>
          </a:p>
          <a:p>
            <a:pPr>
              <a:lnSpc>
                <a:spcPts val="1000"/>
              </a:lnSpc>
            </a:pPr>
            <a:r>
              <a:rPr lang="en-US" altLang="zh-CN" sz="1400"/>
              <a:t>   -1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884164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784617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6129" y="1000280"/>
                <a:ext cx="11568376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作业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5.7】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π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的近似值，直到发现某一项的绝对值小于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10</a:t>
                </a:r>
                <a:r>
                  <a:rPr lang="en-US" altLang="zh-CN" sz="1800" baseline="30000" dirty="0">
                    <a:solidFill>
                      <a:schemeClr val="tx1"/>
                    </a:solidFill>
                  </a:rPr>
                  <a:t>-6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为止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该项不累加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129" y="1000280"/>
                <a:ext cx="11568376" cy="622319"/>
              </a:xfrm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976386" y="1729444"/>
            <a:ext cx="91145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解题思路</a:t>
            </a:r>
            <a:r>
              <a:rPr lang="en-US" altLang="zh-CN" sz="1600" b="1" dirty="0"/>
              <a:t>: </a:t>
            </a:r>
            <a:r>
              <a:rPr lang="zh-CN" altLang="en-US" sz="1600" dirty="0"/>
              <a:t> 找规律：</a:t>
            </a:r>
            <a:endParaRPr lang="en-US" altLang="zh-CN" sz="1600" dirty="0"/>
          </a:p>
          <a:p>
            <a:r>
              <a:rPr lang="en-US" altLang="zh-CN" sz="1600" dirty="0"/>
              <a:t>(1) </a:t>
            </a:r>
            <a:r>
              <a:rPr lang="zh-CN" altLang="en-US" sz="1600" dirty="0"/>
              <a:t>每项的分子都是</a:t>
            </a:r>
            <a:r>
              <a:rPr lang="en-US" altLang="zh-CN" sz="1600" dirty="0"/>
              <a:t>1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(2) </a:t>
            </a:r>
            <a:r>
              <a:rPr lang="zh-CN" altLang="en-US" sz="1600" dirty="0"/>
              <a:t>后一项的分母是前一项的分母加</a:t>
            </a:r>
            <a:r>
              <a:rPr lang="en-US" altLang="zh-CN" sz="1600" dirty="0"/>
              <a:t>2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(3) </a:t>
            </a:r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项的符号为正，从第</a:t>
            </a:r>
            <a:r>
              <a:rPr lang="en-US" altLang="zh-CN" sz="1600" dirty="0"/>
              <a:t>2</a:t>
            </a:r>
            <a:r>
              <a:rPr lang="zh-CN" altLang="en-US" sz="1600" dirty="0"/>
              <a:t>项起，每一项的符号与前一项的符号相反。</a:t>
            </a:r>
            <a:endParaRPr lang="en-US" altLang="zh-CN" sz="1600" dirty="0"/>
          </a:p>
          <a:p>
            <a:r>
              <a:rPr lang="zh-CN" altLang="en-US" sz="1600" dirty="0"/>
              <a:t>在每求出一项后，检查它的绝对值是否大于或等于</a:t>
            </a:r>
            <a:r>
              <a:rPr lang="en-US" altLang="zh-CN" sz="1600" dirty="0"/>
              <a:t>10</a:t>
            </a:r>
            <a:r>
              <a:rPr lang="en-US" altLang="zh-CN" sz="1600" baseline="30000" dirty="0"/>
              <a:t>-6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5598"/>
              </p:ext>
            </p:extLst>
          </p:nvPr>
        </p:nvGraphicFramePr>
        <p:xfrm>
          <a:off x="8681659" y="2403631"/>
          <a:ext cx="256650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2019852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sign=1, pi=0, n=1, term=1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当 </a:t>
                      </a:r>
                      <a:r>
                        <a:rPr lang="en-US" altLang="zh-CN" sz="1400"/>
                        <a:t>|term|</a:t>
                      </a:r>
                      <a:r>
                        <a:rPr lang="zh-CN" altLang="en-US" sz="1400"/>
                        <a:t>≥</a:t>
                      </a:r>
                      <a:r>
                        <a:rPr lang="en-US" altLang="zh-CN" sz="1400"/>
                        <a:t>10</a:t>
                      </a:r>
                      <a:r>
                        <a:rPr lang="en-US" altLang="zh-CN" sz="1400" baseline="30000"/>
                        <a:t>-6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pi=pi+term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n=n+2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sign=-sign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term=sign/n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pi=pi*4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9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输出</a:t>
                      </a:r>
                      <a:r>
                        <a:rPr lang="en-US" altLang="zh-CN" sz="1400" dirty="0"/>
                        <a:t>pi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542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475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784617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6129" y="1000280"/>
                <a:ext cx="11568376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5.7】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用公式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π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的近似值，直到发现某一项的绝对值小于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10</a:t>
                </a:r>
                <a:r>
                  <a:rPr lang="en-US" altLang="zh-CN" sz="1800" baseline="30000" dirty="0">
                    <a:solidFill>
                      <a:schemeClr val="tx1"/>
                    </a:solidFill>
                  </a:rPr>
                  <a:t>-6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为止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该项不累加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129" y="1000280"/>
                <a:ext cx="11568376" cy="622319"/>
              </a:xfrm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988839" y="3168959"/>
            <a:ext cx="910208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#include &lt;math.h&gt;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程序中用到数学函数</a:t>
            </a:r>
            <a:r>
              <a:rPr lang="pt-BR" altLang="zh-CN" sz="1400">
                <a:solidFill>
                  <a:srgbClr val="008000"/>
                </a:solidFill>
              </a:rPr>
              <a:t>fabs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应包含头文件</a:t>
            </a:r>
            <a:r>
              <a:rPr lang="pt-BR" altLang="zh-CN" sz="1400">
                <a:solidFill>
                  <a:srgbClr val="008000"/>
                </a:solidFill>
              </a:rPr>
              <a:t>math.h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sign=1;	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用来表示数值的符号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double pi=0.0,n=1.0,term=1.0;	</a:t>
            </a:r>
            <a:r>
              <a:rPr lang="pt-BR" altLang="zh-CN" sz="1400">
                <a:solidFill>
                  <a:srgbClr val="008000"/>
                </a:solidFill>
              </a:rPr>
              <a:t>//pi</a:t>
            </a:r>
            <a:r>
              <a:rPr lang="zh-CN" altLang="en-US" sz="1400">
                <a:solidFill>
                  <a:srgbClr val="008000"/>
                </a:solidFill>
              </a:rPr>
              <a:t>开始代表多项式的值，最后代表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  <a:r>
              <a:rPr lang="en-US" altLang="zh-CN" sz="1400">
                <a:solidFill>
                  <a:srgbClr val="008000"/>
                </a:solidFill>
              </a:rPr>
              <a:t>, 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代表分母，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代表当前项的值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while(fabs(term)&gt;=1e-6)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检查当前项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的绝对值是否大于或等于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en-US" altLang="zh-CN" sz="1400" baseline="30000">
                <a:solidFill>
                  <a:srgbClr val="008000"/>
                </a:solidFill>
              </a:rPr>
              <a:t>-6</a:t>
            </a:r>
          </a:p>
          <a:p>
            <a:pPr defTabSz="363538"/>
            <a:r>
              <a:rPr lang="en-US" altLang="zh-CN" sz="1400"/>
              <a:t>	{	</a:t>
            </a:r>
            <a:r>
              <a:rPr lang="pt-BR" altLang="zh-CN" sz="1400"/>
              <a:t>pi=pi+term;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累加到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n=n+2;					</a:t>
            </a:r>
            <a:r>
              <a:rPr lang="pt-BR" altLang="zh-CN" sz="1400">
                <a:solidFill>
                  <a:srgbClr val="008000"/>
                </a:solidFill>
              </a:rPr>
              <a:t>//n+2</a:t>
            </a:r>
            <a:r>
              <a:rPr lang="zh-CN" altLang="en-US" sz="1400">
                <a:solidFill>
                  <a:srgbClr val="008000"/>
                </a:solidFill>
              </a:rPr>
              <a:t>是下一项的分母 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sign=-sign;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代表符号，下一项的符号与上一项符号相反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term=sign/n;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求出下一项的值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pi=pi*4;	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多项式的和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乘以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，才是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printf("pi=%10.8f\n",pi);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  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6386" y="1729444"/>
            <a:ext cx="91145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/>
              <a:t>解题思路</a:t>
            </a:r>
            <a:r>
              <a:rPr lang="en-US" altLang="zh-CN" sz="1600" b="1"/>
              <a:t>: </a:t>
            </a:r>
            <a:r>
              <a:rPr lang="zh-CN" altLang="en-US" sz="1600"/>
              <a:t> 找规律：</a:t>
            </a:r>
            <a:endParaRPr lang="en-US" altLang="zh-CN" sz="1600"/>
          </a:p>
          <a:p>
            <a:r>
              <a:rPr lang="en-US" altLang="zh-CN" sz="1600"/>
              <a:t>(1) </a:t>
            </a:r>
            <a:r>
              <a:rPr lang="zh-CN" altLang="en-US" sz="1600"/>
              <a:t>每项的分子都是</a:t>
            </a:r>
            <a:r>
              <a:rPr lang="en-US" altLang="zh-CN" sz="1600"/>
              <a:t>1</a:t>
            </a:r>
            <a:r>
              <a:rPr lang="zh-CN" altLang="en-US" sz="1600"/>
              <a:t>。</a:t>
            </a:r>
          </a:p>
          <a:p>
            <a:r>
              <a:rPr lang="en-US" altLang="zh-CN" sz="1600"/>
              <a:t>(2) </a:t>
            </a:r>
            <a:r>
              <a:rPr lang="zh-CN" altLang="en-US" sz="1600"/>
              <a:t>后一项的分母是前一项的分母加</a:t>
            </a:r>
            <a:r>
              <a:rPr lang="en-US" altLang="zh-CN" sz="1600"/>
              <a:t>2</a:t>
            </a:r>
            <a:r>
              <a:rPr lang="zh-CN" altLang="en-US" sz="1600"/>
              <a:t>。</a:t>
            </a:r>
          </a:p>
          <a:p>
            <a:r>
              <a:rPr lang="en-US" altLang="zh-CN" sz="1600"/>
              <a:t>(3) </a:t>
            </a:r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项的符号为正，从第</a:t>
            </a:r>
            <a:r>
              <a:rPr lang="en-US" altLang="zh-CN" sz="1600"/>
              <a:t>2</a:t>
            </a:r>
            <a:r>
              <a:rPr lang="zh-CN" altLang="en-US" sz="1600"/>
              <a:t>项起，每一项的符号与前一项的符号相反。</a:t>
            </a:r>
            <a:endParaRPr lang="en-US" altLang="zh-CN" sz="1600"/>
          </a:p>
          <a:p>
            <a:r>
              <a:rPr lang="zh-CN" altLang="en-US" sz="1600"/>
              <a:t>在每求出一项后，检查它的绝对值是否大于或等于</a:t>
            </a:r>
            <a:r>
              <a:rPr lang="en-US" altLang="zh-CN" sz="1600"/>
              <a:t>10</a:t>
            </a:r>
            <a:r>
              <a:rPr lang="en-US" altLang="zh-CN" sz="1600" baseline="30000"/>
              <a:t>-6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21665" y="1595852"/>
          <a:ext cx="256650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2019852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sign=1, pi=0, n=1, term=1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当 </a:t>
                      </a:r>
                      <a:r>
                        <a:rPr lang="en-US" altLang="zh-CN" sz="1400"/>
                        <a:t>|term|</a:t>
                      </a:r>
                      <a:r>
                        <a:rPr lang="zh-CN" altLang="en-US" sz="1400"/>
                        <a:t>≥</a:t>
                      </a:r>
                      <a:r>
                        <a:rPr lang="en-US" altLang="zh-CN" sz="1400"/>
                        <a:t>10</a:t>
                      </a:r>
                      <a:r>
                        <a:rPr lang="en-US" altLang="zh-CN" sz="1400" baseline="30000"/>
                        <a:t>-6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pi=pi+term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n=n+2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sign=-sign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term=sign/n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pi=pi*4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9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pi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54225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2969" y="5623063"/>
            <a:ext cx="3505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31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783239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【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例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5.8】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求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Fibonacci(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斐波那契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数列的前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40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个数。这个数列有如下特点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第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两个数为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。从第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个数开始，该数是其前面两个数之和。即该数列为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1,1,2,3,5,8,13,…,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用数学方式表示为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88900" indent="-8890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  <a:blipFill>
                <a:blip r:embed="rId3"/>
                <a:stretch>
                  <a:fillRect l="-494" t="-287" r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4644" y="3289851"/>
            <a:ext cx="974034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914400" y="3375489"/>
            <a:ext cx="966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这是一个有趣的古典数学问题: 有一对兔子，从出生后第3个月起每个月都生一对兔子。小兔子长到第3个月后每个月又生一对兔子。假设所有兔子都不死，问每个月的兔子总数为多少？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965458"/>
                  </p:ext>
                </p:extLst>
              </p:nvPr>
            </p:nvGraphicFramePr>
            <p:xfrm>
              <a:off x="1580320" y="4062396"/>
              <a:ext cx="5546035" cy="2293620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val="2741224343"/>
                        </a:ext>
                      </a:extLst>
                    </a:gridCol>
                  </a:tblGrid>
                  <a:tr h="140396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兔子繁殖的规律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小兔子对数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中兔子对数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老兔子对数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兔子总对数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5469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497985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60044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574382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774070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63203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903923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055314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965458"/>
                  </p:ext>
                </p:extLst>
              </p:nvPr>
            </p:nvGraphicFramePr>
            <p:xfrm>
              <a:off x="1580320" y="4062396"/>
              <a:ext cx="5546035" cy="2293620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val="2741224343"/>
                        </a:ext>
                      </a:extLst>
                    </a:gridCol>
                  </a:tblGrid>
                  <a:tr h="247650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兔子繁殖的规律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小兔子对数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中兔子对数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老兔子对数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兔子总对数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5469"/>
                      </a:ext>
                    </a:extLst>
                  </a:tr>
                  <a:tr h="24619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497985"/>
                      </a:ext>
                    </a:extLst>
                  </a:tr>
                  <a:tr h="24619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60044"/>
                      </a:ext>
                    </a:extLst>
                  </a:tr>
                  <a:tr h="24619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574382"/>
                      </a:ext>
                    </a:extLst>
                  </a:tr>
                  <a:tr h="24619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774070"/>
                      </a:ext>
                    </a:extLst>
                  </a:tr>
                  <a:tr h="24619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632038"/>
                      </a:ext>
                    </a:extLst>
                  </a:tr>
                  <a:tr h="24619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903923"/>
                      </a:ext>
                    </a:extLst>
                  </a:tr>
                  <a:tr h="24619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0553148"/>
                      </a:ext>
                    </a:extLst>
                  </a:tr>
                  <a:tr h="3226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973" t="-630189" r="-650450" b="-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77" t="-630189" r="-298895" b="-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077" t="-630189" r="-198895" b="-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2994" t="-630189" r="-103390" b="-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867" t="-630189" r="-1105" b="-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7268435" y="5715273"/>
            <a:ext cx="2223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注: 假设不满1个月的为小兔子，满1个月不满2个月的为中兔子，满2个月以上的为老兔子。</a:t>
            </a:r>
          </a:p>
        </p:txBody>
      </p:sp>
    </p:spTree>
    <p:extLst>
      <p:ext uri="{BB962C8B-B14F-4D97-AF65-F5344CB8AC3E}">
        <p14:creationId xmlns:p14="http://schemas.microsoft.com/office/powerpoint/2010/main" val="3106817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7"/>
            <a:ext cx="10515600" cy="767778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例</a:t>
            </a:r>
            <a:r>
              <a:rPr lang="en-US" altLang="zh-CN" sz="1800" dirty="0"/>
              <a:t>5.8】</a:t>
            </a:r>
            <a:r>
              <a:rPr lang="zh-CN" altLang="en-US" sz="1800" dirty="0"/>
              <a:t>求</a:t>
            </a:r>
            <a:r>
              <a:rPr lang="en-US" altLang="zh-CN" sz="1800" dirty="0"/>
              <a:t>Fibonacci(</a:t>
            </a:r>
            <a:r>
              <a:rPr lang="zh-CN" altLang="en-US" sz="1800" dirty="0"/>
              <a:t>斐波那契</a:t>
            </a:r>
            <a:r>
              <a:rPr lang="en-US" altLang="zh-CN" sz="1800" dirty="0"/>
              <a:t>)</a:t>
            </a:r>
            <a:r>
              <a:rPr lang="zh-CN" altLang="en-US" sz="1800" dirty="0"/>
              <a:t>数列的前</a:t>
            </a:r>
            <a:r>
              <a:rPr lang="en-US" altLang="zh-CN" sz="1800" dirty="0"/>
              <a:t>40</a:t>
            </a:r>
            <a:r>
              <a:rPr lang="zh-CN" altLang="en-US" sz="1800" dirty="0"/>
              <a:t>个数。</a:t>
            </a:r>
            <a:endParaRPr lang="en-US" altLang="zh-CN" sz="18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1833" y="1645547"/>
          <a:ext cx="1742279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i=1 to 38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f3=f1+f2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f1=f2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f2=f3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897152" y="1645547"/>
            <a:ext cx="280790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f1=1,f2=1,f3;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printf("%12d\n%12d\n",f1,f2);</a:t>
            </a:r>
          </a:p>
          <a:p>
            <a:pPr defTabSz="363538"/>
            <a:r>
              <a:rPr lang="pt-BR" altLang="zh-CN" sz="1400"/>
              <a:t>	for(i=1; i&lt;=38; i++)</a:t>
            </a:r>
          </a:p>
          <a:p>
            <a:pPr defTabSz="363538"/>
            <a:r>
              <a:rPr lang="pt-BR" altLang="zh-CN" sz="1400"/>
              <a:t>	{</a:t>
            </a:r>
          </a:p>
          <a:p>
            <a:pPr defTabSz="363538"/>
            <a:r>
              <a:rPr lang="pt-BR" altLang="zh-CN" sz="1400"/>
              <a:t>		f3=f1+f2;</a:t>
            </a:r>
          </a:p>
          <a:p>
            <a:pPr defTabSz="363538"/>
            <a:r>
              <a:rPr lang="pt-BR" altLang="zh-CN" sz="1400"/>
              <a:t>		printf("%12d\n",f3);</a:t>
            </a:r>
          </a:p>
          <a:p>
            <a:pPr defTabSz="363538"/>
            <a:r>
              <a:rPr lang="pt-BR" altLang="zh-CN" sz="1400"/>
              <a:t>		f1=f2;</a:t>
            </a:r>
          </a:p>
          <a:p>
            <a:pPr defTabSz="363538"/>
            <a:r>
              <a:rPr lang="pt-BR" altLang="zh-CN" sz="1400"/>
              <a:t>		f2=f3;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894097" y="1645547"/>
          <a:ext cx="1742279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for i=1 to 20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f1=f1+f2</a:t>
                      </a:r>
                    </a:p>
                    <a:p>
                      <a:pPr algn="ctr"/>
                      <a:r>
                        <a:rPr lang="en-US" altLang="zh-CN" sz="1400"/>
                        <a:t>f2=f2+f1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</a:tbl>
          </a:graphicData>
        </a:graphic>
      </p:graphicFrame>
      <p:sp>
        <p:nvSpPr>
          <p:cNvPr id="13" name="KSO_Shape"/>
          <p:cNvSpPr>
            <a:spLocks/>
          </p:cNvSpPr>
          <p:nvPr/>
        </p:nvSpPr>
        <p:spPr bwMode="auto">
          <a:xfrm>
            <a:off x="6008101" y="1645547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833" y="3992727"/>
            <a:ext cx="1751268" cy="17023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6008101" y="3146987"/>
            <a:ext cx="6028186" cy="3144483"/>
          </a:xfrm>
          <a:prstGeom prst="roundRect">
            <a:avLst>
              <a:gd name="adj" fmla="val 162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for(i=1; i&lt;=20; i++)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每个循环输出</a:t>
            </a:r>
            <a:r>
              <a:rPr lang="en-US" altLang="zh-CN" sz="1400">
                <a:solidFill>
                  <a:srgbClr val="008000"/>
                </a:solidFill>
              </a:rPr>
              <a:t>2</a:t>
            </a:r>
            <a:r>
              <a:rPr lang="zh-CN" altLang="en-US" sz="1400">
                <a:solidFill>
                  <a:srgbClr val="008000"/>
                </a:solidFill>
              </a:rPr>
              <a:t>个月的数据，故只需循环</a:t>
            </a:r>
            <a:r>
              <a:rPr lang="en-US" altLang="zh-CN" sz="1400">
                <a:solidFill>
                  <a:srgbClr val="008000"/>
                </a:solidFill>
              </a:rPr>
              <a:t>20</a:t>
            </a:r>
            <a:r>
              <a:rPr lang="zh-CN" altLang="en-US" sz="1400">
                <a:solidFill>
                  <a:srgbClr val="008000"/>
                </a:solidFill>
              </a:rPr>
              <a:t>次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printf("%12d %12d ",f1,f2);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if(i%2==0) printf("\n");</a:t>
            </a:r>
          </a:p>
          <a:p>
            <a:pPr defTabSz="363538"/>
            <a:r>
              <a:rPr lang="pt-BR" altLang="zh-CN" sz="1400"/>
              <a:t>		f1=f1+f2; 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f1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f2=f2+f1; 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f2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5277" y="1629012"/>
            <a:ext cx="2991679" cy="14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4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F84-E914-4D08-8523-CF630C11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EB3F9-5179-4732-B355-CF0860B8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BE7C6E-C6D5-44BC-91A4-94969E30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4FA850-4C10-4827-9CE8-59085E3E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53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7489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例</a:t>
            </a:r>
            <a:r>
              <a:rPr lang="en-US" altLang="zh-CN" sz="1800" dirty="0"/>
              <a:t>5.9】</a:t>
            </a:r>
            <a:r>
              <a:rPr lang="zh-CN" altLang="en-US" sz="1800" dirty="0"/>
              <a:t>输入一个大于</a:t>
            </a:r>
            <a:r>
              <a:rPr lang="en-US" altLang="zh-CN" sz="1800" dirty="0"/>
              <a:t>3</a:t>
            </a:r>
            <a:r>
              <a:rPr lang="zh-CN" altLang="en-US" sz="1800" dirty="0"/>
              <a:t>的整数</a:t>
            </a:r>
            <a:r>
              <a:rPr lang="en-US" altLang="zh-CN" sz="1800" dirty="0"/>
              <a:t>n</a:t>
            </a:r>
            <a:r>
              <a:rPr lang="zh-CN" altLang="en-US" sz="1800" dirty="0"/>
              <a:t>，判定它是否为素数</a:t>
            </a:r>
            <a:r>
              <a:rPr lang="en-US" altLang="zh-CN" sz="1800" dirty="0"/>
              <a:t>(prime</a:t>
            </a:r>
            <a:r>
              <a:rPr lang="zh-CN" altLang="en-US" sz="1800" dirty="0"/>
              <a:t>，又称质数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int n,i;</a:t>
            </a:r>
          </a:p>
          <a:p>
            <a:pPr defTabSz="363538"/>
            <a:r>
              <a:rPr lang="pt-BR" altLang="zh-CN" sz="1400" dirty="0"/>
              <a:t>	printf("please enter a integer number,n=?");</a:t>
            </a:r>
          </a:p>
          <a:p>
            <a:pPr defTabSz="363538"/>
            <a:r>
              <a:rPr lang="pt-BR" altLang="zh-CN" sz="1400" dirty="0"/>
              <a:t>	scanf("%d",&amp;n);</a:t>
            </a:r>
          </a:p>
          <a:p>
            <a:pPr defTabSz="363538"/>
            <a:r>
              <a:rPr lang="pt-BR" altLang="zh-CN" sz="1400" dirty="0"/>
              <a:t>	for (i=2;i&lt;n;i++)</a:t>
            </a:r>
          </a:p>
          <a:p>
            <a:pPr defTabSz="363538"/>
            <a:r>
              <a:rPr lang="pt-BR" altLang="zh-CN" sz="1400" dirty="0"/>
              <a:t>		if(n%i==0) </a:t>
            </a:r>
            <a:r>
              <a:rPr lang="pt-BR" altLang="zh-CN" sz="1400" dirty="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 dirty="0"/>
              <a:t>	</a:t>
            </a:r>
            <a:r>
              <a:rPr lang="pt-BR" altLang="zh-CN" sz="1400" dirty="0">
                <a:solidFill>
                  <a:schemeClr val="accent6"/>
                </a:solidFill>
              </a:rPr>
              <a:t>if(i&lt;n) </a:t>
            </a:r>
            <a:r>
              <a:rPr lang="pt-BR" altLang="zh-CN" sz="1400" dirty="0"/>
              <a:t>printf("%d is not a prime number.\n",n);</a:t>
            </a:r>
          </a:p>
          <a:p>
            <a:pPr defTabSz="363538"/>
            <a:r>
              <a:rPr lang="pt-BR" altLang="zh-CN" sz="1400" dirty="0"/>
              <a:t>	else printf("%d is a prime number.\n",n);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952495" y="1738350"/>
          <a:ext cx="2761886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00">
                  <a:extLst>
                    <a:ext uri="{9D8B030D-6E8A-4147-A177-3AD203B41FA5}">
                      <a16:colId xmlns:a16="http://schemas.microsoft.com/office/drawing/2014/main" val="2158079421"/>
                    </a:ext>
                  </a:extLst>
                </a:gridCol>
                <a:gridCol w="1149343">
                  <a:extLst>
                    <a:ext uri="{9D8B030D-6E8A-4147-A177-3AD203B41FA5}">
                      <a16:colId xmlns:a16="http://schemas.microsoft.com/office/drawing/2014/main" val="2870359383"/>
                    </a:ext>
                  </a:extLst>
                </a:gridCol>
                <a:gridCol w="536118">
                  <a:extLst>
                    <a:ext uri="{9D8B030D-6E8A-4147-A177-3AD203B41FA5}">
                      <a16:colId xmlns:a16="http://schemas.microsoft.com/office/drawing/2014/main" val="2785956316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val="733796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9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i=2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682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for i=2 to n-1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393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857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执行</a:t>
                      </a:r>
                      <a:r>
                        <a:rPr lang="en-US" altLang="zh-CN" sz="1400"/>
                        <a:t>break</a:t>
                      </a:r>
                      <a:r>
                        <a:rPr lang="zh-CN" altLang="en-US" sz="1400"/>
                        <a:t>结束循环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10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877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72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n</a:t>
                      </a:r>
                      <a:r>
                        <a:rPr lang="zh-CN" altLang="en-US" sz="1400"/>
                        <a:t>不是素数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n</a:t>
                      </a:r>
                      <a:r>
                        <a:rPr lang="zh-CN" altLang="en-US" sz="1400"/>
                        <a:t>是素数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4087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333438" y="2614547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</a:t>
            </a:r>
            <a:r>
              <a:rPr lang="zh-CN" altLang="en-US" sz="1400"/>
              <a:t>被</a:t>
            </a:r>
            <a:r>
              <a:rPr lang="en-US" altLang="zh-CN" sz="1400"/>
              <a:t>i</a:t>
            </a:r>
            <a:r>
              <a:rPr lang="zh-CN" altLang="en-US" sz="1400"/>
              <a:t>整除</a:t>
            </a:r>
          </a:p>
        </p:txBody>
      </p:sp>
      <p:sp>
        <p:nvSpPr>
          <p:cNvPr id="6" name="矩形 5"/>
          <p:cNvSpPr/>
          <p:nvPr/>
        </p:nvSpPr>
        <p:spPr>
          <a:xfrm>
            <a:off x="9111262" y="3542132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i&lt;n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6242" y="3888071"/>
            <a:ext cx="34575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03222" y="4930568"/>
            <a:ext cx="10444942" cy="1420230"/>
            <a:chOff x="8050697" y="5019261"/>
            <a:chExt cx="10444942" cy="14202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10444942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388005" y="5054496"/>
              <a:ext cx="100012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若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之间的一个整数整除，则执行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语句，提前结束循环，流程跳转到循环体之外。此时</a:t>
              </a:r>
              <a:r>
                <a:rPr lang="en-US" altLang="zh-CN" sz="1400">
                  <a:solidFill>
                    <a:schemeClr val="bg1"/>
                  </a:solidFill>
                </a:rPr>
                <a:t>i&lt;n</a:t>
              </a:r>
              <a:r>
                <a:rPr lang="zh-CN" altLang="en-US" sz="1400">
                  <a:solidFill>
                    <a:schemeClr val="bg1"/>
                  </a:solidFill>
                </a:rPr>
                <a:t>。如果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不能被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之间任何的一个整数整除，则不会执行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一直变化到等于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，然后由第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个判断框判定“</a:t>
              </a:r>
              <a:r>
                <a:rPr lang="en-US" altLang="zh-CN" sz="1400">
                  <a:solidFill>
                    <a:schemeClr val="bg1"/>
                  </a:solidFill>
                </a:rPr>
                <a:t>i&lt;n”</a:t>
              </a:r>
              <a:r>
                <a:rPr lang="zh-CN" altLang="en-US" sz="1400">
                  <a:solidFill>
                    <a:schemeClr val="bg1"/>
                  </a:solidFill>
                </a:rPr>
                <a:t>条件不成立，从而结束循环。这种正常结束的循环，其循环变量的值必然大于事先指定的循环变量终值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本例中循环变量终值为</a:t>
              </a:r>
              <a:r>
                <a:rPr lang="en-US" altLang="zh-CN" sz="1400">
                  <a:solidFill>
                    <a:schemeClr val="bg1"/>
                  </a:solidFill>
                </a:rPr>
                <a:t>n-1)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因此，只要在循环结束后检查循环变量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的值，就能判定循环是提前结束还是正常结束的。从而判定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是否为素数。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希望读者理解和掌握这一方法，以后会常用到。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KSO_Shape"/>
          <p:cNvSpPr/>
          <p:nvPr/>
        </p:nvSpPr>
        <p:spPr>
          <a:xfrm rot="5400000">
            <a:off x="8327796" y="2399057"/>
            <a:ext cx="1195278" cy="137179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748963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if(i&lt;n)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88205" y="1866251"/>
            <a:ext cx="3351335" cy="1519928"/>
            <a:chOff x="8050697" y="5019261"/>
            <a:chExt cx="3351335" cy="1519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3351335" cy="151992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>
                      <a:solidFill>
                        <a:srgbClr val="FFFF00"/>
                      </a:solidFill>
                    </a:rPr>
                    <a:t>程序改进：</a:t>
                  </a:r>
                  <a:endParaRPr lang="en-US" altLang="zh-CN" sz="1400" b="1">
                    <a:solidFill>
                      <a:srgbClr val="FFFF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>
                      <a:solidFill>
                        <a:schemeClr val="bg1"/>
                      </a:solidFill>
                    </a:rPr>
                    <a:t>其实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不必被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(n-1)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范围内的各整数去除，只须将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zh-CN" altLang="en-US" sz="1400">
                      <a:solidFill>
                        <a:schemeClr val="bg1"/>
                      </a:solidFill>
                    </a:rPr>
                    <a:t>之间的整数除即可。因为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的每一对因子，必然有一个小于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n,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另一个大于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625" b="-2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圆角矩形 13"/>
          <p:cNvSpPr/>
          <p:nvPr/>
        </p:nvSpPr>
        <p:spPr>
          <a:xfrm>
            <a:off x="6563872" y="3682591"/>
            <a:ext cx="4432852" cy="292693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>
                <a:solidFill>
                  <a:schemeClr val="accent6"/>
                </a:solidFill>
              </a:rPr>
              <a:t>#include 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n,i,k;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k=sqrt(n);</a:t>
            </a:r>
          </a:p>
          <a:p>
            <a:pPr defTabSz="363538"/>
            <a:r>
              <a:rPr lang="pt-BR" altLang="zh-CN" sz="1400"/>
              <a:t>	for (i=2;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782069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2077" y="2225367"/>
            <a:ext cx="5429698" cy="12732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for(</a:t>
            </a:r>
            <a:r>
              <a:rPr lang="pt-BR" altLang="zh-CN" sz="1400">
                <a:solidFill>
                  <a:schemeClr val="accent6"/>
                </a:solidFill>
              </a:rPr>
              <a:t>t=1</a:t>
            </a:r>
            <a:r>
              <a:rPr lang="pt-BR" altLang="zh-CN" sz="1400"/>
              <a:t>,i=2; i</a:t>
            </a:r>
            <a:r>
              <a:rPr lang="en-US" altLang="zh-CN" sz="1400"/>
              <a:t>&lt;</a:t>
            </a:r>
            <a:r>
              <a:rPr lang="pt-BR" altLang="zh-CN" sz="1400"/>
              <a:t>=(int)sqrt(n); i++)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先定义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为</a:t>
            </a:r>
            <a:r>
              <a:rPr lang="pt-BR" altLang="zh-CN" sz="1400">
                <a:solidFill>
                  <a:srgbClr val="008000"/>
                </a:solidFill>
              </a:rPr>
              <a:t>int</a:t>
            </a:r>
            <a:r>
              <a:rPr lang="zh-CN" altLang="en-US" sz="1400">
                <a:solidFill>
                  <a:srgbClr val="008000"/>
                </a:solidFill>
              </a:rPr>
              <a:t>型，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作为标志变量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 </a:t>
            </a:r>
          </a:p>
          <a:p>
            <a:pPr defTabSz="363538"/>
            <a:r>
              <a:rPr lang="pt-BR" altLang="zh-CN" sz="1400"/>
              <a:t>		</a:t>
            </a:r>
            <a:r>
              <a:rPr lang="pt-BR" altLang="zh-CN" sz="1400">
                <a:solidFill>
                  <a:schemeClr val="accent6"/>
                </a:solidFill>
              </a:rPr>
              <a:t>t=0;</a:t>
            </a:r>
            <a:r>
              <a:rPr lang="pt-BR" altLang="zh-CN" sz="1400"/>
              <a:t>					</a:t>
            </a:r>
            <a:r>
              <a:rPr lang="pt-BR" altLang="zh-CN" sz="1400">
                <a:solidFill>
                  <a:srgbClr val="008000"/>
                </a:solidFill>
              </a:rPr>
              <a:t>//t=0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能被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不是素数</a:t>
            </a:r>
          </a:p>
          <a:p>
            <a:pPr defTabSz="363538"/>
            <a:r>
              <a:rPr lang="pt-BR" altLang="zh-CN" sz="1400"/>
              <a:t>if(t)		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t=1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pt-BR" altLang="zh-CN" sz="1400"/>
              <a:t>	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077" y="1653279"/>
            <a:ext cx="1801914" cy="388170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/>
              <a:t>其他求素数方法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6393160" y="2565899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08231" y="2034034"/>
            <a:ext cx="2994610" cy="16558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for(t=1,i=2; i&lt;=(int)sqrt(n); i++)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if(n%i==0){</a:t>
            </a:r>
          </a:p>
          <a:p>
            <a:pPr defTabSz="363538"/>
            <a:r>
              <a:rPr lang="pt-BR" altLang="zh-CN" sz="1400"/>
              <a:t>		t=0;	</a:t>
            </a:r>
            <a:endParaRPr lang="zh-CN" altLang="en-US" sz="1400"/>
          </a:p>
          <a:p>
            <a:pPr defTabSz="363538"/>
            <a:r>
              <a:rPr lang="zh-CN" altLang="en-US" sz="1400"/>
              <a:t>		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} 	</a:t>
            </a:r>
          </a:p>
          <a:p>
            <a:pPr defTabSz="363538"/>
            <a:r>
              <a:rPr lang="pt-BR" altLang="zh-CN" sz="1400"/>
              <a:t>if(t)</a:t>
            </a:r>
            <a:endParaRPr lang="en-US" altLang="zh-CN" sz="1400"/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08231" y="4474892"/>
            <a:ext cx="2994610" cy="121029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/>
              <a:t>for(t=1,i=2; i&lt;=sqrt(n) </a:t>
            </a:r>
            <a:r>
              <a:rPr lang="en-US" altLang="zh-CN" sz="1400">
                <a:solidFill>
                  <a:schemeClr val="accent6"/>
                </a:solidFill>
              </a:rPr>
              <a:t>&amp;&amp; t</a:t>
            </a:r>
            <a:r>
              <a:rPr lang="en-US" altLang="zh-CN" sz="1400"/>
              <a:t>; i++)</a:t>
            </a:r>
          </a:p>
          <a:p>
            <a:pPr defTabSz="363538"/>
            <a:r>
              <a:rPr lang="en-US" altLang="zh-CN" sz="1400"/>
              <a:t>	if(n%i==0)</a:t>
            </a:r>
          </a:p>
          <a:p>
            <a:pPr defTabSz="363538"/>
            <a:r>
              <a:rPr lang="en-US" altLang="zh-CN" sz="1400"/>
              <a:t>		t=0;</a:t>
            </a:r>
          </a:p>
          <a:p>
            <a:pPr defTabSz="363538"/>
            <a:r>
              <a:rPr lang="en-US" altLang="zh-CN" sz="1400"/>
              <a:t>if(t) </a:t>
            </a:r>
          </a:p>
          <a:p>
            <a:pPr defTabSz="363538"/>
            <a:r>
              <a:rPr lang="en-US" altLang="zh-CN" sz="1400"/>
              <a:t>	printf("%d is prime.\n",n);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 rot="5400000">
            <a:off x="8273692" y="3811574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25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7"/>
            <a:ext cx="10515600" cy="748964"/>
          </a:xfrm>
        </p:spPr>
        <p:txBody>
          <a:bodyPr/>
          <a:lstStyle/>
          <a:p>
            <a:r>
              <a:rPr lang="zh-CN" altLang="en-US" dirty="0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5.10】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100</a:t>
            </a:r>
            <a:r>
              <a:rPr lang="zh-CN" altLang="en-US" sz="1800">
                <a:solidFill>
                  <a:schemeClr val="accent1"/>
                </a:solidFill>
              </a:rPr>
              <a:t>～</a:t>
            </a:r>
            <a:r>
              <a:rPr lang="en-US" altLang="zh-CN" sz="1800">
                <a:solidFill>
                  <a:schemeClr val="accent1"/>
                </a:solidFill>
              </a:rPr>
              <a:t>200</a:t>
            </a:r>
            <a:r>
              <a:rPr lang="zh-CN" altLang="en-US" sz="1800">
                <a:solidFill>
                  <a:schemeClr val="accent1"/>
                </a:solidFill>
              </a:rPr>
              <a:t>间的全部素数。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1" y="1738349"/>
            <a:ext cx="7177901" cy="373465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#include&lt;stdio.h&gt;</a:t>
            </a:r>
          </a:p>
          <a:p>
            <a:pPr defTabSz="363538"/>
            <a:r>
              <a:rPr lang="pt-BR" altLang="zh-CN" sz="1400"/>
              <a:t>#include&lt;math.h&gt;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n,k,i,m=0;</a:t>
            </a:r>
          </a:p>
          <a:p>
            <a:pPr defTabSz="363538"/>
            <a:r>
              <a:rPr lang="pt-BR" altLang="zh-CN" sz="1400"/>
              <a:t>	for(n=101;n&lt;=200;n=n+2)		</a:t>
            </a:r>
            <a:r>
              <a:rPr lang="pt-BR" altLang="zh-CN" sz="1400">
                <a:solidFill>
                  <a:srgbClr val="008000"/>
                </a:solidFill>
              </a:rPr>
              <a:t>//n</a:t>
            </a:r>
            <a:r>
              <a:rPr lang="zh-CN" altLang="en-US" sz="1400">
                <a:solidFill>
                  <a:srgbClr val="008000"/>
                </a:solidFill>
              </a:rPr>
              <a:t>从</a:t>
            </a:r>
            <a:r>
              <a:rPr lang="en-US" altLang="zh-CN" sz="1400">
                <a:solidFill>
                  <a:srgbClr val="008000"/>
                </a:solidFill>
              </a:rPr>
              <a:t>100</a:t>
            </a:r>
            <a:r>
              <a:rPr lang="zh-CN" altLang="en-US" sz="1400">
                <a:solidFill>
                  <a:srgbClr val="008000"/>
                </a:solidFill>
              </a:rPr>
              <a:t>变化到</a:t>
            </a:r>
            <a:r>
              <a:rPr lang="en-US" altLang="zh-CN" sz="1400">
                <a:solidFill>
                  <a:srgbClr val="008000"/>
                </a:solidFill>
              </a:rPr>
              <a:t>200</a:t>
            </a:r>
            <a:r>
              <a:rPr lang="zh-CN" altLang="en-US" sz="1400">
                <a:solidFill>
                  <a:srgbClr val="008000"/>
                </a:solidFill>
              </a:rPr>
              <a:t>，对每个奇数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进行判定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	</a:t>
            </a:r>
            <a:r>
              <a:rPr lang="pt-BR" altLang="zh-CN" sz="1400"/>
              <a:t>k=sqrt(n);</a:t>
            </a:r>
          </a:p>
          <a:p>
            <a:pPr defTabSz="363538"/>
            <a:r>
              <a:rPr lang="pt-BR" altLang="zh-CN" sz="1400"/>
              <a:t>		for(i=2;i&lt;=k;i++)</a:t>
            </a:r>
          </a:p>
          <a:p>
            <a:pPr defTabSz="363538"/>
            <a:r>
              <a:rPr lang="pt-BR" altLang="zh-CN" sz="1400"/>
              <a:t>		if(n%i==0) break;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1400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1400"/>
              <a:t>		if(i&gt;=k+1)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pt-BR" altLang="zh-CN" sz="1400">
                <a:solidFill>
                  <a:srgbClr val="008000"/>
                </a:solidFill>
              </a:rPr>
              <a:t>i&gt;=k+1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printf("%d ",n);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应确定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1400"/>
              <a:t>			</a:t>
            </a:r>
            <a:r>
              <a:rPr lang="pt-BR" altLang="zh-CN" sz="1400"/>
              <a:t>m=m+1;				</a:t>
            </a:r>
            <a:r>
              <a:rPr lang="pt-BR" altLang="zh-CN" sz="1400">
                <a:solidFill>
                  <a:srgbClr val="008000"/>
                </a:solidFill>
              </a:rPr>
              <a:t>//m</a:t>
            </a:r>
            <a:r>
              <a:rPr lang="zh-CN" altLang="en-US" sz="1400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个素数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if(m%10==0) printf("\n");	</a:t>
            </a:r>
            <a:r>
              <a:rPr lang="pt-BR" altLang="zh-CN" sz="1400">
                <a:solidFill>
                  <a:srgbClr val="008000"/>
                </a:solidFill>
              </a:rPr>
              <a:t> //m</a:t>
            </a:r>
            <a:r>
              <a:rPr lang="zh-CN" altLang="en-US" sz="1400">
                <a:solidFill>
                  <a:srgbClr val="008000"/>
                </a:solidFill>
              </a:rPr>
              <a:t>累计到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的倍数，换行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printf ("\n");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8054" y="4406204"/>
            <a:ext cx="3448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42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/>
              <a:t>循环程序举例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11112810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>
                <a:solidFill>
                  <a:schemeClr val="accent1"/>
                </a:solidFill>
              </a:rPr>
              <a:t>【</a:t>
            </a:r>
            <a:r>
              <a:rPr lang="zh-CN" altLang="en-US" sz="1800">
                <a:solidFill>
                  <a:schemeClr val="accent1"/>
                </a:solidFill>
              </a:rPr>
              <a:t>例</a:t>
            </a:r>
            <a:r>
              <a:rPr lang="en-US" altLang="zh-CN" sz="1800">
                <a:solidFill>
                  <a:schemeClr val="accent1"/>
                </a:solidFill>
              </a:rPr>
              <a:t>5.11】</a:t>
            </a:r>
            <a:r>
              <a:rPr lang="zh-CN" altLang="en-US" sz="180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800">
                <a:solidFill>
                  <a:schemeClr val="accent1"/>
                </a:solidFill>
              </a:rPr>
              <a:t>:</a:t>
            </a:r>
            <a:r>
              <a:rPr lang="zh-CN" altLang="en-US" sz="1800">
                <a:solidFill>
                  <a:schemeClr val="accent1"/>
                </a:solidFill>
              </a:rPr>
              <a:t>将字母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变成字母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，即变成其后的第</a:t>
            </a:r>
            <a:r>
              <a:rPr lang="en-US" altLang="zh-CN" sz="1800">
                <a:solidFill>
                  <a:schemeClr val="accent1"/>
                </a:solidFill>
              </a:rPr>
              <a:t>4</a:t>
            </a:r>
            <a:r>
              <a:rPr lang="zh-CN" altLang="en-US" sz="1800">
                <a:solidFill>
                  <a:schemeClr val="accent1"/>
                </a:solidFill>
              </a:rPr>
              <a:t>个字母，</a:t>
            </a:r>
            <a:r>
              <a:rPr lang="en-US" altLang="zh-CN" sz="1800">
                <a:solidFill>
                  <a:schemeClr val="accent1"/>
                </a:solidFill>
              </a:rPr>
              <a:t>W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X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B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Y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C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Z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D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2563" y="3113406"/>
            <a:ext cx="7755453" cy="35955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char c;</a:t>
            </a:r>
          </a:p>
          <a:p>
            <a:pPr defTabSz="363538"/>
            <a:r>
              <a:rPr lang="pt-BR" altLang="zh-CN" sz="1400"/>
              <a:t>	c=getchar();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/>
              <a:t>	while(c!='\n')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检查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的值是否为换行符</a:t>
            </a:r>
            <a:r>
              <a:rPr lang="en-US" altLang="zh-CN" sz="1400">
                <a:solidFill>
                  <a:srgbClr val="008000"/>
                </a:solidFill>
              </a:rPr>
              <a:t>'\</a:t>
            </a:r>
            <a:r>
              <a:rPr lang="pt-BR" altLang="zh-CN" sz="140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400"/>
              <a:t>	{	if((c&gt;='a' &amp;&amp; c&lt;='z') || (c&gt;='A' &amp;&amp; c&lt;='Z'))	</a:t>
            </a:r>
            <a:r>
              <a:rPr lang="pt-BR" altLang="zh-CN" sz="1400">
                <a:solidFill>
                  <a:srgbClr val="008000"/>
                </a:solidFill>
              </a:rPr>
              <a:t>//c</a:t>
            </a:r>
            <a:r>
              <a:rPr lang="zh-CN" altLang="en-US" sz="1400">
                <a:solidFill>
                  <a:srgbClr val="008000"/>
                </a:solidFill>
              </a:rPr>
              <a:t>如果是字母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if(c&gt;='W' &amp;&amp; c&lt;='Z' || c&gt;='w' &amp;&amp; c&lt;='z') c=c-22;</a:t>
            </a:r>
          </a:p>
          <a:p>
            <a:pPr defTabSz="363538"/>
            <a:r>
              <a:rPr lang="pt-BR" altLang="zh-CN" sz="1400"/>
              <a:t>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个字母之一就使</a:t>
            </a:r>
            <a:r>
              <a:rPr lang="pt-BR" altLang="zh-CN" sz="1400">
                <a:solidFill>
                  <a:srgbClr val="008000"/>
                </a:solidFill>
              </a:rPr>
              <a:t>c-22</a:t>
            </a:r>
          </a:p>
          <a:p>
            <a:pPr defTabSz="363538"/>
            <a:r>
              <a:rPr lang="pt-BR" altLang="zh-CN" sz="1400"/>
              <a:t>			else c=c+4;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如果是前面</a:t>
            </a:r>
            <a:r>
              <a:rPr lang="en-US" altLang="zh-CN" sz="1400">
                <a:solidFill>
                  <a:srgbClr val="008000"/>
                </a:solidFill>
              </a:rPr>
              <a:t>22</a:t>
            </a:r>
            <a:r>
              <a:rPr lang="zh-CN" altLang="en-US" sz="1400">
                <a:solidFill>
                  <a:srgbClr val="008000"/>
                </a:solidFill>
              </a:rPr>
              <a:t>个字母之一，就使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，即变成其后第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</a:t>
            </a:r>
          </a:p>
          <a:p>
            <a:pPr defTabSz="363538"/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printf("%c",c);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c=getchar(); 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再输入下一个字符给字符变量</a:t>
            </a:r>
            <a:r>
              <a:rPr lang="pt-BR" altLang="zh-CN" sz="140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printf("\n");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564" y="2166766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/>
              <a:t>解题思路</a:t>
            </a:r>
            <a:r>
              <a:rPr lang="en-US" altLang="zh-CN" sz="1600" b="1"/>
              <a:t>: </a:t>
            </a:r>
          </a:p>
          <a:p>
            <a:r>
              <a:rPr lang="en-US" altLang="zh-CN" sz="1600"/>
              <a:t>(1) </a:t>
            </a:r>
            <a:r>
              <a:rPr lang="zh-CN" altLang="en-US" sz="1600"/>
              <a:t>判断哪些字符不需要改变，哪些字符需要改变。</a:t>
            </a:r>
            <a:endParaRPr lang="en-US" altLang="zh-CN" sz="1600"/>
          </a:p>
          <a:p>
            <a:r>
              <a:rPr lang="en-US" altLang="zh-CN" sz="1600"/>
              <a:t>(2)</a:t>
            </a:r>
            <a:r>
              <a:rPr lang="zh-CN" altLang="en-US" sz="1600"/>
              <a:t>通过改变字符</a:t>
            </a:r>
            <a:r>
              <a:rPr lang="en-US" altLang="zh-CN" sz="1600"/>
              <a:t>c</a:t>
            </a:r>
            <a:r>
              <a:rPr lang="zh-CN" altLang="en-US" sz="1600"/>
              <a:t>的</a:t>
            </a:r>
            <a:r>
              <a:rPr lang="en-US" altLang="zh-CN" sz="1600"/>
              <a:t>ASCII</a:t>
            </a:r>
            <a:r>
              <a:rPr lang="zh-CN" altLang="en-US" sz="1600"/>
              <a:t>值的方式将其变为指定的字母。</a:t>
            </a:r>
            <a:r>
              <a:rPr lang="en-US" altLang="zh-CN" sz="1600"/>
              <a:t>'A'~'V'</a:t>
            </a:r>
            <a:r>
              <a:rPr lang="zh-CN" altLang="en-US" sz="1600"/>
              <a:t>或</a:t>
            </a:r>
            <a:r>
              <a:rPr lang="en-US" altLang="zh-CN" sz="1600"/>
              <a:t>'a'~'v' </a:t>
            </a:r>
            <a:r>
              <a:rPr lang="zh-CN" altLang="en-US" sz="1600"/>
              <a:t>：</a:t>
            </a:r>
            <a:r>
              <a:rPr lang="en-US" altLang="zh-CN" sz="1600"/>
              <a:t>c=c+4</a:t>
            </a:r>
            <a:r>
              <a:rPr lang="zh-CN" altLang="en-US" sz="1600"/>
              <a:t>；</a:t>
            </a:r>
            <a:r>
              <a:rPr lang="en-US" altLang="zh-CN" sz="1600"/>
              <a:t>'W'~'Z'</a:t>
            </a:r>
            <a:r>
              <a:rPr lang="zh-CN" altLang="en-US" sz="1600"/>
              <a:t>或</a:t>
            </a:r>
            <a:r>
              <a:rPr lang="en-US" altLang="zh-CN" sz="1600"/>
              <a:t>'w'~'z' </a:t>
            </a:r>
            <a:r>
              <a:rPr lang="zh-CN" altLang="en-US" sz="1600"/>
              <a:t>：</a:t>
            </a:r>
            <a:r>
              <a:rPr lang="en-US" altLang="zh-CN" sz="1600"/>
              <a:t>c=c-22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34654" y="3113406"/>
          <a:ext cx="3391450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486">
                  <a:extLst>
                    <a:ext uri="{9D8B030D-6E8A-4147-A177-3AD203B41FA5}">
                      <a16:colId xmlns:a16="http://schemas.microsoft.com/office/drawing/2014/main" val="2048455033"/>
                    </a:ext>
                  </a:extLst>
                </a:gridCol>
                <a:gridCol w="993565">
                  <a:extLst>
                    <a:ext uri="{9D8B030D-6E8A-4147-A177-3AD203B41FA5}">
                      <a16:colId xmlns:a16="http://schemas.microsoft.com/office/drawing/2014/main" val="157195848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963874156"/>
                    </a:ext>
                  </a:extLst>
                </a:gridCol>
                <a:gridCol w="1095512">
                  <a:extLst>
                    <a:ext uri="{9D8B030D-6E8A-4147-A177-3AD203B41FA5}">
                      <a16:colId xmlns:a16="http://schemas.microsoft.com/office/drawing/2014/main" val="1647028171"/>
                    </a:ext>
                  </a:extLst>
                </a:gridCol>
              </a:tblGrid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/>
                        <a:t>输入一个字符给</a:t>
                      </a:r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23"/>
                  </a:ext>
                </a:extLst>
              </a:tr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/>
                        <a:t>当</a:t>
                      </a:r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不是换行符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59095"/>
                  </a:ext>
                </a:extLst>
              </a:tr>
              <a:tr h="139394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521542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/>
                    </a:p>
                    <a:p>
                      <a:r>
                        <a:rPr lang="zh-CN" altLang="en-US" sz="140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/>
                    </a:p>
                    <a:p>
                      <a:pPr algn="r"/>
                      <a:r>
                        <a:rPr lang="zh-CN" altLang="en-US" sz="1400"/>
                        <a:t>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23961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c=c-22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c=c+4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0608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c</a:t>
                      </a:r>
                      <a:r>
                        <a:rPr lang="zh-CN" altLang="en-US" sz="1400"/>
                        <a:t>的字符值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6956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/>
                        <a:t>输入一个字符给</a:t>
                      </a:r>
                      <a:r>
                        <a:rPr lang="en-US" altLang="zh-CN" sz="140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215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05448" y="3796748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c</a:t>
            </a:r>
            <a:r>
              <a:rPr lang="zh-CN" altLang="en-US" sz="1400"/>
              <a:t>是字母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074446" y="4114464"/>
            <a:ext cx="106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/>
              <a:t>c</a:t>
            </a:r>
            <a:r>
              <a:rPr lang="zh-CN" altLang="en-US" sz="1400"/>
              <a:t>在</a:t>
            </a:r>
            <a:r>
              <a:rPr lang="en-US" altLang="zh-CN" sz="1400"/>
              <a:t>'W'~'Z'</a:t>
            </a:r>
            <a:r>
              <a:rPr lang="zh-CN" altLang="en-US" sz="1400"/>
              <a:t>或</a:t>
            </a:r>
            <a:r>
              <a:rPr lang="en-US" altLang="zh-CN" sz="1400"/>
              <a:t>'w'~'z'</a:t>
            </a:r>
            <a:r>
              <a:rPr lang="zh-CN" altLang="en-US" sz="1400"/>
              <a:t>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2066" y="5700795"/>
            <a:ext cx="3476625" cy="885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44918" y="4454400"/>
            <a:ext cx="6447148" cy="722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c=c+4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只要是字母，都先加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</a:p>
          <a:p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个字母之一， </a:t>
            </a:r>
            <a:r>
              <a:rPr lang="en-US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值变为对应的最前面的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</a:t>
            </a:r>
            <a:endParaRPr lang="en-US" altLang="zh-CN" sz="1400">
              <a:solidFill>
                <a:srgbClr val="008000"/>
              </a:solidFill>
            </a:endParaRPr>
          </a:p>
          <a:p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if(c&gt;'Z' &amp;&amp; c&lt;='Z'+4 || c&gt;'z' &amp;&amp; c&lt;='z'+4)  c=c-26;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4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2593" y="3821118"/>
            <a:ext cx="1998172" cy="1992840"/>
            <a:chOff x="1142593" y="3821118"/>
            <a:chExt cx="1998172" cy="1992840"/>
          </a:xfrm>
        </p:grpSpPr>
        <p:sp>
          <p:nvSpPr>
            <p:cNvPr id="12" name="矩形 11"/>
            <p:cNvSpPr/>
            <p:nvPr/>
          </p:nvSpPr>
          <p:spPr>
            <a:xfrm>
              <a:off x="1142593" y="3821118"/>
              <a:ext cx="1998172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while((c=getchar()!='\n')</a:t>
              </a:r>
              <a:endPara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1133" y="5525958"/>
              <a:ext cx="1282554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4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07" y="396088"/>
            <a:ext cx="10515600" cy="605877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语句实现多分支选择结构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233" y="1109298"/>
            <a:ext cx="10889594" cy="832864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4.6】</a:t>
            </a:r>
            <a:r>
              <a:rPr lang="zh-CN" altLang="en-US" sz="2000" dirty="0"/>
              <a:t>要求按照考试成绩的等级输出百分制分数段，</a:t>
            </a:r>
            <a:r>
              <a:rPr lang="en-US" altLang="zh-CN" sz="2000" dirty="0"/>
              <a:t>A</a:t>
            </a:r>
            <a:r>
              <a:rPr lang="zh-CN" altLang="en-US" sz="2000" dirty="0"/>
              <a:t>等为</a:t>
            </a:r>
            <a:r>
              <a:rPr lang="en-US" altLang="zh-CN" sz="2000" dirty="0"/>
              <a:t>85</a:t>
            </a:r>
            <a:r>
              <a:rPr lang="zh-CN" altLang="en-US" sz="2000" dirty="0"/>
              <a:t>分以上，</a:t>
            </a:r>
            <a:r>
              <a:rPr lang="en-US" altLang="zh-CN" sz="2000" dirty="0"/>
              <a:t>B</a:t>
            </a:r>
            <a:r>
              <a:rPr lang="zh-CN" altLang="en-US" sz="2000" dirty="0"/>
              <a:t>等为</a:t>
            </a:r>
            <a:r>
              <a:rPr lang="en-US" altLang="zh-CN" sz="2000" dirty="0"/>
              <a:t>70</a:t>
            </a:r>
            <a:r>
              <a:rPr lang="zh-CN" altLang="en-US" sz="2000" dirty="0"/>
              <a:t>～</a:t>
            </a:r>
            <a:r>
              <a:rPr lang="en-US" altLang="zh-CN" sz="2000" dirty="0"/>
              <a:t>84</a:t>
            </a:r>
            <a:r>
              <a:rPr lang="zh-CN" altLang="en-US" sz="2000" dirty="0"/>
              <a:t>分，</a:t>
            </a:r>
            <a:r>
              <a:rPr lang="en-US" altLang="zh-CN" sz="2000" dirty="0"/>
              <a:t>C</a:t>
            </a:r>
            <a:r>
              <a:rPr lang="zh-CN" altLang="en-US" sz="2000" dirty="0"/>
              <a:t>等为</a:t>
            </a:r>
            <a:r>
              <a:rPr lang="en-US" altLang="zh-CN" sz="2000" dirty="0"/>
              <a:t>60</a:t>
            </a:r>
            <a:r>
              <a:rPr lang="zh-CN" altLang="en-US" sz="2000" dirty="0"/>
              <a:t>～</a:t>
            </a:r>
            <a:r>
              <a:rPr lang="en-US" altLang="zh-CN" sz="2000" dirty="0"/>
              <a:t>69</a:t>
            </a:r>
            <a:r>
              <a:rPr lang="zh-CN" altLang="en-US" sz="2000" dirty="0"/>
              <a:t>分，</a:t>
            </a:r>
            <a:r>
              <a:rPr lang="en-US" altLang="zh-CN" sz="2000" dirty="0"/>
              <a:t>D</a:t>
            </a:r>
            <a:r>
              <a:rPr lang="zh-CN" altLang="en-US" sz="2000" dirty="0"/>
              <a:t>等为 </a:t>
            </a:r>
            <a:r>
              <a:rPr lang="en-US" altLang="zh-CN" sz="2000" dirty="0"/>
              <a:t>60</a:t>
            </a:r>
            <a:r>
              <a:rPr lang="zh-CN" altLang="en-US" sz="2000" dirty="0"/>
              <a:t>分以下。成绩的等级由键盘输入。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9139" y="1942162"/>
            <a:ext cx="6658468" cy="1733026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146928" y="3741726"/>
            <a:ext cx="7082671" cy="2720186"/>
            <a:chOff x="8050697" y="5019262"/>
            <a:chExt cx="4949071" cy="206655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剪去单角的矩形 37"/>
            <p:cNvSpPr/>
            <p:nvPr/>
          </p:nvSpPr>
          <p:spPr>
            <a:xfrm>
              <a:off x="8050697" y="5019262"/>
              <a:ext cx="4949071" cy="2066559"/>
            </a:xfrm>
            <a:prstGeom prst="snip1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8292136" y="5332518"/>
              <a:ext cx="4707632" cy="1426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等级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grade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定义为字符变量，从键盘输入一个大写字母，赋给变量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grade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switch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得到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grade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的值并把它和各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case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中给定的值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(′A′,′B′,′C′,′D′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之一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相比较，如果和其中之一相同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称为匹配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，则执行该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case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后面的语句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即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printf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语句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。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</a:rPr>
                <a:t>如果输入的字符与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′A′,′B′,′C′,′D′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都不相同，就执行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default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后面的语句，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r>
                <a:rPr lang="zh-CN" altLang="en-US" sz="1600" b="1" dirty="0">
                  <a:solidFill>
                    <a:srgbClr val="FFFF00"/>
                  </a:solidFill>
                </a:rPr>
                <a:t>注意在每个</a:t>
              </a:r>
              <a:r>
                <a:rPr lang="en-US" altLang="zh-CN" sz="1600" b="1" dirty="0">
                  <a:solidFill>
                    <a:srgbClr val="FFFF00"/>
                  </a:solidFill>
                </a:rPr>
                <a:t>case</a:t>
              </a:r>
              <a:r>
                <a:rPr lang="zh-CN" altLang="en-US" sz="1600" b="1" dirty="0">
                  <a:solidFill>
                    <a:srgbClr val="FFFF00"/>
                  </a:solidFill>
                </a:rPr>
                <a:t>后面后的语句中，最后都有一个</a:t>
              </a:r>
              <a:r>
                <a:rPr lang="en-US" altLang="zh-CN" sz="1600" b="1" dirty="0">
                  <a:solidFill>
                    <a:srgbClr val="FFFF00"/>
                  </a:solidFill>
                </a:rPr>
                <a:t>break</a:t>
              </a:r>
              <a:r>
                <a:rPr lang="zh-CN" altLang="en-US" sz="1600" b="1" dirty="0">
                  <a:solidFill>
                    <a:srgbClr val="FFFF00"/>
                  </a:solidFill>
                </a:rPr>
                <a:t>语句，它的作用是使流程转到</a:t>
              </a:r>
              <a:r>
                <a:rPr lang="en-US" altLang="zh-CN" sz="1600" b="1" dirty="0">
                  <a:solidFill>
                    <a:srgbClr val="FFFF00"/>
                  </a:solidFill>
                </a:rPr>
                <a:t>switch</a:t>
              </a:r>
              <a:r>
                <a:rPr lang="zh-CN" altLang="en-US" sz="1600" b="1" dirty="0">
                  <a:solidFill>
                    <a:srgbClr val="FFFF00"/>
                  </a:solidFill>
                </a:rPr>
                <a:t>语句的末尾</a:t>
              </a:r>
              <a:r>
                <a:rPr lang="en-US" altLang="zh-CN" sz="1600" b="1" dirty="0">
                  <a:solidFill>
                    <a:srgbClr val="FFFF00"/>
                  </a:solidFill>
                </a:rPr>
                <a:t>(</a:t>
              </a:r>
              <a:r>
                <a:rPr lang="zh-CN" altLang="en-US" sz="1600" b="1" dirty="0">
                  <a:solidFill>
                    <a:srgbClr val="FFFF00"/>
                  </a:solidFill>
                </a:rPr>
                <a:t>即右花括号处</a:t>
              </a:r>
              <a:r>
                <a:rPr lang="en-US" altLang="zh-CN" sz="1600" b="1" dirty="0">
                  <a:solidFill>
                    <a:srgbClr val="FFFF00"/>
                  </a:solidFill>
                </a:rPr>
                <a:t>)</a:t>
              </a:r>
              <a:r>
                <a:rPr lang="zh-CN" altLang="en-US" sz="1600" b="1" dirty="0">
                  <a:solidFill>
                    <a:srgbClr val="FFFF00"/>
                  </a:solidFill>
                </a:rPr>
                <a:t>。</a:t>
              </a:r>
              <a:endParaRPr lang="en-US" altLang="zh-CN" sz="1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65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00825" y="1786026"/>
            <a:ext cx="5776757" cy="343910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int i,j,n=0;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for(i=1;i&lt;=4;i++)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>
                <a:solidFill>
                  <a:schemeClr val="accent6"/>
                </a:solidFill>
              </a:rPr>
              <a:t>		for(j=1;j&lt;=5;j++,n++)</a:t>
            </a:r>
            <a:r>
              <a:rPr lang="pt-BR" altLang="zh-CN" sz="1400"/>
              <a:t>		</a:t>
            </a:r>
            <a:r>
              <a:rPr lang="pt-BR" altLang="zh-CN" sz="1400">
                <a:solidFill>
                  <a:srgbClr val="008000"/>
                </a:solidFill>
              </a:rPr>
              <a:t>//n</a:t>
            </a:r>
            <a:r>
              <a:rPr lang="zh-CN" altLang="en-US" sz="1400">
                <a:solidFill>
                  <a:srgbClr val="008000"/>
                </a:solidFill>
              </a:rPr>
              <a:t>用来累计输出数据的个数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if(n%5==0) printf("\n");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控制在输出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个数据后换行</a:t>
            </a:r>
            <a:endParaRPr lang="en-US" altLang="zh-CN" sz="14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008000"/>
                </a:solidFill>
              </a:rPr>
              <a:t>			</a:t>
            </a:r>
            <a:endParaRPr lang="zh-CN" altLang="en-US" sz="14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pt-BR" altLang="zh-CN" sz="1400"/>
              <a:t>printf("%d\t",i*j);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}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  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0608" y="3677456"/>
            <a:ext cx="1800000" cy="228600"/>
          </a:xfrm>
          <a:prstGeom prst="rect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549983"/>
          </a:xfrm>
        </p:spPr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语句和</a:t>
            </a:r>
            <a:r>
              <a:rPr lang="en-US" altLang="zh-CN" dirty="0"/>
              <a:t>continue</a:t>
            </a:r>
            <a:r>
              <a:rPr lang="zh-CN" altLang="en-US" dirty="0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214" y="1072658"/>
            <a:ext cx="10515600" cy="55777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5.6】</a:t>
            </a:r>
            <a:r>
              <a:rPr lang="zh-CN" altLang="en-US" sz="2000" dirty="0"/>
              <a:t>输出以下</a:t>
            </a:r>
            <a:r>
              <a:rPr lang="en-US" altLang="zh-CN" sz="2000" dirty="0"/>
              <a:t>4×5</a:t>
            </a:r>
            <a:r>
              <a:rPr lang="zh-CN" altLang="en-US" sz="2000" dirty="0"/>
              <a:t>的矩阵。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670478" y="3886959"/>
            <a:ext cx="3442777" cy="1403558"/>
            <a:chOff x="8050697" y="5019261"/>
            <a:chExt cx="3442777" cy="14035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36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本程序包括一个双重循环，是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循环的嵌套。外循环变量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行数据</a:t>
              </a:r>
              <a:r>
                <a:rPr lang="en-US" altLang="zh-CN" sz="1400">
                  <a:solidFill>
                    <a:schemeClr val="bg1"/>
                  </a:solidFill>
                </a:rPr>
                <a:t>;</a:t>
              </a:r>
              <a:r>
                <a:rPr lang="zh-CN" altLang="en-US" sz="1400">
                  <a:solidFill>
                    <a:schemeClr val="bg1"/>
                  </a:solidFill>
                </a:rPr>
                <a:t>内循环变量</a:t>
              </a:r>
              <a:r>
                <a:rPr lang="en-US" altLang="zh-CN" sz="1400">
                  <a:solidFill>
                    <a:schemeClr val="bg1"/>
                  </a:solidFill>
                </a:rPr>
                <a:t>j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，用来控制输出每行中的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个数据。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465721" y="1252414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/>
              <a:t>1	2	3	4	5</a:t>
            </a:r>
          </a:p>
          <a:p>
            <a:pPr defTabSz="357188"/>
            <a:r>
              <a:rPr lang="en-US" altLang="zh-CN" sz="1400"/>
              <a:t>2	4	6	8	10</a:t>
            </a:r>
          </a:p>
          <a:p>
            <a:pPr defTabSz="357188"/>
            <a:r>
              <a:rPr lang="en-US" altLang="zh-CN" sz="1400"/>
              <a:t>3	6	9	12	15</a:t>
            </a:r>
          </a:p>
          <a:p>
            <a:pPr defTabSz="357188"/>
            <a:r>
              <a:rPr lang="en-US" altLang="zh-CN" sz="1400"/>
              <a:t>4	8	12	16	20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0825" y="5300456"/>
            <a:ext cx="3524250" cy="14382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028284" y="800895"/>
            <a:ext cx="7446502" cy="5007027"/>
            <a:chOff x="4036680" y="800895"/>
            <a:chExt cx="7446502" cy="5007027"/>
          </a:xfrm>
        </p:grpSpPr>
        <p:sp>
          <p:nvSpPr>
            <p:cNvPr id="31" name="MH_Other_1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4036680" y="1152939"/>
              <a:ext cx="3812714" cy="2643118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MH_Other_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4036680" y="3828635"/>
              <a:ext cx="3812714" cy="0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7849394" y="800895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j==1) break;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MH_SubTitle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7849394" y="3505579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 dirty="0"/>
                <a:t>if (</a:t>
              </a:r>
              <a:r>
                <a:rPr kumimoji="1" lang="en-US" altLang="zh-CN" dirty="0" err="1"/>
                <a:t>i</a:t>
              </a:r>
              <a:r>
                <a:rPr kumimoji="1" lang="en-US" altLang="zh-CN" dirty="0"/>
                <a:t>==3 &amp;&amp; j==1) continue;</a:t>
              </a:r>
              <a:endParaRPr kumimoji="1" lang="zh-TW" altLang="en-US" dirty="0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2738" y="1630835"/>
              <a:ext cx="3467100" cy="14478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3688" y="4379172"/>
              <a:ext cx="350520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0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007" y="396088"/>
            <a:ext cx="10515600" cy="605877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语句实现多分支选择结构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233" y="1109298"/>
            <a:ext cx="10889594" cy="832864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4.6】</a:t>
            </a:r>
            <a:r>
              <a:rPr lang="zh-CN" altLang="en-US" sz="2000" dirty="0"/>
              <a:t>要求按照考试成绩的等级输出百分制分数段，</a:t>
            </a:r>
            <a:r>
              <a:rPr lang="en-US" altLang="zh-CN" sz="2000" dirty="0"/>
              <a:t>A</a:t>
            </a:r>
            <a:r>
              <a:rPr lang="zh-CN" altLang="en-US" sz="2000" dirty="0"/>
              <a:t>等为</a:t>
            </a:r>
            <a:r>
              <a:rPr lang="en-US" altLang="zh-CN" sz="2000" dirty="0"/>
              <a:t>85</a:t>
            </a:r>
            <a:r>
              <a:rPr lang="zh-CN" altLang="en-US" sz="2000" dirty="0"/>
              <a:t>分以上，</a:t>
            </a:r>
            <a:r>
              <a:rPr lang="en-US" altLang="zh-CN" sz="2000" dirty="0"/>
              <a:t>B</a:t>
            </a:r>
            <a:r>
              <a:rPr lang="zh-CN" altLang="en-US" sz="2000" dirty="0"/>
              <a:t>等为</a:t>
            </a:r>
            <a:r>
              <a:rPr lang="en-US" altLang="zh-CN" sz="2000" dirty="0"/>
              <a:t>70</a:t>
            </a:r>
            <a:r>
              <a:rPr lang="zh-CN" altLang="en-US" sz="2000" dirty="0"/>
              <a:t>～</a:t>
            </a:r>
            <a:r>
              <a:rPr lang="en-US" altLang="zh-CN" sz="2000" dirty="0"/>
              <a:t>84</a:t>
            </a:r>
            <a:r>
              <a:rPr lang="zh-CN" altLang="en-US" sz="2000" dirty="0"/>
              <a:t>分，</a:t>
            </a:r>
            <a:r>
              <a:rPr lang="en-US" altLang="zh-CN" sz="2000" dirty="0"/>
              <a:t>C</a:t>
            </a:r>
            <a:r>
              <a:rPr lang="zh-CN" altLang="en-US" sz="2000" dirty="0"/>
              <a:t>等为</a:t>
            </a:r>
            <a:r>
              <a:rPr lang="en-US" altLang="zh-CN" sz="2000" dirty="0"/>
              <a:t>60</a:t>
            </a:r>
            <a:r>
              <a:rPr lang="zh-CN" altLang="en-US" sz="2000" dirty="0"/>
              <a:t>～</a:t>
            </a:r>
            <a:r>
              <a:rPr lang="en-US" altLang="zh-CN" sz="2000" dirty="0"/>
              <a:t>69</a:t>
            </a:r>
            <a:r>
              <a:rPr lang="zh-CN" altLang="en-US" sz="2000" dirty="0"/>
              <a:t>分，</a:t>
            </a:r>
            <a:r>
              <a:rPr lang="en-US" altLang="zh-CN" sz="2000" dirty="0"/>
              <a:t>D</a:t>
            </a:r>
            <a:r>
              <a:rPr lang="zh-CN" altLang="en-US" sz="2000" dirty="0"/>
              <a:t>等为 </a:t>
            </a:r>
            <a:r>
              <a:rPr lang="en-US" altLang="zh-CN" sz="2000" dirty="0"/>
              <a:t>60</a:t>
            </a:r>
            <a:r>
              <a:rPr lang="zh-CN" altLang="en-US" sz="2000" dirty="0"/>
              <a:t>分以下。成绩的等级由键盘输入。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78104" y="2139229"/>
            <a:ext cx="4188699" cy="3642554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/>
            <a:r>
              <a:rPr lang="en-US" altLang="zh-CN" sz="1400" dirty="0"/>
              <a:t>int main()</a:t>
            </a:r>
          </a:p>
          <a:p>
            <a:pPr defTabSz="363538"/>
            <a:r>
              <a:rPr lang="en-US" altLang="zh-CN" sz="1400" dirty="0"/>
              <a:t>{</a:t>
            </a:r>
          </a:p>
          <a:p>
            <a:pPr defTabSz="363538"/>
            <a:r>
              <a:rPr lang="en-US" altLang="zh-CN" sz="1400" dirty="0"/>
              <a:t>	char grade;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c",&amp;grade</a:t>
            </a:r>
            <a:r>
              <a:rPr lang="en-US" altLang="zh-CN" sz="1400" dirty="0"/>
              <a:t>);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("Your score:");</a:t>
            </a:r>
          </a:p>
          <a:p>
            <a:pPr defTabSz="363538"/>
            <a:r>
              <a:rPr lang="en-US" altLang="zh-CN" sz="1400" dirty="0"/>
              <a:t>	switch(grade)</a:t>
            </a:r>
          </a:p>
          <a:p>
            <a:pPr defTabSz="363538"/>
            <a:r>
              <a:rPr lang="en-US" altLang="zh-CN" sz="1400" dirty="0"/>
              <a:t>	{</a:t>
            </a:r>
          </a:p>
          <a:p>
            <a:pPr lvl="1" defTabSz="363538"/>
            <a:r>
              <a:rPr lang="en-US" altLang="zh-CN" sz="1400" dirty="0"/>
              <a:t>	case 'A':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("85</a:t>
            </a:r>
            <a:r>
              <a:rPr lang="zh-CN" altLang="en-US" sz="1400" dirty="0"/>
              <a:t>～</a:t>
            </a:r>
            <a:r>
              <a:rPr lang="en-US" altLang="zh-CN" sz="1400" dirty="0"/>
              <a:t>100\n");break;</a:t>
            </a:r>
          </a:p>
          <a:p>
            <a:pPr lvl="1" defTabSz="363538"/>
            <a:r>
              <a:rPr lang="en-US" altLang="zh-CN" sz="1400" dirty="0"/>
              <a:t>	case 'B':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("70</a:t>
            </a:r>
            <a:r>
              <a:rPr lang="zh-CN" altLang="en-US" sz="1400" dirty="0"/>
              <a:t>～</a:t>
            </a:r>
            <a:r>
              <a:rPr lang="en-US" altLang="zh-CN" sz="1400" dirty="0"/>
              <a:t>84\n");break;</a:t>
            </a:r>
          </a:p>
          <a:p>
            <a:pPr lvl="1" defTabSz="363538"/>
            <a:r>
              <a:rPr lang="en-US" altLang="zh-CN" sz="1400" dirty="0"/>
              <a:t>	case 'C':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("60</a:t>
            </a:r>
            <a:r>
              <a:rPr lang="zh-CN" altLang="en-US" sz="1400" dirty="0"/>
              <a:t>～</a:t>
            </a:r>
            <a:r>
              <a:rPr lang="en-US" altLang="zh-CN" sz="1400" dirty="0"/>
              <a:t>69\n");break;</a:t>
            </a:r>
          </a:p>
          <a:p>
            <a:pPr lvl="1" defTabSz="363538"/>
            <a:r>
              <a:rPr lang="en-US" altLang="zh-CN" sz="1400" dirty="0"/>
              <a:t>	case 'D':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("&lt;60\n");break;    </a:t>
            </a:r>
          </a:p>
          <a:p>
            <a:pPr lvl="1" defTabSz="363538"/>
            <a:r>
              <a:rPr lang="en-US" altLang="zh-CN" sz="1400" dirty="0"/>
              <a:t>	default: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("enter data error!\n");</a:t>
            </a:r>
          </a:p>
          <a:p>
            <a:pPr defTabSz="363538"/>
            <a:r>
              <a:rPr lang="en-US" altLang="zh-CN" sz="1400" dirty="0"/>
              <a:t>	}</a:t>
            </a:r>
          </a:p>
          <a:p>
            <a:pPr defTabSz="363538"/>
            <a:r>
              <a:rPr lang="en-US" altLang="zh-CN" sz="1400" dirty="0"/>
              <a:t>	return 0;</a:t>
            </a:r>
          </a:p>
          <a:p>
            <a:pPr defTabSz="363538"/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0841" y="2484619"/>
            <a:ext cx="3476625" cy="90487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491760" y="3715224"/>
            <a:ext cx="4949071" cy="2348225"/>
            <a:chOff x="8050697" y="5019262"/>
            <a:chExt cx="4949071" cy="206655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剪去单角的矩形 37"/>
            <p:cNvSpPr/>
            <p:nvPr/>
          </p:nvSpPr>
          <p:spPr>
            <a:xfrm>
              <a:off x="8050697" y="5019262"/>
              <a:ext cx="4949071" cy="2066559"/>
            </a:xfrm>
            <a:prstGeom prst="snip1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8388005" y="5054496"/>
              <a:ext cx="452421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等级</a:t>
              </a:r>
              <a:r>
                <a:rPr lang="en-US" altLang="zh-CN" sz="1400" dirty="0">
                  <a:solidFill>
                    <a:schemeClr val="bg1"/>
                  </a:solidFill>
                </a:rPr>
                <a:t>grade</a:t>
              </a:r>
              <a:r>
                <a:rPr lang="zh-CN" altLang="en-US" sz="1400" dirty="0">
                  <a:solidFill>
                    <a:schemeClr val="bg1"/>
                  </a:solidFill>
                </a:rPr>
                <a:t>定义为字符变量，从键盘输入一个大写字母，赋给变量</a:t>
              </a:r>
              <a:r>
                <a:rPr lang="en-US" altLang="zh-CN" sz="1400" dirty="0">
                  <a:solidFill>
                    <a:schemeClr val="bg1"/>
                  </a:solidFill>
                </a:rPr>
                <a:t>grade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switch</a:t>
              </a:r>
              <a:r>
                <a:rPr lang="zh-CN" altLang="en-US" sz="1400" dirty="0">
                  <a:solidFill>
                    <a:schemeClr val="bg1"/>
                  </a:solidFill>
                </a:rPr>
                <a:t>得到</a:t>
              </a:r>
              <a:r>
                <a:rPr lang="en-US" altLang="zh-CN" sz="1400" dirty="0">
                  <a:solidFill>
                    <a:schemeClr val="bg1"/>
                  </a:solidFill>
                </a:rPr>
                <a:t>grade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的值并把它和各</a:t>
              </a:r>
              <a:r>
                <a:rPr lang="en-US" altLang="zh-CN" sz="1400" dirty="0">
                  <a:solidFill>
                    <a:schemeClr val="bg1"/>
                  </a:solidFill>
                </a:rPr>
                <a:t>case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中给定的值</a:t>
              </a:r>
              <a:r>
                <a:rPr lang="en-US" altLang="zh-CN" sz="1400" dirty="0">
                  <a:solidFill>
                    <a:schemeClr val="bg1"/>
                  </a:solidFill>
                </a:rPr>
                <a:t>(′A′,′B′,′C′,′D′</a:t>
              </a:r>
              <a:r>
                <a:rPr lang="zh-CN" altLang="en-US" sz="1400" dirty="0">
                  <a:solidFill>
                    <a:schemeClr val="bg1"/>
                  </a:solidFill>
                </a:rPr>
                <a:t>之一</a:t>
              </a:r>
              <a:r>
                <a:rPr lang="en-US" altLang="zh-CN" sz="1400" dirty="0">
                  <a:solidFill>
                    <a:schemeClr val="bg1"/>
                  </a:solidFill>
                </a:rPr>
                <a:t>)</a:t>
              </a:r>
              <a:r>
                <a:rPr lang="zh-CN" altLang="en-US" sz="1400" dirty="0">
                  <a:solidFill>
                    <a:schemeClr val="bg1"/>
                  </a:solidFill>
                </a:rPr>
                <a:t>相比较，如果和其中之一相同</a:t>
              </a:r>
              <a:r>
                <a:rPr lang="en-US" altLang="zh-CN" sz="1400" dirty="0">
                  <a:solidFill>
                    <a:schemeClr val="bg1"/>
                  </a:solidFill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</a:rPr>
                <a:t>称为匹配</a:t>
              </a:r>
              <a:r>
                <a:rPr lang="en-US" altLang="zh-CN" sz="1400" dirty="0">
                  <a:solidFill>
                    <a:schemeClr val="bg1"/>
                  </a:solidFill>
                </a:rPr>
                <a:t>)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，则执行该</a:t>
              </a:r>
              <a:r>
                <a:rPr lang="en-US" altLang="zh-CN" sz="1400" dirty="0">
                  <a:solidFill>
                    <a:schemeClr val="bg1"/>
                  </a:solidFill>
                </a:rPr>
                <a:t>case</a:t>
              </a:r>
              <a:r>
                <a:rPr lang="zh-CN" altLang="en-US" sz="1400" dirty="0">
                  <a:solidFill>
                    <a:schemeClr val="bg1"/>
                  </a:solidFill>
                </a:rPr>
                <a:t>后面的语句</a:t>
              </a:r>
              <a:r>
                <a:rPr lang="en-US" altLang="zh-CN" sz="1400" dirty="0">
                  <a:solidFill>
                    <a:schemeClr val="bg1"/>
                  </a:solidFill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</a:rPr>
                <a:t>即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printf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</a:t>
              </a:r>
              <a:r>
                <a:rPr lang="en-US" altLang="zh-CN" sz="1400" dirty="0">
                  <a:solidFill>
                    <a:schemeClr val="bg1"/>
                  </a:solidFill>
                </a:rPr>
                <a:t>)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如果输入的字符与</a:t>
              </a:r>
              <a:r>
                <a:rPr lang="en-US" altLang="zh-CN" sz="1400" dirty="0">
                  <a:solidFill>
                    <a:schemeClr val="bg1"/>
                  </a:solidFill>
                </a:rPr>
                <a:t>′A′,′B′,′C′,′D′</a:t>
              </a:r>
              <a:r>
                <a:rPr lang="zh-CN" altLang="en-US" sz="1400" dirty="0">
                  <a:solidFill>
                    <a:schemeClr val="bg1"/>
                  </a:solidFill>
                </a:rPr>
                <a:t>都不相同，就执行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default</a:t>
              </a:r>
              <a:r>
                <a:rPr lang="zh-CN" altLang="en-US" sz="1400" dirty="0">
                  <a:solidFill>
                    <a:schemeClr val="bg1"/>
                  </a:solidFill>
                </a:rPr>
                <a:t>后面的语句，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b="1" dirty="0">
                  <a:solidFill>
                    <a:srgbClr val="FFFF00"/>
                  </a:solidFill>
                </a:rPr>
                <a:t>注意在每个</a:t>
              </a:r>
              <a:r>
                <a:rPr lang="en-US" altLang="zh-CN" sz="1400" b="1" dirty="0">
                  <a:solidFill>
                    <a:srgbClr val="FFFF00"/>
                  </a:solidFill>
                </a:rPr>
                <a:t>case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后面后的语句中，最后都有一个</a:t>
              </a:r>
              <a:r>
                <a:rPr lang="en-US" altLang="zh-CN" sz="1400" b="1" dirty="0">
                  <a:solidFill>
                    <a:srgbClr val="FFFF00"/>
                  </a:solidFill>
                </a:rPr>
                <a:t>break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语句，它的作用是使流程转到</a:t>
              </a:r>
              <a:r>
                <a:rPr lang="en-US" altLang="zh-CN" sz="1400" b="1" dirty="0">
                  <a:solidFill>
                    <a:srgbClr val="FFFF00"/>
                  </a:solidFill>
                </a:rPr>
                <a:t>switch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语句的末尾</a:t>
              </a:r>
              <a:r>
                <a:rPr lang="en-US" altLang="zh-CN" sz="1400" b="1" dirty="0">
                  <a:solidFill>
                    <a:srgbClr val="FFFF00"/>
                  </a:solidFill>
                </a:rPr>
                <a:t>(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即右花括号处</a:t>
              </a:r>
              <a:r>
                <a:rPr lang="en-US" altLang="zh-CN" sz="1400" b="1" dirty="0">
                  <a:solidFill>
                    <a:srgbClr val="FFFF00"/>
                  </a:solidFill>
                </a:rPr>
                <a:t>)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。</a:t>
              </a:r>
              <a:endParaRPr lang="en-US" altLang="zh-CN" sz="14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72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704" y="90595"/>
            <a:ext cx="8918712" cy="97472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语句实现多分支选择结构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5095" y="1227162"/>
                <a:ext cx="3056282" cy="52248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altLang="zh-CN" b="1"/>
                  <a:t>switch(</a:t>
                </a:r>
                <a:r>
                  <a:rPr lang="zh-CN" altLang="en-US" b="1"/>
                  <a:t>表达式</a:t>
                </a:r>
                <a:r>
                  <a:rPr lang="en-US" altLang="zh-CN" b="1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b="1"/>
                  <a:t>{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case	</a:t>
                </a:r>
                <a:r>
                  <a:rPr lang="zh-CN" altLang="en-US" b="1"/>
                  <a:t>常量</a:t>
                </a:r>
                <a:r>
                  <a:rPr lang="en-US" altLang="zh-CN" b="1"/>
                  <a:t>1 :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1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case	</a:t>
                </a:r>
                <a:r>
                  <a:rPr lang="zh-CN" altLang="en-US" b="1"/>
                  <a:t>常量</a:t>
                </a:r>
                <a:r>
                  <a:rPr lang="en-US" altLang="zh-CN" b="1"/>
                  <a:t>2 :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2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b="1"/>
                  <a:t>	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b="1"/>
                  <a:t>		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b="1"/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case	</a:t>
                </a:r>
                <a:r>
                  <a:rPr lang="zh-CN" altLang="en-US" b="1"/>
                  <a:t>常量</a:t>
                </a:r>
                <a:r>
                  <a:rPr lang="en-US" altLang="zh-CN" b="1"/>
                  <a:t>n :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n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default :	   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n+1</a:t>
                </a:r>
              </a:p>
              <a:p>
                <a:pPr defTabSz="536575">
                  <a:lnSpc>
                    <a:spcPct val="200000"/>
                  </a:lnSpc>
                </a:pPr>
                <a:r>
                  <a:rPr lang="en-US" altLang="zh-CN" b="1"/>
                  <a:t>}</a:t>
                </a:r>
                <a:endParaRPr lang="zh-CN" altLang="en-US" b="1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95" y="1227162"/>
                <a:ext cx="3056282" cy="5224814"/>
              </a:xfrm>
              <a:prstGeom prst="rect">
                <a:avLst/>
              </a:prstGeom>
              <a:blipFill>
                <a:blip r:embed="rId3" cstate="print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H_Desc_1"/>
          <p:cNvSpPr/>
          <p:nvPr>
            <p:custDataLst>
              <p:tags r:id="rId1"/>
            </p:custDataLst>
          </p:nvPr>
        </p:nvSpPr>
        <p:spPr>
          <a:xfrm>
            <a:off x="3850040" y="1227162"/>
            <a:ext cx="7682948" cy="522481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(1) </a:t>
            </a:r>
            <a:r>
              <a:rPr lang="zh-CN" altLang="en-US" sz="1400" dirty="0">
                <a:solidFill>
                  <a:schemeClr val="tx1"/>
                </a:solidFill>
              </a:rPr>
              <a:t>括号内的“表达式”，其值的类型应为整数类型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包括字符型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(2) </a:t>
            </a:r>
            <a:r>
              <a:rPr lang="zh-CN" altLang="en-US" sz="1400" dirty="0">
                <a:solidFill>
                  <a:schemeClr val="tx1"/>
                </a:solidFill>
              </a:rPr>
              <a:t>花括号内是一个复合语句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，内包含多个以关键字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开头的语句行和最多一个以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default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开头的行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后面跟一个常量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或常量表达式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，它们和</a:t>
            </a:r>
            <a:r>
              <a:rPr lang="en-US" altLang="zh-CN" sz="1400" dirty="0">
                <a:solidFill>
                  <a:schemeClr val="tx1"/>
                </a:solidFill>
              </a:rPr>
              <a:t>default</a:t>
            </a:r>
            <a:r>
              <a:rPr lang="zh-CN" altLang="en-US" sz="1400" dirty="0">
                <a:solidFill>
                  <a:schemeClr val="tx1"/>
                </a:solidFill>
              </a:rPr>
              <a:t>都是起标号作用，用来标志一个位置。执行</a:t>
            </a:r>
            <a:r>
              <a:rPr lang="en-US" altLang="zh-CN" sz="1400" dirty="0">
                <a:solidFill>
                  <a:schemeClr val="tx1"/>
                </a:solidFill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</a:rPr>
              <a:t>语句时，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先计算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后面的“表达式”的值，然后将它与各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标号比较，如果与某一个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标号中的常量相同，流程就转到此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标号后面的语句。如果没有与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表达式相匹配的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常量，流程转去执行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default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标号后面的语句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(3) 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可以没有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default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标号</a:t>
            </a:r>
            <a:r>
              <a:rPr lang="zh-CN" altLang="en-US" sz="1400" dirty="0">
                <a:solidFill>
                  <a:schemeClr val="tx1"/>
                </a:solidFill>
              </a:rPr>
              <a:t>，此时如果没有与</a:t>
            </a:r>
            <a:r>
              <a:rPr lang="en-US" altLang="zh-CN" sz="1400" dirty="0">
                <a:solidFill>
                  <a:schemeClr val="tx1"/>
                </a:solidFill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</a:rPr>
              <a:t>表达式相匹配的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常量，则不执行任何语句。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(4) </a:t>
            </a:r>
            <a:r>
              <a:rPr lang="zh-CN" altLang="en-US" sz="1400" dirty="0">
                <a:solidFill>
                  <a:schemeClr val="tx1"/>
                </a:solidFill>
              </a:rPr>
              <a:t>各个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标号出现次序不影响执行结果。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(5) </a:t>
            </a:r>
            <a:r>
              <a:rPr lang="zh-CN" altLang="en-US" sz="1400" dirty="0">
                <a:solidFill>
                  <a:schemeClr val="tx1"/>
                </a:solidFill>
              </a:rPr>
              <a:t>每一个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常量必须互不相同；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(6) case</a:t>
            </a:r>
            <a:r>
              <a:rPr lang="zh-CN" altLang="en-US" sz="1400" dirty="0">
                <a:solidFill>
                  <a:schemeClr val="tx1"/>
                </a:solidFill>
              </a:rPr>
              <a:t>标号只起标记的作用。在执行</a:t>
            </a:r>
            <a:r>
              <a:rPr lang="en-US" altLang="zh-CN" sz="1400" dirty="0">
                <a:solidFill>
                  <a:schemeClr val="tx1"/>
                </a:solidFill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</a:rPr>
              <a:t>语句时，根据</a:t>
            </a:r>
            <a:r>
              <a:rPr lang="en-US" altLang="zh-CN" sz="1400" dirty="0">
                <a:solidFill>
                  <a:schemeClr val="tx1"/>
                </a:solidFill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</a:rPr>
              <a:t>表达式的值找到匹配的入口标号，</a:t>
            </a:r>
            <a:r>
              <a:rPr lang="zh-CN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在执行完一个</a:t>
            </a:r>
            <a:r>
              <a:rPr lang="en-US" altLang="zh-CN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case</a:t>
            </a:r>
            <a:r>
              <a:rPr lang="zh-CN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标号后面的语句后，就从此标号开始执行下去，不再进行判断。因此，一般情况下，在执行一个</a:t>
            </a:r>
            <a:r>
              <a:rPr lang="en-US" altLang="zh-CN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case</a:t>
            </a:r>
            <a:r>
              <a:rPr lang="zh-CN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子句后，应当用</a:t>
            </a:r>
            <a:r>
              <a:rPr lang="en-US" altLang="zh-CN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break</a:t>
            </a:r>
            <a:r>
              <a:rPr lang="zh-CN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语句使流程跳出</a:t>
            </a:r>
            <a:r>
              <a:rPr lang="en-US" altLang="zh-CN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switch</a:t>
            </a:r>
            <a:r>
              <a:rPr lang="zh-CN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结构。</a:t>
            </a:r>
            <a:r>
              <a:rPr lang="zh-CN" altLang="en-US" sz="1400" dirty="0">
                <a:solidFill>
                  <a:schemeClr val="tx1"/>
                </a:solidFill>
              </a:rPr>
              <a:t>最后一个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子句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今为</a:t>
            </a:r>
            <a:r>
              <a:rPr lang="en-US" altLang="zh-CN" sz="1400" dirty="0">
                <a:solidFill>
                  <a:schemeClr val="tx1"/>
                </a:solidFill>
              </a:rPr>
              <a:t>default</a:t>
            </a:r>
            <a:r>
              <a:rPr lang="zh-CN" altLang="en-US" sz="1400" dirty="0">
                <a:solidFill>
                  <a:schemeClr val="tx1"/>
                </a:solidFill>
              </a:rPr>
              <a:t>子句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中可不加</a:t>
            </a:r>
            <a:r>
              <a:rPr lang="en-US" altLang="zh-CN" sz="1400" dirty="0">
                <a:solidFill>
                  <a:schemeClr val="tx1"/>
                </a:solidFill>
              </a:rPr>
              <a:t>break</a:t>
            </a:r>
            <a:r>
              <a:rPr lang="zh-CN" altLang="en-US" sz="1400" dirty="0">
                <a:solidFill>
                  <a:schemeClr val="tx1"/>
                </a:solidFill>
              </a:rPr>
              <a:t>语句。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(7) 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子句中虽然包含了一个以上执行语句，但可以不必用花括号括起来，会自动顺序执行本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标号后面所有的语句。当然加上花括号也可以。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(8) 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多个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FFFF00"/>
                </a:highlight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标号可以共用一组</a:t>
            </a:r>
            <a:r>
              <a:rPr lang="zh-CN" altLang="en-US" sz="1400" dirty="0">
                <a:solidFill>
                  <a:schemeClr val="tx1"/>
                </a:solidFill>
              </a:rPr>
              <a:t>执行语句。</a:t>
            </a:r>
          </a:p>
        </p:txBody>
      </p:sp>
    </p:spTree>
    <p:extLst>
      <p:ext uri="{BB962C8B-B14F-4D97-AF65-F5344CB8AC3E}">
        <p14:creationId xmlns:p14="http://schemas.microsoft.com/office/powerpoint/2010/main" val="289499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592" y="226107"/>
            <a:ext cx="10761146" cy="814000"/>
          </a:xfrm>
        </p:spPr>
        <p:txBody>
          <a:bodyPr/>
          <a:lstStyle/>
          <a:p>
            <a:r>
              <a:rPr lang="zh-CN" altLang="en-US" dirty="0"/>
              <a:t>选择结构程序综合举例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86" y="1337618"/>
            <a:ext cx="5697239" cy="432331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4.9】</a:t>
            </a:r>
            <a:r>
              <a:rPr lang="zh-CN" altLang="en-US" sz="2000" dirty="0"/>
              <a:t>求</a:t>
            </a:r>
            <a:r>
              <a:rPr lang="en-US" altLang="zh-CN" sz="2000" dirty="0"/>
              <a:t>ax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+bx+c=0</a:t>
            </a:r>
            <a:r>
              <a:rPr lang="zh-CN" altLang="en-US" sz="2000" dirty="0"/>
              <a:t>方程的解。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991892" y="357809"/>
            <a:ext cx="6470373" cy="6132444"/>
          </a:xfrm>
          <a:prstGeom prst="roundRect">
            <a:avLst>
              <a:gd name="adj" fmla="val 10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24000" rtlCol="0" anchor="t"/>
          <a:lstStyle/>
          <a:p>
            <a:pPr defTabSz="363538"/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/>
            <a:r>
              <a:rPr lang="en-US" altLang="zh-CN" sz="1400" dirty="0"/>
              <a:t>#include &lt;</a:t>
            </a:r>
            <a:r>
              <a:rPr lang="en-US" altLang="zh-CN" sz="1400" dirty="0" err="1"/>
              <a:t>math.h</a:t>
            </a:r>
            <a:r>
              <a:rPr lang="en-US" altLang="zh-CN" sz="1400" dirty="0"/>
              <a:t>&gt;</a:t>
            </a:r>
          </a:p>
          <a:p>
            <a:pPr defTabSz="363538"/>
            <a:r>
              <a:rPr lang="en-US" altLang="zh-CN" sz="1400" dirty="0"/>
              <a:t>int main()</a:t>
            </a:r>
          </a:p>
          <a:p>
            <a:pPr defTabSz="363538"/>
            <a:r>
              <a:rPr lang="en-US" altLang="zh-CN" sz="1400" dirty="0"/>
              <a:t>{	double a,b,c,disc,x1,x2,realpart,imagpart;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lf</a:t>
            </a:r>
            <a:r>
              <a:rPr lang="en-US" altLang="zh-CN" sz="1400" dirty="0"/>
              <a:t>,%</a:t>
            </a:r>
            <a:r>
              <a:rPr lang="en-US" altLang="zh-CN" sz="1400" dirty="0" err="1"/>
              <a:t>lf</a:t>
            </a:r>
            <a:r>
              <a:rPr lang="en-US" altLang="zh-CN" sz="1400" dirty="0"/>
              <a:t>,%</a:t>
            </a:r>
            <a:r>
              <a:rPr lang="en-US" altLang="zh-CN" sz="1400" dirty="0" err="1"/>
              <a:t>lf</a:t>
            </a:r>
            <a:r>
              <a:rPr lang="en-US" altLang="zh-CN" sz="1400" dirty="0"/>
              <a:t>",&amp;</a:t>
            </a:r>
            <a:r>
              <a:rPr lang="en-US" altLang="zh-CN" sz="1400" dirty="0" err="1"/>
              <a:t>a,&amp;b,&amp;c</a:t>
            </a:r>
            <a:r>
              <a:rPr lang="en-US" altLang="zh-CN" sz="1400" dirty="0"/>
              <a:t>);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 equation ");</a:t>
            </a:r>
          </a:p>
          <a:p>
            <a:pPr defTabSz="363538"/>
            <a:r>
              <a:rPr lang="en-US" altLang="zh-CN" sz="1400" dirty="0"/>
              <a:t>	if(fabs(a)&lt;=1e-6)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("is not a quadratic\n");</a:t>
            </a:r>
          </a:p>
          <a:p>
            <a:pPr defTabSz="363538"/>
            <a:r>
              <a:rPr lang="en-US" altLang="zh-CN" sz="1400" dirty="0"/>
              <a:t>	else</a:t>
            </a:r>
          </a:p>
          <a:p>
            <a:pPr defTabSz="363538"/>
            <a:r>
              <a:rPr lang="en-US" altLang="zh-CN" sz="1400" dirty="0"/>
              <a:t>	{	disc=b*b-4*a*c;</a:t>
            </a:r>
          </a:p>
          <a:p>
            <a:pPr defTabSz="363538"/>
            <a:r>
              <a:rPr lang="en-US" altLang="zh-CN" sz="1400" dirty="0"/>
              <a:t>		if(fabs(disc)&lt;=1e-6)</a:t>
            </a:r>
          </a:p>
          <a:p>
            <a:pPr defTabSz="363538"/>
            <a:r>
              <a:rPr lang="en-US" altLang="zh-CN" sz="1400" dirty="0"/>
              <a:t>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("has two equal roots:%8.4f\n",-b/(2*a));</a:t>
            </a:r>
          </a:p>
          <a:p>
            <a:pPr defTabSz="363538"/>
            <a:r>
              <a:rPr lang="en-US" altLang="zh-CN" sz="1400" dirty="0"/>
              <a:t>		else</a:t>
            </a:r>
          </a:p>
          <a:p>
            <a:pPr defTabSz="363538"/>
            <a:r>
              <a:rPr lang="en-US" altLang="zh-CN" sz="1400" dirty="0"/>
              <a:t>			if(disc&gt;1e-6)</a:t>
            </a:r>
          </a:p>
          <a:p>
            <a:pPr defTabSz="363538"/>
            <a:r>
              <a:rPr lang="en-US" altLang="zh-CN" sz="1400" dirty="0"/>
              <a:t>			{	x1=(-</a:t>
            </a:r>
            <a:r>
              <a:rPr lang="en-US" altLang="zh-CN" sz="1400" dirty="0" err="1"/>
              <a:t>b+sqrt</a:t>
            </a:r>
            <a:r>
              <a:rPr lang="en-US" altLang="zh-CN" sz="1400" dirty="0"/>
              <a:t>(disc))/(2*a);</a:t>
            </a:r>
          </a:p>
          <a:p>
            <a:pPr defTabSz="363538"/>
            <a:r>
              <a:rPr lang="en-US" altLang="zh-CN" sz="1400" dirty="0"/>
              <a:t>				x2=(-b-sqrt(disc))/(2*a);</a:t>
            </a:r>
          </a:p>
          <a:p>
            <a:pPr defTabSz="363538"/>
            <a:r>
              <a:rPr lang="en-US" altLang="zh-CN" sz="1400" dirty="0"/>
              <a:t>	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("has distinct real roots:%8.4f and %8.4f\n",x1,x2);</a:t>
            </a:r>
          </a:p>
          <a:p>
            <a:pPr defTabSz="363538"/>
            <a:r>
              <a:rPr lang="en-US" altLang="zh-CN" sz="1400" dirty="0"/>
              <a:t>			}</a:t>
            </a:r>
          </a:p>
          <a:p>
            <a:pPr defTabSz="363538"/>
            <a:r>
              <a:rPr lang="en-US" altLang="zh-CN" sz="1400" dirty="0"/>
              <a:t>			else</a:t>
            </a:r>
          </a:p>
          <a:p>
            <a:pPr defTabSz="363538"/>
            <a:r>
              <a:rPr lang="en-US" altLang="zh-CN" sz="1400" dirty="0"/>
              <a:t>			{	</a:t>
            </a:r>
            <a:r>
              <a:rPr lang="en-US" altLang="zh-CN" sz="1400" dirty="0" err="1"/>
              <a:t>realpart</a:t>
            </a:r>
            <a:r>
              <a:rPr lang="en-US" altLang="zh-CN" sz="1400" dirty="0"/>
              <a:t>=-b/(2*a);			//</a:t>
            </a:r>
            <a:r>
              <a:rPr lang="en-US" altLang="zh-CN" sz="1400" dirty="0" err="1"/>
              <a:t>realpart</a:t>
            </a:r>
            <a:r>
              <a:rPr lang="zh-CN" altLang="en-US" sz="1400" dirty="0"/>
              <a:t>是复根的实部</a:t>
            </a:r>
          </a:p>
          <a:p>
            <a:pPr defTabSz="363538"/>
            <a:r>
              <a:rPr lang="zh-CN" altLang="en-US" sz="1400" dirty="0"/>
              <a:t>				</a:t>
            </a:r>
            <a:r>
              <a:rPr lang="en-US" altLang="zh-CN" sz="1400" dirty="0" err="1"/>
              <a:t>imagpart</a:t>
            </a:r>
            <a:r>
              <a:rPr lang="en-US" altLang="zh-CN" sz="1400" dirty="0"/>
              <a:t>=sqrt(-disc)/(2*a);	//</a:t>
            </a:r>
            <a:r>
              <a:rPr lang="en-US" altLang="zh-CN" sz="1400" dirty="0" err="1"/>
              <a:t>imagpart</a:t>
            </a:r>
            <a:r>
              <a:rPr lang="zh-CN" altLang="en-US" sz="1400" dirty="0"/>
              <a:t>是复根的虚部</a:t>
            </a:r>
          </a:p>
          <a:p>
            <a:pPr defTabSz="363538"/>
            <a:r>
              <a:rPr lang="zh-CN" altLang="en-US" sz="1400" dirty="0"/>
              <a:t>	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("has complex roots:\n");</a:t>
            </a:r>
          </a:p>
          <a:p>
            <a:pPr defTabSz="363538"/>
            <a:r>
              <a:rPr lang="en-US" altLang="zh-CN" sz="1400" dirty="0"/>
              <a:t>	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("%8.4f+%8.4fi\n",</a:t>
            </a:r>
            <a:r>
              <a:rPr lang="en-US" altLang="zh-CN" sz="1400" dirty="0" err="1"/>
              <a:t>realpart,imagpart</a:t>
            </a:r>
            <a:r>
              <a:rPr lang="en-US" altLang="zh-CN" sz="1400" dirty="0"/>
              <a:t>);	//</a:t>
            </a:r>
            <a:r>
              <a:rPr lang="zh-CN" altLang="en-US" sz="1400" dirty="0"/>
              <a:t>输出一个复数</a:t>
            </a:r>
          </a:p>
          <a:p>
            <a:pPr defTabSz="363538"/>
            <a:r>
              <a:rPr lang="zh-CN" altLang="en-US" sz="1400" dirty="0"/>
              <a:t>	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("%8.4f-%8.4fi\n",</a:t>
            </a:r>
            <a:r>
              <a:rPr lang="en-US" altLang="zh-CN" sz="1400" dirty="0" err="1"/>
              <a:t>realpart,imagpart</a:t>
            </a:r>
            <a:r>
              <a:rPr lang="en-US" altLang="zh-CN" sz="1400" dirty="0"/>
              <a:t>);	//</a:t>
            </a:r>
            <a:r>
              <a:rPr lang="zh-CN" altLang="en-US" sz="1400" dirty="0"/>
              <a:t>输出另一个复数</a:t>
            </a:r>
          </a:p>
          <a:p>
            <a:pPr defTabSz="363538"/>
            <a:r>
              <a:rPr lang="zh-CN" altLang="en-US" sz="1400" dirty="0"/>
              <a:t>		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}</a:t>
            </a:r>
          </a:p>
          <a:p>
            <a:pPr defTabSz="363538"/>
            <a:r>
              <a:rPr lang="en-US" altLang="zh-CN" sz="1400" dirty="0"/>
              <a:t>	return 0;</a:t>
            </a:r>
          </a:p>
          <a:p>
            <a:pPr defTabSz="363538"/>
            <a:r>
              <a:rPr lang="en-US" altLang="zh-CN" sz="1400" dirty="0"/>
              <a:t>}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140" y="1957734"/>
          <a:ext cx="4052788" cy="25908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13197">
                  <a:extLst>
                    <a:ext uri="{9D8B030D-6E8A-4147-A177-3AD203B41FA5}">
                      <a16:colId xmlns:a16="http://schemas.microsoft.com/office/drawing/2014/main" val="1587561421"/>
                    </a:ext>
                  </a:extLst>
                </a:gridCol>
                <a:gridCol w="1013197">
                  <a:extLst>
                    <a:ext uri="{9D8B030D-6E8A-4147-A177-3AD203B41FA5}">
                      <a16:colId xmlns:a16="http://schemas.microsoft.com/office/drawing/2014/main" val="3240896132"/>
                    </a:ext>
                  </a:extLst>
                </a:gridCol>
                <a:gridCol w="1013197">
                  <a:extLst>
                    <a:ext uri="{9D8B030D-6E8A-4147-A177-3AD203B41FA5}">
                      <a16:colId xmlns:a16="http://schemas.microsoft.com/office/drawing/2014/main" val="1947674375"/>
                    </a:ext>
                  </a:extLst>
                </a:gridCol>
                <a:gridCol w="1013197">
                  <a:extLst>
                    <a:ext uri="{9D8B030D-6E8A-4147-A177-3AD203B41FA5}">
                      <a16:colId xmlns:a16="http://schemas.microsoft.com/office/drawing/2014/main" val="65541945"/>
                    </a:ext>
                  </a:extLst>
                </a:gridCol>
              </a:tblGrid>
              <a:tr h="19990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a,b,c</a:t>
                      </a:r>
                      <a:endParaRPr lang="zh-CN" altLang="en-US" sz="14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594255"/>
                  </a:ext>
                </a:extLst>
              </a:tr>
              <a:tr h="199906">
                <a:tc>
                  <a:txBody>
                    <a:bodyPr/>
                    <a:lstStyle/>
                    <a:p>
                      <a:endParaRPr lang="en-US" altLang="zh-CN" sz="1400"/>
                    </a:p>
                    <a:p>
                      <a:r>
                        <a:rPr lang="en-US" altLang="zh-CN" sz="1400"/>
                        <a:t>T</a:t>
                      </a:r>
                      <a:endParaRPr lang="zh-CN" altLang="en-US" sz="14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a=0</a:t>
                      </a:r>
                    </a:p>
                    <a:p>
                      <a:pPr algn="r"/>
                      <a:r>
                        <a:rPr lang="en-US" altLang="zh-CN" sz="1400"/>
                        <a:t>F</a:t>
                      </a:r>
                      <a:endParaRPr lang="zh-CN" altLang="en-US" sz="140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333936"/>
                  </a:ext>
                </a:extLst>
              </a:tr>
              <a:tr h="381378">
                <a:tc rowSpan="3">
                  <a:txBody>
                    <a:bodyPr/>
                    <a:lstStyle/>
                    <a:p>
                      <a:r>
                        <a:rPr lang="zh-CN" altLang="en-US" sz="1400"/>
                        <a:t>输出不是“二次方程”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T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/>
                        <a:t>b</a:t>
                      </a:r>
                      <a:r>
                        <a:rPr lang="en-US" altLang="zh-CN" sz="1400" baseline="30000"/>
                        <a:t>2</a:t>
                      </a:r>
                      <a:r>
                        <a:rPr lang="en-US" altLang="zh-CN" sz="1400"/>
                        <a:t>-4ac=0 </a:t>
                      </a:r>
                    </a:p>
                    <a:p>
                      <a:pPr algn="r"/>
                      <a:r>
                        <a:rPr lang="en-US" altLang="zh-CN" sz="1400"/>
                        <a:t>F</a:t>
                      </a:r>
                      <a:endParaRPr lang="zh-CN" altLang="en-US" sz="140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86591"/>
                  </a:ext>
                </a:extLst>
              </a:tr>
              <a:tr h="1999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/>
                        <a:t>计算和输出两个相等的实根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/>
                    </a:p>
                    <a:p>
                      <a:r>
                        <a:rPr lang="en-US" altLang="zh-CN" sz="1400"/>
                        <a:t>T</a:t>
                      </a:r>
                      <a:endParaRPr lang="zh-CN" altLang="en-US" sz="14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/>
                    </a:p>
                    <a:p>
                      <a:pPr algn="r"/>
                      <a:r>
                        <a:rPr lang="en-US" altLang="zh-CN" sz="1400"/>
                        <a:t>F</a:t>
                      </a:r>
                      <a:endParaRPr lang="zh-CN" altLang="en-US" sz="140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607010"/>
                  </a:ext>
                </a:extLst>
              </a:tr>
              <a:tr h="279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计算和输出两个不等实根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计算和输出两个共轭复根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2823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081832" y="3323129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b</a:t>
            </a:r>
            <a:r>
              <a:rPr lang="en-US" altLang="zh-CN" sz="1400" baseline="30000"/>
              <a:t>2</a:t>
            </a:r>
            <a:r>
              <a:rPr lang="en-US" altLang="zh-CN" sz="1400"/>
              <a:t>-4ac&gt;0 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79067" y="198783"/>
            <a:ext cx="3234674" cy="606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79067" y="804872"/>
            <a:ext cx="3225270" cy="860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79067" y="1675793"/>
            <a:ext cx="3234674" cy="6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868" y="128415"/>
            <a:ext cx="10761146" cy="785986"/>
          </a:xfrm>
        </p:spPr>
        <p:txBody>
          <a:bodyPr/>
          <a:lstStyle/>
          <a:p>
            <a:r>
              <a:rPr lang="zh-CN" altLang="en-US" dirty="0"/>
              <a:t>选择结构程序综合举例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660" y="1194300"/>
            <a:ext cx="4597905" cy="237961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作业</a:t>
            </a:r>
            <a:r>
              <a:rPr lang="en-US" altLang="zh-CN" dirty="0"/>
              <a:t>_</a:t>
            </a:r>
            <a:r>
              <a:rPr lang="zh-CN" altLang="en-US" sz="1800" dirty="0"/>
              <a:t>例</a:t>
            </a:r>
            <a:r>
              <a:rPr lang="en-US" altLang="zh-CN" sz="1800" dirty="0"/>
              <a:t>4.10】</a:t>
            </a:r>
            <a:r>
              <a:rPr lang="zh-CN" altLang="en-US" sz="1800" dirty="0"/>
              <a:t>运输公司对用户计算运输费用。路程越远，运费越低。标准如下</a:t>
            </a:r>
            <a:r>
              <a:rPr lang="en-US" altLang="zh-CN" sz="1800" dirty="0"/>
              <a:t>:  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s&lt;250</a:t>
            </a:r>
            <a:r>
              <a:rPr lang="zh-CN" altLang="en-US" dirty="0"/>
              <a:t>没有折扣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250≤s&lt; 5002</a:t>
            </a:r>
            <a:r>
              <a:rPr lang="zh-CN" altLang="en-US" dirty="0"/>
              <a:t>％折扣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500≤s&lt; 10005</a:t>
            </a:r>
            <a:r>
              <a:rPr lang="zh-CN" altLang="en-US" dirty="0"/>
              <a:t>％折扣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1000≤s&lt; 20008</a:t>
            </a:r>
            <a:r>
              <a:rPr lang="zh-CN" altLang="en-US" dirty="0"/>
              <a:t>％折扣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2000≤s&lt; 300010</a:t>
            </a:r>
            <a:r>
              <a:rPr lang="zh-CN" altLang="en-US" dirty="0"/>
              <a:t>％折扣</a:t>
            </a:r>
          </a:p>
          <a:p>
            <a:pPr marL="1460500" lvl="3" indent="-338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3000≤s15</a:t>
            </a:r>
            <a:r>
              <a:rPr lang="zh-CN" altLang="en-US" dirty="0"/>
              <a:t>％折扣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65045" y="580128"/>
            <a:ext cx="6701422" cy="5930001"/>
          </a:xfrm>
          <a:prstGeom prst="roundRect">
            <a:avLst>
              <a:gd name="adj" fmla="val 10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24000" rtlCol="0" anchor="t"/>
          <a:lstStyle/>
          <a:p>
            <a:pPr defTabSz="363538"/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/>
            <a:r>
              <a:rPr lang="en-US" altLang="zh-CN" sz="1400" dirty="0"/>
              <a:t>int main()</a:t>
            </a:r>
          </a:p>
          <a:p>
            <a:pPr defTabSz="363538"/>
            <a:r>
              <a:rPr lang="en-US" altLang="zh-CN" sz="1400" dirty="0"/>
              <a:t>{ 	int </a:t>
            </a:r>
            <a:r>
              <a:rPr lang="en-US" altLang="zh-CN" sz="1400" dirty="0" err="1"/>
              <a:t>c,s</a:t>
            </a:r>
            <a:r>
              <a:rPr lang="en-US" altLang="zh-CN" sz="1400" dirty="0"/>
              <a:t>;</a:t>
            </a:r>
          </a:p>
          <a:p>
            <a:pPr defTabSz="363538"/>
            <a:r>
              <a:rPr lang="en-US" altLang="zh-CN" sz="1400" dirty="0"/>
              <a:t>	float </a:t>
            </a:r>
            <a:r>
              <a:rPr lang="en-US" altLang="zh-CN" sz="1400" dirty="0" err="1"/>
              <a:t>p,w,d,f</a:t>
            </a:r>
            <a:r>
              <a:rPr lang="en-US" altLang="zh-CN" sz="1400" dirty="0"/>
              <a:t>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</a:t>
            </a:r>
            <a:r>
              <a:rPr lang="en-US" altLang="zh-CN" sz="1400" dirty="0" err="1"/>
              <a:t>price,weight,distance</a:t>
            </a:r>
            <a:r>
              <a:rPr lang="en-US" altLang="zh-CN" sz="1400" dirty="0"/>
              <a:t>:");//</a:t>
            </a:r>
            <a:r>
              <a:rPr lang="zh-CN" altLang="en-US" sz="1400" dirty="0"/>
              <a:t>提示输入的数据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f,%f,%d",&amp;p,&amp;w,&amp;s</a:t>
            </a:r>
            <a:r>
              <a:rPr lang="en-US" altLang="zh-CN" sz="1400" dirty="0"/>
              <a:t>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输入单价、重量、距离 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if(s&gt;=3000) c=12;  //3000km</a:t>
            </a:r>
            <a:r>
              <a:rPr lang="zh-CN" altLang="en-US" sz="1400" dirty="0"/>
              <a:t>以上为同一折扣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else c=s/250;//3000km</a:t>
            </a:r>
            <a:r>
              <a:rPr lang="zh-CN" altLang="en-US" sz="1400" dirty="0"/>
              <a:t>以下各段折扣不同，</a:t>
            </a:r>
            <a:r>
              <a:rPr lang="en-US" altLang="zh-CN" sz="1400" dirty="0"/>
              <a:t>c</a:t>
            </a:r>
            <a:r>
              <a:rPr lang="zh-CN" altLang="en-US" sz="1400" dirty="0"/>
              <a:t>的值不相同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switch(c)</a:t>
            </a:r>
          </a:p>
          <a:p>
            <a:pPr defTabSz="363538"/>
            <a:r>
              <a:rPr lang="en-US" altLang="zh-CN" sz="1400" dirty="0"/>
              <a:t>	{	case 0: d=0;break;			</a:t>
            </a:r>
            <a:r>
              <a:rPr lang="en-US" altLang="zh-CN" sz="1400" dirty="0">
                <a:solidFill>
                  <a:srgbClr val="008000"/>
                </a:solidFill>
              </a:rPr>
              <a:t>//c=0,</a:t>
            </a:r>
            <a:r>
              <a:rPr lang="zh-CN" altLang="en-US" sz="1400" dirty="0">
                <a:solidFill>
                  <a:srgbClr val="008000"/>
                </a:solidFill>
              </a:rPr>
              <a:t>代表</a:t>
            </a:r>
            <a:r>
              <a:rPr lang="en-US" altLang="zh-CN" sz="1400" dirty="0">
                <a:solidFill>
                  <a:srgbClr val="008000"/>
                </a:solidFill>
              </a:rPr>
              <a:t>250km</a:t>
            </a:r>
            <a:r>
              <a:rPr lang="zh-CN" altLang="en-US" sz="1400" dirty="0">
                <a:solidFill>
                  <a:srgbClr val="008000"/>
                </a:solidFill>
              </a:rPr>
              <a:t>以下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折扣</a:t>
            </a:r>
            <a:r>
              <a:rPr lang="en-US" altLang="zh-CN" sz="1400" dirty="0">
                <a:solidFill>
                  <a:srgbClr val="008000"/>
                </a:solidFill>
              </a:rPr>
              <a:t>d=0</a:t>
            </a:r>
          </a:p>
          <a:p>
            <a:pPr defTabSz="363538"/>
            <a:r>
              <a:rPr lang="en-US" altLang="zh-CN" sz="1400" dirty="0"/>
              <a:t>		case 1: d=2;break;			</a:t>
            </a:r>
            <a:r>
              <a:rPr lang="en-US" altLang="zh-CN" sz="1400" dirty="0">
                <a:solidFill>
                  <a:srgbClr val="008000"/>
                </a:solidFill>
              </a:rPr>
              <a:t>//c=1,</a:t>
            </a:r>
            <a:r>
              <a:rPr lang="zh-CN" altLang="en-US" sz="1400" dirty="0">
                <a:solidFill>
                  <a:srgbClr val="008000"/>
                </a:solidFill>
              </a:rPr>
              <a:t>代表</a:t>
            </a:r>
            <a:r>
              <a:rPr lang="en-US" altLang="zh-CN" sz="1400" dirty="0">
                <a:solidFill>
                  <a:srgbClr val="008000"/>
                </a:solidFill>
              </a:rPr>
              <a:t>250</a:t>
            </a:r>
            <a:r>
              <a:rPr lang="zh-CN" altLang="en-US" sz="1400" dirty="0">
                <a:solidFill>
                  <a:srgbClr val="008000"/>
                </a:solidFill>
              </a:rPr>
              <a:t>～</a:t>
            </a:r>
            <a:r>
              <a:rPr lang="en-US" altLang="zh-CN" sz="1400" dirty="0">
                <a:solidFill>
                  <a:srgbClr val="008000"/>
                </a:solidFill>
              </a:rPr>
              <a:t>500km</a:t>
            </a:r>
            <a:r>
              <a:rPr lang="zh-CN" altLang="en-US" sz="1400" dirty="0">
                <a:solidFill>
                  <a:srgbClr val="008000"/>
                </a:solidFill>
              </a:rPr>
              <a:t>以下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折扣</a:t>
            </a:r>
            <a:r>
              <a:rPr lang="en-US" altLang="zh-CN" sz="1400" dirty="0">
                <a:solidFill>
                  <a:srgbClr val="008000"/>
                </a:solidFill>
              </a:rPr>
              <a:t>d=2%</a:t>
            </a:r>
          </a:p>
          <a:p>
            <a:pPr defTabSz="363538"/>
            <a:r>
              <a:rPr lang="en-US" altLang="zh-CN" sz="1400" dirty="0"/>
              <a:t>		case 2: </a:t>
            </a:r>
          </a:p>
          <a:p>
            <a:pPr defTabSz="363538"/>
            <a:r>
              <a:rPr lang="en-US" altLang="zh-CN" sz="1400" dirty="0"/>
              <a:t>		case 3: d=5;break;			</a:t>
            </a:r>
            <a:r>
              <a:rPr lang="en-US" altLang="zh-CN" sz="1400" dirty="0">
                <a:solidFill>
                  <a:srgbClr val="008000"/>
                </a:solidFill>
              </a:rPr>
              <a:t>//c=2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3,</a:t>
            </a:r>
            <a:r>
              <a:rPr lang="zh-CN" altLang="en-US" sz="1400" dirty="0">
                <a:solidFill>
                  <a:srgbClr val="008000"/>
                </a:solidFill>
              </a:rPr>
              <a:t>代表</a:t>
            </a:r>
            <a:r>
              <a:rPr lang="en-US" altLang="zh-CN" sz="1400" dirty="0">
                <a:solidFill>
                  <a:srgbClr val="008000"/>
                </a:solidFill>
              </a:rPr>
              <a:t>500</a:t>
            </a:r>
            <a:r>
              <a:rPr lang="zh-CN" altLang="en-US" sz="1400" dirty="0">
                <a:solidFill>
                  <a:srgbClr val="008000"/>
                </a:solidFill>
              </a:rPr>
              <a:t>～</a:t>
            </a:r>
            <a:r>
              <a:rPr lang="en-US" altLang="zh-CN" sz="1400" dirty="0">
                <a:solidFill>
                  <a:srgbClr val="008000"/>
                </a:solidFill>
              </a:rPr>
              <a:t>1000km,</a:t>
            </a:r>
            <a:r>
              <a:rPr lang="zh-CN" altLang="en-US" sz="1400" dirty="0">
                <a:solidFill>
                  <a:srgbClr val="008000"/>
                </a:solidFill>
              </a:rPr>
              <a:t>折扣</a:t>
            </a:r>
            <a:r>
              <a:rPr lang="en-US" altLang="zh-CN" sz="1400" dirty="0">
                <a:solidFill>
                  <a:srgbClr val="008000"/>
                </a:solidFill>
              </a:rPr>
              <a:t>d=5% </a:t>
            </a:r>
          </a:p>
          <a:p>
            <a:pPr defTabSz="363538"/>
            <a:r>
              <a:rPr lang="en-US" altLang="zh-CN" sz="1400" dirty="0"/>
              <a:t>		case 4: </a:t>
            </a:r>
          </a:p>
          <a:p>
            <a:pPr defTabSz="363538"/>
            <a:r>
              <a:rPr lang="en-US" altLang="zh-CN" sz="1400" dirty="0"/>
              <a:t>		case 5:      </a:t>
            </a:r>
          </a:p>
          <a:p>
            <a:pPr defTabSz="363538"/>
            <a:r>
              <a:rPr lang="en-US" altLang="zh-CN" sz="1400" dirty="0"/>
              <a:t>		case 6: </a:t>
            </a:r>
          </a:p>
          <a:p>
            <a:pPr defTabSz="363538"/>
            <a:r>
              <a:rPr lang="en-US" altLang="zh-CN" sz="1400" dirty="0"/>
              <a:t>		case 7: d=8;break;			</a:t>
            </a:r>
            <a:r>
              <a:rPr lang="en-US" altLang="zh-CN" sz="1400" dirty="0">
                <a:solidFill>
                  <a:srgbClr val="008000"/>
                </a:solidFill>
              </a:rPr>
              <a:t>//c=4</a:t>
            </a:r>
            <a:r>
              <a:rPr lang="zh-CN" altLang="en-US" sz="1400" dirty="0">
                <a:solidFill>
                  <a:srgbClr val="008000"/>
                </a:solidFill>
              </a:rPr>
              <a:t>～</a:t>
            </a:r>
            <a:r>
              <a:rPr lang="en-US" altLang="zh-CN" sz="1400" dirty="0">
                <a:solidFill>
                  <a:srgbClr val="008000"/>
                </a:solidFill>
              </a:rPr>
              <a:t>7,</a:t>
            </a:r>
            <a:r>
              <a:rPr lang="zh-CN" altLang="en-US" sz="1400" dirty="0">
                <a:solidFill>
                  <a:srgbClr val="008000"/>
                </a:solidFill>
              </a:rPr>
              <a:t>代表</a:t>
            </a:r>
            <a:r>
              <a:rPr lang="en-US" altLang="zh-CN" sz="1400" dirty="0">
                <a:solidFill>
                  <a:srgbClr val="008000"/>
                </a:solidFill>
              </a:rPr>
              <a:t>1000</a:t>
            </a:r>
            <a:r>
              <a:rPr lang="zh-CN" altLang="en-US" sz="1400" dirty="0">
                <a:solidFill>
                  <a:srgbClr val="008000"/>
                </a:solidFill>
              </a:rPr>
              <a:t>～</a:t>
            </a:r>
            <a:r>
              <a:rPr lang="en-US" altLang="zh-CN" sz="1400" dirty="0">
                <a:solidFill>
                  <a:srgbClr val="008000"/>
                </a:solidFill>
              </a:rPr>
              <a:t>2000km,</a:t>
            </a:r>
            <a:r>
              <a:rPr lang="zh-CN" altLang="en-US" sz="1400" dirty="0">
                <a:solidFill>
                  <a:srgbClr val="008000"/>
                </a:solidFill>
              </a:rPr>
              <a:t>折扣</a:t>
            </a:r>
            <a:r>
              <a:rPr lang="en-US" altLang="zh-CN" sz="1400" dirty="0">
                <a:solidFill>
                  <a:srgbClr val="008000"/>
                </a:solidFill>
              </a:rPr>
              <a:t>d=8%</a:t>
            </a:r>
          </a:p>
          <a:p>
            <a:pPr defTabSz="363538"/>
            <a:r>
              <a:rPr lang="en-US" altLang="zh-CN" sz="1400" dirty="0"/>
              <a:t>		case 8:  </a:t>
            </a:r>
          </a:p>
          <a:p>
            <a:pPr defTabSz="363538"/>
            <a:r>
              <a:rPr lang="en-US" altLang="zh-CN" sz="1400" dirty="0"/>
              <a:t>		case 9:    </a:t>
            </a:r>
          </a:p>
          <a:p>
            <a:pPr defTabSz="363538"/>
            <a:r>
              <a:rPr lang="en-US" altLang="zh-CN" sz="1400" dirty="0"/>
              <a:t>		case 10:   </a:t>
            </a:r>
          </a:p>
          <a:p>
            <a:pPr defTabSz="363538"/>
            <a:r>
              <a:rPr lang="en-US" altLang="zh-CN" sz="1400" dirty="0"/>
              <a:t>		case 11: d=10;break;		</a:t>
            </a:r>
            <a:r>
              <a:rPr lang="en-US" altLang="zh-CN" sz="1400" dirty="0">
                <a:solidFill>
                  <a:srgbClr val="008000"/>
                </a:solidFill>
              </a:rPr>
              <a:t>//c=8</a:t>
            </a:r>
            <a:r>
              <a:rPr lang="zh-CN" altLang="en-US" sz="1400" dirty="0">
                <a:solidFill>
                  <a:srgbClr val="008000"/>
                </a:solidFill>
              </a:rPr>
              <a:t>～</a:t>
            </a:r>
            <a:r>
              <a:rPr lang="en-US" altLang="zh-CN" sz="1400" dirty="0">
                <a:solidFill>
                  <a:srgbClr val="008000"/>
                </a:solidFill>
              </a:rPr>
              <a:t>11,</a:t>
            </a:r>
            <a:r>
              <a:rPr lang="zh-CN" altLang="en-US" sz="1400" dirty="0">
                <a:solidFill>
                  <a:srgbClr val="008000"/>
                </a:solidFill>
              </a:rPr>
              <a:t>代表</a:t>
            </a:r>
            <a:r>
              <a:rPr lang="en-US" altLang="zh-CN" sz="1400" dirty="0">
                <a:solidFill>
                  <a:srgbClr val="008000"/>
                </a:solidFill>
              </a:rPr>
              <a:t>2000</a:t>
            </a:r>
            <a:r>
              <a:rPr lang="zh-CN" altLang="en-US" sz="1400" dirty="0">
                <a:solidFill>
                  <a:srgbClr val="008000"/>
                </a:solidFill>
              </a:rPr>
              <a:t>～</a:t>
            </a:r>
            <a:r>
              <a:rPr lang="en-US" altLang="zh-CN" sz="1400" dirty="0">
                <a:solidFill>
                  <a:srgbClr val="008000"/>
                </a:solidFill>
              </a:rPr>
              <a:t>3000km,</a:t>
            </a:r>
            <a:r>
              <a:rPr lang="zh-CN" altLang="en-US" sz="1400" dirty="0">
                <a:solidFill>
                  <a:srgbClr val="008000"/>
                </a:solidFill>
              </a:rPr>
              <a:t>折扣</a:t>
            </a:r>
            <a:r>
              <a:rPr lang="en-US" altLang="zh-CN" sz="1400" dirty="0">
                <a:solidFill>
                  <a:srgbClr val="008000"/>
                </a:solidFill>
              </a:rPr>
              <a:t>d=10% </a:t>
            </a:r>
          </a:p>
          <a:p>
            <a:pPr defTabSz="363538"/>
            <a:r>
              <a:rPr lang="en-US" altLang="zh-CN" sz="1400" dirty="0"/>
              <a:t>		case 12: d=15;break;		</a:t>
            </a:r>
            <a:r>
              <a:rPr lang="en-US" altLang="zh-CN" sz="1400" dirty="0">
                <a:solidFill>
                  <a:srgbClr val="008000"/>
                </a:solidFill>
              </a:rPr>
              <a:t>//c12,</a:t>
            </a:r>
            <a:r>
              <a:rPr lang="zh-CN" altLang="en-US" sz="1400" dirty="0">
                <a:solidFill>
                  <a:srgbClr val="008000"/>
                </a:solidFill>
              </a:rPr>
              <a:t>代表</a:t>
            </a:r>
            <a:r>
              <a:rPr lang="en-US" altLang="zh-CN" sz="1400" dirty="0">
                <a:solidFill>
                  <a:srgbClr val="008000"/>
                </a:solidFill>
              </a:rPr>
              <a:t>3000km</a:t>
            </a:r>
            <a:r>
              <a:rPr lang="zh-CN" altLang="en-US" sz="1400" dirty="0">
                <a:solidFill>
                  <a:srgbClr val="008000"/>
                </a:solidFill>
              </a:rPr>
              <a:t>以上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折扣</a:t>
            </a:r>
            <a:r>
              <a:rPr lang="en-US" altLang="zh-CN" sz="1400" dirty="0">
                <a:solidFill>
                  <a:srgbClr val="008000"/>
                </a:solidFill>
              </a:rPr>
              <a:t>d=15%</a:t>
            </a:r>
          </a:p>
          <a:p>
            <a:pPr defTabSz="363538"/>
            <a:r>
              <a:rPr lang="en-US" altLang="zh-CN" sz="1400" dirty="0"/>
              <a:t>	}</a:t>
            </a:r>
          </a:p>
          <a:p>
            <a:pPr defTabSz="363538"/>
            <a:r>
              <a:rPr lang="en-US" altLang="zh-CN" sz="1400" dirty="0"/>
              <a:t>	f=p*w*s*(1-d/100);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计算总运费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("freight=%10.2f\</a:t>
            </a:r>
            <a:r>
              <a:rPr lang="en-US" altLang="zh-CN" sz="1400" dirty="0" err="1"/>
              <a:t>n",f</a:t>
            </a:r>
            <a:r>
              <a:rPr lang="en-US" altLang="zh-CN" sz="1400" dirty="0"/>
              <a:t>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输出总运费，取两位小数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/>
            <a:r>
              <a:rPr lang="en-US" altLang="zh-CN" sz="1400" dirty="0"/>
              <a:t>}</a:t>
            </a:r>
          </a:p>
        </p:txBody>
      </p:sp>
      <p:sp>
        <p:nvSpPr>
          <p:cNvPr id="10" name="MH_Desc_1"/>
          <p:cNvSpPr/>
          <p:nvPr>
            <p:custDataLst>
              <p:tags r:id="rId1"/>
            </p:custDataLst>
          </p:nvPr>
        </p:nvSpPr>
        <p:spPr>
          <a:xfrm>
            <a:off x="745435" y="4204251"/>
            <a:ext cx="3786808" cy="20971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：每吨每千米货物的基本运费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：货物重量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：运输距离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：折扣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：总运费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accent6"/>
                </a:solidFill>
              </a:rPr>
              <a:t>f=p*w*s*(1-d)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5722" y="357809"/>
            <a:ext cx="4086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1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737" y="392519"/>
            <a:ext cx="10761146" cy="619535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语句实现多分支选择结构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350" y="1083710"/>
            <a:ext cx="10535095" cy="993853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4.7】</a:t>
            </a:r>
            <a:r>
              <a:rPr lang="zh-CN" altLang="en-US" sz="2000" dirty="0"/>
              <a:t>用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语句处理菜单命令。在许多应用程序中，用菜单对流程进行控制，例如从键盘输入一个</a:t>
            </a:r>
            <a:r>
              <a:rPr lang="en-US" altLang="zh-CN" sz="2000" dirty="0"/>
              <a:t>′A′</a:t>
            </a:r>
            <a:r>
              <a:rPr lang="zh-CN" altLang="en-US" sz="2000" dirty="0"/>
              <a:t>或</a:t>
            </a:r>
            <a:r>
              <a:rPr lang="en-US" altLang="zh-CN" sz="2000" dirty="0"/>
              <a:t>′a′</a:t>
            </a:r>
            <a:r>
              <a:rPr lang="zh-CN" altLang="en-US" sz="2000" dirty="0"/>
              <a:t>字符，就会执行</a:t>
            </a:r>
            <a:r>
              <a:rPr lang="en-US" altLang="zh-CN" sz="2000" dirty="0"/>
              <a:t>A</a:t>
            </a:r>
            <a:r>
              <a:rPr lang="zh-CN" altLang="en-US" sz="2000" dirty="0"/>
              <a:t>操作，输入一个</a:t>
            </a:r>
            <a:r>
              <a:rPr lang="en-US" altLang="zh-CN" sz="2000" dirty="0"/>
              <a:t>′B′</a:t>
            </a:r>
            <a:r>
              <a:rPr lang="zh-CN" altLang="en-US" sz="2000" dirty="0"/>
              <a:t>或</a:t>
            </a:r>
            <a:r>
              <a:rPr lang="en-US" altLang="zh-CN" sz="2000" dirty="0"/>
              <a:t>′b′</a:t>
            </a:r>
            <a:r>
              <a:rPr lang="zh-CN" altLang="en-US" sz="2000" dirty="0"/>
              <a:t>字符，就会执行</a:t>
            </a:r>
            <a:r>
              <a:rPr lang="en-US" altLang="zh-CN" sz="2000" dirty="0"/>
              <a:t>B</a:t>
            </a:r>
            <a:r>
              <a:rPr lang="zh-CN" altLang="en-US" sz="2000" dirty="0"/>
              <a:t>操作。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73184" y="2145326"/>
            <a:ext cx="10217426" cy="3569580"/>
            <a:chOff x="1023730" y="2542985"/>
            <a:chExt cx="10217426" cy="3569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圆角矩形 12"/>
                <p:cNvSpPr/>
                <p:nvPr/>
              </p:nvSpPr>
              <p:spPr>
                <a:xfrm>
                  <a:off x="1023730" y="2542985"/>
                  <a:ext cx="10217426" cy="3569580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defTabSz="363538"/>
                  <a:r>
                    <a:rPr lang="en-US" altLang="zh-CN" sz="1400" dirty="0"/>
                    <a:t>#include &lt;</a:t>
                  </a:r>
                  <a:r>
                    <a:rPr lang="en-US" altLang="zh-CN" sz="1400" dirty="0" err="1"/>
                    <a:t>stdio.h</a:t>
                  </a:r>
                  <a:r>
                    <a:rPr lang="en-US" altLang="zh-CN" sz="1400" dirty="0"/>
                    <a:t>&gt;</a:t>
                  </a:r>
                </a:p>
                <a:p>
                  <a:pPr defTabSz="363538"/>
                  <a:r>
                    <a:rPr lang="en-US" altLang="zh-CN" sz="1400" dirty="0"/>
                    <a:t>int main()</a:t>
                  </a:r>
                </a:p>
                <a:p>
                  <a:pPr defTabSz="363538"/>
                  <a:r>
                    <a:rPr lang="en-US" altLang="zh-CN" sz="1400" dirty="0"/>
                    <a:t>{	void action1(</a:t>
                  </a:r>
                  <a:r>
                    <a:rPr lang="en-US" altLang="zh-CN" sz="1400" dirty="0" err="1"/>
                    <a:t>int,int</a:t>
                  </a:r>
                  <a:r>
                    <a:rPr lang="en-US" altLang="zh-CN" sz="1400" dirty="0"/>
                    <a:t>),action2(</a:t>
                  </a:r>
                  <a:r>
                    <a:rPr lang="en-US" altLang="zh-CN" sz="1400" dirty="0" err="1"/>
                    <a:t>int,int</a:t>
                  </a:r>
                  <a:r>
                    <a:rPr lang="en-US" altLang="zh-CN" sz="1400" dirty="0"/>
                    <a:t>);	</a:t>
                  </a:r>
                  <a:r>
                    <a:rPr lang="en-US" altLang="zh-CN" sz="1400" dirty="0">
                      <a:solidFill>
                        <a:srgbClr val="008000"/>
                      </a:solidFill>
                    </a:rPr>
                    <a:t>//</a:t>
                  </a:r>
                  <a:r>
                    <a:rPr lang="zh-CN" altLang="en-US" sz="1400" dirty="0">
                      <a:solidFill>
                        <a:srgbClr val="008000"/>
                      </a:solidFill>
                    </a:rPr>
                    <a:t>函数声明</a:t>
                  </a:r>
                </a:p>
                <a:p>
                  <a:pPr defTabSz="363538"/>
                  <a:r>
                    <a:rPr lang="zh-CN" altLang="en-US" sz="1400" dirty="0"/>
                    <a:t>	</a:t>
                  </a:r>
                  <a:r>
                    <a:rPr lang="en-US" altLang="zh-CN" sz="1400" dirty="0"/>
                    <a:t>char </a:t>
                  </a:r>
                  <a:r>
                    <a:rPr lang="en-US" altLang="zh-CN" sz="1400" dirty="0" err="1"/>
                    <a:t>ch</a:t>
                  </a:r>
                  <a:r>
                    <a:rPr lang="en-US" altLang="zh-CN" sz="1400" dirty="0"/>
                    <a:t>;</a:t>
                  </a:r>
                </a:p>
                <a:p>
                  <a:pPr defTabSz="363538"/>
                  <a:r>
                    <a:rPr lang="en-US" altLang="zh-CN" sz="1400" dirty="0"/>
                    <a:t>	int a=15,b=23;</a:t>
                  </a:r>
                </a:p>
                <a:p>
                  <a:pPr defTabSz="363538"/>
                  <a:r>
                    <a:rPr lang="en-US" altLang="zh-CN" sz="1400" dirty="0"/>
                    <a:t>	</a:t>
                  </a:r>
                  <a:r>
                    <a:rPr lang="en-US" altLang="zh-CN" sz="1400" dirty="0" err="1"/>
                    <a:t>ch</a:t>
                  </a:r>
                  <a:r>
                    <a:rPr lang="en-US" altLang="zh-CN" sz="1400" dirty="0"/>
                    <a:t>=</a:t>
                  </a:r>
                  <a:r>
                    <a:rPr lang="en-US" altLang="zh-CN" sz="1400" dirty="0" err="1"/>
                    <a:t>getchar</a:t>
                  </a:r>
                  <a:r>
                    <a:rPr lang="en-US" altLang="zh-CN" sz="1400" dirty="0"/>
                    <a:t>();</a:t>
                  </a:r>
                </a:p>
                <a:p>
                  <a:pPr defTabSz="363538"/>
                  <a:r>
                    <a:rPr lang="en-US" altLang="zh-CN" sz="1400" dirty="0"/>
                    <a:t>	switch(</a:t>
                  </a:r>
                  <a:r>
                    <a:rPr lang="en-US" altLang="zh-CN" sz="1400" dirty="0" err="1"/>
                    <a:t>ch</a:t>
                  </a:r>
                  <a:r>
                    <a:rPr lang="en-US" altLang="zh-CN" sz="1400" dirty="0"/>
                    <a:t>)</a:t>
                  </a:r>
                </a:p>
                <a:p>
                  <a:pPr defTabSz="363538"/>
                  <a:r>
                    <a:rPr lang="en-US" altLang="zh-CN" sz="1400" dirty="0"/>
                    <a:t>	{ 	case 'a':</a:t>
                  </a:r>
                </a:p>
                <a:p>
                  <a:pPr defTabSz="363538"/>
                  <a:r>
                    <a:rPr lang="en-US" altLang="zh-CN" sz="1400" dirty="0"/>
                    <a:t>		case 'A': action1(</a:t>
                  </a:r>
                  <a:r>
                    <a:rPr lang="en-US" altLang="zh-CN" sz="1400" dirty="0" err="1"/>
                    <a:t>a,b</a:t>
                  </a:r>
                  <a:r>
                    <a:rPr lang="en-US" altLang="zh-CN" sz="1400" dirty="0"/>
                    <a:t>);break;		//</a:t>
                  </a:r>
                  <a:r>
                    <a:rPr lang="zh-CN" altLang="en-US" sz="1400" dirty="0"/>
                    <a:t>调用</a:t>
                  </a:r>
                  <a:r>
                    <a:rPr lang="en-US" altLang="zh-CN" sz="1400" dirty="0"/>
                    <a:t>action1</a:t>
                  </a:r>
                  <a:r>
                    <a:rPr lang="zh-CN" altLang="en-US" sz="1400" dirty="0"/>
                    <a:t>函数，执行</a:t>
                  </a:r>
                  <a:r>
                    <a:rPr lang="en-US" altLang="zh-CN" sz="1400" dirty="0"/>
                    <a:t>A</a:t>
                  </a:r>
                  <a:r>
                    <a:rPr lang="zh-CN" altLang="en-US" sz="1400" dirty="0"/>
                    <a:t>操作</a:t>
                  </a:r>
                </a:p>
                <a:p>
                  <a:pPr defTabSz="363538"/>
                  <a:r>
                    <a:rPr lang="zh-CN" altLang="en-US" sz="1400" dirty="0"/>
                    <a:t>		</a:t>
                  </a:r>
                  <a:r>
                    <a:rPr lang="en-US" altLang="zh-CN" sz="1400" dirty="0"/>
                    <a:t>case 'b':</a:t>
                  </a:r>
                </a:p>
                <a:p>
                  <a:pPr defTabSz="363538"/>
                  <a:r>
                    <a:rPr lang="en-US" altLang="zh-CN" sz="1400" dirty="0"/>
                    <a:t>		case 'B': action2(</a:t>
                  </a:r>
                  <a:r>
                    <a:rPr lang="en-US" altLang="zh-CN" sz="1400" dirty="0" err="1"/>
                    <a:t>a,b</a:t>
                  </a:r>
                  <a:r>
                    <a:rPr lang="en-US" altLang="zh-CN" sz="1400" dirty="0"/>
                    <a:t>);break;		//</a:t>
                  </a:r>
                  <a:r>
                    <a:rPr lang="zh-CN" altLang="en-US" sz="1400" dirty="0"/>
                    <a:t>调用</a:t>
                  </a:r>
                  <a:r>
                    <a:rPr lang="en-US" altLang="zh-CN" sz="1400" dirty="0"/>
                    <a:t>action2</a:t>
                  </a:r>
                  <a:r>
                    <a:rPr lang="zh-CN" altLang="en-US" sz="1400" dirty="0"/>
                    <a:t>函数，执行</a:t>
                  </a:r>
                  <a:r>
                    <a:rPr lang="en-US" altLang="zh-CN" sz="1400" dirty="0"/>
                    <a:t>B</a:t>
                  </a:r>
                  <a:r>
                    <a:rPr lang="zh-CN" altLang="en-US" sz="1400" dirty="0"/>
                    <a:t>操作</a:t>
                  </a:r>
                </a:p>
                <a:p>
                  <a:pPr defTabSz="363538"/>
                  <a:r>
                    <a:rPr lang="zh-CN" altLang="en-US" sz="1400" dirty="0"/>
                    <a:t>		</a:t>
                  </a:r>
                  <a:r>
                    <a:rPr lang="en-US" altLang="zh-CN" sz="1400" dirty="0"/>
                    <a:t>	</a:t>
                  </a:r>
                  <a14:m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400" dirty="0"/>
                </a:p>
                <a:p>
                  <a:pPr defTabSz="363538"/>
                  <a:r>
                    <a:rPr lang="en-US" altLang="zh-CN" sz="1400" dirty="0"/>
                    <a:t>		default:  </a:t>
                  </a:r>
                  <a:r>
                    <a:rPr lang="en-US" altLang="zh-CN" sz="1400" dirty="0" err="1"/>
                    <a:t>putchar</a:t>
                  </a:r>
                  <a:r>
                    <a:rPr lang="en-US" altLang="zh-CN" sz="1400" dirty="0"/>
                    <a:t>('\a');			 //</a:t>
                  </a:r>
                  <a:r>
                    <a:rPr lang="zh-CN" altLang="en-US" sz="1400" dirty="0"/>
                    <a:t>如果输入其他字符，发出警告</a:t>
                  </a:r>
                </a:p>
                <a:p>
                  <a:pPr defTabSz="363538"/>
                  <a:r>
                    <a:rPr lang="zh-CN" altLang="en-US" sz="1400" dirty="0"/>
                    <a:t>	</a:t>
                  </a:r>
                  <a:r>
                    <a:rPr lang="en-US" altLang="zh-CN" sz="1400" dirty="0"/>
                    <a:t>}</a:t>
                  </a:r>
                </a:p>
                <a:p>
                  <a:pPr defTabSz="363538"/>
                  <a:r>
                    <a:rPr lang="en-US" altLang="zh-CN" sz="1400" dirty="0"/>
                    <a:t>	return 0;</a:t>
                  </a:r>
                </a:p>
                <a:p>
                  <a:pPr defTabSz="363538"/>
                  <a:r>
                    <a:rPr lang="en-US" altLang="zh-CN" sz="1400" dirty="0"/>
                    <a:t>}</a:t>
                  </a:r>
                </a:p>
              </p:txBody>
            </p:sp>
          </mc:Choice>
          <mc:Fallback xmlns="">
            <p:sp>
              <p:nvSpPr>
                <p:cNvPr id="13" name="圆角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0" y="2542985"/>
                  <a:ext cx="10217426" cy="3569580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5" cstate="print"/>
                  <a:stretch>
                    <a:fillRect b="-3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7401338" y="2589115"/>
              <a:ext cx="3839818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63538"/>
              <a:r>
                <a:rPr lang="en-US" altLang="zh-CN" sz="1400"/>
                <a:t>void action1(int x,int y)		//</a:t>
              </a:r>
              <a:r>
                <a:rPr lang="zh-CN" altLang="en-US" sz="1400"/>
                <a:t>执行加法的函数</a:t>
              </a:r>
            </a:p>
            <a:p>
              <a:pPr defTabSz="363538"/>
              <a:r>
                <a:rPr lang="en-US" altLang="zh-CN" sz="1400"/>
                <a:t>{	printf("x+y=%d\n",x+y);</a:t>
              </a:r>
            </a:p>
            <a:p>
              <a:pPr defTabSz="363538"/>
              <a:r>
                <a:rPr lang="en-US" altLang="zh-CN" sz="1400"/>
                <a:t>}</a:t>
              </a:r>
            </a:p>
            <a:p>
              <a:pPr defTabSz="363538"/>
              <a:endParaRPr lang="en-US" altLang="zh-CN" sz="1400"/>
            </a:p>
            <a:p>
              <a:pPr defTabSz="363538"/>
              <a:r>
                <a:rPr lang="en-US" altLang="zh-CN" sz="1400"/>
                <a:t>void action2(int x,int y)		//</a:t>
              </a:r>
              <a:r>
                <a:rPr lang="zh-CN" altLang="en-US" sz="1400"/>
                <a:t>执行乘法的函数</a:t>
              </a:r>
            </a:p>
            <a:p>
              <a:pPr defTabSz="363538"/>
              <a:r>
                <a:rPr lang="en-US" altLang="zh-CN" sz="1400"/>
                <a:t>{	printf("x*y=%d\n",x*y);</a:t>
              </a:r>
            </a:p>
            <a:p>
              <a:pPr defTabSz="363538"/>
              <a:r>
                <a:rPr lang="en-US" altLang="zh-CN" sz="1400"/>
                <a:t>}</a:t>
              </a:r>
              <a:endParaRPr lang="en-US" altLang="zh-CN" sz="1400">
                <a:solidFill>
                  <a:srgbClr val="008000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201704" y="2542985"/>
              <a:ext cx="0" cy="3569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7046025" y="2946797"/>
              <a:ext cx="325496" cy="260107"/>
              <a:chOff x="5926033" y="1926699"/>
              <a:chExt cx="325496" cy="260107"/>
            </a:xfrm>
          </p:grpSpPr>
          <p:sp>
            <p:nvSpPr>
              <p:cNvPr id="11" name="MH_Oth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6179612" y="1926699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2" name="MH_Other_3"/>
              <p:cNvSpPr/>
              <p:nvPr>
                <p:custDataLst>
                  <p:tags r:id="rId8"/>
                </p:custDataLst>
              </p:nvPr>
            </p:nvSpPr>
            <p:spPr>
              <a:xfrm>
                <a:off x="5926033" y="1930700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4" name="MH_Other_4"/>
              <p:cNvSpPr/>
              <p:nvPr>
                <p:custDataLst>
                  <p:tags r:id="rId9"/>
                </p:custDataLst>
              </p:nvPr>
            </p:nvSpPr>
            <p:spPr>
              <a:xfrm>
                <a:off x="5961064" y="1940616"/>
                <a:ext cx="269875" cy="53975"/>
              </a:xfrm>
              <a:prstGeom prst="rect">
                <a:avLst/>
              </a:prstGeom>
              <a:gradFill flip="none" rotWithShape="1">
                <a:gsLst>
                  <a:gs pos="57000">
                    <a:srgbClr val="D2D2D2"/>
                  </a:gs>
                  <a:gs pos="9000">
                    <a:srgbClr val="808080"/>
                  </a:gs>
                  <a:gs pos="98000">
                    <a:srgbClr val="AEAEAE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5" name="MH_Other_5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79612" y="2102078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6" name="MH_Other_6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26033" y="2106079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7" name="MH_Other_7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61064" y="2115241"/>
                <a:ext cx="269875" cy="53975"/>
              </a:xfrm>
              <a:prstGeom prst="rect">
                <a:avLst/>
              </a:prstGeom>
              <a:gradFill flip="none" rotWithShape="1">
                <a:gsLst>
                  <a:gs pos="57000">
                    <a:srgbClr val="D2D2D2"/>
                  </a:gs>
                  <a:gs pos="9000">
                    <a:srgbClr val="808080"/>
                  </a:gs>
                  <a:gs pos="98000">
                    <a:srgbClr val="AEAEAE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7052649" y="5541003"/>
              <a:ext cx="325496" cy="260106"/>
              <a:chOff x="5926033" y="5434781"/>
              <a:chExt cx="325496" cy="260106"/>
            </a:xfrm>
          </p:grpSpPr>
          <p:sp>
            <p:nvSpPr>
              <p:cNvPr id="18" name="MH_Other_8"/>
              <p:cNvSpPr/>
              <p:nvPr>
                <p:custDataLst>
                  <p:tags r:id="rId1"/>
                </p:custDataLst>
              </p:nvPr>
            </p:nvSpPr>
            <p:spPr>
              <a:xfrm>
                <a:off x="6179612" y="5434781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9" name="MH_Other_9"/>
              <p:cNvSpPr/>
              <p:nvPr>
                <p:custDataLst>
                  <p:tags r:id="rId2"/>
                </p:custDataLst>
              </p:nvPr>
            </p:nvSpPr>
            <p:spPr>
              <a:xfrm>
                <a:off x="5926033" y="5438782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20" name="MH_Other_10"/>
              <p:cNvSpPr/>
              <p:nvPr>
                <p:custDataLst>
                  <p:tags r:id="rId3"/>
                </p:custDataLst>
              </p:nvPr>
            </p:nvSpPr>
            <p:spPr>
              <a:xfrm>
                <a:off x="5961064" y="5448509"/>
                <a:ext cx="269875" cy="53975"/>
              </a:xfrm>
              <a:prstGeom prst="rect">
                <a:avLst/>
              </a:prstGeom>
              <a:gradFill flip="none" rotWithShape="1">
                <a:gsLst>
                  <a:gs pos="57000">
                    <a:srgbClr val="D2D2D2"/>
                  </a:gs>
                  <a:gs pos="9000">
                    <a:srgbClr val="808080"/>
                  </a:gs>
                  <a:gs pos="98000">
                    <a:srgbClr val="AEAEAE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21" name="MH_Other_11"/>
              <p:cNvSpPr/>
              <p:nvPr>
                <p:custDataLst>
                  <p:tags r:id="rId4"/>
                </p:custDataLst>
              </p:nvPr>
            </p:nvSpPr>
            <p:spPr>
              <a:xfrm>
                <a:off x="6179612" y="5610159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22" name="MH_Other_12"/>
              <p:cNvSpPr/>
              <p:nvPr>
                <p:custDataLst>
                  <p:tags r:id="rId5"/>
                </p:custDataLst>
              </p:nvPr>
            </p:nvSpPr>
            <p:spPr>
              <a:xfrm>
                <a:off x="5926033" y="5614160"/>
                <a:ext cx="71917" cy="80727"/>
              </a:xfrm>
              <a:prstGeom prst="ellipse">
                <a:avLst/>
              </a:prstGeom>
              <a:gradFill flip="none" rotWithShape="1">
                <a:gsLst>
                  <a:gs pos="51000">
                    <a:srgbClr val="525252"/>
                  </a:gs>
                  <a:gs pos="20000">
                    <a:srgbClr val="808080"/>
                  </a:gs>
                  <a:gs pos="86000">
                    <a:srgbClr val="A5A5A5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23" name="MH_Other_13"/>
              <p:cNvSpPr/>
              <p:nvPr>
                <p:custDataLst>
                  <p:tags r:id="rId6"/>
                </p:custDataLst>
              </p:nvPr>
            </p:nvSpPr>
            <p:spPr>
              <a:xfrm>
                <a:off x="5961064" y="5623134"/>
                <a:ext cx="269875" cy="53975"/>
              </a:xfrm>
              <a:prstGeom prst="rect">
                <a:avLst/>
              </a:prstGeom>
              <a:gradFill flip="none" rotWithShape="1">
                <a:gsLst>
                  <a:gs pos="57000">
                    <a:srgbClr val="D2D2D2"/>
                  </a:gs>
                  <a:gs pos="9000">
                    <a:srgbClr val="808080"/>
                  </a:gs>
                  <a:gs pos="98000">
                    <a:srgbClr val="AEAEAE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6999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3160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9923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9923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Text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7170115"/>
  <p:tag name="MH_LIBRARY" val="GRAPHI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Title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SubTitle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15606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4ADE1"/>
      </a:accent1>
      <a:accent2>
        <a:srgbClr val="FFDB65"/>
      </a:accent2>
      <a:accent3>
        <a:srgbClr val="5CEEEE"/>
      </a:accent3>
      <a:accent4>
        <a:srgbClr val="A5A5A5"/>
      </a:accent4>
      <a:accent5>
        <a:srgbClr val="8C8C8C"/>
      </a:accent5>
      <a:accent6>
        <a:srgbClr val="6B6B6B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9379</TotalTime>
  <Words>8308</Words>
  <Application>Microsoft Office PowerPoint</Application>
  <PresentationFormat>宽屏</PresentationFormat>
  <Paragraphs>938</Paragraphs>
  <Slides>40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黑体</vt:lpstr>
      <vt:lpstr>微软雅黑</vt:lpstr>
      <vt:lpstr>Arial</vt:lpstr>
      <vt:lpstr>Calibri</vt:lpstr>
      <vt:lpstr>Cambria Math</vt:lpstr>
      <vt:lpstr>Impact</vt:lpstr>
      <vt:lpstr>主题5</vt:lpstr>
      <vt:lpstr>think-cell Slide</vt:lpstr>
      <vt:lpstr>数据科学与大数据技术专业</vt:lpstr>
      <vt:lpstr>程序设计基础（C语言） 第7次</vt:lpstr>
      <vt:lpstr>条件运算符和条件表达式</vt:lpstr>
      <vt:lpstr>用switch语句实现多分支选择结构</vt:lpstr>
      <vt:lpstr>用switch语句实现多分支选择结构</vt:lpstr>
      <vt:lpstr>用switch语句实现多分支选择结构</vt:lpstr>
      <vt:lpstr>选择结构程序综合举例</vt:lpstr>
      <vt:lpstr>选择结构程序综合举例</vt:lpstr>
      <vt:lpstr>用switch语句实现多分支选择结构</vt:lpstr>
      <vt:lpstr>程序设计基础（C语言） 第5次</vt:lpstr>
      <vt:lpstr>为什么需要循环控制</vt:lpstr>
      <vt:lpstr>用while语句实现循环</vt:lpstr>
      <vt:lpstr>while语句实现循环</vt:lpstr>
      <vt:lpstr>while语句实现循环</vt:lpstr>
      <vt:lpstr>用do⋯while语句实现循环</vt:lpstr>
      <vt:lpstr>用do⋯while语句实现循环</vt:lpstr>
      <vt:lpstr>用do⋯while语句实现循环</vt:lpstr>
      <vt:lpstr>用do⋯while语句实现循环</vt:lpstr>
      <vt:lpstr>用for语句实现循环</vt:lpstr>
      <vt:lpstr>用for语句实现循环</vt:lpstr>
      <vt:lpstr>用for语句实现循环</vt:lpstr>
      <vt:lpstr>循环的嵌套</vt:lpstr>
      <vt:lpstr>几种循环的比较</vt:lpstr>
      <vt:lpstr>PowerPoint 演示文稿</vt:lpstr>
      <vt:lpstr>用break语句提前终止循环</vt:lpstr>
      <vt:lpstr>用break语句提前终止循环</vt:lpstr>
      <vt:lpstr>用continue语句提前结束本次循环</vt:lpstr>
      <vt:lpstr>用continue语句提前结束本次循环</vt:lpstr>
      <vt:lpstr>break语句和continue语句的区别</vt:lpstr>
      <vt:lpstr>循环程序举例</vt:lpstr>
      <vt:lpstr>循环程序举例</vt:lpstr>
      <vt:lpstr>循环程序举例</vt:lpstr>
      <vt:lpstr>循环程序举例</vt:lpstr>
      <vt:lpstr>PowerPoint 演示文稿</vt:lpstr>
      <vt:lpstr>循环程序举例</vt:lpstr>
      <vt:lpstr>循环程序举例</vt:lpstr>
      <vt:lpstr>循环程序举例</vt:lpstr>
      <vt:lpstr>循环程序举例</vt:lpstr>
      <vt:lpstr>循环程序举例</vt:lpstr>
      <vt:lpstr>break语句和continue语句的区别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 Y</cp:lastModifiedBy>
  <cp:revision>963</cp:revision>
  <cp:lastPrinted>2020-10-29T04:20:05Z</cp:lastPrinted>
  <dcterms:created xsi:type="dcterms:W3CDTF">2019-04-18T16:00:00Z</dcterms:created>
  <dcterms:modified xsi:type="dcterms:W3CDTF">2020-11-08T14:17:48Z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