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374" r:id="rId3"/>
    <p:sldId id="287" r:id="rId4"/>
    <p:sldId id="383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385" r:id="rId13"/>
    <p:sldId id="384" r:id="rId14"/>
    <p:sldId id="298" r:id="rId15"/>
    <p:sldId id="299" r:id="rId16"/>
    <p:sldId id="386" r:id="rId17"/>
    <p:sldId id="388" r:id="rId18"/>
    <p:sldId id="301" r:id="rId19"/>
    <p:sldId id="378" r:id="rId20"/>
    <p:sldId id="302" r:id="rId21"/>
    <p:sldId id="303" r:id="rId22"/>
    <p:sldId id="304" r:id="rId23"/>
    <p:sldId id="389" r:id="rId24"/>
    <p:sldId id="305" r:id="rId25"/>
    <p:sldId id="306" r:id="rId26"/>
    <p:sldId id="307" r:id="rId27"/>
    <p:sldId id="308" r:id="rId28"/>
    <p:sldId id="390" r:id="rId29"/>
    <p:sldId id="392" r:id="rId30"/>
    <p:sldId id="391" r:id="rId31"/>
  </p:sldIdLst>
  <p:sldSz cx="12192000" cy="6858000"/>
  <p:notesSz cx="7053263" cy="93091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ADE1"/>
    <a:srgbClr val="FFFFFF"/>
    <a:srgbClr val="00B0F0"/>
    <a:srgbClr val="F2F2F2"/>
    <a:srgbClr val="EF5778"/>
    <a:srgbClr val="F9B627"/>
    <a:srgbClr val="F48240"/>
    <a:srgbClr val="50C8DC"/>
    <a:srgbClr val="F58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7" autoAdjust="0"/>
    <p:restoredTop sz="96187" autoAdjust="0"/>
  </p:normalViewPr>
  <p:slideViewPr>
    <p:cSldViewPr snapToGrid="0">
      <p:cViewPr varScale="1">
        <p:scale>
          <a:sx n="86" d="100"/>
          <a:sy n="86" d="100"/>
        </p:scale>
        <p:origin x="1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4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217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95217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1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9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41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1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92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7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9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5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4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3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D92B767-0C86-44FB-A026-BC02F32EEA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5375" b="-5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 hidden="1">
            <a:extLst>
              <a:ext uri="{FF2B5EF4-FFF2-40B4-BE49-F238E27FC236}">
                <a16:creationId xmlns:a16="http://schemas.microsoft.com/office/drawing/2014/main" id="{1BFA5B7F-1F11-42EE-B10B-268E747F484B}"/>
              </a:ext>
            </a:extLst>
          </p:cNvPr>
          <p:cNvSpPr/>
          <p:nvPr userDrawn="1"/>
        </p:nvSpPr>
        <p:spPr>
          <a:xfrm rot="20962973">
            <a:off x="-952612" y="-337530"/>
            <a:ext cx="5469435" cy="7765861"/>
          </a:xfrm>
          <a:custGeom>
            <a:avLst/>
            <a:gdLst>
              <a:gd name="connsiteX0" fmla="*/ 5469435 w 5469435"/>
              <a:gd name="connsiteY0" fmla="*/ 788410 h 7765861"/>
              <a:gd name="connsiteX1" fmla="*/ 5469435 w 5469435"/>
              <a:gd name="connsiteY1" fmla="*/ 7765861 h 7765861"/>
              <a:gd name="connsiteX2" fmla="*/ 0 w 5469435"/>
              <a:gd name="connsiteY2" fmla="*/ 6740593 h 7765861"/>
              <a:gd name="connsiteX3" fmla="*/ 1263552 w 5469435"/>
              <a:gd name="connsiteY3" fmla="*/ 0 h 776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9435" h="7765861">
                <a:moveTo>
                  <a:pt x="5469435" y="788410"/>
                </a:moveTo>
                <a:lnTo>
                  <a:pt x="5469435" y="7765861"/>
                </a:lnTo>
                <a:lnTo>
                  <a:pt x="0" y="6740593"/>
                </a:lnTo>
                <a:lnTo>
                  <a:pt x="12635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9C56EEB-2C02-4E0A-89C0-156826064E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513587" y="4146542"/>
            <a:ext cx="6916164" cy="55879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13587" y="1938000"/>
            <a:ext cx="6916164" cy="21717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52424" y="979716"/>
            <a:ext cx="463849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918666"/>
            <a:ext cx="3955535" cy="296271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AC2953-3F34-446E-A0DF-9AAF9F1EB358}"/>
              </a:ext>
            </a:extLst>
          </p:cNvPr>
          <p:cNvCxnSpPr>
            <a:cxnSpLocks/>
          </p:cNvCxnSpPr>
          <p:nvPr userDrawn="1"/>
        </p:nvCxnSpPr>
        <p:spPr>
          <a:xfrm flipH="1">
            <a:off x="669924" y="1143000"/>
            <a:ext cx="3155314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12F09A0-FE67-42E4-BE08-ED058C406214}"/>
              </a:ext>
            </a:extLst>
          </p:cNvPr>
          <p:cNvCxnSpPr>
            <a:cxnSpLocks/>
          </p:cNvCxnSpPr>
          <p:nvPr userDrawn="1"/>
        </p:nvCxnSpPr>
        <p:spPr>
          <a:xfrm>
            <a:off x="3825238" y="6121869"/>
            <a:ext cx="7696835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7BF29121-D36A-460B-AFCF-25BDFFD7B025}"/>
              </a:ext>
            </a:extLst>
          </p:cNvPr>
          <p:cNvSpPr/>
          <p:nvPr userDrawn="1"/>
        </p:nvSpPr>
        <p:spPr>
          <a:xfrm>
            <a:off x="506641" y="979716"/>
            <a:ext cx="326567" cy="326567"/>
          </a:xfrm>
          <a:prstGeom prst="ellipse">
            <a:avLst/>
          </a:prstGeom>
          <a:noFill/>
          <a:ln w="412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1C3DD92-AA1E-4561-85EA-B0FBBC417E1B}"/>
              </a:ext>
            </a:extLst>
          </p:cNvPr>
          <p:cNvSpPr/>
          <p:nvPr userDrawn="1"/>
        </p:nvSpPr>
        <p:spPr>
          <a:xfrm>
            <a:off x="11358791" y="5958585"/>
            <a:ext cx="326567" cy="326567"/>
          </a:xfrm>
          <a:prstGeom prst="ellipse">
            <a:avLst/>
          </a:prstGeom>
          <a:noFill/>
          <a:ln w="412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27EBB3-C72B-4F19-A5E2-A67F738CFDE1}"/>
              </a:ext>
            </a:extLst>
          </p:cNvPr>
          <p:cNvCxnSpPr>
            <a:cxnSpLocks/>
          </p:cNvCxnSpPr>
          <p:nvPr userDrawn="1"/>
        </p:nvCxnSpPr>
        <p:spPr>
          <a:xfrm>
            <a:off x="7721600" y="1143000"/>
            <a:ext cx="31641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073D64-36D7-46F0-877A-E0B5DA1DFCF9}"/>
              </a:ext>
            </a:extLst>
          </p:cNvPr>
          <p:cNvCxnSpPr>
            <a:cxnSpLocks/>
          </p:cNvCxnSpPr>
          <p:nvPr userDrawn="1"/>
        </p:nvCxnSpPr>
        <p:spPr>
          <a:xfrm>
            <a:off x="669925" y="1143000"/>
            <a:ext cx="0" cy="9615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786D929-8747-42D0-BEAA-D8631C331618}"/>
              </a:ext>
            </a:extLst>
          </p:cNvPr>
          <p:cNvCxnSpPr>
            <a:cxnSpLocks/>
          </p:cNvCxnSpPr>
          <p:nvPr userDrawn="1"/>
        </p:nvCxnSpPr>
        <p:spPr>
          <a:xfrm>
            <a:off x="11520486" y="4146542"/>
            <a:ext cx="0" cy="19907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55E54C3-5D90-4FC1-AC75-11B3DD05BA90}"/>
              </a:ext>
            </a:extLst>
          </p:cNvPr>
          <p:cNvCxnSpPr>
            <a:cxnSpLocks/>
          </p:cNvCxnSpPr>
          <p:nvPr userDrawn="1"/>
        </p:nvCxnSpPr>
        <p:spPr>
          <a:xfrm>
            <a:off x="669925" y="3106057"/>
            <a:ext cx="0" cy="140788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A539435-BA97-4FA5-B1D3-F456F97665EE}"/>
              </a:ext>
            </a:extLst>
          </p:cNvPr>
          <p:cNvCxnSpPr/>
          <p:nvPr userDrawn="1"/>
        </p:nvCxnSpPr>
        <p:spPr>
          <a:xfrm>
            <a:off x="11539538" y="1906061"/>
            <a:ext cx="0" cy="10858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3643BCF-EF6E-471F-BF6A-356564F53C7A}"/>
              </a:ext>
            </a:extLst>
          </p:cNvPr>
          <p:cNvCxnSpPr>
            <a:cxnSpLocks/>
          </p:cNvCxnSpPr>
          <p:nvPr userDrawn="1"/>
        </p:nvCxnSpPr>
        <p:spPr>
          <a:xfrm>
            <a:off x="10874284" y="1137285"/>
            <a:ext cx="670016" cy="78195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946E1F-8C37-45C4-8468-CBC0A710EC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5375" b="-5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ADCFEF-C610-42F4-BF92-A99A8EEA834E}"/>
              </a:ext>
            </a:extLst>
          </p:cNvPr>
          <p:cNvSpPr/>
          <p:nvPr userDrawn="1"/>
        </p:nvSpPr>
        <p:spPr>
          <a:xfrm>
            <a:off x="800100" y="958831"/>
            <a:ext cx="10591800" cy="512445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189635" y="262570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190751" y="352105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DAE16DD-EF5E-4129-8B0B-E2C1A22588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5375" b="-5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EC8EA1-0D0A-490C-A450-7AF86A9A2B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68666" y="1789647"/>
            <a:ext cx="6664624" cy="1774253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868666" y="4209888"/>
            <a:ext cx="666462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68668" y="3913617"/>
            <a:ext cx="666462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E7C2876-CCC5-412A-B3B7-50B0D27B604F}"/>
              </a:ext>
            </a:extLst>
          </p:cNvPr>
          <p:cNvCxnSpPr>
            <a:cxnSpLocks/>
          </p:cNvCxnSpPr>
          <p:nvPr userDrawn="1"/>
        </p:nvCxnSpPr>
        <p:spPr>
          <a:xfrm>
            <a:off x="8366761" y="1143000"/>
            <a:ext cx="3155314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9D26F28-661D-42B8-BF0A-19514DE6A089}"/>
              </a:ext>
            </a:extLst>
          </p:cNvPr>
          <p:cNvCxnSpPr>
            <a:cxnSpLocks/>
          </p:cNvCxnSpPr>
          <p:nvPr userDrawn="1"/>
        </p:nvCxnSpPr>
        <p:spPr>
          <a:xfrm flipH="1">
            <a:off x="669926" y="6121869"/>
            <a:ext cx="7696835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0574504-6EF1-4B7D-872E-D366F9E5ED73}"/>
              </a:ext>
            </a:extLst>
          </p:cNvPr>
          <p:cNvSpPr/>
          <p:nvPr userDrawn="1"/>
        </p:nvSpPr>
        <p:spPr>
          <a:xfrm flipH="1">
            <a:off x="11358791" y="979716"/>
            <a:ext cx="326567" cy="326567"/>
          </a:xfrm>
          <a:prstGeom prst="ellipse">
            <a:avLst/>
          </a:prstGeom>
          <a:noFill/>
          <a:ln w="412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C64998-8F65-46FB-AB0E-0AE241B6FA4E}"/>
              </a:ext>
            </a:extLst>
          </p:cNvPr>
          <p:cNvSpPr/>
          <p:nvPr userDrawn="1"/>
        </p:nvSpPr>
        <p:spPr>
          <a:xfrm flipH="1">
            <a:off x="506641" y="5958585"/>
            <a:ext cx="326567" cy="326567"/>
          </a:xfrm>
          <a:prstGeom prst="ellipse">
            <a:avLst/>
          </a:prstGeom>
          <a:noFill/>
          <a:ln w="412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D50279-0F8E-4F2C-8CD6-F4C46A278F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06285" y="1143000"/>
            <a:ext cx="31641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132291-9542-4EE7-BAFE-AA30940FAA0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22074" y="1143000"/>
            <a:ext cx="0" cy="9615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188254-B360-4F16-B52A-BDD368F2BFAE}"/>
              </a:ext>
            </a:extLst>
          </p:cNvPr>
          <p:cNvCxnSpPr>
            <a:cxnSpLocks/>
          </p:cNvCxnSpPr>
          <p:nvPr userDrawn="1"/>
        </p:nvCxnSpPr>
        <p:spPr>
          <a:xfrm flipH="1">
            <a:off x="671513" y="4146542"/>
            <a:ext cx="0" cy="19907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36F7DB-1E2E-4A18-AF28-00BC668B576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22074" y="3106057"/>
            <a:ext cx="0" cy="140788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B6DFA1B-E85E-4256-ABEB-89415F541A1A}"/>
              </a:ext>
            </a:extLst>
          </p:cNvPr>
          <p:cNvCxnSpPr/>
          <p:nvPr userDrawn="1"/>
        </p:nvCxnSpPr>
        <p:spPr>
          <a:xfrm flipH="1">
            <a:off x="652461" y="1906061"/>
            <a:ext cx="0" cy="10858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77D41AC-CF1E-4327-AE55-795110C8B21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7699" y="1137285"/>
            <a:ext cx="670016" cy="78195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700C2-7853-4576-87B9-8FAC4C24AE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6052" r="17377" b="11925"/>
          <a:stretch/>
        </p:blipFill>
        <p:spPr>
          <a:xfrm>
            <a:off x="10547194" y="0"/>
            <a:ext cx="1198757" cy="8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70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6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51.png"/><Relationship Id="rId5" Type="http://schemas.openxmlformats.org/officeDocument/2006/relationships/tags" Target="../tags/tag12.xml"/><Relationship Id="rId10" Type="http://schemas.openxmlformats.org/officeDocument/2006/relationships/image" Target="../media/image141.png"/><Relationship Id="rId4" Type="http://schemas.openxmlformats.org/officeDocument/2006/relationships/tags" Target="../tags/tag11.xml"/><Relationship Id="rId9" Type="http://schemas.openxmlformats.org/officeDocument/2006/relationships/image" Target="../media/image130.png"/><Relationship Id="rId1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1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>
            <a:spLocks/>
          </p:cNvSpPr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563523" y="1037227"/>
            <a:ext cx="4638490" cy="296271"/>
          </a:xfrm>
        </p:spPr>
        <p:txBody>
          <a:bodyPr/>
          <a:lstStyle/>
          <a:p>
            <a:r>
              <a:rPr lang="en-US" altLang="zh-CN" dirty="0"/>
              <a:t>Welcome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上海体育学院经济管理学院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13587" y="1938000"/>
            <a:ext cx="6916164" cy="639861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/>
              <a:t>数据科学与大数据技术专业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69925" y="5949704"/>
            <a:ext cx="7135294" cy="296271"/>
          </a:xfrm>
        </p:spPr>
        <p:txBody>
          <a:bodyPr/>
          <a:lstStyle/>
          <a:p>
            <a:r>
              <a:rPr lang="en-US" altLang="en-US" dirty="0"/>
              <a:t>Wu Ying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C2E7FB0-F3CC-40F6-8085-C2DB7BF6CB31}"/>
              </a:ext>
            </a:extLst>
          </p:cNvPr>
          <p:cNvGrpSpPr/>
          <p:nvPr/>
        </p:nvGrpSpPr>
        <p:grpSpPr>
          <a:xfrm>
            <a:off x="2939824" y="3021126"/>
            <a:ext cx="6027629" cy="993769"/>
            <a:chOff x="1759094" y="3027476"/>
            <a:chExt cx="6027629" cy="99376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0A5D18E-74BC-4CB8-8E0F-6CAA3EA89803}"/>
                </a:ext>
              </a:extLst>
            </p:cNvPr>
            <p:cNvSpPr txBox="1"/>
            <p:nvPr/>
          </p:nvSpPr>
          <p:spPr>
            <a:xfrm>
              <a:off x="1759094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程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081B7A-91B4-496E-89AD-8429384A3FCB}"/>
                </a:ext>
              </a:extLst>
            </p:cNvPr>
            <p:cNvSpPr txBox="1"/>
            <p:nvPr/>
          </p:nvSpPr>
          <p:spPr>
            <a:xfrm>
              <a:off x="2365315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序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A416CC-0ABC-4A39-93DC-7A99550B6049}"/>
                </a:ext>
              </a:extLst>
            </p:cNvPr>
            <p:cNvSpPr txBox="1"/>
            <p:nvPr/>
          </p:nvSpPr>
          <p:spPr>
            <a:xfrm>
              <a:off x="2909362" y="3027476"/>
              <a:ext cx="906791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设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148C730-CD77-4FA5-AD9D-0CA9298D220B}"/>
                </a:ext>
              </a:extLst>
            </p:cNvPr>
            <p:cNvSpPr txBox="1"/>
            <p:nvPr/>
          </p:nvSpPr>
          <p:spPr>
            <a:xfrm>
              <a:off x="3689053" y="3027476"/>
              <a:ext cx="649173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计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87E9653-EBD8-4FDD-970B-E6A3D9C5EC8C}"/>
                </a:ext>
              </a:extLst>
            </p:cNvPr>
            <p:cNvSpPr txBox="1"/>
            <p:nvPr/>
          </p:nvSpPr>
          <p:spPr>
            <a:xfrm>
              <a:off x="4284063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基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D79CE1E-FB1B-4A5D-BFC0-4CB89DEBEBFA}"/>
                </a:ext>
              </a:extLst>
            </p:cNvPr>
            <p:cNvSpPr txBox="1"/>
            <p:nvPr/>
          </p:nvSpPr>
          <p:spPr>
            <a:xfrm>
              <a:off x="4879073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础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F099920-75EE-4C16-8B1E-247A59583A02}"/>
                </a:ext>
              </a:extLst>
            </p:cNvPr>
            <p:cNvSpPr txBox="1"/>
            <p:nvPr/>
          </p:nvSpPr>
          <p:spPr>
            <a:xfrm>
              <a:off x="5626155" y="3027476"/>
              <a:ext cx="334422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（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73870DE-0B71-4CF2-9363-D64763FD2297}"/>
                </a:ext>
              </a:extLst>
            </p:cNvPr>
            <p:cNvSpPr txBox="1"/>
            <p:nvPr/>
          </p:nvSpPr>
          <p:spPr>
            <a:xfrm>
              <a:off x="5849621" y="3027476"/>
              <a:ext cx="58351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C</a:t>
              </a:r>
              <a:endParaRPr lang="zh-CN" altLang="en-US" spc="100" dirty="0">
                <a:gradFill>
                  <a:gsLst>
                    <a:gs pos="4690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2000"/>
                      </a:schemeClr>
                    </a:gs>
                  </a:gsLst>
                  <a:lin ang="0" scaled="0"/>
                </a:gra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CDEC98-9092-47C3-9D6D-949E52A1242E}"/>
                </a:ext>
              </a:extLst>
            </p:cNvPr>
            <p:cNvSpPr txBox="1"/>
            <p:nvPr/>
          </p:nvSpPr>
          <p:spPr>
            <a:xfrm>
              <a:off x="6433137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语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86A407-FAF3-4637-9394-1656D026BEF2}"/>
                </a:ext>
              </a:extLst>
            </p:cNvPr>
            <p:cNvSpPr txBox="1"/>
            <p:nvPr/>
          </p:nvSpPr>
          <p:spPr>
            <a:xfrm>
              <a:off x="7028147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endParaRPr lang="zh-CN" altLang="en-US" spc="100" dirty="0">
                <a:gradFill>
                  <a:gsLst>
                    <a:gs pos="4690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2000"/>
                      </a:schemeClr>
                    </a:gs>
                  </a:gsLst>
                  <a:lin ang="0" scaled="0"/>
                </a:gra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1D9D955-50B4-45F1-B910-C7052AB3F308}"/>
              </a:ext>
            </a:extLst>
          </p:cNvPr>
          <p:cNvSpPr txBox="1"/>
          <p:nvPr/>
        </p:nvSpPr>
        <p:spPr>
          <a:xfrm>
            <a:off x="8320403" y="3033826"/>
            <a:ext cx="758576" cy="9937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pc="100" dirty="0">
                <a:gradFill>
                  <a:gsLst>
                    <a:gs pos="4690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2000"/>
                      </a:schemeClr>
                    </a:gs>
                  </a:gsLst>
                  <a:lin ang="0" scaled="0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7BFA01-0E78-4296-8639-A3AB5F827DAA}"/>
              </a:ext>
            </a:extLst>
          </p:cNvPr>
          <p:cNvSpPr txBox="1"/>
          <p:nvPr/>
        </p:nvSpPr>
        <p:spPr>
          <a:xfrm>
            <a:off x="9012665" y="3033826"/>
            <a:ext cx="389242" cy="9937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pc="100" dirty="0">
                <a:gradFill>
                  <a:gsLst>
                    <a:gs pos="4690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2000"/>
                      </a:schemeClr>
                    </a:gs>
                  </a:gsLst>
                  <a:lin ang="0" scaled="0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10D22-A59D-4D63-BBE8-D8C9B9CF9E1D}"/>
              </a:ext>
            </a:extLst>
          </p:cNvPr>
          <p:cNvSpPr txBox="1"/>
          <p:nvPr/>
        </p:nvSpPr>
        <p:spPr>
          <a:xfrm>
            <a:off x="9290951" y="3033826"/>
            <a:ext cx="583516" cy="9937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endParaRPr lang="zh-CN" altLang="en-US" spc="100" dirty="0">
              <a:gradFill>
                <a:gsLst>
                  <a:gs pos="4690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2000"/>
                    </a:schemeClr>
                  </a:gs>
                </a:gsLst>
                <a:lin ang="0" scaled="0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F82450-299D-4778-86F5-1740658DABA7}"/>
              </a:ext>
            </a:extLst>
          </p:cNvPr>
          <p:cNvSpPr txBox="1"/>
          <p:nvPr/>
        </p:nvSpPr>
        <p:spPr>
          <a:xfrm>
            <a:off x="10469477" y="3033826"/>
            <a:ext cx="758576" cy="9937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endParaRPr lang="zh-CN" altLang="en-US" spc="100" dirty="0">
              <a:gradFill>
                <a:gsLst>
                  <a:gs pos="4690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2000"/>
                    </a:schemeClr>
                  </a:gs>
                </a:gsLst>
                <a:lin ang="0" scaled="0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397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564745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作用：使流程跳到循环体之外，</a:t>
            </a:r>
            <a:r>
              <a:rPr lang="zh-CN" altLang="en-US" sz="2000" b="1" dirty="0">
                <a:solidFill>
                  <a:schemeClr val="tx1"/>
                </a:solidFill>
              </a:rPr>
              <a:t>接着执行循环体下面的语句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注意：</a:t>
            </a:r>
            <a:r>
              <a:rPr lang="en-US" altLang="zh-CN" sz="2000" dirty="0">
                <a:solidFill>
                  <a:schemeClr val="tx1"/>
                </a:solidFill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</a:rPr>
              <a:t>语句</a:t>
            </a:r>
            <a:r>
              <a:rPr lang="zh-CN" altLang="en-US" sz="2000" b="1" dirty="0">
                <a:solidFill>
                  <a:schemeClr val="tx1"/>
                </a:solidFill>
              </a:rPr>
              <a:t>只能用于循环语句和</a:t>
            </a:r>
            <a:r>
              <a:rPr lang="en-US" altLang="zh-CN" sz="2000" b="1" dirty="0">
                <a:solidFill>
                  <a:schemeClr val="tx1"/>
                </a:solidFill>
              </a:rPr>
              <a:t>switch</a:t>
            </a:r>
            <a:r>
              <a:rPr lang="zh-CN" altLang="en-US" sz="2000" b="1" dirty="0">
                <a:solidFill>
                  <a:schemeClr val="tx1"/>
                </a:solidFill>
              </a:rPr>
              <a:t>语句中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90"/>
            <a:ext cx="10515600" cy="69608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188" y="1026646"/>
            <a:ext cx="10515600" cy="44603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5.5】</a:t>
            </a:r>
            <a:r>
              <a:rPr lang="zh-CN" altLang="en-US" sz="2000" b="1" dirty="0"/>
              <a:t>要求输出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200</a:t>
            </a:r>
            <a:r>
              <a:rPr lang="zh-CN" altLang="en-US" sz="2000" b="1" dirty="0"/>
              <a:t>之间的</a:t>
            </a:r>
            <a:r>
              <a:rPr lang="zh-CN" altLang="en-US" sz="2000" b="1" dirty="0">
                <a:highlight>
                  <a:srgbClr val="FFFF00"/>
                </a:highlight>
              </a:rPr>
              <a:t>不能被</a:t>
            </a:r>
            <a:r>
              <a:rPr lang="en-US" altLang="zh-CN" sz="2000" b="1" dirty="0">
                <a:highlight>
                  <a:srgbClr val="FFFF00"/>
                </a:highlight>
              </a:rPr>
              <a:t>3</a:t>
            </a:r>
            <a:r>
              <a:rPr lang="zh-CN" altLang="en-US" sz="2000" b="1" dirty="0">
                <a:highlight>
                  <a:srgbClr val="FFFF00"/>
                </a:highlight>
              </a:rPr>
              <a:t>整除</a:t>
            </a:r>
            <a:r>
              <a:rPr lang="zh-CN" altLang="en-US" sz="2000" b="1" dirty="0"/>
              <a:t>的数。</a:t>
            </a:r>
          </a:p>
        </p:txBody>
      </p:sp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90"/>
            <a:ext cx="10515600" cy="69608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188" y="1026646"/>
            <a:ext cx="10515600" cy="44603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5.5】</a:t>
            </a:r>
            <a:r>
              <a:rPr lang="zh-CN" altLang="en-US" sz="2000" b="1" dirty="0"/>
              <a:t>要求输出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200</a:t>
            </a:r>
            <a:r>
              <a:rPr lang="zh-CN" altLang="en-US" sz="2000" b="1" dirty="0"/>
              <a:t>之间的</a:t>
            </a:r>
            <a:r>
              <a:rPr lang="zh-CN" altLang="en-US" sz="2000" b="1" dirty="0">
                <a:highlight>
                  <a:srgbClr val="FFFF00"/>
                </a:highlight>
              </a:rPr>
              <a:t>不能被</a:t>
            </a:r>
            <a:r>
              <a:rPr lang="en-US" altLang="zh-CN" sz="2000" b="1" dirty="0">
                <a:highlight>
                  <a:srgbClr val="FFFF00"/>
                </a:highlight>
              </a:rPr>
              <a:t>3</a:t>
            </a:r>
            <a:r>
              <a:rPr lang="zh-CN" altLang="en-US" sz="2000" b="1" dirty="0">
                <a:highlight>
                  <a:srgbClr val="FFFF00"/>
                </a:highlight>
              </a:rPr>
              <a:t>整除</a:t>
            </a:r>
            <a:r>
              <a:rPr lang="zh-CN" altLang="en-US" sz="2000" b="1" dirty="0"/>
              <a:t>的数。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6299B2-885E-473B-81EF-BA253D8C7F19}"/>
              </a:ext>
            </a:extLst>
          </p:cNvPr>
          <p:cNvGrpSpPr/>
          <p:nvPr/>
        </p:nvGrpSpPr>
        <p:grpSpPr>
          <a:xfrm>
            <a:off x="4497649" y="1919435"/>
            <a:ext cx="1580322" cy="874644"/>
            <a:chOff x="1307465" y="1597615"/>
            <a:chExt cx="1580322" cy="874644"/>
          </a:xfrm>
        </p:grpSpPr>
        <p:sp>
          <p:nvSpPr>
            <p:cNvPr id="11" name="矩形 10"/>
            <p:cNvSpPr/>
            <p:nvPr/>
          </p:nvSpPr>
          <p:spPr>
            <a:xfrm>
              <a:off x="1307465" y="1597615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n=100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2097626" y="2048197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流程图: 决策 13"/>
          <p:cNvSpPr/>
          <p:nvPr/>
        </p:nvSpPr>
        <p:spPr>
          <a:xfrm>
            <a:off x="6731714" y="1855086"/>
            <a:ext cx="2112066" cy="6758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 flipH="1">
            <a:off x="838370" y="2913350"/>
            <a:ext cx="1298296" cy="3828774"/>
          </a:xfrm>
          <a:custGeom>
            <a:avLst/>
            <a:gdLst>
              <a:gd name="connsiteX0" fmla="*/ 0 w 1590261"/>
              <a:gd name="connsiteY0" fmla="*/ 1371600 h 1669774"/>
              <a:gd name="connsiteX1" fmla="*/ 0 w 1590261"/>
              <a:gd name="connsiteY1" fmla="*/ 1669774 h 1669774"/>
              <a:gd name="connsiteX2" fmla="*/ 1590261 w 1590261"/>
              <a:gd name="connsiteY2" fmla="*/ 1669774 h 1669774"/>
              <a:gd name="connsiteX3" fmla="*/ 1590261 w 1590261"/>
              <a:gd name="connsiteY3" fmla="*/ 0 h 1669774"/>
              <a:gd name="connsiteX4" fmla="*/ 0 w 1590261"/>
              <a:gd name="connsiteY4" fmla="*/ 0 h 166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1669774">
                <a:moveTo>
                  <a:pt x="0" y="1371600"/>
                </a:moveTo>
                <a:lnTo>
                  <a:pt x="0" y="1669774"/>
                </a:lnTo>
                <a:lnTo>
                  <a:pt x="1590261" y="1669774"/>
                </a:lnTo>
                <a:lnTo>
                  <a:pt x="1590261" y="0"/>
                </a:lnTo>
                <a:lnTo>
                  <a:pt x="0" y="0"/>
                </a:ln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E5D878-3361-48CD-86A5-22D21357A151}"/>
              </a:ext>
            </a:extLst>
          </p:cNvPr>
          <p:cNvGrpSpPr/>
          <p:nvPr/>
        </p:nvGrpSpPr>
        <p:grpSpPr>
          <a:xfrm>
            <a:off x="2120994" y="3129730"/>
            <a:ext cx="429087" cy="462451"/>
            <a:chOff x="8898714" y="2564780"/>
            <a:chExt cx="429087" cy="462451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8910708" y="2603169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8898714" y="2564780"/>
              <a:ext cx="429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p:sp>
        <p:nvSpPr>
          <p:cNvPr id="24" name="流程图: 决策 23"/>
          <p:cNvSpPr/>
          <p:nvPr/>
        </p:nvSpPr>
        <p:spPr>
          <a:xfrm>
            <a:off x="9136097" y="1898102"/>
            <a:ext cx="2112066" cy="6758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/>
              <a:t>能被</a:t>
            </a:r>
            <a:r>
              <a:rPr lang="en-US" altLang="zh-CN" dirty="0"/>
              <a:t>3</a:t>
            </a:r>
            <a:r>
              <a:rPr lang="zh-CN" altLang="en-US" dirty="0"/>
              <a:t>整除</a:t>
            </a:r>
          </a:p>
        </p:txBody>
      </p:sp>
      <p:sp>
        <p:nvSpPr>
          <p:cNvPr id="4" name="流程图: 数据 3"/>
          <p:cNvSpPr/>
          <p:nvPr/>
        </p:nvSpPr>
        <p:spPr>
          <a:xfrm>
            <a:off x="993184" y="1996398"/>
            <a:ext cx="1580322" cy="44308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输出</a:t>
            </a:r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2FF2E9-956D-4055-AF79-39A419B402AC}"/>
              </a:ext>
            </a:extLst>
          </p:cNvPr>
          <p:cNvGrpSpPr/>
          <p:nvPr/>
        </p:nvGrpSpPr>
        <p:grpSpPr>
          <a:xfrm>
            <a:off x="2752395" y="1574414"/>
            <a:ext cx="1580322" cy="875504"/>
            <a:chOff x="8115577" y="4464350"/>
            <a:chExt cx="1580322" cy="875504"/>
          </a:xfrm>
        </p:grpSpPr>
        <p:sp>
          <p:nvSpPr>
            <p:cNvPr id="16" name="矩形 15"/>
            <p:cNvSpPr/>
            <p:nvPr/>
          </p:nvSpPr>
          <p:spPr>
            <a:xfrm>
              <a:off x="8115577" y="488927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n=n+1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8914438" y="446435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3D65D0-1D95-4EFD-9CFB-7591C1B645C1}"/>
              </a:ext>
            </a:extLst>
          </p:cNvPr>
          <p:cNvGrpSpPr/>
          <p:nvPr/>
        </p:nvGrpSpPr>
        <p:grpSpPr>
          <a:xfrm>
            <a:off x="2135980" y="3642165"/>
            <a:ext cx="1449668" cy="1634329"/>
            <a:chOff x="8930586" y="3068205"/>
            <a:chExt cx="1449668" cy="1634329"/>
          </a:xfrm>
        </p:grpSpPr>
        <p:sp>
          <p:nvSpPr>
            <p:cNvPr id="26" name="文本框 25"/>
            <p:cNvSpPr txBox="1"/>
            <p:nvPr/>
          </p:nvSpPr>
          <p:spPr>
            <a:xfrm>
              <a:off x="9905411" y="3068205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930586" y="3370690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68F23C8-C8B5-4012-A2CB-04F0AFF10477}"/>
              </a:ext>
            </a:extLst>
          </p:cNvPr>
          <p:cNvGrpSpPr/>
          <p:nvPr/>
        </p:nvGrpSpPr>
        <p:grpSpPr>
          <a:xfrm>
            <a:off x="2370064" y="2715408"/>
            <a:ext cx="1669774" cy="4011148"/>
            <a:chOff x="9578389" y="1518146"/>
            <a:chExt cx="1669774" cy="4011148"/>
          </a:xfrm>
        </p:grpSpPr>
        <p:sp>
          <p:nvSpPr>
            <p:cNvPr id="22" name="文本框 21"/>
            <p:cNvSpPr txBox="1"/>
            <p:nvPr/>
          </p:nvSpPr>
          <p:spPr>
            <a:xfrm>
              <a:off x="10595032" y="151814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578389" y="1802120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9151545-E526-4209-BEB9-8D84133AA7DB}"/>
              </a:ext>
            </a:extLst>
          </p:cNvPr>
          <p:cNvGrpSpPr/>
          <p:nvPr/>
        </p:nvGrpSpPr>
        <p:grpSpPr>
          <a:xfrm>
            <a:off x="2072707" y="4334454"/>
            <a:ext cx="457200" cy="424062"/>
            <a:chOff x="8861804" y="3650088"/>
            <a:chExt cx="457200" cy="424062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8915677" y="3650088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8861804" y="36672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039838" y="3578003"/>
            <a:ext cx="1371600" cy="433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8962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90"/>
            <a:ext cx="10515600" cy="69608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432" y="1052664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5.5】</a:t>
            </a:r>
            <a:r>
              <a:rPr lang="zh-CN" altLang="en-US" sz="2000" b="1" dirty="0"/>
              <a:t>要求输出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200</a:t>
            </a:r>
            <a:r>
              <a:rPr lang="zh-CN" altLang="en-US" sz="2000" b="1" dirty="0"/>
              <a:t>之间的不能被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	</a:t>
            </a:r>
            <a:r>
              <a:rPr lang="pt-BR" altLang="zh-CN" sz="1400">
                <a:solidFill>
                  <a:schemeClr val="accent6"/>
                </a:solidFill>
              </a:rPr>
              <a:t>continue;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7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，从而跳过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>
                  <a:solidFill>
                    <a:schemeClr val="bg1"/>
                  </a:solidFill>
                </a:rPr>
                <a:t>(n++)</a:t>
              </a:r>
              <a:r>
                <a:rPr lang="zh-CN" altLang="en-US" sz="1400">
                  <a:solidFill>
                    <a:schemeClr val="bg1"/>
                  </a:solidFill>
                </a:rPr>
                <a:t>，只要</a:t>
              </a:r>
              <a:r>
                <a:rPr lang="en-US" altLang="zh-CN" sz="1400">
                  <a:solidFill>
                    <a:schemeClr val="bg1"/>
                  </a:solidFill>
                </a:rPr>
                <a:t>n&lt;=200</a:t>
              </a:r>
              <a:r>
                <a:rPr lang="zh-CN" altLang="en-US" sz="1400">
                  <a:solidFill>
                    <a:schemeClr val="bg1"/>
                  </a:solidFill>
                </a:rPr>
                <a:t>，就会接着执行下一次循环。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≤</a:t>
              </a:r>
              <a:r>
                <a:rPr lang="en-US" altLang="zh-CN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能被</a:t>
              </a:r>
              <a:r>
                <a:rPr lang="en-US" altLang="zh-CN"/>
                <a:t>3</a:t>
              </a:r>
              <a:r>
                <a:rPr lang="zh-CN" altLang="en-US"/>
                <a:t>整除</a:t>
              </a:r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输出</a:t>
              </a:r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>
                  <a:solidFill>
                    <a:schemeClr val="lt1"/>
                  </a:solidFill>
                </a:rPr>
                <a:t>结束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618011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作用：</a:t>
            </a:r>
            <a:r>
              <a:rPr lang="zh-CN" altLang="en-US" sz="2000" b="1" dirty="0">
                <a:solidFill>
                  <a:schemeClr val="tx1"/>
                </a:solidFill>
              </a:rPr>
              <a:t>结束本次循环，即跳过循环体中下面尚未执行的语句</a:t>
            </a:r>
            <a:r>
              <a:rPr lang="zh-CN" altLang="en-US" sz="2000" dirty="0">
                <a:solidFill>
                  <a:schemeClr val="tx1"/>
                </a:solidFill>
              </a:rPr>
              <a:t>，转到循环体结束点之前，接着执行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语句中的“表达式</a:t>
            </a:r>
            <a:r>
              <a:rPr lang="en-US" altLang="zh-CN" sz="2000" dirty="0">
                <a:solidFill>
                  <a:schemeClr val="tx1"/>
                </a:solidFill>
              </a:rPr>
              <a:t>3”</a:t>
            </a:r>
            <a:r>
              <a:rPr lang="zh-CN" altLang="en-US" sz="2000" dirty="0">
                <a:solidFill>
                  <a:schemeClr val="tx1"/>
                </a:solidFill>
              </a:rPr>
              <a:t>，然后进行下一次是否执行循环的判定。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59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5" y="1570381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continue;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4959" y="1948070"/>
            <a:ext cx="2700000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/>
              <a:t>if(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break;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03365" y="1958008"/>
            <a:ext cx="2700000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>
                <a:solidFill>
                  <a:schemeClr val="tx1"/>
                </a:solidFill>
              </a:rPr>
              <a:t>while(</a:t>
            </a:r>
            <a:r>
              <a:rPr lang="zh-CN" altLang="en-US" sz="1400">
                <a:solidFill>
                  <a:schemeClr val="tx1"/>
                </a:solidFill>
              </a:rPr>
              <a:t>表达式</a:t>
            </a:r>
            <a:r>
              <a:rPr lang="en-US" altLang="zh-CN" sz="1400">
                <a:solidFill>
                  <a:schemeClr val="tx1"/>
                </a:solidFill>
              </a:rPr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tx1"/>
                </a:solidFill>
              </a:rPr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>
                <a:solidFill>
                  <a:schemeClr val="tx1"/>
                </a:solidFill>
              </a:rPr>
              <a:t>语句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>
                <a:solidFill>
                  <a:schemeClr val="tx1"/>
                </a:solidFill>
              </a:rPr>
              <a:t>if(</a:t>
            </a:r>
            <a:r>
              <a:rPr lang="zh-CN" altLang="en-US" sz="1400">
                <a:solidFill>
                  <a:schemeClr val="tx1"/>
                </a:solidFill>
              </a:rPr>
              <a:t>表达式</a:t>
            </a:r>
            <a:r>
              <a:rPr lang="en-US" altLang="zh-CN" sz="1400">
                <a:solidFill>
                  <a:schemeClr val="tx1"/>
                </a:solidFill>
              </a:rPr>
              <a:t>2) </a:t>
            </a:r>
            <a:r>
              <a:rPr lang="pt-BR" altLang="zh-CN" sz="1400">
                <a:solidFill>
                  <a:schemeClr val="tx1"/>
                </a:solidFill>
              </a:rPr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>
                <a:solidFill>
                  <a:schemeClr val="tx1"/>
                </a:solidFill>
              </a:rPr>
              <a:t>语句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74374" y="6272163"/>
            <a:ext cx="1144325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4" y="1759226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>
                  <a:solidFill>
                    <a:schemeClr val="accent1"/>
                  </a:solidFill>
                </a:rPr>
                <a:t>break</a:t>
              </a:r>
              <a:endParaRPr lang="zh-CN" altLang="en-US" sz="1400" b="1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/>
                  <a:t>while</a:t>
                </a:r>
                <a:r>
                  <a:rPr lang="zh-CN" altLang="en-US" sz="140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真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1" y="1752429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continue</a:t>
              </a:r>
              <a:endParaRPr lang="zh-CN" altLang="en-US" sz="1400"/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表达式</a:t>
              </a: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语句</a:t>
              </a: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表达式</a:t>
              </a: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语句</a:t>
              </a: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while</a:t>
              </a:r>
              <a:r>
                <a:rPr lang="zh-CN" altLang="en-US" sz="1400">
                  <a:solidFill>
                    <a:schemeClr val="tx1"/>
                  </a:solidFill>
                </a:rPr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真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 w="381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4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784617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6129" y="1000279"/>
                <a:ext cx="11568376" cy="558743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5.5】</a:t>
                </a:r>
                <a:r>
                  <a:rPr lang="zh-CN" altLang="en-US" dirty="0"/>
                  <a:t>要求输出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～</a:t>
                </a:r>
                <a:r>
                  <a:rPr lang="en-US" altLang="zh-CN" dirty="0"/>
                  <a:t>200</a:t>
                </a:r>
                <a:r>
                  <a:rPr lang="zh-CN" altLang="en-US" dirty="0"/>
                  <a:t>之间的不能被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整除的数。</a:t>
                </a:r>
                <a:endParaRPr lang="en-US" altLang="zh-CN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5.4】</a:t>
                </a:r>
                <a:r>
                  <a:rPr lang="zh-CN" altLang="en-US" dirty="0"/>
                  <a:t>募捐目标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元，向全系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名学生，募集到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就结束</a:t>
                </a:r>
                <a:endParaRPr lang="en-US" altLang="zh-CN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zh-CN" altLang="en-US" dirty="0"/>
                  <a:t>               统计此时捐款的人数以及平均每人捐款的数目。</a:t>
                </a:r>
                <a:endParaRPr lang="en-US" altLang="zh-CN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5.6】</a:t>
                </a:r>
                <a:r>
                  <a:rPr lang="zh-CN" altLang="en-US" dirty="0"/>
                  <a:t>输出以下</a:t>
                </a:r>
                <a:r>
                  <a:rPr lang="en-US" altLang="zh-CN" dirty="0"/>
                  <a:t>4×5</a:t>
                </a:r>
                <a:r>
                  <a:rPr lang="zh-CN" altLang="en-US" dirty="0"/>
                  <a:t>的矩阵</a:t>
                </a: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5.7】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π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的近似值，直到发现某一项的绝对值小于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10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-6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该项不累加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5.8】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Fibonacci(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斐波那契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数列的前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40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个数。这个数列有如下特点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第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两个数为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。从第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个数开始，该数是其前面两个数之和。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5.9】</a:t>
                </a:r>
                <a:r>
                  <a:rPr lang="zh-CN" altLang="en-US" dirty="0"/>
                  <a:t>输入一个大于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的整数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，判定它是否为素数</a:t>
                </a:r>
                <a:r>
                  <a:rPr lang="en-US" altLang="zh-CN" dirty="0"/>
                  <a:t>(prime</a:t>
                </a:r>
                <a:r>
                  <a:rPr lang="zh-CN" altLang="en-US" dirty="0"/>
                  <a:t>，又称质数</a:t>
                </a:r>
                <a:r>
                  <a:rPr lang="en-US" altLang="zh-CN" dirty="0"/>
                  <a:t>)</a:t>
                </a: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5.10】</a:t>
                </a:r>
                <a:r>
                  <a:rPr lang="zh-CN" altLang="en-US" dirty="0"/>
                  <a:t>求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～</a:t>
                </a:r>
                <a:r>
                  <a:rPr lang="en-US" altLang="zh-CN" dirty="0"/>
                  <a:t>200</a:t>
                </a:r>
                <a:r>
                  <a:rPr lang="zh-CN" altLang="en-US" dirty="0"/>
                  <a:t>间的全部素数。</a:t>
                </a:r>
                <a:endParaRPr lang="en-US" altLang="zh-CN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5.11】</a:t>
                </a:r>
                <a:r>
                  <a:rPr lang="zh-CN" altLang="en-US" dirty="0"/>
                  <a:t>译密码。为使电文保密，往往按一定规律将其转换成密码，收报人再按约定的规律将其译回原文。例如，可以按以下规律将电文变成密码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将字母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变成字母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变成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，即变成其后的第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个字母，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变成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变成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变成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变成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129" y="1000279"/>
                <a:ext cx="11568376" cy="5587431"/>
              </a:xfrm>
              <a:blipFill>
                <a:blip r:embed="rId3"/>
                <a:stretch>
                  <a:fillRect l="-474" r="-1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A358AEC-9102-4243-A67F-FF67929697C7}"/>
              </a:ext>
            </a:extLst>
          </p:cNvPr>
          <p:cNvSpPr/>
          <p:nvPr/>
        </p:nvSpPr>
        <p:spPr>
          <a:xfrm>
            <a:off x="8167709" y="2015894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 dirty="0"/>
              <a:t>1	2	3	4	5</a:t>
            </a:r>
          </a:p>
          <a:p>
            <a:pPr defTabSz="357188"/>
            <a:r>
              <a:rPr lang="en-US" altLang="zh-CN" sz="1400" dirty="0"/>
              <a:t>2	4	6	8	10</a:t>
            </a:r>
          </a:p>
          <a:p>
            <a:pPr defTabSz="357188"/>
            <a:r>
              <a:rPr lang="en-US" altLang="zh-CN" sz="1400" dirty="0"/>
              <a:t>3	6	9	12	15</a:t>
            </a:r>
          </a:p>
          <a:p>
            <a:pPr defTabSz="357188"/>
            <a:r>
              <a:rPr lang="en-US" altLang="zh-CN" sz="1400" dirty="0"/>
              <a:t>4	8	12	16	20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3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784617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6129" y="1000280"/>
                <a:ext cx="11568376" cy="172516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5.7】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π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的近似值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直到发现某一项的绝对值小于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10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-6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为止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该项不累加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129" y="1000280"/>
                <a:ext cx="11568376" cy="1725165"/>
              </a:xfr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009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784617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6129" y="1000280"/>
                <a:ext cx="11568376" cy="622319"/>
              </a:xfrm>
            </p:spPr>
            <p:txBody>
              <a:bodyPr>
                <a:noAutofit/>
              </a:bodyPr>
              <a:lstStyle/>
              <a:p>
                <a:pPr marL="88900" indent="-88900" algn="ctr">
                  <a:lnSpc>
                    <a:spcPct val="120000"/>
                  </a:lnSpc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5.7】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π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的近似值，直到发现某一项的绝对值小于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10</a:t>
                </a:r>
                <a:r>
                  <a:rPr lang="en-US" altLang="zh-CN" sz="1800" baseline="30000" dirty="0">
                    <a:solidFill>
                      <a:schemeClr val="tx1"/>
                    </a:solidFill>
                  </a:rPr>
                  <a:t>-6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为止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该项不累加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129" y="1000280"/>
                <a:ext cx="11568376" cy="6223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976386" y="1729444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解题思路</a:t>
            </a:r>
            <a:r>
              <a:rPr lang="en-US" altLang="zh-CN" sz="1600" b="1" dirty="0"/>
              <a:t>: </a:t>
            </a:r>
            <a:r>
              <a:rPr lang="zh-CN" altLang="en-US" sz="1600" dirty="0"/>
              <a:t> 找规律：</a:t>
            </a:r>
            <a:endParaRPr lang="en-US" altLang="zh-CN" sz="1600" dirty="0"/>
          </a:p>
          <a:p>
            <a:r>
              <a:rPr lang="en-US" altLang="zh-CN" sz="1600" dirty="0"/>
              <a:t>(1) </a:t>
            </a:r>
            <a:r>
              <a:rPr lang="zh-CN" altLang="en-US" sz="1600" dirty="0"/>
              <a:t>每项的分子都是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(2) </a:t>
            </a:r>
            <a:r>
              <a:rPr lang="zh-CN" altLang="en-US" sz="1600" dirty="0"/>
              <a:t>后一项的分母是前一项的分母加</a:t>
            </a:r>
            <a:r>
              <a:rPr lang="en-US" altLang="zh-CN" sz="1600" dirty="0"/>
              <a:t>2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(3) </a:t>
            </a: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项的符号为正，从第</a:t>
            </a:r>
            <a:r>
              <a:rPr lang="en-US" altLang="zh-CN" sz="1600" dirty="0"/>
              <a:t>2</a:t>
            </a:r>
            <a:r>
              <a:rPr lang="zh-CN" altLang="en-US" sz="1600" dirty="0"/>
              <a:t>项起，每一项的符号与前一项的符号相反。</a:t>
            </a:r>
            <a:endParaRPr lang="en-US" altLang="zh-CN" sz="1600" dirty="0"/>
          </a:p>
          <a:p>
            <a:r>
              <a:rPr lang="zh-CN" altLang="en-US" sz="1600" dirty="0"/>
              <a:t>在每求出一项后，检查它的绝对值是否大于或等于</a:t>
            </a:r>
            <a:r>
              <a:rPr lang="en-US" altLang="zh-CN" sz="1600" dirty="0"/>
              <a:t>10</a:t>
            </a:r>
            <a:r>
              <a:rPr lang="en-US" altLang="zh-CN" sz="1600" baseline="30000" dirty="0"/>
              <a:t>-6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57793"/>
              </p:ext>
            </p:extLst>
          </p:nvPr>
        </p:nvGraphicFramePr>
        <p:xfrm>
          <a:off x="8681659" y="2403631"/>
          <a:ext cx="2566504" cy="206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zh-CN" altLang="en-US" sz="14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pi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54225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6D4C944-266F-48EA-ABE7-35B42D271D89}"/>
              </a:ext>
            </a:extLst>
          </p:cNvPr>
          <p:cNvSpPr txBox="1"/>
          <p:nvPr/>
        </p:nvSpPr>
        <p:spPr>
          <a:xfrm>
            <a:off x="872230" y="3348734"/>
            <a:ext cx="3042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sign=1, pi=0, n=1, term=1</a:t>
            </a:r>
            <a:endParaRPr lang="zh-CN" altLang="en-US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138846-5BF3-43D3-9F1B-FEA1D7183DC5}"/>
              </a:ext>
            </a:extLst>
          </p:cNvPr>
          <p:cNvSpPr txBox="1"/>
          <p:nvPr/>
        </p:nvSpPr>
        <p:spPr>
          <a:xfrm>
            <a:off x="5533657" y="3405008"/>
            <a:ext cx="225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当 </a:t>
            </a:r>
            <a:r>
              <a:rPr lang="en-US" altLang="zh-CN" sz="1800" dirty="0"/>
              <a:t>|term|</a:t>
            </a:r>
            <a:r>
              <a:rPr lang="zh-CN" altLang="en-US" sz="1800" dirty="0"/>
              <a:t>≥</a:t>
            </a:r>
            <a:r>
              <a:rPr lang="en-US" altLang="zh-CN" sz="1800" dirty="0"/>
              <a:t>10</a:t>
            </a:r>
            <a:r>
              <a:rPr lang="en-US" altLang="zh-CN" sz="1800" baseline="30000" dirty="0"/>
              <a:t>-6</a:t>
            </a:r>
            <a:endParaRPr lang="zh-CN" altLang="en-US" sz="1800" baseline="30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E11A5C-B37B-4F10-9A94-8A7842C0839E}"/>
              </a:ext>
            </a:extLst>
          </p:cNvPr>
          <p:cNvSpPr txBox="1"/>
          <p:nvPr/>
        </p:nvSpPr>
        <p:spPr>
          <a:xfrm>
            <a:off x="930752" y="4011140"/>
            <a:ext cx="1656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pi=</a:t>
            </a:r>
            <a:r>
              <a:rPr lang="en-US" altLang="zh-CN" sz="1800" dirty="0" err="1"/>
              <a:t>pi+term</a:t>
            </a:r>
            <a:endParaRPr lang="zh-CN" altLang="en-US" sz="1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31E8F4-A581-43ED-9BB0-7E3E4E0535AD}"/>
              </a:ext>
            </a:extLst>
          </p:cNvPr>
          <p:cNvSpPr txBox="1"/>
          <p:nvPr/>
        </p:nvSpPr>
        <p:spPr>
          <a:xfrm>
            <a:off x="2719741" y="3983139"/>
            <a:ext cx="1581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n=n+2</a:t>
            </a:r>
            <a:endParaRPr lang="zh-CN" altLang="en-US" sz="1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C6A057-8170-429A-B95D-6E227B2E00E6}"/>
              </a:ext>
            </a:extLst>
          </p:cNvPr>
          <p:cNvSpPr txBox="1"/>
          <p:nvPr/>
        </p:nvSpPr>
        <p:spPr>
          <a:xfrm>
            <a:off x="4433544" y="4011140"/>
            <a:ext cx="1656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sign=-sign</a:t>
            </a:r>
            <a:endParaRPr lang="zh-CN" altLang="en-US" sz="1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E0BB18-65F7-4357-A0FF-677A28488FA2}"/>
              </a:ext>
            </a:extLst>
          </p:cNvPr>
          <p:cNvSpPr txBox="1"/>
          <p:nvPr/>
        </p:nvSpPr>
        <p:spPr>
          <a:xfrm>
            <a:off x="3952456" y="4484350"/>
            <a:ext cx="1581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term=sign/n</a:t>
            </a:r>
            <a:endParaRPr lang="zh-CN" altLang="en-US" sz="18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BC1F9DF-7A43-45AD-B87D-19FD9A664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665"/>
              </p:ext>
            </p:extLst>
          </p:nvPr>
        </p:nvGraphicFramePr>
        <p:xfrm>
          <a:off x="1868411" y="5937826"/>
          <a:ext cx="2566504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809327303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val="2026084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pi=pi*4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68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784617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6129" y="1000280"/>
                <a:ext cx="11568376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5.7】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π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的近似值，直到发现某一项的绝对值小于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10</a:t>
                </a:r>
                <a:r>
                  <a:rPr lang="en-US" altLang="zh-CN" sz="1800" baseline="30000" dirty="0">
                    <a:solidFill>
                      <a:schemeClr val="tx1"/>
                    </a:solidFill>
                  </a:rPr>
                  <a:t>-6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为止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该项不累加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129" y="1000280"/>
                <a:ext cx="11568376" cy="622319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988839" y="3168959"/>
            <a:ext cx="910208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#include &lt;math.h&gt;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程序中用到数学函数</a:t>
            </a:r>
            <a:r>
              <a:rPr lang="pt-BR" altLang="zh-CN" sz="1400">
                <a:solidFill>
                  <a:srgbClr val="008000"/>
                </a:solidFill>
              </a:rPr>
              <a:t>fabs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应包含头文件</a:t>
            </a:r>
            <a:r>
              <a:rPr lang="pt-BR" altLang="zh-CN" sz="140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sign=1;	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double pi=0.0,n=1.0,term=1.0;	</a:t>
            </a:r>
            <a:r>
              <a:rPr lang="pt-BR" altLang="zh-CN" sz="1400">
                <a:solidFill>
                  <a:srgbClr val="008000"/>
                </a:solidFill>
              </a:rPr>
              <a:t>//pi</a:t>
            </a:r>
            <a:r>
              <a:rPr lang="zh-CN" altLang="en-US" sz="140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  <a:r>
              <a:rPr lang="en-US" altLang="zh-CN" sz="1400">
                <a:solidFill>
                  <a:srgbClr val="008000"/>
                </a:solidFill>
              </a:rPr>
              <a:t>, 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代表分母，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while(fabs(term)&gt;=1e-6)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en-US" altLang="zh-CN" sz="1400" baseline="3000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400"/>
              <a:t>	{	</a:t>
            </a:r>
            <a:r>
              <a:rPr lang="pt-BR" altLang="zh-CN" sz="1400"/>
              <a:t>pi=pi+term;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累加到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n=n+2;					</a:t>
            </a:r>
            <a:r>
              <a:rPr lang="pt-BR" altLang="zh-CN" sz="1400">
                <a:solidFill>
                  <a:srgbClr val="008000"/>
                </a:solidFill>
              </a:rPr>
              <a:t>//n+2</a:t>
            </a:r>
            <a:r>
              <a:rPr lang="zh-CN" altLang="en-US" sz="140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sign=-sign;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term=sign/n;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求出下一项的值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pi=pi*4;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多项式的和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乘以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，才是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printf("pi=%10.8f\n",pi);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6386" y="1729444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/>
              <a:t>解题思路</a:t>
            </a:r>
            <a:r>
              <a:rPr lang="en-US" altLang="zh-CN" sz="1600" b="1"/>
              <a:t>: </a:t>
            </a:r>
            <a:r>
              <a:rPr lang="zh-CN" altLang="en-US" sz="1600"/>
              <a:t> 找规律：</a:t>
            </a:r>
            <a:endParaRPr lang="en-US" altLang="zh-CN" sz="1600"/>
          </a:p>
          <a:p>
            <a:r>
              <a:rPr lang="en-US" altLang="zh-CN" sz="1600"/>
              <a:t>(1) </a:t>
            </a:r>
            <a:r>
              <a:rPr lang="zh-CN" altLang="en-US" sz="1600"/>
              <a:t>每项的分子都是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</a:p>
          <a:p>
            <a:r>
              <a:rPr lang="en-US" altLang="zh-CN" sz="1600"/>
              <a:t>(2) </a:t>
            </a:r>
            <a:r>
              <a:rPr lang="zh-CN" altLang="en-US" sz="1600"/>
              <a:t>后一项的分母是前一项的分母加</a:t>
            </a:r>
            <a:r>
              <a:rPr lang="en-US" altLang="zh-CN" sz="1600"/>
              <a:t>2</a:t>
            </a:r>
            <a:r>
              <a:rPr lang="zh-CN" altLang="en-US" sz="1600"/>
              <a:t>。</a:t>
            </a:r>
          </a:p>
          <a:p>
            <a:r>
              <a:rPr lang="en-US" altLang="zh-CN" sz="1600"/>
              <a:t>(3) </a:t>
            </a:r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项的符号为正，从第</a:t>
            </a:r>
            <a:r>
              <a:rPr lang="en-US" altLang="zh-CN" sz="1600"/>
              <a:t>2</a:t>
            </a:r>
            <a:r>
              <a:rPr lang="zh-CN" altLang="en-US" sz="1600"/>
              <a:t>项起，每一项的符号与前一项的符号相反。</a:t>
            </a:r>
            <a:endParaRPr lang="en-US" altLang="zh-CN" sz="1600"/>
          </a:p>
          <a:p>
            <a:r>
              <a:rPr lang="zh-CN" altLang="en-US" sz="1600"/>
              <a:t>在每求出一项后，检查它的绝对值是否大于或等于</a:t>
            </a:r>
            <a:r>
              <a:rPr lang="en-US" altLang="zh-CN" sz="1600"/>
              <a:t>10</a:t>
            </a:r>
            <a:r>
              <a:rPr lang="en-US" altLang="zh-CN" sz="1600" baseline="30000"/>
              <a:t>-6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21665" y="1595852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当 </a:t>
                      </a:r>
                      <a:r>
                        <a:rPr lang="en-US" altLang="zh-CN" sz="1400"/>
                        <a:t>|term|</a:t>
                      </a:r>
                      <a:r>
                        <a:rPr lang="zh-CN" altLang="en-US" sz="1400"/>
                        <a:t>≥</a:t>
                      </a:r>
                      <a:r>
                        <a:rPr lang="en-US" altLang="zh-CN" sz="1400"/>
                        <a:t>10</a:t>
                      </a:r>
                      <a:r>
                        <a:rPr lang="en-US" altLang="zh-CN" sz="1400" baseline="3000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pi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5422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2969" y="5623063"/>
            <a:ext cx="3505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3351C-2A66-4408-8C87-164A1FEC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程序设计基础（</a:t>
            </a:r>
            <a:r>
              <a:rPr lang="en-US" altLang="zh-CN" dirty="0"/>
              <a:t>C</a:t>
            </a:r>
            <a:r>
              <a:rPr lang="zh-CN" altLang="en-US" dirty="0"/>
              <a:t>语言）</a:t>
            </a:r>
            <a:r>
              <a:rPr lang="en-US" altLang="zh-CN" dirty="0"/>
              <a:t>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DA292-F455-4F3C-858E-6CEAFD4E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09138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6" name="íṣḻïḑè">
            <a:extLst>
              <a:ext uri="{FF2B5EF4-FFF2-40B4-BE49-F238E27FC236}">
                <a16:creationId xmlns:a16="http://schemas.microsoft.com/office/drawing/2014/main" id="{B5DE1FB7-BE5A-4468-BDB4-8F3CA9A4D301}"/>
              </a:ext>
            </a:extLst>
          </p:cNvPr>
          <p:cNvGrpSpPr/>
          <p:nvPr/>
        </p:nvGrpSpPr>
        <p:grpSpPr>
          <a:xfrm>
            <a:off x="669924" y="2539111"/>
            <a:ext cx="5218837" cy="1787486"/>
            <a:chOff x="660399" y="3192257"/>
            <a:chExt cx="5200277" cy="1288553"/>
          </a:xfrm>
        </p:grpSpPr>
        <p:sp>
          <p:nvSpPr>
            <p:cNvPr id="38" name="îS1iḋê">
              <a:extLst>
                <a:ext uri="{FF2B5EF4-FFF2-40B4-BE49-F238E27FC236}">
                  <a16:creationId xmlns:a16="http://schemas.microsoft.com/office/drawing/2014/main" id="{33863EE5-358B-4998-ABC4-1642A92F6086}"/>
                </a:ext>
              </a:extLst>
            </p:cNvPr>
            <p:cNvSpPr/>
            <p:nvPr/>
          </p:nvSpPr>
          <p:spPr>
            <a:xfrm>
              <a:off x="660399" y="3192257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śḻiḓe">
              <a:extLst>
                <a:ext uri="{FF2B5EF4-FFF2-40B4-BE49-F238E27FC236}">
                  <a16:creationId xmlns:a16="http://schemas.microsoft.com/office/drawing/2014/main" id="{F18A4033-F368-4BBD-9387-81ACA6623D98}"/>
                </a:ext>
              </a:extLst>
            </p:cNvPr>
            <p:cNvSpPr/>
            <p:nvPr/>
          </p:nvSpPr>
          <p:spPr>
            <a:xfrm>
              <a:off x="660400" y="3192257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>
                  <a:solidFill>
                    <a:schemeClr val="bg1"/>
                  </a:solidFill>
                </a:rPr>
                <a:t>0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</a:rPr>
                <a:t>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îṩļîḑe">
              <a:extLst>
                <a:ext uri="{FF2B5EF4-FFF2-40B4-BE49-F238E27FC236}">
                  <a16:creationId xmlns:a16="http://schemas.microsoft.com/office/drawing/2014/main" id="{35DF8CF2-E8C9-498A-82D0-CA21FEA957E1}"/>
                </a:ext>
              </a:extLst>
            </p:cNvPr>
            <p:cNvGrpSpPr/>
            <p:nvPr/>
          </p:nvGrpSpPr>
          <p:grpSpPr>
            <a:xfrm>
              <a:off x="2003301" y="3215744"/>
              <a:ext cx="3843519" cy="1173183"/>
              <a:chOff x="2032411" y="3215744"/>
              <a:chExt cx="3465618" cy="1173183"/>
            </a:xfrm>
          </p:grpSpPr>
          <p:sp>
            <p:nvSpPr>
              <p:cNvPr id="41" name="ïšļîḍe">
                <a:extLst>
                  <a:ext uri="{FF2B5EF4-FFF2-40B4-BE49-F238E27FC236}">
                    <a16:creationId xmlns:a16="http://schemas.microsoft.com/office/drawing/2014/main" id="{D7EE710E-A646-4680-8C6D-AD003F81A17B}"/>
                  </a:ext>
                </a:extLst>
              </p:cNvPr>
              <p:cNvSpPr txBox="1"/>
              <p:nvPr/>
            </p:nvSpPr>
            <p:spPr>
              <a:xfrm>
                <a:off x="2032411" y="3215744"/>
                <a:ext cx="3211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上节课回顾</a:t>
                </a:r>
              </a:p>
            </p:txBody>
          </p:sp>
          <p:sp>
            <p:nvSpPr>
              <p:cNvPr id="42" name="iṥlíḍê">
                <a:extLst>
                  <a:ext uri="{FF2B5EF4-FFF2-40B4-BE49-F238E27FC236}">
                    <a16:creationId xmlns:a16="http://schemas.microsoft.com/office/drawing/2014/main" id="{479B441A-0E9C-4DBE-99A3-809E1B9D1453}"/>
                  </a:ext>
                </a:extLst>
              </p:cNvPr>
              <p:cNvSpPr txBox="1"/>
              <p:nvPr/>
            </p:nvSpPr>
            <p:spPr>
              <a:xfrm>
                <a:off x="2032411" y="3480074"/>
                <a:ext cx="3465618" cy="908853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172800" lvl="0" indent="-172800">
                  <a:lnSpc>
                    <a:spcPct val="120000"/>
                  </a:lnSpc>
                  <a:buFont typeface="Arial" pitchFamily="34" charset="0"/>
                  <a:buChar char="•"/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switch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语句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2800" lvl="0" indent="-172800">
                  <a:lnSpc>
                    <a:spcPct val="120000"/>
                  </a:lnSpc>
                  <a:buFont typeface="Arial" pitchFamily="34" charset="0"/>
                  <a:buChar char="•"/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while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语句</a:t>
                </a:r>
              </a:p>
              <a:p>
                <a:pPr>
                  <a:lnSpc>
                    <a:spcPct val="120000"/>
                  </a:lnSpc>
                  <a:defRPr/>
                </a:pP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2800" lvl="0" indent="-172800">
                  <a:lnSpc>
                    <a:spcPct val="120000"/>
                  </a:lnSpc>
                  <a:buFont typeface="Arial" pitchFamily="34" charset="0"/>
                  <a:buChar char="•"/>
                  <a:defRPr/>
                </a:pP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" name="îṣľîdé">
            <a:extLst>
              <a:ext uri="{FF2B5EF4-FFF2-40B4-BE49-F238E27FC236}">
                <a16:creationId xmlns:a16="http://schemas.microsoft.com/office/drawing/2014/main" id="{1E4DF1B1-C412-4C91-8D8B-A8AE5F8B3744}"/>
              </a:ext>
            </a:extLst>
          </p:cNvPr>
          <p:cNvGrpSpPr/>
          <p:nvPr/>
        </p:nvGrpSpPr>
        <p:grpSpPr>
          <a:xfrm>
            <a:off x="656019" y="4410613"/>
            <a:ext cx="5218837" cy="1998525"/>
            <a:chOff x="660400" y="4922329"/>
            <a:chExt cx="5200277" cy="1288553"/>
          </a:xfrm>
        </p:grpSpPr>
        <p:sp>
          <p:nvSpPr>
            <p:cNvPr id="33" name="îslidê">
              <a:extLst>
                <a:ext uri="{FF2B5EF4-FFF2-40B4-BE49-F238E27FC236}">
                  <a16:creationId xmlns:a16="http://schemas.microsoft.com/office/drawing/2014/main" id="{FFF2DB27-A9CA-4338-A798-FD9D51AC334C}"/>
                </a:ext>
              </a:extLst>
            </p:cNvPr>
            <p:cNvSpPr/>
            <p:nvPr/>
          </p:nvSpPr>
          <p:spPr>
            <a:xfrm>
              <a:off x="660400" y="4922329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ïşľîḍè">
              <a:extLst>
                <a:ext uri="{FF2B5EF4-FFF2-40B4-BE49-F238E27FC236}">
                  <a16:creationId xmlns:a16="http://schemas.microsoft.com/office/drawing/2014/main" id="{8CF8517B-35C1-45BB-A5A5-628B0F88AB95}"/>
                </a:ext>
              </a:extLst>
            </p:cNvPr>
            <p:cNvSpPr/>
            <p:nvPr/>
          </p:nvSpPr>
          <p:spPr>
            <a:xfrm>
              <a:off x="660400" y="4922329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>
                  <a:solidFill>
                    <a:schemeClr val="bg1"/>
                  </a:solidFill>
                </a:rPr>
                <a:t>0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ïšḻiďê">
            <a:extLst>
              <a:ext uri="{FF2B5EF4-FFF2-40B4-BE49-F238E27FC236}">
                <a16:creationId xmlns:a16="http://schemas.microsoft.com/office/drawing/2014/main" id="{5063B27C-4A3F-4D1B-8175-25A9605B9E17}"/>
              </a:ext>
            </a:extLst>
          </p:cNvPr>
          <p:cNvGrpSpPr/>
          <p:nvPr/>
        </p:nvGrpSpPr>
        <p:grpSpPr>
          <a:xfrm>
            <a:off x="6014417" y="2539110"/>
            <a:ext cx="5218837" cy="3870027"/>
            <a:chOff x="6292676" y="1503717"/>
            <a:chExt cx="5200277" cy="1288553"/>
          </a:xfrm>
        </p:grpSpPr>
        <p:sp>
          <p:nvSpPr>
            <p:cNvPr id="28" name="iṧḻíḑê">
              <a:extLst>
                <a:ext uri="{FF2B5EF4-FFF2-40B4-BE49-F238E27FC236}">
                  <a16:creationId xmlns:a16="http://schemas.microsoft.com/office/drawing/2014/main" id="{3E97D01E-D5AB-4125-B6D9-4E26406683B1}"/>
                </a:ext>
              </a:extLst>
            </p:cNvPr>
            <p:cNvSpPr/>
            <p:nvPr/>
          </p:nvSpPr>
          <p:spPr>
            <a:xfrm>
              <a:off x="6292676" y="1503717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ïṩļíḍe">
              <a:extLst>
                <a:ext uri="{FF2B5EF4-FFF2-40B4-BE49-F238E27FC236}">
                  <a16:creationId xmlns:a16="http://schemas.microsoft.com/office/drawing/2014/main" id="{96D22063-D255-4291-9A6E-3C6C299F5532}"/>
                </a:ext>
              </a:extLst>
            </p:cNvPr>
            <p:cNvSpPr/>
            <p:nvPr/>
          </p:nvSpPr>
          <p:spPr>
            <a:xfrm>
              <a:off x="6292676" y="1503717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>
                  <a:solidFill>
                    <a:schemeClr val="bg1"/>
                  </a:solidFill>
                </a:rPr>
                <a:t>0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</a:rPr>
                <a:t>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îSlïḋê">
              <a:extLst>
                <a:ext uri="{FF2B5EF4-FFF2-40B4-BE49-F238E27FC236}">
                  <a16:creationId xmlns:a16="http://schemas.microsoft.com/office/drawing/2014/main" id="{BB2267CE-1C15-4A6F-B3B8-0B5A0CF037A4}"/>
                </a:ext>
              </a:extLst>
            </p:cNvPr>
            <p:cNvSpPr txBox="1"/>
            <p:nvPr/>
          </p:nvSpPr>
          <p:spPr>
            <a:xfrm>
              <a:off x="7756550" y="1514252"/>
              <a:ext cx="3561323" cy="20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作业</a:t>
              </a:r>
            </a:p>
          </p:txBody>
        </p:sp>
      </p:grpSp>
      <p:grpSp>
        <p:nvGrpSpPr>
          <p:cNvPr id="11" name="îŝļîḍê">
            <a:extLst>
              <a:ext uri="{FF2B5EF4-FFF2-40B4-BE49-F238E27FC236}">
                <a16:creationId xmlns:a16="http://schemas.microsoft.com/office/drawing/2014/main" id="{B0448D22-D7D0-4F37-AE8C-696BEE228ED5}"/>
              </a:ext>
            </a:extLst>
          </p:cNvPr>
          <p:cNvGrpSpPr/>
          <p:nvPr/>
        </p:nvGrpSpPr>
        <p:grpSpPr>
          <a:xfrm>
            <a:off x="669925" y="1173429"/>
            <a:ext cx="5218837" cy="1288553"/>
            <a:chOff x="666751" y="1528536"/>
            <a:chExt cx="5218837" cy="1288553"/>
          </a:xfrm>
        </p:grpSpPr>
        <p:grpSp>
          <p:nvGrpSpPr>
            <p:cNvPr id="12" name="í$ľîďé">
              <a:extLst>
                <a:ext uri="{FF2B5EF4-FFF2-40B4-BE49-F238E27FC236}">
                  <a16:creationId xmlns:a16="http://schemas.microsoft.com/office/drawing/2014/main" id="{B7D1C95C-FBB6-4202-996D-ACCE09EA6A99}"/>
                </a:ext>
              </a:extLst>
            </p:cNvPr>
            <p:cNvGrpSpPr/>
            <p:nvPr/>
          </p:nvGrpSpPr>
          <p:grpSpPr>
            <a:xfrm>
              <a:off x="666751" y="1528536"/>
              <a:ext cx="5218837" cy="1288553"/>
              <a:chOff x="660400" y="1503718"/>
              <a:chExt cx="5200277" cy="1288553"/>
            </a:xfrm>
          </p:grpSpPr>
          <p:sp>
            <p:nvSpPr>
              <p:cNvPr id="14" name="ísļîḑè">
                <a:extLst>
                  <a:ext uri="{FF2B5EF4-FFF2-40B4-BE49-F238E27FC236}">
                    <a16:creationId xmlns:a16="http://schemas.microsoft.com/office/drawing/2014/main" id="{80F865D9-ABFE-429A-A72C-DD8647E1F5CD}"/>
                  </a:ext>
                </a:extLst>
              </p:cNvPr>
              <p:cNvSpPr/>
              <p:nvPr/>
            </p:nvSpPr>
            <p:spPr>
              <a:xfrm>
                <a:off x="660400" y="1503718"/>
                <a:ext cx="5200277" cy="1288553"/>
              </a:xfrm>
              <a:prstGeom prst="rect">
                <a:avLst/>
              </a:prstGeom>
              <a:solidFill>
                <a:schemeClr val="accent1"/>
              </a:solidFill>
              <a:ln w="25400" cap="rnd">
                <a:solidFill>
                  <a:srgbClr val="44ADE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išľiďé">
                <a:extLst>
                  <a:ext uri="{FF2B5EF4-FFF2-40B4-BE49-F238E27FC236}">
                    <a16:creationId xmlns:a16="http://schemas.microsoft.com/office/drawing/2014/main" id="{80BBAE8A-0398-4CEA-BAFB-051926EE4175}"/>
                  </a:ext>
                </a:extLst>
              </p:cNvPr>
              <p:cNvSpPr/>
              <p:nvPr/>
            </p:nvSpPr>
            <p:spPr>
              <a:xfrm>
                <a:off x="1932197" y="1794616"/>
                <a:ext cx="3703532" cy="497316"/>
              </a:xfrm>
              <a:prstGeom prst="rect">
                <a:avLst/>
              </a:prstGeom>
              <a:noFill/>
            </p:spPr>
            <p:txBody>
              <a:bodyPr wrap="square" anchor="b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第</a:t>
                </a:r>
                <a:r>
                  <a:rPr lang="en-US" altLang="zh-CN" sz="2400" b="1" dirty="0">
                    <a:solidFill>
                      <a:schemeClr val="bg1"/>
                    </a:solidFill>
                  </a:rPr>
                  <a:t>5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章 循环结构程序设计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išḷîḍè">
              <a:extLst>
                <a:ext uri="{FF2B5EF4-FFF2-40B4-BE49-F238E27FC236}">
                  <a16:creationId xmlns:a16="http://schemas.microsoft.com/office/drawing/2014/main" id="{7B3A8BCA-4FA2-46EF-915D-D5FFBE0A8F58}"/>
                </a:ext>
              </a:extLst>
            </p:cNvPr>
            <p:cNvSpPr/>
            <p:nvPr/>
          </p:nvSpPr>
          <p:spPr>
            <a:xfrm>
              <a:off x="1127766" y="1942818"/>
              <a:ext cx="411562" cy="459988"/>
            </a:xfrm>
            <a:custGeom>
              <a:avLst/>
              <a:gdLst>
                <a:gd name="connsiteX0" fmla="*/ 171450 w 438150"/>
                <a:gd name="connsiteY0" fmla="*/ 219075 h 533400"/>
                <a:gd name="connsiteX1" fmla="*/ 171450 w 438150"/>
                <a:gd name="connsiteY1" fmla="*/ 295275 h 533400"/>
                <a:gd name="connsiteX2" fmla="*/ 247650 w 438150"/>
                <a:gd name="connsiteY2" fmla="*/ 295275 h 533400"/>
                <a:gd name="connsiteX3" fmla="*/ 285750 w 438150"/>
                <a:gd name="connsiteY3" fmla="*/ 257175 h 533400"/>
                <a:gd name="connsiteX4" fmla="*/ 247650 w 438150"/>
                <a:gd name="connsiteY4" fmla="*/ 219075 h 533400"/>
                <a:gd name="connsiteX5" fmla="*/ 152400 w 438150"/>
                <a:gd name="connsiteY5" fmla="*/ 200025 h 533400"/>
                <a:gd name="connsiteX6" fmla="*/ 247650 w 438150"/>
                <a:gd name="connsiteY6" fmla="*/ 200025 h 533400"/>
                <a:gd name="connsiteX7" fmla="*/ 304800 w 438150"/>
                <a:gd name="connsiteY7" fmla="*/ 257175 h 533400"/>
                <a:gd name="connsiteX8" fmla="*/ 247650 w 438150"/>
                <a:gd name="connsiteY8" fmla="*/ 314325 h 533400"/>
                <a:gd name="connsiteX9" fmla="*/ 171450 w 438150"/>
                <a:gd name="connsiteY9" fmla="*/ 314325 h 533400"/>
                <a:gd name="connsiteX10" fmla="*/ 171450 w 438150"/>
                <a:gd name="connsiteY10" fmla="*/ 409575 h 533400"/>
                <a:gd name="connsiteX11" fmla="*/ 152400 w 438150"/>
                <a:gd name="connsiteY11" fmla="*/ 409575 h 533400"/>
                <a:gd name="connsiteX12" fmla="*/ 304800 w 438150"/>
                <a:gd name="connsiteY12" fmla="*/ 32385 h 533400"/>
                <a:gd name="connsiteX13" fmla="*/ 304800 w 438150"/>
                <a:gd name="connsiteY13" fmla="*/ 133350 h 533400"/>
                <a:gd name="connsiteX14" fmla="*/ 405765 w 438150"/>
                <a:gd name="connsiteY14" fmla="*/ 133350 h 533400"/>
                <a:gd name="connsiteX15" fmla="*/ 19050 w 438150"/>
                <a:gd name="connsiteY15" fmla="*/ 19050 h 533400"/>
                <a:gd name="connsiteX16" fmla="*/ 19050 w 438150"/>
                <a:gd name="connsiteY16" fmla="*/ 514350 h 533400"/>
                <a:gd name="connsiteX17" fmla="*/ 419100 w 438150"/>
                <a:gd name="connsiteY17" fmla="*/ 514350 h 533400"/>
                <a:gd name="connsiteX18" fmla="*/ 419100 w 438150"/>
                <a:gd name="connsiteY18" fmla="*/ 152400 h 533400"/>
                <a:gd name="connsiteX19" fmla="*/ 285750 w 438150"/>
                <a:gd name="connsiteY19" fmla="*/ 152400 h 533400"/>
                <a:gd name="connsiteX20" fmla="*/ 285750 w 438150"/>
                <a:gd name="connsiteY20" fmla="*/ 19050 h 533400"/>
                <a:gd name="connsiteX21" fmla="*/ 0 w 438150"/>
                <a:gd name="connsiteY21" fmla="*/ 0 h 533400"/>
                <a:gd name="connsiteX22" fmla="*/ 299085 w 438150"/>
                <a:gd name="connsiteY22" fmla="*/ 0 h 533400"/>
                <a:gd name="connsiteX23" fmla="*/ 438150 w 438150"/>
                <a:gd name="connsiteY23" fmla="*/ 139065 h 533400"/>
                <a:gd name="connsiteX24" fmla="*/ 438150 w 438150"/>
                <a:gd name="connsiteY24" fmla="*/ 533400 h 533400"/>
                <a:gd name="connsiteX25" fmla="*/ 0 w 438150"/>
                <a:gd name="connsiteY2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50" h="533400">
                  <a:moveTo>
                    <a:pt x="171450" y="219075"/>
                  </a:moveTo>
                  <a:lnTo>
                    <a:pt x="171450" y="295275"/>
                  </a:lnTo>
                  <a:lnTo>
                    <a:pt x="247650" y="295275"/>
                  </a:lnTo>
                  <a:cubicBezTo>
                    <a:pt x="268605" y="295275"/>
                    <a:pt x="285750" y="278130"/>
                    <a:pt x="285750" y="257175"/>
                  </a:cubicBezTo>
                  <a:cubicBezTo>
                    <a:pt x="285750" y="236220"/>
                    <a:pt x="268605" y="219075"/>
                    <a:pt x="247650" y="219075"/>
                  </a:cubicBezTo>
                  <a:close/>
                  <a:moveTo>
                    <a:pt x="152400" y="200025"/>
                  </a:moveTo>
                  <a:lnTo>
                    <a:pt x="247650" y="200025"/>
                  </a:lnTo>
                  <a:cubicBezTo>
                    <a:pt x="279082" y="200025"/>
                    <a:pt x="304800" y="225743"/>
                    <a:pt x="304800" y="257175"/>
                  </a:cubicBezTo>
                  <a:cubicBezTo>
                    <a:pt x="304800" y="288608"/>
                    <a:pt x="279082" y="314325"/>
                    <a:pt x="247650" y="314325"/>
                  </a:cubicBezTo>
                  <a:lnTo>
                    <a:pt x="171450" y="314325"/>
                  </a:lnTo>
                  <a:lnTo>
                    <a:pt x="171450" y="409575"/>
                  </a:lnTo>
                  <a:lnTo>
                    <a:pt x="152400" y="409575"/>
                  </a:lnTo>
                  <a:close/>
                  <a:moveTo>
                    <a:pt x="304800" y="32385"/>
                  </a:moveTo>
                  <a:lnTo>
                    <a:pt x="304800" y="133350"/>
                  </a:lnTo>
                  <a:lnTo>
                    <a:pt x="405765" y="133350"/>
                  </a:lnTo>
                  <a:close/>
                  <a:moveTo>
                    <a:pt x="19050" y="19050"/>
                  </a:moveTo>
                  <a:lnTo>
                    <a:pt x="19050" y="514350"/>
                  </a:lnTo>
                  <a:lnTo>
                    <a:pt x="419100" y="514350"/>
                  </a:lnTo>
                  <a:lnTo>
                    <a:pt x="419100" y="152400"/>
                  </a:lnTo>
                  <a:lnTo>
                    <a:pt x="285750" y="152400"/>
                  </a:lnTo>
                  <a:lnTo>
                    <a:pt x="285750" y="19050"/>
                  </a:lnTo>
                  <a:close/>
                  <a:moveTo>
                    <a:pt x="0" y="0"/>
                  </a:moveTo>
                  <a:lnTo>
                    <a:pt x="299085" y="0"/>
                  </a:lnTo>
                  <a:lnTo>
                    <a:pt x="438150" y="139065"/>
                  </a:lnTo>
                  <a:lnTo>
                    <a:pt x="4381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56793F3F-EA1D-44BB-B254-4C060C38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06" y="493572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ṥlíḍê">
            <a:extLst>
              <a:ext uri="{FF2B5EF4-FFF2-40B4-BE49-F238E27FC236}">
                <a16:creationId xmlns:a16="http://schemas.microsoft.com/office/drawing/2014/main" id="{86EAB993-4BBA-4012-91AB-A274C9A13561}"/>
              </a:ext>
            </a:extLst>
          </p:cNvPr>
          <p:cNvSpPr txBox="1"/>
          <p:nvPr/>
        </p:nvSpPr>
        <p:spPr>
          <a:xfrm>
            <a:off x="7341917" y="3133537"/>
            <a:ext cx="3857237" cy="6305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1200" dirty="0"/>
              <a:t>作业</a:t>
            </a:r>
            <a:r>
              <a:rPr lang="en-US" altLang="zh-CN" sz="1200" dirty="0"/>
              <a:t>——</a:t>
            </a:r>
            <a:r>
              <a:rPr lang="zh-CN" altLang="en-US" sz="1200" dirty="0"/>
              <a:t>阶跃函数</a:t>
            </a:r>
            <a:r>
              <a:rPr lang="en-US" altLang="zh-CN" sz="1200" dirty="0"/>
              <a:t>【</a:t>
            </a:r>
            <a:r>
              <a:rPr lang="zh-CN" altLang="en-US" sz="1200" dirty="0"/>
              <a:t>例</a:t>
            </a:r>
            <a:r>
              <a:rPr lang="en-US" altLang="zh-CN" sz="1200" dirty="0"/>
              <a:t>4.5】</a:t>
            </a: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1200" dirty="0"/>
              <a:t>作业</a:t>
            </a:r>
            <a:r>
              <a:rPr lang="en-US" altLang="zh-CN" sz="1200" dirty="0"/>
              <a:t>【</a:t>
            </a:r>
            <a:r>
              <a:rPr lang="zh-CN" altLang="en-US" sz="1200" dirty="0"/>
              <a:t>例</a:t>
            </a:r>
            <a:r>
              <a:rPr lang="en-US" altLang="zh-CN" sz="1200" dirty="0"/>
              <a:t>4.10】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zh-CN" sz="1200" dirty="0"/>
              <a:t>     </a:t>
            </a:r>
            <a:r>
              <a:rPr lang="zh-CN" altLang="en-US" sz="1200" dirty="0"/>
              <a:t>运输公司对用户计算运输费用。路程越远，运费越低</a:t>
            </a:r>
            <a:endParaRPr lang="en-US" altLang="zh-CN" sz="1200" dirty="0"/>
          </a:p>
        </p:txBody>
      </p:sp>
      <p:sp>
        <p:nvSpPr>
          <p:cNvPr id="17" name="ïšļîḍe">
            <a:extLst>
              <a:ext uri="{FF2B5EF4-FFF2-40B4-BE49-F238E27FC236}">
                <a16:creationId xmlns:a16="http://schemas.microsoft.com/office/drawing/2014/main" id="{3157D181-E7F9-49E2-A63E-2DE4295CEF6A}"/>
              </a:ext>
            </a:extLst>
          </p:cNvPr>
          <p:cNvSpPr txBox="1"/>
          <p:nvPr/>
        </p:nvSpPr>
        <p:spPr>
          <a:xfrm>
            <a:off x="2151806" y="4485079"/>
            <a:ext cx="35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循环结构程序设计</a:t>
            </a:r>
          </a:p>
        </p:txBody>
      </p:sp>
      <p:sp>
        <p:nvSpPr>
          <p:cNvPr id="18" name="iṥlíḍê">
            <a:extLst>
              <a:ext uri="{FF2B5EF4-FFF2-40B4-BE49-F238E27FC236}">
                <a16:creationId xmlns:a16="http://schemas.microsoft.com/office/drawing/2014/main" id="{F891DF99-6880-4350-822E-F128CD676B27}"/>
              </a:ext>
            </a:extLst>
          </p:cNvPr>
          <p:cNvSpPr txBox="1"/>
          <p:nvPr/>
        </p:nvSpPr>
        <p:spPr>
          <a:xfrm>
            <a:off x="2060253" y="4887003"/>
            <a:ext cx="3857237" cy="12607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while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</a:p>
          <a:p>
            <a:pPr>
              <a:lnSpc>
                <a:spcPct val="120000"/>
              </a:lnSpc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219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783239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5.8】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Fibonacci(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斐波那契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数列的前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40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个数。这个数列有如下特点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第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两个数为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。从第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个数开始，该数是其前面两个数之和。即该数列为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1,1,2,3,5,8,13,…,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用数学方式表示为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>
                <a:blip r:embed="rId3"/>
                <a:stretch>
                  <a:fillRect l="-494" t="-287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BEDF9FF-5A9F-445E-BF5D-D9DA6B649A5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6415" y="1874338"/>
            <a:ext cx="2912299" cy="28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7"/>
            <a:ext cx="10515600" cy="767778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5.8】</a:t>
            </a:r>
            <a:r>
              <a:rPr lang="zh-CN" altLang="en-US" sz="1800" dirty="0"/>
              <a:t>求</a:t>
            </a:r>
            <a:r>
              <a:rPr lang="en-US" altLang="zh-CN" sz="1800" dirty="0"/>
              <a:t>Fibonacci(</a:t>
            </a:r>
            <a:r>
              <a:rPr lang="zh-CN" altLang="en-US" sz="1800" dirty="0"/>
              <a:t>斐波那契</a:t>
            </a:r>
            <a:r>
              <a:rPr lang="en-US" altLang="zh-CN" sz="1800" dirty="0"/>
              <a:t>)</a:t>
            </a:r>
            <a:r>
              <a:rPr lang="zh-CN" altLang="en-US" sz="1800" dirty="0"/>
              <a:t>数列的前</a:t>
            </a:r>
            <a:r>
              <a:rPr lang="en-US" altLang="zh-CN" sz="1800" dirty="0"/>
              <a:t>40</a:t>
            </a:r>
            <a:r>
              <a:rPr lang="zh-CN" altLang="en-US" sz="1800" dirty="0"/>
              <a:t>个数。</a:t>
            </a:r>
            <a:endParaRPr lang="en-US" altLang="zh-CN" sz="18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1833" y="1645547"/>
          <a:ext cx="174227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i=1 to 38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f3=f1+f2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f1=f2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f2=f3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897152" y="1645547"/>
            <a:ext cx="280790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f1=1,f2=1,f3;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printf("%12d\n%12d\n",f1,f2);</a:t>
            </a:r>
          </a:p>
          <a:p>
            <a:pPr defTabSz="363538"/>
            <a:r>
              <a:rPr lang="pt-BR" altLang="zh-CN" sz="1400"/>
              <a:t>	for(i=1; i&lt;=38; i++)</a:t>
            </a:r>
          </a:p>
          <a:p>
            <a:pPr defTabSz="363538"/>
            <a:r>
              <a:rPr lang="pt-BR" altLang="zh-CN" sz="1400"/>
              <a:t>	{</a:t>
            </a:r>
          </a:p>
          <a:p>
            <a:pPr defTabSz="363538"/>
            <a:r>
              <a:rPr lang="pt-BR" altLang="zh-CN" sz="1400"/>
              <a:t>		f3=f1+f2;</a:t>
            </a:r>
          </a:p>
          <a:p>
            <a:pPr defTabSz="363538"/>
            <a:r>
              <a:rPr lang="pt-BR" altLang="zh-CN" sz="1400"/>
              <a:t>		printf("%12d\n",f3);</a:t>
            </a:r>
          </a:p>
          <a:p>
            <a:pPr defTabSz="363538"/>
            <a:r>
              <a:rPr lang="pt-BR" altLang="zh-CN" sz="1400"/>
              <a:t>		f1=f2;</a:t>
            </a:r>
          </a:p>
          <a:p>
            <a:pPr defTabSz="363538"/>
            <a:r>
              <a:rPr lang="pt-BR" altLang="zh-CN" sz="1400"/>
              <a:t>		f2=f3;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894097" y="1645547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f1=f1+f2</a:t>
                      </a:r>
                    </a:p>
                    <a:p>
                      <a:pPr algn="ctr"/>
                      <a:r>
                        <a:rPr lang="en-US" altLang="zh-CN" sz="140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</a:tbl>
          </a:graphicData>
        </a:graphic>
      </p:graphicFrame>
      <p:sp>
        <p:nvSpPr>
          <p:cNvPr id="13" name="KSO_Shape"/>
          <p:cNvSpPr>
            <a:spLocks/>
          </p:cNvSpPr>
          <p:nvPr/>
        </p:nvSpPr>
        <p:spPr bwMode="auto">
          <a:xfrm>
            <a:off x="6008101" y="1645547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33" y="3992727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008101" y="3146987"/>
            <a:ext cx="6028186" cy="3144483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 </a:t>
            </a:r>
          </a:p>
          <a:p>
            <a:pPr defTabSz="363538"/>
            <a:r>
              <a:rPr lang="pt-BR" altLang="zh-CN" sz="1400" dirty="0"/>
              <a:t>	int f1=1,f2=1;</a:t>
            </a:r>
          </a:p>
          <a:p>
            <a:pPr defTabSz="363538"/>
            <a:r>
              <a:rPr lang="pt-BR" altLang="zh-CN" sz="1400" dirty="0"/>
              <a:t>	int i;</a:t>
            </a:r>
          </a:p>
          <a:p>
            <a:pPr defTabSz="363538"/>
            <a:r>
              <a:rPr lang="pt-BR" altLang="zh-CN" sz="1400" dirty="0"/>
              <a:t>	for(i=1; i&lt;=20; i++)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每个循环输出</a:t>
            </a:r>
            <a:r>
              <a:rPr lang="en-US" altLang="zh-CN" sz="1400" dirty="0">
                <a:solidFill>
                  <a:srgbClr val="008000"/>
                </a:solidFill>
              </a:rPr>
              <a:t>2</a:t>
            </a:r>
            <a:r>
              <a:rPr lang="zh-CN" altLang="en-US" sz="1400" dirty="0">
                <a:solidFill>
                  <a:srgbClr val="008000"/>
                </a:solidFill>
              </a:rPr>
              <a:t>个月的数据，故只需循环</a:t>
            </a:r>
            <a:r>
              <a:rPr lang="en-US" altLang="zh-CN" sz="1400" dirty="0">
                <a:solidFill>
                  <a:srgbClr val="008000"/>
                </a:solidFill>
              </a:rPr>
              <a:t>20</a:t>
            </a:r>
            <a:r>
              <a:rPr lang="zh-CN" altLang="en-US" sz="1400" dirty="0">
                <a:solidFill>
                  <a:srgbClr val="008000"/>
                </a:solidFill>
              </a:rPr>
              <a:t>次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printf("%12d %12d ",f1,f2);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if(i%2==0) printf("\n");</a:t>
            </a:r>
          </a:p>
          <a:p>
            <a:pPr defTabSz="363538"/>
            <a:r>
              <a:rPr lang="pt-BR" altLang="zh-CN" sz="1400" dirty="0"/>
              <a:t>		f1=f1+f2; 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 dirty="0">
                <a:solidFill>
                  <a:srgbClr val="008000"/>
                </a:solidFill>
              </a:rPr>
              <a:t>f1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f2=f2+f1; 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 dirty="0">
                <a:solidFill>
                  <a:srgbClr val="008000"/>
                </a:solidFill>
              </a:rPr>
              <a:t>f2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</a:t>
            </a:r>
            <a:r>
              <a:rPr lang="pt-BR" altLang="zh-CN" sz="1400" dirty="0"/>
              <a:t>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77" y="1629012"/>
            <a:ext cx="2991679" cy="1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7489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5.9】</a:t>
            </a:r>
            <a:r>
              <a:rPr lang="zh-CN" altLang="en-US" sz="1800" dirty="0"/>
              <a:t>输入一个大于</a:t>
            </a:r>
            <a:r>
              <a:rPr lang="en-US" altLang="zh-CN" sz="1800" dirty="0"/>
              <a:t>3</a:t>
            </a:r>
            <a:r>
              <a:rPr lang="zh-CN" altLang="en-US" sz="1800" dirty="0"/>
              <a:t>的整数</a:t>
            </a:r>
            <a:r>
              <a:rPr lang="en-US" altLang="zh-CN" sz="1800" dirty="0"/>
              <a:t>n</a:t>
            </a:r>
            <a:r>
              <a:rPr lang="zh-CN" altLang="en-US" sz="1800" dirty="0"/>
              <a:t>，判定它是否为素数</a:t>
            </a:r>
            <a:r>
              <a:rPr lang="en-US" altLang="zh-CN" sz="1800" dirty="0"/>
              <a:t>(prime</a:t>
            </a:r>
            <a:r>
              <a:rPr lang="zh-CN" altLang="en-US" sz="1800" dirty="0"/>
              <a:t>，又称质数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D6049-2199-42DF-AD16-0D33FCCC43F2}"/>
              </a:ext>
            </a:extLst>
          </p:cNvPr>
          <p:cNvSpPr txBox="1"/>
          <p:nvPr/>
        </p:nvSpPr>
        <p:spPr>
          <a:xfrm>
            <a:off x="2585621" y="1994503"/>
            <a:ext cx="120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输入</a:t>
            </a:r>
            <a:r>
              <a:rPr lang="en-US" altLang="zh-CN" sz="1800" dirty="0"/>
              <a:t>n</a:t>
            </a:r>
            <a:endParaRPr lang="zh-CN" altLang="en-US" sz="1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A851C9-FD0B-4104-A33E-A4EAF16CBED6}"/>
              </a:ext>
            </a:extLst>
          </p:cNvPr>
          <p:cNvSpPr txBox="1"/>
          <p:nvPr/>
        </p:nvSpPr>
        <p:spPr>
          <a:xfrm>
            <a:off x="4057782" y="1721766"/>
            <a:ext cx="1879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i</a:t>
            </a:r>
            <a:r>
              <a:rPr lang="en-US" altLang="zh-CN" sz="1800" dirty="0"/>
              <a:t>=2 to n-1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561612-8AEB-4B85-96B3-D42997A2DFB0}"/>
              </a:ext>
            </a:extLst>
          </p:cNvPr>
          <p:cNvSpPr/>
          <p:nvPr/>
        </p:nvSpPr>
        <p:spPr>
          <a:xfrm>
            <a:off x="6254372" y="2072776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n</a:t>
            </a:r>
            <a:r>
              <a:rPr lang="zh-CN" altLang="en-US" sz="1400" dirty="0"/>
              <a:t>被</a:t>
            </a:r>
            <a:r>
              <a:rPr lang="en-US" altLang="zh-CN" sz="1400" dirty="0" err="1"/>
              <a:t>i</a:t>
            </a:r>
            <a:r>
              <a:rPr lang="zh-CN" altLang="en-US" sz="1400" dirty="0"/>
              <a:t>整除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6C0BA6-1A9B-42D7-834E-4EF421DB8DAE}"/>
              </a:ext>
            </a:extLst>
          </p:cNvPr>
          <p:cNvSpPr txBox="1"/>
          <p:nvPr/>
        </p:nvSpPr>
        <p:spPr>
          <a:xfrm>
            <a:off x="4057782" y="2011221"/>
            <a:ext cx="1205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/>
              <a:t>i</a:t>
            </a:r>
            <a:r>
              <a:rPr lang="en-US" altLang="zh-CN" sz="1800" dirty="0"/>
              <a:t>=i+1</a:t>
            </a:r>
            <a:endParaRPr lang="zh-CN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0DB9AA-BE66-4C19-A19B-137DFEAD1D9D}"/>
              </a:ext>
            </a:extLst>
          </p:cNvPr>
          <p:cNvSpPr/>
          <p:nvPr/>
        </p:nvSpPr>
        <p:spPr>
          <a:xfrm>
            <a:off x="8882293" y="1994503"/>
            <a:ext cx="17975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素数？</a:t>
            </a:r>
          </a:p>
        </p:txBody>
      </p:sp>
    </p:spTree>
    <p:extLst>
      <p:ext uri="{BB962C8B-B14F-4D97-AF65-F5344CB8AC3E}">
        <p14:creationId xmlns:p14="http://schemas.microsoft.com/office/powerpoint/2010/main" val="363961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7489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5.9】</a:t>
            </a:r>
            <a:r>
              <a:rPr lang="zh-CN" altLang="en-US" sz="1800" dirty="0"/>
              <a:t>输入一个大于</a:t>
            </a:r>
            <a:r>
              <a:rPr lang="en-US" altLang="zh-CN" sz="1800" dirty="0"/>
              <a:t>3</a:t>
            </a:r>
            <a:r>
              <a:rPr lang="zh-CN" altLang="en-US" sz="1800" dirty="0"/>
              <a:t>的整数</a:t>
            </a:r>
            <a:r>
              <a:rPr lang="en-US" altLang="zh-CN" sz="1800" dirty="0"/>
              <a:t>n</a:t>
            </a:r>
            <a:r>
              <a:rPr lang="zh-CN" altLang="en-US" sz="1800" dirty="0"/>
              <a:t>，判定它是否为素数</a:t>
            </a:r>
            <a:r>
              <a:rPr lang="en-US" altLang="zh-CN" sz="1800" dirty="0"/>
              <a:t>(prime</a:t>
            </a:r>
            <a:r>
              <a:rPr lang="zh-CN" altLang="en-US" sz="1800" dirty="0"/>
              <a:t>，又称质数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int n,i;</a:t>
            </a:r>
          </a:p>
          <a:p>
            <a:pPr defTabSz="363538"/>
            <a:r>
              <a:rPr lang="pt-BR" altLang="zh-CN" sz="1400" dirty="0"/>
              <a:t>	printf("please enter a integer number,n=?");</a:t>
            </a:r>
          </a:p>
          <a:p>
            <a:pPr defTabSz="363538"/>
            <a:r>
              <a:rPr lang="pt-BR" altLang="zh-CN" sz="1400" dirty="0"/>
              <a:t>	scanf("%d",&amp;n);</a:t>
            </a:r>
          </a:p>
          <a:p>
            <a:pPr defTabSz="363538"/>
            <a:r>
              <a:rPr lang="pt-BR" altLang="zh-CN" sz="1400" dirty="0"/>
              <a:t>	for (i=2;i&lt;n;i++)</a:t>
            </a:r>
          </a:p>
          <a:p>
            <a:pPr defTabSz="363538"/>
            <a:r>
              <a:rPr lang="pt-BR" altLang="zh-CN" sz="1400" dirty="0"/>
              <a:t>		if(n%i==0) </a:t>
            </a:r>
            <a:r>
              <a:rPr lang="pt-BR" altLang="zh-CN" sz="1400" dirty="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 dirty="0"/>
              <a:t>	</a:t>
            </a:r>
            <a:r>
              <a:rPr lang="pt-BR" altLang="zh-CN" sz="1400" dirty="0">
                <a:solidFill>
                  <a:schemeClr val="accent6"/>
                </a:solidFill>
              </a:rPr>
              <a:t>if(i&lt;n) </a:t>
            </a:r>
            <a:r>
              <a:rPr lang="pt-BR" altLang="zh-CN" sz="1400" dirty="0"/>
              <a:t>printf("%d is not a prime number.\n",n);</a:t>
            </a:r>
          </a:p>
          <a:p>
            <a:pPr defTabSz="363538"/>
            <a:r>
              <a:rPr lang="pt-BR" altLang="zh-CN" sz="1400" dirty="0"/>
              <a:t>	else printf("%d is a prime number.\n",n);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952495" y="1738350"/>
          <a:ext cx="2761886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0">
                  <a:extLst>
                    <a:ext uri="{9D8B030D-6E8A-4147-A177-3AD203B41FA5}">
                      <a16:colId xmlns:a16="http://schemas.microsoft.com/office/drawing/2014/main" val="2158079421"/>
                    </a:ext>
                  </a:extLst>
                </a:gridCol>
                <a:gridCol w="1149343">
                  <a:extLst>
                    <a:ext uri="{9D8B030D-6E8A-4147-A177-3AD203B41FA5}">
                      <a16:colId xmlns:a16="http://schemas.microsoft.com/office/drawing/2014/main" val="2870359383"/>
                    </a:ext>
                  </a:extLst>
                </a:gridCol>
                <a:gridCol w="536118">
                  <a:extLst>
                    <a:ext uri="{9D8B030D-6E8A-4147-A177-3AD203B41FA5}">
                      <a16:colId xmlns:a16="http://schemas.microsoft.com/office/drawing/2014/main" val="2785956316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733796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682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i=2 to n-1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39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85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执行</a:t>
                      </a:r>
                      <a:r>
                        <a:rPr lang="en-US" altLang="zh-CN" sz="1400"/>
                        <a:t>break</a:t>
                      </a:r>
                      <a:r>
                        <a:rPr lang="zh-CN" altLang="en-US" sz="1400"/>
                        <a:t>结束循环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10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877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72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n</a:t>
                      </a:r>
                      <a:r>
                        <a:rPr lang="zh-CN" altLang="en-US" sz="1400"/>
                        <a:t>不是素数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n</a:t>
                      </a:r>
                      <a:r>
                        <a:rPr lang="zh-CN" altLang="en-US" sz="1400"/>
                        <a:t>是素数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408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333438" y="2614547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111262" y="3542132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i&lt;n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6242" y="3888071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3222" y="4930568"/>
            <a:ext cx="10444942" cy="1420230"/>
            <a:chOff x="8050697" y="5019261"/>
            <a:chExt cx="10444942" cy="14202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100012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若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之间的一个整数整除，则执行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语句，提前结束循环，流程跳转到循环体之外。此时</a:t>
              </a:r>
              <a:r>
                <a:rPr lang="en-US" altLang="zh-CN" sz="1400">
                  <a:solidFill>
                    <a:schemeClr val="bg1"/>
                  </a:solidFill>
                </a:rPr>
                <a:t>i&lt;n</a:t>
              </a:r>
              <a:r>
                <a:rPr lang="zh-CN" altLang="en-US" sz="1400">
                  <a:solidFill>
                    <a:schemeClr val="bg1"/>
                  </a:solidFill>
                </a:rPr>
                <a:t>。如果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不能被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>
                  <a:solidFill>
                    <a:schemeClr val="bg1"/>
                  </a:solidFill>
                </a:rPr>
                <a:t>i&lt;n”</a:t>
              </a:r>
              <a:r>
                <a:rPr lang="zh-CN" altLang="en-US" sz="140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>
                  <a:solidFill>
                    <a:schemeClr val="bg1"/>
                  </a:solidFill>
                </a:rPr>
                <a:t>n-1)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因此，只要在循环结束后检查循环变量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的值，就能判定循环是提前结束还是正常结束的。从而判定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是否为素数。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希望读者理解和掌握这一方法，以后会常用到。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86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8327796" y="2399057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7489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5.9】</a:t>
            </a:r>
            <a:r>
              <a:rPr lang="zh-CN" altLang="en-US" sz="1800" dirty="0"/>
              <a:t>输入一个大于</a:t>
            </a:r>
            <a:r>
              <a:rPr lang="en-US" altLang="zh-CN" sz="1800" dirty="0"/>
              <a:t>3</a:t>
            </a:r>
            <a:r>
              <a:rPr lang="zh-CN" altLang="en-US" sz="1800" dirty="0"/>
              <a:t>的整数</a:t>
            </a:r>
            <a:r>
              <a:rPr lang="en-US" altLang="zh-CN" sz="1800" dirty="0"/>
              <a:t>n</a:t>
            </a:r>
            <a:r>
              <a:rPr lang="zh-CN" altLang="en-US" sz="1800" dirty="0"/>
              <a:t>，判定它是否为素数</a:t>
            </a:r>
            <a:r>
              <a:rPr lang="en-US" altLang="zh-CN" sz="1800" dirty="0"/>
              <a:t>(prime</a:t>
            </a:r>
            <a:r>
              <a:rPr lang="zh-CN" altLang="en-US" sz="1800" dirty="0"/>
              <a:t>，又称质数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if(i&lt;n)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8205" y="1866251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>
                      <a:solidFill>
                        <a:schemeClr val="bg1"/>
                      </a:solidFill>
                    </a:rPr>
                    <a:t>之间的整数除即可。因为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的每一对因子，必然有一个小于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n,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另一个大于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625"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6563872" y="3682591"/>
            <a:ext cx="4432852" cy="29269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n,i,k;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400"/>
              <a:t>	for (i=2;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782069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5.9】</a:t>
            </a:r>
            <a:r>
              <a:rPr lang="zh-CN" altLang="en-US" sz="1800" dirty="0"/>
              <a:t>输入一个大于</a:t>
            </a:r>
            <a:r>
              <a:rPr lang="en-US" altLang="zh-CN" sz="1800" dirty="0"/>
              <a:t>3</a:t>
            </a:r>
            <a:r>
              <a:rPr lang="zh-CN" altLang="en-US" sz="1800" dirty="0"/>
              <a:t>的整数</a:t>
            </a:r>
            <a:r>
              <a:rPr lang="en-US" altLang="zh-CN" sz="1800" dirty="0"/>
              <a:t>n</a:t>
            </a:r>
            <a:r>
              <a:rPr lang="zh-CN" altLang="en-US" sz="1800" dirty="0"/>
              <a:t>，判定它是否为素数</a:t>
            </a:r>
            <a:r>
              <a:rPr lang="en-US" altLang="zh-CN" sz="1800" dirty="0"/>
              <a:t>(prime</a:t>
            </a:r>
            <a:r>
              <a:rPr lang="zh-CN" altLang="en-US" sz="1800" dirty="0"/>
              <a:t>，又称质数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10" name="圆角矩形 9"/>
          <p:cNvSpPr/>
          <p:nvPr/>
        </p:nvSpPr>
        <p:spPr>
          <a:xfrm>
            <a:off x="812077" y="2225367"/>
            <a:ext cx="5429698" cy="12732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</a:t>
            </a:r>
            <a:r>
              <a:rPr lang="pt-BR" altLang="zh-CN" sz="1400">
                <a:solidFill>
                  <a:schemeClr val="accent6"/>
                </a:solidFill>
              </a:rPr>
              <a:t>t=1</a:t>
            </a:r>
            <a:r>
              <a:rPr lang="pt-BR" altLang="zh-CN" sz="1400"/>
              <a:t>,i=2; i</a:t>
            </a:r>
            <a:r>
              <a:rPr lang="en-US" altLang="zh-CN" sz="1400"/>
              <a:t>&lt;</a:t>
            </a:r>
            <a:r>
              <a:rPr lang="pt-BR" altLang="zh-CN" sz="1400"/>
              <a:t>=(int)sqrt(n); i++)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先定义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为</a:t>
            </a:r>
            <a:r>
              <a:rPr lang="pt-BR" altLang="zh-CN" sz="1400">
                <a:solidFill>
                  <a:srgbClr val="008000"/>
                </a:solidFill>
              </a:rPr>
              <a:t>int</a:t>
            </a:r>
            <a:r>
              <a:rPr lang="zh-CN" altLang="en-US" sz="1400">
                <a:solidFill>
                  <a:srgbClr val="008000"/>
                </a:solidFill>
              </a:rPr>
              <a:t>型，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作为标志变量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 </a:t>
            </a:r>
          </a:p>
          <a:p>
            <a:pPr defTabSz="363538"/>
            <a:r>
              <a:rPr lang="pt-BR" altLang="zh-CN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t=0;</a:t>
            </a:r>
            <a:r>
              <a:rPr lang="pt-BR" altLang="zh-CN" sz="1400"/>
              <a:t>					</a:t>
            </a:r>
            <a:r>
              <a:rPr lang="pt-BR" altLang="zh-CN" sz="1400">
                <a:solidFill>
                  <a:srgbClr val="008000"/>
                </a:solidFill>
              </a:rPr>
              <a:t>//t=0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能被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不是素数</a:t>
            </a:r>
          </a:p>
          <a:p>
            <a:pPr defTabSz="363538"/>
            <a:r>
              <a:rPr lang="pt-BR" altLang="zh-CN" sz="1400"/>
              <a:t>if(t)	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t=1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pt-BR" altLang="zh-CN" sz="1400"/>
              <a:t>	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077" y="1653279"/>
            <a:ext cx="1801914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393160" y="2565899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8231" y="2034034"/>
            <a:ext cx="2994610" cy="16558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for(t=1,i=2; i&lt;=(int)sqrt(n); i++)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if(n%i==0){</a:t>
            </a:r>
          </a:p>
          <a:p>
            <a:pPr defTabSz="363538"/>
            <a:r>
              <a:rPr lang="pt-BR" altLang="zh-CN" sz="1400"/>
              <a:t>		t=0;	</a:t>
            </a:r>
            <a:endParaRPr lang="zh-CN" altLang="en-US" sz="1400"/>
          </a:p>
          <a:p>
            <a:pPr defTabSz="363538"/>
            <a:r>
              <a:rPr lang="zh-CN" altLang="en-US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} 	</a:t>
            </a:r>
          </a:p>
          <a:p>
            <a:pPr defTabSz="363538"/>
            <a:r>
              <a:rPr lang="pt-BR" altLang="zh-CN" sz="1400"/>
              <a:t>if(t)</a:t>
            </a:r>
            <a:endParaRPr lang="en-US" altLang="zh-CN" sz="1400"/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08231" y="4474892"/>
            <a:ext cx="2994610" cy="121029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for(t=1,i=2; i&lt;=sqrt(n) </a:t>
            </a:r>
            <a:r>
              <a:rPr lang="en-US" altLang="zh-CN" sz="1400">
                <a:solidFill>
                  <a:schemeClr val="accent6"/>
                </a:solidFill>
              </a:rPr>
              <a:t>&amp;&amp; t</a:t>
            </a:r>
            <a:r>
              <a:rPr lang="en-US" altLang="zh-CN" sz="1400"/>
              <a:t>; i++)</a:t>
            </a:r>
          </a:p>
          <a:p>
            <a:pPr defTabSz="363538"/>
            <a:r>
              <a:rPr lang="en-US" altLang="zh-CN" sz="1400"/>
              <a:t>	if(n%i==0)</a:t>
            </a:r>
          </a:p>
          <a:p>
            <a:pPr defTabSz="363538"/>
            <a:r>
              <a:rPr lang="en-US" altLang="zh-CN" sz="1400"/>
              <a:t>		t=0;</a:t>
            </a:r>
          </a:p>
          <a:p>
            <a:pPr defTabSz="363538"/>
            <a:r>
              <a:rPr lang="en-US" altLang="zh-CN" sz="1400"/>
              <a:t>if(t) </a:t>
            </a:r>
          </a:p>
          <a:p>
            <a:pPr defTabSz="363538"/>
            <a:r>
              <a:rPr lang="en-US" altLang="zh-CN" sz="1400"/>
              <a:t>	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8273692" y="381157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7"/>
            <a:ext cx="10515600" cy="748964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5.10】</a:t>
            </a:r>
            <a:r>
              <a:rPr lang="zh-CN" altLang="en-US" sz="1800" dirty="0"/>
              <a:t>求</a:t>
            </a:r>
            <a:r>
              <a:rPr lang="en-US" altLang="zh-CN" sz="1800" dirty="0"/>
              <a:t>100</a:t>
            </a:r>
            <a:r>
              <a:rPr lang="zh-CN" altLang="en-US" sz="1800" dirty="0"/>
              <a:t>～</a:t>
            </a:r>
            <a:r>
              <a:rPr lang="en-US" altLang="zh-CN" sz="1800" dirty="0"/>
              <a:t>200</a:t>
            </a:r>
            <a:r>
              <a:rPr lang="zh-CN" altLang="en-US" sz="1800" dirty="0"/>
              <a:t>间的全部素数。</a:t>
            </a:r>
            <a:endParaRPr lang="en-US" altLang="zh-CN" sz="1800" dirty="0"/>
          </a:p>
        </p:txBody>
      </p:sp>
      <p:sp>
        <p:nvSpPr>
          <p:cNvPr id="10" name="圆角矩形 9"/>
          <p:cNvSpPr/>
          <p:nvPr/>
        </p:nvSpPr>
        <p:spPr>
          <a:xfrm>
            <a:off x="803221" y="1738349"/>
            <a:ext cx="7177901" cy="373465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#include&lt;stdio.h&gt;</a:t>
            </a:r>
          </a:p>
          <a:p>
            <a:pPr defTabSz="363538"/>
            <a:r>
              <a:rPr lang="pt-BR" altLang="zh-CN" sz="1400" dirty="0"/>
              <a:t>#include&lt;math.h&gt;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int n,k,i,m=0;</a:t>
            </a:r>
          </a:p>
          <a:p>
            <a:pPr defTabSz="363538"/>
            <a:r>
              <a:rPr lang="pt-BR" altLang="zh-CN" sz="1400" dirty="0"/>
              <a:t>	for(n=101;n&lt;=200;n=n+2)		</a:t>
            </a:r>
            <a:r>
              <a:rPr lang="pt-BR" altLang="zh-CN" sz="1400" dirty="0">
                <a:solidFill>
                  <a:srgbClr val="008000"/>
                </a:solidFill>
              </a:rPr>
              <a:t>//n</a:t>
            </a:r>
            <a:r>
              <a:rPr lang="zh-CN" altLang="en-US" sz="1400" dirty="0">
                <a:solidFill>
                  <a:srgbClr val="008000"/>
                </a:solidFill>
              </a:rPr>
              <a:t>从</a:t>
            </a:r>
            <a:r>
              <a:rPr lang="en-US" altLang="zh-CN" sz="1400" dirty="0">
                <a:solidFill>
                  <a:srgbClr val="008000"/>
                </a:solidFill>
              </a:rPr>
              <a:t>100</a:t>
            </a:r>
            <a:r>
              <a:rPr lang="zh-CN" altLang="en-US" sz="1400" dirty="0">
                <a:solidFill>
                  <a:srgbClr val="008000"/>
                </a:solidFill>
              </a:rPr>
              <a:t>变化到</a:t>
            </a:r>
            <a:r>
              <a:rPr lang="en-US" altLang="zh-CN" sz="1400" dirty="0">
                <a:solidFill>
                  <a:srgbClr val="008000"/>
                </a:solidFill>
              </a:rPr>
              <a:t>200</a:t>
            </a:r>
            <a:r>
              <a:rPr lang="zh-CN" altLang="en-US" sz="1400" dirty="0">
                <a:solidFill>
                  <a:srgbClr val="008000"/>
                </a:solidFill>
              </a:rPr>
              <a:t>，对每个奇数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{	</a:t>
            </a:r>
            <a:r>
              <a:rPr lang="pt-BR" altLang="zh-CN" sz="1400" dirty="0"/>
              <a:t>k=sqrt(n);</a:t>
            </a:r>
          </a:p>
          <a:p>
            <a:pPr defTabSz="363538"/>
            <a:r>
              <a:rPr lang="pt-BR" altLang="zh-CN" sz="1400" dirty="0"/>
              <a:t>		for(i=2;i&lt;=k;i++)</a:t>
            </a:r>
          </a:p>
          <a:p>
            <a:pPr defTabSz="363538"/>
            <a:r>
              <a:rPr lang="pt-BR" altLang="zh-CN" sz="1400" dirty="0"/>
              <a:t>		if(n%i==0) break;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被</a:t>
            </a:r>
            <a:r>
              <a:rPr lang="pt-BR" altLang="zh-CN" sz="1400" dirty="0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 dirty="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 dirty="0"/>
              <a:t>		if(i&gt;=k+1)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pt-BR" altLang="zh-CN" sz="1400" dirty="0">
                <a:solidFill>
                  <a:srgbClr val="008000"/>
                </a:solidFill>
              </a:rPr>
              <a:t>i&gt;=k+1</a:t>
            </a:r>
            <a:r>
              <a:rPr lang="zh-CN" altLang="pt-BR" sz="1400" dirty="0">
                <a:solidFill>
                  <a:srgbClr val="008000"/>
                </a:solidFill>
              </a:rPr>
              <a:t>，</a:t>
            </a:r>
            <a:r>
              <a:rPr lang="zh-CN" altLang="en-US" sz="1400" dirty="0">
                <a:solidFill>
                  <a:srgbClr val="008000"/>
                </a:solidFill>
              </a:rPr>
              <a:t>表示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printf("%d ",n);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应确定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 dirty="0"/>
              <a:t>			</a:t>
            </a:r>
            <a:r>
              <a:rPr lang="pt-BR" altLang="zh-CN" sz="1400" dirty="0"/>
              <a:t>m=m+1;				</a:t>
            </a:r>
            <a:r>
              <a:rPr lang="pt-BR" altLang="zh-CN" sz="1400" dirty="0">
                <a:solidFill>
                  <a:srgbClr val="008000"/>
                </a:solidFill>
              </a:rPr>
              <a:t>//m</a:t>
            </a:r>
            <a:r>
              <a:rPr lang="zh-CN" altLang="en-US" sz="1400" dirty="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if(m%10==0) printf("\n");	</a:t>
            </a:r>
            <a:r>
              <a:rPr lang="pt-BR" altLang="zh-CN" sz="1400" dirty="0">
                <a:solidFill>
                  <a:srgbClr val="008000"/>
                </a:solidFill>
              </a:rPr>
              <a:t> //m</a:t>
            </a:r>
            <a:r>
              <a:rPr lang="zh-CN" altLang="en-US" sz="1400" dirty="0">
                <a:solidFill>
                  <a:srgbClr val="008000"/>
                </a:solidFill>
              </a:rPr>
              <a:t>累计到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 ("\n");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pt-BR" altLang="zh-CN" sz="1400" dirty="0"/>
              <a:t>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8054" y="4406204"/>
            <a:ext cx="3448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396" y="484261"/>
            <a:ext cx="10515600" cy="4493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066251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5.11】</a:t>
            </a:r>
            <a:r>
              <a:rPr lang="zh-CN" altLang="en-US" sz="1800" dirty="0"/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 dirty="0"/>
              <a:t>:</a:t>
            </a:r>
            <a:r>
              <a:rPr lang="zh-CN" altLang="en-US" sz="1800" dirty="0"/>
              <a:t>将字母</a:t>
            </a:r>
            <a:r>
              <a:rPr lang="en-US" altLang="zh-CN" sz="1800" dirty="0"/>
              <a:t>A</a:t>
            </a:r>
            <a:r>
              <a:rPr lang="zh-CN" altLang="en-US" sz="1800" dirty="0"/>
              <a:t>变成字母</a:t>
            </a:r>
            <a:r>
              <a:rPr lang="en-US" altLang="zh-CN" sz="1800" dirty="0"/>
              <a:t>E</a:t>
            </a:r>
            <a:r>
              <a:rPr lang="zh-CN" altLang="en-US" sz="1800" dirty="0"/>
              <a:t>，</a:t>
            </a:r>
            <a:r>
              <a:rPr lang="en-US" altLang="zh-CN" sz="1800" dirty="0"/>
              <a:t>a</a:t>
            </a:r>
            <a:r>
              <a:rPr lang="zh-CN" altLang="en-US" sz="1800" dirty="0"/>
              <a:t>变成</a:t>
            </a:r>
            <a:r>
              <a:rPr lang="en-US" altLang="zh-CN" sz="1800" dirty="0"/>
              <a:t>e</a:t>
            </a:r>
            <a:r>
              <a:rPr lang="zh-CN" altLang="en-US" sz="1800" dirty="0"/>
              <a:t>，即变成其后的第</a:t>
            </a:r>
            <a:r>
              <a:rPr lang="en-US" altLang="zh-CN" sz="1800" dirty="0"/>
              <a:t>4</a:t>
            </a:r>
            <a:r>
              <a:rPr lang="zh-CN" altLang="en-US" sz="1800" dirty="0"/>
              <a:t>个字母，</a:t>
            </a:r>
            <a:r>
              <a:rPr lang="en-US" altLang="zh-CN" sz="1800" dirty="0"/>
              <a:t>W</a:t>
            </a:r>
            <a:r>
              <a:rPr lang="zh-CN" altLang="en-US" sz="1800" dirty="0"/>
              <a:t>变成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X</a:t>
            </a:r>
            <a:r>
              <a:rPr lang="zh-CN" altLang="en-US" sz="1800" dirty="0"/>
              <a:t>变成</a:t>
            </a:r>
            <a:r>
              <a:rPr lang="en-US" altLang="zh-CN" sz="1800" dirty="0"/>
              <a:t>B</a:t>
            </a:r>
            <a:r>
              <a:rPr lang="zh-CN" altLang="en-US" sz="1800" dirty="0"/>
              <a:t>，</a:t>
            </a:r>
            <a:r>
              <a:rPr lang="en-US" altLang="zh-CN" sz="1800" dirty="0"/>
              <a:t>Y</a:t>
            </a:r>
            <a:r>
              <a:rPr lang="zh-CN" altLang="en-US" sz="1800" dirty="0"/>
              <a:t>变成</a:t>
            </a:r>
            <a:r>
              <a:rPr lang="en-US" altLang="zh-CN" sz="1800" dirty="0"/>
              <a:t>C</a:t>
            </a:r>
            <a:r>
              <a:rPr lang="zh-CN" altLang="en-US" sz="1800" dirty="0"/>
              <a:t>，</a:t>
            </a:r>
            <a:r>
              <a:rPr lang="en-US" altLang="zh-CN" sz="1800" dirty="0"/>
              <a:t>Z</a:t>
            </a:r>
            <a:r>
              <a:rPr lang="zh-CN" altLang="en-US" sz="1800" dirty="0"/>
              <a:t>变成</a:t>
            </a:r>
            <a:r>
              <a:rPr lang="en-US" altLang="zh-CN" sz="1800" dirty="0"/>
              <a:t>D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10" name="圆角矩形 9"/>
          <p:cNvSpPr/>
          <p:nvPr/>
        </p:nvSpPr>
        <p:spPr>
          <a:xfrm>
            <a:off x="732563" y="3113406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char c;</a:t>
            </a:r>
          </a:p>
          <a:p>
            <a:pPr defTabSz="363538"/>
            <a:r>
              <a:rPr lang="pt-BR" altLang="zh-CN" sz="1400" dirty="0"/>
              <a:t>	c=getchar();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while(c!='\n')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检查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的值是否为换行符</a:t>
            </a:r>
            <a:r>
              <a:rPr lang="en-US" altLang="zh-CN" sz="1400" dirty="0">
                <a:solidFill>
                  <a:srgbClr val="008000"/>
                </a:solidFill>
              </a:rPr>
              <a:t>'\</a:t>
            </a:r>
            <a:r>
              <a:rPr lang="pt-BR" altLang="zh-CN" sz="1400" dirty="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 dirty="0"/>
              <a:t>	{	if((c&gt;='a' &amp;&amp; c&lt;='z') || (c&gt;='A' &amp;&amp; c&lt;='Z'))	</a:t>
            </a:r>
            <a:r>
              <a:rPr lang="pt-BR" altLang="zh-CN" sz="1400" dirty="0">
                <a:solidFill>
                  <a:srgbClr val="008000"/>
                </a:solidFill>
              </a:rPr>
              <a:t>//c</a:t>
            </a:r>
            <a:r>
              <a:rPr lang="zh-CN" altLang="en-US" sz="1400" dirty="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if(c&gt;='W' &amp;&amp; c&lt;='Z' || c&gt;='w' &amp;&amp; c&lt;='z') c=c-22;</a:t>
            </a:r>
          </a:p>
          <a:p>
            <a:pPr defTabSz="363538"/>
            <a:r>
              <a:rPr lang="pt-BR" altLang="zh-CN" sz="1400" dirty="0"/>
              <a:t>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</a:t>
            </a:r>
            <a:r>
              <a:rPr lang="en-US" altLang="zh-CN" sz="1400" dirty="0">
                <a:solidFill>
                  <a:srgbClr val="008000"/>
                </a:solidFill>
              </a:rPr>
              <a:t>26</a:t>
            </a:r>
            <a:r>
              <a:rPr lang="zh-CN" altLang="en-US" sz="1400" dirty="0">
                <a:solidFill>
                  <a:srgbClr val="008000"/>
                </a:solidFill>
              </a:rPr>
              <a:t>个字母中最后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个字母之一就使</a:t>
            </a:r>
            <a:r>
              <a:rPr lang="pt-BR" altLang="zh-CN" sz="1400" dirty="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 dirty="0"/>
              <a:t>			else c=c+4;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如果是前面</a:t>
            </a:r>
            <a:r>
              <a:rPr lang="en-US" altLang="zh-CN" sz="1400" dirty="0">
                <a:solidFill>
                  <a:srgbClr val="008000"/>
                </a:solidFill>
              </a:rPr>
              <a:t>22</a:t>
            </a:r>
            <a:r>
              <a:rPr lang="zh-CN" altLang="en-US" sz="1400" dirty="0">
                <a:solidFill>
                  <a:srgbClr val="008000"/>
                </a:solidFill>
              </a:rPr>
              <a:t>个字母之一，就使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加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，即变成其后第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printf("%c",c);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c=getchar(); 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printf("\n");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4" y="216676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/>
              <a:t>解题思路</a:t>
            </a:r>
            <a:r>
              <a:rPr lang="en-US" altLang="zh-CN" sz="1600" b="1"/>
              <a:t>: </a:t>
            </a:r>
          </a:p>
          <a:p>
            <a:r>
              <a:rPr lang="en-US" altLang="zh-CN" sz="1600"/>
              <a:t>(1) </a:t>
            </a:r>
            <a:r>
              <a:rPr lang="zh-CN" altLang="en-US" sz="1600"/>
              <a:t>判断哪些字符不需要改变，哪些字符需要改变。</a:t>
            </a:r>
            <a:endParaRPr lang="en-US" altLang="zh-CN" sz="1600"/>
          </a:p>
          <a:p>
            <a:r>
              <a:rPr lang="en-US" altLang="zh-CN" sz="1600"/>
              <a:t>(2)</a:t>
            </a:r>
            <a:r>
              <a:rPr lang="zh-CN" altLang="en-US" sz="1600"/>
              <a:t>通过改变字符</a:t>
            </a:r>
            <a:r>
              <a:rPr lang="en-US" altLang="zh-CN" sz="1600"/>
              <a:t>c</a:t>
            </a:r>
            <a:r>
              <a:rPr lang="zh-CN" altLang="en-US" sz="1600"/>
              <a:t>的</a:t>
            </a:r>
            <a:r>
              <a:rPr lang="en-US" altLang="zh-CN" sz="1600"/>
              <a:t>ASCII</a:t>
            </a:r>
            <a:r>
              <a:rPr lang="zh-CN" altLang="en-US" sz="1600"/>
              <a:t>值的方式将其变为指定的字母。</a:t>
            </a:r>
            <a:r>
              <a:rPr lang="en-US" altLang="zh-CN" sz="1600"/>
              <a:t>'A'~'V'</a:t>
            </a:r>
            <a:r>
              <a:rPr lang="zh-CN" altLang="en-US" sz="1600"/>
              <a:t>或</a:t>
            </a:r>
            <a:r>
              <a:rPr lang="en-US" altLang="zh-CN" sz="1600"/>
              <a:t>'a'~'v' </a:t>
            </a:r>
            <a:r>
              <a:rPr lang="zh-CN" altLang="en-US" sz="1600"/>
              <a:t>：</a:t>
            </a:r>
            <a:r>
              <a:rPr lang="en-US" altLang="zh-CN" sz="1600"/>
              <a:t>c=c+4</a:t>
            </a:r>
            <a:r>
              <a:rPr lang="zh-CN" altLang="en-US" sz="1600"/>
              <a:t>；</a:t>
            </a:r>
            <a:r>
              <a:rPr lang="en-US" altLang="zh-CN" sz="1600"/>
              <a:t>'W'~'Z'</a:t>
            </a:r>
            <a:r>
              <a:rPr lang="zh-CN" altLang="en-US" sz="1600"/>
              <a:t>或</a:t>
            </a:r>
            <a:r>
              <a:rPr lang="en-US" altLang="zh-CN" sz="1600"/>
              <a:t>'w'~'z' </a:t>
            </a:r>
            <a:r>
              <a:rPr lang="zh-CN" altLang="en-US" sz="1600"/>
              <a:t>：</a:t>
            </a:r>
            <a:r>
              <a:rPr lang="en-US" altLang="zh-CN" sz="1600"/>
              <a:t>c=c-22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34654" y="3113406"/>
          <a:ext cx="339145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86">
                  <a:extLst>
                    <a:ext uri="{9D8B030D-6E8A-4147-A177-3AD203B41FA5}">
                      <a16:colId xmlns:a16="http://schemas.microsoft.com/office/drawing/2014/main" val="2048455033"/>
                    </a:ext>
                  </a:extLst>
                </a:gridCol>
                <a:gridCol w="993565">
                  <a:extLst>
                    <a:ext uri="{9D8B030D-6E8A-4147-A177-3AD203B41FA5}">
                      <a16:colId xmlns:a16="http://schemas.microsoft.com/office/drawing/2014/main" val="157195848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963874156"/>
                    </a:ext>
                  </a:extLst>
                </a:gridCol>
                <a:gridCol w="1095512">
                  <a:extLst>
                    <a:ext uri="{9D8B030D-6E8A-4147-A177-3AD203B41FA5}">
                      <a16:colId xmlns:a16="http://schemas.microsoft.com/office/drawing/2014/main" val="1647028171"/>
                    </a:ext>
                  </a:extLst>
                </a:gridCol>
              </a:tblGrid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/>
                        <a:t>输入一个字符给</a:t>
                      </a:r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23"/>
                  </a:ext>
                </a:extLst>
              </a:tr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不是换行符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59095"/>
                  </a:ext>
                </a:extLst>
              </a:tr>
              <a:tr h="139394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521542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/>
                    </a:p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/>
                    </a:p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3961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0608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的字符值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6956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输入一个字符给</a:t>
                      </a:r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05448" y="3796748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是字母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074446" y="4114464"/>
            <a:ext cx="106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/>
              <a:t>c</a:t>
            </a:r>
            <a:r>
              <a:rPr lang="zh-CN" altLang="en-US" sz="1400"/>
              <a:t>在</a:t>
            </a:r>
            <a:r>
              <a:rPr lang="en-US" altLang="zh-CN" sz="1400"/>
              <a:t>'W'~'Z'</a:t>
            </a:r>
            <a:r>
              <a:rPr lang="zh-CN" altLang="en-US" sz="1400"/>
              <a:t>或</a:t>
            </a:r>
            <a:r>
              <a:rPr lang="en-US" altLang="zh-CN" sz="1400"/>
              <a:t>'w'~'z'</a:t>
            </a:r>
            <a:r>
              <a:rPr lang="zh-CN" altLang="en-US" sz="1400"/>
              <a:t>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66" y="5700795"/>
            <a:ext cx="347662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44918" y="4454400"/>
            <a:ext cx="6447148" cy="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c=c+4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</a:p>
          <a:p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个字母之一， </a:t>
            </a:r>
            <a:r>
              <a:rPr lang="en-US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值变为对应的最前面的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</a:t>
            </a:r>
            <a:endParaRPr lang="en-US" altLang="zh-CN" sz="1400">
              <a:solidFill>
                <a:srgbClr val="008000"/>
              </a:solidFill>
            </a:endParaRPr>
          </a:p>
          <a:p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if(c&gt;'Z' &amp;&amp; c&lt;='Z'+4 || c&gt;'z' &amp;&amp; c&lt;='z'+4)  c=c-26;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2593" y="3821118"/>
            <a:ext cx="1998172" cy="1992840"/>
            <a:chOff x="1142593" y="3821118"/>
            <a:chExt cx="1998172" cy="1992840"/>
          </a:xfrm>
        </p:grpSpPr>
        <p:sp>
          <p:nvSpPr>
            <p:cNvPr id="12" name="矩形 11"/>
            <p:cNvSpPr/>
            <p:nvPr/>
          </p:nvSpPr>
          <p:spPr>
            <a:xfrm>
              <a:off x="1142593" y="3821118"/>
              <a:ext cx="1998172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while((c=getchar()!='\n')</a:t>
              </a:r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1133" y="5525958"/>
              <a:ext cx="1282554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12196" y="0"/>
            <a:ext cx="10515600" cy="635647"/>
          </a:xfrm>
        </p:spPr>
        <p:txBody>
          <a:bodyPr/>
          <a:lstStyle/>
          <a:p>
            <a:r>
              <a:rPr lang="zh-CN" altLang="en-US" dirty="0"/>
              <a:t>循环程序举例，高亮为作业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09236" y="635647"/>
                <a:ext cx="11569700" cy="6120260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【</a:t>
                </a:r>
                <a:r>
                  <a:rPr lang="zh-CN" altLang="en-US" sz="1600" dirty="0"/>
                  <a:t>例</a:t>
                </a:r>
                <a:r>
                  <a:rPr lang="en-US" altLang="zh-CN" sz="1600" dirty="0"/>
                  <a:t>5.5】</a:t>
                </a:r>
                <a:r>
                  <a:rPr lang="zh-CN" altLang="en-US" sz="1600" dirty="0"/>
                  <a:t>要求输出</a:t>
                </a:r>
                <a:r>
                  <a:rPr lang="en-US" altLang="zh-CN" sz="1600" dirty="0"/>
                  <a:t>100</a:t>
                </a:r>
                <a:r>
                  <a:rPr lang="zh-CN" altLang="en-US" sz="1600" dirty="0"/>
                  <a:t>～</a:t>
                </a:r>
                <a:r>
                  <a:rPr lang="en-US" altLang="zh-CN" sz="1600" dirty="0"/>
                  <a:t>200</a:t>
                </a:r>
                <a:r>
                  <a:rPr lang="zh-CN" altLang="en-US" sz="1600" dirty="0"/>
                  <a:t>之间的不能被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整除的数。</a:t>
                </a:r>
                <a:endParaRPr lang="en-US" altLang="zh-CN" sz="16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【</a:t>
                </a:r>
                <a:r>
                  <a:rPr lang="zh-CN" altLang="en-US" sz="1600" dirty="0"/>
                  <a:t>例</a:t>
                </a:r>
                <a:r>
                  <a:rPr lang="en-US" altLang="zh-CN" sz="1600" dirty="0"/>
                  <a:t>5.4】</a:t>
                </a:r>
                <a:r>
                  <a:rPr lang="zh-CN" altLang="en-US" sz="1600" dirty="0"/>
                  <a:t>募捐目标</a:t>
                </a:r>
                <a:r>
                  <a:rPr lang="en-US" altLang="zh-CN" sz="1600" dirty="0"/>
                  <a:t>1000</a:t>
                </a:r>
                <a:r>
                  <a:rPr lang="zh-CN" altLang="en-US" sz="1600" dirty="0"/>
                  <a:t>元，向全系</a:t>
                </a:r>
                <a:r>
                  <a:rPr lang="en-US" altLang="zh-CN" sz="1600" dirty="0"/>
                  <a:t>50</a:t>
                </a:r>
                <a:r>
                  <a:rPr lang="zh-CN" altLang="en-US" sz="1600" dirty="0"/>
                  <a:t>名学生，募集到</a:t>
                </a:r>
                <a:r>
                  <a:rPr lang="en-US" altLang="zh-CN" sz="1600" dirty="0"/>
                  <a:t>1000</a:t>
                </a:r>
                <a:r>
                  <a:rPr lang="zh-CN" altLang="en-US" sz="1600" dirty="0"/>
                  <a:t>就结束</a:t>
                </a:r>
                <a:endParaRPr lang="en-US" altLang="zh-CN" sz="16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zh-CN" altLang="en-US" sz="1600" dirty="0"/>
                  <a:t>               统计此时捐款的人数以及平均每人捐款的数目。</a:t>
                </a:r>
                <a:endParaRPr lang="en-US" altLang="zh-CN" sz="16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600" dirty="0">
                    <a:highlight>
                      <a:srgbClr val="FFFF00"/>
                    </a:highlight>
                  </a:rPr>
                  <a:t>【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例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5.6】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输出以下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4×5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的矩阵</a:t>
                </a: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【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例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5.7】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6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6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求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π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的近似值，直到发现某一项的绝对值小于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10</a:t>
                </a:r>
                <a:r>
                  <a:rPr lang="en-US" altLang="zh-CN" sz="1600" baseline="300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-6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为止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该项不累加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【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例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5.8】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求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Fibonacci(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斐波那契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数列的前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40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个数。这个数列有如下特点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: 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第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1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2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两个数为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1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1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。从第</a:t>
                </a:r>
                <a:r>
                  <a:rPr lang="en-US" altLang="zh-CN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3</a:t>
                </a:r>
                <a:r>
                  <a:rPr lang="zh-CN" alt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个数开始，该数是其前面两个数之和。</a:t>
                </a:r>
                <a:endParaRPr lang="en-US" altLang="zh-CN" sz="16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【</a:t>
                </a:r>
                <a:r>
                  <a:rPr lang="zh-CN" altLang="en-US" sz="1600" dirty="0"/>
                  <a:t>例</a:t>
                </a:r>
                <a:r>
                  <a:rPr lang="en-US" altLang="zh-CN" sz="1600" dirty="0"/>
                  <a:t>5.9】</a:t>
                </a:r>
                <a:r>
                  <a:rPr lang="zh-CN" altLang="en-US" sz="1600" dirty="0"/>
                  <a:t>输入一个大于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的整数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，判定它是否为素数</a:t>
                </a:r>
                <a:r>
                  <a:rPr lang="en-US" altLang="zh-CN" sz="1600" dirty="0"/>
                  <a:t>(prime</a:t>
                </a:r>
                <a:r>
                  <a:rPr lang="zh-CN" altLang="en-US" sz="1600" dirty="0"/>
                  <a:t>，又称质数</a:t>
                </a:r>
                <a:r>
                  <a:rPr lang="en-US" altLang="zh-CN" sz="1600" dirty="0"/>
                  <a:t>)</a:t>
                </a: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600" dirty="0">
                    <a:highlight>
                      <a:srgbClr val="FFFF00"/>
                    </a:highlight>
                  </a:rPr>
                  <a:t>【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例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5.10】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求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100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～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200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间的全部素数。</a:t>
                </a:r>
                <a:endParaRPr lang="en-US" altLang="zh-CN" sz="1600" dirty="0">
                  <a:highlight>
                    <a:srgbClr val="FFFF00"/>
                  </a:highlight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600" dirty="0">
                    <a:highlight>
                      <a:srgbClr val="FFFF00"/>
                    </a:highlight>
                  </a:rPr>
                  <a:t>【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例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5.11】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译密码。为使电文保密，往往按一定规律将其转换成密码，收报人再按约定的规律将其译回原文。例如，可以按以下规律将电文变成密码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将字母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A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变成字母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E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，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a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变成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e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，即变成其后的第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4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个字母，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W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变成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A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，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X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变成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B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，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Y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变成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C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，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Z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变成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D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。</a:t>
                </a:r>
                <a:endParaRPr lang="en-US" altLang="zh-CN" sz="1600" dirty="0">
                  <a:highlight>
                    <a:srgbClr val="FFFF00"/>
                  </a:highlight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600" dirty="0">
                    <a:highlight>
                      <a:srgbClr val="FFFF00"/>
                    </a:highlight>
                  </a:rPr>
                  <a:t>【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习题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P137 8】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输出所有水仙花数，所谓水仙花数是指一个三位数，其各位数字立方和等于该数本身。例如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153</a:t>
                </a:r>
                <a:r>
                  <a:rPr lang="zh-CN" altLang="en-US" sz="1600" dirty="0">
                    <a:highlight>
                      <a:srgbClr val="FFFF00"/>
                    </a:highlight>
                  </a:rPr>
                  <a:t>是水仙花数，因为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153=1</a:t>
                </a:r>
                <a:r>
                  <a:rPr lang="en-US" altLang="zh-CN" sz="1600" baseline="30000" dirty="0">
                    <a:highlight>
                      <a:srgbClr val="FFFF00"/>
                    </a:highlight>
                  </a:rPr>
                  <a:t>3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+5</a:t>
                </a:r>
                <a:r>
                  <a:rPr lang="en-US" altLang="zh-CN" sz="1600" baseline="30000" dirty="0">
                    <a:highlight>
                      <a:srgbClr val="FFFF00"/>
                    </a:highlight>
                  </a:rPr>
                  <a:t>3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+3</a:t>
                </a:r>
                <a:r>
                  <a:rPr lang="en-US" altLang="zh-CN" sz="1600" baseline="30000" dirty="0">
                    <a:highlight>
                      <a:srgbClr val="FFFF00"/>
                    </a:highlight>
                  </a:rPr>
                  <a:t>3</a:t>
                </a:r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en-US" altLang="zh-CN" sz="1600" dirty="0">
                  <a:highlight>
                    <a:srgbClr val="FFFF00"/>
                  </a:highlight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en-US" altLang="zh-CN" sz="16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en-US" altLang="zh-CN" sz="16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09236" y="635647"/>
                <a:ext cx="11569700" cy="6120260"/>
              </a:xfrm>
              <a:blipFill>
                <a:blip r:embed="rId3"/>
                <a:stretch>
                  <a:fillRect l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A358AEC-9102-4243-A67F-FF67929697C7}"/>
              </a:ext>
            </a:extLst>
          </p:cNvPr>
          <p:cNvSpPr/>
          <p:nvPr/>
        </p:nvSpPr>
        <p:spPr>
          <a:xfrm>
            <a:off x="7643927" y="1421090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 dirty="0"/>
              <a:t>1	2	3	4	5</a:t>
            </a:r>
          </a:p>
          <a:p>
            <a:pPr defTabSz="357188"/>
            <a:r>
              <a:rPr lang="en-US" altLang="zh-CN" sz="1400" dirty="0"/>
              <a:t>2	4	6	8	10</a:t>
            </a:r>
          </a:p>
          <a:p>
            <a:pPr defTabSz="357188"/>
            <a:r>
              <a:rPr lang="en-US" altLang="zh-CN" sz="1400" dirty="0"/>
              <a:t>3	6	9	12	15</a:t>
            </a:r>
          </a:p>
          <a:p>
            <a:pPr defTabSz="357188"/>
            <a:r>
              <a:rPr lang="en-US" altLang="zh-CN" sz="1400" dirty="0"/>
              <a:t>4	8	12	16	20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909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12196" y="0"/>
            <a:ext cx="10515600" cy="635647"/>
          </a:xfrm>
        </p:spPr>
        <p:txBody>
          <a:bodyPr/>
          <a:lstStyle/>
          <a:p>
            <a:r>
              <a:rPr lang="zh-CN" altLang="en-US" dirty="0"/>
              <a:t>循环程序举例，高亮为作业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09236" y="635647"/>
                <a:ext cx="11569700" cy="6120260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200" dirty="0"/>
                  <a:t>【</a:t>
                </a:r>
                <a:r>
                  <a:rPr lang="zh-CN" altLang="en-US" sz="1200" dirty="0"/>
                  <a:t>例</a:t>
                </a:r>
                <a:r>
                  <a:rPr lang="en-US" altLang="zh-CN" sz="1200" dirty="0"/>
                  <a:t>5.5】</a:t>
                </a:r>
                <a:r>
                  <a:rPr lang="zh-CN" altLang="en-US" sz="1200" dirty="0"/>
                  <a:t>要求输出</a:t>
                </a:r>
                <a:r>
                  <a:rPr lang="en-US" altLang="zh-CN" sz="1200" dirty="0"/>
                  <a:t>100</a:t>
                </a:r>
                <a:r>
                  <a:rPr lang="zh-CN" altLang="en-US" sz="1200" dirty="0"/>
                  <a:t>～</a:t>
                </a:r>
                <a:r>
                  <a:rPr lang="en-US" altLang="zh-CN" sz="1200" dirty="0"/>
                  <a:t>200</a:t>
                </a:r>
                <a:r>
                  <a:rPr lang="zh-CN" altLang="en-US" sz="1200" dirty="0"/>
                  <a:t>之间的不能被</a:t>
                </a:r>
                <a:r>
                  <a:rPr lang="en-US" altLang="zh-CN" sz="1200" dirty="0"/>
                  <a:t>3</a:t>
                </a:r>
                <a:r>
                  <a:rPr lang="zh-CN" altLang="en-US" sz="1200" dirty="0"/>
                  <a:t>整除的数。</a:t>
                </a:r>
                <a:endParaRPr lang="en-US" altLang="zh-CN" sz="12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200" dirty="0"/>
                  <a:t>【</a:t>
                </a:r>
                <a:r>
                  <a:rPr lang="zh-CN" altLang="en-US" sz="1200" dirty="0"/>
                  <a:t>例</a:t>
                </a:r>
                <a:r>
                  <a:rPr lang="en-US" altLang="zh-CN" sz="1200" dirty="0"/>
                  <a:t>5.4】</a:t>
                </a:r>
                <a:r>
                  <a:rPr lang="zh-CN" altLang="en-US" sz="1200" dirty="0"/>
                  <a:t>募捐目标</a:t>
                </a:r>
                <a:r>
                  <a:rPr lang="en-US" altLang="zh-CN" sz="1200" dirty="0"/>
                  <a:t>1000</a:t>
                </a:r>
                <a:r>
                  <a:rPr lang="zh-CN" altLang="en-US" sz="1200" dirty="0"/>
                  <a:t>元，向全系</a:t>
                </a:r>
                <a:r>
                  <a:rPr lang="en-US" altLang="zh-CN" sz="1200" dirty="0"/>
                  <a:t>50</a:t>
                </a:r>
                <a:r>
                  <a:rPr lang="zh-CN" altLang="en-US" sz="1200" dirty="0"/>
                  <a:t>名学生，募集到</a:t>
                </a:r>
                <a:r>
                  <a:rPr lang="en-US" altLang="zh-CN" sz="1200" dirty="0"/>
                  <a:t>1000</a:t>
                </a:r>
                <a:r>
                  <a:rPr lang="zh-CN" altLang="en-US" sz="1200" dirty="0"/>
                  <a:t>就结束</a:t>
                </a:r>
                <a:endParaRPr lang="en-US" altLang="zh-CN" sz="12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zh-CN" altLang="en-US" sz="1200" dirty="0"/>
                  <a:t>               统计此时捐款的人数以及平均每人捐款的数目。</a:t>
                </a:r>
                <a:endParaRPr lang="en-US" altLang="zh-CN" sz="12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200" dirty="0"/>
                  <a:t>【</a:t>
                </a:r>
                <a:r>
                  <a:rPr lang="zh-CN" altLang="en-US" sz="1200" dirty="0"/>
                  <a:t>例</a:t>
                </a:r>
                <a:r>
                  <a:rPr lang="en-US" altLang="zh-CN" sz="1200" dirty="0"/>
                  <a:t>5.6】</a:t>
                </a:r>
                <a:r>
                  <a:rPr lang="zh-CN" altLang="en-US" sz="1200" dirty="0"/>
                  <a:t>输出以下</a:t>
                </a:r>
                <a:r>
                  <a:rPr lang="en-US" altLang="zh-CN" sz="1200" dirty="0"/>
                  <a:t>4×5</a:t>
                </a:r>
                <a:r>
                  <a:rPr lang="zh-CN" altLang="en-US" sz="1200" dirty="0"/>
                  <a:t>的矩阵</a:t>
                </a: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5.7】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π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的近似值，直到发现某一项的绝对值小于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10</a:t>
                </a:r>
                <a:r>
                  <a:rPr lang="en-US" altLang="zh-CN" sz="1200" baseline="30000" dirty="0">
                    <a:solidFill>
                      <a:schemeClr val="tx1"/>
                    </a:solidFill>
                  </a:rPr>
                  <a:t>-6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为止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该项不累加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5.8】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Fibonacci(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斐波那契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数列的前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40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个数。这个数列有如下特点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第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两个数为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。从第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个数开始，该数是其前面两个数之和。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200" dirty="0"/>
                  <a:t>【</a:t>
                </a:r>
                <a:r>
                  <a:rPr lang="zh-CN" altLang="en-US" sz="1200" dirty="0"/>
                  <a:t>例</a:t>
                </a:r>
                <a:r>
                  <a:rPr lang="en-US" altLang="zh-CN" sz="1200" dirty="0"/>
                  <a:t>5.9】</a:t>
                </a:r>
                <a:r>
                  <a:rPr lang="zh-CN" altLang="en-US" sz="1200" dirty="0"/>
                  <a:t>输入一个大于</a:t>
                </a:r>
                <a:r>
                  <a:rPr lang="en-US" altLang="zh-CN" sz="1200" dirty="0"/>
                  <a:t>3</a:t>
                </a:r>
                <a:r>
                  <a:rPr lang="zh-CN" altLang="en-US" sz="1200" dirty="0"/>
                  <a:t>的整数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，判定它是否为素数</a:t>
                </a:r>
                <a:r>
                  <a:rPr lang="en-US" altLang="zh-CN" sz="1200" dirty="0"/>
                  <a:t>(prime</a:t>
                </a:r>
                <a:r>
                  <a:rPr lang="zh-CN" altLang="en-US" sz="1200" dirty="0"/>
                  <a:t>，又称质数</a:t>
                </a:r>
                <a:r>
                  <a:rPr lang="en-US" altLang="zh-CN" sz="1200" dirty="0"/>
                  <a:t>)</a:t>
                </a:r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200" dirty="0"/>
                  <a:t>【</a:t>
                </a:r>
                <a:r>
                  <a:rPr lang="zh-CN" altLang="en-US" sz="1200" dirty="0"/>
                  <a:t>例</a:t>
                </a:r>
                <a:r>
                  <a:rPr lang="en-US" altLang="zh-CN" sz="1200" dirty="0"/>
                  <a:t>5.10】</a:t>
                </a:r>
                <a:r>
                  <a:rPr lang="zh-CN" altLang="en-US" sz="1200" dirty="0"/>
                  <a:t>求</a:t>
                </a:r>
                <a:r>
                  <a:rPr lang="en-US" altLang="zh-CN" sz="1200" dirty="0"/>
                  <a:t>100</a:t>
                </a:r>
                <a:r>
                  <a:rPr lang="zh-CN" altLang="en-US" sz="1200" dirty="0"/>
                  <a:t>～</a:t>
                </a:r>
                <a:r>
                  <a:rPr lang="en-US" altLang="zh-CN" sz="1200" dirty="0"/>
                  <a:t>200</a:t>
                </a:r>
                <a:r>
                  <a:rPr lang="zh-CN" altLang="en-US" sz="1200" dirty="0"/>
                  <a:t>间的全部素数。</a:t>
                </a:r>
                <a:endParaRPr lang="en-US" altLang="zh-CN" sz="12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200" dirty="0"/>
                  <a:t>【</a:t>
                </a:r>
                <a:r>
                  <a:rPr lang="zh-CN" altLang="en-US" sz="1200" dirty="0"/>
                  <a:t>例</a:t>
                </a:r>
                <a:r>
                  <a:rPr lang="en-US" altLang="zh-CN" sz="1200" dirty="0"/>
                  <a:t>5.11】</a:t>
                </a:r>
                <a:r>
                  <a:rPr lang="zh-CN" altLang="en-US" sz="1200" dirty="0"/>
                  <a:t>译密码。为使电文保密，往往按一定规律将其转换成密码，收报人再按约定的规律将其译回原文。例如，可以按以下规律将电文变成密码</a:t>
                </a:r>
                <a:r>
                  <a:rPr lang="en-US" altLang="zh-CN" sz="1200" dirty="0"/>
                  <a:t>:</a:t>
                </a:r>
                <a:r>
                  <a:rPr lang="zh-CN" altLang="en-US" sz="1200" dirty="0"/>
                  <a:t>将字母</a:t>
                </a:r>
                <a:r>
                  <a:rPr lang="en-US" altLang="zh-CN" sz="1200" dirty="0"/>
                  <a:t>A</a:t>
                </a:r>
                <a:r>
                  <a:rPr lang="zh-CN" altLang="en-US" sz="1200" dirty="0"/>
                  <a:t>变成字母</a:t>
                </a:r>
                <a:r>
                  <a:rPr lang="en-US" altLang="zh-CN" sz="1200" dirty="0"/>
                  <a:t>E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a</a:t>
                </a:r>
                <a:r>
                  <a:rPr lang="zh-CN" altLang="en-US" sz="1200" dirty="0"/>
                  <a:t>变成</a:t>
                </a:r>
                <a:r>
                  <a:rPr lang="en-US" altLang="zh-CN" sz="1200" dirty="0"/>
                  <a:t>e</a:t>
                </a:r>
                <a:r>
                  <a:rPr lang="zh-CN" altLang="en-US" sz="1200" dirty="0"/>
                  <a:t>，即变成其后的第</a:t>
                </a:r>
                <a:r>
                  <a:rPr lang="en-US" altLang="zh-CN" sz="1200" dirty="0"/>
                  <a:t>4</a:t>
                </a:r>
                <a:r>
                  <a:rPr lang="zh-CN" altLang="en-US" sz="1200" dirty="0"/>
                  <a:t>个字母，</a:t>
                </a:r>
                <a:r>
                  <a:rPr lang="en-US" altLang="zh-CN" sz="1200" dirty="0"/>
                  <a:t>W</a:t>
                </a:r>
                <a:r>
                  <a:rPr lang="zh-CN" altLang="en-US" sz="1200" dirty="0"/>
                  <a:t>变成</a:t>
                </a:r>
                <a:r>
                  <a:rPr lang="en-US" altLang="zh-CN" sz="1200" dirty="0"/>
                  <a:t>A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X</a:t>
                </a:r>
                <a:r>
                  <a:rPr lang="zh-CN" altLang="en-US" sz="1200" dirty="0"/>
                  <a:t>变成</a:t>
                </a:r>
                <a:r>
                  <a:rPr lang="en-US" altLang="zh-CN" sz="1200" dirty="0"/>
                  <a:t>B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Y</a:t>
                </a:r>
                <a:r>
                  <a:rPr lang="zh-CN" altLang="en-US" sz="1200" dirty="0"/>
                  <a:t>变成</a:t>
                </a:r>
                <a:r>
                  <a:rPr lang="en-US" altLang="zh-CN" sz="1200" dirty="0"/>
                  <a:t>C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Z</a:t>
                </a:r>
                <a:r>
                  <a:rPr lang="zh-CN" altLang="en-US" sz="1200" dirty="0"/>
                  <a:t>变成</a:t>
                </a:r>
                <a:r>
                  <a:rPr lang="en-US" altLang="zh-CN" sz="1200" dirty="0"/>
                  <a:t>D</a:t>
                </a:r>
                <a:r>
                  <a:rPr lang="zh-CN" altLang="en-US" sz="1200" dirty="0"/>
                  <a:t>。</a:t>
                </a:r>
                <a:endParaRPr lang="en-US" altLang="zh-CN" sz="12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200" dirty="0"/>
                  <a:t>【</a:t>
                </a:r>
                <a:r>
                  <a:rPr lang="zh-CN" altLang="en-US" sz="1200" dirty="0"/>
                  <a:t>习题</a:t>
                </a:r>
                <a:r>
                  <a:rPr lang="en-US" altLang="zh-CN" sz="1200" dirty="0"/>
                  <a:t>P137 8】</a:t>
                </a:r>
                <a:r>
                  <a:rPr lang="zh-CN" altLang="en-US" sz="1200" dirty="0"/>
                  <a:t>输出所有水仙花数，所谓水仙花数是指一个三位数，其各位数字立方和等于该数本身。例如</a:t>
                </a:r>
                <a:r>
                  <a:rPr lang="en-US" altLang="zh-CN" sz="1200" dirty="0"/>
                  <a:t>153</a:t>
                </a:r>
                <a:r>
                  <a:rPr lang="zh-CN" altLang="en-US" sz="1200" dirty="0"/>
                  <a:t>是水仙花数，因为</a:t>
                </a:r>
                <a:r>
                  <a:rPr lang="en-US" altLang="zh-CN" sz="1200" dirty="0"/>
                  <a:t>153=1</a:t>
                </a:r>
                <a:r>
                  <a:rPr lang="en-US" altLang="zh-CN" sz="1200" baseline="30000" dirty="0"/>
                  <a:t>3</a:t>
                </a:r>
                <a:r>
                  <a:rPr lang="en-US" altLang="zh-CN" sz="1200" dirty="0"/>
                  <a:t>+5</a:t>
                </a:r>
                <a:r>
                  <a:rPr lang="en-US" altLang="zh-CN" sz="1200" baseline="30000" dirty="0"/>
                  <a:t>3</a:t>
                </a:r>
                <a:r>
                  <a:rPr lang="en-US" altLang="zh-CN" sz="1200" dirty="0"/>
                  <a:t>+3</a:t>
                </a:r>
                <a:r>
                  <a:rPr lang="en-US" altLang="zh-CN" sz="1200" baseline="30000" dirty="0"/>
                  <a:t>3</a:t>
                </a:r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en-US" altLang="zh-CN" sz="12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en-US" altLang="zh-CN" sz="12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en-US" altLang="zh-CN" sz="1200" dirty="0"/>
              </a:p>
              <a:p>
                <a:pPr marL="88900" indent="-88900">
                  <a:lnSpc>
                    <a:spcPct val="120000"/>
                  </a:lnSpc>
                  <a:buNone/>
                </a:pP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09236" y="635647"/>
                <a:ext cx="11569700" cy="61202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A358AEC-9102-4243-A67F-FF67929697C7}"/>
              </a:ext>
            </a:extLst>
          </p:cNvPr>
          <p:cNvSpPr/>
          <p:nvPr/>
        </p:nvSpPr>
        <p:spPr>
          <a:xfrm>
            <a:off x="7643927" y="1421090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 dirty="0"/>
              <a:t>1	2	3	4	5</a:t>
            </a:r>
          </a:p>
          <a:p>
            <a:pPr defTabSz="357188"/>
            <a:r>
              <a:rPr lang="en-US" altLang="zh-CN" sz="1400" dirty="0"/>
              <a:t>2	4	6	8	10</a:t>
            </a:r>
          </a:p>
          <a:p>
            <a:pPr defTabSz="357188"/>
            <a:r>
              <a:rPr lang="en-US" altLang="zh-CN" sz="1400" dirty="0"/>
              <a:t>3	6	9	12	15</a:t>
            </a:r>
          </a:p>
          <a:p>
            <a:pPr defTabSz="357188"/>
            <a:r>
              <a:rPr lang="en-US" altLang="zh-CN" sz="1400" dirty="0"/>
              <a:t>4	8	12	16	20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8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4" y="3884841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0" y="1713146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1"/>
                <a:ext cx="10515600" cy="616532"/>
              </a:xfrm>
            </p:spPr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while</a:t>
                </a:r>
                <a:r>
                  <a:rPr lang="zh-CN" altLang="en-US" dirty="0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1"/>
                <a:ext cx="10515600" cy="616532"/>
              </a:xfrm>
              <a:blipFill>
                <a:blip r:embed="rId3"/>
                <a:stretch>
                  <a:fillRect l="-1449" t="-6931" b="-32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/>
              <a:t>【</a:t>
            </a:r>
            <a:r>
              <a:rPr lang="zh-CN" altLang="en-US" sz="2000"/>
              <a:t>例</a:t>
            </a:r>
            <a:r>
              <a:rPr lang="en-US" altLang="zh-CN" sz="2000"/>
              <a:t>5.3】while</a:t>
            </a:r>
            <a:r>
              <a:rPr lang="zh-CN" altLang="en-US" sz="2000"/>
              <a:t>和</a:t>
            </a:r>
            <a:r>
              <a:rPr lang="en-US" altLang="zh-CN" sz="2000"/>
              <a:t>do…while</a:t>
            </a:r>
            <a:r>
              <a:rPr lang="zh-CN" altLang="en-US" sz="2000"/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4" y="1661117"/>
            <a:ext cx="3023218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382" y="1840381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4" y="1661118"/>
            <a:ext cx="3024000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014" y="4019746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8014" y="4962224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ACE27B-78DE-4CEA-9CE2-900FEB8CF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3" y="174978"/>
            <a:ext cx="3948351" cy="32540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C15745-FFF6-41C2-999D-20AAB947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27" y="480726"/>
            <a:ext cx="4163627" cy="3747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B016B0-B8A9-4E4A-95CF-5E7271995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803" y="2183730"/>
            <a:ext cx="3820598" cy="3471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E9C94F-CC5E-416A-B7A0-6348400DD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860" y="1850584"/>
            <a:ext cx="4205367" cy="41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8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565451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ECA9A144-5021-40B3-A26A-E84CFB172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9463" y="130588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1+2+3+…+100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ECA9A144-5021-40B3-A26A-E84CFB172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9463" y="1305881"/>
                <a:ext cx="7494850" cy="1404675"/>
              </a:xfrm>
              <a:blipFill>
                <a:blip r:embed="rId2"/>
                <a:stretch>
                  <a:fillRect l="-1626" t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44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1"/>
            <a:ext cx="5922104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34737" y="1120643"/>
            <a:ext cx="3889512" cy="10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for(</a:t>
            </a:r>
            <a:r>
              <a:rPr lang="zh-CN" altLang="en-US" b="1" dirty="0">
                <a:solidFill>
                  <a:schemeClr val="tx1"/>
                </a:solidFill>
              </a:rPr>
              <a:t>表达式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；表达式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；表达式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） </a:t>
            </a:r>
          </a:p>
          <a:p>
            <a:pPr defTabSz="357188"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zh-CN" altLang="en-US" b="1" dirty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2820148" y="3956638"/>
            <a:ext cx="4701175" cy="16425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     在执行完循环体后，循环变量的值“超过”循环终值，循环结束。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循环结束，执行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693338" y="1215758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表达式</a:t>
              </a:r>
              <a:r>
                <a:rPr lang="en-US" altLang="zh-CN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for</a:t>
              </a:r>
              <a:r>
                <a:rPr lang="zh-CN" altLang="en-US"/>
                <a:t>语句的</a:t>
              </a:r>
              <a:endParaRPr lang="en-US" altLang="zh-CN"/>
            </a:p>
            <a:p>
              <a:pPr algn="ctr"/>
              <a:r>
                <a:rPr lang="zh-CN" altLang="en-US"/>
                <a:t>下一语句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4F1BCE1-CEEE-41C5-9382-2EF1728ECD87}"/>
              </a:ext>
            </a:extLst>
          </p:cNvPr>
          <p:cNvSpPr txBox="1"/>
          <p:nvPr/>
        </p:nvSpPr>
        <p:spPr>
          <a:xfrm>
            <a:off x="5263422" y="1119046"/>
            <a:ext cx="2326986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for</a:t>
            </a:r>
            <a:r>
              <a:rPr lang="zh-CN" altLang="en-US" b="1" dirty="0">
                <a:solidFill>
                  <a:schemeClr val="accent1"/>
                </a:solidFill>
              </a:rPr>
              <a:t>语句的执行过程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565451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59566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可以省略，例如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for(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&lt;=100;i++)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应在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语句之前给循环变量赋以初值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不设置和检查循环的条件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。此时循环无终止地进行下去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另外设法保证循环能正常结束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甚至可以将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个表达式都可省略，即不设初值，不判断条件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不论怎样写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和表达式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可以是一个简单的表达式，也可以是逗号表达式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，即包含一个以上的简单表达式，中间用逗号间隔。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一般是关系表达式或逻辑表达式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，但也可以是数值表达式或字符表达式，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只要其值为非零，就执行循环体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525BC3F-FC6C-42F6-BFB5-AF8164611C17}"/>
              </a:ext>
            </a:extLst>
          </p:cNvPr>
          <p:cNvSpPr/>
          <p:nvPr/>
        </p:nvSpPr>
        <p:spPr>
          <a:xfrm>
            <a:off x="1134737" y="1120643"/>
            <a:ext cx="3889512" cy="10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for(</a:t>
            </a:r>
            <a:r>
              <a:rPr lang="zh-CN" altLang="en-US" b="1" dirty="0">
                <a:solidFill>
                  <a:schemeClr val="tx1"/>
                </a:solidFill>
              </a:rPr>
              <a:t>表达式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；表达式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；表达式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） </a:t>
            </a:r>
          </a:p>
          <a:p>
            <a:pPr defTabSz="357188"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zh-CN" altLang="en-US" b="1" dirty="0">
                <a:solidFill>
                  <a:schemeClr val="tx1"/>
                </a:solidFill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循环的嵌套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54357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02194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2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54345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357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2194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345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92213" y="1696627"/>
            <a:ext cx="10515600" cy="206585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(2) </a:t>
            </a:r>
            <a:r>
              <a:rPr lang="zh-CN" altLang="en-US" sz="1800" b="1" dirty="0">
                <a:latin typeface="+mn-ea"/>
                <a:ea typeface="+mn-ea"/>
              </a:rPr>
              <a:t>在循环中包含使循环趋于结束的语句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++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=i+1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(3)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都可以</a:t>
            </a:r>
            <a:r>
              <a:rPr lang="zh-CN" altLang="en-US" sz="1800" b="1" dirty="0">
                <a:latin typeface="+mn-ea"/>
                <a:ea typeface="+mn-ea"/>
              </a:rPr>
              <a:t>用</a:t>
            </a:r>
            <a:r>
              <a:rPr lang="en-US" altLang="zh-CN" sz="1800" b="1" dirty="0">
                <a:latin typeface="+mn-ea"/>
                <a:ea typeface="+mn-ea"/>
              </a:rPr>
              <a:t>break</a:t>
            </a:r>
            <a:r>
              <a:rPr lang="zh-CN" altLang="en-US" sz="1800" b="1" dirty="0">
                <a:latin typeface="+mn-ea"/>
                <a:ea typeface="+mn-ea"/>
              </a:rPr>
              <a:t>语句跳出循环，用</a:t>
            </a:r>
            <a:r>
              <a:rPr lang="en-US" altLang="zh-CN" sz="1800" b="1" dirty="0">
                <a:latin typeface="+mn-ea"/>
                <a:ea typeface="+mn-ea"/>
              </a:rPr>
              <a:t>continue</a:t>
            </a:r>
            <a:r>
              <a:rPr lang="zh-CN" altLang="en-US" sz="1800" b="1" dirty="0">
                <a:latin typeface="+mn-ea"/>
                <a:ea typeface="+mn-ea"/>
              </a:rPr>
              <a:t>语句结束本次循环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8200" y="1019803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697377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5.4】</a:t>
            </a:r>
            <a:r>
              <a:rPr lang="zh-CN" altLang="en-US" sz="2000" dirty="0"/>
              <a:t>募捐目标</a:t>
            </a:r>
            <a:r>
              <a:rPr lang="en-US" altLang="zh-CN" sz="2000" dirty="0"/>
              <a:t>1000</a:t>
            </a:r>
            <a:r>
              <a:rPr lang="zh-CN" altLang="en-US" sz="2000" dirty="0"/>
              <a:t>元，向全系</a:t>
            </a:r>
            <a:r>
              <a:rPr lang="en-US" altLang="zh-CN" sz="2000" dirty="0"/>
              <a:t>50</a:t>
            </a:r>
            <a:r>
              <a:rPr lang="zh-CN" altLang="en-US" sz="2000" dirty="0"/>
              <a:t>名学生，募集到</a:t>
            </a:r>
            <a:r>
              <a:rPr lang="en-US" altLang="zh-CN" sz="2000" dirty="0"/>
              <a:t>1000</a:t>
            </a:r>
            <a:r>
              <a:rPr lang="zh-CN" altLang="en-US" sz="2000" dirty="0"/>
              <a:t>就结束</a:t>
            </a:r>
            <a:endParaRPr lang="en-US" altLang="zh-CN" sz="2000" dirty="0"/>
          </a:p>
          <a:p>
            <a:pPr marL="88900" indent="-88900">
              <a:lnSpc>
                <a:spcPct val="120000"/>
              </a:lnSpc>
              <a:buNone/>
            </a:pPr>
            <a:r>
              <a:rPr lang="zh-CN" altLang="en-US" sz="2000" dirty="0"/>
              <a:t>               统计此时捐款的人数以及平均每人捐款的数目。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072708" y="2784563"/>
            <a:ext cx="6051168" cy="2706556"/>
            <a:chOff x="8050697" y="5685141"/>
            <a:chExt cx="6051168" cy="19608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685141"/>
              <a:ext cx="6051168" cy="1960832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043" y="5840916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98564" y="5840916"/>
              <a:ext cx="5569956" cy="1649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for</a:t>
              </a:r>
              <a:r>
                <a:rPr lang="zh-CN" altLang="en-US" sz="2000" dirty="0">
                  <a:solidFill>
                    <a:schemeClr val="bg1"/>
                  </a:solidFill>
                </a:rPr>
                <a:t>语句指定执行循环体</a:t>
              </a:r>
              <a:r>
                <a:rPr lang="en-US" altLang="zh-CN" sz="2000" dirty="0">
                  <a:solidFill>
                    <a:schemeClr val="bg1"/>
                  </a:solidFill>
                </a:rPr>
                <a:t>50</a:t>
              </a:r>
              <a:r>
                <a:rPr lang="zh-CN" altLang="en-US" sz="2000" dirty="0">
                  <a:solidFill>
                    <a:schemeClr val="bg1"/>
                  </a:solidFill>
                </a:rPr>
                <a:t>次。每次循环中，输入一个捐款人的捐款数，并累加到</a:t>
              </a:r>
              <a:r>
                <a:rPr lang="en-US" altLang="zh-CN" sz="2000" dirty="0">
                  <a:solidFill>
                    <a:schemeClr val="bg1"/>
                  </a:solidFill>
                </a:rPr>
                <a:t>total</a:t>
              </a:r>
              <a:r>
                <a:rPr lang="zh-CN" altLang="en-US" sz="2000" dirty="0">
                  <a:solidFill>
                    <a:schemeClr val="bg1"/>
                  </a:solidFill>
                </a:rPr>
                <a:t>中。设置了</a:t>
              </a:r>
              <a:r>
                <a:rPr lang="en-US" altLang="zh-CN" sz="2000" dirty="0">
                  <a:solidFill>
                    <a:schemeClr val="bg1"/>
                  </a:solidFill>
                </a:rPr>
                <a:t>if</a:t>
              </a:r>
              <a:r>
                <a:rPr lang="zh-CN" altLang="en-US" sz="2000" dirty="0">
                  <a:solidFill>
                    <a:schemeClr val="bg1"/>
                  </a:solidFill>
                </a:rPr>
                <a:t>语句，在每一次累加捐款数</a:t>
              </a:r>
              <a:r>
                <a:rPr lang="en-US" altLang="zh-CN" sz="2000" dirty="0">
                  <a:solidFill>
                    <a:schemeClr val="bg1"/>
                  </a:solidFill>
                </a:rPr>
                <a:t>amount</a:t>
              </a:r>
              <a:r>
                <a:rPr lang="zh-CN" altLang="en-US" sz="2000" dirty="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2000" dirty="0">
                  <a:solidFill>
                    <a:schemeClr val="bg1"/>
                  </a:solidFill>
                </a:rPr>
                <a:t>total</a:t>
              </a:r>
              <a:r>
                <a:rPr lang="zh-CN" altLang="en-US" sz="2000" dirty="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2000" dirty="0">
                  <a:solidFill>
                    <a:schemeClr val="bg1"/>
                  </a:solidFill>
                </a:rPr>
                <a:t>SUM(</a:t>
              </a:r>
              <a:r>
                <a:rPr lang="zh-CN" altLang="en-US" sz="2000" dirty="0">
                  <a:solidFill>
                    <a:schemeClr val="bg1"/>
                  </a:solidFill>
                </a:rPr>
                <a:t>即</a:t>
              </a:r>
              <a:r>
                <a:rPr lang="en-US" altLang="zh-CN" sz="2000" dirty="0">
                  <a:solidFill>
                    <a:schemeClr val="bg1"/>
                  </a:solidFill>
                </a:rPr>
                <a:t>1000)</a:t>
              </a:r>
              <a:r>
                <a:rPr lang="zh-CN" altLang="en-US" sz="2000" dirty="0">
                  <a:solidFill>
                    <a:schemeClr val="bg1"/>
                  </a:solidFill>
                </a:rPr>
                <a:t>，若超过就执行</a:t>
              </a:r>
              <a:r>
                <a:rPr lang="en-US" altLang="zh-CN" sz="20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2000" dirty="0">
                  <a:solidFill>
                    <a:schemeClr val="bg1"/>
                  </a:solidFill>
                </a:rPr>
                <a:t>语句，流程跳转到循环体的花括号外，提前结束循环</a:t>
              </a:r>
              <a:endParaRPr lang="en-US" altLang="zh-CN" sz="20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3160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992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4ADE1"/>
      </a:accent1>
      <a:accent2>
        <a:srgbClr val="FFDB65"/>
      </a:accent2>
      <a:accent3>
        <a:srgbClr val="5CEEEE"/>
      </a:accent3>
      <a:accent4>
        <a:srgbClr val="A5A5A5"/>
      </a:accent4>
      <a:accent5>
        <a:srgbClr val="8C8C8C"/>
      </a:accent5>
      <a:accent6>
        <a:srgbClr val="6B6B6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9722</TotalTime>
  <Words>5024</Words>
  <Application>Microsoft Office PowerPoint</Application>
  <PresentationFormat>宽屏</PresentationFormat>
  <Paragraphs>534</Paragraphs>
  <Slides>30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微软雅黑</vt:lpstr>
      <vt:lpstr>Arial</vt:lpstr>
      <vt:lpstr>Calibri</vt:lpstr>
      <vt:lpstr>Cambria Math</vt:lpstr>
      <vt:lpstr>Impact</vt:lpstr>
      <vt:lpstr>主题5</vt:lpstr>
      <vt:lpstr>think-cell Slide</vt:lpstr>
      <vt:lpstr>数据科学与大数据技术专业</vt:lpstr>
      <vt:lpstr>程序设计基础（C语言） 第8次</vt:lpstr>
      <vt:lpstr>用do⋯while语句实现循环</vt:lpstr>
      <vt:lpstr>用for语句实现循环</vt:lpstr>
      <vt:lpstr>用for语句实现循环</vt:lpstr>
      <vt:lpstr>用for语句实现循环</vt:lpstr>
      <vt:lpstr>循环的嵌套</vt:lpstr>
      <vt:lpstr>几种循环的比较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用continue语句提前结束本次循环</vt:lpstr>
      <vt:lpstr>用continue语句提前结束本次循环</vt:lpstr>
      <vt:lpstr>break语句和continue语句的区别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循环程序举例，高亮为作业</vt:lpstr>
      <vt:lpstr>循环程序举例，高亮为作业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 Y</cp:lastModifiedBy>
  <cp:revision>1006</cp:revision>
  <cp:lastPrinted>2020-10-29T04:20:05Z</cp:lastPrinted>
  <dcterms:created xsi:type="dcterms:W3CDTF">2019-04-18T16:00:00Z</dcterms:created>
  <dcterms:modified xsi:type="dcterms:W3CDTF">2020-11-08T14:17:26Z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