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5" r:id="rId5"/>
    <p:sldId id="299" r:id="rId6"/>
    <p:sldId id="280" r:id="rId7"/>
    <p:sldId id="276" r:id="rId8"/>
    <p:sldId id="298" r:id="rId9"/>
    <p:sldId id="286" r:id="rId10"/>
    <p:sldId id="259" r:id="rId11"/>
    <p:sldId id="277" r:id="rId12"/>
    <p:sldId id="300" r:id="rId13"/>
    <p:sldId id="279" r:id="rId14"/>
    <p:sldId id="306" r:id="rId15"/>
    <p:sldId id="278" r:id="rId16"/>
    <p:sldId id="281" r:id="rId17"/>
    <p:sldId id="297" r:id="rId18"/>
    <p:sldId id="284" r:id="rId19"/>
    <p:sldId id="282" r:id="rId20"/>
    <p:sldId id="283" r:id="rId21"/>
    <p:sldId id="285" r:id="rId22"/>
    <p:sldId id="260" r:id="rId23"/>
    <p:sldId id="263" r:id="rId24"/>
    <p:sldId id="290" r:id="rId25"/>
    <p:sldId id="304" r:id="rId26"/>
    <p:sldId id="291" r:id="rId27"/>
    <p:sldId id="302" r:id="rId28"/>
    <p:sldId id="301" r:id="rId29"/>
    <p:sldId id="303" r:id="rId30"/>
    <p:sldId id="305" r:id="rId31"/>
    <p:sldId id="292" r:id="rId32"/>
    <p:sldId id="293" r:id="rId33"/>
    <p:sldId id="294" r:id="rId34"/>
    <p:sldId id="295" r:id="rId35"/>
    <p:sldId id="296" r:id="rId36"/>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571" autoAdjust="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1.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3ABE2-505B-4F43-9E97-43522291E0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13844-C719-4F8E-BE85-5394CC63C7A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irrors.tuna.tsinghua.edu.cn/apache/hbase/2.2.6/hbase-2.2.6-bin.tar.gz" TargetMode="Externa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虚拟机网卡没有启动，也没有</a:t>
            </a:r>
            <a:r>
              <a:rPr lang="en-US" altLang="zh-CN" dirty="0" smtClean="0"/>
              <a:t>IP</a:t>
            </a:r>
            <a:r>
              <a:rPr lang="zh-CN" altLang="en-US" dirty="0" smtClean="0"/>
              <a:t>的问题：</a:t>
            </a:r>
            <a:endParaRPr lang="en-US" altLang="zh-CN" dirty="0" smtClean="0"/>
          </a:p>
          <a:p>
            <a:endParaRPr lang="en-US" altLang="zh-CN" dirty="0" smtClean="0"/>
          </a:p>
          <a:p>
            <a:r>
              <a:rPr lang="zh-CN" altLang="en-US" dirty="0" smtClean="0"/>
              <a:t>第一，查看所有显卡，执行命令： </a:t>
            </a:r>
            <a:r>
              <a:rPr lang="en-US" altLang="zh-CN" dirty="0" err="1" smtClean="0"/>
              <a:t>ip</a:t>
            </a:r>
            <a:r>
              <a:rPr lang="en-US" altLang="zh-CN" dirty="0" smtClean="0"/>
              <a:t> a</a:t>
            </a:r>
            <a:endParaRPr lang="en-US" altLang="zh-CN" dirty="0" smtClean="0"/>
          </a:p>
          <a:p>
            <a:r>
              <a:rPr lang="zh-CN" altLang="en-US" dirty="0" smtClean="0"/>
              <a:t>然后看看没有</a:t>
            </a:r>
            <a:r>
              <a:rPr lang="en-US" altLang="zh-CN" dirty="0" smtClean="0"/>
              <a:t>IP</a:t>
            </a:r>
            <a:r>
              <a:rPr lang="zh-CN" altLang="en-US" dirty="0" smtClean="0"/>
              <a:t>的网卡，如 </a:t>
            </a:r>
            <a:r>
              <a:rPr lang="en-US" altLang="zh-CN" dirty="0" smtClean="0"/>
              <a:t>ens33: &lt;BROADCAST,MULTICAST&gt; </a:t>
            </a:r>
            <a:r>
              <a:rPr lang="en-US" altLang="zh-CN" dirty="0" err="1" smtClean="0"/>
              <a:t>mtu</a:t>
            </a:r>
            <a:r>
              <a:rPr lang="en-US" altLang="zh-CN" dirty="0" smtClean="0"/>
              <a:t> 1500 </a:t>
            </a:r>
            <a:r>
              <a:rPr lang="en-US" altLang="zh-CN" dirty="0" err="1" smtClean="0"/>
              <a:t>qdisc</a:t>
            </a:r>
            <a:r>
              <a:rPr lang="en-US" altLang="zh-CN" dirty="0" smtClean="0"/>
              <a:t> </a:t>
            </a:r>
            <a:r>
              <a:rPr lang="en-US" altLang="zh-CN" dirty="0" err="1" smtClean="0"/>
              <a:t>noop</a:t>
            </a:r>
            <a:r>
              <a:rPr lang="en-US" altLang="zh-CN" dirty="0" smtClean="0"/>
              <a:t> state DOWN group default </a:t>
            </a:r>
            <a:r>
              <a:rPr lang="en-US" altLang="zh-CN" dirty="0" err="1" smtClean="0"/>
              <a:t>qlen</a:t>
            </a:r>
            <a:r>
              <a:rPr lang="en-US" altLang="zh-CN" dirty="0" smtClean="0"/>
              <a:t> 1000</a:t>
            </a:r>
            <a:endParaRPr lang="en-US" altLang="zh-CN" dirty="0" smtClean="0"/>
          </a:p>
          <a:p>
            <a:r>
              <a:rPr lang="en-US" altLang="zh-CN" dirty="0" smtClean="0"/>
              <a:t>    link/ether 00:0c:29:e0:a4:3d </a:t>
            </a:r>
            <a:r>
              <a:rPr lang="en-US" altLang="zh-CN" dirty="0" err="1" smtClean="0"/>
              <a:t>brd</a:t>
            </a:r>
            <a:r>
              <a:rPr lang="en-US" altLang="zh-CN" dirty="0" smtClean="0"/>
              <a:t> </a:t>
            </a:r>
            <a:r>
              <a:rPr lang="en-US" altLang="zh-CN" dirty="0" err="1" smtClean="0"/>
              <a:t>ff:ff:ff:ff:ff:ff</a:t>
            </a:r>
            <a:endParaRPr lang="en-US" altLang="zh-CN" dirty="0" smtClean="0"/>
          </a:p>
          <a:p>
            <a:endParaRPr lang="en-US" altLang="zh-CN" dirty="0" smtClean="0"/>
          </a:p>
          <a:p>
            <a:r>
              <a:rPr lang="zh-CN" altLang="en-US" dirty="0" smtClean="0"/>
              <a:t>第二步执行命令，下面的</a:t>
            </a:r>
            <a:r>
              <a:rPr lang="sv-SE" altLang="zh-CN" dirty="0" smtClean="0"/>
              <a:t>ens33</a:t>
            </a:r>
            <a:r>
              <a:rPr lang="zh-CN" altLang="en-US" dirty="0" smtClean="0"/>
              <a:t>即为上面查询的网卡名称：</a:t>
            </a:r>
            <a:endParaRPr lang="en-US" altLang="zh-CN" dirty="0" smtClean="0"/>
          </a:p>
          <a:p>
            <a:r>
              <a:rPr lang="sv-SE" altLang="zh-CN" dirty="0" smtClean="0"/>
              <a:t>sudo dhclient ens33</a:t>
            </a:r>
            <a:endParaRPr lang="sv-SE" altLang="zh-CN" dirty="0" smtClean="0"/>
          </a:p>
          <a:p>
            <a:r>
              <a:rPr lang="sv-SE" altLang="zh-CN" dirty="0" smtClean="0"/>
              <a:t>sudo ifconfig ens33</a:t>
            </a:r>
            <a:endParaRPr lang="sv-SE" altLang="zh-CN" dirty="0" smtClean="0"/>
          </a:p>
          <a:p>
            <a:endParaRPr lang="zh-CN" altLang="en-US" dirty="0"/>
          </a:p>
        </p:txBody>
      </p:sp>
      <p:sp>
        <p:nvSpPr>
          <p:cNvPr id="4" name="灯片编号占位符 3"/>
          <p:cNvSpPr>
            <a:spLocks noGrp="1"/>
          </p:cNvSpPr>
          <p:nvPr>
            <p:ph type="sldNum" sz="quarter" idx="10"/>
          </p:nvPr>
        </p:nvSpPr>
        <p:spPr/>
        <p:txBody>
          <a:bodyPr/>
          <a:lstStyle/>
          <a:p>
            <a:fld id="{48613844-C719-4F8E-BE85-5394CC63C7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参考网址</a:t>
            </a:r>
            <a:r>
              <a:rPr lang="en-US" altLang="zh-CN" dirty="0" smtClean="0"/>
              <a:t>1</a:t>
            </a:r>
            <a:r>
              <a:rPr lang="zh-CN" altLang="en-US" dirty="0" smtClean="0"/>
              <a:t>：</a:t>
            </a:r>
            <a:r>
              <a:rPr lang="en-US" altLang="zh-CN" dirty="0" smtClean="0"/>
              <a:t>https://www.jianshu.com/p/479bc6308381</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参考网址</a:t>
            </a:r>
            <a:r>
              <a:rPr lang="en-US" altLang="zh-CN" dirty="0" smtClean="0"/>
              <a:t>2</a:t>
            </a:r>
            <a:r>
              <a:rPr lang="zh-CN" altLang="en-US" dirty="0" smtClean="0"/>
              <a:t>：</a:t>
            </a:r>
            <a:r>
              <a:rPr lang="en-US" altLang="zh-CN" dirty="0" smtClean="0"/>
              <a:t>https://blog.csdn.net/lzxlfly/article/details/82229511</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000000"/>
                </a:solidFill>
                <a:latin typeface="Verdana" panose="020B0604030504040204" pitchFamily="34" charset="0"/>
              </a:rPr>
              <a:t>Ephemeral </a:t>
            </a:r>
            <a:r>
              <a:rPr lang="zh-CN" altLang="en-US" sz="1200" dirty="0" smtClean="0">
                <a:solidFill>
                  <a:srgbClr val="000000"/>
                </a:solidFill>
                <a:latin typeface="Verdana" panose="020B0604030504040204" pitchFamily="34" charset="0"/>
              </a:rPr>
              <a:t>瞬息的、短暂的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ZooKeeper</a:t>
            </a:r>
            <a:r>
              <a:rPr lang="zh-CN" altLang="en-US" dirty="0" smtClean="0"/>
              <a:t>同时还使用一致性算法来保证服务器之间的同步。同时也负责</a:t>
            </a:r>
            <a:r>
              <a:rPr lang="en-US" altLang="zh-CN" dirty="0" smtClean="0"/>
              <a:t>Master</a:t>
            </a:r>
            <a:r>
              <a:rPr lang="zh-CN" altLang="en-US" dirty="0" smtClean="0"/>
              <a:t>选举的工作。需要注意的是要保证良好的一致性及顺利的</a:t>
            </a:r>
            <a:r>
              <a:rPr lang="en-US" altLang="zh-CN" dirty="0" smtClean="0"/>
              <a:t>Master</a:t>
            </a:r>
            <a:r>
              <a:rPr lang="zh-CN" altLang="en-US" dirty="0" smtClean="0"/>
              <a:t>选举，集群中的服务器数目必须是奇数。</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每一个</a:t>
            </a:r>
            <a:r>
              <a:rPr lang="en-US" altLang="zh-CN" dirty="0" smtClean="0"/>
              <a:t>Region server</a:t>
            </a:r>
            <a:r>
              <a:rPr lang="zh-CN" altLang="en-US" dirty="0" smtClean="0"/>
              <a:t>都在</a:t>
            </a:r>
            <a:r>
              <a:rPr lang="en-US" altLang="zh-CN" dirty="0" err="1" smtClean="0"/>
              <a:t>ZooKeeper</a:t>
            </a:r>
            <a:r>
              <a:rPr lang="zh-CN" altLang="en-US" dirty="0" smtClean="0"/>
              <a:t>中创建相应的</a:t>
            </a:r>
            <a:r>
              <a:rPr lang="en-US" altLang="zh-CN" dirty="0" smtClean="0"/>
              <a:t>ephemeral node</a:t>
            </a:r>
            <a:r>
              <a:rPr lang="zh-CN" altLang="en-US" dirty="0" smtClean="0"/>
              <a:t>。</a:t>
            </a:r>
            <a:endParaRPr lang="en-US" altLang="zh-CN" dirty="0" smtClean="0"/>
          </a:p>
          <a:p>
            <a:r>
              <a:rPr lang="en-US" altLang="zh-CN" dirty="0" err="1" smtClean="0"/>
              <a:t>HMaster</a:t>
            </a:r>
            <a:r>
              <a:rPr lang="zh-CN" altLang="en-US" dirty="0" smtClean="0"/>
              <a:t>通过监控这些</a:t>
            </a:r>
            <a:r>
              <a:rPr lang="en-US" altLang="zh-CN" dirty="0" smtClean="0"/>
              <a:t>ephemeral node</a:t>
            </a:r>
            <a:r>
              <a:rPr lang="zh-CN" altLang="en-US" dirty="0" smtClean="0"/>
              <a:t>的状态来发现正常工作的或发生故障下线的</a:t>
            </a:r>
            <a:r>
              <a:rPr lang="en-US" altLang="zh-CN" dirty="0" smtClean="0"/>
              <a:t>Region server</a:t>
            </a:r>
            <a:r>
              <a:rPr lang="zh-CN" altLang="en-US" dirty="0" smtClean="0"/>
              <a:t>。</a:t>
            </a:r>
            <a:endParaRPr lang="en-US" altLang="zh-CN" dirty="0" smtClean="0"/>
          </a:p>
          <a:p>
            <a:r>
              <a:rPr lang="en-US" altLang="zh-CN" dirty="0" err="1" smtClean="0"/>
              <a:t>HMaster</a:t>
            </a:r>
            <a:r>
              <a:rPr lang="zh-CN" altLang="en-US" dirty="0" smtClean="0"/>
              <a:t>之间通过互相竞争创建</a:t>
            </a:r>
            <a:r>
              <a:rPr lang="en-US" altLang="zh-CN" dirty="0" smtClean="0"/>
              <a:t>ephemeral node</a:t>
            </a:r>
            <a:r>
              <a:rPr lang="zh-CN" altLang="en-US" dirty="0" smtClean="0"/>
              <a:t>进行</a:t>
            </a:r>
            <a:r>
              <a:rPr lang="en-US" altLang="zh-CN" dirty="0" smtClean="0"/>
              <a:t>Master</a:t>
            </a:r>
            <a:r>
              <a:rPr lang="zh-CN" altLang="en-US" dirty="0" smtClean="0"/>
              <a:t>选举。</a:t>
            </a:r>
            <a:endParaRPr lang="en-US" altLang="zh-CN" dirty="0" smtClean="0"/>
          </a:p>
          <a:p>
            <a:r>
              <a:rPr lang="en-US" altLang="zh-CN" dirty="0" err="1" smtClean="0"/>
              <a:t>ZooKeeper</a:t>
            </a:r>
            <a:r>
              <a:rPr lang="zh-CN" altLang="en-US" dirty="0" smtClean="0"/>
              <a:t>会选出区中第一个创建成功的作为唯一一个活跃的</a:t>
            </a:r>
            <a:r>
              <a:rPr lang="en-US" altLang="zh-CN" dirty="0" err="1" smtClean="0"/>
              <a:t>HMaster</a:t>
            </a:r>
            <a:r>
              <a:rPr lang="zh-CN" altLang="en-US" dirty="0" smtClean="0"/>
              <a:t>。</a:t>
            </a:r>
            <a:endParaRPr lang="en-US" altLang="zh-CN" dirty="0" smtClean="0"/>
          </a:p>
          <a:p>
            <a:r>
              <a:rPr lang="zh-CN" altLang="en-US" dirty="0" smtClean="0"/>
              <a:t>活跃的</a:t>
            </a:r>
            <a:r>
              <a:rPr lang="en-US" altLang="zh-CN" dirty="0" err="1" smtClean="0"/>
              <a:t>HMaster</a:t>
            </a:r>
            <a:r>
              <a:rPr lang="zh-CN" altLang="en-US" dirty="0" smtClean="0"/>
              <a:t>向</a:t>
            </a:r>
            <a:r>
              <a:rPr lang="en-US" altLang="zh-CN" dirty="0" err="1" smtClean="0"/>
              <a:t>ZooKeeper</a:t>
            </a:r>
            <a:r>
              <a:rPr lang="zh-CN" altLang="en-US" dirty="0" smtClean="0"/>
              <a:t>发送心跳信息来表明自己在线的状态。</a:t>
            </a:r>
            <a:endParaRPr lang="en-US" altLang="zh-CN" dirty="0" smtClean="0"/>
          </a:p>
          <a:p>
            <a:r>
              <a:rPr lang="zh-CN" altLang="en-US" dirty="0" smtClean="0"/>
              <a:t>不活跃的</a:t>
            </a:r>
            <a:r>
              <a:rPr lang="en-US" altLang="zh-CN" dirty="0" err="1" smtClean="0"/>
              <a:t>HMaster</a:t>
            </a:r>
            <a:r>
              <a:rPr lang="zh-CN" altLang="en-US" dirty="0" smtClean="0"/>
              <a:t>则监听活跃</a:t>
            </a:r>
            <a:r>
              <a:rPr lang="en-US" altLang="zh-CN" dirty="0" err="1" smtClean="0"/>
              <a:t>HMaster</a:t>
            </a:r>
            <a:r>
              <a:rPr lang="zh-CN" altLang="en-US" dirty="0" smtClean="0"/>
              <a:t>的状态，并在活跃</a:t>
            </a:r>
            <a:r>
              <a:rPr lang="en-US" altLang="zh-CN" dirty="0" err="1" smtClean="0"/>
              <a:t>HMaster</a:t>
            </a:r>
            <a:r>
              <a:rPr lang="zh-CN" altLang="en-US" dirty="0" smtClean="0"/>
              <a:t>发生故障下线之后重新选举，从而实现了</a:t>
            </a:r>
            <a:r>
              <a:rPr lang="en-US" altLang="zh-CN" dirty="0" err="1" smtClean="0"/>
              <a:t>HBase</a:t>
            </a:r>
            <a:r>
              <a:rPr lang="zh-CN" altLang="en-US" dirty="0" smtClean="0"/>
              <a:t>的高可用性。</a:t>
            </a:r>
            <a:endParaRPr lang="zh-CN" altLang="en-US" dirty="0" smtClean="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1" dirty="0" smtClean="0">
                <a:hlinkClick r:id="rId3"/>
              </a:rPr>
              <a:t>Ubuntu</a:t>
            </a:r>
            <a:r>
              <a:rPr lang="zh-CN" altLang="en-US" b="1" dirty="0" smtClean="0">
                <a:hlinkClick r:id="rId3"/>
              </a:rPr>
              <a:t>之间拷贝数据：</a:t>
            </a:r>
            <a:r>
              <a:rPr lang="en-US" altLang="zh-CN" b="1" dirty="0" smtClean="0">
                <a:hlinkClick r:id="rId3"/>
              </a:rPr>
              <a:t> </a:t>
            </a:r>
            <a:r>
              <a:rPr lang="en-US" altLang="zh-CN" b="1" dirty="0" err="1" smtClean="0">
                <a:hlinkClick r:id="rId3"/>
              </a:rPr>
              <a:t>scp</a:t>
            </a:r>
            <a:r>
              <a:rPr lang="en-US" altLang="zh-CN" b="1" dirty="0" smtClean="0">
                <a:hlinkClick r:id="rId3"/>
              </a:rPr>
              <a:t> hbase-2.2.6-bin.tar.gz   slave1:~/</a:t>
            </a:r>
            <a:r>
              <a:rPr lang="en-US" altLang="zh-CN" b="1" dirty="0" err="1" smtClean="0">
                <a:hlinkClick r:id="rId3"/>
              </a:rPr>
              <a:t>myworkspace</a:t>
            </a:r>
            <a:r>
              <a:rPr lang="en-US" altLang="zh-CN" b="1" dirty="0" smtClean="0">
                <a:hlinkClick r:id="rId3"/>
              </a:rPr>
              <a:t>/software</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b="1" dirty="0" smtClean="0">
                <a:hlinkClick r:id="rId3"/>
              </a:rPr>
              <a:t> </a:t>
            </a:r>
            <a:r>
              <a:rPr lang="zh-CN" altLang="en-US" b="1" dirty="0" smtClean="0">
                <a:hlinkClick r:id="rId3"/>
              </a:rPr>
              <a:t>或者</a:t>
            </a:r>
            <a:r>
              <a:rPr lang="en-US" altLang="zh-CN" b="1" dirty="0" smtClean="0">
                <a:hlinkClick r:id="rId3"/>
              </a:rPr>
              <a:t> </a:t>
            </a:r>
            <a:r>
              <a:rPr lang="en-US" altLang="zh-CN" b="1" dirty="0" err="1" smtClean="0">
                <a:hlinkClick r:id="rId3"/>
              </a:rPr>
              <a:t>scp</a:t>
            </a:r>
            <a:r>
              <a:rPr lang="en-US" altLang="zh-CN" b="1" dirty="0" smtClean="0">
                <a:hlinkClick r:id="rId3"/>
              </a:rPr>
              <a:t> hbase-2.2.6-bin.tar.gz   bigdata2020@slave1:~/</a:t>
            </a:r>
            <a:r>
              <a:rPr lang="en-US" altLang="zh-CN" b="1" dirty="0" err="1" smtClean="0">
                <a:hlinkClick r:id="rId3"/>
              </a:rPr>
              <a:t>myworkspace</a:t>
            </a:r>
            <a:r>
              <a:rPr lang="en-US" altLang="zh-CN" b="1" dirty="0" smtClean="0">
                <a:hlinkClick r:id="rId3"/>
              </a:rPr>
              <a:t>/software</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b="1" dirty="0" smtClean="0">
              <a:hlinkClick r:id="rId3"/>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smtClean="0">
                <a:hlinkClick r:id="rId3"/>
              </a:rPr>
              <a:t>参考安装链接：</a:t>
            </a:r>
            <a:r>
              <a:rPr lang="en-US" altLang="zh-CN" dirty="0" smtClean="0"/>
              <a:t>https://blog.csdn.net/gdeasy/article/details/103136090?utm_medium=distribute.pc_aggpage_search_result.none-task-blog-2~all~first_rank_v2~rank_v28-4-103136090.nonecase&amp;utm_term=hadoop3.2%20hbase&amp;spm=1000.2123.3001.4430</a:t>
            </a:r>
            <a:endParaRPr lang="en-US" altLang="zh-CN" b="1" dirty="0" smtClean="0">
              <a:hlinkClick r:id="rId3"/>
            </a:endParaRPr>
          </a:p>
          <a:p>
            <a:r>
              <a:rPr lang="en-US" altLang="zh-CN" b="1" dirty="0" err="1" smtClean="0">
                <a:hlinkClick r:id="rId3"/>
              </a:rPr>
              <a:t>Hbase</a:t>
            </a:r>
            <a:r>
              <a:rPr lang="zh-CN" altLang="en-US" b="1" dirty="0" smtClean="0">
                <a:hlinkClick r:id="rId3"/>
              </a:rPr>
              <a:t>下载地址</a:t>
            </a:r>
            <a:r>
              <a:rPr lang="zh-CN" altLang="en-US" b="1" dirty="0" smtClean="0"/>
              <a:t>：</a:t>
            </a:r>
            <a:r>
              <a:rPr lang="en-US" altLang="zh-CN" b="1" dirty="0" smtClean="0"/>
              <a:t>https://hbase.apache.org/downloads.html</a:t>
            </a:r>
            <a:endParaRPr lang="en-US" altLang="zh-CN" b="1" dirty="0" smtClean="0"/>
          </a:p>
          <a:p>
            <a:r>
              <a:rPr lang="en-US" altLang="zh-CN" dirty="0" smtClean="0"/>
              <a:t>Zookeeper</a:t>
            </a:r>
            <a:r>
              <a:rPr lang="zh-CN" altLang="en-US" dirty="0" smtClean="0"/>
              <a:t>下载地址：</a:t>
            </a:r>
            <a:r>
              <a:rPr lang="en-US" altLang="zh-CN" dirty="0" smtClean="0"/>
              <a:t>https://www.apache.org/dyn/closer.lua/zookeeper/zookeeper-3.5.8/apache-zookeeper-3.5.8-bin.tar.gz</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Hbase-site.xml</a:t>
            </a:r>
            <a:r>
              <a:rPr lang="zh-CN" altLang="en-US" sz="1200" b="0" i="0" kern="1200" dirty="0" smtClean="0">
                <a:solidFill>
                  <a:schemeClr val="tx1"/>
                </a:solidFill>
                <a:effectLst/>
                <a:latin typeface="+mn-lt"/>
                <a:ea typeface="+mn-ea"/>
                <a:cs typeface="+mn-cs"/>
              </a:rPr>
              <a:t>可选节点</a:t>
            </a:r>
            <a:r>
              <a:rPr lang="en-US" altLang="zh-CN" sz="1200" b="0" i="0" kern="1200" dirty="0" err="1" smtClean="0">
                <a:solidFill>
                  <a:schemeClr val="tx1"/>
                </a:solidFill>
                <a:effectLst/>
                <a:latin typeface="+mn-lt"/>
                <a:ea typeface="+mn-ea"/>
                <a:cs typeface="+mn-cs"/>
              </a:rPr>
              <a:t>.property.clientPort</a:t>
            </a:r>
            <a:r>
              <a:rPr lang="en-US" altLang="zh-CN" sz="1200" b="0" i="0" kern="1200" dirty="0" smtClean="0">
                <a:solidFill>
                  <a:schemeClr val="tx1"/>
                </a:solidFill>
                <a:effectLst/>
                <a:latin typeface="+mn-lt"/>
                <a:ea typeface="+mn-ea"/>
                <a:cs typeface="+mn-cs"/>
              </a:rPr>
              <a:t>&lt;/name&gt; &lt;value&gt;2181&lt;/value&gt; &lt;/property</a:t>
            </a:r>
            <a:r>
              <a:rPr lang="zh-CN" altLang="en-US" dirty="0" smtClean="0">
                <a:effectLst/>
                <a:sym typeface="+mn-ea"/>
              </a:rPr>
              <a:t>：</a:t>
            </a:r>
            <a:endParaRPr lang="en-US" altLang="zh-CN"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effectLst/>
                <a:sym typeface="+mn-ea"/>
              </a:rPr>
              <a:t>&lt;property&gt; &lt;name&gt;</a:t>
            </a:r>
            <a:r>
              <a:rPr lang="en-US" altLang="zh-CN" dirty="0" err="1" smtClean="0">
                <a:effectLst/>
                <a:sym typeface="+mn-ea"/>
              </a:rPr>
              <a:t>hbase.zookeeper</a:t>
            </a:r>
            <a:r>
              <a:rPr lang="en-US" altLang="zh-CN" sz="1200" b="0" i="0" kern="1200" dirty="0" smtClean="0">
                <a:solidFill>
                  <a:schemeClr val="tx1"/>
                </a:solidFill>
                <a:effectLst/>
                <a:latin typeface="+mn-lt"/>
                <a:ea typeface="+mn-ea"/>
                <a:cs typeface="+mn-cs"/>
              </a:rPr>
              <a:t>&gt;</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HBase</a:t>
            </a:r>
            <a:r>
              <a:rPr lang="zh-CN" altLang="en-US" dirty="0" smtClean="0"/>
              <a:t>中有一个特殊的起目录作用的表格，称为</a:t>
            </a:r>
            <a:r>
              <a:rPr lang="en-US" altLang="zh-CN" dirty="0" smtClean="0"/>
              <a:t>META table</a:t>
            </a:r>
            <a:r>
              <a:rPr lang="zh-CN" altLang="en-US" dirty="0" smtClean="0"/>
              <a:t>。</a:t>
            </a:r>
            <a:r>
              <a:rPr lang="en-US" altLang="zh-CN" dirty="0" smtClean="0"/>
              <a:t>META table</a:t>
            </a:r>
            <a:r>
              <a:rPr lang="zh-CN" altLang="en-US" dirty="0" smtClean="0"/>
              <a:t>中保存集群</a:t>
            </a:r>
            <a:r>
              <a:rPr lang="en-US" altLang="zh-CN" dirty="0" smtClean="0"/>
              <a:t>region</a:t>
            </a:r>
            <a:r>
              <a:rPr lang="zh-CN" altLang="en-US" dirty="0" smtClean="0"/>
              <a:t>的地址信息。</a:t>
            </a:r>
            <a:r>
              <a:rPr lang="en-US" altLang="zh-CN" dirty="0" err="1" smtClean="0"/>
              <a:t>ZooKeeper</a:t>
            </a:r>
            <a:r>
              <a:rPr lang="zh-CN" altLang="en-US" dirty="0" smtClean="0"/>
              <a:t>中会保存</a:t>
            </a:r>
            <a:r>
              <a:rPr lang="en-US" altLang="zh-CN" dirty="0" smtClean="0"/>
              <a:t>META table</a:t>
            </a:r>
            <a:r>
              <a:rPr lang="zh-CN" altLang="en-US" dirty="0" smtClean="0"/>
              <a:t>的位置。</a:t>
            </a:r>
            <a:endParaRPr lang="zh-CN" altLang="en-US" dirty="0" smtClean="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create 'Student','</a:t>
            </a:r>
            <a:r>
              <a:rPr lang="en-US" altLang="zh-CN" dirty="0" err="1" smtClean="0"/>
              <a:t>StuInfo</a:t>
            </a:r>
            <a:r>
              <a:rPr lang="en-US" altLang="zh-CN" dirty="0" smtClean="0"/>
              <a:t>','Grades'</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a:p>
            <a:r>
              <a:rPr lang="en-US" altLang="zh-CN" dirty="0" smtClean="0"/>
              <a:t>alter 'Student', 'hobby'</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alter 'Student', 'delete' =&gt; 'hobby'</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put 'Student', '0001', '</a:t>
            </a:r>
            <a:r>
              <a:rPr lang="en-US" altLang="zh-CN" dirty="0" err="1" smtClean="0"/>
              <a:t>StuInfo:Name</a:t>
            </a:r>
            <a:r>
              <a:rPr lang="en-US" altLang="zh-CN" dirty="0" smtClean="0"/>
              <a:t>', 'Tom Green', 1</a:t>
            </a:r>
            <a:br>
              <a:rPr lang="en-US" altLang="zh-CN" dirty="0" smtClean="0"/>
            </a:br>
            <a:r>
              <a:rPr lang="en-US" altLang="zh-CN" dirty="0" smtClean="0"/>
              <a:t>put 'Student', '0001', '</a:t>
            </a:r>
            <a:r>
              <a:rPr lang="en-US" altLang="zh-CN" dirty="0" err="1" smtClean="0"/>
              <a:t>StuInfo:Age</a:t>
            </a:r>
            <a:r>
              <a:rPr lang="en-US" altLang="zh-CN" dirty="0" smtClean="0"/>
              <a:t>', '18'</a:t>
            </a:r>
            <a:br>
              <a:rPr lang="en-US" altLang="zh-CN" dirty="0" smtClean="0"/>
            </a:br>
            <a:r>
              <a:rPr lang="en-US" altLang="zh-CN" dirty="0" smtClean="0"/>
              <a:t>put 'Student', '0001', '</a:t>
            </a:r>
            <a:r>
              <a:rPr lang="en-US" altLang="zh-CN" dirty="0" err="1" smtClean="0"/>
              <a:t>StuInfo:Sex</a:t>
            </a:r>
            <a:r>
              <a:rPr lang="en-US" altLang="zh-CN" dirty="0" smtClean="0"/>
              <a:t>', 'Male'</a:t>
            </a:r>
            <a:br>
              <a:rPr lang="en-US" altLang="zh-CN" dirty="0" smtClean="0"/>
            </a:br>
            <a:r>
              <a:rPr lang="en-US" altLang="zh-CN" dirty="0" smtClean="0"/>
              <a:t>put 'Student', '0001', '</a:t>
            </a:r>
            <a:r>
              <a:rPr lang="en-US" altLang="zh-CN" dirty="0" err="1" smtClean="0"/>
              <a:t>Grades:BigData</a:t>
            </a:r>
            <a:r>
              <a:rPr lang="en-US" altLang="zh-CN" dirty="0" smtClean="0"/>
              <a:t>', '80'</a:t>
            </a:r>
            <a:br>
              <a:rPr lang="en-US" altLang="zh-CN" dirty="0" smtClean="0"/>
            </a:br>
            <a:r>
              <a:rPr lang="en-US" altLang="zh-CN" dirty="0" smtClean="0"/>
              <a:t>put 'Student', '0001', '</a:t>
            </a:r>
            <a:r>
              <a:rPr lang="en-US" altLang="zh-CN" dirty="0" err="1" smtClean="0"/>
              <a:t>Grades:Computer</a:t>
            </a:r>
            <a:r>
              <a:rPr lang="en-US" altLang="zh-CN" dirty="0" smtClean="0"/>
              <a:t>', '90'</a:t>
            </a:r>
            <a:br>
              <a:rPr lang="en-US" altLang="zh-CN" dirty="0" smtClean="0"/>
            </a:br>
            <a:r>
              <a:rPr lang="en-US" altLang="zh-CN" dirty="0" smtClean="0"/>
              <a:t>put 'Student', '0001', '</a:t>
            </a:r>
            <a:r>
              <a:rPr lang="en-US" altLang="zh-CN" dirty="0" err="1" smtClean="0"/>
              <a:t>Grades:Math</a:t>
            </a:r>
            <a:r>
              <a:rPr lang="en-US" altLang="zh-CN" dirty="0" smtClean="0"/>
              <a:t>', '85'</a:t>
            </a:r>
            <a:endParaRPr lang="en-US" altLang="zh-CN" dirty="0" smtClean="0"/>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如果 </a:t>
            </a:r>
            <a:r>
              <a:rPr lang="en-US" altLang="zh-CN" dirty="0" smtClean="0"/>
              <a:t>put </a:t>
            </a:r>
            <a:r>
              <a:rPr lang="zh-CN" altLang="en-US" dirty="0" smtClean="0"/>
              <a:t>语句中的单元格是已经存在的，即行键、列族及列名都已经存在，且不考虑时间戳的情况下，执行 </a:t>
            </a:r>
            <a:r>
              <a:rPr lang="en-US" altLang="zh-CN" dirty="0" smtClean="0"/>
              <a:t>put </a:t>
            </a:r>
            <a:r>
              <a:rPr lang="zh-CN" altLang="en-US" dirty="0" smtClean="0"/>
              <a:t>语句，则可对数据进行更新操作。</a:t>
            </a:r>
            <a:br>
              <a:rPr lang="zh-CN" altLang="en-US" dirty="0" smtClean="0"/>
            </a:br>
            <a:r>
              <a:rPr lang="zh-CN" altLang="en-US" dirty="0" smtClean="0"/>
              <a:t>如以下命令可将行键为 </a:t>
            </a:r>
            <a:r>
              <a:rPr lang="en-US" altLang="zh-CN" dirty="0" smtClean="0"/>
              <a:t>0001 </a:t>
            </a:r>
            <a:r>
              <a:rPr lang="zh-CN" altLang="en-US" dirty="0" smtClean="0"/>
              <a:t>的学生姓名改为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Jim Green</a:t>
            </a:r>
            <a:r>
              <a:rPr lang="zh-CN" altLang="en-US" dirty="0" smtClean="0"/>
              <a:t>： </a:t>
            </a:r>
            <a:r>
              <a:rPr lang="en-US" altLang="zh-CN" dirty="0" smtClean="0"/>
              <a:t>put 'Student', '0001', '</a:t>
            </a:r>
            <a:r>
              <a:rPr lang="en-US" altLang="zh-CN" dirty="0" err="1" smtClean="0"/>
              <a:t>Stulnfo:Name</a:t>
            </a:r>
            <a:r>
              <a:rPr lang="en-US" altLang="zh-CN" dirty="0" smtClean="0"/>
              <a:t>', 'Jim Green'</a:t>
            </a:r>
            <a:endParaRPr lang="en-US" altLang="zh-CN" dirty="0" smtClean="0"/>
          </a:p>
          <a:p>
            <a:endParaRPr lang="en-US" altLang="zh-CN" dirty="0" smtClean="0"/>
          </a:p>
          <a:p>
            <a:endParaRPr lang="en-US" altLang="zh-CN" dirty="0" smtClean="0"/>
          </a:p>
          <a:p>
            <a:r>
              <a:rPr lang="zh-CN" altLang="en-US" dirty="0" smtClean="0"/>
              <a:t>另外，</a:t>
            </a:r>
            <a:r>
              <a:rPr lang="en-US" altLang="zh-CN" dirty="0" smtClean="0"/>
              <a:t>delete </a:t>
            </a:r>
            <a:r>
              <a:rPr lang="zh-CN" altLang="en-US" dirty="0" smtClean="0"/>
              <a:t>命令的最小粒度是单元格（</a:t>
            </a:r>
            <a:r>
              <a:rPr lang="en-US" altLang="zh-CN" dirty="0" smtClean="0"/>
              <a:t>Cell</a:t>
            </a:r>
            <a:r>
              <a:rPr lang="zh-CN" altLang="en-US" dirty="0" smtClean="0"/>
              <a:t>）。例如，执行以下命令将删除 </a:t>
            </a:r>
            <a:r>
              <a:rPr lang="en-US" altLang="zh-CN" dirty="0" smtClean="0"/>
              <a:t>Student </a:t>
            </a:r>
            <a:r>
              <a:rPr lang="zh-CN" altLang="en-US" dirty="0" smtClean="0"/>
              <a:t>表中行键为 </a:t>
            </a:r>
            <a:r>
              <a:rPr lang="en-US" altLang="zh-CN" dirty="0" smtClean="0"/>
              <a:t>0001</a:t>
            </a:r>
            <a:r>
              <a:rPr lang="zh-CN" altLang="en-US" dirty="0" smtClean="0"/>
              <a:t>，</a:t>
            </a:r>
            <a:r>
              <a:rPr lang="en-US" altLang="zh-CN" dirty="0" smtClean="0"/>
              <a:t>Grades </a:t>
            </a:r>
            <a:r>
              <a:rPr lang="zh-CN" altLang="en-US" dirty="0" smtClean="0"/>
              <a:t>列族成员为 </a:t>
            </a:r>
            <a:r>
              <a:rPr lang="en-US" altLang="zh-CN" dirty="0" smtClean="0"/>
              <a:t>Math</a:t>
            </a:r>
            <a:r>
              <a:rPr lang="zh-CN" altLang="en-US" dirty="0" smtClean="0"/>
              <a:t>，时间戳小于等于 </a:t>
            </a:r>
            <a:r>
              <a:rPr lang="en-US" altLang="zh-CN" dirty="0" smtClean="0"/>
              <a:t>2 </a:t>
            </a:r>
            <a:r>
              <a:rPr lang="zh-CN" altLang="en-US" dirty="0" smtClean="0"/>
              <a:t>的数据： </a:t>
            </a:r>
            <a:endParaRPr lang="en-US" altLang="zh-CN" dirty="0" smtClean="0"/>
          </a:p>
          <a:p>
            <a:r>
              <a:rPr lang="en-US" altLang="zh-CN" dirty="0" smtClean="0"/>
              <a:t>delete 'Student', '0001', '</a:t>
            </a:r>
            <a:r>
              <a:rPr lang="en-US" altLang="zh-CN" dirty="0" err="1" smtClean="0"/>
              <a:t>Grades:Math</a:t>
            </a:r>
            <a:r>
              <a:rPr lang="en-US" altLang="zh-CN" dirty="0" smtClean="0"/>
              <a:t>', 2</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put 'Student', '0001', '</a:t>
            </a:r>
            <a:r>
              <a:rPr lang="en-US" altLang="zh-CN" dirty="0" err="1" smtClean="0"/>
              <a:t>StuInfo:Name</a:t>
            </a:r>
            <a:r>
              <a:rPr lang="en-US" altLang="zh-CN" dirty="0" smtClean="0"/>
              <a:t>', 'Tom Green', 1</a:t>
            </a:r>
            <a:br>
              <a:rPr lang="en-US" altLang="zh-CN" dirty="0" smtClean="0"/>
            </a:br>
            <a:r>
              <a:rPr lang="en-US" altLang="zh-CN" dirty="0" smtClean="0"/>
              <a:t>put 'Student', '0001', '</a:t>
            </a:r>
            <a:r>
              <a:rPr lang="en-US" altLang="zh-CN" dirty="0" err="1" smtClean="0"/>
              <a:t>StuInfo:Age</a:t>
            </a:r>
            <a:r>
              <a:rPr lang="en-US" altLang="zh-CN" dirty="0" smtClean="0"/>
              <a:t>', '18'</a:t>
            </a:r>
            <a:br>
              <a:rPr lang="en-US" altLang="zh-CN" dirty="0" smtClean="0"/>
            </a:br>
            <a:r>
              <a:rPr lang="en-US" altLang="zh-CN" dirty="0" smtClean="0"/>
              <a:t>put 'Student', '0001', '</a:t>
            </a:r>
            <a:r>
              <a:rPr lang="en-US" altLang="zh-CN" dirty="0" err="1" smtClean="0"/>
              <a:t>StuInfo:Sex</a:t>
            </a:r>
            <a:r>
              <a:rPr lang="en-US" altLang="zh-CN" dirty="0" smtClean="0"/>
              <a:t>', 'Male'</a:t>
            </a:r>
            <a:br>
              <a:rPr lang="en-US" altLang="zh-CN" dirty="0" smtClean="0"/>
            </a:br>
            <a:r>
              <a:rPr lang="en-US" altLang="zh-CN" dirty="0" smtClean="0"/>
              <a:t>put 'Student', '0001', '</a:t>
            </a:r>
            <a:r>
              <a:rPr lang="en-US" altLang="zh-CN" dirty="0" err="1" smtClean="0"/>
              <a:t>Grades:BigData</a:t>
            </a:r>
            <a:r>
              <a:rPr lang="en-US" altLang="zh-CN" dirty="0" smtClean="0"/>
              <a:t>', '80'</a:t>
            </a:r>
            <a:br>
              <a:rPr lang="en-US" altLang="zh-CN" dirty="0" smtClean="0"/>
            </a:br>
            <a:r>
              <a:rPr lang="en-US" altLang="zh-CN" dirty="0" smtClean="0"/>
              <a:t>put 'Student', '0001', '</a:t>
            </a:r>
            <a:r>
              <a:rPr lang="en-US" altLang="zh-CN" dirty="0" err="1" smtClean="0"/>
              <a:t>Grades:Computer</a:t>
            </a:r>
            <a:r>
              <a:rPr lang="en-US" altLang="zh-CN" dirty="0" smtClean="0"/>
              <a:t>', '90'</a:t>
            </a:r>
            <a:br>
              <a:rPr lang="en-US" altLang="zh-CN" dirty="0" smtClean="0"/>
            </a:br>
            <a:r>
              <a:rPr lang="en-US" altLang="zh-CN" dirty="0" smtClean="0"/>
              <a:t>put 'Student', '0001', '</a:t>
            </a:r>
            <a:r>
              <a:rPr lang="en-US" altLang="zh-CN" dirty="0" err="1" smtClean="0"/>
              <a:t>Grades:Math</a:t>
            </a:r>
            <a:r>
              <a:rPr lang="en-US" altLang="zh-CN" dirty="0" smtClean="0"/>
              <a:t>', '85'</a:t>
            </a:r>
            <a:endParaRPr lang="en-US" altLang="zh-CN" dirty="0" smtClean="0"/>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如果 </a:t>
            </a:r>
            <a:r>
              <a:rPr lang="en-US" altLang="zh-CN" dirty="0" smtClean="0"/>
              <a:t>put </a:t>
            </a:r>
            <a:r>
              <a:rPr lang="zh-CN" altLang="en-US" dirty="0" smtClean="0"/>
              <a:t>语句中的单元格是已经存在的，即行键、列族及列名都已经存在，且不考虑时间戳的情况下，执行 </a:t>
            </a:r>
            <a:r>
              <a:rPr lang="en-US" altLang="zh-CN" dirty="0" smtClean="0"/>
              <a:t>put </a:t>
            </a:r>
            <a:r>
              <a:rPr lang="zh-CN" altLang="en-US" dirty="0" smtClean="0"/>
              <a:t>语句，则可对数据进行更新操作。</a:t>
            </a:r>
            <a:br>
              <a:rPr lang="zh-CN" altLang="en-US" dirty="0" smtClean="0"/>
            </a:br>
            <a:r>
              <a:rPr lang="zh-CN" altLang="en-US" dirty="0" smtClean="0"/>
              <a:t>如以下命令可将行键为 </a:t>
            </a:r>
            <a:r>
              <a:rPr lang="en-US" altLang="zh-CN" dirty="0" smtClean="0"/>
              <a:t>0001 </a:t>
            </a:r>
            <a:r>
              <a:rPr lang="zh-CN" altLang="en-US" dirty="0" smtClean="0"/>
              <a:t>的学生姓名改为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Jim Green</a:t>
            </a:r>
            <a:r>
              <a:rPr lang="zh-CN" altLang="en-US" dirty="0" smtClean="0"/>
              <a:t>： </a:t>
            </a:r>
            <a:r>
              <a:rPr lang="en-US" altLang="zh-CN" dirty="0" smtClean="0"/>
              <a:t>put 'Student', '0001', '</a:t>
            </a:r>
            <a:r>
              <a:rPr lang="en-US" altLang="zh-CN" dirty="0" err="1" smtClean="0"/>
              <a:t>Stulnfo:Name</a:t>
            </a:r>
            <a:r>
              <a:rPr lang="en-US" altLang="zh-CN" dirty="0" smtClean="0"/>
              <a:t>', 'Jim Green'</a:t>
            </a:r>
            <a:endParaRPr lang="en-US" altLang="zh-CN" dirty="0" smtClean="0"/>
          </a:p>
          <a:p>
            <a:endParaRPr lang="en-US" altLang="zh-CN" dirty="0" smtClean="0"/>
          </a:p>
          <a:p>
            <a:endParaRPr lang="en-US" altLang="zh-CN" dirty="0" smtClean="0"/>
          </a:p>
          <a:p>
            <a:r>
              <a:rPr lang="zh-CN" altLang="en-US" dirty="0" smtClean="0"/>
              <a:t>另外，</a:t>
            </a:r>
            <a:r>
              <a:rPr lang="en-US" altLang="zh-CN" dirty="0" smtClean="0"/>
              <a:t>delete </a:t>
            </a:r>
            <a:r>
              <a:rPr lang="zh-CN" altLang="en-US" dirty="0" smtClean="0"/>
              <a:t>命令的最小粒度是单元格（</a:t>
            </a:r>
            <a:r>
              <a:rPr lang="en-US" altLang="zh-CN" dirty="0" smtClean="0"/>
              <a:t>Cell</a:t>
            </a:r>
            <a:r>
              <a:rPr lang="zh-CN" altLang="en-US" dirty="0" smtClean="0"/>
              <a:t>）。例如，执行以下命令将删除 </a:t>
            </a:r>
            <a:r>
              <a:rPr lang="en-US" altLang="zh-CN" dirty="0" smtClean="0"/>
              <a:t>Student </a:t>
            </a:r>
            <a:r>
              <a:rPr lang="zh-CN" altLang="en-US" dirty="0" smtClean="0"/>
              <a:t>表中行键为 </a:t>
            </a:r>
            <a:r>
              <a:rPr lang="en-US" altLang="zh-CN" dirty="0" smtClean="0"/>
              <a:t>0001</a:t>
            </a:r>
            <a:r>
              <a:rPr lang="zh-CN" altLang="en-US" dirty="0" smtClean="0"/>
              <a:t>，</a:t>
            </a:r>
            <a:r>
              <a:rPr lang="en-US" altLang="zh-CN" dirty="0" smtClean="0"/>
              <a:t>Grades </a:t>
            </a:r>
            <a:r>
              <a:rPr lang="zh-CN" altLang="en-US" dirty="0" smtClean="0"/>
              <a:t>列族成员为 </a:t>
            </a:r>
            <a:r>
              <a:rPr lang="en-US" altLang="zh-CN" dirty="0" smtClean="0"/>
              <a:t>Math</a:t>
            </a:r>
            <a:r>
              <a:rPr lang="zh-CN" altLang="en-US" dirty="0" smtClean="0"/>
              <a:t>，时间戳小于等于 </a:t>
            </a:r>
            <a:r>
              <a:rPr lang="en-US" altLang="zh-CN" dirty="0" smtClean="0"/>
              <a:t>2 </a:t>
            </a:r>
            <a:r>
              <a:rPr lang="zh-CN" altLang="en-US" dirty="0" smtClean="0"/>
              <a:t>的数据： </a:t>
            </a:r>
            <a:endParaRPr lang="en-US" altLang="zh-CN" dirty="0" smtClean="0"/>
          </a:p>
          <a:p>
            <a:r>
              <a:rPr lang="en-US" altLang="zh-CN" dirty="0" smtClean="0"/>
              <a:t>delete 'Student', '0001', '</a:t>
            </a:r>
            <a:r>
              <a:rPr lang="en-US" altLang="zh-CN" dirty="0" err="1" smtClean="0"/>
              <a:t>Grades:Math</a:t>
            </a:r>
            <a:r>
              <a:rPr lang="en-US" altLang="zh-CN" dirty="0" smtClean="0"/>
              <a:t>', 2</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err="1" smtClean="0">
                <a:solidFill>
                  <a:srgbClr val="000000"/>
                </a:solidFill>
                <a:latin typeface="Verdana" panose="020B0604030504040204" pitchFamily="34" charset="0"/>
              </a:rPr>
              <a:t>HBase</a:t>
            </a:r>
            <a:r>
              <a:rPr lang="en-US" altLang="zh-CN" b="1" dirty="0" smtClean="0">
                <a:solidFill>
                  <a:srgbClr val="000000"/>
                </a:solidFill>
                <a:latin typeface="Verdana" panose="020B0604030504040204" pitchFamily="34" charset="0"/>
              </a:rPr>
              <a:t> </a:t>
            </a:r>
            <a:r>
              <a:rPr lang="zh-CN" altLang="en-US" b="1" dirty="0" smtClean="0">
                <a:solidFill>
                  <a:srgbClr val="000000"/>
                </a:solidFill>
                <a:latin typeface="Verdana" panose="020B0604030504040204" pitchFamily="34" charset="0"/>
              </a:rPr>
              <a:t>参考了 </a:t>
            </a:r>
            <a:r>
              <a:rPr lang="en-US" altLang="zh-CN" b="1" dirty="0" smtClean="0">
                <a:solidFill>
                  <a:srgbClr val="000000"/>
                </a:solidFill>
                <a:latin typeface="Verdana" panose="020B0604030504040204" pitchFamily="34" charset="0"/>
              </a:rPr>
              <a:t>Google </a:t>
            </a:r>
            <a:r>
              <a:rPr lang="zh-CN" altLang="en-US" b="1" dirty="0" smtClean="0">
                <a:solidFill>
                  <a:srgbClr val="000000"/>
                </a:solidFill>
                <a:latin typeface="Verdana" panose="020B0604030504040204" pitchFamily="34" charset="0"/>
              </a:rPr>
              <a:t>公司的 </a:t>
            </a:r>
            <a:r>
              <a:rPr lang="en-US" altLang="zh-CN" b="1" dirty="0" err="1" smtClean="0">
                <a:solidFill>
                  <a:srgbClr val="000000"/>
                </a:solidFill>
                <a:latin typeface="Verdana" panose="020B0604030504040204" pitchFamily="34" charset="0"/>
              </a:rPr>
              <a:t>Bigtable</a:t>
            </a:r>
            <a:r>
              <a:rPr lang="en-US" altLang="zh-CN" b="1" dirty="0" smtClean="0">
                <a:solidFill>
                  <a:srgbClr val="000000"/>
                </a:solidFill>
                <a:latin typeface="Verdana" panose="020B0604030504040204" pitchFamily="34" charset="0"/>
              </a:rPr>
              <a:t> </a:t>
            </a:r>
            <a:r>
              <a:rPr lang="zh-CN" altLang="en-US" b="1" dirty="0" smtClean="0">
                <a:solidFill>
                  <a:srgbClr val="000000"/>
                </a:solidFill>
                <a:latin typeface="Verdana" panose="020B0604030504040204" pitchFamily="34" charset="0"/>
              </a:rPr>
              <a:t>建模，而 </a:t>
            </a:r>
            <a:r>
              <a:rPr lang="en-US" altLang="zh-CN" b="1" dirty="0" err="1" smtClean="0">
                <a:solidFill>
                  <a:srgbClr val="000000"/>
                </a:solidFill>
                <a:latin typeface="Verdana" panose="020B0604030504040204" pitchFamily="34" charset="0"/>
              </a:rPr>
              <a:t>Bigtable</a:t>
            </a:r>
            <a:r>
              <a:rPr lang="en-US" altLang="zh-CN" b="1" dirty="0" smtClean="0">
                <a:solidFill>
                  <a:srgbClr val="000000"/>
                </a:solidFill>
                <a:latin typeface="Verdana" panose="020B0604030504040204" pitchFamily="34" charset="0"/>
              </a:rPr>
              <a:t> </a:t>
            </a:r>
            <a:r>
              <a:rPr lang="zh-CN" altLang="en-US" b="1" dirty="0" smtClean="0">
                <a:solidFill>
                  <a:srgbClr val="000000"/>
                </a:solidFill>
                <a:latin typeface="Verdana" panose="020B0604030504040204" pitchFamily="34" charset="0"/>
              </a:rPr>
              <a:t>是基于 </a:t>
            </a:r>
            <a:r>
              <a:rPr lang="en-US" altLang="zh-CN" b="1" dirty="0" smtClean="0">
                <a:solidFill>
                  <a:srgbClr val="000000"/>
                </a:solidFill>
                <a:latin typeface="Verdana" panose="020B0604030504040204" pitchFamily="34" charset="0"/>
              </a:rPr>
              <a:t>GFS </a:t>
            </a:r>
            <a:r>
              <a:rPr lang="zh-CN" altLang="en-US" b="1" dirty="0" smtClean="0">
                <a:solidFill>
                  <a:srgbClr val="000000"/>
                </a:solidFill>
                <a:latin typeface="Verdana" panose="020B0604030504040204" pitchFamily="34" charset="0"/>
              </a:rPr>
              <a:t>来完成数据的分布式存储的，因此，</a:t>
            </a:r>
            <a:r>
              <a:rPr lang="en-US" altLang="zh-CN" b="1" dirty="0" err="1" smtClean="0">
                <a:solidFill>
                  <a:srgbClr val="000000"/>
                </a:solidFill>
                <a:latin typeface="Verdana" panose="020B0604030504040204" pitchFamily="34" charset="0"/>
              </a:rPr>
              <a:t>HBase</a:t>
            </a:r>
            <a:r>
              <a:rPr lang="en-US" altLang="zh-CN" b="1" dirty="0" smtClean="0">
                <a:solidFill>
                  <a:srgbClr val="000000"/>
                </a:solidFill>
                <a:latin typeface="Verdana" panose="020B0604030504040204" pitchFamily="34" charset="0"/>
              </a:rPr>
              <a:t> </a:t>
            </a:r>
            <a:r>
              <a:rPr lang="zh-CN" altLang="en-US" b="1" dirty="0" smtClean="0">
                <a:solidFill>
                  <a:srgbClr val="000000"/>
                </a:solidFill>
                <a:latin typeface="Verdana" panose="020B0604030504040204" pitchFamily="34" charset="0"/>
              </a:rPr>
              <a:t>与 </a:t>
            </a:r>
            <a:r>
              <a:rPr lang="en-US" altLang="zh-CN" b="1" dirty="0" smtClean="0">
                <a:solidFill>
                  <a:srgbClr val="000000"/>
                </a:solidFill>
                <a:latin typeface="Verdana" panose="020B0604030504040204" pitchFamily="34" charset="0"/>
              </a:rPr>
              <a:t>HDFS </a:t>
            </a:r>
            <a:r>
              <a:rPr lang="zh-CN" altLang="en-US" b="1" dirty="0" smtClean="0">
                <a:solidFill>
                  <a:srgbClr val="000000"/>
                </a:solidFill>
                <a:latin typeface="Verdana" panose="020B0604030504040204" pitchFamily="34" charset="0"/>
              </a:rPr>
              <a:t>有非常紧密的关系，它使用 </a:t>
            </a:r>
            <a:r>
              <a:rPr lang="en-US" altLang="zh-CN" b="1" dirty="0" smtClean="0">
                <a:solidFill>
                  <a:srgbClr val="000000"/>
                </a:solidFill>
                <a:latin typeface="Verdana" panose="020B0604030504040204" pitchFamily="34" charset="0"/>
              </a:rPr>
              <a:t>HDFS </a:t>
            </a:r>
            <a:r>
              <a:rPr lang="zh-CN" altLang="en-US" b="1" dirty="0" smtClean="0">
                <a:solidFill>
                  <a:srgbClr val="000000"/>
                </a:solidFill>
                <a:latin typeface="Verdana" panose="020B0604030504040204" pitchFamily="34" charset="0"/>
              </a:rPr>
              <a:t>作为底层存储系统。</a:t>
            </a:r>
            <a:endParaRPr lang="en-US" altLang="zh-CN" b="1" dirty="0" smtClean="0">
              <a:solidFill>
                <a:srgbClr val="000000"/>
              </a:solidFill>
              <a:latin typeface="Verdana" panose="020B0604030504040204" pitchFamily="34" charset="0"/>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50070</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795A5EC-4E3B-4052-9B11-507AAD750DFA}"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https://www.cnblogs.com/sdifens/articles/9700276.html</a:t>
            </a:r>
            <a:endParaRPr lang="zh-CN" altLang="en-US" dirty="0"/>
          </a:p>
        </p:txBody>
      </p:sp>
      <p:sp>
        <p:nvSpPr>
          <p:cNvPr id="4" name="灯片编号占位符 3"/>
          <p:cNvSpPr>
            <a:spLocks noGrp="1"/>
          </p:cNvSpPr>
          <p:nvPr>
            <p:ph type="sldNum" sz="quarter" idx="10"/>
          </p:nvPr>
        </p:nvSpPr>
        <p:spPr/>
        <p:txBody>
          <a:bodyPr/>
          <a:lstStyle/>
          <a:p>
            <a:fld id="{7795A5EC-4E3B-4052-9B11-507AAD750DF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1C87E8F-7F45-41EE-B681-58D12E7045F8}"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lvl1pPr algn="l">
              <a:defRPr/>
            </a:lvl1pPr>
            <a:lvl2pPr algn="l">
              <a:defRPr/>
            </a:lvl2pPr>
            <a:lvl3pPr algn="l">
              <a:defRPr/>
            </a:lvl3pPr>
            <a:lvl4pPr algn="l">
              <a:defRPr/>
            </a:lvl4pPr>
            <a:lvl5pPr algn="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3AB5A26-A133-4928-99B0-64D0276B9622}"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774923" y="675726"/>
            <a:ext cx="7896279" cy="5183073"/>
          </a:xfrm>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5" name="Footer Placeholder 4"/>
          <p:cNvSpPr>
            <a:spLocks noGrp="1"/>
          </p:cNvSpPr>
          <p:nvPr>
            <p:ph type="ftr" sz="quarter" idx="11"/>
          </p:nvPr>
        </p:nvSpPr>
        <p:spPr>
          <a:xfrm>
            <a:off x="774923" y="5951811"/>
            <a:ext cx="7896279"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B66517E-7BED-4924-9406-FF38C84C19C7}"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81192" y="2180496"/>
            <a:ext cx="11029615" cy="3678303"/>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6" name="Slide Number Placeholder 5"/>
          <p:cNvSpPr>
            <a:spLocks noGrp="1"/>
          </p:cNvSpPr>
          <p:nvPr>
            <p:ph type="sldNum" sz="quarter" idx="12"/>
          </p:nvPr>
        </p:nvSpPr>
        <p:spPr>
          <a:xfrm>
            <a:off x="10558300" y="5956137"/>
            <a:ext cx="1052508"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C17EBE9-B297-4C2C-9A9C-20355FC95F6F}"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2303DE1-48EC-4BE7-B92C-589E23555A70}"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581193" y="2228003"/>
            <a:ext cx="5422390" cy="363304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188417" y="2228003"/>
            <a:ext cx="5422392" cy="363304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6F78E5-49CF-4775-99CB-FF6FDC09FB0A}"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581194" y="2926052"/>
            <a:ext cx="5393100" cy="2934999"/>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217709" y="2926052"/>
            <a:ext cx="5393100" cy="2934999"/>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9209E0-E149-499B-9A22-0BE8102B44B0}"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D2DA0CD-E489-4299-845D-385CD519889F}"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52E55F-10EA-4AB2-9EBF-7428E00462D4}"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180EF2D-39CE-4E82-ABB6-CA3196C2AA5E}"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A236D60-1282-4EDC-B8C6-9C87FDE05FDD}"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幼圆" panose="02010509060101010101" pitchFamily="49" charset="-122"/>
              <a:cs typeface="+mn-cs"/>
            </a:endParaRP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B66517E-7BED-4924-9406-FF38C84C19C7}" type="slidenum">
              <a:rPr kumimoji="0" lang="en-US" altLang="zh-CN" sz="2000" b="0" i="0" u="none" strike="noStrike" kern="1200" cap="none" spc="0" normalizeH="0" baseline="0" noProof="0" smtClean="0">
                <a:ln>
                  <a:noFill/>
                </a:ln>
                <a:solidFill>
                  <a:srgbClr val="FEFFFF"/>
                </a:solidFill>
                <a:effectLst/>
                <a:uLnTx/>
                <a:uFillTx/>
                <a:latin typeface="Arial" panose="020B0604020202020204" pitchFamily="34" charset="0"/>
                <a:ea typeface="幼圆" panose="02010509060101010101" pitchFamily="49" charset="-122"/>
                <a:cs typeface="+mn-cs"/>
              </a:rPr>
            </a:fld>
            <a:endParaRPr kumimoji="0" lang="en-US" altLang="zh-CN" sz="2000" b="0" i="0" u="none" strike="noStrike" kern="1200" cap="none" spc="0" normalizeH="0" baseline="0" noProof="0">
              <a:ln>
                <a:noFill/>
              </a:ln>
              <a:solidFill>
                <a:srgbClr val="FEFFFF"/>
              </a:solidFill>
              <a:effectLst/>
              <a:uLnTx/>
              <a:uFillTx/>
              <a:latin typeface="Arial" panose="020B0604020202020204" pitchFamily="34" charset="0"/>
              <a:ea typeface="幼圆" panose="02010509060101010101" pitchFamily="49" charset="-122"/>
              <a:cs typeface="+mn-cs"/>
            </a:endParaRP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hyperlink" Target="https://blog.csdn.net/gdeasy/article/details/103136090?utm_medium=distribute.pc_aggpage_search_result.none-task-blog-2~all~first_rank_v2~rank_v28-4-103136090.nonecase&amp;utm_term=hadoop3.2%20hbase&amp;spm=1000.2123.3001.4430" TargetMode="Externa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hyperlink" Target="https://mirrors.tuna.tsinghua.edu.cn/apache/hbase/2.4.15/" TargetMode="External"/><Relationship Id="rId1" Type="http://schemas.openxmlformats.org/officeDocument/2006/relationships/hyperlink" Target="https://www.cnblogs.com/clsn/p/10300487.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4426264" y="2097237"/>
            <a:ext cx="4075711" cy="1280890"/>
          </a:xfrm>
          <a:prstGeom prst="rect">
            <a:avLst/>
          </a:prstGeom>
        </p:spPr>
        <p:txBody>
          <a:bodyPr vert="horz" lIns="91440" tIns="45720" rIns="91440" bIns="45720" rtlCol="0" anchor="b">
            <a:normAutofit fontScale="92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err="1" smtClean="0">
                <a:ln>
                  <a:noFill/>
                </a:ln>
                <a:solidFill>
                  <a:prstClr val="black">
                    <a:lumMod val="85000"/>
                    <a:lumOff val="15000"/>
                  </a:prstClr>
                </a:solidFill>
                <a:effectLst/>
                <a:uLnTx/>
                <a:uFillTx/>
                <a:latin typeface="Century Gothic" panose="020B0502020202020204"/>
                <a:ea typeface="幼圆" panose="02010509060101010101" pitchFamily="49" charset="-122"/>
                <a:cs typeface="+mj-cs"/>
              </a:rPr>
              <a:t>Hbase</a:t>
            </a:r>
            <a:r>
              <a:rPr kumimoji="0" lang="zh-CN" altLang="en-US" sz="4400" b="0" i="0" u="none" strike="noStrike" kern="1200" cap="none" spc="0" normalizeH="0" baseline="0" noProof="0" dirty="0" smtClean="0">
                <a:ln>
                  <a:noFill/>
                </a:ln>
                <a:solidFill>
                  <a:prstClr val="black">
                    <a:lumMod val="85000"/>
                    <a:lumOff val="15000"/>
                  </a:prstClr>
                </a:solidFill>
                <a:effectLst/>
                <a:uLnTx/>
                <a:uFillTx/>
                <a:latin typeface="Century Gothic" panose="020B0502020202020204"/>
                <a:ea typeface="幼圆" panose="02010509060101010101" pitchFamily="49" charset="-122"/>
                <a:cs typeface="+mj-cs"/>
              </a:rPr>
              <a:t>数据存储</a:t>
            </a:r>
            <a:endParaRPr kumimoji="0" lang="zh-CN" altLang="en-US" sz="44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幼圆" panose="02010509060101010101" pitchFamily="49"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118928" y="526915"/>
            <a:ext cx="8527995" cy="461665"/>
          </a:xfrm>
          <a:prstGeom prst="rect">
            <a:avLst/>
          </a:prstGeom>
          <a:noFill/>
        </p:spPr>
        <p:txBody>
          <a:bodyPr wrap="square" rtlCol="0">
            <a:spAutoFit/>
          </a:bodyPr>
          <a:lstStyle/>
          <a:p>
            <a:pPr lvl="0" fontAlgn="base">
              <a:spcBef>
                <a:spcPct val="0"/>
              </a:spcBef>
              <a:spcAft>
                <a:spcPct val="0"/>
              </a:spcAft>
              <a:defRPr/>
            </a:pPr>
            <a:r>
              <a:rPr lang="en-US" altLang="zh-CN" sz="2400" b="1" dirty="0" err="1">
                <a:solidFill>
                  <a:prstClr val="black"/>
                </a:solidFill>
                <a:latin typeface="微软雅黑" panose="020B0503020204020204" pitchFamily="34" charset="-122"/>
                <a:ea typeface="微软雅黑" panose="020B0503020204020204" pitchFamily="34" charset="-122"/>
              </a:rPr>
              <a:t>HBase</a:t>
            </a:r>
            <a:r>
              <a:rPr lang="zh-CN" altLang="en-US" sz="2400" b="1" dirty="0">
                <a:solidFill>
                  <a:prstClr val="black"/>
                </a:solidFill>
                <a:latin typeface="微软雅黑" panose="020B0503020204020204" pitchFamily="34" charset="-122"/>
                <a:ea typeface="微软雅黑" panose="020B0503020204020204" pitchFamily="34" charset="-122"/>
              </a:rPr>
              <a:t>的数据存储模型的概念</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2118928" y="1137555"/>
            <a:ext cx="9198723" cy="1800493"/>
          </a:xfrm>
          <a:prstGeom prst="rect">
            <a:avLst/>
          </a:prstGeom>
        </p:spPr>
        <p:txBody>
          <a:bodyPr wrap="square">
            <a:spAutoFit/>
          </a:bodyPr>
          <a:lstStyle/>
          <a:p>
            <a:pPr lvl="0" indent="-457200" fontAlgn="base">
              <a:lnSpc>
                <a:spcPct val="150000"/>
              </a:lnSpc>
              <a:spcBef>
                <a:spcPct val="0"/>
              </a:spcBef>
              <a:spcAft>
                <a:spcPct val="0"/>
              </a:spcAft>
              <a:buFont typeface="Arial" panose="020B0604020202020204" pitchFamily="34" charset="0"/>
              <a:buChar char="•"/>
              <a:defRPr/>
            </a:pPr>
            <a:r>
              <a:rPr lang="zh-CN" altLang="en-US" sz="1600" b="1" dirty="0" smtClean="0">
                <a:solidFill>
                  <a:srgbClr val="000000"/>
                </a:solidFill>
                <a:latin typeface="Verdana" panose="020B0604030504040204" pitchFamily="34" charset="0"/>
              </a:rPr>
              <a:t>单元格</a:t>
            </a:r>
            <a:r>
              <a:rPr lang="zh-CN" altLang="en-US" sz="1600" b="1" dirty="0">
                <a:solidFill>
                  <a:srgbClr val="000000"/>
                </a:solidFill>
                <a:latin typeface="Verdana" panose="020B0604030504040204" pitchFamily="34" charset="0"/>
              </a:rPr>
              <a:t>： </a:t>
            </a:r>
            <a:r>
              <a:rPr lang="zh-CN" altLang="en-US" sz="1400" b="1" dirty="0">
                <a:solidFill>
                  <a:srgbClr val="000000"/>
                </a:solidFill>
                <a:latin typeface="Verdana" panose="020B0604030504040204" pitchFamily="34" charset="0"/>
              </a:rPr>
              <a:t>根据行键、列族和列可以映射到一个对应的单元格</a:t>
            </a:r>
            <a:r>
              <a:rPr lang="zh-CN" altLang="en-US" sz="1400" dirty="0">
                <a:solidFill>
                  <a:srgbClr val="000000"/>
                </a:solidFill>
                <a:latin typeface="Verdana" panose="020B0604030504040204" pitchFamily="34" charset="0"/>
              </a:rPr>
              <a:t>，单元格是</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存储数据的具体地址。在单元格中存储具体数据都是以</a:t>
            </a:r>
            <a:r>
              <a:rPr lang="en-US" altLang="zh-CN" sz="1400" dirty="0">
                <a:solidFill>
                  <a:srgbClr val="000000"/>
                </a:solidFill>
                <a:latin typeface="Verdana" panose="020B0604030504040204" pitchFamily="34" charset="0"/>
              </a:rPr>
              <a:t>Byte</a:t>
            </a:r>
            <a:r>
              <a:rPr lang="zh-CN" altLang="en-US" sz="1400" dirty="0">
                <a:solidFill>
                  <a:srgbClr val="000000"/>
                </a:solidFill>
                <a:latin typeface="Verdana" panose="020B0604030504040204" pitchFamily="34" charset="0"/>
              </a:rPr>
              <a:t>数组的形式存储的，也</a:t>
            </a:r>
            <a:r>
              <a:rPr lang="zh-CN" altLang="en-US" sz="1400" b="1" dirty="0">
                <a:solidFill>
                  <a:srgbClr val="000000"/>
                </a:solidFill>
                <a:latin typeface="Verdana" panose="020B0604030504040204" pitchFamily="34" charset="0"/>
              </a:rPr>
              <a:t>没有具体的数据类型</a:t>
            </a:r>
            <a:r>
              <a:rPr lang="zh-CN" altLang="en-US" sz="1400" dirty="0" smtClean="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vl="0" indent="-457200" fontAlgn="base">
              <a:lnSpc>
                <a:spcPct val="150000"/>
              </a:lnSpc>
              <a:spcBef>
                <a:spcPct val="0"/>
              </a:spcBef>
              <a:spcAft>
                <a:spcPct val="0"/>
              </a:spcAft>
              <a:buFont typeface="Arial" panose="020B0604020202020204" pitchFamily="34" charset="0"/>
              <a:buChar char="•"/>
              <a:defRPr/>
            </a:pPr>
            <a:r>
              <a:rPr lang="zh-CN" altLang="en-US" sz="1600" b="1" dirty="0">
                <a:solidFill>
                  <a:srgbClr val="000000"/>
                </a:solidFill>
                <a:latin typeface="Verdana" panose="020B0604030504040204" pitchFamily="34" charset="0"/>
              </a:rPr>
              <a:t>时间戳： </a:t>
            </a:r>
            <a:r>
              <a:rPr lang="zh-CN" altLang="en-US" sz="1400" b="1" dirty="0">
                <a:solidFill>
                  <a:srgbClr val="000000"/>
                </a:solidFill>
                <a:latin typeface="Verdana" panose="020B0604030504040204" pitchFamily="34" charset="0"/>
              </a:rPr>
              <a:t>时间戳是给定值的一个版本号标识</a:t>
            </a:r>
            <a:r>
              <a:rPr lang="zh-CN" altLang="en-US" sz="1400" dirty="0">
                <a:solidFill>
                  <a:srgbClr val="000000"/>
                </a:solidFill>
                <a:latin typeface="Verdana" panose="020B0604030504040204" pitchFamily="34" charset="0"/>
              </a:rPr>
              <a:t>，每一个值都会对应一个时间戳，时间戳是和每一个值同时写入</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存储系统中的。</a:t>
            </a:r>
            <a:r>
              <a:rPr lang="zh-CN" altLang="en-US" sz="1400" b="1" dirty="0">
                <a:solidFill>
                  <a:srgbClr val="000000"/>
                </a:solidFill>
                <a:latin typeface="Verdana" panose="020B0604030504040204" pitchFamily="34" charset="0"/>
              </a:rPr>
              <a:t>在默认情况下，时间戳表示数据服务在写入数据时的时间</a:t>
            </a:r>
            <a:r>
              <a:rPr lang="zh-CN" altLang="en-US" sz="1400" dirty="0">
                <a:solidFill>
                  <a:srgbClr val="000000"/>
                </a:solidFill>
                <a:latin typeface="Verdana" panose="020B0604030504040204" pitchFamily="34" charset="0"/>
              </a:rPr>
              <a:t>，但可以在将数据放入单元格时指定不同的时间戳值</a:t>
            </a:r>
            <a:r>
              <a:rPr lang="zh-CN" altLang="en-US" sz="1400" dirty="0" smtClean="0">
                <a:solidFill>
                  <a:srgbClr val="000000"/>
                </a:solidFill>
                <a:latin typeface="Verdana" panose="020B0604030504040204" pitchFamily="34" charset="0"/>
              </a:rPr>
              <a:t>。</a:t>
            </a:r>
            <a:endParaRPr lang="en-US" altLang="zh-CN" sz="1200" dirty="0">
              <a:solidFill>
                <a:srgbClr val="000000"/>
              </a:solidFill>
              <a:latin typeface="Verdana" panose="020B0604030504040204" pitchFamily="34" charset="0"/>
            </a:endParaRPr>
          </a:p>
        </p:txBody>
      </p:sp>
      <p:pic>
        <p:nvPicPr>
          <p:cNvPr id="4" name="图片 3"/>
          <p:cNvPicPr>
            <a:picLocks noChangeAspect="1"/>
          </p:cNvPicPr>
          <p:nvPr/>
        </p:nvPicPr>
        <p:blipFill>
          <a:blip r:embed="rId1"/>
          <a:stretch>
            <a:fillRect/>
          </a:stretch>
        </p:blipFill>
        <p:spPr>
          <a:xfrm>
            <a:off x="3112070" y="3173220"/>
            <a:ext cx="6771790" cy="273227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667506" y="1990232"/>
            <a:ext cx="6634086" cy="12808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prstClr val="black">
                    <a:lumMod val="85000"/>
                    <a:lumOff val="15000"/>
                  </a:prstClr>
                </a:solidFill>
                <a:effectLst/>
                <a:uLnTx/>
                <a:uFillTx/>
                <a:latin typeface="Century Gothic" panose="020B0502020202020204"/>
                <a:ea typeface="幼圆" panose="02010509060101010101" pitchFamily="49" charset="-122"/>
                <a:cs typeface="+mj-cs"/>
              </a:rPr>
              <a:t>5.2Hbase</a:t>
            </a:r>
            <a:r>
              <a:rPr kumimoji="0" lang="zh-CN" altLang="en-US" sz="4400" b="0" i="0" u="none" strike="noStrike" kern="1200" cap="none" spc="0" normalizeH="0" baseline="0" noProof="0" dirty="0" smtClean="0">
                <a:ln>
                  <a:noFill/>
                </a:ln>
                <a:solidFill>
                  <a:prstClr val="black">
                    <a:lumMod val="85000"/>
                    <a:lumOff val="15000"/>
                  </a:prstClr>
                </a:solidFill>
                <a:effectLst/>
                <a:uLnTx/>
                <a:uFillTx/>
                <a:latin typeface="Century Gothic" panose="020B0502020202020204"/>
                <a:ea typeface="幼圆" panose="02010509060101010101" pitchFamily="49" charset="-122"/>
                <a:cs typeface="+mj-cs"/>
              </a:rPr>
              <a:t>体系结构</a:t>
            </a:r>
            <a:endParaRPr kumimoji="0" lang="zh-CN" altLang="en-US" sz="44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幼圆" panose="02010509060101010101" pitchFamily="49" charset="-122"/>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216205" y="806002"/>
            <a:ext cx="2584395"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HDFS</a:t>
            </a:r>
            <a:r>
              <a:rPr lang="zh-CN" altLang="en-US" sz="2400" b="1" dirty="0">
                <a:latin typeface="微软雅黑" panose="020B0503020204020204" pitchFamily="34" charset="-122"/>
                <a:ea typeface="微软雅黑" panose="020B0503020204020204" pitchFamily="34" charset="-122"/>
              </a:rPr>
              <a:t>架构</a:t>
            </a:r>
            <a:r>
              <a:rPr lang="zh-CN" altLang="en-US" sz="2400" b="1" dirty="0" smtClean="0">
                <a:latin typeface="微软雅黑" panose="020B0503020204020204" pitchFamily="34" charset="-122"/>
                <a:ea typeface="微软雅黑" panose="020B0503020204020204" pitchFamily="34" charset="-122"/>
              </a:rPr>
              <a:t>图</a:t>
            </a:r>
            <a:endParaRPr lang="zh-CN" altLang="en-US" sz="1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5255" y="1919555"/>
            <a:ext cx="7965831" cy="4572000"/>
          </a:xfrm>
          <a:prstGeom prst="rect">
            <a:avLst/>
          </a:prstGeom>
        </p:spPr>
      </p:pic>
      <p:sp>
        <p:nvSpPr>
          <p:cNvPr id="6" name="矩形 5"/>
          <p:cNvSpPr/>
          <p:nvPr/>
        </p:nvSpPr>
        <p:spPr>
          <a:xfrm>
            <a:off x="8763000" y="1919555"/>
            <a:ext cx="3352800" cy="1338828"/>
          </a:xfrm>
          <a:prstGeom prst="rect">
            <a:avLst/>
          </a:prstGeom>
        </p:spPr>
        <p:txBody>
          <a:bodyPr wrap="square">
            <a:spAutoFit/>
          </a:bodyPr>
          <a:lstStyle/>
          <a:p>
            <a:pPr>
              <a:lnSpc>
                <a:spcPct val="150000"/>
              </a:lnSpc>
            </a:pPr>
            <a:r>
              <a:rPr lang="en-US" altLang="zh-CN" sz="1800" dirty="0"/>
              <a:t>HDFS</a:t>
            </a:r>
            <a:r>
              <a:rPr lang="zh-CN" altLang="en-US" sz="1800" dirty="0"/>
              <a:t>采用</a:t>
            </a:r>
            <a:r>
              <a:rPr lang="en-US" altLang="zh-CN" sz="1800" dirty="0"/>
              <a:t>master/slave</a:t>
            </a:r>
            <a:r>
              <a:rPr lang="zh-CN" altLang="en-US" sz="1800" dirty="0"/>
              <a:t>架构。一个</a:t>
            </a:r>
            <a:r>
              <a:rPr lang="en-US" altLang="zh-CN" sz="1800" dirty="0"/>
              <a:t>HDFS</a:t>
            </a:r>
            <a:r>
              <a:rPr lang="zh-CN" altLang="en-US" sz="1800" dirty="0"/>
              <a:t>集群包含一个单独的</a:t>
            </a:r>
            <a:r>
              <a:rPr lang="en-US" altLang="zh-CN" sz="1800" dirty="0" err="1"/>
              <a:t>NameNode</a:t>
            </a:r>
            <a:r>
              <a:rPr lang="zh-CN" altLang="en-US" sz="1800" dirty="0"/>
              <a:t>和多个</a:t>
            </a:r>
            <a:r>
              <a:rPr lang="en-US" altLang="zh-CN" sz="1800" dirty="0" err="1"/>
              <a:t>DataNode</a:t>
            </a:r>
            <a:r>
              <a:rPr lang="zh-CN" altLang="en-US" sz="1800" dirty="0"/>
              <a:t>。</a:t>
            </a:r>
            <a:endParaRPr lang="zh-CN" altLang="en-US" sz="1800" dirty="0"/>
          </a:p>
        </p:txBody>
      </p:sp>
      <p:sp>
        <p:nvSpPr>
          <p:cNvPr id="7" name="矩形 6"/>
          <p:cNvSpPr/>
          <p:nvPr/>
        </p:nvSpPr>
        <p:spPr>
          <a:xfrm>
            <a:off x="8758719" y="3505200"/>
            <a:ext cx="3581400" cy="1285032"/>
          </a:xfrm>
          <a:prstGeom prst="rect">
            <a:avLst/>
          </a:prstGeom>
        </p:spPr>
        <p:txBody>
          <a:bodyPr wrap="square">
            <a:spAutoFit/>
          </a:bodyPr>
          <a:lstStyle/>
          <a:p>
            <a:pPr>
              <a:lnSpc>
                <a:spcPct val="150000"/>
              </a:lnSpc>
            </a:pPr>
            <a:r>
              <a:rPr lang="en-US" altLang="zh-CN" sz="1800" dirty="0" err="1"/>
              <a:t>NameNode</a:t>
            </a:r>
            <a:r>
              <a:rPr lang="zh-CN" altLang="en-US" sz="1800" dirty="0"/>
              <a:t>作为</a:t>
            </a:r>
            <a:r>
              <a:rPr lang="en-US" altLang="zh-CN" sz="1800" dirty="0"/>
              <a:t>master</a:t>
            </a:r>
            <a:r>
              <a:rPr lang="zh-CN" altLang="en-US" sz="1800" dirty="0"/>
              <a:t>服务，它负责管理文件系统的命名空间和客户端对文件的访问</a:t>
            </a:r>
            <a:endParaRPr lang="zh-CN" altLang="en-US" sz="1800" dirty="0"/>
          </a:p>
        </p:txBody>
      </p:sp>
      <p:sp>
        <p:nvSpPr>
          <p:cNvPr id="8" name="矩形 7"/>
          <p:cNvSpPr/>
          <p:nvPr/>
        </p:nvSpPr>
        <p:spPr>
          <a:xfrm>
            <a:off x="8757007" y="4953000"/>
            <a:ext cx="3434993" cy="1754326"/>
          </a:xfrm>
          <a:prstGeom prst="rect">
            <a:avLst/>
          </a:prstGeom>
        </p:spPr>
        <p:txBody>
          <a:bodyPr wrap="square">
            <a:spAutoFit/>
          </a:bodyPr>
          <a:lstStyle/>
          <a:p>
            <a:pPr>
              <a:lnSpc>
                <a:spcPct val="150000"/>
              </a:lnSpc>
            </a:pPr>
            <a:r>
              <a:rPr lang="en-US" altLang="zh-CN" dirty="0" err="1"/>
              <a:t>DataNode</a:t>
            </a:r>
            <a:r>
              <a:rPr lang="zh-CN" altLang="en-US" dirty="0"/>
              <a:t>作为</a:t>
            </a:r>
            <a:r>
              <a:rPr lang="en-US" altLang="zh-CN" dirty="0"/>
              <a:t>slave</a:t>
            </a:r>
            <a:r>
              <a:rPr lang="zh-CN" altLang="en-US" dirty="0"/>
              <a:t>服务，通常每一个</a:t>
            </a:r>
            <a:r>
              <a:rPr lang="en-US" altLang="zh-CN" dirty="0" err="1"/>
              <a:t>DataNode</a:t>
            </a:r>
            <a:r>
              <a:rPr lang="zh-CN" altLang="en-US" dirty="0"/>
              <a:t>都对应于一个物理节点，承担具体</a:t>
            </a:r>
            <a:r>
              <a:rPr lang="en-US" altLang="zh-CN" dirty="0"/>
              <a:t>block</a:t>
            </a:r>
            <a:r>
              <a:rPr lang="zh-CN" altLang="en-US" dirty="0"/>
              <a:t>的存储任务。</a:t>
            </a:r>
            <a:endParaRPr lang="zh-CN" alt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rot="5400000">
            <a:off x="650443" y="1724538"/>
            <a:ext cx="1292662" cy="1227724"/>
          </a:xfrm>
          <a:prstGeom prst="rect">
            <a:avLst/>
          </a:prstGeom>
          <a:noFill/>
        </p:spPr>
        <p:txBody>
          <a:bodyPr vert="vert270" wrap="square" rtlCol="0">
            <a:spAutoFit/>
          </a:bodyPr>
          <a:lstStyle/>
          <a:p>
            <a:pPr lvl="0" fontAlgn="base">
              <a:spcBef>
                <a:spcPct val="0"/>
              </a:spcBef>
              <a:spcAft>
                <a:spcPct val="0"/>
              </a:spcAft>
              <a:defRPr/>
            </a:pPr>
            <a:r>
              <a:rPr lang="en-US" altLang="zh-CN" sz="2400" b="1" dirty="0" err="1">
                <a:solidFill>
                  <a:prstClr val="black"/>
                </a:solidFill>
                <a:latin typeface="微软雅黑" panose="020B0503020204020204" pitchFamily="34" charset="-122"/>
                <a:ea typeface="微软雅黑" panose="020B0503020204020204" pitchFamily="34" charset="-122"/>
              </a:rPr>
              <a:t>HBase</a:t>
            </a:r>
            <a:r>
              <a:rPr lang="zh-CN" altLang="en-US" sz="2400" b="1" dirty="0">
                <a:solidFill>
                  <a:prstClr val="black"/>
                </a:solidFill>
                <a:latin typeface="微软雅黑" panose="020B0503020204020204" pitchFamily="34" charset="-122"/>
                <a:ea typeface="微软雅黑" panose="020B0503020204020204" pitchFamily="34" charset="-122"/>
              </a:rPr>
              <a:t>的组件和功能</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10637" y="219398"/>
            <a:ext cx="9448972" cy="6401206"/>
          </a:xfrm>
          <a:prstGeom prst="rect">
            <a:avLst/>
          </a:prstGeom>
        </p:spPr>
      </p:pic>
      <p:sp>
        <p:nvSpPr>
          <p:cNvPr id="6" name="TextBox 5"/>
          <p:cNvSpPr txBox="1"/>
          <p:nvPr/>
        </p:nvSpPr>
        <p:spPr>
          <a:xfrm rot="5400000">
            <a:off x="9602826" y="328035"/>
            <a:ext cx="1477328" cy="1573906"/>
          </a:xfrm>
          <a:prstGeom prst="rect">
            <a:avLst/>
          </a:prstGeom>
          <a:noFill/>
        </p:spPr>
        <p:txBody>
          <a:bodyPr vert="vert270" wrap="square" rtlCol="0">
            <a:spAutoFit/>
          </a:bodyPr>
          <a:lstStyle/>
          <a:p>
            <a:pPr lvl="0" fontAlgn="base">
              <a:lnSpc>
                <a:spcPct val="150000"/>
              </a:lnSpc>
              <a:spcBef>
                <a:spcPct val="0"/>
              </a:spcBef>
              <a:spcAft>
                <a:spcPct val="0"/>
              </a:spcAft>
              <a:defRPr/>
            </a:pPr>
            <a:r>
              <a:rPr lang="en-US" altLang="zh-CN" sz="1400" b="1" dirty="0" err="1" smtClean="0">
                <a:solidFill>
                  <a:prstClr val="black"/>
                </a:solidFill>
                <a:latin typeface="微软雅黑" panose="020B0503020204020204" pitchFamily="34" charset="-122"/>
                <a:ea typeface="微软雅黑" panose="020B0503020204020204" pitchFamily="34" charset="-122"/>
              </a:rPr>
              <a:t>HClient</a:t>
            </a:r>
            <a:endParaRPr lang="en-US" altLang="zh-CN" sz="1400" b="1" dirty="0" smtClean="0">
              <a:solidFill>
                <a:prstClr val="black"/>
              </a:solidFill>
              <a:latin typeface="微软雅黑" panose="020B0503020204020204" pitchFamily="34" charset="-122"/>
              <a:ea typeface="微软雅黑" panose="020B0503020204020204" pitchFamily="34" charset="-122"/>
            </a:endParaRPr>
          </a:p>
          <a:p>
            <a:pPr lvl="0" fontAlgn="base">
              <a:lnSpc>
                <a:spcPct val="150000"/>
              </a:lnSpc>
              <a:spcBef>
                <a:spcPct val="0"/>
              </a:spcBef>
              <a:spcAft>
                <a:spcPct val="0"/>
              </a:spcAft>
              <a:defRPr/>
            </a:pPr>
            <a:r>
              <a:rPr lang="en-US" altLang="zh-CN" sz="1400" b="1" dirty="0" smtClean="0">
                <a:solidFill>
                  <a:prstClr val="black"/>
                </a:solidFill>
                <a:latin typeface="微软雅黑" panose="020B0503020204020204" pitchFamily="34" charset="-122"/>
                <a:ea typeface="微软雅黑" panose="020B0503020204020204" pitchFamily="34" charset="-122"/>
              </a:rPr>
              <a:t>Zookeeper</a:t>
            </a:r>
            <a:endParaRPr lang="en-US" altLang="zh-CN" sz="1400" b="1" dirty="0" smtClean="0">
              <a:solidFill>
                <a:prstClr val="black"/>
              </a:solidFill>
              <a:latin typeface="微软雅黑" panose="020B0503020204020204" pitchFamily="34" charset="-122"/>
              <a:ea typeface="微软雅黑" panose="020B0503020204020204" pitchFamily="34" charset="-122"/>
            </a:endParaRPr>
          </a:p>
          <a:p>
            <a:pPr lvl="0" fontAlgn="base">
              <a:lnSpc>
                <a:spcPct val="150000"/>
              </a:lnSpc>
              <a:spcBef>
                <a:spcPct val="0"/>
              </a:spcBef>
              <a:spcAft>
                <a:spcPct val="0"/>
              </a:spcAft>
              <a:defRPr/>
            </a:pPr>
            <a:r>
              <a:rPr kumimoji="0" lang="en-US" altLang="zh-CN" sz="1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HMaster</a:t>
            </a:r>
            <a:endParaRPr kumimoji="0" lang="en-US" altLang="zh-CN" sz="1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lvl="0" fontAlgn="base">
              <a:lnSpc>
                <a:spcPct val="150000"/>
              </a:lnSpc>
              <a:spcBef>
                <a:spcPct val="0"/>
              </a:spcBef>
              <a:spcAft>
                <a:spcPct val="0"/>
              </a:spcAft>
              <a:defRPr/>
            </a:pPr>
            <a:r>
              <a:rPr lang="en-US" altLang="zh-CN" sz="1400" b="1" dirty="0" err="1" smtClean="0">
                <a:solidFill>
                  <a:prstClr val="black"/>
                </a:solidFill>
                <a:latin typeface="微软雅黑" panose="020B0503020204020204" pitchFamily="34" charset="-122"/>
                <a:ea typeface="微软雅黑" panose="020B0503020204020204" pitchFamily="34" charset="-122"/>
              </a:rPr>
              <a:t>HRegionServer</a:t>
            </a:r>
            <a:endParaRPr lang="en-US" altLang="zh-CN" sz="1400" b="1" dirty="0" smtClean="0">
              <a:solidFill>
                <a:prstClr val="black"/>
              </a:solidFill>
              <a:latin typeface="微软雅黑" panose="020B0503020204020204" pitchFamily="34" charset="-122"/>
              <a:ea typeface="微软雅黑" panose="020B0503020204020204" pitchFamily="34" charset="-122"/>
            </a:endParaRPr>
          </a:p>
          <a:p>
            <a:pPr lvl="0" fontAlgn="base">
              <a:lnSpc>
                <a:spcPct val="150000"/>
              </a:lnSpc>
              <a:spcBef>
                <a:spcPct val="0"/>
              </a:spcBef>
              <a:spcAft>
                <a:spcPct val="0"/>
              </a:spcAft>
              <a:defRPr/>
            </a:pPr>
            <a:r>
              <a:rPr kumimoji="0" lang="en-US" altLang="zh-CN" sz="14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HRegion</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645594" y="483903"/>
            <a:ext cx="8527995"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rPr>
              <a:t>HClient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021840" y="1156342"/>
            <a:ext cx="8364166" cy="693973"/>
          </a:xfrm>
          <a:prstGeom prst="rect">
            <a:avLst/>
          </a:prstGeom>
        </p:spPr>
        <p:txBody>
          <a:bodyPr wrap="square">
            <a:spAutoFit/>
          </a:bodyPr>
          <a:lstStyle/>
          <a:p>
            <a:pPr lvl="0" fontAlgn="base">
              <a:lnSpc>
                <a:spcPct val="150000"/>
              </a:lnSpc>
              <a:spcBef>
                <a:spcPct val="0"/>
              </a:spcBef>
              <a:spcAft>
                <a:spcPct val="0"/>
              </a:spcAft>
              <a:defRPr/>
            </a:pPr>
            <a:r>
              <a:rPr lang="zh-CN" altLang="en-US" sz="1400" dirty="0">
                <a:solidFill>
                  <a:srgbClr val="000000"/>
                </a:solidFill>
                <a:latin typeface="Verdana" panose="020B0604030504040204" pitchFamily="34" charset="0"/>
              </a:rPr>
              <a:t>客户端包含访问 </a:t>
            </a:r>
            <a:r>
              <a:rPr lang="en-US" altLang="zh-CN" sz="1400" dirty="0" err="1">
                <a:solidFill>
                  <a:srgbClr val="000000"/>
                </a:solidFill>
                <a:latin typeface="Verdana" panose="020B0604030504040204" pitchFamily="34" charset="0"/>
              </a:rPr>
              <a:t>HBase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的接口，是整个 </a:t>
            </a:r>
            <a:r>
              <a:rPr lang="en-US" altLang="zh-CN" sz="1400" dirty="0" err="1">
                <a:solidFill>
                  <a:srgbClr val="000000"/>
                </a:solidFill>
                <a:latin typeface="Verdana" panose="020B0604030504040204" pitchFamily="34" charset="0"/>
              </a:rPr>
              <a:t>HBase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系统的入口，使用者直接通过客户端操作 </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。客户端使用 </a:t>
            </a:r>
            <a:r>
              <a:rPr lang="en-US" altLang="zh-CN" sz="1400" dirty="0" err="1">
                <a:solidFill>
                  <a:srgbClr val="000000"/>
                </a:solidFill>
                <a:latin typeface="Verdana" panose="020B0604030504040204" pitchFamily="34" charset="0"/>
              </a:rPr>
              <a:t>HBase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的 </a:t>
            </a:r>
            <a:r>
              <a:rPr lang="en-US" altLang="zh-CN" sz="1400" dirty="0">
                <a:solidFill>
                  <a:srgbClr val="000000"/>
                </a:solidFill>
                <a:latin typeface="Verdana" panose="020B0604030504040204" pitchFamily="34" charset="0"/>
              </a:rPr>
              <a:t>RPC </a:t>
            </a:r>
            <a:r>
              <a:rPr lang="zh-CN" altLang="en-US" sz="1400" dirty="0">
                <a:solidFill>
                  <a:srgbClr val="000000"/>
                </a:solidFill>
                <a:latin typeface="Verdana" panose="020B0604030504040204" pitchFamily="34" charset="0"/>
              </a:rPr>
              <a:t>机制与 </a:t>
            </a:r>
            <a:r>
              <a:rPr lang="en-US" altLang="zh-CN" sz="1400" dirty="0" err="1">
                <a:solidFill>
                  <a:srgbClr val="000000"/>
                </a:solidFill>
                <a:latin typeface="Verdana" panose="020B0604030504040204" pitchFamily="34" charset="0"/>
              </a:rPr>
              <a:t>HMaster</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和 </a:t>
            </a:r>
            <a:r>
              <a:rPr lang="en-US" altLang="zh-CN" sz="1400" dirty="0" err="1">
                <a:solidFill>
                  <a:srgbClr val="000000"/>
                </a:solidFill>
                <a:latin typeface="Verdana" panose="020B0604030504040204" pitchFamily="34" charset="0"/>
              </a:rPr>
              <a:t>RegionServer</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进行通信。</a:t>
            </a:r>
            <a:endParaRPr lang="en-US" altLang="zh-CN" sz="1200" dirty="0">
              <a:solidFill>
                <a:srgbClr val="000000"/>
              </a:solidFill>
              <a:latin typeface="Verdana" panose="020B0604030504040204" pitchFamily="34" charset="0"/>
            </a:endParaRPr>
          </a:p>
        </p:txBody>
      </p:sp>
      <p:sp>
        <p:nvSpPr>
          <p:cNvPr id="2" name="矩形 1"/>
          <p:cNvSpPr/>
          <p:nvPr/>
        </p:nvSpPr>
        <p:spPr>
          <a:xfrm>
            <a:off x="2021840" y="2388214"/>
            <a:ext cx="8270240" cy="738664"/>
          </a:xfrm>
          <a:prstGeom prst="rect">
            <a:avLst/>
          </a:prstGeom>
        </p:spPr>
        <p:txBody>
          <a:bodyPr wrap="square">
            <a:spAutoFit/>
          </a:bodyPr>
          <a:lstStyle/>
          <a:p>
            <a:pPr>
              <a:lnSpc>
                <a:spcPct val="150000"/>
              </a:lnSpc>
            </a:pPr>
            <a:r>
              <a:rPr lang="zh-CN" altLang="en-US" sz="1400" dirty="0" smtClean="0"/>
              <a:t>访问</a:t>
            </a:r>
            <a:r>
              <a:rPr lang="en-US" altLang="zh-CN" sz="1400" dirty="0" err="1" smtClean="0"/>
              <a:t>Hbase</a:t>
            </a:r>
            <a:r>
              <a:rPr lang="zh-CN" altLang="en-US" sz="1400" dirty="0" smtClean="0"/>
              <a:t>有一系列</a:t>
            </a:r>
            <a:r>
              <a:rPr lang="en-US" altLang="zh-CN" sz="1400" dirty="0"/>
              <a:t>API</a:t>
            </a:r>
            <a:r>
              <a:rPr lang="zh-CN" altLang="en-US" sz="1400" dirty="0"/>
              <a:t>接口，如</a:t>
            </a:r>
            <a:r>
              <a:rPr lang="en-US" altLang="zh-CN" sz="1400" dirty="0"/>
              <a:t>Java Native API</a:t>
            </a:r>
            <a:r>
              <a:rPr lang="zh-CN" altLang="en-US" sz="1400" dirty="0"/>
              <a:t>、</a:t>
            </a:r>
            <a:r>
              <a:rPr lang="en-US" altLang="zh-CN" sz="1400" dirty="0"/>
              <a:t>Rest</a:t>
            </a:r>
            <a:r>
              <a:rPr lang="zh-CN" altLang="en-US" sz="1400" dirty="0"/>
              <a:t>风格</a:t>
            </a:r>
            <a:r>
              <a:rPr lang="en-US" altLang="zh-CN" sz="1400" dirty="0"/>
              <a:t>http API</a:t>
            </a:r>
            <a:r>
              <a:rPr lang="zh-CN" altLang="en-US" sz="1400" dirty="0"/>
              <a:t>、</a:t>
            </a:r>
            <a:r>
              <a:rPr lang="en-US" altLang="zh-CN" sz="1400" dirty="0"/>
              <a:t>Thrift API</a:t>
            </a:r>
            <a:r>
              <a:rPr lang="zh-CN" altLang="en-US" sz="1400" dirty="0"/>
              <a:t>、</a:t>
            </a:r>
            <a:r>
              <a:rPr lang="en-US" altLang="zh-CN" sz="1400" dirty="0" err="1"/>
              <a:t>scala</a:t>
            </a:r>
            <a:r>
              <a:rPr lang="zh-CN" altLang="en-US" sz="1400" dirty="0"/>
              <a:t>等，并维护</a:t>
            </a:r>
            <a:r>
              <a:rPr lang="en-US" altLang="zh-CN" sz="1400" dirty="0"/>
              <a:t>cache</a:t>
            </a:r>
            <a:r>
              <a:rPr lang="zh-CN" altLang="en-US" sz="1400" dirty="0"/>
              <a:t>来加快对</a:t>
            </a:r>
            <a:r>
              <a:rPr lang="en-US" altLang="zh-CN" sz="1400" dirty="0" err="1"/>
              <a:t>HBase</a:t>
            </a:r>
            <a:r>
              <a:rPr lang="zh-CN" altLang="en-US" sz="1400" dirty="0"/>
              <a:t>的访问。</a:t>
            </a:r>
            <a:endParaRPr lang="zh-CN" alt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645594" y="483903"/>
            <a:ext cx="8527995"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rPr>
              <a:t>HRegion</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1956879" y="1115702"/>
            <a:ext cx="9268839" cy="1061829"/>
          </a:xfrm>
          <a:prstGeom prst="rect">
            <a:avLst/>
          </a:prstGeom>
        </p:spPr>
        <p:txBody>
          <a:bodyPr wrap="square">
            <a:spAutoFit/>
          </a:bodyPr>
          <a:lstStyle/>
          <a:p>
            <a:pPr lvl="0" fontAlgn="base">
              <a:lnSpc>
                <a:spcPct val="150000"/>
              </a:lnSpc>
              <a:spcBef>
                <a:spcPct val="0"/>
              </a:spcBef>
              <a:spcAft>
                <a:spcPct val="0"/>
              </a:spcAft>
              <a:defRPr/>
            </a:pP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中的表是根据</a:t>
            </a:r>
            <a:r>
              <a:rPr lang="en-US" altLang="zh-CN" sz="1400" b="1" dirty="0">
                <a:solidFill>
                  <a:srgbClr val="000000"/>
                </a:solidFill>
                <a:latin typeface="Verdana" panose="020B0604030504040204" pitchFamily="34" charset="0"/>
              </a:rPr>
              <a:t>row key</a:t>
            </a:r>
            <a:r>
              <a:rPr lang="zh-CN" altLang="en-US" sz="1400" b="1" dirty="0">
                <a:solidFill>
                  <a:srgbClr val="000000"/>
                </a:solidFill>
                <a:latin typeface="Verdana" panose="020B0604030504040204" pitchFamily="34" charset="0"/>
              </a:rPr>
              <a:t>的值水平分割成所谓的</a:t>
            </a:r>
            <a:r>
              <a:rPr lang="en-US" altLang="zh-CN" sz="1400" b="1" dirty="0">
                <a:solidFill>
                  <a:srgbClr val="000000"/>
                </a:solidFill>
                <a:latin typeface="Verdana" panose="020B0604030504040204" pitchFamily="34" charset="0"/>
              </a:rPr>
              <a:t>region</a:t>
            </a:r>
            <a:r>
              <a:rPr lang="zh-CN" altLang="en-US" sz="1400" dirty="0">
                <a:solidFill>
                  <a:srgbClr val="000000"/>
                </a:solidFill>
                <a:latin typeface="Verdana" panose="020B0604030504040204" pitchFamily="34" charset="0"/>
              </a:rPr>
              <a:t>的。</a:t>
            </a:r>
            <a:r>
              <a:rPr lang="zh-CN" altLang="en-US" sz="1400" b="1" dirty="0">
                <a:solidFill>
                  <a:srgbClr val="000000"/>
                </a:solidFill>
                <a:latin typeface="Verdana" panose="020B0604030504040204" pitchFamily="34" charset="0"/>
              </a:rPr>
              <a:t>一个</a:t>
            </a:r>
            <a:r>
              <a:rPr lang="en-US" altLang="zh-CN" sz="1400" b="1" dirty="0">
                <a:solidFill>
                  <a:srgbClr val="000000"/>
                </a:solidFill>
                <a:latin typeface="Verdana" panose="020B0604030504040204" pitchFamily="34" charset="0"/>
              </a:rPr>
              <a:t>region</a:t>
            </a:r>
            <a:r>
              <a:rPr lang="zh-CN" altLang="en-US" sz="1400" b="1" dirty="0">
                <a:solidFill>
                  <a:srgbClr val="000000"/>
                </a:solidFill>
                <a:latin typeface="Verdana" panose="020B0604030504040204" pitchFamily="34" charset="0"/>
              </a:rPr>
              <a:t>包含表</a:t>
            </a:r>
            <a:r>
              <a:rPr lang="zh-CN" altLang="en-US" sz="1400" b="1" dirty="0" smtClean="0">
                <a:solidFill>
                  <a:srgbClr val="000000"/>
                </a:solidFill>
                <a:latin typeface="Verdana" panose="020B0604030504040204" pitchFamily="34" charset="0"/>
              </a:rPr>
              <a:t>中所有</a:t>
            </a:r>
            <a:r>
              <a:rPr lang="en-US" altLang="zh-CN" sz="1400" b="1" dirty="0" smtClean="0">
                <a:solidFill>
                  <a:srgbClr val="000000"/>
                </a:solidFill>
                <a:latin typeface="Verdana" panose="020B0604030504040204" pitchFamily="34" charset="0"/>
              </a:rPr>
              <a:t>row key</a:t>
            </a:r>
            <a:r>
              <a:rPr lang="zh-CN" altLang="en-US" sz="1400" b="1" dirty="0" smtClean="0">
                <a:solidFill>
                  <a:srgbClr val="000000"/>
                </a:solidFill>
                <a:latin typeface="Verdana" panose="020B0604030504040204" pitchFamily="34" charset="0"/>
              </a:rPr>
              <a:t>位于</a:t>
            </a:r>
            <a:r>
              <a:rPr lang="en-US" altLang="zh-CN" sz="1400" b="1" dirty="0" smtClean="0">
                <a:solidFill>
                  <a:srgbClr val="000000"/>
                </a:solidFill>
                <a:latin typeface="Verdana" panose="020B0604030504040204" pitchFamily="34" charset="0"/>
              </a:rPr>
              <a:t>region</a:t>
            </a:r>
            <a:r>
              <a:rPr lang="zh-CN" altLang="en-US" sz="1400" b="1" dirty="0" smtClean="0">
                <a:solidFill>
                  <a:srgbClr val="000000"/>
                </a:solidFill>
                <a:latin typeface="Verdana" panose="020B0604030504040204" pitchFamily="34" charset="0"/>
              </a:rPr>
              <a:t>的起始</a:t>
            </a:r>
            <a:r>
              <a:rPr lang="zh-CN" altLang="en-US" sz="1400" b="1" dirty="0">
                <a:solidFill>
                  <a:srgbClr val="000000"/>
                </a:solidFill>
                <a:latin typeface="Verdana" panose="020B0604030504040204" pitchFamily="34" charset="0"/>
              </a:rPr>
              <a:t>键值和结束键值之间的行</a:t>
            </a:r>
            <a:r>
              <a:rPr lang="zh-CN" altLang="en-US" sz="1400" dirty="0">
                <a:solidFill>
                  <a:srgbClr val="000000"/>
                </a:solidFill>
                <a:latin typeface="Verdana" panose="020B0604030504040204" pitchFamily="34" charset="0"/>
              </a:rPr>
              <a:t>。集群中负责管理</a:t>
            </a:r>
            <a:r>
              <a:rPr lang="en-US" altLang="zh-CN" sz="1400" dirty="0">
                <a:solidFill>
                  <a:srgbClr val="000000"/>
                </a:solidFill>
                <a:latin typeface="Verdana" panose="020B0604030504040204" pitchFamily="34" charset="0"/>
              </a:rPr>
              <a:t>Region</a:t>
            </a:r>
            <a:r>
              <a:rPr lang="zh-CN" altLang="en-US" sz="1400" dirty="0">
                <a:solidFill>
                  <a:srgbClr val="000000"/>
                </a:solidFill>
                <a:latin typeface="Verdana" panose="020B0604030504040204" pitchFamily="34" charset="0"/>
              </a:rPr>
              <a:t>的结点叫做</a:t>
            </a:r>
            <a:r>
              <a:rPr lang="en-US" altLang="zh-CN" sz="1400" dirty="0">
                <a:solidFill>
                  <a:srgbClr val="000000"/>
                </a:solidFill>
                <a:latin typeface="Verdana" panose="020B0604030504040204" pitchFamily="34" charset="0"/>
              </a:rPr>
              <a:t>Region server</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Region server</a:t>
            </a:r>
            <a:r>
              <a:rPr lang="zh-CN" altLang="en-US" sz="1400" dirty="0">
                <a:solidFill>
                  <a:srgbClr val="000000"/>
                </a:solidFill>
                <a:latin typeface="Verdana" panose="020B0604030504040204" pitchFamily="34" charset="0"/>
              </a:rPr>
              <a:t>负责数据的读写。</a:t>
            </a:r>
            <a:r>
              <a:rPr lang="zh-CN" altLang="en-US" sz="1400" b="1" dirty="0">
                <a:solidFill>
                  <a:srgbClr val="000000"/>
                </a:solidFill>
                <a:latin typeface="Verdana" panose="020B0604030504040204" pitchFamily="34" charset="0"/>
              </a:rPr>
              <a:t>每一个</a:t>
            </a:r>
            <a:r>
              <a:rPr lang="en-US" altLang="zh-CN" sz="1400" b="1" dirty="0">
                <a:solidFill>
                  <a:srgbClr val="000000"/>
                </a:solidFill>
                <a:latin typeface="Verdana" panose="020B0604030504040204" pitchFamily="34" charset="0"/>
              </a:rPr>
              <a:t>Region server</a:t>
            </a:r>
            <a:r>
              <a:rPr lang="zh-CN" altLang="en-US" sz="1400" b="1" dirty="0">
                <a:solidFill>
                  <a:srgbClr val="000000"/>
                </a:solidFill>
                <a:latin typeface="Verdana" panose="020B0604030504040204" pitchFamily="34" charset="0"/>
              </a:rPr>
              <a:t>大约可以管理</a:t>
            </a:r>
            <a:r>
              <a:rPr lang="en-US" altLang="zh-CN" sz="1400" b="1" dirty="0">
                <a:solidFill>
                  <a:srgbClr val="000000"/>
                </a:solidFill>
                <a:latin typeface="Verdana" panose="020B0604030504040204" pitchFamily="34" charset="0"/>
              </a:rPr>
              <a:t>1000</a:t>
            </a:r>
            <a:r>
              <a:rPr lang="zh-CN" altLang="en-US" sz="1400" b="1" dirty="0">
                <a:solidFill>
                  <a:srgbClr val="000000"/>
                </a:solidFill>
                <a:latin typeface="Verdana" panose="020B0604030504040204" pitchFamily="34" charset="0"/>
              </a:rPr>
              <a:t>个</a:t>
            </a:r>
            <a:r>
              <a:rPr lang="en-US" altLang="zh-CN" sz="1400" b="1" dirty="0">
                <a:solidFill>
                  <a:srgbClr val="000000"/>
                </a:solidFill>
                <a:latin typeface="Verdana" panose="020B0604030504040204" pitchFamily="34" charset="0"/>
              </a:rPr>
              <a:t>region</a:t>
            </a:r>
            <a:r>
              <a:rPr lang="zh-CN" altLang="en-US" sz="1400" dirty="0" smtClean="0">
                <a:solidFill>
                  <a:srgbClr val="000000"/>
                </a:solidFill>
                <a:latin typeface="Verdana" panose="020B0604030504040204" pitchFamily="34" charset="0"/>
              </a:rPr>
              <a:t>。</a:t>
            </a:r>
            <a:endParaRPr lang="en-US" altLang="zh-CN" sz="1200" dirty="0">
              <a:solidFill>
                <a:srgbClr val="000000"/>
              </a:solidFill>
              <a:latin typeface="Verdana" panose="020B0604030504040204" pitchFamily="34" charset="0"/>
            </a:endParaRPr>
          </a:p>
        </p:txBody>
      </p:sp>
      <p:pic>
        <p:nvPicPr>
          <p:cNvPr id="6" name="图片 5"/>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45594" y="2302974"/>
            <a:ext cx="9361189" cy="424373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7056" y="2574450"/>
            <a:ext cx="7449652" cy="4283550"/>
          </a:xfrm>
          <a:prstGeom prst="rect">
            <a:avLst/>
          </a:prstGeom>
        </p:spPr>
      </p:pic>
      <p:sp>
        <p:nvSpPr>
          <p:cNvPr id="5" name="TextBox 5"/>
          <p:cNvSpPr txBox="1"/>
          <p:nvPr/>
        </p:nvSpPr>
        <p:spPr>
          <a:xfrm>
            <a:off x="302430" y="4027895"/>
            <a:ext cx="2350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rPr>
              <a:t>RegionServer</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1809682" y="661138"/>
            <a:ext cx="9630257" cy="2354491"/>
          </a:xfrm>
          <a:prstGeom prst="rect">
            <a:avLst/>
          </a:prstGeom>
        </p:spPr>
        <p:txBody>
          <a:bodyPr wrap="square">
            <a:spAutoFit/>
          </a:bodyPr>
          <a:lstStyle/>
          <a:p>
            <a:pPr lvl="0" fontAlgn="base">
              <a:lnSpc>
                <a:spcPct val="150000"/>
              </a:lnSpc>
              <a:spcBef>
                <a:spcPct val="0"/>
              </a:spcBef>
              <a:spcAft>
                <a:spcPct val="0"/>
              </a:spcAft>
              <a:defRPr/>
            </a:pPr>
            <a:r>
              <a:rPr lang="en-US" altLang="zh-CN" sz="1400" dirty="0">
                <a:solidFill>
                  <a:srgbClr val="000000"/>
                </a:solidFill>
                <a:latin typeface="Verdana" panose="020B0604030504040204" pitchFamily="34" charset="0"/>
              </a:rPr>
              <a:t>Region server</a:t>
            </a:r>
            <a:r>
              <a:rPr lang="zh-CN" altLang="en-US" sz="1400" dirty="0">
                <a:solidFill>
                  <a:srgbClr val="000000"/>
                </a:solidFill>
                <a:latin typeface="Verdana" panose="020B0604030504040204" pitchFamily="34" charset="0"/>
              </a:rPr>
              <a:t>维护</a:t>
            </a:r>
            <a:r>
              <a:rPr lang="en-US" altLang="zh-CN" sz="1400" dirty="0">
                <a:solidFill>
                  <a:srgbClr val="000000"/>
                </a:solidFill>
                <a:latin typeface="Verdana" panose="020B0604030504040204" pitchFamily="34" charset="0"/>
              </a:rPr>
              <a:t>region</a:t>
            </a:r>
            <a:r>
              <a:rPr lang="zh-CN" altLang="en-US" sz="1400" dirty="0">
                <a:solidFill>
                  <a:srgbClr val="000000"/>
                </a:solidFill>
                <a:latin typeface="Verdana" panose="020B0604030504040204" pitchFamily="34" charset="0"/>
              </a:rPr>
              <a:t>，处理对这些</a:t>
            </a:r>
            <a:r>
              <a:rPr lang="en-US" altLang="zh-CN" sz="1400" dirty="0">
                <a:solidFill>
                  <a:srgbClr val="000000"/>
                </a:solidFill>
                <a:latin typeface="Verdana" panose="020B0604030504040204" pitchFamily="34" charset="0"/>
              </a:rPr>
              <a:t>region</a:t>
            </a:r>
            <a:r>
              <a:rPr lang="zh-CN" altLang="en-US" sz="1400" dirty="0">
                <a:solidFill>
                  <a:srgbClr val="000000"/>
                </a:solidFill>
                <a:latin typeface="Verdana" panose="020B0604030504040204" pitchFamily="34" charset="0"/>
              </a:rPr>
              <a:t>的</a:t>
            </a:r>
            <a:r>
              <a:rPr lang="en-US" altLang="zh-CN" sz="1400" dirty="0">
                <a:solidFill>
                  <a:srgbClr val="000000"/>
                </a:solidFill>
                <a:latin typeface="Verdana" panose="020B0604030504040204" pitchFamily="34" charset="0"/>
              </a:rPr>
              <a:t>IO</a:t>
            </a:r>
            <a:r>
              <a:rPr lang="zh-CN" altLang="en-US" sz="1400" dirty="0">
                <a:solidFill>
                  <a:srgbClr val="000000"/>
                </a:solidFill>
                <a:latin typeface="Verdana" panose="020B0604030504040204" pitchFamily="34" charset="0"/>
              </a:rPr>
              <a:t>请求，向</a:t>
            </a:r>
            <a:r>
              <a:rPr lang="en-US" altLang="zh-CN" sz="1400" dirty="0">
                <a:solidFill>
                  <a:srgbClr val="000000"/>
                </a:solidFill>
                <a:latin typeface="Verdana" panose="020B0604030504040204" pitchFamily="34" charset="0"/>
              </a:rPr>
              <a:t>HDFS</a:t>
            </a:r>
            <a:r>
              <a:rPr lang="zh-CN" altLang="en-US" sz="1400" dirty="0">
                <a:solidFill>
                  <a:srgbClr val="000000"/>
                </a:solidFill>
                <a:latin typeface="Verdana" panose="020B0604030504040204" pitchFamily="34" charset="0"/>
              </a:rPr>
              <a:t>文件系统中读写</a:t>
            </a:r>
            <a:r>
              <a:rPr lang="zh-CN" altLang="en-US" sz="1400" dirty="0" smtClean="0">
                <a:solidFill>
                  <a:srgbClr val="000000"/>
                </a:solidFill>
                <a:latin typeface="Verdana" panose="020B0604030504040204" pitchFamily="34" charset="0"/>
              </a:rPr>
              <a:t>数据，其组成部分为：</a:t>
            </a:r>
            <a:endParaRPr lang="zh-CN" altLang="en-US" sz="14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Arial" panose="020B0604020202020204" pitchFamily="34" charset="0"/>
              <a:buChar char="•"/>
              <a:defRPr/>
            </a:pPr>
            <a:r>
              <a:rPr lang="en-US" altLang="zh-CN" sz="1200" b="1" dirty="0">
                <a:solidFill>
                  <a:srgbClr val="000000"/>
                </a:solidFill>
                <a:latin typeface="Verdana" panose="020B0604030504040204" pitchFamily="34" charset="0"/>
              </a:rPr>
              <a:t>WAL</a:t>
            </a:r>
            <a:r>
              <a:rPr lang="zh-CN" altLang="en-US" sz="1200" b="1" dirty="0">
                <a:solidFill>
                  <a:srgbClr val="000000"/>
                </a:solidFill>
                <a:latin typeface="Verdana" panose="020B0604030504040204" pitchFamily="34" charset="0"/>
              </a:rPr>
              <a:t>：</a:t>
            </a:r>
            <a:r>
              <a:rPr lang="zh-CN" altLang="en-US" sz="1200" dirty="0">
                <a:solidFill>
                  <a:srgbClr val="000000"/>
                </a:solidFill>
                <a:latin typeface="Verdana" panose="020B0604030504040204" pitchFamily="34" charset="0"/>
              </a:rPr>
              <a:t>既</a:t>
            </a:r>
            <a:r>
              <a:rPr lang="en-US" altLang="zh-CN" sz="1200" dirty="0">
                <a:solidFill>
                  <a:srgbClr val="000000"/>
                </a:solidFill>
                <a:latin typeface="Verdana" panose="020B0604030504040204" pitchFamily="34" charset="0"/>
              </a:rPr>
              <a:t>Write Ahead Log</a:t>
            </a:r>
            <a:r>
              <a:rPr lang="zh-CN" altLang="en-US" sz="1200" dirty="0">
                <a:solidFill>
                  <a:srgbClr val="000000"/>
                </a:solidFill>
                <a:latin typeface="Verdana" panose="020B0604030504040204" pitchFamily="34" charset="0"/>
              </a:rPr>
              <a:t>。</a:t>
            </a:r>
            <a:r>
              <a:rPr lang="en-US" altLang="zh-CN" sz="1200" dirty="0">
                <a:solidFill>
                  <a:srgbClr val="000000"/>
                </a:solidFill>
                <a:latin typeface="Verdana" panose="020B0604030504040204" pitchFamily="34" charset="0"/>
              </a:rPr>
              <a:t>WAL</a:t>
            </a:r>
            <a:r>
              <a:rPr lang="zh-CN" altLang="en-US" sz="1200" dirty="0">
                <a:solidFill>
                  <a:srgbClr val="000000"/>
                </a:solidFill>
                <a:latin typeface="Verdana" panose="020B0604030504040204" pitchFamily="34" charset="0"/>
              </a:rPr>
              <a:t>是</a:t>
            </a:r>
            <a:r>
              <a:rPr lang="en-US" altLang="zh-CN" sz="1200" dirty="0">
                <a:solidFill>
                  <a:srgbClr val="000000"/>
                </a:solidFill>
                <a:latin typeface="Verdana" panose="020B0604030504040204" pitchFamily="34" charset="0"/>
              </a:rPr>
              <a:t>HDFS</a:t>
            </a:r>
            <a:r>
              <a:rPr lang="zh-CN" altLang="en-US" sz="1200" dirty="0">
                <a:solidFill>
                  <a:srgbClr val="000000"/>
                </a:solidFill>
                <a:latin typeface="Verdana" panose="020B0604030504040204" pitchFamily="34" charset="0"/>
              </a:rPr>
              <a:t>分布式文件系统中的一个文件。</a:t>
            </a:r>
            <a:r>
              <a:rPr lang="en-US" altLang="zh-CN" sz="1200" b="1" dirty="0">
                <a:solidFill>
                  <a:srgbClr val="000000"/>
                </a:solidFill>
                <a:latin typeface="Verdana" panose="020B0604030504040204" pitchFamily="34" charset="0"/>
              </a:rPr>
              <a:t>WAL</a:t>
            </a:r>
            <a:r>
              <a:rPr lang="zh-CN" altLang="en-US" sz="1200" b="1" dirty="0">
                <a:solidFill>
                  <a:srgbClr val="000000"/>
                </a:solidFill>
                <a:latin typeface="Verdana" panose="020B0604030504040204" pitchFamily="34" charset="0"/>
              </a:rPr>
              <a:t>用来存储尚未写入永久性存储区中的新数据</a:t>
            </a:r>
            <a:r>
              <a:rPr lang="zh-CN" altLang="en-US" sz="1200" dirty="0">
                <a:solidFill>
                  <a:srgbClr val="000000"/>
                </a:solidFill>
                <a:latin typeface="Verdana" panose="020B0604030504040204" pitchFamily="34" charset="0"/>
              </a:rPr>
              <a:t>。</a:t>
            </a:r>
            <a:r>
              <a:rPr lang="en-US" altLang="zh-CN" sz="1200" dirty="0">
                <a:solidFill>
                  <a:srgbClr val="000000"/>
                </a:solidFill>
                <a:latin typeface="Verdana" panose="020B0604030504040204" pitchFamily="34" charset="0"/>
              </a:rPr>
              <a:t>WAL</a:t>
            </a:r>
            <a:r>
              <a:rPr lang="zh-CN" altLang="en-US" sz="1200" dirty="0">
                <a:solidFill>
                  <a:srgbClr val="000000"/>
                </a:solidFill>
                <a:latin typeface="Verdana" panose="020B0604030504040204" pitchFamily="34" charset="0"/>
              </a:rPr>
              <a:t>也用来在服务器发生故障时进行数据恢复。</a:t>
            </a:r>
            <a:endParaRPr lang="zh-CN" altLang="en-US" sz="12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Arial" panose="020B0604020202020204" pitchFamily="34" charset="0"/>
              <a:buChar char="•"/>
              <a:defRPr/>
            </a:pPr>
            <a:r>
              <a:rPr lang="en-US" altLang="zh-CN" sz="1200" b="1" dirty="0">
                <a:solidFill>
                  <a:srgbClr val="000000"/>
                </a:solidFill>
                <a:latin typeface="Verdana" panose="020B0604030504040204" pitchFamily="34" charset="0"/>
              </a:rPr>
              <a:t>Block Cache</a:t>
            </a:r>
            <a:r>
              <a:rPr lang="zh-CN" altLang="en-US" sz="1200" b="1" dirty="0">
                <a:solidFill>
                  <a:srgbClr val="000000"/>
                </a:solidFill>
                <a:latin typeface="Verdana" panose="020B0604030504040204" pitchFamily="34" charset="0"/>
              </a:rPr>
              <a:t>：</a:t>
            </a:r>
            <a:r>
              <a:rPr lang="en-US" altLang="zh-CN" sz="1200" b="1" dirty="0">
                <a:solidFill>
                  <a:srgbClr val="000000"/>
                </a:solidFill>
                <a:latin typeface="Verdana" panose="020B0604030504040204" pitchFamily="34" charset="0"/>
              </a:rPr>
              <a:t>Block cache</a:t>
            </a:r>
            <a:r>
              <a:rPr lang="zh-CN" altLang="en-US" sz="1200" b="1" dirty="0">
                <a:solidFill>
                  <a:srgbClr val="000000"/>
                </a:solidFill>
                <a:latin typeface="Verdana" panose="020B0604030504040204" pitchFamily="34" charset="0"/>
              </a:rPr>
              <a:t>是读缓存</a:t>
            </a:r>
            <a:r>
              <a:rPr lang="zh-CN" altLang="en-US" sz="1200" dirty="0">
                <a:solidFill>
                  <a:srgbClr val="000000"/>
                </a:solidFill>
                <a:latin typeface="Verdana" panose="020B0604030504040204" pitchFamily="34" charset="0"/>
              </a:rPr>
              <a:t>。</a:t>
            </a:r>
            <a:r>
              <a:rPr lang="en-US" altLang="zh-CN" sz="1200" dirty="0">
                <a:solidFill>
                  <a:srgbClr val="000000"/>
                </a:solidFill>
                <a:latin typeface="Verdana" panose="020B0604030504040204" pitchFamily="34" charset="0"/>
              </a:rPr>
              <a:t>Block cache</a:t>
            </a:r>
            <a:r>
              <a:rPr lang="zh-CN" altLang="en-US" sz="1200" dirty="0">
                <a:solidFill>
                  <a:srgbClr val="000000"/>
                </a:solidFill>
                <a:latin typeface="Verdana" panose="020B0604030504040204" pitchFamily="34" charset="0"/>
              </a:rPr>
              <a:t>将经常被读的数据存储在内存中来提高读取数据的效率。当</a:t>
            </a:r>
            <a:r>
              <a:rPr lang="en-US" altLang="zh-CN" sz="1200" dirty="0">
                <a:solidFill>
                  <a:srgbClr val="000000"/>
                </a:solidFill>
                <a:latin typeface="Verdana" panose="020B0604030504040204" pitchFamily="34" charset="0"/>
              </a:rPr>
              <a:t>Block cache</a:t>
            </a:r>
            <a:r>
              <a:rPr lang="zh-CN" altLang="en-US" sz="1200" dirty="0">
                <a:solidFill>
                  <a:srgbClr val="000000"/>
                </a:solidFill>
                <a:latin typeface="Verdana" panose="020B0604030504040204" pitchFamily="34" charset="0"/>
              </a:rPr>
              <a:t>的空间被占满后，其中被读取频率最低的数据将会被杀出。</a:t>
            </a:r>
            <a:endParaRPr lang="zh-CN" altLang="en-US" sz="12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Arial" panose="020B0604020202020204" pitchFamily="34" charset="0"/>
              <a:buChar char="•"/>
              <a:defRPr/>
            </a:pPr>
            <a:r>
              <a:rPr lang="en-US" altLang="zh-CN" sz="1200" b="1" dirty="0" err="1">
                <a:solidFill>
                  <a:srgbClr val="000000"/>
                </a:solidFill>
                <a:latin typeface="Verdana" panose="020B0604030504040204" pitchFamily="34" charset="0"/>
              </a:rPr>
              <a:t>MemStore</a:t>
            </a:r>
            <a:r>
              <a:rPr lang="zh-CN" altLang="en-US" sz="1200" b="1" dirty="0">
                <a:solidFill>
                  <a:srgbClr val="000000"/>
                </a:solidFill>
                <a:latin typeface="Verdana" panose="020B0604030504040204" pitchFamily="34" charset="0"/>
              </a:rPr>
              <a:t>：</a:t>
            </a:r>
            <a:r>
              <a:rPr lang="en-US" altLang="zh-CN" sz="1200" b="1" dirty="0" err="1">
                <a:solidFill>
                  <a:srgbClr val="000000"/>
                </a:solidFill>
                <a:latin typeface="Verdana" panose="020B0604030504040204" pitchFamily="34" charset="0"/>
              </a:rPr>
              <a:t>MemStore</a:t>
            </a:r>
            <a:r>
              <a:rPr lang="zh-CN" altLang="en-US" sz="1200" b="1" dirty="0">
                <a:solidFill>
                  <a:srgbClr val="000000"/>
                </a:solidFill>
                <a:latin typeface="Verdana" panose="020B0604030504040204" pitchFamily="34" charset="0"/>
              </a:rPr>
              <a:t>是写缓存</a:t>
            </a:r>
            <a:r>
              <a:rPr lang="zh-CN" altLang="en-US" sz="1200" dirty="0">
                <a:solidFill>
                  <a:srgbClr val="000000"/>
                </a:solidFill>
                <a:latin typeface="Verdana" panose="020B0604030504040204" pitchFamily="34" charset="0"/>
              </a:rPr>
              <a:t>。其中存储了从</a:t>
            </a:r>
            <a:r>
              <a:rPr lang="en-US" altLang="zh-CN" sz="1200" dirty="0">
                <a:solidFill>
                  <a:srgbClr val="000000"/>
                </a:solidFill>
                <a:latin typeface="Verdana" panose="020B0604030504040204" pitchFamily="34" charset="0"/>
              </a:rPr>
              <a:t>WAL</a:t>
            </a:r>
            <a:r>
              <a:rPr lang="zh-CN" altLang="en-US" sz="1200" dirty="0">
                <a:solidFill>
                  <a:srgbClr val="000000"/>
                </a:solidFill>
                <a:latin typeface="Verdana" panose="020B0604030504040204" pitchFamily="34" charset="0"/>
              </a:rPr>
              <a:t>中写入但尚未写入硬盘的数据。</a:t>
            </a:r>
            <a:r>
              <a:rPr lang="en-US" altLang="zh-CN" sz="1200" dirty="0" err="1">
                <a:solidFill>
                  <a:srgbClr val="000000"/>
                </a:solidFill>
                <a:latin typeface="Verdana" panose="020B0604030504040204" pitchFamily="34" charset="0"/>
              </a:rPr>
              <a:t>MemStore</a:t>
            </a:r>
            <a:r>
              <a:rPr lang="zh-CN" altLang="en-US" sz="1200" dirty="0">
                <a:solidFill>
                  <a:srgbClr val="000000"/>
                </a:solidFill>
                <a:latin typeface="Verdana" panose="020B0604030504040204" pitchFamily="34" charset="0"/>
              </a:rPr>
              <a:t>中的数据在写入硬盘之前会先进行排序操作。</a:t>
            </a:r>
            <a:r>
              <a:rPr lang="zh-CN" altLang="en-US" sz="1200" b="1" dirty="0">
                <a:solidFill>
                  <a:srgbClr val="000000"/>
                </a:solidFill>
                <a:latin typeface="Verdana" panose="020B0604030504040204" pitchFamily="34" charset="0"/>
              </a:rPr>
              <a:t>每一个</a:t>
            </a:r>
            <a:r>
              <a:rPr lang="en-US" altLang="zh-CN" sz="1200" b="1" dirty="0">
                <a:solidFill>
                  <a:srgbClr val="000000"/>
                </a:solidFill>
                <a:latin typeface="Verdana" panose="020B0604030504040204" pitchFamily="34" charset="0"/>
              </a:rPr>
              <a:t>region</a:t>
            </a:r>
            <a:r>
              <a:rPr lang="zh-CN" altLang="en-US" sz="1200" b="1" dirty="0">
                <a:solidFill>
                  <a:srgbClr val="000000"/>
                </a:solidFill>
                <a:latin typeface="Verdana" panose="020B0604030504040204" pitchFamily="34" charset="0"/>
              </a:rPr>
              <a:t>中</a:t>
            </a:r>
            <a:r>
              <a:rPr lang="zh-CN" altLang="en-US" sz="1200" b="1" dirty="0" smtClean="0">
                <a:solidFill>
                  <a:srgbClr val="000000"/>
                </a:solidFill>
                <a:latin typeface="Verdana" panose="020B0604030504040204" pitchFamily="34" charset="0"/>
              </a:rPr>
              <a:t>的一</a:t>
            </a:r>
            <a:r>
              <a:rPr lang="zh-CN" altLang="en-US" sz="1200" b="1" dirty="0">
                <a:solidFill>
                  <a:srgbClr val="000000"/>
                </a:solidFill>
                <a:latin typeface="Verdana" panose="020B0604030504040204" pitchFamily="34" charset="0"/>
              </a:rPr>
              <a:t>个</a:t>
            </a:r>
            <a:r>
              <a:rPr lang="en-US" altLang="zh-CN" sz="1200" b="1" dirty="0">
                <a:solidFill>
                  <a:srgbClr val="000000"/>
                </a:solidFill>
                <a:latin typeface="Verdana" panose="020B0604030504040204" pitchFamily="34" charset="0"/>
              </a:rPr>
              <a:t>column family</a:t>
            </a:r>
            <a:r>
              <a:rPr lang="zh-CN" altLang="en-US" sz="1200" b="1" dirty="0">
                <a:solidFill>
                  <a:srgbClr val="000000"/>
                </a:solidFill>
                <a:latin typeface="Verdana" panose="020B0604030504040204" pitchFamily="34" charset="0"/>
              </a:rPr>
              <a:t>对应一个</a:t>
            </a:r>
            <a:r>
              <a:rPr lang="en-US" altLang="zh-CN" sz="1200" b="1" dirty="0" err="1">
                <a:solidFill>
                  <a:srgbClr val="000000"/>
                </a:solidFill>
                <a:latin typeface="Verdana" panose="020B0604030504040204" pitchFamily="34" charset="0"/>
              </a:rPr>
              <a:t>MemStore</a:t>
            </a:r>
            <a:r>
              <a:rPr lang="zh-CN" altLang="en-US" sz="1200" dirty="0">
                <a:solidFill>
                  <a:srgbClr val="000000"/>
                </a:solidFill>
                <a:latin typeface="Verdana" panose="020B0604030504040204" pitchFamily="34" charset="0"/>
              </a:rPr>
              <a:t>。</a:t>
            </a:r>
            <a:endParaRPr lang="zh-CN" altLang="en-US" sz="12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Arial" panose="020B0604020202020204" pitchFamily="34" charset="0"/>
              <a:buChar char="•"/>
              <a:defRPr/>
            </a:pPr>
            <a:r>
              <a:rPr lang="en-US" altLang="zh-CN" sz="1200" b="1" dirty="0" err="1">
                <a:solidFill>
                  <a:srgbClr val="000000"/>
                </a:solidFill>
                <a:latin typeface="Verdana" panose="020B0604030504040204" pitchFamily="34" charset="0"/>
              </a:rPr>
              <a:t>Hfiles</a:t>
            </a:r>
            <a:r>
              <a:rPr lang="zh-CN" altLang="en-US" sz="1200" b="1" dirty="0">
                <a:solidFill>
                  <a:srgbClr val="000000"/>
                </a:solidFill>
                <a:latin typeface="Verdana" panose="020B0604030504040204" pitchFamily="34" charset="0"/>
              </a:rPr>
              <a:t>：</a:t>
            </a:r>
            <a:r>
              <a:rPr lang="en-US" altLang="zh-CN" sz="1200" dirty="0" err="1">
                <a:solidFill>
                  <a:srgbClr val="000000"/>
                </a:solidFill>
                <a:latin typeface="Verdana" panose="020B0604030504040204" pitchFamily="34" charset="0"/>
              </a:rPr>
              <a:t>Hfiles</a:t>
            </a:r>
            <a:r>
              <a:rPr lang="zh-CN" altLang="en-US" sz="1200" dirty="0">
                <a:solidFill>
                  <a:srgbClr val="000000"/>
                </a:solidFill>
                <a:latin typeface="Verdana" panose="020B0604030504040204" pitchFamily="34" charset="0"/>
              </a:rPr>
              <a:t>存在于硬盘上，</a:t>
            </a:r>
            <a:r>
              <a:rPr lang="zh-CN" altLang="en-US" sz="1200" b="1" dirty="0">
                <a:solidFill>
                  <a:srgbClr val="000000"/>
                </a:solidFill>
                <a:latin typeface="Verdana" panose="020B0604030504040204" pitchFamily="34" charset="0"/>
              </a:rPr>
              <a:t>根据排序号的键存储数据</a:t>
            </a:r>
            <a:r>
              <a:rPr lang="zh-CN" altLang="en-US" sz="1200" b="1" dirty="0" smtClean="0">
                <a:solidFill>
                  <a:srgbClr val="000000"/>
                </a:solidFill>
                <a:latin typeface="Verdana" panose="020B0604030504040204" pitchFamily="34" charset="0"/>
              </a:rPr>
              <a:t>行</a:t>
            </a:r>
            <a:r>
              <a:rPr lang="zh-CN" altLang="en-US" sz="1200" dirty="0" smtClean="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8384" y="744917"/>
            <a:ext cx="9407482" cy="56217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33693" y="2971131"/>
            <a:ext cx="7572754" cy="3830551"/>
          </a:xfrm>
          <a:prstGeom prst="rect">
            <a:avLst/>
          </a:prstGeom>
        </p:spPr>
      </p:pic>
      <p:sp>
        <p:nvSpPr>
          <p:cNvPr id="5" name="TextBox 5"/>
          <p:cNvSpPr txBox="1"/>
          <p:nvPr/>
        </p:nvSpPr>
        <p:spPr>
          <a:xfrm>
            <a:off x="759096" y="3820489"/>
            <a:ext cx="167459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rPr>
              <a:t>HMaster</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1809682" y="939806"/>
            <a:ext cx="10382318" cy="2031325"/>
          </a:xfrm>
          <a:prstGeom prst="rect">
            <a:avLst/>
          </a:prstGeom>
        </p:spPr>
        <p:txBody>
          <a:bodyPr wrap="square">
            <a:spAutoFit/>
          </a:bodyPr>
          <a:lstStyle/>
          <a:p>
            <a:pPr lvl="0" fontAlgn="base">
              <a:lnSpc>
                <a:spcPct val="150000"/>
              </a:lnSpc>
              <a:spcBef>
                <a:spcPct val="0"/>
              </a:spcBef>
              <a:spcAft>
                <a:spcPct val="0"/>
              </a:spcAft>
              <a:defRPr/>
            </a:pPr>
            <a:r>
              <a:rPr lang="en-US" altLang="zh-CN" sz="1400" dirty="0" err="1">
                <a:solidFill>
                  <a:srgbClr val="000000"/>
                </a:solidFill>
                <a:latin typeface="Verdana" panose="020B0604030504040204" pitchFamily="34" charset="0"/>
              </a:rPr>
              <a:t>HMaster</a:t>
            </a:r>
            <a:r>
              <a:rPr lang="zh-CN" altLang="en-US" sz="1400" dirty="0" smtClean="0">
                <a:solidFill>
                  <a:srgbClr val="000000"/>
                </a:solidFill>
                <a:latin typeface="Verdana" panose="020B0604030504040204" pitchFamily="34" charset="0"/>
              </a:rPr>
              <a:t>负责</a:t>
            </a:r>
            <a:r>
              <a:rPr lang="en-US" altLang="zh-CN" sz="1400" dirty="0" smtClean="0">
                <a:solidFill>
                  <a:srgbClr val="000000"/>
                </a:solidFill>
                <a:latin typeface="Verdana" panose="020B0604030504040204" pitchFamily="34" charset="0"/>
              </a:rPr>
              <a:t>Region</a:t>
            </a:r>
            <a:r>
              <a:rPr lang="zh-CN" altLang="en-US" sz="1400" dirty="0">
                <a:solidFill>
                  <a:srgbClr val="000000"/>
                </a:solidFill>
                <a:latin typeface="Verdana" panose="020B0604030504040204" pitchFamily="34" charset="0"/>
              </a:rPr>
              <a:t>的分配，数据库的创建和删除操作</a:t>
            </a:r>
            <a:r>
              <a:rPr lang="zh-CN" altLang="en-US" sz="1400" dirty="0" smtClean="0">
                <a:solidFill>
                  <a:srgbClr val="000000"/>
                </a:solidFill>
                <a:latin typeface="Verdana" panose="020B0604030504040204" pitchFamily="34" charset="0"/>
              </a:rPr>
              <a:t>。具体</a:t>
            </a:r>
            <a:r>
              <a:rPr lang="zh-CN" altLang="en-US" sz="1400" dirty="0">
                <a:solidFill>
                  <a:srgbClr val="000000"/>
                </a:solidFill>
                <a:latin typeface="Verdana" panose="020B0604030504040204" pitchFamily="34" charset="0"/>
              </a:rPr>
              <a:t>来说，</a:t>
            </a:r>
            <a:r>
              <a:rPr lang="en-US" altLang="zh-CN" sz="1400" dirty="0" err="1">
                <a:solidFill>
                  <a:srgbClr val="000000"/>
                </a:solidFill>
                <a:latin typeface="Verdana" panose="020B0604030504040204" pitchFamily="34" charset="0"/>
              </a:rPr>
              <a:t>HMaster</a:t>
            </a:r>
            <a:r>
              <a:rPr lang="zh-CN" altLang="en-US" sz="1400" dirty="0">
                <a:solidFill>
                  <a:srgbClr val="000000"/>
                </a:solidFill>
                <a:latin typeface="Verdana" panose="020B0604030504040204" pitchFamily="34" charset="0"/>
              </a:rPr>
              <a:t>的职责包括</a:t>
            </a:r>
            <a:r>
              <a:rPr lang="zh-CN" altLang="en-US" sz="1400" dirty="0" smtClean="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vl="0" fontAlgn="base">
              <a:lnSpc>
                <a:spcPct val="150000"/>
              </a:lnSpc>
              <a:spcBef>
                <a:spcPct val="0"/>
              </a:spcBef>
              <a:spcAft>
                <a:spcPct val="0"/>
              </a:spcAft>
              <a:defRPr/>
            </a:pPr>
            <a:r>
              <a:rPr lang="en-US" altLang="zh-CN" sz="1400" dirty="0" smtClean="0">
                <a:solidFill>
                  <a:srgbClr val="000000"/>
                </a:solidFill>
                <a:latin typeface="Verdana" panose="020B0604030504040204" pitchFamily="34" charset="0"/>
              </a:rPr>
              <a:t>1</a:t>
            </a:r>
            <a:r>
              <a:rPr lang="zh-CN" altLang="en-US" sz="1400" dirty="0" smtClean="0">
                <a:solidFill>
                  <a:srgbClr val="000000"/>
                </a:solidFill>
                <a:latin typeface="Verdana" panose="020B0604030504040204" pitchFamily="34" charset="0"/>
              </a:rPr>
              <a:t>、调控</a:t>
            </a:r>
            <a:r>
              <a:rPr lang="en-US" altLang="zh-CN" sz="1400" dirty="0">
                <a:solidFill>
                  <a:srgbClr val="000000"/>
                </a:solidFill>
                <a:latin typeface="Verdana" panose="020B0604030504040204" pitchFamily="34" charset="0"/>
              </a:rPr>
              <a:t>Region server</a:t>
            </a:r>
            <a:r>
              <a:rPr lang="zh-CN" altLang="en-US" sz="1400" dirty="0">
                <a:solidFill>
                  <a:srgbClr val="000000"/>
                </a:solidFill>
                <a:latin typeface="Verdana" panose="020B0604030504040204" pitchFamily="34" charset="0"/>
              </a:rPr>
              <a:t>的工作</a:t>
            </a:r>
            <a:endParaRPr lang="zh-CN" altLang="en-US" sz="1400" dirty="0">
              <a:solidFill>
                <a:srgbClr val="000000"/>
              </a:solidFill>
              <a:latin typeface="Verdana" panose="020B0604030504040204" pitchFamily="34" charset="0"/>
            </a:endParaRPr>
          </a:p>
          <a:p>
            <a:pPr marL="742950" lvl="1" indent="-285750" fontAlgn="base">
              <a:lnSpc>
                <a:spcPct val="150000"/>
              </a:lnSpc>
              <a:spcBef>
                <a:spcPct val="0"/>
              </a:spcBef>
              <a:spcAft>
                <a:spcPct val="0"/>
              </a:spcAft>
              <a:buFont typeface="Arial" panose="020B0604020202020204" pitchFamily="34" charset="0"/>
              <a:buChar char="•"/>
              <a:defRPr/>
            </a:pPr>
            <a:r>
              <a:rPr lang="zh-CN" altLang="en-US" sz="1400" dirty="0" smtClean="0">
                <a:solidFill>
                  <a:srgbClr val="000000"/>
                </a:solidFill>
                <a:latin typeface="Verdana" panose="020B0604030504040204" pitchFamily="34" charset="0"/>
              </a:rPr>
              <a:t>在</a:t>
            </a:r>
            <a:r>
              <a:rPr lang="zh-CN" altLang="en-US" sz="1400" dirty="0">
                <a:solidFill>
                  <a:srgbClr val="000000"/>
                </a:solidFill>
                <a:latin typeface="Verdana" panose="020B0604030504040204" pitchFamily="34" charset="0"/>
              </a:rPr>
              <a:t>集群启动的时候</a:t>
            </a:r>
            <a:r>
              <a:rPr lang="zh-CN" altLang="en-US" sz="1400" dirty="0" smtClean="0">
                <a:solidFill>
                  <a:srgbClr val="000000"/>
                </a:solidFill>
                <a:latin typeface="Verdana" panose="020B0604030504040204" pitchFamily="34" charset="0"/>
              </a:rPr>
              <a:t>分配</a:t>
            </a:r>
            <a:r>
              <a:rPr lang="en-US" altLang="zh-CN" sz="1400" dirty="0">
                <a:solidFill>
                  <a:srgbClr val="000000"/>
                </a:solidFill>
                <a:latin typeface="Verdana" panose="020B0604030504040204" pitchFamily="34" charset="0"/>
              </a:rPr>
              <a:t>Region </a:t>
            </a:r>
            <a:r>
              <a:rPr lang="zh-CN" altLang="en-US" sz="1400" dirty="0" smtClean="0">
                <a:solidFill>
                  <a:srgbClr val="000000"/>
                </a:solidFill>
                <a:latin typeface="Verdana" panose="020B0604030504040204" pitchFamily="34" charset="0"/>
              </a:rPr>
              <a:t>，</a:t>
            </a:r>
            <a:r>
              <a:rPr lang="zh-CN" altLang="en-US" sz="1400" dirty="0">
                <a:solidFill>
                  <a:srgbClr val="000000"/>
                </a:solidFill>
                <a:latin typeface="Verdana" panose="020B0604030504040204" pitchFamily="34" charset="0"/>
              </a:rPr>
              <a:t>根据恢复服务或者负载均衡的需要重新</a:t>
            </a:r>
            <a:r>
              <a:rPr lang="zh-CN" altLang="en-US" sz="1400" dirty="0" smtClean="0">
                <a:solidFill>
                  <a:srgbClr val="000000"/>
                </a:solidFill>
                <a:latin typeface="Verdana" panose="020B0604030504040204" pitchFamily="34" charset="0"/>
              </a:rPr>
              <a:t>分配</a:t>
            </a:r>
            <a:r>
              <a:rPr lang="en-US" altLang="zh-CN" sz="1400" dirty="0">
                <a:solidFill>
                  <a:srgbClr val="000000"/>
                </a:solidFill>
                <a:latin typeface="Verdana" panose="020B0604030504040204" pitchFamily="34" charset="0"/>
              </a:rPr>
              <a:t>Region</a:t>
            </a:r>
            <a:endParaRPr lang="zh-CN" altLang="en-US" sz="1400" dirty="0">
              <a:solidFill>
                <a:srgbClr val="000000"/>
              </a:solidFill>
              <a:latin typeface="Verdana" panose="020B0604030504040204" pitchFamily="34" charset="0"/>
            </a:endParaRPr>
          </a:p>
          <a:p>
            <a:pPr marL="742950" lvl="1" indent="-285750" fontAlgn="base">
              <a:lnSpc>
                <a:spcPct val="150000"/>
              </a:lnSpc>
              <a:spcBef>
                <a:spcPct val="0"/>
              </a:spcBef>
              <a:spcAft>
                <a:spcPct val="0"/>
              </a:spcAft>
              <a:buFont typeface="Arial" panose="020B0604020202020204" pitchFamily="34" charset="0"/>
              <a:buChar char="•"/>
              <a:defRPr/>
            </a:pPr>
            <a:r>
              <a:rPr lang="zh-CN" altLang="en-US" sz="1400" dirty="0" smtClean="0">
                <a:solidFill>
                  <a:srgbClr val="000000"/>
                </a:solidFill>
                <a:latin typeface="Verdana" panose="020B0604030504040204" pitchFamily="34" charset="0"/>
              </a:rPr>
              <a:t>监控</a:t>
            </a:r>
            <a:r>
              <a:rPr lang="zh-CN" altLang="en-US" sz="1400" dirty="0">
                <a:solidFill>
                  <a:srgbClr val="000000"/>
                </a:solidFill>
                <a:latin typeface="Verdana" panose="020B0604030504040204" pitchFamily="34" charset="0"/>
              </a:rPr>
              <a:t>集群中的</a:t>
            </a:r>
            <a:r>
              <a:rPr lang="en-US" altLang="zh-CN" sz="1400" dirty="0">
                <a:solidFill>
                  <a:srgbClr val="000000"/>
                </a:solidFill>
                <a:latin typeface="Verdana" panose="020B0604030504040204" pitchFamily="34" charset="0"/>
              </a:rPr>
              <a:t>Region server</a:t>
            </a:r>
            <a:r>
              <a:rPr lang="zh-CN" altLang="en-US" sz="1400" dirty="0">
                <a:solidFill>
                  <a:srgbClr val="000000"/>
                </a:solidFill>
                <a:latin typeface="Verdana" panose="020B0604030504040204" pitchFamily="34" charset="0"/>
              </a:rPr>
              <a:t>的工作状态。（通过监听</a:t>
            </a:r>
            <a:r>
              <a:rPr lang="en-US" altLang="zh-CN" sz="1400" dirty="0">
                <a:solidFill>
                  <a:srgbClr val="000000"/>
                </a:solidFill>
                <a:latin typeface="Verdana" panose="020B0604030504040204" pitchFamily="34" charset="0"/>
              </a:rPr>
              <a:t>zookeeper</a:t>
            </a:r>
            <a:r>
              <a:rPr lang="zh-CN" altLang="en-US" sz="1400" dirty="0">
                <a:solidFill>
                  <a:srgbClr val="000000"/>
                </a:solidFill>
                <a:latin typeface="Verdana" panose="020B0604030504040204" pitchFamily="34" charset="0"/>
              </a:rPr>
              <a:t>对于</a:t>
            </a:r>
            <a:r>
              <a:rPr lang="en-US" altLang="zh-CN" sz="1400" dirty="0">
                <a:solidFill>
                  <a:srgbClr val="000000"/>
                </a:solidFill>
                <a:latin typeface="Verdana" panose="020B0604030504040204" pitchFamily="34" charset="0"/>
              </a:rPr>
              <a:t>ephemeral node</a:t>
            </a:r>
            <a:r>
              <a:rPr lang="zh-CN" altLang="en-US" sz="1400" dirty="0">
                <a:solidFill>
                  <a:srgbClr val="000000"/>
                </a:solidFill>
                <a:latin typeface="Verdana" panose="020B0604030504040204" pitchFamily="34" charset="0"/>
              </a:rPr>
              <a:t>状态的通知</a:t>
            </a:r>
            <a:r>
              <a:rPr lang="zh-CN" altLang="en-US" sz="1400" dirty="0" smtClean="0">
                <a:solidFill>
                  <a:srgbClr val="000000"/>
                </a:solidFill>
                <a:latin typeface="Verdana" panose="020B0604030504040204" pitchFamily="34" charset="0"/>
              </a:rPr>
              <a:t>）</a:t>
            </a:r>
            <a:endParaRPr lang="zh-CN" altLang="en-US" sz="1400" dirty="0" smtClean="0">
              <a:solidFill>
                <a:srgbClr val="000000"/>
              </a:solidFill>
              <a:latin typeface="Verdana" panose="020B0604030504040204" pitchFamily="34" charset="0"/>
            </a:endParaRPr>
          </a:p>
          <a:p>
            <a:pPr lvl="0" fontAlgn="base">
              <a:lnSpc>
                <a:spcPct val="150000"/>
              </a:lnSpc>
              <a:spcBef>
                <a:spcPct val="0"/>
              </a:spcBef>
              <a:spcAft>
                <a:spcPct val="0"/>
              </a:spcAft>
              <a:defRPr/>
            </a:pPr>
            <a:r>
              <a:rPr lang="en-US" altLang="zh-CN" sz="1400" dirty="0" smtClean="0">
                <a:solidFill>
                  <a:srgbClr val="000000"/>
                </a:solidFill>
                <a:latin typeface="Verdana" panose="020B0604030504040204" pitchFamily="34" charset="0"/>
              </a:rPr>
              <a:t>2</a:t>
            </a:r>
            <a:r>
              <a:rPr lang="zh-CN" altLang="en-US" sz="1400" dirty="0" smtClean="0">
                <a:solidFill>
                  <a:srgbClr val="000000"/>
                </a:solidFill>
                <a:latin typeface="Verdana" panose="020B0604030504040204" pitchFamily="34" charset="0"/>
              </a:rPr>
              <a:t>、管理数据库</a:t>
            </a:r>
            <a:endParaRPr lang="zh-CN" altLang="en-US" sz="1400" dirty="0" smtClean="0">
              <a:solidFill>
                <a:srgbClr val="000000"/>
              </a:solidFill>
              <a:latin typeface="Verdana" panose="020B0604030504040204" pitchFamily="34" charset="0"/>
            </a:endParaRPr>
          </a:p>
          <a:p>
            <a:pPr marL="742950" lvl="1" indent="-285750" fontAlgn="base">
              <a:lnSpc>
                <a:spcPct val="150000"/>
              </a:lnSpc>
              <a:spcBef>
                <a:spcPct val="0"/>
              </a:spcBef>
              <a:spcAft>
                <a:spcPct val="0"/>
              </a:spcAft>
              <a:buFont typeface="Arial" panose="020B0604020202020204" pitchFamily="34" charset="0"/>
              <a:buChar char="•"/>
              <a:defRPr/>
            </a:pPr>
            <a:r>
              <a:rPr lang="zh-CN" altLang="en-US" sz="1400" dirty="0" smtClean="0">
                <a:solidFill>
                  <a:srgbClr val="000000"/>
                </a:solidFill>
                <a:latin typeface="Verdana" panose="020B0604030504040204" pitchFamily="34" charset="0"/>
              </a:rPr>
              <a:t>提供</a:t>
            </a:r>
            <a:r>
              <a:rPr lang="zh-CN" altLang="en-US" sz="1400" dirty="0">
                <a:solidFill>
                  <a:srgbClr val="000000"/>
                </a:solidFill>
                <a:latin typeface="Verdana" panose="020B0604030504040204" pitchFamily="34" charset="0"/>
              </a:rPr>
              <a:t>创建，删除或者更新表格的</a:t>
            </a:r>
            <a:r>
              <a:rPr lang="zh-CN" altLang="en-US" sz="1400" dirty="0" smtClean="0">
                <a:solidFill>
                  <a:srgbClr val="000000"/>
                </a:solidFill>
                <a:latin typeface="Verdana" panose="020B0604030504040204" pitchFamily="34" charset="0"/>
              </a:rPr>
              <a:t>接口</a:t>
            </a:r>
            <a:endParaRPr lang="en-US" altLang="zh-CN" sz="1200" dirty="0">
              <a:solidFill>
                <a:srgbClr val="000000"/>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304797" y="3717815"/>
            <a:ext cx="195492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rPr>
              <a:t>ZooKeeper</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1809682" y="939806"/>
            <a:ext cx="10382318" cy="1708160"/>
          </a:xfrm>
          <a:prstGeom prst="rect">
            <a:avLst/>
          </a:prstGeom>
        </p:spPr>
        <p:txBody>
          <a:bodyPr wrap="square">
            <a:spAutoFit/>
          </a:bodyPr>
          <a:lstStyle/>
          <a:p>
            <a:pPr lvl="0" fontAlgn="base">
              <a:lnSpc>
                <a:spcPct val="150000"/>
              </a:lnSpc>
              <a:spcBef>
                <a:spcPct val="0"/>
              </a:spcBef>
              <a:spcAft>
                <a:spcPct val="0"/>
              </a:spcAft>
              <a:defRPr/>
            </a:pPr>
            <a:r>
              <a:rPr lang="en-US" altLang="zh-CN" sz="1400" dirty="0" err="1" smtClean="0">
                <a:solidFill>
                  <a:srgbClr val="000000"/>
                </a:solidFill>
                <a:latin typeface="Verdana" panose="020B0604030504040204" pitchFamily="34" charset="0"/>
              </a:rPr>
              <a:t>ZooKeeper</a:t>
            </a:r>
            <a:r>
              <a:rPr lang="zh-CN" altLang="en-US" sz="1400" dirty="0">
                <a:solidFill>
                  <a:srgbClr val="000000"/>
                </a:solidFill>
                <a:latin typeface="Verdana" panose="020B0604030504040204" pitchFamily="34" charset="0"/>
              </a:rPr>
              <a:t>维护集群中服务器的状态并协调分布式系统的</a:t>
            </a:r>
            <a:r>
              <a:rPr lang="zh-CN" altLang="en-US" sz="1400" dirty="0" smtClean="0">
                <a:solidFill>
                  <a:srgbClr val="000000"/>
                </a:solidFill>
                <a:latin typeface="Verdana" panose="020B0604030504040204" pitchFamily="34" charset="0"/>
              </a:rPr>
              <a:t>工作，</a:t>
            </a:r>
            <a:r>
              <a:rPr lang="en-US" altLang="zh-CN" sz="1400" dirty="0">
                <a:solidFill>
                  <a:srgbClr val="000000"/>
                </a:solidFill>
                <a:latin typeface="Verdana" panose="020B0604030504040204" pitchFamily="34" charset="0"/>
              </a:rPr>
              <a:t> </a:t>
            </a:r>
            <a:r>
              <a:rPr lang="en-US" altLang="zh-CN" sz="1400" dirty="0" err="1">
                <a:solidFill>
                  <a:srgbClr val="000000"/>
                </a:solidFill>
                <a:latin typeface="Verdana" panose="020B0604030504040204" pitchFamily="34" charset="0"/>
              </a:rPr>
              <a:t>ZooKeeper</a:t>
            </a:r>
            <a:r>
              <a:rPr lang="zh-CN" altLang="en-US" sz="1400" dirty="0" smtClean="0">
                <a:solidFill>
                  <a:srgbClr val="000000"/>
                </a:solidFill>
                <a:latin typeface="Verdana" panose="020B0604030504040204" pitchFamily="34" charset="0"/>
              </a:rPr>
              <a:t>的</a:t>
            </a:r>
            <a:r>
              <a:rPr lang="zh-CN" altLang="en-US" sz="1400" dirty="0">
                <a:solidFill>
                  <a:srgbClr val="000000"/>
                </a:solidFill>
                <a:latin typeface="Verdana" panose="020B0604030504040204" pitchFamily="34" charset="0"/>
              </a:rPr>
              <a:t>职责包括</a:t>
            </a:r>
            <a:r>
              <a:rPr lang="zh-CN" altLang="en-US" sz="1400" dirty="0" smtClean="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Arial" panose="020B0604020202020204" pitchFamily="34" charset="0"/>
              <a:buChar char="•"/>
              <a:defRPr/>
            </a:pPr>
            <a:r>
              <a:rPr lang="zh-CN" altLang="en-US" sz="1400" dirty="0" smtClean="0">
                <a:solidFill>
                  <a:srgbClr val="000000"/>
                </a:solidFill>
                <a:latin typeface="Verdana" panose="020B0604030504040204" pitchFamily="34" charset="0"/>
              </a:rPr>
              <a:t>保证</a:t>
            </a:r>
            <a:r>
              <a:rPr lang="zh-CN" altLang="en-US" sz="1400" dirty="0">
                <a:solidFill>
                  <a:srgbClr val="000000"/>
                </a:solidFill>
                <a:latin typeface="Verdana" panose="020B0604030504040204" pitchFamily="34" charset="0"/>
              </a:rPr>
              <a:t>任何时候，集群中只有一</a:t>
            </a:r>
            <a:r>
              <a:rPr lang="zh-CN" altLang="en-US" sz="1400" dirty="0" smtClean="0">
                <a:solidFill>
                  <a:srgbClr val="000000"/>
                </a:solidFill>
                <a:latin typeface="Verdana" panose="020B0604030504040204" pitchFamily="34" charset="0"/>
              </a:rPr>
              <a:t>个</a:t>
            </a:r>
            <a:r>
              <a:rPr lang="en-US" altLang="zh-CN" sz="1400" dirty="0" err="1" smtClean="0">
                <a:solidFill>
                  <a:srgbClr val="000000"/>
                </a:solidFill>
                <a:latin typeface="Verdana" panose="020B0604030504040204" pitchFamily="34" charset="0"/>
              </a:rPr>
              <a:t>HMaster</a:t>
            </a:r>
            <a:endParaRPr lang="en-US" altLang="zh-CN" sz="14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Arial" panose="020B0604020202020204" pitchFamily="34" charset="0"/>
              <a:buChar char="•"/>
              <a:defRPr/>
            </a:pPr>
            <a:r>
              <a:rPr lang="zh-CN" altLang="en-US" sz="1400" dirty="0" smtClean="0">
                <a:solidFill>
                  <a:srgbClr val="000000"/>
                </a:solidFill>
                <a:latin typeface="Verdana" panose="020B0604030504040204" pitchFamily="34" charset="0"/>
              </a:rPr>
              <a:t>存贮</a:t>
            </a:r>
            <a:r>
              <a:rPr lang="zh-CN" altLang="en-US" sz="1400" dirty="0">
                <a:solidFill>
                  <a:srgbClr val="000000"/>
                </a:solidFill>
                <a:latin typeface="Verdana" panose="020B0604030504040204" pitchFamily="34" charset="0"/>
              </a:rPr>
              <a:t>所有</a:t>
            </a:r>
            <a:r>
              <a:rPr lang="en-US" altLang="zh-CN" sz="1400" dirty="0">
                <a:solidFill>
                  <a:srgbClr val="000000"/>
                </a:solidFill>
                <a:latin typeface="Verdana" panose="020B0604030504040204" pitchFamily="34" charset="0"/>
              </a:rPr>
              <a:t>Region</a:t>
            </a:r>
            <a:r>
              <a:rPr lang="zh-CN" altLang="en-US" sz="1400" dirty="0">
                <a:solidFill>
                  <a:srgbClr val="000000"/>
                </a:solidFill>
                <a:latin typeface="Verdana" panose="020B0604030504040204" pitchFamily="34" charset="0"/>
              </a:rPr>
              <a:t>的寻址入口</a:t>
            </a:r>
            <a:r>
              <a:rPr lang="zh-CN" altLang="en-US" sz="1400" dirty="0" smtClean="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Arial" panose="020B0604020202020204" pitchFamily="34" charset="0"/>
              <a:buChar char="•"/>
              <a:defRPr/>
            </a:pPr>
            <a:r>
              <a:rPr lang="zh-CN" altLang="en-US" sz="1400" dirty="0" smtClean="0">
                <a:solidFill>
                  <a:srgbClr val="000000"/>
                </a:solidFill>
                <a:latin typeface="Verdana" panose="020B0604030504040204" pitchFamily="34" charset="0"/>
              </a:rPr>
              <a:t>实时</a:t>
            </a:r>
            <a:r>
              <a:rPr lang="zh-CN" altLang="en-US" sz="1400" dirty="0">
                <a:solidFill>
                  <a:srgbClr val="000000"/>
                </a:solidFill>
                <a:latin typeface="Verdana" panose="020B0604030504040204" pitchFamily="34" charset="0"/>
              </a:rPr>
              <a:t>监控</a:t>
            </a:r>
            <a:r>
              <a:rPr lang="en-US" altLang="zh-CN" sz="1400" dirty="0">
                <a:solidFill>
                  <a:srgbClr val="000000"/>
                </a:solidFill>
                <a:latin typeface="Verdana" panose="020B0604030504040204" pitchFamily="34" charset="0"/>
              </a:rPr>
              <a:t>Region server</a:t>
            </a:r>
            <a:r>
              <a:rPr lang="zh-CN" altLang="en-US" sz="1400" dirty="0">
                <a:solidFill>
                  <a:srgbClr val="000000"/>
                </a:solidFill>
                <a:latin typeface="Verdana" panose="020B0604030504040204" pitchFamily="34" charset="0"/>
              </a:rPr>
              <a:t>的上线和下线信息，并实时通知</a:t>
            </a:r>
            <a:r>
              <a:rPr lang="en-US" altLang="zh-CN" sz="1400" dirty="0" smtClean="0">
                <a:solidFill>
                  <a:srgbClr val="000000"/>
                </a:solidFill>
                <a:latin typeface="Verdana" panose="020B0604030504040204" pitchFamily="34" charset="0"/>
              </a:rPr>
              <a:t>Master</a:t>
            </a:r>
            <a:endParaRPr lang="en-US" altLang="zh-CN" sz="14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Arial" panose="020B0604020202020204" pitchFamily="34" charset="0"/>
              <a:buChar char="•"/>
              <a:defRPr/>
            </a:pPr>
            <a:r>
              <a:rPr lang="zh-CN" altLang="en-US" sz="1400" dirty="0" smtClean="0">
                <a:solidFill>
                  <a:srgbClr val="000000"/>
                </a:solidFill>
                <a:latin typeface="Verdana" panose="020B0604030504040204" pitchFamily="34" charset="0"/>
              </a:rPr>
              <a:t>存储</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的</a:t>
            </a:r>
            <a:r>
              <a:rPr lang="en-US" altLang="zh-CN" sz="1400" dirty="0">
                <a:solidFill>
                  <a:srgbClr val="000000"/>
                </a:solidFill>
                <a:latin typeface="Verdana" panose="020B0604030504040204" pitchFamily="34" charset="0"/>
              </a:rPr>
              <a:t>schema</a:t>
            </a:r>
            <a:r>
              <a:rPr lang="zh-CN" altLang="en-US" sz="1400" dirty="0">
                <a:solidFill>
                  <a:srgbClr val="000000"/>
                </a:solidFill>
                <a:latin typeface="Verdana" panose="020B0604030504040204" pitchFamily="34" charset="0"/>
              </a:rPr>
              <a:t>和</a:t>
            </a:r>
            <a:r>
              <a:rPr lang="en-US" altLang="zh-CN" sz="1400" dirty="0">
                <a:solidFill>
                  <a:srgbClr val="000000"/>
                </a:solidFill>
                <a:latin typeface="Verdana" panose="020B0604030504040204" pitchFamily="34" charset="0"/>
              </a:rPr>
              <a:t>table</a:t>
            </a:r>
            <a:r>
              <a:rPr lang="zh-CN" altLang="en-US" sz="1400" dirty="0">
                <a:solidFill>
                  <a:srgbClr val="000000"/>
                </a:solidFill>
                <a:latin typeface="Verdana" panose="020B0604030504040204" pitchFamily="34" charset="0"/>
              </a:rPr>
              <a:t>元数据</a:t>
            </a:r>
            <a:endParaRPr lang="en-US" altLang="zh-CN" sz="1200" dirty="0">
              <a:solidFill>
                <a:srgbClr val="000000"/>
              </a:solidFill>
              <a:latin typeface="Verdana" panose="020B0604030504040204" pitchFamily="34" charset="0"/>
            </a:endParaRPr>
          </a:p>
        </p:txBody>
      </p:sp>
      <p:pic>
        <p:nvPicPr>
          <p:cNvPr id="2" name="图片 1"/>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9720" y="2647966"/>
            <a:ext cx="8308599" cy="411275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047043" y="577859"/>
            <a:ext cx="8527995" cy="461665"/>
          </a:xfrm>
          <a:prstGeom prst="rect">
            <a:avLst/>
          </a:prstGeom>
          <a:noFill/>
        </p:spPr>
        <p:txBody>
          <a:bodyPr wrap="square" rtlCol="0">
            <a:spAutoFit/>
          </a:bodyPr>
          <a:lstStyle/>
          <a:p>
            <a:pPr lvl="0" fontAlgn="base">
              <a:spcBef>
                <a:spcPct val="0"/>
              </a:spcBef>
              <a:spcAft>
                <a:spcPct val="0"/>
              </a:spcAft>
              <a:defRPr/>
            </a:pPr>
            <a:r>
              <a:rPr lang="en-US" altLang="zh-CN" sz="2400" b="1" dirty="0" err="1">
                <a:solidFill>
                  <a:prstClr val="black"/>
                </a:solidFill>
                <a:latin typeface="微软雅黑" panose="020B0503020204020204" pitchFamily="34" charset="-122"/>
                <a:ea typeface="微软雅黑" panose="020B0503020204020204" pitchFamily="34" charset="-122"/>
              </a:rPr>
              <a:t>HBase</a:t>
            </a:r>
            <a:r>
              <a:rPr lang="zh-CN" altLang="en-US" sz="2400" b="1" dirty="0">
                <a:solidFill>
                  <a:prstClr val="black"/>
                </a:solidFill>
                <a:latin typeface="微软雅黑" panose="020B0503020204020204" pitchFamily="34" charset="-122"/>
                <a:ea typeface="微软雅黑" panose="020B0503020204020204" pitchFamily="34" charset="-122"/>
              </a:rPr>
              <a:t>各组成部分之间</a:t>
            </a:r>
            <a:r>
              <a:rPr lang="zh-CN" altLang="en-US" sz="2400" b="1" dirty="0" smtClean="0">
                <a:solidFill>
                  <a:prstClr val="black"/>
                </a:solidFill>
                <a:latin typeface="微软雅黑" panose="020B0503020204020204" pitchFamily="34" charset="-122"/>
                <a:ea typeface="微软雅黑" panose="020B0503020204020204" pitchFamily="34" charset="-122"/>
              </a:rPr>
              <a:t>的</a:t>
            </a:r>
            <a:r>
              <a:rPr lang="zh-CN" altLang="en-US" sz="2400" b="1" dirty="0">
                <a:solidFill>
                  <a:prstClr val="black"/>
                </a:solidFill>
                <a:latin typeface="微软雅黑" panose="020B0503020204020204" pitchFamily="34" charset="-122"/>
                <a:ea typeface="微软雅黑" panose="020B0503020204020204" pitchFamily="34" charset="-122"/>
              </a:rPr>
              <a:t>协作</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315520" y="1120780"/>
            <a:ext cx="6974395" cy="1061829"/>
          </a:xfrm>
          <a:prstGeom prst="rect">
            <a:avLst/>
          </a:prstGeom>
        </p:spPr>
        <p:txBody>
          <a:bodyPr wrap="square">
            <a:spAutoFit/>
          </a:bodyPr>
          <a:lstStyle/>
          <a:p>
            <a:pPr lvl="0" fontAlgn="base">
              <a:lnSpc>
                <a:spcPct val="150000"/>
              </a:lnSpc>
              <a:spcBef>
                <a:spcPct val="0"/>
              </a:spcBef>
              <a:spcAft>
                <a:spcPct val="0"/>
              </a:spcAft>
              <a:defRPr/>
            </a:pPr>
            <a:r>
              <a:rPr lang="en-US" altLang="zh-CN" sz="1400" dirty="0" smtClean="0">
                <a:solidFill>
                  <a:srgbClr val="000000"/>
                </a:solidFill>
                <a:latin typeface="Verdana" panose="020B0604030504040204" pitchFamily="34" charset="0"/>
              </a:rPr>
              <a:t>1</a:t>
            </a:r>
            <a:r>
              <a:rPr lang="zh-CN" altLang="en-US" sz="1400" dirty="0" smtClean="0">
                <a:solidFill>
                  <a:srgbClr val="000000"/>
                </a:solidFill>
                <a:latin typeface="Verdana" panose="020B0604030504040204" pitchFamily="34" charset="0"/>
              </a:rPr>
              <a:t>、</a:t>
            </a:r>
            <a:r>
              <a:rPr lang="en-US" altLang="zh-CN" sz="1400" dirty="0" err="1" smtClean="0">
                <a:solidFill>
                  <a:srgbClr val="000000"/>
                </a:solidFill>
                <a:latin typeface="Verdana" panose="020B0604030504040204" pitchFamily="34" charset="0"/>
              </a:rPr>
              <a:t>ZooKeeper</a:t>
            </a:r>
            <a:r>
              <a:rPr lang="zh-CN" altLang="en-US" sz="1400" dirty="0">
                <a:solidFill>
                  <a:srgbClr val="000000"/>
                </a:solidFill>
                <a:latin typeface="Verdana" panose="020B0604030504040204" pitchFamily="34" charset="0"/>
              </a:rPr>
              <a:t>用来协调分布式系统的成员之间共享的状态</a:t>
            </a:r>
            <a:r>
              <a:rPr lang="zh-CN" altLang="en-US" sz="1400" dirty="0" smtClean="0">
                <a:solidFill>
                  <a:srgbClr val="000000"/>
                </a:solidFill>
                <a:latin typeface="Verdana" panose="020B0604030504040204" pitchFamily="34" charset="0"/>
              </a:rPr>
              <a:t>信息；</a:t>
            </a:r>
            <a:endParaRPr lang="en-US" altLang="zh-CN" sz="1400" dirty="0" smtClean="0">
              <a:solidFill>
                <a:srgbClr val="000000"/>
              </a:solidFill>
              <a:latin typeface="Verdana" panose="020B0604030504040204" pitchFamily="34" charset="0"/>
            </a:endParaRPr>
          </a:p>
          <a:p>
            <a:pPr lvl="0" fontAlgn="base">
              <a:lnSpc>
                <a:spcPct val="150000"/>
              </a:lnSpc>
              <a:spcBef>
                <a:spcPct val="0"/>
              </a:spcBef>
              <a:spcAft>
                <a:spcPct val="0"/>
              </a:spcAft>
              <a:defRPr/>
            </a:pPr>
            <a:r>
              <a:rPr lang="en-US" altLang="zh-CN" sz="1400" dirty="0" smtClean="0">
                <a:solidFill>
                  <a:srgbClr val="000000"/>
                </a:solidFill>
                <a:latin typeface="Verdana" panose="020B0604030504040204" pitchFamily="34" charset="0"/>
              </a:rPr>
              <a:t>2</a:t>
            </a:r>
            <a:r>
              <a:rPr lang="zh-CN" altLang="en-US" sz="1400" dirty="0" smtClean="0">
                <a:solidFill>
                  <a:srgbClr val="000000"/>
                </a:solidFill>
                <a:latin typeface="Verdana" panose="020B0604030504040204" pitchFamily="34" charset="0"/>
              </a:rPr>
              <a:t>、</a:t>
            </a:r>
            <a:r>
              <a:rPr lang="en-US" altLang="zh-CN" sz="1400" dirty="0" err="1" smtClean="0">
                <a:solidFill>
                  <a:srgbClr val="000000"/>
                </a:solidFill>
                <a:latin typeface="Verdana" panose="020B0604030504040204" pitchFamily="34" charset="0"/>
              </a:rPr>
              <a:t>ZooKeeper</a:t>
            </a:r>
            <a:r>
              <a:rPr lang="zh-CN" altLang="en-US" sz="1400" dirty="0" smtClean="0">
                <a:solidFill>
                  <a:srgbClr val="000000"/>
                </a:solidFill>
                <a:latin typeface="Verdana" panose="020B0604030504040204" pitchFamily="34" charset="0"/>
              </a:rPr>
              <a:t>与</a:t>
            </a:r>
            <a:r>
              <a:rPr lang="en-US" altLang="zh-CN" sz="1400" dirty="0" smtClean="0">
                <a:solidFill>
                  <a:srgbClr val="000000"/>
                </a:solidFill>
                <a:latin typeface="Verdana" panose="020B0604030504040204" pitchFamily="34" charset="0"/>
              </a:rPr>
              <a:t>Region Server</a:t>
            </a:r>
            <a:r>
              <a:rPr lang="zh-CN" altLang="en-US" sz="1400" dirty="0" smtClean="0">
                <a:solidFill>
                  <a:srgbClr val="000000"/>
                </a:solidFill>
                <a:latin typeface="Verdana" panose="020B0604030504040204" pitchFamily="34" charset="0"/>
              </a:rPr>
              <a:t>和</a:t>
            </a:r>
            <a:r>
              <a:rPr lang="en-US" altLang="zh-CN" sz="1400" dirty="0" err="1" smtClean="0">
                <a:solidFill>
                  <a:srgbClr val="000000"/>
                </a:solidFill>
                <a:latin typeface="Verdana" panose="020B0604030504040204" pitchFamily="34" charset="0"/>
              </a:rPr>
              <a:t>HMaster</a:t>
            </a:r>
            <a:r>
              <a:rPr lang="zh-CN" altLang="en-US" sz="1400" dirty="0" smtClean="0">
                <a:solidFill>
                  <a:srgbClr val="000000"/>
                </a:solidFill>
                <a:latin typeface="Verdana" panose="020B0604030504040204" pitchFamily="34" charset="0"/>
              </a:rPr>
              <a:t>连接；</a:t>
            </a:r>
            <a:endParaRPr lang="en-US" altLang="zh-CN" sz="1400" dirty="0" smtClean="0">
              <a:solidFill>
                <a:srgbClr val="000000"/>
              </a:solidFill>
              <a:latin typeface="Verdana" panose="020B0604030504040204" pitchFamily="34" charset="0"/>
            </a:endParaRPr>
          </a:p>
          <a:p>
            <a:pPr lvl="0" fontAlgn="base">
              <a:lnSpc>
                <a:spcPct val="150000"/>
              </a:lnSpc>
              <a:spcBef>
                <a:spcPct val="0"/>
              </a:spcBef>
              <a:spcAft>
                <a:spcPct val="0"/>
              </a:spcAft>
              <a:defRPr/>
            </a:pPr>
            <a:r>
              <a:rPr lang="en-US" altLang="zh-CN" sz="1400" dirty="0" smtClean="0">
                <a:solidFill>
                  <a:srgbClr val="000000"/>
                </a:solidFill>
                <a:latin typeface="Verdana" panose="020B0604030504040204" pitchFamily="34" charset="0"/>
              </a:rPr>
              <a:t>3</a:t>
            </a:r>
            <a:r>
              <a:rPr lang="zh-CN" altLang="en-US" sz="1400" dirty="0" smtClean="0">
                <a:solidFill>
                  <a:srgbClr val="000000"/>
                </a:solidFill>
                <a:latin typeface="Verdana" panose="020B0604030504040204" pitchFamily="34" charset="0"/>
              </a:rPr>
              <a:t>、</a:t>
            </a:r>
            <a:r>
              <a:rPr lang="en-US" altLang="zh-CN" sz="1400" dirty="0" err="1" smtClean="0">
                <a:solidFill>
                  <a:srgbClr val="000000"/>
                </a:solidFill>
                <a:latin typeface="Verdana" panose="020B0604030504040204" pitchFamily="34" charset="0"/>
              </a:rPr>
              <a:t>ZooKeeper</a:t>
            </a:r>
            <a:r>
              <a:rPr lang="zh-CN" altLang="en-US" sz="1400" dirty="0" smtClean="0">
                <a:solidFill>
                  <a:srgbClr val="000000"/>
                </a:solidFill>
                <a:latin typeface="Verdana" panose="020B0604030504040204" pitchFamily="34" charset="0"/>
              </a:rPr>
              <a:t>通过心跳信息为活跃的连接维持相应的</a:t>
            </a:r>
            <a:r>
              <a:rPr lang="en-US" altLang="zh-CN" sz="1400" dirty="0" smtClean="0">
                <a:solidFill>
                  <a:srgbClr val="000000"/>
                </a:solidFill>
                <a:latin typeface="Verdana" panose="020B0604030504040204" pitchFamily="34" charset="0"/>
              </a:rPr>
              <a:t>ephemeral node</a:t>
            </a:r>
            <a:r>
              <a:rPr lang="zh-CN" altLang="en-US" sz="1400" dirty="0" smtClean="0">
                <a:solidFill>
                  <a:srgbClr val="000000"/>
                </a:solidFill>
                <a:latin typeface="Verdana" panose="020B0604030504040204" pitchFamily="34" charset="0"/>
              </a:rPr>
              <a:t>。</a:t>
            </a:r>
            <a:endParaRPr lang="en-US" altLang="zh-CN" sz="1400" dirty="0" smtClean="0">
              <a:solidFill>
                <a:srgbClr val="000000"/>
              </a:solidFill>
              <a:latin typeface="Verdana" panose="020B0604030504040204" pitchFamily="34" charset="0"/>
            </a:endParaRPr>
          </a:p>
        </p:txBody>
      </p:sp>
      <p:pic>
        <p:nvPicPr>
          <p:cNvPr id="3" name="图片 2"/>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37172" y="2263865"/>
            <a:ext cx="8714362" cy="415384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50052" y="939732"/>
            <a:ext cx="7997454" cy="490046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691045" y="2035816"/>
            <a:ext cx="6096000" cy="12808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prstClr val="black">
                    <a:lumMod val="85000"/>
                    <a:lumOff val="15000"/>
                  </a:prstClr>
                </a:solidFill>
                <a:effectLst/>
                <a:uLnTx/>
                <a:uFillTx/>
                <a:latin typeface="Century Gothic" panose="020B0502020202020204"/>
                <a:ea typeface="幼圆" panose="02010509060101010101" pitchFamily="49" charset="-122"/>
                <a:cs typeface="+mj-cs"/>
              </a:rPr>
              <a:t>5.3 </a:t>
            </a:r>
            <a:r>
              <a:rPr kumimoji="0" lang="en-US" altLang="zh-CN" sz="4400" b="0" i="0" u="none" strike="noStrike" kern="1200" cap="none" spc="0" normalizeH="0" baseline="0" noProof="0" dirty="0" err="1" smtClean="0">
                <a:ln>
                  <a:noFill/>
                </a:ln>
                <a:solidFill>
                  <a:prstClr val="black">
                    <a:lumMod val="85000"/>
                    <a:lumOff val="15000"/>
                  </a:prstClr>
                </a:solidFill>
                <a:effectLst/>
                <a:uLnTx/>
                <a:uFillTx/>
                <a:latin typeface="Century Gothic" panose="020B0502020202020204"/>
                <a:ea typeface="幼圆" panose="02010509060101010101" pitchFamily="49" charset="-122"/>
                <a:cs typeface="+mj-cs"/>
              </a:rPr>
              <a:t>Hbase</a:t>
            </a:r>
            <a:r>
              <a:rPr lang="zh-CN" altLang="en-US" sz="4400" dirty="0" smtClean="0">
                <a:solidFill>
                  <a:prstClr val="black">
                    <a:lumMod val="85000"/>
                    <a:lumOff val="15000"/>
                  </a:prstClr>
                </a:solidFill>
                <a:latin typeface="Century Gothic" panose="020B0502020202020204"/>
                <a:ea typeface="幼圆" panose="02010509060101010101" pitchFamily="49" charset="-122"/>
              </a:rPr>
              <a:t>安装配置</a:t>
            </a:r>
            <a:endParaRPr kumimoji="0" lang="zh-CN" altLang="en-US" sz="44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幼圆" panose="02010509060101010101" pitchFamily="49" charset="-122"/>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832002" y="645547"/>
            <a:ext cx="37401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hlinkClick r:id="rId1"/>
              </a:rPr>
              <a:t>Zookeeper</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hlinkClick r:id="rId1"/>
              </a:rPr>
              <a:t>安装配置</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832002" y="1158679"/>
            <a:ext cx="8474048" cy="923330"/>
          </a:xfrm>
          <a:prstGeom prst="rect">
            <a:avLst/>
          </a:prstGeom>
        </p:spPr>
        <p:txBody>
          <a:bodyPr wrap="square">
            <a:spAutoFit/>
          </a:bodyPr>
          <a:lstStyle/>
          <a:p>
            <a:pPr>
              <a:defRPr/>
            </a:pPr>
            <a:r>
              <a:rPr kumimoji="0" lang="zh-CN" altLang="en-US" sz="1800" b="0" i="0" u="none" strike="noStrike" kern="1200" cap="none" spc="0" normalizeH="0" baseline="0" noProof="0" dirty="0" smtClean="0">
                <a:ln>
                  <a:noFill/>
                </a:ln>
                <a:solidFill>
                  <a:prstClr val="black"/>
                </a:solidFill>
                <a:effectLst/>
                <a:uLnTx/>
                <a:uFillTx/>
                <a:latin typeface="Century Gothic" panose="020B0502020202020204"/>
                <a:ea typeface="幼圆" panose="02010509060101010101" pitchFamily="49" charset="-122"/>
                <a:cs typeface="+mn-cs"/>
              </a:rPr>
              <a:t>参考链接：</a:t>
            </a:r>
            <a:r>
              <a:rPr lang="en-US" altLang="zh-CN" dirty="0"/>
              <a:t>https://www.cnblogs.com/Dcl-Snow/p/11274807.html</a:t>
            </a:r>
            <a:endParaRPr lang="en-US" altLang="zh-CN" dirty="0" smtClean="0"/>
          </a:p>
          <a:p>
            <a:pPr>
              <a:defRPr/>
            </a:pPr>
            <a:r>
              <a:rPr lang="en-US" altLang="zh-CN" dirty="0"/>
              <a:t>https://blog.csdn.net/qinian_ztc/article/details/100778732</a:t>
            </a:r>
            <a:endParaRPr lang="en-US" altLang="zh-CN" dirty="0" smtClean="0"/>
          </a:p>
          <a:p>
            <a:pPr lvl="0">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9" name="矩形 8"/>
          <p:cNvSpPr/>
          <p:nvPr/>
        </p:nvSpPr>
        <p:spPr>
          <a:xfrm>
            <a:off x="1832002" y="1860158"/>
            <a:ext cx="10037558" cy="4662815"/>
          </a:xfrm>
          <a:prstGeom prst="rect">
            <a:avLst/>
          </a:prstGeom>
        </p:spPr>
        <p:txBody>
          <a:bodyPr wrap="square">
            <a:spAutoFit/>
          </a:bodyPr>
          <a:lstStyle/>
          <a:p>
            <a:pPr>
              <a:lnSpc>
                <a:spcPct val="150000"/>
              </a:lnSpc>
              <a:defRPr/>
            </a:pPr>
            <a:r>
              <a:rPr lang="zh-CN" altLang="en-US" sz="1400" b="1" dirty="0">
                <a:solidFill>
                  <a:srgbClr val="000000"/>
                </a:solidFill>
                <a:latin typeface="Verdana" panose="020B0604030504040204" pitchFamily="34" charset="0"/>
              </a:rPr>
              <a:t>步骤</a:t>
            </a:r>
            <a:r>
              <a:rPr lang="en-US" altLang="zh-CN" sz="1400" b="1" dirty="0" smtClean="0">
                <a:solidFill>
                  <a:srgbClr val="000000"/>
                </a:solidFill>
                <a:latin typeface="Verdana" panose="020B0604030504040204" pitchFamily="34" charset="0"/>
              </a:rPr>
              <a:t>1</a:t>
            </a:r>
            <a:r>
              <a:rPr lang="zh-CN" altLang="en-US" sz="1400" b="1" dirty="0" smtClean="0">
                <a:solidFill>
                  <a:srgbClr val="000000"/>
                </a:solidFill>
                <a:latin typeface="Verdana" panose="020B0604030504040204" pitchFamily="34" charset="0"/>
              </a:rPr>
              <a:t>：</a:t>
            </a:r>
            <a:r>
              <a:rPr lang="en-US" altLang="zh-CN" sz="1400" b="1" dirty="0">
                <a:solidFill>
                  <a:srgbClr val="000000"/>
                </a:solidFill>
                <a:latin typeface="Verdana" panose="020B0604030504040204" pitchFamily="34" charset="0"/>
              </a:rPr>
              <a:t>zookeeper3.6.3</a:t>
            </a:r>
            <a:r>
              <a:rPr lang="zh-CN" altLang="en-US" sz="1400" b="1" dirty="0" smtClean="0">
                <a:solidFill>
                  <a:srgbClr val="000000"/>
                </a:solidFill>
                <a:latin typeface="Verdana" panose="020B0604030504040204" pitchFamily="34" charset="0"/>
              </a:rPr>
              <a:t>版本，下载地址：</a:t>
            </a:r>
            <a:endParaRPr lang="en-US" altLang="zh-CN" sz="1400" b="1" dirty="0" smtClean="0">
              <a:solidFill>
                <a:srgbClr val="000000"/>
              </a:solidFill>
              <a:latin typeface="Verdana" panose="020B0604030504040204" pitchFamily="34" charset="0"/>
            </a:endParaRPr>
          </a:p>
          <a:p>
            <a:pPr>
              <a:lnSpc>
                <a:spcPct val="150000"/>
              </a:lnSpc>
              <a:defRPr/>
            </a:pPr>
            <a:r>
              <a:rPr lang="en-US" altLang="zh-CN" sz="1400" b="1" dirty="0"/>
              <a:t>https://mirrors.bfsu.edu.cn/apache/zookeeper/zookeeper-3.6.3/apache-zookeeper-3.6.3-bin.tar.gz</a:t>
            </a:r>
            <a:endParaRPr lang="en-US" altLang="zh-CN" sz="1400" b="1" dirty="0" smtClean="0"/>
          </a:p>
          <a:p>
            <a:pPr>
              <a:lnSpc>
                <a:spcPct val="150000"/>
              </a:lnSpc>
              <a:defRPr/>
            </a:pPr>
            <a:r>
              <a:rPr lang="zh-CN" altLang="en-US" sz="1400" b="1" dirty="0" smtClean="0">
                <a:solidFill>
                  <a:srgbClr val="000000"/>
                </a:solidFill>
                <a:latin typeface="Verdana" panose="020B0604030504040204" pitchFamily="34" charset="0"/>
              </a:rPr>
              <a:t>步骤</a:t>
            </a:r>
            <a:r>
              <a:rPr lang="en-US" altLang="zh-CN" sz="1400" b="1" dirty="0" smtClean="0">
                <a:solidFill>
                  <a:srgbClr val="000000"/>
                </a:solidFill>
                <a:latin typeface="Verdana" panose="020B0604030504040204" pitchFamily="34" charset="0"/>
              </a:rPr>
              <a:t>2</a:t>
            </a:r>
            <a:r>
              <a:rPr lang="zh-CN" altLang="en-US" sz="1400" b="1" dirty="0" smtClean="0">
                <a:solidFill>
                  <a:srgbClr val="000000"/>
                </a:solidFill>
                <a:latin typeface="Verdana" panose="020B0604030504040204" pitchFamily="34" charset="0"/>
              </a:rPr>
              <a:t>：将</a:t>
            </a:r>
            <a:r>
              <a:rPr lang="en-US" altLang="zh-CN" sz="1400" b="1" dirty="0">
                <a:solidFill>
                  <a:srgbClr val="000000"/>
                </a:solidFill>
                <a:latin typeface="Verdana" panose="020B0604030504040204" pitchFamily="34" charset="0"/>
              </a:rPr>
              <a:t>apache-zookeeper-3.6.3-bin.tar.gz</a:t>
            </a:r>
            <a:r>
              <a:rPr lang="zh-CN" altLang="en-US" sz="1400" b="1" dirty="0" smtClean="0">
                <a:solidFill>
                  <a:srgbClr val="000000"/>
                </a:solidFill>
                <a:latin typeface="Verdana" panose="020B0604030504040204" pitchFamily="34" charset="0"/>
              </a:rPr>
              <a:t>解压到</a:t>
            </a:r>
            <a:r>
              <a:rPr lang="en-US" altLang="zh-CN" sz="1400" b="1" dirty="0" err="1" smtClean="0">
                <a:solidFill>
                  <a:srgbClr val="000000"/>
                </a:solidFill>
                <a:latin typeface="Verdana" panose="020B0604030504040204" pitchFamily="34" charset="0"/>
              </a:rPr>
              <a:t>usr</a:t>
            </a:r>
            <a:r>
              <a:rPr lang="en-US" altLang="zh-CN" sz="1400" b="1" dirty="0" smtClean="0">
                <a:solidFill>
                  <a:srgbClr val="000000"/>
                </a:solidFill>
                <a:latin typeface="Verdana" panose="020B0604030504040204" pitchFamily="34" charset="0"/>
              </a:rPr>
              <a:t>/local</a:t>
            </a:r>
            <a:r>
              <a:rPr lang="zh-CN" altLang="en-US" sz="1400" b="1" dirty="0" smtClean="0">
                <a:solidFill>
                  <a:srgbClr val="000000"/>
                </a:solidFill>
                <a:latin typeface="Verdana" panose="020B0604030504040204" pitchFamily="34" charset="0"/>
              </a:rPr>
              <a:t>，重命名为</a:t>
            </a:r>
            <a:r>
              <a:rPr lang="en-US" altLang="zh-CN" sz="1400" b="1" dirty="0" smtClean="0">
                <a:solidFill>
                  <a:srgbClr val="000000"/>
                </a:solidFill>
                <a:latin typeface="Verdana" panose="020B0604030504040204" pitchFamily="34" charset="0"/>
              </a:rPr>
              <a:t>zookeeper</a:t>
            </a:r>
            <a:r>
              <a:rPr lang="zh-CN" altLang="en-US" sz="1400" b="1" dirty="0" smtClean="0">
                <a:solidFill>
                  <a:srgbClr val="000000"/>
                </a:solidFill>
                <a:latin typeface="Verdana" panose="020B0604030504040204" pitchFamily="34" charset="0"/>
              </a:rPr>
              <a:t>，修改权限，设置环境变量</a:t>
            </a:r>
            <a:endParaRPr lang="en-US" altLang="zh-CN" sz="1400" b="1" dirty="0" smtClean="0">
              <a:solidFill>
                <a:srgbClr val="000000"/>
              </a:solidFill>
              <a:latin typeface="Verdana" panose="020B0604030504040204" pitchFamily="34" charset="0"/>
            </a:endParaRPr>
          </a:p>
          <a:p>
            <a:pPr lvl="1">
              <a:lnSpc>
                <a:spcPct val="150000"/>
              </a:lnSpc>
              <a:defRPr/>
            </a:pPr>
            <a:r>
              <a:rPr lang="en-US" altLang="zh-CN" sz="1400" b="1" dirty="0" err="1" smtClean="0">
                <a:solidFill>
                  <a:srgbClr val="000000"/>
                </a:solidFill>
                <a:latin typeface="Verdana" panose="020B0604030504040204" pitchFamily="34" charset="0"/>
              </a:rPr>
              <a:t>sudo</a:t>
            </a:r>
            <a:r>
              <a:rPr lang="en-US" altLang="zh-CN" sz="1400" b="1" dirty="0" smtClean="0">
                <a:solidFill>
                  <a:srgbClr val="000000"/>
                </a:solidFill>
                <a:latin typeface="Verdana" panose="020B0604030504040204" pitchFamily="34" charset="0"/>
              </a:rPr>
              <a:t> tar </a:t>
            </a:r>
            <a:r>
              <a:rPr lang="en-US" altLang="zh-CN" sz="1400" b="1" dirty="0" err="1" smtClean="0">
                <a:solidFill>
                  <a:srgbClr val="000000"/>
                </a:solidFill>
                <a:latin typeface="Verdana" panose="020B0604030504040204" pitchFamily="34" charset="0"/>
              </a:rPr>
              <a:t>xvf</a:t>
            </a:r>
            <a:r>
              <a:rPr lang="en-US" altLang="zh-CN" sz="1400" b="1" dirty="0" smtClean="0">
                <a:solidFill>
                  <a:srgbClr val="000000"/>
                </a:solidFill>
                <a:latin typeface="Verdana" panose="020B0604030504040204" pitchFamily="34" charset="0"/>
              </a:rPr>
              <a:t> </a:t>
            </a:r>
            <a:r>
              <a:rPr lang="en-US" altLang="zh-CN" sz="1400" b="1" dirty="0"/>
              <a:t>apache-zookeeper-3.6.3-bin.tar.gz </a:t>
            </a:r>
            <a:r>
              <a:rPr lang="en-US" altLang="zh-CN" sz="1400" b="1" dirty="0" smtClean="0"/>
              <a:t>-C /</a:t>
            </a:r>
            <a:r>
              <a:rPr lang="en-US" altLang="zh-CN" sz="1400" b="1" dirty="0" err="1" smtClean="0"/>
              <a:t>usr</a:t>
            </a:r>
            <a:r>
              <a:rPr lang="en-US" altLang="zh-CN" sz="1400" b="1" dirty="0" smtClean="0"/>
              <a:t>/local</a:t>
            </a:r>
            <a:endParaRPr lang="en-US" altLang="zh-CN" sz="1400" b="1" dirty="0" smtClean="0"/>
          </a:p>
          <a:p>
            <a:pPr lvl="1">
              <a:lnSpc>
                <a:spcPct val="150000"/>
              </a:lnSpc>
              <a:defRPr/>
            </a:pPr>
            <a:r>
              <a:rPr lang="en-US" altLang="zh-CN" sz="1400" b="1" dirty="0" err="1" smtClean="0">
                <a:solidFill>
                  <a:srgbClr val="000000"/>
                </a:solidFill>
                <a:latin typeface="Verdana" panose="020B0604030504040204" pitchFamily="34" charset="0"/>
              </a:rPr>
              <a:t>sudo</a:t>
            </a:r>
            <a:r>
              <a:rPr lang="en-US" altLang="zh-CN" sz="1400" b="1" dirty="0" smtClean="0">
                <a:solidFill>
                  <a:srgbClr val="000000"/>
                </a:solidFill>
                <a:latin typeface="Verdana" panose="020B0604030504040204" pitchFamily="34" charset="0"/>
              </a:rPr>
              <a:t> mv </a:t>
            </a:r>
            <a:r>
              <a:rPr lang="en-US" altLang="zh-CN" sz="1400" b="1" dirty="0" smtClean="0"/>
              <a:t>apache-zookeeper-3.6.3-bin zookeeper</a:t>
            </a:r>
            <a:endParaRPr lang="en-US" altLang="zh-CN" sz="1400" b="1" dirty="0" smtClean="0"/>
          </a:p>
          <a:p>
            <a:pPr lvl="1">
              <a:lnSpc>
                <a:spcPct val="150000"/>
              </a:lnSpc>
              <a:defRPr/>
            </a:pPr>
            <a:r>
              <a:rPr lang="en-US" altLang="zh-CN" sz="1400" b="1" dirty="0">
                <a:solidFill>
                  <a:srgbClr val="000000"/>
                </a:solidFill>
                <a:latin typeface="Verdana" panose="020B0604030504040204" pitchFamily="34" charset="0"/>
              </a:rPr>
              <a:t>sudo </a:t>
            </a:r>
            <a:r>
              <a:rPr lang="en-US" altLang="zh-CN" sz="1400" b="1" dirty="0" err="1">
                <a:solidFill>
                  <a:srgbClr val="000000"/>
                </a:solidFill>
                <a:latin typeface="Verdana" panose="020B0604030504040204" pitchFamily="34" charset="0"/>
              </a:rPr>
              <a:t>chown</a:t>
            </a:r>
            <a:r>
              <a:rPr lang="en-US" altLang="zh-CN" sz="1400" b="1" dirty="0">
                <a:solidFill>
                  <a:srgbClr val="000000"/>
                </a:solidFill>
                <a:latin typeface="Verdana" panose="020B0604030504040204" pitchFamily="34" charset="0"/>
              </a:rPr>
              <a:t> </a:t>
            </a:r>
            <a:r>
              <a:rPr lang="en-US" altLang="zh-CN" sz="1400" b="1" dirty="0" smtClean="0">
                <a:solidFill>
                  <a:srgbClr val="000000"/>
                </a:solidFill>
                <a:latin typeface="Verdana" panose="020B0604030504040204" pitchFamily="34" charset="0"/>
              </a:rPr>
              <a:t>bigdata2022:bigdata2022 </a:t>
            </a:r>
            <a:r>
              <a:rPr lang="en-US" altLang="zh-CN" sz="1400" b="1" dirty="0">
                <a:solidFill>
                  <a:srgbClr val="000000"/>
                </a:solidFill>
                <a:latin typeface="Verdana" panose="020B0604030504040204" pitchFamily="34" charset="0"/>
              </a:rPr>
              <a:t>-R </a:t>
            </a:r>
            <a:r>
              <a:rPr lang="en-US" altLang="zh-CN" sz="1400" b="1" dirty="0" smtClean="0">
                <a:solidFill>
                  <a:srgbClr val="000000"/>
                </a:solidFill>
                <a:latin typeface="Verdana" panose="020B0604030504040204" pitchFamily="34" charset="0"/>
              </a:rPr>
              <a:t>zookeeper</a:t>
            </a:r>
            <a:endParaRPr lang="en-US" altLang="zh-CN" sz="1400" b="1" dirty="0" smtClean="0">
              <a:solidFill>
                <a:srgbClr val="000000"/>
              </a:solidFill>
              <a:latin typeface="Verdana" panose="020B0604030504040204" pitchFamily="34" charset="0"/>
            </a:endParaRPr>
          </a:p>
          <a:p>
            <a:pPr lvl="1">
              <a:lnSpc>
                <a:spcPct val="150000"/>
              </a:lnSpc>
              <a:defRPr/>
            </a:pPr>
            <a:r>
              <a:rPr lang="en-US" altLang="zh-CN" sz="1400" dirty="0" smtClean="0">
                <a:solidFill>
                  <a:srgbClr val="000000"/>
                </a:solidFill>
                <a:latin typeface="Verdana" panose="020B0604030504040204" pitchFamily="34" charset="0"/>
              </a:rPr>
              <a:t>#zookeeper</a:t>
            </a:r>
            <a:r>
              <a:rPr lang="zh-CN" altLang="en-US" sz="1400" dirty="0" smtClean="0">
                <a:solidFill>
                  <a:srgbClr val="000000"/>
                </a:solidFill>
                <a:latin typeface="Verdana" panose="020B0604030504040204" pitchFamily="34" charset="0"/>
              </a:rPr>
              <a:t>，编辑环境变量文件 </a:t>
            </a:r>
            <a:r>
              <a:rPr lang="en-US" altLang="zh-CN" sz="1400" dirty="0" err="1" smtClean="0">
                <a:solidFill>
                  <a:srgbClr val="000000"/>
                </a:solidFill>
                <a:latin typeface="Verdana" panose="020B0604030504040204" pitchFamily="34" charset="0"/>
              </a:rPr>
              <a:t>sudo</a:t>
            </a:r>
            <a:r>
              <a:rPr lang="en-US" altLang="zh-CN" sz="1400" dirty="0" smtClean="0">
                <a:solidFill>
                  <a:srgbClr val="000000"/>
                </a:solidFill>
                <a:latin typeface="Verdana" panose="020B0604030504040204" pitchFamily="34" charset="0"/>
              </a:rPr>
              <a:t> vim /</a:t>
            </a:r>
            <a:r>
              <a:rPr lang="en-US" altLang="zh-CN" sz="1400" dirty="0" err="1" smtClean="0">
                <a:solidFill>
                  <a:srgbClr val="000000"/>
                </a:solidFill>
                <a:latin typeface="Verdana" panose="020B0604030504040204" pitchFamily="34" charset="0"/>
              </a:rPr>
              <a:t>etc</a:t>
            </a:r>
            <a:r>
              <a:rPr lang="en-US" altLang="zh-CN" sz="1400" dirty="0" smtClean="0">
                <a:solidFill>
                  <a:srgbClr val="000000"/>
                </a:solidFill>
                <a:latin typeface="Verdana" panose="020B0604030504040204" pitchFamily="34" charset="0"/>
              </a:rPr>
              <a:t>/profile</a:t>
            </a:r>
            <a:endParaRPr lang="en-US" altLang="zh-CN" sz="1400" dirty="0">
              <a:solidFill>
                <a:srgbClr val="000000"/>
              </a:solidFill>
              <a:latin typeface="Verdana" panose="020B0604030504040204" pitchFamily="34" charset="0"/>
            </a:endParaRPr>
          </a:p>
          <a:p>
            <a:pPr lvl="1">
              <a:lnSpc>
                <a:spcPct val="150000"/>
              </a:lnSpc>
              <a:defRPr/>
            </a:pPr>
            <a:r>
              <a:rPr lang="en-US" altLang="zh-CN" sz="1400" dirty="0">
                <a:solidFill>
                  <a:srgbClr val="000000"/>
                </a:solidFill>
                <a:latin typeface="Verdana" panose="020B0604030504040204" pitchFamily="34" charset="0"/>
              </a:rPr>
              <a:t>export ZOOKEEPER_HOME=/</a:t>
            </a:r>
            <a:r>
              <a:rPr lang="en-US" altLang="zh-CN" sz="1400" dirty="0" err="1" smtClean="0">
                <a:solidFill>
                  <a:srgbClr val="000000"/>
                </a:solidFill>
                <a:latin typeface="Verdana" panose="020B0604030504040204" pitchFamily="34" charset="0"/>
              </a:rPr>
              <a:t>usr</a:t>
            </a:r>
            <a:r>
              <a:rPr lang="en-US" altLang="zh-CN" sz="1400" dirty="0" smtClean="0">
                <a:solidFill>
                  <a:srgbClr val="000000"/>
                </a:solidFill>
                <a:latin typeface="Verdana" panose="020B0604030504040204" pitchFamily="34" charset="0"/>
              </a:rPr>
              <a:t>/local/zookeeper</a:t>
            </a:r>
            <a:endParaRPr lang="en-US" altLang="zh-CN" sz="1400" dirty="0">
              <a:solidFill>
                <a:srgbClr val="000000"/>
              </a:solidFill>
              <a:latin typeface="Verdana" panose="020B0604030504040204" pitchFamily="34" charset="0"/>
            </a:endParaRPr>
          </a:p>
          <a:p>
            <a:pPr lvl="1">
              <a:lnSpc>
                <a:spcPct val="150000"/>
              </a:lnSpc>
              <a:defRPr/>
            </a:pPr>
            <a:r>
              <a:rPr lang="en-US" altLang="zh-CN" sz="1400" dirty="0">
                <a:solidFill>
                  <a:srgbClr val="000000"/>
                </a:solidFill>
                <a:latin typeface="Verdana" panose="020B0604030504040204" pitchFamily="34" charset="0"/>
              </a:rPr>
              <a:t>export </a:t>
            </a:r>
            <a:r>
              <a:rPr lang="en-US" altLang="zh-CN" sz="1400" dirty="0" smtClean="0">
                <a:solidFill>
                  <a:srgbClr val="000000"/>
                </a:solidFill>
                <a:latin typeface="Verdana" panose="020B0604030504040204" pitchFamily="34" charset="0"/>
              </a:rPr>
              <a:t>PATH=$</a:t>
            </a:r>
            <a:r>
              <a:rPr lang="en-US" altLang="zh-CN" sz="1400" dirty="0">
                <a:solidFill>
                  <a:srgbClr val="000000"/>
                </a:solidFill>
                <a:latin typeface="Verdana" panose="020B0604030504040204" pitchFamily="34" charset="0"/>
              </a:rPr>
              <a:t>PATH:$</a:t>
            </a:r>
            <a:r>
              <a:rPr lang="en-US" altLang="zh-CN" sz="1400" dirty="0" smtClean="0">
                <a:solidFill>
                  <a:srgbClr val="000000"/>
                </a:solidFill>
                <a:latin typeface="Verdana" panose="020B0604030504040204" pitchFamily="34" charset="0"/>
              </a:rPr>
              <a:t>ZOOKEEPER_HOME/bin</a:t>
            </a:r>
            <a:endParaRPr lang="en-US" altLang="zh-CN" sz="1400" dirty="0" smtClean="0">
              <a:solidFill>
                <a:srgbClr val="000000"/>
              </a:solidFill>
              <a:latin typeface="Verdana" panose="020B0604030504040204" pitchFamily="34" charset="0"/>
            </a:endParaRPr>
          </a:p>
          <a:p>
            <a:pPr lvl="1">
              <a:lnSpc>
                <a:spcPct val="150000"/>
              </a:lnSpc>
              <a:defRPr/>
            </a:pPr>
            <a:r>
              <a:rPr lang="en-US" altLang="zh-CN" sz="1400" dirty="0" smtClean="0">
                <a:solidFill>
                  <a:srgbClr val="000000"/>
                </a:solidFill>
                <a:latin typeface="Verdana" panose="020B0604030504040204" pitchFamily="34" charset="0"/>
              </a:rPr>
              <a:t>#</a:t>
            </a:r>
            <a:r>
              <a:rPr lang="zh-CN" altLang="en-US" sz="1400" dirty="0" smtClean="0">
                <a:solidFill>
                  <a:srgbClr val="000000"/>
                </a:solidFill>
                <a:latin typeface="Verdana" panose="020B0604030504040204" pitchFamily="34" charset="0"/>
              </a:rPr>
              <a:t>添加完成后，执行命令  </a:t>
            </a:r>
            <a:r>
              <a:rPr lang="en-US" altLang="zh-CN" sz="1400" dirty="0" smtClean="0">
                <a:solidFill>
                  <a:srgbClr val="000000"/>
                </a:solidFill>
                <a:latin typeface="Verdana" panose="020B0604030504040204" pitchFamily="34" charset="0"/>
              </a:rPr>
              <a:t>source </a:t>
            </a:r>
            <a:r>
              <a:rPr lang="zh-CN" altLang="en-US" sz="1400" dirty="0">
                <a:solidFill>
                  <a:srgbClr val="000000"/>
                </a:solidFill>
                <a:latin typeface="Verdana" panose="020B0604030504040204" pitchFamily="34" charset="0"/>
              </a:rPr>
              <a:t> </a:t>
            </a:r>
            <a:r>
              <a:rPr lang="en-US" altLang="zh-CN" sz="1400" dirty="0" smtClean="0">
                <a:solidFill>
                  <a:srgbClr val="000000"/>
                </a:solidFill>
                <a:latin typeface="Verdana" panose="020B0604030504040204" pitchFamily="34" charset="0"/>
              </a:rPr>
              <a:t>/</a:t>
            </a:r>
            <a:r>
              <a:rPr lang="en-US" altLang="zh-CN" sz="1400" dirty="0" err="1" smtClean="0">
                <a:solidFill>
                  <a:srgbClr val="000000"/>
                </a:solidFill>
                <a:latin typeface="Verdana" panose="020B0604030504040204" pitchFamily="34" charset="0"/>
              </a:rPr>
              <a:t>etc</a:t>
            </a:r>
            <a:r>
              <a:rPr lang="en-US" altLang="zh-CN" sz="1400" dirty="0" smtClean="0">
                <a:solidFill>
                  <a:srgbClr val="000000"/>
                </a:solidFill>
                <a:latin typeface="Verdana" panose="020B0604030504040204" pitchFamily="34" charset="0"/>
              </a:rPr>
              <a:t>/profile</a:t>
            </a:r>
            <a:endParaRPr lang="en-US" altLang="zh-CN" sz="1400" dirty="0" smtClean="0">
              <a:solidFill>
                <a:srgbClr val="000000"/>
              </a:solidFill>
              <a:latin typeface="Verdana" panose="020B0604030504040204" pitchFamily="34" charset="0"/>
            </a:endParaRPr>
          </a:p>
          <a:p>
            <a:pPr lvl="0">
              <a:lnSpc>
                <a:spcPct val="150000"/>
              </a:lnSpc>
              <a:defRPr/>
            </a:pPr>
            <a:r>
              <a:rPr kumimoji="0" lang="zh-CN" altLang="en-US"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步骤</a:t>
            </a:r>
            <a:r>
              <a:rPr kumimoji="0" lang="en-US" altLang="zh-CN"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3</a:t>
            </a:r>
            <a:r>
              <a:rPr kumimoji="0" lang="zh-CN" altLang="en-US"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a:t>
            </a:r>
            <a:r>
              <a:rPr kumimoji="0" lang="zh-CN" altLang="en-US" sz="1400" b="0"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修改配置文件（修改结束后，在</a:t>
            </a:r>
            <a:r>
              <a:rPr kumimoji="0" lang="en-US" altLang="zh-CN" sz="1400" b="0"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slave1</a:t>
            </a:r>
            <a:r>
              <a:rPr kumimoji="0" lang="zh-CN" altLang="en-US" sz="1400" b="0"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和</a:t>
            </a:r>
            <a:r>
              <a:rPr kumimoji="0" lang="en-US" altLang="zh-CN" sz="1400" b="0"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slave2</a:t>
            </a:r>
            <a:r>
              <a:rPr kumimoji="0" lang="zh-CN" altLang="en-US" sz="1400" b="0"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进行相同操作）</a:t>
            </a:r>
            <a:endParaRPr kumimoji="0" lang="en-US" altLang="zh-CN" sz="1400" b="0"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endParaRPr>
          </a:p>
          <a:p>
            <a:pPr>
              <a:lnSpc>
                <a:spcPct val="150000"/>
              </a:lnSpc>
              <a:defRPr/>
            </a:pPr>
            <a:r>
              <a:rPr lang="en-US" altLang="zh-CN" sz="1400" dirty="0" smtClean="0">
                <a:solidFill>
                  <a:srgbClr val="000000"/>
                </a:solidFill>
                <a:latin typeface="Verdana" panose="020B0604030504040204" pitchFamily="34" charset="0"/>
                <a:ea typeface="幼圆" panose="02010509060101010101" pitchFamily="49" charset="-122"/>
              </a:rPr>
              <a:t>        </a:t>
            </a:r>
            <a:r>
              <a:rPr lang="en-US" altLang="zh-CN" sz="1400" b="1" dirty="0" err="1">
                <a:solidFill>
                  <a:srgbClr val="000000"/>
                </a:solidFill>
                <a:latin typeface="Verdana" panose="020B0604030504040204" pitchFamily="34" charset="0"/>
              </a:rPr>
              <a:t>cp</a:t>
            </a:r>
            <a:r>
              <a:rPr lang="en-US" altLang="zh-CN" sz="1400" b="1" dirty="0">
                <a:solidFill>
                  <a:srgbClr val="000000"/>
                </a:solidFill>
                <a:latin typeface="Verdana" panose="020B0604030504040204" pitchFamily="34" charset="0"/>
              </a:rPr>
              <a:t> </a:t>
            </a:r>
            <a:r>
              <a:rPr lang="en-US" altLang="zh-CN" sz="1400" b="1" dirty="0" err="1">
                <a:solidFill>
                  <a:srgbClr val="000000"/>
                </a:solidFill>
                <a:latin typeface="Verdana" panose="020B0604030504040204" pitchFamily="34" charset="0"/>
              </a:rPr>
              <a:t>zoo_sample.cfg</a:t>
            </a:r>
            <a:r>
              <a:rPr lang="en-US" altLang="zh-CN" sz="1400" b="1" dirty="0">
                <a:solidFill>
                  <a:srgbClr val="000000"/>
                </a:solidFill>
                <a:latin typeface="Verdana" panose="020B0604030504040204" pitchFamily="34" charset="0"/>
              </a:rPr>
              <a:t> </a:t>
            </a:r>
            <a:r>
              <a:rPr lang="en-US" altLang="zh-CN" sz="1400" b="1" dirty="0" err="1" smtClean="0">
                <a:solidFill>
                  <a:srgbClr val="000000"/>
                </a:solidFill>
                <a:latin typeface="Verdana" panose="020B0604030504040204" pitchFamily="34" charset="0"/>
              </a:rPr>
              <a:t>zoo.cfg</a:t>
            </a:r>
            <a:endParaRPr lang="en-US" altLang="zh-CN" sz="1400" b="1" dirty="0" smtClean="0">
              <a:solidFill>
                <a:srgbClr val="000000"/>
              </a:solidFill>
              <a:latin typeface="Verdana" panose="020B0604030504040204" pitchFamily="34" charset="0"/>
            </a:endParaRPr>
          </a:p>
          <a:p>
            <a:pPr>
              <a:lnSpc>
                <a:spcPct val="150000"/>
              </a:lnSpc>
              <a:defRPr/>
            </a:pPr>
            <a:r>
              <a:rPr lang="en-US" altLang="zh-CN" sz="1400" dirty="0"/>
              <a:t> </a:t>
            </a:r>
            <a:r>
              <a:rPr lang="en-US" altLang="zh-CN" sz="1400" dirty="0" smtClean="0"/>
              <a:t>         </a:t>
            </a:r>
            <a:r>
              <a:rPr lang="zh-CN" altLang="en-US" sz="1400" dirty="0" smtClean="0"/>
              <a:t>创建 </a:t>
            </a:r>
            <a:r>
              <a:rPr lang="en-US" altLang="zh-CN" sz="1400" dirty="0"/>
              <a:t>data</a:t>
            </a:r>
            <a:r>
              <a:rPr lang="zh-CN" altLang="en-US" sz="1400" dirty="0" smtClean="0"/>
              <a:t>文件夹并在</a:t>
            </a:r>
            <a:r>
              <a:rPr lang="zh-CN" altLang="en-US" sz="1400" dirty="0"/>
              <a:t>里面 创建文件</a:t>
            </a:r>
            <a:r>
              <a:rPr lang="en-US" altLang="zh-CN" sz="1400" dirty="0" err="1"/>
              <a:t>myid</a:t>
            </a:r>
            <a:r>
              <a:rPr lang="en-US" altLang="zh-CN" sz="1400" dirty="0"/>
              <a:t> </a:t>
            </a:r>
            <a:r>
              <a:rPr lang="zh-CN" altLang="en-US" sz="1400" dirty="0"/>
              <a:t>并</a:t>
            </a:r>
            <a:r>
              <a:rPr lang="zh-CN" altLang="en-US" sz="1400" dirty="0" smtClean="0"/>
              <a:t>写入</a:t>
            </a:r>
            <a:r>
              <a:rPr lang="zh-CN" altLang="en-US" sz="1400" dirty="0"/>
              <a:t>server</a:t>
            </a:r>
            <a:r>
              <a:rPr lang="zh-CN" altLang="en-US" sz="1400" dirty="0" smtClean="0"/>
              <a:t>.</a:t>
            </a:r>
            <a:r>
              <a:rPr lang="en-US" altLang="zh-CN" sz="1400" dirty="0" smtClean="0"/>
              <a:t>x</a:t>
            </a:r>
            <a:r>
              <a:rPr lang="zh-CN" altLang="en-US" sz="1400" dirty="0" smtClean="0"/>
              <a:t>中数字</a:t>
            </a:r>
            <a:r>
              <a:rPr lang="en-US" altLang="zh-CN" sz="1400" dirty="0" smtClean="0"/>
              <a:t>x</a:t>
            </a:r>
            <a:br>
              <a:rPr lang="en-US" altLang="zh-CN" sz="1400" dirty="0"/>
            </a:br>
            <a:r>
              <a:rPr lang="en-US" altLang="zh-CN" sz="1400" dirty="0" smtClean="0"/>
              <a:t>           </a:t>
            </a:r>
            <a:r>
              <a:rPr lang="en-US" altLang="zh-CN" sz="1400" dirty="0" err="1"/>
              <a:t>m</a:t>
            </a:r>
            <a:r>
              <a:rPr lang="en-US" altLang="zh-CN" sz="1400" dirty="0" err="1" smtClean="0"/>
              <a:t>kdir</a:t>
            </a:r>
            <a:r>
              <a:rPr lang="en-US" altLang="zh-CN" sz="1400" dirty="0" smtClean="0"/>
              <a:t> data              echo </a:t>
            </a:r>
            <a:r>
              <a:rPr lang="en-US" altLang="zh-CN" sz="1400" dirty="0"/>
              <a:t>1 &gt; </a:t>
            </a:r>
            <a:r>
              <a:rPr lang="en-US" altLang="zh-CN" sz="1400" dirty="0" smtClean="0"/>
              <a:t>data/</a:t>
            </a:r>
            <a:r>
              <a:rPr lang="en-US" altLang="zh-CN" sz="1400" dirty="0" err="1" smtClean="0"/>
              <a:t>myid</a:t>
            </a:r>
            <a:endParaRPr lang="en-US" altLang="zh-CN" sz="1400" b="1" dirty="0">
              <a:solidFill>
                <a:srgbClr val="000000"/>
              </a:solidFill>
              <a:latin typeface="Verdana" panose="020B0604030504040204" pitchFamily="34" charset="0"/>
            </a:endParaRPr>
          </a:p>
        </p:txBody>
      </p:sp>
      <p:sp>
        <p:nvSpPr>
          <p:cNvPr id="4" name="矩形 3"/>
          <p:cNvSpPr/>
          <p:nvPr/>
        </p:nvSpPr>
        <p:spPr>
          <a:xfrm>
            <a:off x="8184427" y="3796859"/>
            <a:ext cx="3788922" cy="2585323"/>
          </a:xfrm>
          <a:prstGeom prst="rect">
            <a:avLst/>
          </a:prstGeom>
          <a:ln>
            <a:solidFill>
              <a:srgbClr val="002060"/>
            </a:solidFill>
          </a:ln>
        </p:spPr>
        <p:txBody>
          <a:bodyPr wrap="square">
            <a:spAutoFit/>
          </a:bodyPr>
          <a:lstStyle/>
          <a:p>
            <a:r>
              <a:rPr lang="zh-CN" altLang="en-US" dirty="0"/>
              <a:t>tickTime=2000</a:t>
            </a:r>
            <a:endParaRPr lang="zh-CN" altLang="en-US" dirty="0"/>
          </a:p>
          <a:p>
            <a:r>
              <a:rPr lang="zh-CN" altLang="en-US" dirty="0"/>
              <a:t>initLimit=10</a:t>
            </a:r>
            <a:endParaRPr lang="zh-CN" altLang="en-US" dirty="0"/>
          </a:p>
          <a:p>
            <a:r>
              <a:rPr lang="zh-CN" altLang="en-US" dirty="0"/>
              <a:t>syncLimit=5</a:t>
            </a:r>
            <a:endParaRPr lang="zh-CN" altLang="en-US" dirty="0"/>
          </a:p>
          <a:p>
            <a:r>
              <a:rPr lang="zh-CN" altLang="en-US" dirty="0"/>
              <a:t>dataDir=/usr/local/zookeeper/data</a:t>
            </a:r>
            <a:endParaRPr lang="zh-CN" altLang="en-US" dirty="0"/>
          </a:p>
          <a:p>
            <a:r>
              <a:rPr lang="zh-CN" altLang="en-US" dirty="0" smtClean="0"/>
              <a:t>clientPort</a:t>
            </a:r>
            <a:r>
              <a:rPr lang="zh-CN" altLang="en-US" dirty="0"/>
              <a:t>=2181</a:t>
            </a:r>
            <a:endParaRPr lang="zh-CN" altLang="en-US" dirty="0"/>
          </a:p>
          <a:p>
            <a:r>
              <a:rPr lang="zh-CN" altLang="en-US" dirty="0"/>
              <a:t>autopurge.purgeInterval=1</a:t>
            </a:r>
            <a:endParaRPr lang="zh-CN" altLang="en-US" dirty="0"/>
          </a:p>
          <a:p>
            <a:r>
              <a:rPr lang="zh-CN" altLang="en-US" dirty="0"/>
              <a:t>server.1</a:t>
            </a:r>
            <a:r>
              <a:rPr lang="zh-CN" altLang="en-US" dirty="0" smtClean="0"/>
              <a:t>=master:</a:t>
            </a:r>
            <a:r>
              <a:rPr lang="zh-CN" altLang="en-US" dirty="0"/>
              <a:t>2888:3888</a:t>
            </a:r>
            <a:endParaRPr lang="zh-CN" altLang="en-US" dirty="0"/>
          </a:p>
          <a:p>
            <a:r>
              <a:rPr lang="zh-CN" altLang="en-US" dirty="0"/>
              <a:t>server.2=</a:t>
            </a:r>
            <a:r>
              <a:rPr lang="zh-CN" altLang="en-US" dirty="0" smtClean="0"/>
              <a:t>slave</a:t>
            </a:r>
            <a:r>
              <a:rPr lang="zh-CN" altLang="en-US" dirty="0"/>
              <a:t>1:2888:3888</a:t>
            </a:r>
            <a:endParaRPr lang="zh-CN" altLang="en-US" dirty="0"/>
          </a:p>
          <a:p>
            <a:r>
              <a:rPr lang="zh-CN" altLang="en-US" dirty="0"/>
              <a:t>server.3=slave2:2888:3888</a:t>
            </a:r>
            <a:endParaRPr lang="zh-CN" altLang="en-US" dirty="0"/>
          </a:p>
        </p:txBody>
      </p:sp>
      <p:sp>
        <p:nvSpPr>
          <p:cNvPr id="6" name="矩形 5"/>
          <p:cNvSpPr/>
          <p:nvPr/>
        </p:nvSpPr>
        <p:spPr>
          <a:xfrm>
            <a:off x="9039052" y="3211206"/>
            <a:ext cx="3031027" cy="507831"/>
          </a:xfrm>
          <a:prstGeom prst="rect">
            <a:avLst/>
          </a:prstGeom>
        </p:spPr>
        <p:txBody>
          <a:bodyPr wrap="square">
            <a:spAutoFit/>
          </a:bodyPr>
          <a:lstStyle/>
          <a:p>
            <a:pPr>
              <a:lnSpc>
                <a:spcPct val="150000"/>
              </a:lnSpc>
              <a:defRPr/>
            </a:pPr>
            <a:r>
              <a:rPr lang="en-US" altLang="zh-CN" b="1" dirty="0" err="1" smtClean="0">
                <a:solidFill>
                  <a:srgbClr val="000000"/>
                </a:solidFill>
                <a:latin typeface="Verdana" panose="020B0604030504040204" pitchFamily="34" charset="0"/>
              </a:rPr>
              <a:t>zoo.cfg</a:t>
            </a:r>
            <a:r>
              <a:rPr lang="zh-CN" altLang="en-US" b="1" dirty="0" smtClean="0">
                <a:solidFill>
                  <a:srgbClr val="000000"/>
                </a:solidFill>
                <a:latin typeface="Verdana" panose="020B0604030504040204" pitchFamily="34" charset="0"/>
              </a:rPr>
              <a:t>（注意已有默认行）</a:t>
            </a:r>
            <a:endParaRPr lang="en-US" altLang="zh-CN" b="1" dirty="0">
              <a:solidFill>
                <a:srgbClr val="000000"/>
              </a:solidFill>
              <a:latin typeface="Verdana" panose="020B0604030504040204" pitchFamily="34" charset="0"/>
            </a:endParaRPr>
          </a:p>
        </p:txBody>
      </p:sp>
      <p:sp>
        <p:nvSpPr>
          <p:cNvPr id="8" name="矩形 7"/>
          <p:cNvSpPr/>
          <p:nvPr/>
        </p:nvSpPr>
        <p:spPr>
          <a:xfrm>
            <a:off x="8110987" y="671281"/>
            <a:ext cx="3758573" cy="861774"/>
          </a:xfrm>
          <a:prstGeom prst="rect">
            <a:avLst/>
          </a:prstGeom>
        </p:spPr>
        <p:txBody>
          <a:bodyPr wrap="square">
            <a:spAutoFit/>
          </a:bodyPr>
          <a:lstStyle/>
          <a:p>
            <a:r>
              <a:rPr lang="zh-CN" altLang="en-US" dirty="0" smtClean="0"/>
              <a:t>测试安装是否成功：</a:t>
            </a:r>
            <a:r>
              <a:rPr lang="en-US" altLang="zh-CN" dirty="0" smtClean="0"/>
              <a:t>zkServer.sh </a:t>
            </a:r>
            <a:endParaRPr lang="en-US" altLang="zh-CN" dirty="0" smtClean="0"/>
          </a:p>
          <a:p>
            <a:r>
              <a:rPr lang="en-US" altLang="zh-CN" dirty="0" smtClean="0"/>
              <a:t>start/stop/restart/status</a:t>
            </a:r>
            <a:endParaRPr lang="en-US" altLang="zh-CN" dirty="0" smtClean="0"/>
          </a:p>
          <a:p>
            <a:pPr algn="ctr"/>
            <a:r>
              <a:rPr lang="zh-CN" altLang="en-US" sz="1400" b="1" dirty="0" smtClean="0"/>
              <a:t>（开启</a:t>
            </a:r>
            <a:r>
              <a:rPr lang="en-US" altLang="zh-CN" sz="1400" b="1" dirty="0" smtClean="0"/>
              <a:t>/</a:t>
            </a:r>
            <a:r>
              <a:rPr lang="zh-CN" altLang="en-US" sz="1400" b="1" dirty="0" smtClean="0"/>
              <a:t>停止</a:t>
            </a:r>
            <a:r>
              <a:rPr lang="en-US" altLang="zh-CN" sz="1400" b="1" dirty="0" smtClean="0"/>
              <a:t>/</a:t>
            </a:r>
            <a:r>
              <a:rPr lang="zh-CN" altLang="en-US" sz="1400" b="1" dirty="0" smtClean="0"/>
              <a:t>重启</a:t>
            </a:r>
            <a:r>
              <a:rPr lang="en-US" altLang="zh-CN" sz="1400" b="1" dirty="0" smtClean="0"/>
              <a:t>/</a:t>
            </a:r>
            <a:r>
              <a:rPr lang="zh-CN" altLang="en-US" sz="1400" b="1" dirty="0" smtClean="0"/>
              <a:t>集群状态，分别操作）</a:t>
            </a:r>
            <a:endParaRPr lang="zh-CN" altLang="en-US" sz="1400" b="1" dirty="0"/>
          </a:p>
        </p:txBody>
      </p:sp>
      <p:sp>
        <p:nvSpPr>
          <p:cNvPr id="2" name="矩形 1"/>
          <p:cNvSpPr/>
          <p:nvPr/>
        </p:nvSpPr>
        <p:spPr>
          <a:xfrm>
            <a:off x="6348584" y="6462295"/>
            <a:ext cx="5721495" cy="276999"/>
          </a:xfrm>
          <a:prstGeom prst="rect">
            <a:avLst/>
          </a:prstGeom>
        </p:spPr>
        <p:txBody>
          <a:bodyPr wrap="square">
            <a:spAutoFit/>
          </a:bodyPr>
          <a:lstStyle/>
          <a:p>
            <a:r>
              <a:rPr lang="en-US" altLang="zh-CN" sz="1200" dirty="0" smtClean="0"/>
              <a:t>2181 </a:t>
            </a:r>
            <a:r>
              <a:rPr lang="en-US" altLang="zh-CN" sz="1200" dirty="0"/>
              <a:t>: </a:t>
            </a:r>
            <a:r>
              <a:rPr lang="zh-CN" altLang="en-US" sz="1200" dirty="0"/>
              <a:t>对 </a:t>
            </a:r>
            <a:r>
              <a:rPr lang="en-US" altLang="zh-CN" sz="1200" dirty="0"/>
              <a:t>client </a:t>
            </a:r>
            <a:r>
              <a:rPr lang="zh-CN" altLang="en-US" sz="1200" dirty="0"/>
              <a:t>端提供</a:t>
            </a:r>
            <a:r>
              <a:rPr lang="zh-CN" altLang="en-US" sz="1200" dirty="0" smtClean="0"/>
              <a:t>服务；</a:t>
            </a:r>
            <a:r>
              <a:rPr lang="en-US" altLang="zh-CN" sz="1200" dirty="0" smtClean="0"/>
              <a:t>2888 </a:t>
            </a:r>
            <a:r>
              <a:rPr lang="en-US" altLang="zh-CN" sz="1200" dirty="0"/>
              <a:t>: </a:t>
            </a:r>
            <a:r>
              <a:rPr lang="zh-CN" altLang="en-US" sz="1200" dirty="0"/>
              <a:t>集群内机器</a:t>
            </a:r>
            <a:r>
              <a:rPr lang="zh-CN" altLang="en-US" sz="1200" dirty="0" smtClean="0"/>
              <a:t>通信；使用；</a:t>
            </a:r>
            <a:r>
              <a:rPr lang="en-US" altLang="zh-CN" sz="1200" dirty="0" smtClean="0"/>
              <a:t>3888 </a:t>
            </a:r>
            <a:r>
              <a:rPr lang="en-US" altLang="zh-CN" sz="1200" dirty="0"/>
              <a:t>: </a:t>
            </a:r>
            <a:r>
              <a:rPr lang="zh-CN" altLang="en-US" sz="1200" dirty="0"/>
              <a:t>选举 </a:t>
            </a:r>
            <a:r>
              <a:rPr lang="en-US" altLang="zh-CN" sz="1200" dirty="0"/>
              <a:t>leader </a:t>
            </a:r>
            <a:r>
              <a:rPr lang="zh-CN" altLang="en-US" sz="1200" dirty="0"/>
              <a:t>使用</a:t>
            </a:r>
            <a:endParaRPr lang="zh-CN" alt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356994" y="725220"/>
            <a:ext cx="31764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Hbase2.2.6</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安装配置</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068671" y="1487255"/>
            <a:ext cx="10037558" cy="923330"/>
          </a:xfrm>
          <a:prstGeom prst="rect">
            <a:avLst/>
          </a:prstGeom>
        </p:spPr>
        <p:txBody>
          <a:bodyPr wrap="square">
            <a:spAutoFit/>
          </a:bodyPr>
          <a:lstStyle/>
          <a:p>
            <a:pPr>
              <a:defRPr/>
            </a:pPr>
            <a:r>
              <a:rPr kumimoji="0" lang="zh-CN" altLang="en-US" sz="1800" b="0" i="0" u="none" strike="noStrike" kern="1200" cap="none" spc="0" normalizeH="0" baseline="0" noProof="0" dirty="0" smtClean="0">
                <a:ln>
                  <a:noFill/>
                </a:ln>
                <a:solidFill>
                  <a:prstClr val="black"/>
                </a:solidFill>
                <a:effectLst/>
                <a:uLnTx/>
                <a:uFillTx/>
                <a:latin typeface="Century Gothic" panose="020B0502020202020204"/>
                <a:ea typeface="幼圆" panose="02010509060101010101" pitchFamily="49" charset="-122"/>
                <a:cs typeface="+mn-cs"/>
              </a:rPr>
              <a:t>参考链接：</a:t>
            </a:r>
            <a:r>
              <a:rPr lang="en-US" altLang="zh-CN" dirty="0">
                <a:hlinkClick r:id="rId1"/>
              </a:rPr>
              <a:t>https://</a:t>
            </a:r>
            <a:r>
              <a:rPr lang="en-US" altLang="zh-CN" dirty="0" smtClean="0">
                <a:hlinkClick r:id="rId1"/>
              </a:rPr>
              <a:t>www.cnblogs.com/clsn/p/10300487.html</a:t>
            </a:r>
            <a:endParaRPr lang="en-US" altLang="zh-CN" dirty="0" smtClean="0"/>
          </a:p>
          <a:p>
            <a:pPr>
              <a:defRPr/>
            </a:pPr>
            <a:r>
              <a:rPr lang="en-US" altLang="zh-CN" dirty="0"/>
              <a:t>https://blog.csdn.net/qinian_ztc/article/details/100778732</a:t>
            </a:r>
            <a:endParaRPr lang="en-US" altLang="zh-CN" dirty="0" smtClean="0"/>
          </a:p>
          <a:p>
            <a:pPr lvl="0">
              <a:defRPr/>
            </a:pP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p:txBody>
      </p:sp>
      <p:sp>
        <p:nvSpPr>
          <p:cNvPr id="9" name="矩形 8"/>
          <p:cNvSpPr/>
          <p:nvPr/>
        </p:nvSpPr>
        <p:spPr>
          <a:xfrm>
            <a:off x="2068671" y="2175726"/>
            <a:ext cx="8912622" cy="3739485"/>
          </a:xfrm>
          <a:prstGeom prst="rect">
            <a:avLst/>
          </a:prstGeom>
        </p:spPr>
        <p:txBody>
          <a:bodyPr wrap="square">
            <a:spAutoFit/>
          </a:bodyPr>
          <a:lstStyle/>
          <a:p>
            <a:pPr>
              <a:lnSpc>
                <a:spcPct val="150000"/>
              </a:lnSpc>
              <a:defRPr/>
            </a:pPr>
            <a:r>
              <a:rPr lang="zh-CN" altLang="en-US" sz="1600" b="1" dirty="0">
                <a:solidFill>
                  <a:srgbClr val="000000"/>
                </a:solidFill>
                <a:latin typeface="Verdana" panose="020B0604030504040204" pitchFamily="34" charset="0"/>
              </a:rPr>
              <a:t>步骤</a:t>
            </a:r>
            <a:r>
              <a:rPr kumimoji="0" lang="en-US" altLang="zh-CN"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1</a:t>
            </a:r>
            <a:r>
              <a:rPr kumimoji="0" lang="zh-CN" altLang="en-US"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a:t>
            </a:r>
            <a:r>
              <a:rPr kumimoji="0" lang="en-US" altLang="zh-CN" sz="1600" b="1" i="0" u="none" strike="noStrike" kern="1200" cap="none" spc="0" normalizeH="0" baseline="0" noProof="0" dirty="0" err="1" smtClean="0">
                <a:ln>
                  <a:noFill/>
                </a:ln>
                <a:solidFill>
                  <a:srgbClr val="000000"/>
                </a:solidFill>
                <a:effectLst/>
                <a:uLnTx/>
                <a:uFillTx/>
                <a:latin typeface="Verdana" panose="020B0604030504040204" pitchFamily="34" charset="0"/>
                <a:ea typeface="幼圆" panose="02010509060101010101" pitchFamily="49" charset="-122"/>
                <a:cs typeface="+mn-cs"/>
              </a:rPr>
              <a:t>hbase</a:t>
            </a:r>
            <a:r>
              <a:rPr kumimoji="0" lang="zh-CN" altLang="en-US"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版本为</a:t>
            </a:r>
            <a:r>
              <a:rPr kumimoji="0" lang="en-US" altLang="zh-CN"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2.4.15</a:t>
            </a:r>
            <a:r>
              <a:rPr kumimoji="0" lang="zh-CN" altLang="en-US"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，下载地址：</a:t>
            </a:r>
            <a:endParaRPr kumimoji="0" lang="en-US" altLang="zh-CN"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endParaRPr>
          </a:p>
          <a:p>
            <a:pPr>
              <a:lnSpc>
                <a:spcPct val="150000"/>
              </a:lnSpc>
              <a:defRPr/>
            </a:pPr>
            <a:r>
              <a:rPr lang="en-US" altLang="zh-CN" sz="1400" b="1" dirty="0">
                <a:hlinkClick r:id="rId2"/>
              </a:rPr>
              <a:t>https://</a:t>
            </a:r>
            <a:r>
              <a:rPr lang="en-US" altLang="zh-CN" sz="1400" b="1" dirty="0" smtClean="0">
                <a:hlinkClick r:id="rId2"/>
              </a:rPr>
              <a:t>mirrors.tuna.tsinghua.edu.cn/apache/hbase/2.4.15/</a:t>
            </a:r>
            <a:r>
              <a:rPr lang="en-US" altLang="zh-CN" sz="1400" b="1" dirty="0" smtClean="0"/>
              <a:t>hbase-2.4.15-bin.tar.gz</a:t>
            </a:r>
            <a:endParaRPr lang="en-US" altLang="zh-CN" sz="1400" b="1" dirty="0" smtClean="0"/>
          </a:p>
          <a:p>
            <a:pPr>
              <a:lnSpc>
                <a:spcPct val="150000"/>
              </a:lnSpc>
              <a:defRPr/>
            </a:pPr>
            <a:r>
              <a:rPr lang="zh-CN" altLang="en-US" sz="1400" b="1" dirty="0" smtClean="0">
                <a:solidFill>
                  <a:srgbClr val="000000"/>
                </a:solidFill>
                <a:latin typeface="Verdana" panose="020B0604030504040204" pitchFamily="34" charset="0"/>
              </a:rPr>
              <a:t>步骤</a:t>
            </a:r>
            <a:r>
              <a:rPr lang="en-US" altLang="zh-CN" sz="1400" b="1" dirty="0" smtClean="0">
                <a:solidFill>
                  <a:srgbClr val="000000"/>
                </a:solidFill>
                <a:latin typeface="Verdana" panose="020B0604030504040204" pitchFamily="34" charset="0"/>
              </a:rPr>
              <a:t>2</a:t>
            </a:r>
            <a:r>
              <a:rPr lang="zh-CN" altLang="en-US" sz="1400" b="1" dirty="0" smtClean="0">
                <a:solidFill>
                  <a:srgbClr val="000000"/>
                </a:solidFill>
                <a:latin typeface="Verdana" panose="020B0604030504040204" pitchFamily="34" charset="0"/>
              </a:rPr>
              <a:t>：将</a:t>
            </a:r>
            <a:r>
              <a:rPr lang="en-US" altLang="zh-CN" sz="1400" b="1" dirty="0">
                <a:solidFill>
                  <a:srgbClr val="000000"/>
                </a:solidFill>
                <a:latin typeface="Verdana" panose="020B0604030504040204" pitchFamily="34" charset="0"/>
              </a:rPr>
              <a:t>hbase-2.4.15-bin.tar.gz</a:t>
            </a:r>
            <a:r>
              <a:rPr lang="zh-CN" altLang="en-US" sz="1400" b="1" dirty="0" smtClean="0">
                <a:solidFill>
                  <a:srgbClr val="000000"/>
                </a:solidFill>
                <a:latin typeface="Verdana" panose="020B0604030504040204" pitchFamily="34" charset="0"/>
              </a:rPr>
              <a:t>解压到</a:t>
            </a:r>
            <a:r>
              <a:rPr lang="en-US" altLang="zh-CN" sz="1400" b="1" dirty="0" err="1" smtClean="0">
                <a:solidFill>
                  <a:srgbClr val="000000"/>
                </a:solidFill>
                <a:latin typeface="Verdana" panose="020B0604030504040204" pitchFamily="34" charset="0"/>
              </a:rPr>
              <a:t>usr</a:t>
            </a:r>
            <a:r>
              <a:rPr lang="en-US" altLang="zh-CN" sz="1400" b="1" dirty="0" smtClean="0">
                <a:solidFill>
                  <a:srgbClr val="000000"/>
                </a:solidFill>
                <a:latin typeface="Verdana" panose="020B0604030504040204" pitchFamily="34" charset="0"/>
              </a:rPr>
              <a:t>/local</a:t>
            </a:r>
            <a:r>
              <a:rPr lang="zh-CN" altLang="en-US" sz="1400" dirty="0" smtClean="0">
                <a:solidFill>
                  <a:srgbClr val="000000"/>
                </a:solidFill>
                <a:latin typeface="Verdana" panose="020B0604030504040204" pitchFamily="34" charset="0"/>
              </a:rPr>
              <a:t>，重命名为</a:t>
            </a:r>
            <a:r>
              <a:rPr lang="en-US" altLang="zh-CN" sz="1400" dirty="0" err="1" smtClean="0">
                <a:solidFill>
                  <a:srgbClr val="000000"/>
                </a:solidFill>
                <a:latin typeface="Verdana" panose="020B0604030504040204" pitchFamily="34" charset="0"/>
              </a:rPr>
              <a:t>hbase</a:t>
            </a:r>
            <a:r>
              <a:rPr lang="zh-CN" altLang="en-US" sz="1400" dirty="0" smtClean="0">
                <a:solidFill>
                  <a:srgbClr val="000000"/>
                </a:solidFill>
                <a:latin typeface="Verdana" panose="020B0604030504040204" pitchFamily="34" charset="0"/>
              </a:rPr>
              <a:t>，修改权限，设置环境变量</a:t>
            </a:r>
            <a:endParaRPr lang="zh-CN" altLang="en-US" sz="1400" dirty="0" smtClean="0">
              <a:solidFill>
                <a:srgbClr val="000000"/>
              </a:solidFill>
              <a:latin typeface="Verdana" panose="020B0604030504040204" pitchFamily="34" charset="0"/>
            </a:endParaRPr>
          </a:p>
          <a:p>
            <a:pPr>
              <a:lnSpc>
                <a:spcPct val="150000"/>
              </a:lnSpc>
              <a:defRPr/>
            </a:pPr>
            <a:r>
              <a:rPr lang="en-US" altLang="zh-CN" sz="1400" dirty="0">
                <a:solidFill>
                  <a:srgbClr val="000000"/>
                </a:solidFill>
                <a:latin typeface="Verdana" panose="020B0604030504040204" pitchFamily="34" charset="0"/>
              </a:rPr>
              <a:t>sudo tar </a:t>
            </a:r>
            <a:r>
              <a:rPr lang="en-US" altLang="zh-CN" sz="1400" dirty="0" err="1">
                <a:solidFill>
                  <a:srgbClr val="000000"/>
                </a:solidFill>
                <a:latin typeface="Verdana" panose="020B0604030504040204" pitchFamily="34" charset="0"/>
              </a:rPr>
              <a:t>xvf</a:t>
            </a:r>
            <a:r>
              <a:rPr lang="en-US" altLang="zh-CN" sz="1400" dirty="0">
                <a:solidFill>
                  <a:srgbClr val="000000"/>
                </a:solidFill>
                <a:latin typeface="Verdana" panose="020B0604030504040204" pitchFamily="34" charset="0"/>
              </a:rPr>
              <a:t> hbase-2.4.15-bin.tar.gz -C /</a:t>
            </a:r>
            <a:r>
              <a:rPr lang="en-US" altLang="zh-CN" sz="1400" dirty="0" err="1">
                <a:solidFill>
                  <a:srgbClr val="000000"/>
                </a:solidFill>
                <a:latin typeface="Verdana" panose="020B0604030504040204" pitchFamily="34" charset="0"/>
              </a:rPr>
              <a:t>usr</a:t>
            </a:r>
            <a:r>
              <a:rPr lang="en-US" altLang="zh-CN" sz="1400" dirty="0">
                <a:solidFill>
                  <a:srgbClr val="000000"/>
                </a:solidFill>
                <a:latin typeface="Verdana" panose="020B0604030504040204" pitchFamily="34" charset="0"/>
              </a:rPr>
              <a:t>/local</a:t>
            </a:r>
            <a:r>
              <a:rPr lang="en-US" altLang="zh-CN" sz="1400" dirty="0" smtClean="0">
                <a:solidFill>
                  <a:srgbClr val="000000"/>
                </a:solidFill>
                <a:latin typeface="Verdana" panose="020B0604030504040204" pitchFamily="34" charset="0"/>
              </a:rPr>
              <a:t>/</a:t>
            </a:r>
            <a:endParaRPr lang="en-US" altLang="zh-CN" sz="1400" dirty="0" smtClean="0">
              <a:solidFill>
                <a:srgbClr val="000000"/>
              </a:solidFill>
              <a:latin typeface="Verdana" panose="020B0604030504040204" pitchFamily="34" charset="0"/>
            </a:endParaRPr>
          </a:p>
          <a:p>
            <a:pPr>
              <a:lnSpc>
                <a:spcPct val="150000"/>
              </a:lnSpc>
              <a:defRPr/>
            </a:pPr>
            <a:r>
              <a:rPr lang="en-US" altLang="zh-CN" sz="1400" dirty="0">
                <a:solidFill>
                  <a:srgbClr val="000000"/>
                </a:solidFill>
                <a:latin typeface="Verdana" panose="020B0604030504040204" pitchFamily="34" charset="0"/>
              </a:rPr>
              <a:t>mv hbase-2.4.15 </a:t>
            </a:r>
            <a:r>
              <a:rPr lang="en-US" altLang="zh-CN" sz="1400" dirty="0" err="1" smtClean="0">
                <a:solidFill>
                  <a:srgbClr val="000000"/>
                </a:solidFill>
                <a:latin typeface="Verdana" panose="020B0604030504040204" pitchFamily="34" charset="0"/>
              </a:rPr>
              <a:t>hbase</a:t>
            </a:r>
            <a:endParaRPr lang="en-US" altLang="zh-CN" sz="1400" dirty="0">
              <a:solidFill>
                <a:srgbClr val="000000"/>
              </a:solidFill>
              <a:latin typeface="Verdana" panose="020B0604030504040204" pitchFamily="34" charset="0"/>
            </a:endParaRPr>
          </a:p>
          <a:p>
            <a:pPr>
              <a:lnSpc>
                <a:spcPct val="150000"/>
              </a:lnSpc>
              <a:defRPr/>
            </a:pPr>
            <a:r>
              <a:rPr lang="en-US" altLang="zh-CN" sz="1400" dirty="0">
                <a:solidFill>
                  <a:srgbClr val="000000"/>
                </a:solidFill>
                <a:latin typeface="Verdana" panose="020B0604030504040204" pitchFamily="34" charset="0"/>
              </a:rPr>
              <a:t>sudo </a:t>
            </a:r>
            <a:r>
              <a:rPr lang="en-US" altLang="zh-CN" sz="1400" dirty="0" err="1">
                <a:solidFill>
                  <a:srgbClr val="000000"/>
                </a:solidFill>
                <a:latin typeface="Verdana" panose="020B0604030504040204" pitchFamily="34" charset="0"/>
              </a:rPr>
              <a:t>chown</a:t>
            </a:r>
            <a:r>
              <a:rPr lang="en-US" altLang="zh-CN" sz="1400" dirty="0">
                <a:solidFill>
                  <a:srgbClr val="000000"/>
                </a:solidFill>
                <a:latin typeface="Verdana" panose="020B0604030504040204" pitchFamily="34" charset="0"/>
              </a:rPr>
              <a:t> </a:t>
            </a:r>
            <a:r>
              <a:rPr lang="en-US" altLang="zh-CN" sz="1400" dirty="0" smtClean="0">
                <a:solidFill>
                  <a:srgbClr val="000000"/>
                </a:solidFill>
                <a:latin typeface="Verdana" panose="020B0604030504040204" pitchFamily="34" charset="0"/>
              </a:rPr>
              <a:t>bigdata2022:bigdata2022 </a:t>
            </a:r>
            <a:r>
              <a:rPr lang="en-US" altLang="zh-CN" sz="1400" dirty="0">
                <a:solidFill>
                  <a:srgbClr val="000000"/>
                </a:solidFill>
                <a:latin typeface="Verdana" panose="020B0604030504040204" pitchFamily="34" charset="0"/>
              </a:rPr>
              <a:t>-R </a:t>
            </a:r>
            <a:r>
              <a:rPr lang="en-US" altLang="zh-CN" sz="1400" dirty="0" err="1">
                <a:solidFill>
                  <a:srgbClr val="000000"/>
                </a:solidFill>
                <a:latin typeface="Verdana" panose="020B0604030504040204" pitchFamily="34" charset="0"/>
              </a:rPr>
              <a:t>hbase</a:t>
            </a:r>
            <a:endParaRPr lang="en-US" altLang="zh-CN" sz="1400" dirty="0">
              <a:solidFill>
                <a:srgbClr val="000000"/>
              </a:solidFill>
              <a:latin typeface="Verdana" panose="020B0604030504040204" pitchFamily="34" charset="0"/>
            </a:endParaRPr>
          </a:p>
          <a:p>
            <a:pPr marL="0" lvl="1">
              <a:lnSpc>
                <a:spcPct val="150000"/>
              </a:lnSpc>
              <a:defRPr/>
            </a:pPr>
            <a:r>
              <a:rPr lang="en-US" altLang="zh-CN" sz="1400" dirty="0" smtClean="0">
                <a:solidFill>
                  <a:srgbClr val="000000"/>
                </a:solidFill>
                <a:latin typeface="Verdana" panose="020B0604030504040204" pitchFamily="34" charset="0"/>
              </a:rPr>
              <a:t>#</a:t>
            </a:r>
            <a:r>
              <a:rPr lang="en-US" altLang="zh-CN" sz="1400" dirty="0" err="1" smtClean="0">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，编辑环境变量文件 </a:t>
            </a:r>
            <a:r>
              <a:rPr lang="en-US" altLang="zh-CN" sz="1400" dirty="0" err="1">
                <a:solidFill>
                  <a:srgbClr val="000000"/>
                </a:solidFill>
                <a:latin typeface="Verdana" panose="020B0604030504040204" pitchFamily="34" charset="0"/>
              </a:rPr>
              <a:t>sudo</a:t>
            </a:r>
            <a:r>
              <a:rPr lang="en-US" altLang="zh-CN" sz="1400" dirty="0">
                <a:solidFill>
                  <a:srgbClr val="000000"/>
                </a:solidFill>
                <a:latin typeface="Verdana" panose="020B0604030504040204" pitchFamily="34" charset="0"/>
              </a:rPr>
              <a:t> vim /</a:t>
            </a:r>
            <a:r>
              <a:rPr lang="en-US" altLang="zh-CN" sz="1400" dirty="0" err="1" smtClean="0">
                <a:solidFill>
                  <a:srgbClr val="000000"/>
                </a:solidFill>
                <a:latin typeface="Verdana" panose="020B0604030504040204" pitchFamily="34" charset="0"/>
              </a:rPr>
              <a:t>etc</a:t>
            </a:r>
            <a:r>
              <a:rPr lang="en-US" altLang="zh-CN" sz="1400" dirty="0" smtClean="0">
                <a:solidFill>
                  <a:srgbClr val="000000"/>
                </a:solidFill>
                <a:latin typeface="Verdana" panose="020B0604030504040204" pitchFamily="34" charset="0"/>
              </a:rPr>
              <a:t>/profile</a:t>
            </a:r>
            <a:endParaRPr lang="en-US" altLang="zh-CN" sz="1400" dirty="0">
              <a:solidFill>
                <a:srgbClr val="000000"/>
              </a:solidFill>
              <a:latin typeface="Verdana" panose="020B0604030504040204" pitchFamily="34" charset="0"/>
            </a:endParaRPr>
          </a:p>
          <a:p>
            <a:pPr>
              <a:lnSpc>
                <a:spcPct val="150000"/>
              </a:lnSpc>
              <a:defRPr/>
            </a:pPr>
            <a:r>
              <a:rPr lang="en-US" altLang="zh-CN" sz="1400" dirty="0">
                <a:solidFill>
                  <a:srgbClr val="000000"/>
                </a:solidFill>
                <a:latin typeface="Verdana" panose="020B0604030504040204" pitchFamily="34" charset="0"/>
              </a:rPr>
              <a:t>export </a:t>
            </a:r>
            <a:r>
              <a:rPr lang="en-US" altLang="zh-CN" sz="1400" dirty="0" smtClean="0">
                <a:solidFill>
                  <a:srgbClr val="000000"/>
                </a:solidFill>
                <a:latin typeface="Verdana" panose="020B0604030504040204" pitchFamily="34" charset="0"/>
              </a:rPr>
              <a:t>HBASE_HOME</a:t>
            </a:r>
            <a:r>
              <a:rPr lang="en-US" altLang="zh-CN" sz="1400" dirty="0">
                <a:solidFill>
                  <a:srgbClr val="000000"/>
                </a:solidFill>
                <a:latin typeface="Verdana" panose="020B0604030504040204" pitchFamily="34" charset="0"/>
              </a:rPr>
              <a:t>=/</a:t>
            </a:r>
            <a:r>
              <a:rPr lang="en-US" altLang="zh-CN" sz="1400" dirty="0" err="1" smtClean="0">
                <a:solidFill>
                  <a:srgbClr val="000000"/>
                </a:solidFill>
                <a:latin typeface="Verdana" panose="020B0604030504040204" pitchFamily="34" charset="0"/>
              </a:rPr>
              <a:t>usr</a:t>
            </a:r>
            <a:r>
              <a:rPr lang="en-US" altLang="zh-CN" sz="1400" dirty="0" smtClean="0">
                <a:solidFill>
                  <a:srgbClr val="000000"/>
                </a:solidFill>
                <a:latin typeface="Verdana" panose="020B0604030504040204" pitchFamily="34" charset="0"/>
              </a:rPr>
              <a:t>/local/</a:t>
            </a:r>
            <a:r>
              <a:rPr lang="en-US" altLang="zh-CN" sz="1400" dirty="0" err="1" smtClean="0">
                <a:solidFill>
                  <a:srgbClr val="000000"/>
                </a:solidFill>
                <a:latin typeface="Verdana" panose="020B0604030504040204" pitchFamily="34" charset="0"/>
              </a:rPr>
              <a:t>hbase</a:t>
            </a:r>
            <a:endParaRPr lang="en-US" altLang="zh-CN" sz="1400" dirty="0">
              <a:solidFill>
                <a:srgbClr val="000000"/>
              </a:solidFill>
              <a:latin typeface="Verdana" panose="020B0604030504040204" pitchFamily="34" charset="0"/>
            </a:endParaRPr>
          </a:p>
          <a:p>
            <a:pPr>
              <a:lnSpc>
                <a:spcPct val="150000"/>
              </a:lnSpc>
              <a:defRPr/>
            </a:pPr>
            <a:r>
              <a:rPr lang="en-US" altLang="zh-CN" sz="1400" dirty="0">
                <a:solidFill>
                  <a:srgbClr val="000000"/>
                </a:solidFill>
                <a:latin typeface="Verdana" panose="020B0604030504040204" pitchFamily="34" charset="0"/>
              </a:rPr>
              <a:t>export PATH=$PATH</a:t>
            </a:r>
            <a:r>
              <a:rPr lang="en-US" altLang="zh-CN" sz="1400" dirty="0" smtClean="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HBASE</a:t>
            </a:r>
            <a:r>
              <a:rPr lang="en-US" altLang="zh-CN" sz="1400" dirty="0" smtClean="0">
                <a:solidFill>
                  <a:srgbClr val="000000"/>
                </a:solidFill>
                <a:latin typeface="Verdana" panose="020B0604030504040204" pitchFamily="34" charset="0"/>
              </a:rPr>
              <a:t>_HOME/bin</a:t>
            </a:r>
            <a:endParaRPr lang="en-US" altLang="zh-CN" sz="1400" dirty="0">
              <a:solidFill>
                <a:srgbClr val="000000"/>
              </a:solidFill>
              <a:latin typeface="Verdana" panose="020B0604030504040204" pitchFamily="34" charset="0"/>
            </a:endParaRPr>
          </a:p>
          <a:p>
            <a:pPr>
              <a:lnSpc>
                <a:spcPct val="150000"/>
              </a:lnSpc>
              <a:defRPr/>
            </a:pPr>
            <a:r>
              <a:rPr lang="en-US" altLang="zh-CN" sz="1400" dirty="0">
                <a:solidFill>
                  <a:srgbClr val="000000"/>
                </a:solidFill>
                <a:latin typeface="Verdana" panose="020B0604030504040204" pitchFamily="34" charset="0"/>
              </a:rPr>
              <a:t>#</a:t>
            </a:r>
            <a:r>
              <a:rPr lang="zh-CN" altLang="en-US" sz="1400" dirty="0">
                <a:solidFill>
                  <a:srgbClr val="000000"/>
                </a:solidFill>
                <a:latin typeface="Verdana" panose="020B0604030504040204" pitchFamily="34" charset="0"/>
              </a:rPr>
              <a:t>添加完成后，执行命令  </a:t>
            </a:r>
            <a:r>
              <a:rPr lang="en-US" altLang="zh-CN" sz="1400" dirty="0">
                <a:solidFill>
                  <a:srgbClr val="000000"/>
                </a:solidFill>
                <a:latin typeface="Verdana" panose="020B0604030504040204" pitchFamily="34" charset="0"/>
              </a:rPr>
              <a:t>source  /</a:t>
            </a:r>
            <a:r>
              <a:rPr lang="en-US" altLang="zh-CN" sz="1400" dirty="0" err="1">
                <a:solidFill>
                  <a:srgbClr val="000000"/>
                </a:solidFill>
                <a:latin typeface="Verdana" panose="020B0604030504040204" pitchFamily="34" charset="0"/>
              </a:rPr>
              <a:t>etc</a:t>
            </a:r>
            <a:r>
              <a:rPr lang="en-US" altLang="zh-CN" sz="1400" dirty="0">
                <a:solidFill>
                  <a:srgbClr val="000000"/>
                </a:solidFill>
                <a:latin typeface="Verdana" panose="020B0604030504040204" pitchFamily="34" charset="0"/>
              </a:rPr>
              <a:t>/profile</a:t>
            </a:r>
            <a:endParaRPr lang="en-US" altLang="zh-CN" sz="1400" dirty="0">
              <a:solidFill>
                <a:srgbClr val="000000"/>
              </a:solidFill>
              <a:latin typeface="Verdana" panose="020B0604030504040204" pitchFamily="34" charset="0"/>
            </a:endParaRPr>
          </a:p>
          <a:p>
            <a:pPr lvl="0">
              <a:lnSpc>
                <a:spcPct val="150000"/>
              </a:lnSpc>
              <a:defRPr/>
            </a:pPr>
            <a:r>
              <a:rPr lang="zh-CN" altLang="en-US" sz="1600" b="1" dirty="0">
                <a:solidFill>
                  <a:srgbClr val="000000"/>
                </a:solidFill>
                <a:latin typeface="Verdana" panose="020B0604030504040204" pitchFamily="34" charset="0"/>
              </a:rPr>
              <a:t>步骤</a:t>
            </a:r>
            <a:r>
              <a:rPr kumimoji="0" lang="en-US" altLang="zh-CN"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3</a:t>
            </a:r>
            <a:r>
              <a:rPr kumimoji="0" lang="zh-CN" altLang="en-US"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a:t>
            </a:r>
            <a:r>
              <a:rPr lang="en-US" altLang="zh-CN" sz="1400" dirty="0">
                <a:solidFill>
                  <a:srgbClr val="000000"/>
                </a:solidFill>
                <a:latin typeface="Verdana" panose="020B0604030504040204" pitchFamily="34" charset="0"/>
              </a:rPr>
              <a:t> </a:t>
            </a:r>
            <a:r>
              <a:rPr lang="zh-CN" altLang="en-US" sz="1400" dirty="0" smtClean="0">
                <a:solidFill>
                  <a:srgbClr val="000000"/>
                </a:solidFill>
                <a:latin typeface="Verdana" panose="020B0604030504040204" pitchFamily="34" charset="0"/>
              </a:rPr>
              <a:t>配置</a:t>
            </a:r>
            <a:r>
              <a:rPr lang="en-US" altLang="zh-CN" sz="1400" dirty="0" smtClean="0">
                <a:solidFill>
                  <a:srgbClr val="000000"/>
                </a:solidFill>
                <a:latin typeface="Verdana" panose="020B0604030504040204" pitchFamily="34" charset="0"/>
              </a:rPr>
              <a:t>hbase-env.sh</a:t>
            </a:r>
            <a:endParaRPr lang="en-US" altLang="zh-CN" sz="1400" dirty="0" smtClean="0">
              <a:solidFill>
                <a:srgbClr val="000000"/>
              </a:solidFill>
              <a:latin typeface="Verdana" panose="020B0604030504040204" pitchFamily="34" charset="0"/>
            </a:endParaRPr>
          </a:p>
        </p:txBody>
      </p:sp>
      <p:sp>
        <p:nvSpPr>
          <p:cNvPr id="4" name="矩形 3"/>
          <p:cNvSpPr/>
          <p:nvPr/>
        </p:nvSpPr>
        <p:spPr>
          <a:xfrm>
            <a:off x="6433241" y="4849932"/>
            <a:ext cx="5242392" cy="1600438"/>
          </a:xfrm>
          <a:prstGeom prst="rect">
            <a:avLst/>
          </a:prstGeom>
          <a:ln>
            <a:solidFill>
              <a:srgbClr val="002060"/>
            </a:solidFill>
          </a:ln>
        </p:spPr>
        <p:txBody>
          <a:bodyPr wrap="square">
            <a:spAutoFit/>
          </a:bodyPr>
          <a:lstStyle/>
          <a:p>
            <a:r>
              <a:rPr lang="zh-CN" altLang="en-US" sz="1400" dirty="0"/>
              <a:t>export JAVA_HOME=/usr/local/</a:t>
            </a:r>
            <a:r>
              <a:rPr lang="zh-CN" altLang="en-US" sz="1400" dirty="0" smtClean="0"/>
              <a:t>jdk</a:t>
            </a:r>
            <a:r>
              <a:rPr lang="en-US" altLang="zh-CN" sz="1400" dirty="0" smtClean="0"/>
              <a:t>11</a:t>
            </a:r>
            <a:endParaRPr lang="zh-CN" altLang="en-US" sz="1400" dirty="0"/>
          </a:p>
          <a:p>
            <a:r>
              <a:rPr lang="zh-CN" altLang="en-US" sz="1400" dirty="0"/>
              <a:t>export HADOOP_HOME=/usr/local</a:t>
            </a:r>
            <a:r>
              <a:rPr lang="zh-CN" altLang="en-US" sz="1400" dirty="0" smtClean="0"/>
              <a:t>/</a:t>
            </a:r>
            <a:r>
              <a:rPr lang="en-US" altLang="zh-CN" sz="1400" dirty="0" smtClean="0"/>
              <a:t>hadoop-3.3.4</a:t>
            </a:r>
            <a:endParaRPr lang="en-US" altLang="zh-CN" sz="1400" dirty="0" smtClean="0"/>
          </a:p>
          <a:p>
            <a:r>
              <a:rPr lang="zh-CN" altLang="en-US" sz="1400" dirty="0" smtClean="0"/>
              <a:t>export </a:t>
            </a:r>
            <a:r>
              <a:rPr lang="zh-CN" altLang="en-US" sz="1400" dirty="0"/>
              <a:t>HBASE_HOME=/usr/local/hbase</a:t>
            </a:r>
            <a:endParaRPr lang="zh-CN" altLang="en-US" sz="1400" dirty="0"/>
          </a:p>
          <a:p>
            <a:r>
              <a:rPr lang="zh-CN" altLang="en-US" sz="1400" dirty="0"/>
              <a:t>#关闭自身zookeeper，采用外部的zookeeper</a:t>
            </a:r>
            <a:endParaRPr lang="zh-CN" altLang="en-US" sz="1400" dirty="0"/>
          </a:p>
          <a:p>
            <a:r>
              <a:rPr lang="en-US" altLang="zh-CN" sz="1400" dirty="0" smtClean="0"/>
              <a:t># </a:t>
            </a:r>
            <a:r>
              <a:rPr lang="zh-CN" altLang="en-US" sz="1400" dirty="0" smtClean="0"/>
              <a:t>export </a:t>
            </a:r>
            <a:r>
              <a:rPr lang="zh-CN" altLang="en-US" sz="1400" dirty="0"/>
              <a:t>HBASE_MANAGES_ZK=false</a:t>
            </a:r>
            <a:endParaRPr lang="zh-CN" altLang="en-US" sz="1400" dirty="0"/>
          </a:p>
          <a:p>
            <a:r>
              <a:rPr lang="en-US" altLang="zh-CN" sz="1400" dirty="0"/>
              <a:t>export HBASE_DISABLE_HADOOP_CLASSPATH_LOOKUP="true"</a:t>
            </a:r>
            <a:endParaRPr lang="zh-CN" altLang="en-US" sz="1400" dirty="0"/>
          </a:p>
          <a:p>
            <a:r>
              <a:rPr lang="zh-CN" altLang="en-US" sz="1400" dirty="0"/>
              <a:t>export HBASE_PID_DIR=/usr/local/hbase/pids</a:t>
            </a:r>
            <a:endParaRPr lang="zh-CN" altLang="en-US" sz="1400" dirty="0"/>
          </a:p>
        </p:txBody>
      </p:sp>
      <p:sp>
        <p:nvSpPr>
          <p:cNvPr id="6" name="矩形 5"/>
          <p:cNvSpPr/>
          <p:nvPr/>
        </p:nvSpPr>
        <p:spPr>
          <a:xfrm>
            <a:off x="7967054" y="4342101"/>
            <a:ext cx="1721882" cy="507831"/>
          </a:xfrm>
          <a:prstGeom prst="rect">
            <a:avLst/>
          </a:prstGeom>
        </p:spPr>
        <p:txBody>
          <a:bodyPr wrap="none">
            <a:spAutoFit/>
          </a:bodyPr>
          <a:lstStyle/>
          <a:p>
            <a:pPr lvl="0">
              <a:lnSpc>
                <a:spcPct val="150000"/>
              </a:lnSpc>
              <a:defRPr/>
            </a:pPr>
            <a:r>
              <a:rPr lang="en-US" altLang="zh-CN" dirty="0">
                <a:solidFill>
                  <a:srgbClr val="000000"/>
                </a:solidFill>
                <a:latin typeface="Verdana" panose="020B0604030504040204" pitchFamily="34" charset="0"/>
              </a:rPr>
              <a:t>hbase-env.sh</a:t>
            </a:r>
            <a:endParaRPr lang="en-US" altLang="zh-CN" dirty="0">
              <a:solidFill>
                <a:srgbClr val="000000"/>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832002" y="764024"/>
            <a:ext cx="3401480" cy="461665"/>
          </a:xfrm>
          <a:prstGeom prst="rect">
            <a:avLst/>
          </a:prstGeom>
          <a:noFill/>
        </p:spPr>
        <p:txBody>
          <a:bodyPr wrap="square" rtlCol="0">
            <a:spAutoFit/>
          </a:bodyPr>
          <a:lstStyle/>
          <a:p>
            <a:pPr lvl="0">
              <a:defRPr/>
            </a:pPr>
            <a:r>
              <a:rPr lang="en-US" altLang="zh-CN" sz="2400" b="1" dirty="0">
                <a:solidFill>
                  <a:prstClr val="black"/>
                </a:solidFill>
                <a:latin typeface="微软雅黑" panose="020B0503020204020204" pitchFamily="34" charset="-122"/>
                <a:ea typeface="微软雅黑" panose="020B0503020204020204" pitchFamily="34" charset="-122"/>
              </a:rPr>
              <a:t>Hbase2.4.15</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安装配置</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1294948" y="1506484"/>
            <a:ext cx="8912622" cy="1523494"/>
          </a:xfrm>
          <a:prstGeom prst="rect">
            <a:avLst/>
          </a:prstGeom>
        </p:spPr>
        <p:txBody>
          <a:bodyPr wrap="square">
            <a:spAutoFit/>
          </a:bodyPr>
          <a:lstStyle/>
          <a:p>
            <a:pPr lvl="0">
              <a:lnSpc>
                <a:spcPct val="150000"/>
              </a:lnSpc>
              <a:defRPr/>
            </a:pPr>
            <a:r>
              <a:rPr lang="zh-CN" altLang="en-US" sz="1600" b="1" dirty="0" smtClean="0">
                <a:solidFill>
                  <a:srgbClr val="000000"/>
                </a:solidFill>
                <a:latin typeface="Verdana" panose="020B0604030504040204" pitchFamily="34" charset="0"/>
              </a:rPr>
              <a:t>步骤</a:t>
            </a:r>
            <a:r>
              <a:rPr kumimoji="0" lang="en-US" altLang="zh-CN"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4</a:t>
            </a:r>
            <a:r>
              <a:rPr kumimoji="0" lang="zh-CN" altLang="en-US"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rPr>
              <a:t>：</a:t>
            </a:r>
            <a:r>
              <a:rPr lang="en-US" altLang="zh-CN" sz="1400" dirty="0" smtClean="0">
                <a:solidFill>
                  <a:srgbClr val="000000"/>
                </a:solidFill>
                <a:latin typeface="Verdana" panose="020B0604030504040204" pitchFamily="34" charset="0"/>
              </a:rPr>
              <a:t> </a:t>
            </a:r>
            <a:r>
              <a:rPr lang="zh-CN" altLang="en-US" sz="1400" dirty="0" smtClean="0">
                <a:solidFill>
                  <a:srgbClr val="000000"/>
                </a:solidFill>
                <a:latin typeface="Verdana" panose="020B0604030504040204" pitchFamily="34" charset="0"/>
              </a:rPr>
              <a:t>配置</a:t>
            </a:r>
            <a:r>
              <a:rPr lang="en-US" altLang="zh-CN" sz="1400" dirty="0" smtClean="0">
                <a:solidFill>
                  <a:srgbClr val="000000"/>
                </a:solidFill>
                <a:latin typeface="Verdana" panose="020B0604030504040204" pitchFamily="34" charset="0"/>
              </a:rPr>
              <a:t>hbase-site.xml</a:t>
            </a:r>
            <a:endParaRPr lang="en-US" altLang="zh-CN" sz="1400" dirty="0" smtClean="0">
              <a:solidFill>
                <a:srgbClr val="000000"/>
              </a:solidFill>
              <a:latin typeface="Verdana" panose="020B0604030504040204" pitchFamily="34" charset="0"/>
            </a:endParaRPr>
          </a:p>
          <a:p>
            <a:pPr lvl="0">
              <a:lnSpc>
                <a:spcPct val="150000"/>
              </a:lnSpc>
              <a:defRPr/>
            </a:pPr>
            <a:r>
              <a:rPr lang="zh-CN" altLang="en-US" sz="1600" b="1" dirty="0" smtClean="0">
                <a:solidFill>
                  <a:srgbClr val="000000"/>
                </a:solidFill>
                <a:latin typeface="Verdana" panose="020B0604030504040204" pitchFamily="34" charset="0"/>
              </a:rPr>
              <a:t>步骤</a:t>
            </a:r>
            <a:r>
              <a:rPr lang="en-US" altLang="zh-CN" sz="1600" b="1" dirty="0" smtClean="0">
                <a:solidFill>
                  <a:srgbClr val="000000"/>
                </a:solidFill>
                <a:latin typeface="Verdana" panose="020B0604030504040204" pitchFamily="34" charset="0"/>
              </a:rPr>
              <a:t>5</a:t>
            </a:r>
            <a:r>
              <a:rPr lang="zh-CN" altLang="en-US" sz="1600" b="1" dirty="0" smtClean="0">
                <a:solidFill>
                  <a:srgbClr val="000000"/>
                </a:solidFill>
                <a:latin typeface="Verdana" panose="020B0604030504040204" pitchFamily="34" charset="0"/>
              </a:rPr>
              <a:t>：</a:t>
            </a:r>
            <a:r>
              <a:rPr lang="zh-CN" altLang="en-US" sz="1400" dirty="0">
                <a:solidFill>
                  <a:srgbClr val="000000"/>
                </a:solidFill>
                <a:latin typeface="Verdana" panose="020B0604030504040204" pitchFamily="34" charset="0"/>
              </a:rPr>
              <a:t>配置</a:t>
            </a:r>
            <a:r>
              <a:rPr lang="en-US" altLang="zh-CN" sz="1400" dirty="0" err="1" smtClean="0">
                <a:solidFill>
                  <a:srgbClr val="000000"/>
                </a:solidFill>
                <a:latin typeface="Verdana" panose="020B0604030504040204" pitchFamily="34" charset="0"/>
              </a:rPr>
              <a:t>regionservers</a:t>
            </a:r>
            <a:endParaRPr lang="en-US" altLang="zh-CN" sz="1400" dirty="0" smtClean="0">
              <a:solidFill>
                <a:srgbClr val="000000"/>
              </a:solidFill>
              <a:latin typeface="Verdana" panose="020B0604030504040204" pitchFamily="34" charset="0"/>
            </a:endParaRPr>
          </a:p>
          <a:p>
            <a:pPr>
              <a:lnSpc>
                <a:spcPct val="150000"/>
              </a:lnSpc>
              <a:defRPr/>
            </a:pPr>
            <a:r>
              <a:rPr lang="zh-CN" altLang="en-US" sz="1600" b="1" dirty="0" smtClean="0">
                <a:solidFill>
                  <a:srgbClr val="000000"/>
                </a:solidFill>
                <a:latin typeface="Verdana" panose="020B0604030504040204" pitchFamily="34" charset="0"/>
              </a:rPr>
              <a:t>步骤</a:t>
            </a:r>
            <a:r>
              <a:rPr lang="en-US" altLang="zh-CN" sz="1600" b="1" dirty="0" smtClean="0">
                <a:solidFill>
                  <a:srgbClr val="000000"/>
                </a:solidFill>
                <a:latin typeface="Verdana" panose="020B0604030504040204" pitchFamily="34" charset="0"/>
              </a:rPr>
              <a:t>6</a:t>
            </a:r>
            <a:r>
              <a:rPr lang="zh-CN" altLang="en-US" sz="1600" b="1" dirty="0" smtClean="0">
                <a:solidFill>
                  <a:srgbClr val="000000"/>
                </a:solidFill>
                <a:latin typeface="Verdana" panose="020B0604030504040204" pitchFamily="34" charset="0"/>
              </a:rPr>
              <a:t>：</a:t>
            </a:r>
            <a:r>
              <a:rPr lang="zh-CN" altLang="en-US" sz="1600" b="1" dirty="0">
                <a:solidFill>
                  <a:srgbClr val="000000"/>
                </a:solidFill>
                <a:latin typeface="Verdana" panose="020B0604030504040204" pitchFamily="34" charset="0"/>
              </a:rPr>
              <a:t>启动</a:t>
            </a:r>
            <a:r>
              <a:rPr lang="zh-CN" altLang="en-US" sz="1600" b="1" dirty="0" smtClean="0">
                <a:solidFill>
                  <a:srgbClr val="000000"/>
                </a:solidFill>
                <a:latin typeface="Verdana" panose="020B0604030504040204" pitchFamily="34" charset="0"/>
              </a:rPr>
              <a:t>命令</a:t>
            </a:r>
            <a:r>
              <a:rPr lang="zh-CN" altLang="en-US" sz="1200" b="1" dirty="0" smtClean="0">
                <a:solidFill>
                  <a:srgbClr val="000000"/>
                </a:solidFill>
                <a:latin typeface="Verdana" panose="020B0604030504040204" pitchFamily="34" charset="0"/>
              </a:rPr>
              <a:t>（先启动</a:t>
            </a:r>
            <a:r>
              <a:rPr lang="en-US" altLang="zh-CN" sz="1200" b="1" dirty="0" smtClean="0">
                <a:solidFill>
                  <a:srgbClr val="000000"/>
                </a:solidFill>
                <a:latin typeface="Verdana" panose="020B0604030504040204" pitchFamily="34" charset="0"/>
              </a:rPr>
              <a:t>Hadoop</a:t>
            </a:r>
            <a:r>
              <a:rPr lang="zh-CN" altLang="en-US" sz="1200" b="1" dirty="0" smtClean="0">
                <a:solidFill>
                  <a:srgbClr val="000000"/>
                </a:solidFill>
                <a:latin typeface="Verdana" panose="020B0604030504040204" pitchFamily="34" charset="0"/>
              </a:rPr>
              <a:t>和</a:t>
            </a:r>
            <a:r>
              <a:rPr lang="en-US" altLang="zh-CN" sz="1200" b="1" dirty="0" err="1" smtClean="0">
                <a:solidFill>
                  <a:srgbClr val="000000"/>
                </a:solidFill>
                <a:latin typeface="Verdana" panose="020B0604030504040204" pitchFamily="34" charset="0"/>
              </a:rPr>
              <a:t>zooKeeper</a:t>
            </a:r>
            <a:r>
              <a:rPr lang="zh-CN" altLang="en-US" sz="1200" b="1" dirty="0" smtClean="0">
                <a:solidFill>
                  <a:srgbClr val="000000"/>
                </a:solidFill>
                <a:latin typeface="Verdana" panose="020B0604030504040204" pitchFamily="34" charset="0"/>
              </a:rPr>
              <a:t>）</a:t>
            </a:r>
            <a:r>
              <a:rPr lang="zh-CN" altLang="en-US" sz="1600" b="1" dirty="0" smtClean="0">
                <a:solidFill>
                  <a:srgbClr val="000000"/>
                </a:solidFill>
                <a:latin typeface="Verdana" panose="020B0604030504040204" pitchFamily="34" charset="0"/>
              </a:rPr>
              <a:t>：</a:t>
            </a:r>
            <a:endParaRPr lang="en-US" altLang="zh-CN" sz="1600" b="1" dirty="0" smtClean="0">
              <a:solidFill>
                <a:srgbClr val="000000"/>
              </a:solidFill>
              <a:latin typeface="Verdana" panose="020B0604030504040204" pitchFamily="34" charset="0"/>
            </a:endParaRPr>
          </a:p>
          <a:p>
            <a:pPr>
              <a:lnSpc>
                <a:spcPct val="150000"/>
              </a:lnSpc>
              <a:defRPr/>
            </a:pPr>
            <a:r>
              <a:rPr lang="en-US" altLang="zh-CN" sz="1400" dirty="0">
                <a:solidFill>
                  <a:srgbClr val="000000"/>
                </a:solidFill>
                <a:latin typeface="Verdana" panose="020B0604030504040204" pitchFamily="34" charset="0"/>
              </a:rPr>
              <a:t>start-hbase.sh  stop-hbase.sh </a:t>
            </a:r>
            <a:r>
              <a:rPr lang="en-US" altLang="zh-CN" sz="1400" dirty="0" smtClean="0">
                <a:solidFill>
                  <a:srgbClr val="000000"/>
                </a:solidFill>
                <a:latin typeface="Verdana" panose="020B0604030504040204" pitchFamily="34" charset="0"/>
              </a:rPr>
              <a:t> </a:t>
            </a:r>
            <a:r>
              <a:rPr lang="en-US" altLang="zh-CN" sz="1400" dirty="0" err="1" smtClean="0">
                <a:solidFill>
                  <a:srgbClr val="000000"/>
                </a:solidFill>
                <a:latin typeface="Verdana" panose="020B0604030504040204" pitchFamily="34" charset="0"/>
              </a:rPr>
              <a:t>hbase</a:t>
            </a:r>
            <a:r>
              <a:rPr lang="en-US" altLang="zh-CN" sz="1400" dirty="0" smtClean="0">
                <a:solidFill>
                  <a:srgbClr val="000000"/>
                </a:solidFill>
                <a:latin typeface="Verdana" panose="020B0604030504040204" pitchFamily="34" charset="0"/>
              </a:rPr>
              <a:t> </a:t>
            </a:r>
            <a:r>
              <a:rPr lang="en-US" altLang="zh-CN" sz="1400" dirty="0">
                <a:solidFill>
                  <a:srgbClr val="000000"/>
                </a:solidFill>
                <a:latin typeface="Verdana" panose="020B0604030504040204" pitchFamily="34" charset="0"/>
              </a:rPr>
              <a:t>shell</a:t>
            </a:r>
            <a:endParaRPr lang="en-US" altLang="zh-CN" sz="1400" dirty="0">
              <a:solidFill>
                <a:srgbClr val="000000"/>
              </a:solidFill>
              <a:latin typeface="Verdana" panose="020B0604030504040204" pitchFamily="34" charset="0"/>
            </a:endParaRPr>
          </a:p>
        </p:txBody>
      </p:sp>
      <p:sp>
        <p:nvSpPr>
          <p:cNvPr id="4" name="矩形 3"/>
          <p:cNvSpPr/>
          <p:nvPr/>
        </p:nvSpPr>
        <p:spPr>
          <a:xfrm>
            <a:off x="5979267" y="764024"/>
            <a:ext cx="5948979" cy="5909310"/>
          </a:xfrm>
          <a:prstGeom prst="rect">
            <a:avLst/>
          </a:prstGeom>
          <a:ln>
            <a:solidFill>
              <a:srgbClr val="002060"/>
            </a:solidFill>
          </a:ln>
        </p:spPr>
        <p:txBody>
          <a:bodyPr wrap="square">
            <a:spAutoFit/>
          </a:bodyPr>
          <a:lstStyle/>
          <a:p>
            <a:r>
              <a:rPr lang="en-US" altLang="zh-CN" sz="1400" dirty="0"/>
              <a:t> &lt;property&gt;</a:t>
            </a:r>
            <a:endParaRPr lang="en-US" altLang="zh-CN" sz="1400" dirty="0"/>
          </a:p>
          <a:p>
            <a:r>
              <a:rPr lang="en-US" altLang="zh-CN" sz="1400" dirty="0"/>
              <a:t>    &lt;name&gt;</a:t>
            </a:r>
            <a:r>
              <a:rPr lang="en-US" altLang="zh-CN" sz="1400" dirty="0" err="1"/>
              <a:t>hbase.cluster.distributed</a:t>
            </a:r>
            <a:r>
              <a:rPr lang="en-US" altLang="zh-CN" sz="1400" dirty="0"/>
              <a:t>&lt;/name&gt;</a:t>
            </a:r>
            <a:endParaRPr lang="en-US" altLang="zh-CN" sz="1400" dirty="0"/>
          </a:p>
          <a:p>
            <a:r>
              <a:rPr lang="en-US" altLang="zh-CN" sz="1400" dirty="0"/>
              <a:t>    &lt;value&gt;true&lt;/value&gt;</a:t>
            </a:r>
            <a:endParaRPr lang="en-US" altLang="zh-CN" sz="1400" dirty="0"/>
          </a:p>
          <a:p>
            <a:r>
              <a:rPr lang="en-US" altLang="zh-CN" sz="1400" dirty="0"/>
              <a:t>  &lt;/property&gt;</a:t>
            </a:r>
            <a:endParaRPr lang="en-US" altLang="zh-CN" sz="1400" dirty="0"/>
          </a:p>
          <a:p>
            <a:r>
              <a:rPr lang="en-US" altLang="zh-CN" sz="1400" dirty="0"/>
              <a:t>  &lt;property&gt;</a:t>
            </a:r>
            <a:endParaRPr lang="en-US" altLang="zh-CN" sz="1400" dirty="0"/>
          </a:p>
          <a:p>
            <a:r>
              <a:rPr lang="en-US" altLang="zh-CN" sz="1400" dirty="0"/>
              <a:t>    </a:t>
            </a:r>
            <a:r>
              <a:rPr lang="en-US" altLang="zh-CN" sz="1400" dirty="0" smtClean="0"/>
              <a:t>&lt;name&gt;</a:t>
            </a:r>
            <a:r>
              <a:rPr lang="en-US" altLang="zh-CN" sz="1400" dirty="0" err="1" smtClean="0"/>
              <a:t>hbase.rootdir</a:t>
            </a:r>
            <a:r>
              <a:rPr lang="en-US" altLang="zh-CN" sz="1400" dirty="0" smtClean="0"/>
              <a:t>&lt;/</a:t>
            </a:r>
            <a:r>
              <a:rPr lang="en-US" altLang="zh-CN" sz="1400" dirty="0"/>
              <a:t>name&gt;</a:t>
            </a:r>
            <a:endParaRPr lang="en-US" altLang="zh-CN" sz="1400" dirty="0"/>
          </a:p>
          <a:p>
            <a:r>
              <a:rPr lang="en-US" altLang="zh-CN" sz="1400" dirty="0"/>
              <a:t>    &lt;</a:t>
            </a:r>
            <a:r>
              <a:rPr lang="en-US" altLang="zh-CN" sz="1400" dirty="0" smtClean="0"/>
              <a:t>value&gt;hdfs</a:t>
            </a:r>
            <a:r>
              <a:rPr lang="en-US" altLang="zh-CN" sz="1400" dirty="0"/>
              <a:t>://</a:t>
            </a:r>
            <a:r>
              <a:rPr lang="en-US" altLang="zh-CN" sz="1400" dirty="0" smtClean="0"/>
              <a:t>master:9000/user/bigdata2022/hbase</a:t>
            </a:r>
            <a:r>
              <a:rPr lang="en-US" altLang="zh-CN" sz="1400" dirty="0"/>
              <a:t>/&lt;/value&gt;</a:t>
            </a:r>
            <a:endParaRPr lang="en-US" altLang="zh-CN" sz="1400" dirty="0"/>
          </a:p>
          <a:p>
            <a:r>
              <a:rPr lang="en-US" altLang="zh-CN" sz="1400" dirty="0"/>
              <a:t>  &lt;/property&gt;</a:t>
            </a:r>
            <a:endParaRPr lang="en-US" altLang="zh-CN" sz="1400" dirty="0"/>
          </a:p>
          <a:p>
            <a:r>
              <a:rPr lang="en-US" altLang="zh-CN" sz="1400" dirty="0"/>
              <a:t>  &lt;property&gt;</a:t>
            </a:r>
            <a:endParaRPr lang="en-US" altLang="zh-CN" sz="1400" dirty="0"/>
          </a:p>
          <a:p>
            <a:r>
              <a:rPr lang="en-US" altLang="zh-CN" sz="1400" dirty="0"/>
              <a:t>    &lt;name&gt;</a:t>
            </a:r>
            <a:r>
              <a:rPr lang="en-US" altLang="zh-CN" sz="1400" dirty="0" err="1"/>
              <a:t>hbase.unsafe.stream.capability.enforce</a:t>
            </a:r>
            <a:r>
              <a:rPr lang="en-US" altLang="zh-CN" sz="1400" dirty="0"/>
              <a:t>&lt;/name&gt;</a:t>
            </a:r>
            <a:endParaRPr lang="en-US" altLang="zh-CN" sz="1400" dirty="0"/>
          </a:p>
          <a:p>
            <a:r>
              <a:rPr lang="en-US" altLang="zh-CN" sz="1400" dirty="0"/>
              <a:t>    &lt;value&gt;false&lt;/value&gt;</a:t>
            </a:r>
            <a:endParaRPr lang="en-US" altLang="zh-CN" sz="1400" dirty="0"/>
          </a:p>
          <a:p>
            <a:r>
              <a:rPr lang="en-US" altLang="zh-CN" sz="1400" dirty="0"/>
              <a:t>  &lt;/property&gt;</a:t>
            </a:r>
            <a:endParaRPr lang="en-US" altLang="zh-CN" sz="1400" dirty="0"/>
          </a:p>
          <a:p>
            <a:r>
              <a:rPr lang="en-US" altLang="zh-CN" sz="1400" dirty="0"/>
              <a:t>  &lt;property&gt;</a:t>
            </a:r>
            <a:endParaRPr lang="en-US" altLang="zh-CN" sz="1400" dirty="0"/>
          </a:p>
          <a:p>
            <a:r>
              <a:rPr lang="en-US" altLang="zh-CN" sz="1400" dirty="0"/>
              <a:t>    &lt;name&gt;</a:t>
            </a:r>
            <a:r>
              <a:rPr lang="en-US" altLang="zh-CN" sz="1400" dirty="0" err="1"/>
              <a:t>hbase.zookeeper.quorum</a:t>
            </a:r>
            <a:r>
              <a:rPr lang="en-US" altLang="zh-CN" sz="1400" dirty="0"/>
              <a:t>&lt;/name&gt;</a:t>
            </a:r>
            <a:endParaRPr lang="en-US" altLang="zh-CN" sz="1400" dirty="0"/>
          </a:p>
          <a:p>
            <a:r>
              <a:rPr lang="en-US" altLang="zh-CN" sz="1400" dirty="0"/>
              <a:t>    &lt;!-- </a:t>
            </a:r>
            <a:r>
              <a:rPr lang="en-US" altLang="zh-CN" sz="1400" dirty="0" err="1"/>
              <a:t>zookooper</a:t>
            </a:r>
            <a:r>
              <a:rPr lang="en-US" altLang="zh-CN" sz="1400" dirty="0"/>
              <a:t> </a:t>
            </a:r>
            <a:r>
              <a:rPr lang="zh-CN" altLang="en-US" sz="1400" dirty="0"/>
              <a:t>服务启动的节点，只能为奇数个 </a:t>
            </a:r>
            <a:r>
              <a:rPr lang="en-US" altLang="zh-CN" sz="1400" dirty="0"/>
              <a:t>--&gt;</a:t>
            </a:r>
            <a:endParaRPr lang="en-US" altLang="zh-CN" sz="1400" dirty="0"/>
          </a:p>
          <a:p>
            <a:r>
              <a:rPr lang="en-US" altLang="zh-CN" sz="1400" dirty="0"/>
              <a:t>    &lt;value&gt;master,slave1,slave2&lt;/value&gt;</a:t>
            </a:r>
            <a:endParaRPr lang="en-US" altLang="zh-CN" sz="1400" dirty="0"/>
          </a:p>
          <a:p>
            <a:r>
              <a:rPr lang="en-US" altLang="zh-CN" sz="1400" dirty="0"/>
              <a:t>  &lt;/property&gt;</a:t>
            </a:r>
            <a:endParaRPr lang="en-US" altLang="zh-CN" sz="1400" dirty="0"/>
          </a:p>
          <a:p>
            <a:r>
              <a:rPr lang="en-US" altLang="zh-CN" sz="1400" dirty="0"/>
              <a:t>  &lt;property&gt;</a:t>
            </a:r>
            <a:endParaRPr lang="en-US" altLang="zh-CN" sz="1400" dirty="0"/>
          </a:p>
          <a:p>
            <a:r>
              <a:rPr lang="en-US" altLang="zh-CN" sz="1400" dirty="0"/>
              <a:t>	&lt;!--</a:t>
            </a:r>
            <a:r>
              <a:rPr lang="en-US" altLang="zh-CN" sz="1400" dirty="0" err="1"/>
              <a:t>zookooper</a:t>
            </a:r>
            <a:r>
              <a:rPr lang="zh-CN" altLang="en-US" sz="1400" dirty="0"/>
              <a:t>配置、日志等的存储位置，必须</a:t>
            </a:r>
            <a:r>
              <a:rPr lang="zh-CN" altLang="en-US" sz="1400" dirty="0" smtClean="0"/>
              <a:t>为已存在 </a:t>
            </a:r>
            <a:r>
              <a:rPr lang="en-US" altLang="zh-CN" sz="1400" dirty="0"/>
              <a:t>--&gt;</a:t>
            </a:r>
            <a:endParaRPr lang="en-US" altLang="zh-CN" sz="1400" dirty="0"/>
          </a:p>
          <a:p>
            <a:r>
              <a:rPr lang="en-US" altLang="zh-CN" sz="1400" dirty="0"/>
              <a:t>	&lt;name&gt;</a:t>
            </a:r>
            <a:r>
              <a:rPr lang="en-US" altLang="zh-CN" sz="1400" dirty="0" err="1"/>
              <a:t>hbase.zookeeper.property.dataDir</a:t>
            </a:r>
            <a:r>
              <a:rPr lang="en-US" altLang="zh-CN" sz="1400" dirty="0"/>
              <a:t>&lt;/name&gt;</a:t>
            </a:r>
            <a:endParaRPr lang="en-US" altLang="zh-CN" sz="1400" dirty="0"/>
          </a:p>
          <a:p>
            <a:r>
              <a:rPr lang="en-US" altLang="zh-CN" sz="1400" dirty="0"/>
              <a:t>	&lt;value</a:t>
            </a:r>
            <a:r>
              <a:rPr lang="en-US" altLang="zh-CN" sz="1400" dirty="0" smtClean="0"/>
              <a:t>&gt;/</a:t>
            </a:r>
            <a:r>
              <a:rPr lang="en-US" altLang="zh-CN" sz="1400" dirty="0" err="1" smtClean="0"/>
              <a:t>usr</a:t>
            </a:r>
            <a:r>
              <a:rPr lang="en-US" altLang="zh-CN" sz="1400" dirty="0" smtClean="0"/>
              <a:t>/local/</a:t>
            </a:r>
            <a:r>
              <a:rPr lang="en-US" altLang="zh-CN" sz="1400" dirty="0" err="1" smtClean="0"/>
              <a:t>hbase</a:t>
            </a:r>
            <a:r>
              <a:rPr lang="en-US" altLang="zh-CN" sz="1400" dirty="0" smtClean="0"/>
              <a:t>/zookeeper</a:t>
            </a:r>
            <a:r>
              <a:rPr lang="en-US" altLang="zh-CN" sz="1400" dirty="0"/>
              <a:t>&lt;/value&gt;</a:t>
            </a:r>
            <a:endParaRPr lang="en-US" altLang="zh-CN" sz="1400" dirty="0"/>
          </a:p>
          <a:p>
            <a:r>
              <a:rPr lang="en-US" altLang="zh-CN" sz="1400" dirty="0"/>
              <a:t>  &lt;/property&gt;</a:t>
            </a:r>
            <a:endParaRPr lang="en-US" altLang="zh-CN" sz="1400" dirty="0"/>
          </a:p>
          <a:p>
            <a:r>
              <a:rPr lang="en-US" altLang="zh-CN" sz="1400" dirty="0"/>
              <a:t>  &lt;property&gt;</a:t>
            </a:r>
            <a:endParaRPr lang="en-US" altLang="zh-CN" sz="1400" dirty="0"/>
          </a:p>
          <a:p>
            <a:r>
              <a:rPr lang="en-US" altLang="zh-CN" sz="1400" dirty="0"/>
              <a:t>    &lt;!--</a:t>
            </a:r>
            <a:r>
              <a:rPr lang="en-US" altLang="zh-CN" sz="1400" dirty="0" err="1"/>
              <a:t>hbase</a:t>
            </a:r>
            <a:r>
              <a:rPr lang="en-US" altLang="zh-CN" sz="1400" dirty="0"/>
              <a:t> web </a:t>
            </a:r>
            <a:r>
              <a:rPr lang="zh-CN" altLang="en-US" sz="1400" dirty="0"/>
              <a:t>端口 </a:t>
            </a:r>
            <a:r>
              <a:rPr lang="en-US" altLang="zh-CN" sz="1400" dirty="0"/>
              <a:t>--&gt;</a:t>
            </a:r>
            <a:endParaRPr lang="en-US" altLang="zh-CN" sz="1400" dirty="0"/>
          </a:p>
          <a:p>
            <a:r>
              <a:rPr lang="en-US" altLang="zh-CN" sz="1400" dirty="0"/>
              <a:t>    &lt;name&gt;</a:t>
            </a:r>
            <a:r>
              <a:rPr lang="en-US" altLang="zh-CN" sz="1400" dirty="0" err="1"/>
              <a:t>hbase.master.info.port</a:t>
            </a:r>
            <a:r>
              <a:rPr lang="en-US" altLang="zh-CN" sz="1400" dirty="0"/>
              <a:t>&lt;/name&gt;</a:t>
            </a:r>
            <a:endParaRPr lang="en-US" altLang="zh-CN" sz="1400" dirty="0"/>
          </a:p>
          <a:p>
            <a:r>
              <a:rPr lang="en-US" altLang="zh-CN" sz="1400" dirty="0"/>
              <a:t>    &lt;value&gt;16610&lt;/value&gt;</a:t>
            </a:r>
            <a:endParaRPr lang="en-US" altLang="zh-CN" sz="1400" dirty="0"/>
          </a:p>
          <a:p>
            <a:r>
              <a:rPr lang="en-US" altLang="zh-CN" sz="1400" dirty="0"/>
              <a:t>  &lt;/property&gt;</a:t>
            </a:r>
            <a:endParaRPr lang="zh-CN" altLang="en-US" sz="1400" dirty="0"/>
          </a:p>
        </p:txBody>
      </p:sp>
      <p:sp>
        <p:nvSpPr>
          <p:cNvPr id="6" name="矩形 5"/>
          <p:cNvSpPr/>
          <p:nvPr/>
        </p:nvSpPr>
        <p:spPr>
          <a:xfrm>
            <a:off x="4042207" y="6032047"/>
            <a:ext cx="1896673" cy="451790"/>
          </a:xfrm>
          <a:prstGeom prst="rect">
            <a:avLst/>
          </a:prstGeom>
        </p:spPr>
        <p:txBody>
          <a:bodyPr wrap="none">
            <a:spAutoFit/>
          </a:bodyPr>
          <a:lstStyle/>
          <a:p>
            <a:pPr lvl="0">
              <a:lnSpc>
                <a:spcPct val="150000"/>
              </a:lnSpc>
              <a:defRPr/>
            </a:pPr>
            <a:r>
              <a:rPr lang="en-US" altLang="zh-CN" dirty="0" smtClean="0">
                <a:solidFill>
                  <a:srgbClr val="000000"/>
                </a:solidFill>
                <a:latin typeface="Verdana" panose="020B0604030504040204" pitchFamily="34" charset="0"/>
              </a:rPr>
              <a:t>hbase-site.xml</a:t>
            </a:r>
            <a:endParaRPr lang="en-US" altLang="zh-CN" dirty="0">
              <a:solidFill>
                <a:srgbClr val="000000"/>
              </a:solidFill>
              <a:latin typeface="Verdana" panose="020B0604030504040204" pitchFamily="34" charset="0"/>
            </a:endParaRPr>
          </a:p>
        </p:txBody>
      </p:sp>
      <p:sp>
        <p:nvSpPr>
          <p:cNvPr id="7" name="矩形 6"/>
          <p:cNvSpPr/>
          <p:nvPr/>
        </p:nvSpPr>
        <p:spPr>
          <a:xfrm>
            <a:off x="1418816" y="3672618"/>
            <a:ext cx="1108591" cy="923330"/>
          </a:xfrm>
          <a:prstGeom prst="rect">
            <a:avLst/>
          </a:prstGeom>
          <a:ln>
            <a:solidFill>
              <a:srgbClr val="002060"/>
            </a:solidFill>
          </a:ln>
        </p:spPr>
        <p:txBody>
          <a:bodyPr wrap="square">
            <a:spAutoFit/>
          </a:bodyPr>
          <a:lstStyle/>
          <a:p>
            <a:r>
              <a:rPr lang="zh-CN" altLang="en-US" dirty="0"/>
              <a:t>master</a:t>
            </a:r>
            <a:endParaRPr lang="zh-CN" altLang="en-US" dirty="0"/>
          </a:p>
          <a:p>
            <a:r>
              <a:rPr lang="zh-CN" altLang="en-US" dirty="0"/>
              <a:t>slave1</a:t>
            </a:r>
            <a:endParaRPr lang="zh-CN" altLang="en-US" dirty="0"/>
          </a:p>
          <a:p>
            <a:r>
              <a:rPr lang="zh-CN" altLang="en-US" dirty="0"/>
              <a:t>slave2</a:t>
            </a:r>
            <a:endParaRPr lang="zh-CN" altLang="en-US" dirty="0"/>
          </a:p>
        </p:txBody>
      </p:sp>
      <p:sp>
        <p:nvSpPr>
          <p:cNvPr id="8" name="矩形 7"/>
          <p:cNvSpPr/>
          <p:nvPr/>
        </p:nvSpPr>
        <p:spPr>
          <a:xfrm>
            <a:off x="1294948" y="3303286"/>
            <a:ext cx="1759969" cy="369332"/>
          </a:xfrm>
          <a:prstGeom prst="rect">
            <a:avLst/>
          </a:prstGeom>
        </p:spPr>
        <p:txBody>
          <a:bodyPr wrap="none">
            <a:spAutoFit/>
          </a:bodyPr>
          <a:lstStyle/>
          <a:p>
            <a:r>
              <a:rPr lang="en-US" altLang="zh-CN" dirty="0" err="1">
                <a:solidFill>
                  <a:srgbClr val="000000"/>
                </a:solidFill>
                <a:latin typeface="Verdana" panose="020B0604030504040204" pitchFamily="34" charset="0"/>
              </a:rPr>
              <a:t>regionservers</a:t>
            </a:r>
            <a:endParaRPr lang="zh-CN" altLang="en-US" dirty="0"/>
          </a:p>
        </p:txBody>
      </p:sp>
      <p:sp>
        <p:nvSpPr>
          <p:cNvPr id="11" name="矩形 10"/>
          <p:cNvSpPr/>
          <p:nvPr/>
        </p:nvSpPr>
        <p:spPr>
          <a:xfrm>
            <a:off x="1375362" y="4780614"/>
            <a:ext cx="3946914" cy="369332"/>
          </a:xfrm>
          <a:prstGeom prst="rect">
            <a:avLst/>
          </a:prstGeom>
        </p:spPr>
        <p:txBody>
          <a:bodyPr wrap="none">
            <a:spAutoFit/>
          </a:bodyPr>
          <a:lstStyle/>
          <a:p>
            <a:r>
              <a:rPr lang="zh-CN" altLang="en-US" dirty="0"/>
              <a:t>http://master:16610/master-status</a:t>
            </a:r>
            <a:endParaRPr lang="zh-CN" altLang="en-US" dirty="0"/>
          </a:p>
        </p:txBody>
      </p:sp>
      <p:sp>
        <p:nvSpPr>
          <p:cNvPr id="10" name="矩形 9"/>
          <p:cNvSpPr/>
          <p:nvPr/>
        </p:nvSpPr>
        <p:spPr>
          <a:xfrm>
            <a:off x="548524" y="5241253"/>
            <a:ext cx="4614026" cy="699487"/>
          </a:xfrm>
          <a:prstGeom prst="rect">
            <a:avLst/>
          </a:prstGeom>
          <a:solidFill>
            <a:srgbClr val="FFC000"/>
          </a:solidFill>
        </p:spPr>
        <p:txBody>
          <a:bodyPr wrap="square">
            <a:spAutoFit/>
          </a:bodyPr>
          <a:lstStyle/>
          <a:p>
            <a:pPr lvl="0">
              <a:lnSpc>
                <a:spcPct val="150000"/>
              </a:lnSpc>
              <a:defRPr/>
            </a:pPr>
            <a:r>
              <a:rPr lang="zh-CN" altLang="en-US" sz="1400" dirty="0" smtClean="0">
                <a:solidFill>
                  <a:srgbClr val="000000"/>
                </a:solidFill>
                <a:latin typeface="Verdana" panose="020B0604030504040204" pitchFamily="34" charset="0"/>
              </a:rPr>
              <a:t>启动步骤：</a:t>
            </a:r>
            <a:r>
              <a:rPr lang="en-US" altLang="zh-CN" sz="1400" dirty="0" smtClean="0">
                <a:solidFill>
                  <a:srgbClr val="000000"/>
                </a:solidFill>
                <a:latin typeface="Verdana" panose="020B0604030504040204" pitchFamily="34" charset="0"/>
              </a:rPr>
              <a:t>1</a:t>
            </a:r>
            <a:r>
              <a:rPr lang="zh-CN" altLang="en-US" sz="1400" dirty="0" smtClean="0">
                <a:solidFill>
                  <a:srgbClr val="000000"/>
                </a:solidFill>
                <a:latin typeface="Verdana" panose="020B0604030504040204" pitchFamily="34" charset="0"/>
              </a:rPr>
              <a:t>、在主节点将</a:t>
            </a:r>
            <a:r>
              <a:rPr lang="en-US" altLang="zh-CN" sz="1400" dirty="0" err="1" smtClean="0">
                <a:solidFill>
                  <a:srgbClr val="000000"/>
                </a:solidFill>
                <a:latin typeface="Verdana" panose="020B0604030504040204" pitchFamily="34" charset="0"/>
              </a:rPr>
              <a:t>hadoop</a:t>
            </a:r>
            <a:r>
              <a:rPr lang="zh-CN" altLang="en-US" sz="1400" dirty="0" smtClean="0">
                <a:solidFill>
                  <a:srgbClr val="000000"/>
                </a:solidFill>
                <a:latin typeface="Verdana" panose="020B0604030504040204" pitchFamily="34" charset="0"/>
              </a:rPr>
              <a:t>启动；</a:t>
            </a:r>
            <a:r>
              <a:rPr lang="en-US" altLang="zh-CN" sz="1400" dirty="0" smtClean="0">
                <a:solidFill>
                  <a:srgbClr val="000000"/>
                </a:solidFill>
                <a:latin typeface="Verdana" panose="020B0604030504040204" pitchFamily="34" charset="0"/>
              </a:rPr>
              <a:t>2</a:t>
            </a:r>
            <a:r>
              <a:rPr lang="zh-CN" altLang="en-US" sz="1400" dirty="0" smtClean="0">
                <a:solidFill>
                  <a:srgbClr val="000000"/>
                </a:solidFill>
                <a:latin typeface="Verdana" panose="020B0604030504040204" pitchFamily="34" charset="0"/>
              </a:rPr>
              <a:t>、在</a:t>
            </a:r>
            <a:r>
              <a:rPr lang="en-US" altLang="zh-CN" sz="1400" dirty="0" smtClean="0">
                <a:solidFill>
                  <a:srgbClr val="000000"/>
                </a:solidFill>
                <a:latin typeface="Verdana" panose="020B0604030504040204" pitchFamily="34" charset="0"/>
              </a:rPr>
              <a:t>3</a:t>
            </a:r>
            <a:r>
              <a:rPr lang="zh-CN" altLang="en-US" sz="1400" dirty="0" smtClean="0">
                <a:solidFill>
                  <a:srgbClr val="000000"/>
                </a:solidFill>
                <a:latin typeface="Verdana" panose="020B0604030504040204" pitchFamily="34" charset="0"/>
              </a:rPr>
              <a:t>个节点分别启动</a:t>
            </a:r>
            <a:r>
              <a:rPr lang="en-US" altLang="zh-CN" sz="1400" dirty="0" smtClean="0">
                <a:solidFill>
                  <a:srgbClr val="000000"/>
                </a:solidFill>
                <a:latin typeface="Verdana" panose="020B0604030504040204" pitchFamily="34" charset="0"/>
              </a:rPr>
              <a:t>zookeeper</a:t>
            </a:r>
            <a:r>
              <a:rPr lang="zh-CN" altLang="en-US" sz="1400" dirty="0" smtClean="0">
                <a:solidFill>
                  <a:srgbClr val="000000"/>
                </a:solidFill>
                <a:latin typeface="Verdana" panose="020B0604030504040204" pitchFamily="34" charset="0"/>
              </a:rPr>
              <a:t>；</a:t>
            </a:r>
            <a:r>
              <a:rPr lang="en-US" altLang="zh-CN" sz="1400" dirty="0" smtClean="0">
                <a:solidFill>
                  <a:srgbClr val="000000"/>
                </a:solidFill>
                <a:latin typeface="Verdana" panose="020B0604030504040204" pitchFamily="34" charset="0"/>
              </a:rPr>
              <a:t>3</a:t>
            </a:r>
            <a:r>
              <a:rPr lang="zh-CN" altLang="en-US" sz="1400" dirty="0" smtClean="0">
                <a:solidFill>
                  <a:srgbClr val="000000"/>
                </a:solidFill>
                <a:latin typeface="Verdana" panose="020B0604030504040204" pitchFamily="34" charset="0"/>
              </a:rPr>
              <a:t>、在主节点启动</a:t>
            </a:r>
            <a:r>
              <a:rPr lang="en-US" altLang="zh-CN" sz="1400" dirty="0" err="1" smtClean="0">
                <a:solidFill>
                  <a:srgbClr val="000000"/>
                </a:solidFill>
                <a:latin typeface="Verdana" panose="020B0604030504040204" pitchFamily="34" charset="0"/>
              </a:rPr>
              <a:t>hbase</a:t>
            </a:r>
            <a:r>
              <a:rPr lang="zh-CN" altLang="en-US" sz="1400" dirty="0" smtClean="0">
                <a:solidFill>
                  <a:srgbClr val="000000"/>
                </a:solidFill>
                <a:latin typeface="Verdana" panose="020B0604030504040204" pitchFamily="34" charset="0"/>
              </a:rPr>
              <a:t>。</a:t>
            </a:r>
            <a:endParaRPr lang="en-US" altLang="zh-CN" sz="1400" dirty="0">
              <a:solidFill>
                <a:srgbClr val="000000"/>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691045" y="2035816"/>
            <a:ext cx="6096000" cy="12808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prstClr val="black">
                    <a:lumMod val="85000"/>
                    <a:lumOff val="15000"/>
                  </a:prstClr>
                </a:solidFill>
                <a:effectLst/>
                <a:uLnTx/>
                <a:uFillTx/>
                <a:latin typeface="Century Gothic" panose="020B0502020202020204"/>
                <a:ea typeface="幼圆" panose="02010509060101010101" pitchFamily="49" charset="-122"/>
                <a:cs typeface="+mj-cs"/>
              </a:rPr>
              <a:t>5.4 </a:t>
            </a:r>
            <a:r>
              <a:rPr kumimoji="0" lang="en-US" altLang="zh-CN" sz="4400" b="0" i="0" u="none" strike="noStrike" kern="1200" cap="none" spc="0" normalizeH="0" baseline="0" noProof="0" dirty="0" err="1" smtClean="0">
                <a:ln>
                  <a:noFill/>
                </a:ln>
                <a:solidFill>
                  <a:prstClr val="black">
                    <a:lumMod val="85000"/>
                    <a:lumOff val="15000"/>
                  </a:prstClr>
                </a:solidFill>
                <a:effectLst/>
                <a:uLnTx/>
                <a:uFillTx/>
                <a:latin typeface="Century Gothic" panose="020B0502020202020204"/>
                <a:ea typeface="幼圆" panose="02010509060101010101" pitchFamily="49" charset="-122"/>
                <a:cs typeface="+mj-cs"/>
              </a:rPr>
              <a:t>Hbase</a:t>
            </a:r>
            <a:r>
              <a:rPr lang="zh-CN" altLang="en-US" sz="4400" dirty="0" smtClean="0">
                <a:solidFill>
                  <a:prstClr val="black">
                    <a:lumMod val="85000"/>
                    <a:lumOff val="15000"/>
                  </a:prstClr>
                </a:solidFill>
                <a:latin typeface="Century Gothic" panose="020B0502020202020204"/>
                <a:ea typeface="幼圆" panose="02010509060101010101" pitchFamily="49" charset="-122"/>
              </a:rPr>
              <a:t>使用</a:t>
            </a:r>
            <a:endParaRPr kumimoji="0" lang="zh-CN" altLang="en-US" sz="44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幼圆" panose="02010509060101010101" pitchFamily="49" charset="-122"/>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8106573" y="1611651"/>
            <a:ext cx="3397019" cy="461665"/>
          </a:xfrm>
          <a:prstGeom prst="rect">
            <a:avLst/>
          </a:prstGeom>
          <a:noFill/>
        </p:spPr>
        <p:txBody>
          <a:bodyPr wrap="square" rtlCol="0">
            <a:spAutoFit/>
          </a:bodyPr>
          <a:lstStyle/>
          <a:p>
            <a:r>
              <a:rPr lang="en-US" altLang="zh-CN" sz="2400" b="1" dirty="0"/>
              <a:t>META table</a:t>
            </a:r>
            <a:endParaRPr lang="zh-CN" altLang="en-US" sz="2400" b="1" dirty="0"/>
          </a:p>
        </p:txBody>
      </p:sp>
      <p:sp>
        <p:nvSpPr>
          <p:cNvPr id="7" name="矩形 6"/>
          <p:cNvSpPr/>
          <p:nvPr/>
        </p:nvSpPr>
        <p:spPr>
          <a:xfrm>
            <a:off x="2271216" y="1161878"/>
            <a:ext cx="7183711" cy="1938992"/>
          </a:xfrm>
          <a:prstGeom prst="rect">
            <a:avLst/>
          </a:prstGeom>
        </p:spPr>
        <p:txBody>
          <a:bodyPr wrap="square">
            <a:spAutoFit/>
          </a:bodyPr>
          <a:lstStyle/>
          <a:p>
            <a:pPr marL="285750" lvl="0" indent="-285750" fontAlgn="base">
              <a:lnSpc>
                <a:spcPct val="150000"/>
              </a:lnSpc>
              <a:spcBef>
                <a:spcPct val="0"/>
              </a:spcBef>
              <a:spcAft>
                <a:spcPct val="0"/>
              </a:spcAft>
              <a:buFont typeface="Arial" panose="020B0604020202020204" pitchFamily="34" charset="0"/>
              <a:buChar char="•"/>
              <a:defRPr/>
            </a:pPr>
            <a:r>
              <a:rPr lang="en-US" altLang="zh-CN" sz="1600" dirty="0">
                <a:solidFill>
                  <a:srgbClr val="000000"/>
                </a:solidFill>
                <a:latin typeface="Verdana" panose="020B0604030504040204" pitchFamily="34" charset="0"/>
              </a:rPr>
              <a:t>META table</a:t>
            </a:r>
            <a:r>
              <a:rPr lang="zh-CN" altLang="en-US" sz="1600" dirty="0">
                <a:solidFill>
                  <a:srgbClr val="000000"/>
                </a:solidFill>
                <a:latin typeface="Verdana" panose="020B0604030504040204" pitchFamily="34" charset="0"/>
              </a:rPr>
              <a:t>中保存了</a:t>
            </a:r>
            <a:r>
              <a:rPr lang="en-US" altLang="zh-CN" sz="1600" dirty="0" err="1">
                <a:solidFill>
                  <a:srgbClr val="000000"/>
                </a:solidFill>
                <a:latin typeface="Verdana" panose="020B0604030504040204" pitchFamily="34" charset="0"/>
              </a:rPr>
              <a:t>HBase</a:t>
            </a:r>
            <a:r>
              <a:rPr lang="zh-CN" altLang="en-US" sz="1600" dirty="0">
                <a:solidFill>
                  <a:srgbClr val="000000"/>
                </a:solidFill>
                <a:latin typeface="Verdana" panose="020B0604030504040204" pitchFamily="34" charset="0"/>
              </a:rPr>
              <a:t>中所有</a:t>
            </a:r>
            <a:r>
              <a:rPr lang="en-US" altLang="zh-CN" sz="1600" dirty="0">
                <a:solidFill>
                  <a:srgbClr val="000000"/>
                </a:solidFill>
                <a:latin typeface="Verdana" panose="020B0604030504040204" pitchFamily="34" charset="0"/>
              </a:rPr>
              <a:t>region</a:t>
            </a:r>
            <a:r>
              <a:rPr lang="zh-CN" altLang="en-US" sz="1600" dirty="0">
                <a:solidFill>
                  <a:srgbClr val="000000"/>
                </a:solidFill>
                <a:latin typeface="Verdana" panose="020B0604030504040204" pitchFamily="34" charset="0"/>
              </a:rPr>
              <a:t>的</a:t>
            </a:r>
            <a:r>
              <a:rPr lang="zh-CN" altLang="en-US" sz="1600" dirty="0" smtClean="0">
                <a:solidFill>
                  <a:srgbClr val="000000"/>
                </a:solidFill>
                <a:latin typeface="Verdana" panose="020B0604030504040204" pitchFamily="34" charset="0"/>
              </a:rPr>
              <a:t>信息</a:t>
            </a:r>
            <a:endParaRPr lang="zh-CN" altLang="en-US" sz="16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Arial" panose="020B0604020202020204" pitchFamily="34" charset="0"/>
              <a:buChar char="•"/>
              <a:defRPr/>
            </a:pPr>
            <a:r>
              <a:rPr lang="en-US" altLang="zh-CN" sz="1600" dirty="0">
                <a:solidFill>
                  <a:srgbClr val="000000"/>
                </a:solidFill>
                <a:latin typeface="Verdana" panose="020B0604030504040204" pitchFamily="34" charset="0"/>
              </a:rPr>
              <a:t>META table</a:t>
            </a:r>
            <a:r>
              <a:rPr lang="zh-CN" altLang="en-US" sz="1600" dirty="0">
                <a:solidFill>
                  <a:srgbClr val="000000"/>
                </a:solidFill>
                <a:latin typeface="Verdana" panose="020B0604030504040204" pitchFamily="34" charset="0"/>
              </a:rPr>
              <a:t>的格式类似于</a:t>
            </a:r>
            <a:r>
              <a:rPr lang="en-US" altLang="zh-CN" sz="1600" dirty="0">
                <a:solidFill>
                  <a:srgbClr val="000000"/>
                </a:solidFill>
                <a:latin typeface="Verdana" panose="020B0604030504040204" pitchFamily="34" charset="0"/>
              </a:rPr>
              <a:t>B </a:t>
            </a:r>
            <a:r>
              <a:rPr lang="en-US" altLang="zh-CN" sz="1600" dirty="0" smtClean="0">
                <a:solidFill>
                  <a:srgbClr val="000000"/>
                </a:solidFill>
                <a:latin typeface="Verdana" panose="020B0604030504040204" pitchFamily="34" charset="0"/>
              </a:rPr>
              <a:t>tree</a:t>
            </a:r>
            <a:endParaRPr lang="zh-CN" altLang="en-US" sz="16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Arial" panose="020B0604020202020204" pitchFamily="34" charset="0"/>
              <a:buChar char="•"/>
              <a:defRPr/>
            </a:pPr>
            <a:r>
              <a:rPr lang="en-US" altLang="zh-CN" sz="1600" dirty="0">
                <a:solidFill>
                  <a:srgbClr val="000000"/>
                </a:solidFill>
                <a:latin typeface="Verdana" panose="020B0604030504040204" pitchFamily="34" charset="0"/>
              </a:rPr>
              <a:t>META table</a:t>
            </a:r>
            <a:r>
              <a:rPr lang="zh-CN" altLang="en-US" sz="1600" dirty="0">
                <a:solidFill>
                  <a:srgbClr val="000000"/>
                </a:solidFill>
                <a:latin typeface="Verdana" panose="020B0604030504040204" pitchFamily="34" charset="0"/>
              </a:rPr>
              <a:t>的结构如下</a:t>
            </a:r>
            <a:r>
              <a:rPr lang="zh-CN" altLang="en-US" sz="1600" dirty="0" smtClean="0">
                <a:solidFill>
                  <a:srgbClr val="000000"/>
                </a:solidFill>
                <a:latin typeface="Verdana" panose="020B0604030504040204" pitchFamily="34" charset="0"/>
              </a:rPr>
              <a:t>：</a:t>
            </a:r>
            <a:endParaRPr lang="zh-CN" altLang="en-US" sz="1600" dirty="0">
              <a:solidFill>
                <a:srgbClr val="000000"/>
              </a:solidFill>
              <a:latin typeface="Verdana" panose="020B0604030504040204" pitchFamily="34" charset="0"/>
            </a:endParaRPr>
          </a:p>
          <a:p>
            <a:pPr marL="742950" lvl="1" indent="-285750" fontAlgn="base">
              <a:lnSpc>
                <a:spcPct val="150000"/>
              </a:lnSpc>
              <a:spcBef>
                <a:spcPct val="0"/>
              </a:spcBef>
              <a:spcAft>
                <a:spcPct val="0"/>
              </a:spcAft>
              <a:buFont typeface="Arial" panose="020B0604020202020204" pitchFamily="34" charset="0"/>
              <a:buChar char="•"/>
              <a:defRPr/>
            </a:pPr>
            <a:r>
              <a:rPr lang="zh-CN" altLang="en-US" sz="1600" dirty="0" smtClean="0">
                <a:solidFill>
                  <a:srgbClr val="000000"/>
                </a:solidFill>
                <a:latin typeface="Verdana" panose="020B0604030504040204" pitchFamily="34" charset="0"/>
              </a:rPr>
              <a:t>键</a:t>
            </a:r>
            <a:r>
              <a:rPr lang="zh-CN" altLang="en-US" sz="1600" dirty="0">
                <a:solidFill>
                  <a:srgbClr val="000000"/>
                </a:solidFill>
                <a:latin typeface="Verdana" panose="020B0604030504040204" pitchFamily="34" charset="0"/>
              </a:rPr>
              <a:t>：</a:t>
            </a:r>
            <a:r>
              <a:rPr lang="en-US" altLang="zh-CN" sz="1600" dirty="0">
                <a:solidFill>
                  <a:srgbClr val="000000"/>
                </a:solidFill>
                <a:latin typeface="Verdana" panose="020B0604030504040204" pitchFamily="34" charset="0"/>
              </a:rPr>
              <a:t>region</a:t>
            </a:r>
            <a:r>
              <a:rPr lang="zh-CN" altLang="en-US" sz="1600" dirty="0">
                <a:solidFill>
                  <a:srgbClr val="000000"/>
                </a:solidFill>
                <a:latin typeface="Verdana" panose="020B0604030504040204" pitchFamily="34" charset="0"/>
              </a:rPr>
              <a:t>的起始键，</a:t>
            </a:r>
            <a:r>
              <a:rPr lang="en-US" altLang="zh-CN" sz="1600" dirty="0">
                <a:solidFill>
                  <a:srgbClr val="000000"/>
                </a:solidFill>
                <a:latin typeface="Verdana" panose="020B0604030504040204" pitchFamily="34" charset="0"/>
              </a:rPr>
              <a:t>region id</a:t>
            </a:r>
            <a:r>
              <a:rPr lang="zh-CN" altLang="en-US" sz="1600" dirty="0">
                <a:solidFill>
                  <a:srgbClr val="000000"/>
                </a:solidFill>
                <a:latin typeface="Verdana" panose="020B0604030504040204" pitchFamily="34" charset="0"/>
              </a:rPr>
              <a:t>。</a:t>
            </a:r>
            <a:endParaRPr lang="zh-CN" altLang="en-US" sz="1600" dirty="0">
              <a:solidFill>
                <a:srgbClr val="000000"/>
              </a:solidFill>
              <a:latin typeface="Verdana" panose="020B0604030504040204" pitchFamily="34" charset="0"/>
            </a:endParaRPr>
          </a:p>
          <a:p>
            <a:pPr marL="742950" lvl="1" indent="-285750" fontAlgn="base">
              <a:lnSpc>
                <a:spcPct val="150000"/>
              </a:lnSpc>
              <a:spcBef>
                <a:spcPct val="0"/>
              </a:spcBef>
              <a:spcAft>
                <a:spcPct val="0"/>
              </a:spcAft>
              <a:buFont typeface="Arial" panose="020B0604020202020204" pitchFamily="34" charset="0"/>
              <a:buChar char="•"/>
              <a:defRPr/>
            </a:pPr>
            <a:r>
              <a:rPr lang="zh-CN" altLang="en-US" sz="1600" dirty="0" smtClean="0">
                <a:solidFill>
                  <a:srgbClr val="000000"/>
                </a:solidFill>
                <a:latin typeface="Verdana" panose="020B0604030504040204" pitchFamily="34" charset="0"/>
              </a:rPr>
              <a:t>值</a:t>
            </a:r>
            <a:r>
              <a:rPr lang="zh-CN" altLang="en-US" sz="1600" dirty="0">
                <a:solidFill>
                  <a:srgbClr val="000000"/>
                </a:solidFill>
                <a:latin typeface="Verdana" panose="020B0604030504040204" pitchFamily="34" charset="0"/>
              </a:rPr>
              <a:t>：</a:t>
            </a:r>
            <a:r>
              <a:rPr lang="en-US" altLang="zh-CN" sz="1600" dirty="0">
                <a:solidFill>
                  <a:srgbClr val="000000"/>
                </a:solidFill>
                <a:latin typeface="Verdana" panose="020B0604030504040204" pitchFamily="34" charset="0"/>
              </a:rPr>
              <a:t>Region </a:t>
            </a:r>
            <a:r>
              <a:rPr lang="en-US" altLang="zh-CN" sz="1600" dirty="0" smtClean="0">
                <a:solidFill>
                  <a:srgbClr val="000000"/>
                </a:solidFill>
                <a:latin typeface="Verdana" panose="020B0604030504040204" pitchFamily="34" charset="0"/>
              </a:rPr>
              <a:t>server</a:t>
            </a:r>
            <a:endParaRPr lang="zh-CN" altLang="en-US" sz="1400" dirty="0">
              <a:solidFill>
                <a:srgbClr val="000000"/>
              </a:solidFill>
              <a:latin typeface="Verdana" panose="020B0604030504040204" pitchFamily="34" charset="0"/>
            </a:endParaRPr>
          </a:p>
        </p:txBody>
      </p:sp>
      <p:pic>
        <p:nvPicPr>
          <p:cNvPr id="3" name="图片 2"/>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09680" y="2954507"/>
            <a:ext cx="8106784" cy="3903493"/>
          </a:xfrm>
          <a:prstGeom prst="rect">
            <a:avLst/>
          </a:prstGeom>
        </p:spPr>
      </p:pic>
      <p:sp>
        <p:nvSpPr>
          <p:cNvPr id="6" name="TextBox 5"/>
          <p:cNvSpPr txBox="1"/>
          <p:nvPr/>
        </p:nvSpPr>
        <p:spPr>
          <a:xfrm>
            <a:off x="4709554" y="531442"/>
            <a:ext cx="3397019" cy="461665"/>
          </a:xfrm>
          <a:prstGeom prst="rect">
            <a:avLst/>
          </a:prstGeom>
          <a:noFill/>
        </p:spPr>
        <p:txBody>
          <a:bodyPr wrap="square" rtlCol="0">
            <a:spAutoFit/>
          </a:bodyPr>
          <a:lstStyle/>
          <a:p>
            <a:pPr lvl="0" fontAlgn="base">
              <a:spcBef>
                <a:spcPct val="0"/>
              </a:spcBef>
              <a:spcAft>
                <a:spcPct val="0"/>
              </a:spcAft>
              <a:defRPr/>
            </a:pPr>
            <a:r>
              <a:rPr lang="en-US" altLang="zh-CN" sz="2400" b="1" dirty="0" err="1">
                <a:solidFill>
                  <a:prstClr val="black"/>
                </a:solidFill>
                <a:latin typeface="微软雅黑" panose="020B0503020204020204" pitchFamily="34" charset="-122"/>
                <a:ea typeface="微软雅黑" panose="020B0503020204020204" pitchFamily="34" charset="-122"/>
              </a:rPr>
              <a:t>HBase</a:t>
            </a:r>
            <a:r>
              <a:rPr lang="zh-CN" altLang="en-US" sz="2400" b="1" dirty="0" smtClean="0">
                <a:solidFill>
                  <a:prstClr val="black"/>
                </a:solidFill>
                <a:latin typeface="微软雅黑" panose="020B0503020204020204" pitchFamily="34" charset="-122"/>
                <a:ea typeface="微软雅黑" panose="020B0503020204020204" pitchFamily="34" charset="-122"/>
              </a:rPr>
              <a:t>的读操作</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650159" y="534113"/>
            <a:ext cx="3397019" cy="461665"/>
          </a:xfrm>
          <a:prstGeom prst="rect">
            <a:avLst/>
          </a:prstGeom>
          <a:noFill/>
        </p:spPr>
        <p:txBody>
          <a:bodyPr wrap="square" rtlCol="0">
            <a:spAutoFit/>
          </a:bodyPr>
          <a:lstStyle/>
          <a:p>
            <a:pPr lvl="0" fontAlgn="base">
              <a:spcBef>
                <a:spcPct val="0"/>
              </a:spcBef>
              <a:spcAft>
                <a:spcPct val="0"/>
              </a:spcAft>
              <a:defRPr/>
            </a:pPr>
            <a:r>
              <a:rPr lang="en-US" altLang="zh-CN" sz="2400" b="1" dirty="0" err="1">
                <a:solidFill>
                  <a:prstClr val="black"/>
                </a:solidFill>
                <a:latin typeface="微软雅黑" panose="020B0503020204020204" pitchFamily="34" charset="-122"/>
                <a:ea typeface="微软雅黑" panose="020B0503020204020204" pitchFamily="34" charset="-122"/>
              </a:rPr>
              <a:t>HBase</a:t>
            </a:r>
            <a:r>
              <a:rPr lang="zh-CN" altLang="en-US" sz="2400" b="1" dirty="0" smtClean="0">
                <a:solidFill>
                  <a:prstClr val="black"/>
                </a:solidFill>
                <a:latin typeface="微软雅黑" panose="020B0503020204020204" pitchFamily="34" charset="-122"/>
                <a:ea typeface="微软雅黑" panose="020B0503020204020204" pitchFamily="34" charset="-122"/>
              </a:rPr>
              <a:t>的读操作</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1809682" y="1206021"/>
            <a:ext cx="8786600" cy="1754326"/>
          </a:xfrm>
          <a:prstGeom prst="rect">
            <a:avLst/>
          </a:prstGeom>
        </p:spPr>
        <p:txBody>
          <a:bodyPr wrap="square">
            <a:spAutoFit/>
          </a:bodyPr>
          <a:lstStyle/>
          <a:p>
            <a:pPr lvl="0" fontAlgn="base">
              <a:lnSpc>
                <a:spcPct val="150000"/>
              </a:lnSpc>
              <a:spcBef>
                <a:spcPct val="0"/>
              </a:spcBef>
              <a:spcAft>
                <a:spcPct val="0"/>
              </a:spcAft>
              <a:defRPr/>
            </a:pPr>
            <a:r>
              <a:rPr lang="zh-CN" altLang="en-US" sz="1600" dirty="0">
                <a:solidFill>
                  <a:srgbClr val="000000"/>
                </a:solidFill>
                <a:latin typeface="Verdana" panose="020B0604030504040204" pitchFamily="34" charset="0"/>
              </a:rPr>
              <a:t>当用户</a:t>
            </a:r>
            <a:r>
              <a:rPr lang="zh-CN" altLang="en-US" sz="1600" dirty="0" smtClean="0">
                <a:solidFill>
                  <a:srgbClr val="000000"/>
                </a:solidFill>
                <a:latin typeface="Verdana" panose="020B0604030504040204" pitchFamily="34" charset="0"/>
              </a:rPr>
              <a:t>第一次从</a:t>
            </a:r>
            <a:r>
              <a:rPr lang="en-US" altLang="zh-CN" sz="1600" dirty="0" err="1" smtClean="0">
                <a:solidFill>
                  <a:srgbClr val="000000"/>
                </a:solidFill>
                <a:latin typeface="Verdana" panose="020B0604030504040204" pitchFamily="34" charset="0"/>
              </a:rPr>
              <a:t>HBase</a:t>
            </a:r>
            <a:r>
              <a:rPr lang="zh-CN" altLang="en-US" sz="1600" dirty="0">
                <a:solidFill>
                  <a:srgbClr val="000000"/>
                </a:solidFill>
                <a:latin typeface="Verdana" panose="020B0604030504040204" pitchFamily="34" charset="0"/>
              </a:rPr>
              <a:t>中进行读或写操作时，以下步骤将被执行</a:t>
            </a:r>
            <a:r>
              <a:rPr lang="zh-CN" altLang="en-US" sz="1600" dirty="0" smtClean="0">
                <a:solidFill>
                  <a:srgbClr val="000000"/>
                </a:solidFill>
                <a:latin typeface="Verdana" panose="020B0604030504040204" pitchFamily="34" charset="0"/>
              </a:rPr>
              <a:t>：</a:t>
            </a:r>
            <a:endParaRPr lang="zh-CN" altLang="en-US" sz="1600" dirty="0">
              <a:solidFill>
                <a:srgbClr val="000000"/>
              </a:solidFill>
              <a:latin typeface="Verdana" panose="020B0604030504040204" pitchFamily="34" charset="0"/>
            </a:endParaRPr>
          </a:p>
          <a:p>
            <a:pPr lvl="0" fontAlgn="base">
              <a:lnSpc>
                <a:spcPct val="150000"/>
              </a:lnSpc>
              <a:spcBef>
                <a:spcPct val="0"/>
              </a:spcBef>
              <a:spcAft>
                <a:spcPct val="0"/>
              </a:spcAft>
              <a:defRPr/>
            </a:pPr>
            <a:r>
              <a:rPr lang="en-US" altLang="zh-CN" sz="1400" b="1" dirty="0" smtClean="0">
                <a:solidFill>
                  <a:srgbClr val="000000"/>
                </a:solidFill>
                <a:latin typeface="Verdana" panose="020B0604030504040204" pitchFamily="34" charset="0"/>
              </a:rPr>
              <a:t>Step1</a:t>
            </a:r>
            <a:r>
              <a:rPr lang="zh-CN" altLang="en-US" sz="1400" dirty="0" smtClean="0">
                <a:solidFill>
                  <a:srgbClr val="000000"/>
                </a:solidFill>
                <a:latin typeface="Verdana" panose="020B0604030504040204" pitchFamily="34" charset="0"/>
              </a:rPr>
              <a:t>：客户</a:t>
            </a:r>
            <a:r>
              <a:rPr lang="zh-CN" altLang="en-US" sz="1400" dirty="0">
                <a:solidFill>
                  <a:srgbClr val="000000"/>
                </a:solidFill>
                <a:latin typeface="Verdana" panose="020B0604030504040204" pitchFamily="34" charset="0"/>
              </a:rPr>
              <a:t>从</a:t>
            </a:r>
            <a:r>
              <a:rPr lang="en-US" altLang="zh-CN" sz="1400" dirty="0" err="1">
                <a:solidFill>
                  <a:srgbClr val="000000"/>
                </a:solidFill>
                <a:latin typeface="Verdana" panose="020B0604030504040204" pitchFamily="34" charset="0"/>
              </a:rPr>
              <a:t>ZooKeeper</a:t>
            </a:r>
            <a:r>
              <a:rPr lang="zh-CN" altLang="en-US" sz="1400" dirty="0">
                <a:solidFill>
                  <a:srgbClr val="000000"/>
                </a:solidFill>
                <a:latin typeface="Verdana" panose="020B0604030504040204" pitchFamily="34" charset="0"/>
              </a:rPr>
              <a:t>中得到保存</a:t>
            </a:r>
            <a:r>
              <a:rPr lang="en-US" altLang="zh-CN" sz="1400" dirty="0">
                <a:solidFill>
                  <a:srgbClr val="000000"/>
                </a:solidFill>
                <a:latin typeface="Verdana" panose="020B0604030504040204" pitchFamily="34" charset="0"/>
              </a:rPr>
              <a:t>META table</a:t>
            </a:r>
            <a:r>
              <a:rPr lang="zh-CN" altLang="en-US" sz="1400" dirty="0">
                <a:solidFill>
                  <a:srgbClr val="000000"/>
                </a:solidFill>
                <a:latin typeface="Verdana" panose="020B0604030504040204" pitchFamily="34" charset="0"/>
              </a:rPr>
              <a:t>的</a:t>
            </a:r>
            <a:r>
              <a:rPr lang="en-US" altLang="zh-CN" sz="1400" dirty="0">
                <a:solidFill>
                  <a:srgbClr val="000000"/>
                </a:solidFill>
                <a:latin typeface="Verdana" panose="020B0604030504040204" pitchFamily="34" charset="0"/>
              </a:rPr>
              <a:t>Region server</a:t>
            </a:r>
            <a:r>
              <a:rPr lang="zh-CN" altLang="en-US" sz="1400" dirty="0">
                <a:solidFill>
                  <a:srgbClr val="000000"/>
                </a:solidFill>
                <a:latin typeface="Verdana" panose="020B0604030504040204" pitchFamily="34" charset="0"/>
              </a:rPr>
              <a:t>的信息</a:t>
            </a:r>
            <a:r>
              <a:rPr lang="zh-CN" altLang="en-US" sz="1400" dirty="0" smtClean="0">
                <a:solidFill>
                  <a:srgbClr val="000000"/>
                </a:solidFill>
                <a:latin typeface="Verdana" panose="020B0604030504040204" pitchFamily="34" charset="0"/>
              </a:rPr>
              <a:t>。</a:t>
            </a:r>
            <a:endParaRPr lang="zh-CN" altLang="en-US" sz="1400" dirty="0" smtClean="0">
              <a:solidFill>
                <a:srgbClr val="000000"/>
              </a:solidFill>
              <a:latin typeface="Verdana" panose="020B0604030504040204" pitchFamily="34" charset="0"/>
            </a:endParaRPr>
          </a:p>
          <a:p>
            <a:pPr lvl="0" fontAlgn="base">
              <a:lnSpc>
                <a:spcPct val="150000"/>
              </a:lnSpc>
              <a:spcBef>
                <a:spcPct val="0"/>
              </a:spcBef>
              <a:spcAft>
                <a:spcPct val="0"/>
              </a:spcAft>
              <a:defRPr/>
            </a:pPr>
            <a:r>
              <a:rPr lang="en-US" altLang="zh-CN" sz="1400" b="1" dirty="0" smtClean="0">
                <a:solidFill>
                  <a:srgbClr val="000000"/>
                </a:solidFill>
                <a:latin typeface="Verdana" panose="020B0604030504040204" pitchFamily="34" charset="0"/>
              </a:rPr>
              <a:t>Step2</a:t>
            </a:r>
            <a:r>
              <a:rPr lang="zh-CN" altLang="en-US" sz="1400" dirty="0" smtClean="0">
                <a:solidFill>
                  <a:srgbClr val="000000"/>
                </a:solidFill>
                <a:latin typeface="Verdana" panose="020B0604030504040204" pitchFamily="34" charset="0"/>
              </a:rPr>
              <a:t>：客户向该</a:t>
            </a:r>
            <a:r>
              <a:rPr lang="en-US" altLang="zh-CN" sz="1400" dirty="0" smtClean="0">
                <a:solidFill>
                  <a:srgbClr val="000000"/>
                </a:solidFill>
                <a:latin typeface="Verdana" panose="020B0604030504040204" pitchFamily="34" charset="0"/>
              </a:rPr>
              <a:t>Region server</a:t>
            </a:r>
            <a:r>
              <a:rPr lang="zh-CN" altLang="en-US" sz="1400" dirty="0" smtClean="0">
                <a:solidFill>
                  <a:srgbClr val="000000"/>
                </a:solidFill>
                <a:latin typeface="Verdana" panose="020B0604030504040204" pitchFamily="34" charset="0"/>
              </a:rPr>
              <a:t>查询</a:t>
            </a:r>
            <a:r>
              <a:rPr lang="en-US" altLang="zh-CN" sz="1400" dirty="0" smtClean="0">
                <a:solidFill>
                  <a:srgbClr val="000000"/>
                </a:solidFill>
                <a:latin typeface="Verdana" panose="020B0604030504040204" pitchFamily="34" charset="0"/>
              </a:rPr>
              <a:t>row key</a:t>
            </a:r>
            <a:r>
              <a:rPr lang="zh-CN" altLang="en-US" sz="1400" dirty="0" smtClean="0">
                <a:solidFill>
                  <a:srgbClr val="000000"/>
                </a:solidFill>
                <a:latin typeface="Verdana" panose="020B0604030504040204" pitchFamily="34" charset="0"/>
              </a:rPr>
              <a:t>所在的</a:t>
            </a:r>
            <a:r>
              <a:rPr lang="en-US" altLang="zh-CN" sz="1400" dirty="0" smtClean="0">
                <a:solidFill>
                  <a:srgbClr val="000000"/>
                </a:solidFill>
                <a:latin typeface="Verdana" panose="020B0604030504040204" pitchFamily="34" charset="0"/>
              </a:rPr>
              <a:t>region</a:t>
            </a:r>
            <a:r>
              <a:rPr lang="zh-CN" altLang="en-US" sz="1400" dirty="0" smtClean="0">
                <a:solidFill>
                  <a:srgbClr val="000000"/>
                </a:solidFill>
                <a:latin typeface="Verdana" panose="020B0604030504040204" pitchFamily="34" charset="0"/>
              </a:rPr>
              <a:t>的</a:t>
            </a:r>
            <a:r>
              <a:rPr lang="en-US" altLang="zh-CN" sz="1400" dirty="0" smtClean="0">
                <a:solidFill>
                  <a:srgbClr val="000000"/>
                </a:solidFill>
                <a:latin typeface="Verdana" panose="020B0604030504040204" pitchFamily="34" charset="0"/>
              </a:rPr>
              <a:t>Region server</a:t>
            </a:r>
            <a:r>
              <a:rPr lang="zh-CN" altLang="en-US" sz="1400" dirty="0" smtClean="0">
                <a:solidFill>
                  <a:srgbClr val="000000"/>
                </a:solidFill>
                <a:latin typeface="Verdana" panose="020B0604030504040204" pitchFamily="34" charset="0"/>
              </a:rPr>
              <a:t>的地址。客户会缓存这一信息以及</a:t>
            </a:r>
            <a:r>
              <a:rPr lang="en-US" altLang="zh-CN" sz="1400" dirty="0" smtClean="0">
                <a:solidFill>
                  <a:srgbClr val="000000"/>
                </a:solidFill>
                <a:latin typeface="Verdana" panose="020B0604030504040204" pitchFamily="34" charset="0"/>
              </a:rPr>
              <a:t>META table</a:t>
            </a:r>
            <a:r>
              <a:rPr lang="zh-CN" altLang="en-US" sz="1400" dirty="0" smtClean="0">
                <a:solidFill>
                  <a:srgbClr val="000000"/>
                </a:solidFill>
                <a:latin typeface="Verdana" panose="020B0604030504040204" pitchFamily="34" charset="0"/>
              </a:rPr>
              <a:t>所在位置的信息。</a:t>
            </a:r>
            <a:endParaRPr lang="en-US" altLang="zh-CN" sz="1400" dirty="0" smtClean="0">
              <a:solidFill>
                <a:srgbClr val="000000"/>
              </a:solidFill>
              <a:latin typeface="Verdana" panose="020B0604030504040204" pitchFamily="34" charset="0"/>
            </a:endParaRPr>
          </a:p>
          <a:p>
            <a:pPr lvl="0" fontAlgn="base">
              <a:lnSpc>
                <a:spcPct val="150000"/>
              </a:lnSpc>
              <a:spcBef>
                <a:spcPct val="0"/>
              </a:spcBef>
              <a:spcAft>
                <a:spcPct val="0"/>
              </a:spcAft>
              <a:defRPr/>
            </a:pPr>
            <a:r>
              <a:rPr lang="en-US" altLang="zh-CN" sz="1400" b="1" dirty="0" smtClean="0">
                <a:solidFill>
                  <a:srgbClr val="000000"/>
                </a:solidFill>
                <a:latin typeface="Verdana" panose="020B0604030504040204" pitchFamily="34" charset="0"/>
              </a:rPr>
              <a:t>Step3</a:t>
            </a:r>
            <a:r>
              <a:rPr lang="zh-CN" altLang="en-US" sz="1400" dirty="0" smtClean="0">
                <a:solidFill>
                  <a:srgbClr val="000000"/>
                </a:solidFill>
                <a:latin typeface="Verdana" panose="020B0604030504040204" pitchFamily="34" charset="0"/>
              </a:rPr>
              <a:t>：</a:t>
            </a:r>
            <a:r>
              <a:rPr lang="zh-CN" altLang="en-US" sz="1400" b="1" dirty="0" smtClean="0">
                <a:solidFill>
                  <a:srgbClr val="000000"/>
                </a:solidFill>
                <a:latin typeface="Verdana" panose="020B0604030504040204" pitchFamily="34" charset="0"/>
              </a:rPr>
              <a:t>客户</a:t>
            </a:r>
            <a:r>
              <a:rPr lang="zh-CN" altLang="en-US" sz="1400" b="1" dirty="0">
                <a:solidFill>
                  <a:srgbClr val="000000"/>
                </a:solidFill>
                <a:latin typeface="Verdana" panose="020B0604030504040204" pitchFamily="34" charset="0"/>
              </a:rPr>
              <a:t>与负责其</a:t>
            </a:r>
            <a:r>
              <a:rPr lang="en-US" altLang="zh-CN" sz="1400" b="1" dirty="0">
                <a:solidFill>
                  <a:srgbClr val="000000"/>
                </a:solidFill>
                <a:latin typeface="Verdana" panose="020B0604030504040204" pitchFamily="34" charset="0"/>
              </a:rPr>
              <a:t>row</a:t>
            </a:r>
            <a:r>
              <a:rPr lang="zh-CN" altLang="en-US" sz="1400" b="1" dirty="0">
                <a:solidFill>
                  <a:srgbClr val="000000"/>
                </a:solidFill>
                <a:latin typeface="Verdana" panose="020B0604030504040204" pitchFamily="34" charset="0"/>
              </a:rPr>
              <a:t>所在</a:t>
            </a:r>
            <a:r>
              <a:rPr lang="en-US" altLang="zh-CN" sz="1400" b="1" dirty="0">
                <a:solidFill>
                  <a:srgbClr val="000000"/>
                </a:solidFill>
                <a:latin typeface="Verdana" panose="020B0604030504040204" pitchFamily="34" charset="0"/>
              </a:rPr>
              <a:t>region</a:t>
            </a:r>
            <a:r>
              <a:rPr lang="zh-CN" altLang="en-US" sz="1400" b="1" dirty="0">
                <a:solidFill>
                  <a:srgbClr val="000000"/>
                </a:solidFill>
                <a:latin typeface="Verdana" panose="020B0604030504040204" pitchFamily="34" charset="0"/>
              </a:rPr>
              <a:t>的</a:t>
            </a:r>
            <a:r>
              <a:rPr lang="en-US" altLang="zh-CN" sz="1400" b="1" dirty="0">
                <a:solidFill>
                  <a:srgbClr val="000000"/>
                </a:solidFill>
                <a:latin typeface="Verdana" panose="020B0604030504040204" pitchFamily="34" charset="0"/>
              </a:rPr>
              <a:t>Region Server</a:t>
            </a:r>
            <a:r>
              <a:rPr lang="zh-CN" altLang="en-US" sz="1400" b="1" dirty="0">
                <a:solidFill>
                  <a:srgbClr val="000000"/>
                </a:solidFill>
                <a:latin typeface="Verdana" panose="020B0604030504040204" pitchFamily="34" charset="0"/>
              </a:rPr>
              <a:t>通信，实现对该行的</a:t>
            </a:r>
            <a:r>
              <a:rPr lang="zh-CN" altLang="en-US" sz="1400" b="1" dirty="0" smtClean="0">
                <a:solidFill>
                  <a:srgbClr val="000000"/>
                </a:solidFill>
                <a:latin typeface="Verdana" panose="020B0604030504040204" pitchFamily="34" charset="0"/>
              </a:rPr>
              <a:t>读操作。</a:t>
            </a:r>
            <a:endParaRPr lang="zh-CN" altLang="en-US" sz="1400" b="1" dirty="0">
              <a:solidFill>
                <a:srgbClr val="000000"/>
              </a:solidFill>
              <a:latin typeface="Verdana" panose="020B0604030504040204" pitchFamily="34" charset="0"/>
            </a:endParaRPr>
          </a:p>
        </p:txBody>
      </p:sp>
      <p:sp>
        <p:nvSpPr>
          <p:cNvPr id="6" name="矩形 5"/>
          <p:cNvSpPr/>
          <p:nvPr/>
        </p:nvSpPr>
        <p:spPr>
          <a:xfrm>
            <a:off x="9153258" y="894503"/>
            <a:ext cx="1443024" cy="369332"/>
          </a:xfrm>
          <a:prstGeom prst="rect">
            <a:avLst/>
          </a:prstGeom>
        </p:spPr>
        <p:txBody>
          <a:bodyPr wrap="none">
            <a:spAutoFit/>
          </a:bodyPr>
          <a:lstStyle/>
          <a:p>
            <a:r>
              <a:rPr lang="en-US" altLang="zh-CN" b="1" dirty="0"/>
              <a:t>META table</a:t>
            </a:r>
            <a:endParaRPr lang="zh-CN" altLang="en-US" b="1"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9682" y="3170591"/>
            <a:ext cx="9251728" cy="35265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5537620" y="643853"/>
            <a:ext cx="3397019" cy="461665"/>
          </a:xfrm>
          <a:prstGeom prst="rect">
            <a:avLst/>
          </a:prstGeom>
          <a:noFill/>
        </p:spPr>
        <p:txBody>
          <a:bodyPr wrap="square" rtlCol="0">
            <a:spAutoFit/>
          </a:bodyPr>
          <a:lstStyle/>
          <a:p>
            <a:pPr lvl="0" fontAlgn="base">
              <a:spcBef>
                <a:spcPct val="0"/>
              </a:spcBef>
              <a:spcAft>
                <a:spcPct val="0"/>
              </a:spcAft>
              <a:defRPr/>
            </a:pPr>
            <a:r>
              <a:rPr lang="en-US" altLang="zh-CN" sz="2400" b="1" dirty="0" err="1" smtClean="0">
                <a:solidFill>
                  <a:prstClr val="black"/>
                </a:solidFill>
                <a:latin typeface="微软雅黑" panose="020B0503020204020204" pitchFamily="34" charset="-122"/>
                <a:ea typeface="微软雅黑" panose="020B0503020204020204" pitchFamily="34" charset="-122"/>
              </a:rPr>
              <a:t>Hbase</a:t>
            </a:r>
            <a:r>
              <a:rPr lang="zh-CN" altLang="en-US" sz="2400" b="1" dirty="0" smtClean="0">
                <a:solidFill>
                  <a:prstClr val="black"/>
                </a:solidFill>
                <a:latin typeface="微软雅黑" panose="020B0503020204020204" pitchFamily="34" charset="-122"/>
                <a:ea typeface="微软雅黑" panose="020B0503020204020204" pitchFamily="34" charset="-122"/>
              </a:rPr>
              <a:t>写操作</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1809682" y="1105518"/>
            <a:ext cx="9087814" cy="2215991"/>
          </a:xfrm>
          <a:prstGeom prst="rect">
            <a:avLst/>
          </a:prstGeom>
        </p:spPr>
        <p:txBody>
          <a:bodyPr wrap="square">
            <a:spAutoFit/>
          </a:bodyPr>
          <a:lstStyle/>
          <a:p>
            <a:pPr lvl="0" fontAlgn="base">
              <a:lnSpc>
                <a:spcPct val="150000"/>
              </a:lnSpc>
              <a:spcBef>
                <a:spcPct val="0"/>
              </a:spcBef>
              <a:spcAft>
                <a:spcPct val="0"/>
              </a:spcAft>
              <a:defRPr/>
            </a:pPr>
            <a:r>
              <a:rPr lang="en-US" altLang="zh-CN" sz="1600" dirty="0" smtClean="0">
                <a:solidFill>
                  <a:srgbClr val="000000"/>
                </a:solidFill>
                <a:latin typeface="Verdana" panose="020B0604030504040204" pitchFamily="34" charset="0"/>
              </a:rPr>
              <a:t>1</a:t>
            </a:r>
            <a:r>
              <a:rPr lang="zh-CN" altLang="en-US" sz="1600" dirty="0" smtClean="0">
                <a:solidFill>
                  <a:srgbClr val="000000"/>
                </a:solidFill>
                <a:latin typeface="Verdana" panose="020B0604030504040204" pitchFamily="34" charset="0"/>
              </a:rPr>
              <a:t>、当</a:t>
            </a:r>
            <a:r>
              <a:rPr lang="en-US" altLang="zh-CN" sz="1600" dirty="0" err="1">
                <a:solidFill>
                  <a:srgbClr val="000000"/>
                </a:solidFill>
                <a:latin typeface="Verdana" panose="020B0604030504040204" pitchFamily="34" charset="0"/>
              </a:rPr>
              <a:t>HBase</a:t>
            </a:r>
            <a:r>
              <a:rPr lang="zh-CN" altLang="en-US" sz="1600" dirty="0">
                <a:solidFill>
                  <a:srgbClr val="000000"/>
                </a:solidFill>
                <a:latin typeface="Verdana" panose="020B0604030504040204" pitchFamily="34" charset="0"/>
              </a:rPr>
              <a:t>的用户发出一个</a:t>
            </a:r>
            <a:r>
              <a:rPr lang="en-US" altLang="zh-CN" sz="1600" dirty="0">
                <a:solidFill>
                  <a:srgbClr val="000000"/>
                </a:solidFill>
                <a:latin typeface="Verdana" panose="020B0604030504040204" pitchFamily="34" charset="0"/>
              </a:rPr>
              <a:t>PUT</a:t>
            </a:r>
            <a:r>
              <a:rPr lang="zh-CN" altLang="en-US" sz="1600" dirty="0">
                <a:solidFill>
                  <a:srgbClr val="000000"/>
                </a:solidFill>
                <a:latin typeface="Verdana" panose="020B0604030504040204" pitchFamily="34" charset="0"/>
              </a:rPr>
              <a:t>请求时（也就是</a:t>
            </a:r>
            <a:r>
              <a:rPr lang="en-US" altLang="zh-CN" sz="1600" dirty="0" err="1">
                <a:solidFill>
                  <a:srgbClr val="000000"/>
                </a:solidFill>
                <a:latin typeface="Verdana" panose="020B0604030504040204" pitchFamily="34" charset="0"/>
              </a:rPr>
              <a:t>HBase</a:t>
            </a:r>
            <a:r>
              <a:rPr lang="zh-CN" altLang="en-US" sz="1600" dirty="0">
                <a:solidFill>
                  <a:srgbClr val="000000"/>
                </a:solidFill>
                <a:latin typeface="Verdana" panose="020B0604030504040204" pitchFamily="34" charset="0"/>
              </a:rPr>
              <a:t>的写请求），</a:t>
            </a:r>
            <a:r>
              <a:rPr lang="en-US" altLang="zh-CN" sz="1600" dirty="0" err="1">
                <a:solidFill>
                  <a:srgbClr val="000000"/>
                </a:solidFill>
                <a:latin typeface="Verdana" panose="020B0604030504040204" pitchFamily="34" charset="0"/>
              </a:rPr>
              <a:t>HBase</a:t>
            </a:r>
            <a:r>
              <a:rPr lang="zh-CN" altLang="en-US" sz="1600" dirty="0">
                <a:solidFill>
                  <a:srgbClr val="000000"/>
                </a:solidFill>
                <a:latin typeface="Verdana" panose="020B0604030504040204" pitchFamily="34" charset="0"/>
              </a:rPr>
              <a:t>进行处理的第一步是将</a:t>
            </a:r>
            <a:r>
              <a:rPr lang="zh-CN" altLang="en-US" sz="1600" b="1" dirty="0">
                <a:solidFill>
                  <a:srgbClr val="000000"/>
                </a:solidFill>
                <a:latin typeface="Verdana" panose="020B0604030504040204" pitchFamily="34" charset="0"/>
              </a:rPr>
              <a:t>数据写入</a:t>
            </a:r>
            <a:r>
              <a:rPr lang="en-US" altLang="zh-CN" sz="1600" b="1" dirty="0" err="1">
                <a:solidFill>
                  <a:srgbClr val="000000"/>
                </a:solidFill>
                <a:latin typeface="Verdana" panose="020B0604030504040204" pitchFamily="34" charset="0"/>
              </a:rPr>
              <a:t>HBase</a:t>
            </a:r>
            <a:r>
              <a:rPr lang="zh-CN" altLang="en-US" sz="1600" b="1" dirty="0">
                <a:solidFill>
                  <a:srgbClr val="000000"/>
                </a:solidFill>
                <a:latin typeface="Verdana" panose="020B0604030504040204" pitchFamily="34" charset="0"/>
              </a:rPr>
              <a:t>的</a:t>
            </a:r>
            <a:r>
              <a:rPr lang="en-US" altLang="zh-CN" sz="1600" b="1" dirty="0">
                <a:solidFill>
                  <a:srgbClr val="000000"/>
                </a:solidFill>
                <a:latin typeface="Verdana" panose="020B0604030504040204" pitchFamily="34" charset="0"/>
              </a:rPr>
              <a:t>write-ahead log</a:t>
            </a:r>
            <a:r>
              <a:rPr lang="zh-CN" altLang="en-US" sz="1600" b="1" dirty="0">
                <a:solidFill>
                  <a:srgbClr val="000000"/>
                </a:solidFill>
                <a:latin typeface="Verdana" panose="020B0604030504040204" pitchFamily="34" charset="0"/>
              </a:rPr>
              <a:t>（</a:t>
            </a:r>
            <a:r>
              <a:rPr lang="en-US" altLang="zh-CN" sz="1600" b="1" dirty="0">
                <a:solidFill>
                  <a:srgbClr val="000000"/>
                </a:solidFill>
                <a:latin typeface="Verdana" panose="020B0604030504040204" pitchFamily="34" charset="0"/>
              </a:rPr>
              <a:t>WAL</a:t>
            </a:r>
            <a:r>
              <a:rPr lang="zh-CN" altLang="en-US" sz="1600" b="1" dirty="0">
                <a:solidFill>
                  <a:srgbClr val="000000"/>
                </a:solidFill>
                <a:latin typeface="Verdana" panose="020B0604030504040204" pitchFamily="34" charset="0"/>
              </a:rPr>
              <a:t>）</a:t>
            </a:r>
            <a:r>
              <a:rPr lang="zh-CN" altLang="en-US" sz="1600" b="1" dirty="0" smtClean="0">
                <a:solidFill>
                  <a:srgbClr val="000000"/>
                </a:solidFill>
                <a:latin typeface="Verdana" panose="020B0604030504040204" pitchFamily="34" charset="0"/>
              </a:rPr>
              <a:t>中</a:t>
            </a:r>
            <a:r>
              <a:rPr lang="zh-CN" altLang="en-US" sz="1600" dirty="0" smtClean="0">
                <a:solidFill>
                  <a:srgbClr val="000000"/>
                </a:solidFill>
                <a:latin typeface="Verdana" panose="020B0604030504040204" pitchFamily="34" charset="0"/>
              </a:rPr>
              <a:t>。</a:t>
            </a:r>
            <a:endParaRPr lang="en-US" altLang="zh-CN" sz="1600" dirty="0" smtClean="0">
              <a:solidFill>
                <a:srgbClr val="000000"/>
              </a:solidFill>
              <a:latin typeface="Verdana" panose="020B0604030504040204" pitchFamily="34" charset="0"/>
            </a:endParaRPr>
          </a:p>
          <a:p>
            <a:pPr marL="742950" lvl="1" indent="-285750" fontAlgn="base">
              <a:lnSpc>
                <a:spcPct val="150000"/>
              </a:lnSpc>
              <a:spcBef>
                <a:spcPct val="0"/>
              </a:spcBef>
              <a:spcAft>
                <a:spcPct val="0"/>
              </a:spcAft>
              <a:buFont typeface="Arial" panose="020B0604020202020204" pitchFamily="34" charset="0"/>
              <a:buChar char="•"/>
              <a:defRPr/>
            </a:pPr>
            <a:r>
              <a:rPr lang="en-US" altLang="zh-CN" sz="1400" dirty="0" smtClean="0">
                <a:solidFill>
                  <a:srgbClr val="000000"/>
                </a:solidFill>
                <a:latin typeface="Verdana" panose="020B0604030504040204" pitchFamily="34" charset="0"/>
              </a:rPr>
              <a:t>WAL</a:t>
            </a:r>
            <a:r>
              <a:rPr lang="zh-CN" altLang="en-US" sz="1400" dirty="0">
                <a:solidFill>
                  <a:srgbClr val="000000"/>
                </a:solidFill>
                <a:latin typeface="Verdana" panose="020B0604030504040204" pitchFamily="34" charset="0"/>
              </a:rPr>
              <a:t>文件是顺序写入的，也就是所有新添加的数据都被加入</a:t>
            </a:r>
            <a:r>
              <a:rPr lang="en-US" altLang="zh-CN" sz="1400" dirty="0">
                <a:solidFill>
                  <a:srgbClr val="000000"/>
                </a:solidFill>
                <a:latin typeface="Verdana" panose="020B0604030504040204" pitchFamily="34" charset="0"/>
              </a:rPr>
              <a:t>WAL</a:t>
            </a:r>
            <a:r>
              <a:rPr lang="zh-CN" altLang="en-US" sz="1400" dirty="0">
                <a:solidFill>
                  <a:srgbClr val="000000"/>
                </a:solidFill>
                <a:latin typeface="Verdana" panose="020B0604030504040204" pitchFamily="34" charset="0"/>
              </a:rPr>
              <a:t>文件的末尾。</a:t>
            </a:r>
            <a:r>
              <a:rPr lang="en-US" altLang="zh-CN" sz="1400" dirty="0">
                <a:solidFill>
                  <a:srgbClr val="000000"/>
                </a:solidFill>
                <a:latin typeface="Verdana" panose="020B0604030504040204" pitchFamily="34" charset="0"/>
              </a:rPr>
              <a:t>WAL</a:t>
            </a:r>
            <a:r>
              <a:rPr lang="zh-CN" altLang="en-US" sz="1400" dirty="0">
                <a:solidFill>
                  <a:srgbClr val="000000"/>
                </a:solidFill>
                <a:latin typeface="Verdana" panose="020B0604030504040204" pitchFamily="34" charset="0"/>
              </a:rPr>
              <a:t>文件存在硬盘</a:t>
            </a:r>
            <a:r>
              <a:rPr lang="zh-CN" altLang="en-US" sz="1400" dirty="0" smtClean="0">
                <a:solidFill>
                  <a:srgbClr val="000000"/>
                </a:solidFill>
                <a:latin typeface="Verdana" panose="020B0604030504040204" pitchFamily="34" charset="0"/>
              </a:rPr>
              <a:t>上</a:t>
            </a:r>
            <a:endParaRPr lang="zh-CN" altLang="en-US" sz="1400" dirty="0">
              <a:solidFill>
                <a:srgbClr val="000000"/>
              </a:solidFill>
              <a:latin typeface="Verdana" panose="020B0604030504040204" pitchFamily="34" charset="0"/>
            </a:endParaRPr>
          </a:p>
          <a:p>
            <a:pPr marL="742950" lvl="1" indent="-285750" fontAlgn="base">
              <a:lnSpc>
                <a:spcPct val="150000"/>
              </a:lnSpc>
              <a:spcBef>
                <a:spcPct val="0"/>
              </a:spcBef>
              <a:spcAft>
                <a:spcPct val="0"/>
              </a:spcAft>
              <a:buFont typeface="Arial" panose="020B0604020202020204" pitchFamily="34" charset="0"/>
              <a:buChar char="•"/>
              <a:defRPr/>
            </a:pPr>
            <a:r>
              <a:rPr lang="zh-CN" altLang="en-US" sz="1400" dirty="0">
                <a:solidFill>
                  <a:srgbClr val="000000"/>
                </a:solidFill>
                <a:latin typeface="Verdana" panose="020B0604030504040204" pitchFamily="34" charset="0"/>
              </a:rPr>
              <a:t>当</a:t>
            </a:r>
            <a:r>
              <a:rPr lang="en-US" altLang="zh-CN" sz="1400" dirty="0">
                <a:solidFill>
                  <a:srgbClr val="000000"/>
                </a:solidFill>
                <a:latin typeface="Verdana" panose="020B0604030504040204" pitchFamily="34" charset="0"/>
              </a:rPr>
              <a:t>server</a:t>
            </a:r>
            <a:r>
              <a:rPr lang="zh-CN" altLang="en-US" sz="1400" dirty="0">
                <a:solidFill>
                  <a:srgbClr val="000000"/>
                </a:solidFill>
                <a:latin typeface="Verdana" panose="020B0604030504040204" pitchFamily="34" charset="0"/>
              </a:rPr>
              <a:t>出现问题之后，</a:t>
            </a:r>
            <a:r>
              <a:rPr lang="en-US" altLang="zh-CN" sz="1400" dirty="0">
                <a:solidFill>
                  <a:srgbClr val="000000"/>
                </a:solidFill>
                <a:latin typeface="Verdana" panose="020B0604030504040204" pitchFamily="34" charset="0"/>
              </a:rPr>
              <a:t>WAL</a:t>
            </a:r>
            <a:r>
              <a:rPr lang="zh-CN" altLang="en-US" sz="1400" dirty="0">
                <a:solidFill>
                  <a:srgbClr val="000000"/>
                </a:solidFill>
                <a:latin typeface="Verdana" panose="020B0604030504040204" pitchFamily="34" charset="0"/>
              </a:rPr>
              <a:t>可以被用来恢复尚未写入</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中的数据（因为</a:t>
            </a:r>
            <a:r>
              <a:rPr lang="en-US" altLang="zh-CN" sz="1400" dirty="0">
                <a:solidFill>
                  <a:srgbClr val="000000"/>
                </a:solidFill>
                <a:latin typeface="Verdana" panose="020B0604030504040204" pitchFamily="34" charset="0"/>
              </a:rPr>
              <a:t>WAL</a:t>
            </a:r>
            <a:r>
              <a:rPr lang="zh-CN" altLang="en-US" sz="1400" dirty="0">
                <a:solidFill>
                  <a:srgbClr val="000000"/>
                </a:solidFill>
                <a:latin typeface="Verdana" panose="020B0604030504040204" pitchFamily="34" charset="0"/>
              </a:rPr>
              <a:t>是保存在硬盘上</a:t>
            </a:r>
            <a:r>
              <a:rPr lang="zh-CN" altLang="en-US" sz="1400" dirty="0" smtClean="0">
                <a:solidFill>
                  <a:srgbClr val="000000"/>
                </a:solidFill>
                <a:latin typeface="Verdana" panose="020B0604030504040204" pitchFamily="34" charset="0"/>
              </a:rPr>
              <a:t>的）</a:t>
            </a:r>
            <a:endParaRPr lang="en-US" altLang="zh-CN" sz="1400" dirty="0" smtClean="0">
              <a:solidFill>
                <a:srgbClr val="000000"/>
              </a:solidFill>
              <a:latin typeface="Verdana" panose="020B0604030504040204" pitchFamily="34" charset="0"/>
            </a:endParaRPr>
          </a:p>
          <a:p>
            <a:pPr marL="0" lvl="1" fontAlgn="base">
              <a:lnSpc>
                <a:spcPct val="150000"/>
              </a:lnSpc>
              <a:spcBef>
                <a:spcPct val="0"/>
              </a:spcBef>
              <a:spcAft>
                <a:spcPct val="0"/>
              </a:spcAft>
              <a:defRPr/>
            </a:pPr>
            <a:r>
              <a:rPr lang="en-US" altLang="zh-CN" sz="1600" dirty="0" smtClean="0"/>
              <a:t>2</a:t>
            </a:r>
            <a:r>
              <a:rPr lang="zh-CN" altLang="en-US" sz="1600" dirty="0" smtClean="0"/>
              <a:t>、</a:t>
            </a:r>
            <a:r>
              <a:rPr lang="zh-CN" altLang="en-US" sz="1600" b="1" dirty="0" smtClean="0"/>
              <a:t>当数据被成功写入</a:t>
            </a:r>
            <a:r>
              <a:rPr lang="en-US" altLang="zh-CN" sz="1600" b="1" dirty="0" smtClean="0"/>
              <a:t>WAL</a:t>
            </a:r>
            <a:r>
              <a:rPr lang="zh-CN" altLang="en-US" sz="1600" b="1" dirty="0" smtClean="0"/>
              <a:t>后，</a:t>
            </a:r>
            <a:r>
              <a:rPr lang="en-US" altLang="zh-CN" sz="1600" b="1" dirty="0" err="1" smtClean="0"/>
              <a:t>HBase</a:t>
            </a:r>
            <a:r>
              <a:rPr lang="zh-CN" altLang="en-US" sz="1600" b="1" dirty="0" smtClean="0"/>
              <a:t>将数据存入</a:t>
            </a:r>
            <a:r>
              <a:rPr lang="en-US" altLang="zh-CN" sz="1600" b="1" dirty="0" err="1" smtClean="0"/>
              <a:t>MemStore</a:t>
            </a:r>
            <a:r>
              <a:rPr lang="zh-CN" altLang="en-US" sz="1600" dirty="0" smtClean="0"/>
              <a:t>。这时</a:t>
            </a:r>
            <a:r>
              <a:rPr lang="en-US" altLang="zh-CN" sz="1600" dirty="0" err="1" smtClean="0"/>
              <a:t>HBase</a:t>
            </a:r>
            <a:r>
              <a:rPr lang="zh-CN" altLang="en-US" sz="1600" dirty="0" smtClean="0"/>
              <a:t>就会通知用户</a:t>
            </a:r>
            <a:r>
              <a:rPr lang="en-US" altLang="zh-CN" sz="1600" dirty="0" smtClean="0"/>
              <a:t>PUT</a:t>
            </a:r>
            <a:r>
              <a:rPr lang="zh-CN" altLang="en-US" sz="1600" dirty="0" smtClean="0"/>
              <a:t>操作已经成功了。</a:t>
            </a:r>
            <a:endParaRPr lang="en-US" altLang="zh-CN" sz="1600" dirty="0" smtClean="0">
              <a:solidFill>
                <a:srgbClr val="000000"/>
              </a:solidFill>
              <a:latin typeface="Verdana" panose="020B0604030504040204" pitchFamily="34" charset="0"/>
            </a:endParaRPr>
          </a:p>
        </p:txBody>
      </p:sp>
      <p:pic>
        <p:nvPicPr>
          <p:cNvPr id="9" name="图片 8"/>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09682" y="2513647"/>
            <a:ext cx="9081352" cy="4215261"/>
          </a:xfrm>
          <a:prstGeom prst="rect">
            <a:avLst/>
          </a:prstGeom>
        </p:spPr>
      </p:pic>
      <p:pic>
        <p:nvPicPr>
          <p:cNvPr id="3" name="图片 2"/>
          <p:cNvPicPr>
            <a:picLocks noChangeAspect="1"/>
          </p:cNvPicPr>
          <p:nvPr/>
        </p:nvPicPr>
        <p:blipFill>
          <a:blip r:embed="rId2"/>
          <a:stretch>
            <a:fillRect/>
          </a:stretch>
        </p:blipFill>
        <p:spPr>
          <a:xfrm>
            <a:off x="12114798" y="1794421"/>
            <a:ext cx="6509558" cy="381894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825257" y="771563"/>
            <a:ext cx="3397019" cy="461665"/>
          </a:xfrm>
          <a:prstGeom prst="rect">
            <a:avLst/>
          </a:prstGeom>
          <a:noFill/>
        </p:spPr>
        <p:txBody>
          <a:bodyPr wrap="square" rtlCol="0">
            <a:spAutoFit/>
          </a:bodyPr>
          <a:lstStyle/>
          <a:p>
            <a:pPr lvl="0" fontAlgn="base">
              <a:spcBef>
                <a:spcPct val="0"/>
              </a:spcBef>
              <a:spcAft>
                <a:spcPct val="0"/>
              </a:spcAft>
              <a:defRPr/>
            </a:pPr>
            <a:r>
              <a:rPr lang="en-US" altLang="zh-CN" sz="2400" b="1" dirty="0" err="1">
                <a:solidFill>
                  <a:prstClr val="black"/>
                </a:solidFill>
                <a:latin typeface="微软雅黑" panose="020B0503020204020204" pitchFamily="34" charset="-122"/>
                <a:ea typeface="微软雅黑" panose="020B0503020204020204" pitchFamily="34" charset="-122"/>
              </a:rPr>
              <a:t>HBase</a:t>
            </a:r>
            <a:r>
              <a:rPr lang="zh-CN" altLang="en-US" sz="2400" b="1" dirty="0" smtClean="0">
                <a:solidFill>
                  <a:prstClr val="black"/>
                </a:solidFill>
                <a:latin typeface="微软雅黑" panose="020B0503020204020204" pitchFamily="34" charset="-122"/>
                <a:ea typeface="微软雅黑" panose="020B0503020204020204" pitchFamily="34" charset="-122"/>
              </a:rPr>
              <a:t>的读操作</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38382" y="2040405"/>
            <a:ext cx="8127187" cy="4593627"/>
          </a:xfrm>
          <a:prstGeom prst="rect">
            <a:avLst/>
          </a:prstGeom>
        </p:spPr>
      </p:pic>
      <p:sp>
        <p:nvSpPr>
          <p:cNvPr id="4" name="矩形 3"/>
          <p:cNvSpPr/>
          <p:nvPr/>
        </p:nvSpPr>
        <p:spPr>
          <a:xfrm>
            <a:off x="1809682" y="1390680"/>
            <a:ext cx="5162618" cy="1107996"/>
          </a:xfrm>
          <a:prstGeom prst="rect">
            <a:avLst/>
          </a:prstGeom>
        </p:spPr>
        <p:txBody>
          <a:bodyPr wrap="square">
            <a:spAutoFit/>
          </a:bodyPr>
          <a:lstStyle/>
          <a:p>
            <a:pPr lvl="0" fontAlgn="base">
              <a:lnSpc>
                <a:spcPct val="150000"/>
              </a:lnSpc>
              <a:spcBef>
                <a:spcPct val="0"/>
              </a:spcBef>
              <a:spcAft>
                <a:spcPct val="0"/>
              </a:spcAft>
              <a:defRPr/>
            </a:pPr>
            <a:r>
              <a:rPr lang="zh-CN" altLang="en-US" sz="1600" b="1" dirty="0" smtClean="0">
                <a:solidFill>
                  <a:srgbClr val="000000"/>
                </a:solidFill>
                <a:latin typeface="Verdana" panose="020B0604030504040204" pitchFamily="34" charset="0"/>
              </a:rPr>
              <a:t>第二次读取</a:t>
            </a:r>
            <a:r>
              <a:rPr lang="zh-CN" altLang="en-US" sz="1600" dirty="0" smtClean="0">
                <a:solidFill>
                  <a:srgbClr val="000000"/>
                </a:solidFill>
                <a:latin typeface="Verdana" panose="020B0604030504040204" pitchFamily="34" charset="0"/>
              </a:rPr>
              <a:t>：</a:t>
            </a:r>
            <a:r>
              <a:rPr lang="zh-CN" altLang="en-US" sz="1400" dirty="0" smtClean="0">
                <a:solidFill>
                  <a:srgbClr val="000000"/>
                </a:solidFill>
                <a:latin typeface="Verdana" panose="020B0604030504040204" pitchFamily="34" charset="0"/>
              </a:rPr>
              <a:t>在</a:t>
            </a:r>
            <a:r>
              <a:rPr lang="zh-CN" altLang="en-US" sz="1400" dirty="0">
                <a:solidFill>
                  <a:srgbClr val="000000"/>
                </a:solidFill>
                <a:latin typeface="Verdana" panose="020B0604030504040204" pitchFamily="34" charset="0"/>
              </a:rPr>
              <a:t>未来的读写操作中，</a:t>
            </a:r>
            <a:r>
              <a:rPr lang="zh-CN" altLang="en-US" sz="1400" b="1" dirty="0">
                <a:solidFill>
                  <a:srgbClr val="000000"/>
                </a:solidFill>
                <a:latin typeface="Verdana" panose="020B0604030504040204" pitchFamily="34" charset="0"/>
              </a:rPr>
              <a:t>客户会根据缓存寻找相应的</a:t>
            </a:r>
            <a:r>
              <a:rPr lang="en-US" altLang="zh-CN" sz="1400" b="1" dirty="0">
                <a:solidFill>
                  <a:srgbClr val="000000"/>
                </a:solidFill>
                <a:latin typeface="Verdana" panose="020B0604030504040204" pitchFamily="34" charset="0"/>
              </a:rPr>
              <a:t>Region server</a:t>
            </a:r>
            <a:r>
              <a:rPr lang="zh-CN" altLang="en-US" sz="1400" b="1" dirty="0">
                <a:solidFill>
                  <a:srgbClr val="000000"/>
                </a:solidFill>
                <a:latin typeface="Verdana" panose="020B0604030504040204" pitchFamily="34" charset="0"/>
              </a:rPr>
              <a:t>地址</a:t>
            </a:r>
            <a:r>
              <a:rPr lang="zh-CN" altLang="en-US" sz="1400" dirty="0">
                <a:solidFill>
                  <a:srgbClr val="000000"/>
                </a:solidFill>
                <a:latin typeface="Verdana" panose="020B0604030504040204" pitchFamily="34" charset="0"/>
              </a:rPr>
              <a:t>。除非该</a:t>
            </a:r>
            <a:r>
              <a:rPr lang="en-US" altLang="zh-CN" sz="1400" dirty="0">
                <a:solidFill>
                  <a:srgbClr val="000000"/>
                </a:solidFill>
                <a:latin typeface="Verdana" panose="020B0604030504040204" pitchFamily="34" charset="0"/>
              </a:rPr>
              <a:t>Region server</a:t>
            </a:r>
            <a:r>
              <a:rPr lang="zh-CN" altLang="en-US" sz="1400" dirty="0">
                <a:solidFill>
                  <a:srgbClr val="000000"/>
                </a:solidFill>
                <a:latin typeface="Verdana" panose="020B0604030504040204" pitchFamily="34" charset="0"/>
              </a:rPr>
              <a:t>不再可达。这时客户会重新访问</a:t>
            </a:r>
            <a:r>
              <a:rPr lang="en-US" altLang="zh-CN" sz="1400" dirty="0">
                <a:solidFill>
                  <a:srgbClr val="000000"/>
                </a:solidFill>
                <a:latin typeface="Verdana" panose="020B0604030504040204" pitchFamily="34" charset="0"/>
              </a:rPr>
              <a:t>META table</a:t>
            </a:r>
            <a:r>
              <a:rPr lang="zh-CN" altLang="en-US" sz="1400" dirty="0">
                <a:solidFill>
                  <a:srgbClr val="000000"/>
                </a:solidFill>
                <a:latin typeface="Verdana" panose="020B0604030504040204" pitchFamily="34" charset="0"/>
              </a:rPr>
              <a:t>并更新缓存。</a:t>
            </a:r>
            <a:endParaRPr lang="en-US" altLang="zh-CN" sz="1400" dirty="0">
              <a:solidFill>
                <a:srgbClr val="000000"/>
              </a:solidFill>
              <a:latin typeface="Verdana" panose="020B0604030504040204" pitchFamily="34" charset="0"/>
            </a:endParaRPr>
          </a:p>
        </p:txBody>
      </p:sp>
      <p:sp>
        <p:nvSpPr>
          <p:cNvPr id="6" name="矩形 5"/>
          <p:cNvSpPr/>
          <p:nvPr/>
        </p:nvSpPr>
        <p:spPr>
          <a:xfrm>
            <a:off x="9153258" y="894503"/>
            <a:ext cx="1443024" cy="369332"/>
          </a:xfrm>
          <a:prstGeom prst="rect">
            <a:avLst/>
          </a:prstGeom>
        </p:spPr>
        <p:txBody>
          <a:bodyPr wrap="none">
            <a:spAutoFit/>
          </a:bodyPr>
          <a:lstStyle/>
          <a:p>
            <a:r>
              <a:rPr lang="en-US" altLang="zh-CN" b="1" dirty="0"/>
              <a:t>META table</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418833" y="533586"/>
            <a:ext cx="24878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rPr>
              <a:t>Hbase</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基本使用</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6829607" y="680479"/>
            <a:ext cx="5973938" cy="369332"/>
          </a:xfrm>
          <a:prstGeom prst="rect">
            <a:avLst/>
          </a:prstGeom>
        </p:spPr>
        <p:txBody>
          <a:bodyPr wrap="square">
            <a:spAutoFit/>
          </a:bodyPr>
          <a:lstStyle/>
          <a:p>
            <a:pPr>
              <a:defRPr/>
            </a:pPr>
            <a:r>
              <a:rPr kumimoji="0" lang="zh-CN" altLang="en-US" sz="1800" b="0" i="0" u="none" strike="noStrike" kern="1200" cap="none" spc="0" normalizeH="0" baseline="0" noProof="0" dirty="0" smtClean="0">
                <a:ln>
                  <a:noFill/>
                </a:ln>
                <a:solidFill>
                  <a:prstClr val="black"/>
                </a:solidFill>
                <a:effectLst/>
                <a:uLnTx/>
                <a:uFillTx/>
                <a:latin typeface="Century Gothic" panose="020B0502020202020204"/>
                <a:ea typeface="幼圆" panose="02010509060101010101" pitchFamily="49" charset="-122"/>
                <a:cs typeface="+mn-cs"/>
              </a:rPr>
              <a:t>参考链接：</a:t>
            </a:r>
            <a:r>
              <a:rPr lang="en-US" altLang="zh-CN" dirty="0"/>
              <a:t>http://</a:t>
            </a:r>
            <a:r>
              <a:rPr lang="en-US" altLang="zh-CN" dirty="0" smtClean="0"/>
              <a:t>c.biancheng.net/view/6530.html</a:t>
            </a:r>
            <a:endParaRPr lang="en-US" altLang="zh-CN" dirty="0" smtClean="0"/>
          </a:p>
        </p:txBody>
      </p:sp>
      <p:sp>
        <p:nvSpPr>
          <p:cNvPr id="9" name="矩形 8"/>
          <p:cNvSpPr/>
          <p:nvPr/>
        </p:nvSpPr>
        <p:spPr>
          <a:xfrm>
            <a:off x="1689022" y="921581"/>
            <a:ext cx="8912622" cy="5816977"/>
          </a:xfrm>
          <a:prstGeom prst="rect">
            <a:avLst/>
          </a:prstGeom>
        </p:spPr>
        <p:txBody>
          <a:bodyPr wrap="square">
            <a:spAutoFit/>
          </a:bodyPr>
          <a:lstStyle/>
          <a:p>
            <a:pPr>
              <a:lnSpc>
                <a:spcPct val="150000"/>
              </a:lnSpc>
              <a:defRPr/>
            </a:pPr>
            <a:r>
              <a:rPr lang="zh-CN" altLang="en-US" sz="1600" b="1" dirty="0" smtClean="0">
                <a:solidFill>
                  <a:srgbClr val="000000"/>
                </a:solidFill>
                <a:latin typeface="Verdana" panose="020B0604030504040204" pitchFamily="34" charset="0"/>
              </a:rPr>
              <a:t>进入</a:t>
            </a:r>
            <a:r>
              <a:rPr lang="en-US" altLang="zh-CN" sz="1600" b="1" dirty="0" err="1" smtClean="0">
                <a:solidFill>
                  <a:srgbClr val="000000"/>
                </a:solidFill>
                <a:latin typeface="Verdana" panose="020B0604030504040204" pitchFamily="34" charset="0"/>
              </a:rPr>
              <a:t>hbase</a:t>
            </a:r>
            <a:r>
              <a:rPr lang="en-US" altLang="zh-CN" sz="1600" b="1" dirty="0" smtClean="0">
                <a:solidFill>
                  <a:srgbClr val="000000"/>
                </a:solidFill>
                <a:latin typeface="Verdana" panose="020B0604030504040204" pitchFamily="34" charset="0"/>
              </a:rPr>
              <a:t> shell</a:t>
            </a:r>
            <a:r>
              <a:rPr lang="zh-CN" altLang="en-US" sz="1600" b="1" dirty="0" smtClean="0">
                <a:solidFill>
                  <a:srgbClr val="000000"/>
                </a:solidFill>
                <a:latin typeface="Verdana" panose="020B0604030504040204" pitchFamily="34" charset="0"/>
              </a:rPr>
              <a:t>命令：</a:t>
            </a:r>
            <a:r>
              <a:rPr lang="en-US" altLang="zh-CN" sz="1600" b="1" dirty="0" err="1" smtClean="0">
                <a:solidFill>
                  <a:srgbClr val="000000"/>
                </a:solidFill>
                <a:latin typeface="Verdana" panose="020B0604030504040204" pitchFamily="34" charset="0"/>
              </a:rPr>
              <a:t>hbase</a:t>
            </a:r>
            <a:r>
              <a:rPr lang="en-US" altLang="zh-CN" sz="1600" b="1" dirty="0" smtClean="0">
                <a:solidFill>
                  <a:srgbClr val="000000"/>
                </a:solidFill>
                <a:latin typeface="Verdana" panose="020B0604030504040204" pitchFamily="34" charset="0"/>
              </a:rPr>
              <a:t> shell</a:t>
            </a:r>
            <a:endParaRPr lang="en-US" altLang="zh-CN" sz="1600" b="1" dirty="0" smtClean="0">
              <a:solidFill>
                <a:srgbClr val="000000"/>
              </a:solidFill>
              <a:latin typeface="Verdana" panose="020B0604030504040204" pitchFamily="34" charset="0"/>
            </a:endParaRPr>
          </a:p>
          <a:p>
            <a:pPr>
              <a:lnSpc>
                <a:spcPct val="150000"/>
              </a:lnSpc>
              <a:defRPr/>
            </a:pPr>
            <a:endParaRPr lang="en-US" altLang="zh-CN" sz="1600" b="1" dirty="0">
              <a:solidFill>
                <a:srgbClr val="000000"/>
              </a:solidFill>
              <a:latin typeface="Verdana" panose="020B0604030504040204" pitchFamily="34" charset="0"/>
            </a:endParaRPr>
          </a:p>
          <a:p>
            <a:pPr>
              <a:lnSpc>
                <a:spcPct val="150000"/>
              </a:lnSpc>
              <a:defRPr/>
            </a:pPr>
            <a:endParaRPr lang="en-US" altLang="zh-CN" sz="1600" b="1" dirty="0" smtClean="0">
              <a:solidFill>
                <a:srgbClr val="000000"/>
              </a:solidFill>
              <a:latin typeface="Verdana" panose="020B0604030504040204" pitchFamily="34" charset="0"/>
            </a:endParaRPr>
          </a:p>
          <a:p>
            <a:pPr>
              <a:lnSpc>
                <a:spcPct val="150000"/>
              </a:lnSpc>
              <a:defRPr/>
            </a:pPr>
            <a:endParaRPr lang="en-US" altLang="zh-CN" sz="1600" b="1" dirty="0">
              <a:solidFill>
                <a:srgbClr val="000000"/>
              </a:solidFill>
              <a:latin typeface="Verdana" panose="020B0604030504040204" pitchFamily="34" charset="0"/>
            </a:endParaRPr>
          </a:p>
          <a:p>
            <a:pPr>
              <a:lnSpc>
                <a:spcPct val="150000"/>
              </a:lnSpc>
              <a:defRPr/>
            </a:pPr>
            <a:endParaRPr lang="en-US" altLang="zh-CN" sz="1600" b="1" dirty="0" smtClean="0">
              <a:solidFill>
                <a:srgbClr val="000000"/>
              </a:solidFill>
              <a:latin typeface="Verdana" panose="020B0604030504040204" pitchFamily="34" charset="0"/>
            </a:endParaRPr>
          </a:p>
          <a:p>
            <a:pPr>
              <a:lnSpc>
                <a:spcPct val="150000"/>
              </a:lnSpc>
              <a:defRPr/>
            </a:pPr>
            <a:r>
              <a:rPr lang="en-US" altLang="zh-CN" sz="1600" b="1" dirty="0" smtClean="0">
                <a:solidFill>
                  <a:srgbClr val="000000"/>
                </a:solidFill>
                <a:latin typeface="Verdana" panose="020B0604030504040204" pitchFamily="34" charset="0"/>
              </a:rPr>
              <a:t>1</a:t>
            </a:r>
            <a:r>
              <a:rPr lang="zh-CN" altLang="en-US" sz="1600" b="1" dirty="0" smtClean="0">
                <a:solidFill>
                  <a:srgbClr val="000000"/>
                </a:solidFill>
                <a:latin typeface="Verdana" panose="020B0604030504040204" pitchFamily="34" charset="0"/>
              </a:rPr>
              <a:t>、创建表格命令</a:t>
            </a:r>
            <a:endParaRPr kumimoji="0" lang="en-US" altLang="zh-CN"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endParaRPr>
          </a:p>
          <a:p>
            <a:pPr>
              <a:lnSpc>
                <a:spcPct val="150000"/>
              </a:lnSpc>
              <a:defRPr/>
            </a:pPr>
            <a:r>
              <a:rPr lang="en-US" altLang="zh-CN" sz="1400" b="1" dirty="0"/>
              <a:t>create </a:t>
            </a:r>
            <a:r>
              <a:rPr lang="en-US" altLang="zh-CN" sz="1400" b="1" dirty="0" smtClean="0"/>
              <a:t>'Student', </a:t>
            </a:r>
            <a:r>
              <a:rPr lang="en-US" altLang="zh-CN" sz="1400" b="1" dirty="0"/>
              <a:t>{NAME =&gt; </a:t>
            </a:r>
            <a:r>
              <a:rPr lang="en-US" altLang="zh-CN" sz="1400" b="1" dirty="0" smtClean="0"/>
              <a:t>'</a:t>
            </a:r>
            <a:r>
              <a:rPr lang="en-US" altLang="zh-CN" sz="1400" b="1" dirty="0" err="1" smtClean="0"/>
              <a:t>Stulnfo</a:t>
            </a:r>
            <a:r>
              <a:rPr lang="en-US" altLang="zh-CN" sz="1400" b="1" dirty="0" smtClean="0"/>
              <a:t>', </a:t>
            </a:r>
            <a:r>
              <a:rPr lang="en-US" altLang="zh-CN" sz="1400" b="1" dirty="0"/>
              <a:t>VERSIONS =&gt; 3}, {NAME </a:t>
            </a:r>
            <a:r>
              <a:rPr lang="en-US" altLang="zh-CN" sz="1400" b="1" dirty="0" smtClean="0"/>
              <a:t>=&gt;'Grades', </a:t>
            </a:r>
            <a:r>
              <a:rPr lang="en-US" altLang="zh-CN" sz="1400" b="1" dirty="0"/>
              <a:t>BLOCKCACHE =&gt; true}</a:t>
            </a:r>
            <a:endParaRPr lang="en-US" altLang="zh-CN" sz="1400" b="1" dirty="0"/>
          </a:p>
          <a:p>
            <a:pPr>
              <a:lnSpc>
                <a:spcPct val="150000"/>
              </a:lnSpc>
              <a:defRPr/>
            </a:pPr>
            <a:r>
              <a:rPr lang="zh-CN" altLang="en-US" sz="1200" dirty="0"/>
              <a:t>大括号内是对列族的定义，</a:t>
            </a:r>
            <a:r>
              <a:rPr lang="en-US" altLang="zh-CN" sz="1200" dirty="0"/>
              <a:t>NAME</a:t>
            </a:r>
            <a:r>
              <a:rPr lang="zh-CN" altLang="en-US" sz="1200" dirty="0"/>
              <a:t>、</a:t>
            </a:r>
            <a:r>
              <a:rPr lang="en-US" altLang="zh-CN" sz="1200" dirty="0"/>
              <a:t>VERSION </a:t>
            </a:r>
            <a:r>
              <a:rPr lang="zh-CN" altLang="en-US" sz="1200" dirty="0"/>
              <a:t>和 </a:t>
            </a:r>
            <a:r>
              <a:rPr lang="en-US" altLang="zh-CN" sz="1200" dirty="0"/>
              <a:t>BLOCKCACHE </a:t>
            </a:r>
            <a:r>
              <a:rPr lang="zh-CN" altLang="en-US" sz="1200" dirty="0"/>
              <a:t>是参数名，无须使用单引号，符号</a:t>
            </a:r>
            <a:r>
              <a:rPr lang="en-US" altLang="zh-CN" sz="1200" dirty="0"/>
              <a:t>=&gt;</a:t>
            </a:r>
            <a:r>
              <a:rPr lang="zh-CN" altLang="en-US" sz="1200" dirty="0"/>
              <a:t>表示将后面的值赋给指定参数。例如，</a:t>
            </a:r>
            <a:r>
              <a:rPr lang="en-US" altLang="zh-CN" sz="1200" dirty="0"/>
              <a:t>VERSIONS =&gt; 3</a:t>
            </a:r>
            <a:r>
              <a:rPr lang="zh-CN" altLang="en-US" sz="1200" dirty="0"/>
              <a:t>是指此单元格内的数据可以保留最近的 </a:t>
            </a:r>
            <a:r>
              <a:rPr lang="en-US" altLang="zh-CN" sz="1200" dirty="0"/>
              <a:t>3 </a:t>
            </a:r>
            <a:r>
              <a:rPr lang="zh-CN" altLang="en-US" sz="1200" dirty="0"/>
              <a:t>个版本，</a:t>
            </a:r>
            <a:r>
              <a:rPr lang="en-US" altLang="zh-CN" sz="1200" dirty="0"/>
              <a:t>BLOCKCACHE =&gt; true</a:t>
            </a:r>
            <a:r>
              <a:rPr lang="zh-CN" altLang="en-US" sz="1200" dirty="0"/>
              <a:t>指允许读取数据时进行缓存</a:t>
            </a:r>
            <a:r>
              <a:rPr lang="zh-CN" altLang="en-US" sz="1200" dirty="0" smtClean="0"/>
              <a:t>。</a:t>
            </a:r>
            <a:endParaRPr lang="en-US" altLang="zh-CN" sz="1200" dirty="0"/>
          </a:p>
          <a:p>
            <a:pPr>
              <a:lnSpc>
                <a:spcPct val="150000"/>
              </a:lnSpc>
              <a:defRPr/>
            </a:pPr>
            <a:r>
              <a:rPr lang="en-US" altLang="zh-CN" sz="1600" b="1" dirty="0" smtClean="0">
                <a:solidFill>
                  <a:srgbClr val="000000"/>
                </a:solidFill>
                <a:latin typeface="Verdana" panose="020B0604030504040204" pitchFamily="34" charset="0"/>
              </a:rPr>
              <a:t>2</a:t>
            </a:r>
            <a:r>
              <a:rPr lang="zh-CN" altLang="en-US" sz="1600" b="1" dirty="0" smtClean="0">
                <a:solidFill>
                  <a:srgbClr val="000000"/>
                </a:solidFill>
                <a:latin typeface="Verdana" panose="020B0604030504040204" pitchFamily="34" charset="0"/>
              </a:rPr>
              <a:t>、查看表格命令</a:t>
            </a:r>
            <a:endParaRPr lang="en-US" altLang="zh-CN" sz="1600" b="1" dirty="0">
              <a:solidFill>
                <a:srgbClr val="000000"/>
              </a:solidFill>
              <a:latin typeface="Verdana" panose="020B0604030504040204" pitchFamily="34" charset="0"/>
            </a:endParaRPr>
          </a:p>
          <a:p>
            <a:pPr>
              <a:lnSpc>
                <a:spcPct val="150000"/>
              </a:lnSpc>
              <a:defRPr/>
            </a:pPr>
            <a:r>
              <a:rPr lang="en-US" altLang="zh-CN" sz="1400" dirty="0" smtClean="0"/>
              <a:t>	</a:t>
            </a:r>
            <a:r>
              <a:rPr lang="en-US" altLang="zh-CN" sz="1400" b="1" dirty="0" smtClean="0"/>
              <a:t>exists 'Student'           </a:t>
            </a:r>
            <a:r>
              <a:rPr lang="zh-CN" altLang="en-US" sz="1400" dirty="0" smtClean="0"/>
              <a:t>是否存在表格</a:t>
            </a:r>
            <a:r>
              <a:rPr lang="en-US" altLang="zh-CN" sz="1400" dirty="0" smtClean="0"/>
              <a:t>'Student'</a:t>
            </a:r>
            <a:endParaRPr lang="en-US" altLang="zh-CN" sz="1400" dirty="0" smtClean="0"/>
          </a:p>
          <a:p>
            <a:pPr>
              <a:lnSpc>
                <a:spcPct val="150000"/>
              </a:lnSpc>
              <a:defRPr/>
            </a:pPr>
            <a:r>
              <a:rPr lang="en-US" altLang="zh-CN" sz="1400" dirty="0" smtClean="0"/>
              <a:t>	</a:t>
            </a:r>
            <a:r>
              <a:rPr lang="en-US" altLang="zh-CN" sz="1400" b="1" dirty="0" smtClean="0"/>
              <a:t>describe 'Student'     </a:t>
            </a:r>
            <a:r>
              <a:rPr lang="zh-CN" altLang="en-US" sz="1400" dirty="0" smtClean="0"/>
              <a:t>是否存在表格</a:t>
            </a:r>
            <a:r>
              <a:rPr lang="en-US" altLang="zh-CN" sz="1400" dirty="0" smtClean="0"/>
              <a:t>'Student'</a:t>
            </a:r>
            <a:r>
              <a:rPr lang="zh-CN" altLang="en-US" sz="1400" dirty="0" smtClean="0"/>
              <a:t>，</a:t>
            </a:r>
            <a:r>
              <a:rPr lang="zh-CN" altLang="en-US" sz="1400" dirty="0"/>
              <a:t>且列出列族信息</a:t>
            </a:r>
            <a:endParaRPr lang="en-US" altLang="zh-CN" sz="1400" b="1" dirty="0"/>
          </a:p>
          <a:p>
            <a:pPr>
              <a:lnSpc>
                <a:spcPct val="150000"/>
              </a:lnSpc>
              <a:defRPr/>
            </a:pPr>
            <a:r>
              <a:rPr lang="en-US" altLang="zh-CN" sz="1400" b="1" dirty="0" smtClean="0">
                <a:solidFill>
                  <a:srgbClr val="000000"/>
                </a:solidFill>
                <a:latin typeface="Verdana" panose="020B0604030504040204" pitchFamily="34" charset="0"/>
              </a:rPr>
              <a:t>3</a:t>
            </a:r>
            <a:r>
              <a:rPr lang="zh-CN" altLang="en-US" sz="1400" b="1" dirty="0" smtClean="0">
                <a:solidFill>
                  <a:srgbClr val="000000"/>
                </a:solidFill>
                <a:latin typeface="Verdana" panose="020B0604030504040204" pitchFamily="34" charset="0"/>
              </a:rPr>
              <a:t>、修改表格</a:t>
            </a:r>
            <a:r>
              <a:rPr lang="zh-CN" altLang="en-US" sz="1400" b="1" dirty="0">
                <a:solidFill>
                  <a:srgbClr val="000000"/>
                </a:solidFill>
                <a:latin typeface="Verdana" panose="020B0604030504040204" pitchFamily="34" charset="0"/>
              </a:rPr>
              <a:t>命令</a:t>
            </a:r>
            <a:endParaRPr lang="en-US" altLang="zh-CN" sz="1400" b="1" dirty="0">
              <a:solidFill>
                <a:srgbClr val="000000"/>
              </a:solidFill>
              <a:latin typeface="Verdana" panose="020B0604030504040204" pitchFamily="34" charset="0"/>
            </a:endParaRPr>
          </a:p>
          <a:p>
            <a:pPr>
              <a:lnSpc>
                <a:spcPct val="150000"/>
              </a:lnSpc>
              <a:defRPr/>
            </a:pPr>
            <a:r>
              <a:rPr lang="en-US" altLang="zh-CN" sz="1400" dirty="0" smtClean="0"/>
              <a:t>	</a:t>
            </a:r>
            <a:r>
              <a:rPr lang="en-US" altLang="zh-CN" sz="1400" b="1" dirty="0" smtClean="0"/>
              <a:t>alter 'Student', </a:t>
            </a:r>
            <a:r>
              <a:rPr lang="en-US" altLang="zh-CN" sz="1400" b="1" dirty="0"/>
              <a:t>{NAME =&gt; </a:t>
            </a:r>
            <a:r>
              <a:rPr lang="en-US" altLang="zh-CN" sz="1400" b="1" dirty="0" smtClean="0"/>
              <a:t>'Grades', </a:t>
            </a:r>
            <a:r>
              <a:rPr lang="en-US" altLang="zh-CN" sz="1400" b="1" dirty="0"/>
              <a:t>VERSIONS =&gt; 3</a:t>
            </a:r>
            <a:r>
              <a:rPr lang="en-US" altLang="zh-CN" sz="1400" b="1" dirty="0" smtClean="0"/>
              <a:t>}              </a:t>
            </a:r>
            <a:r>
              <a:rPr lang="zh-CN" altLang="en-US" sz="1400" b="1" dirty="0" smtClean="0"/>
              <a:t>添加列簇版本</a:t>
            </a:r>
            <a:r>
              <a:rPr lang="en-US" altLang="zh-CN" sz="1400" b="1" dirty="0" smtClean="0"/>
              <a:t>              </a:t>
            </a:r>
            <a:endParaRPr lang="en-US" altLang="zh-CN" sz="1400" b="1" dirty="0" smtClean="0"/>
          </a:p>
          <a:p>
            <a:pPr>
              <a:lnSpc>
                <a:spcPct val="150000"/>
              </a:lnSpc>
              <a:defRPr/>
            </a:pPr>
            <a:r>
              <a:rPr lang="en-US" altLang="zh-CN" sz="1400" b="1" dirty="0"/>
              <a:t>	</a:t>
            </a:r>
            <a:r>
              <a:rPr lang="en-US" altLang="zh-CN" sz="1400" b="1" dirty="0" smtClean="0"/>
              <a:t>alter 'Student', {NAME =&gt;'hobby'}                                           </a:t>
            </a:r>
            <a:r>
              <a:rPr lang="zh-CN" altLang="en-US" sz="1400" b="1" dirty="0" smtClean="0"/>
              <a:t>添加列簇</a:t>
            </a:r>
            <a:endParaRPr lang="en-US" altLang="zh-CN" sz="1400" b="1" dirty="0" smtClean="0"/>
          </a:p>
          <a:p>
            <a:pPr>
              <a:lnSpc>
                <a:spcPct val="150000"/>
              </a:lnSpc>
              <a:defRPr/>
            </a:pPr>
            <a:r>
              <a:rPr lang="en-US" altLang="zh-CN" sz="1400" b="1" dirty="0" smtClean="0">
                <a:solidFill>
                  <a:srgbClr val="000000"/>
                </a:solidFill>
                <a:latin typeface="Verdana" panose="020B0604030504040204" pitchFamily="34" charset="0"/>
              </a:rPr>
              <a:t>4</a:t>
            </a:r>
            <a:r>
              <a:rPr lang="zh-CN" altLang="en-US" sz="1400" b="1" dirty="0" smtClean="0">
                <a:solidFill>
                  <a:srgbClr val="000000"/>
                </a:solidFill>
                <a:latin typeface="Verdana" panose="020B0604030504040204" pitchFamily="34" charset="0"/>
              </a:rPr>
              <a:t>、删除列簇命令</a:t>
            </a:r>
            <a:endParaRPr lang="en-US" altLang="zh-CN" sz="1400" b="1" dirty="0" smtClean="0"/>
          </a:p>
          <a:p>
            <a:pPr>
              <a:lnSpc>
                <a:spcPct val="150000"/>
              </a:lnSpc>
              <a:defRPr/>
            </a:pPr>
            <a:r>
              <a:rPr lang="nl-NL" altLang="zh-CN" sz="1400" dirty="0" smtClean="0"/>
              <a:t>	</a:t>
            </a:r>
            <a:r>
              <a:rPr lang="nl-NL" altLang="zh-CN" sz="1400" b="1" dirty="0" smtClean="0"/>
              <a:t>alter </a:t>
            </a:r>
            <a:r>
              <a:rPr lang="en-US" altLang="zh-CN" sz="1400" b="1" dirty="0" smtClean="0"/>
              <a:t>'</a:t>
            </a:r>
            <a:r>
              <a:rPr lang="nl-NL" altLang="zh-CN" sz="1400" b="1" dirty="0" smtClean="0"/>
              <a:t>Student</a:t>
            </a:r>
            <a:r>
              <a:rPr lang="en-US" altLang="zh-CN" sz="1400" b="1" dirty="0" smtClean="0"/>
              <a:t>'</a:t>
            </a:r>
            <a:r>
              <a:rPr lang="nl-NL" altLang="zh-CN" sz="1400" b="1" dirty="0" smtClean="0"/>
              <a:t>, </a:t>
            </a:r>
            <a:r>
              <a:rPr lang="nl-NL" altLang="zh-CN" sz="1400" b="1" dirty="0"/>
              <a:t>{ NAME =&gt; </a:t>
            </a:r>
            <a:r>
              <a:rPr lang="en-US" altLang="zh-CN" sz="1400" b="1" dirty="0" smtClean="0"/>
              <a:t>'</a:t>
            </a:r>
            <a:r>
              <a:rPr lang="nl-NL" altLang="zh-CN" sz="1400" b="1" dirty="0" smtClean="0"/>
              <a:t>hobby</a:t>
            </a:r>
            <a:r>
              <a:rPr lang="en-US" altLang="zh-CN" sz="1400" b="1" dirty="0" smtClean="0"/>
              <a:t>'</a:t>
            </a:r>
            <a:r>
              <a:rPr lang="nl-NL" altLang="zh-CN" sz="1400" b="1" dirty="0" smtClean="0"/>
              <a:t>, </a:t>
            </a:r>
            <a:r>
              <a:rPr lang="nl-NL" altLang="zh-CN" sz="1400" b="1" dirty="0"/>
              <a:t>METHOD =&gt; </a:t>
            </a:r>
            <a:r>
              <a:rPr lang="en-US" altLang="zh-CN" sz="1400" b="1" dirty="0" smtClean="0"/>
              <a:t>'</a:t>
            </a:r>
            <a:r>
              <a:rPr lang="nl-NL" altLang="zh-CN" sz="1400" b="1" dirty="0" smtClean="0"/>
              <a:t>delete</a:t>
            </a:r>
            <a:r>
              <a:rPr lang="en-US" altLang="zh-CN" sz="1400" b="1" dirty="0" smtClean="0"/>
              <a:t>'</a:t>
            </a:r>
            <a:r>
              <a:rPr lang="nl-NL" altLang="zh-CN" sz="1400" b="1" dirty="0" smtClean="0"/>
              <a:t> }     </a:t>
            </a:r>
            <a:r>
              <a:rPr lang="zh-CN" altLang="en-US" sz="1400" b="1" dirty="0" smtClean="0"/>
              <a:t>删除列簇  </a:t>
            </a:r>
            <a:endParaRPr lang="en-US" altLang="zh-CN" sz="1400" b="1" dirty="0" smtClean="0"/>
          </a:p>
        </p:txBody>
      </p:sp>
      <p:sp>
        <p:nvSpPr>
          <p:cNvPr id="12" name="矩形 11"/>
          <p:cNvSpPr/>
          <p:nvPr/>
        </p:nvSpPr>
        <p:spPr>
          <a:xfrm>
            <a:off x="9408160" y="5324184"/>
            <a:ext cx="3119120" cy="1061829"/>
          </a:xfrm>
          <a:prstGeom prst="rect">
            <a:avLst/>
          </a:prstGeom>
        </p:spPr>
        <p:txBody>
          <a:bodyPr wrap="square">
            <a:spAutoFit/>
          </a:bodyPr>
          <a:lstStyle/>
          <a:p>
            <a:pPr>
              <a:lnSpc>
                <a:spcPct val="150000"/>
              </a:lnSpc>
              <a:defRPr/>
            </a:pPr>
            <a:r>
              <a:rPr lang="en-US" altLang="zh-CN" sz="1400" b="1" dirty="0" smtClean="0">
                <a:solidFill>
                  <a:srgbClr val="000000"/>
                </a:solidFill>
                <a:latin typeface="Verdana" panose="020B0604030504040204" pitchFamily="34" charset="0"/>
              </a:rPr>
              <a:t>5</a:t>
            </a:r>
            <a:r>
              <a:rPr lang="zh-CN" altLang="en-US" sz="1400" b="1" dirty="0" smtClean="0">
                <a:solidFill>
                  <a:srgbClr val="000000"/>
                </a:solidFill>
                <a:latin typeface="Verdana" panose="020B0604030504040204" pitchFamily="34" charset="0"/>
              </a:rPr>
              <a:t>、删除表格命令</a:t>
            </a:r>
            <a:endParaRPr lang="en-US" altLang="zh-CN" sz="1400" b="1" dirty="0">
              <a:solidFill>
                <a:srgbClr val="000000"/>
              </a:solidFill>
              <a:latin typeface="Verdana" panose="020B0604030504040204" pitchFamily="34" charset="0"/>
            </a:endParaRPr>
          </a:p>
          <a:p>
            <a:pPr>
              <a:lnSpc>
                <a:spcPct val="150000"/>
              </a:lnSpc>
              <a:defRPr/>
            </a:pPr>
            <a:r>
              <a:rPr lang="en-US" altLang="zh-CN" sz="1400" dirty="0"/>
              <a:t>	</a:t>
            </a:r>
            <a:r>
              <a:rPr lang="en-US" altLang="zh-CN" sz="1400" b="1" dirty="0" smtClean="0"/>
              <a:t>disable 'Student'</a:t>
            </a:r>
            <a:endParaRPr lang="en-US" altLang="zh-CN" sz="1400" b="1" dirty="0" smtClean="0"/>
          </a:p>
          <a:p>
            <a:pPr>
              <a:lnSpc>
                <a:spcPct val="150000"/>
              </a:lnSpc>
              <a:defRPr/>
            </a:pPr>
            <a:r>
              <a:rPr lang="en-US" altLang="zh-CN" sz="1400" dirty="0"/>
              <a:t>	</a:t>
            </a:r>
            <a:r>
              <a:rPr lang="en-US" altLang="zh-CN" sz="1400" b="1" dirty="0" smtClean="0"/>
              <a:t>drop 'Student'</a:t>
            </a:r>
            <a:endParaRPr lang="en-US" altLang="zh-CN" sz="1400" b="1" dirty="0" smtClean="0"/>
          </a:p>
        </p:txBody>
      </p:sp>
      <p:pic>
        <p:nvPicPr>
          <p:cNvPr id="2" name="图片 1"/>
          <p:cNvPicPr>
            <a:picLocks noChangeAspect="1"/>
          </p:cNvPicPr>
          <p:nvPr/>
        </p:nvPicPr>
        <p:blipFill>
          <a:blip r:embed="rId1"/>
          <a:stretch>
            <a:fillRect/>
          </a:stretch>
        </p:blipFill>
        <p:spPr>
          <a:xfrm>
            <a:off x="3956756" y="1383246"/>
            <a:ext cx="4026659" cy="175266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216204" y="838200"/>
            <a:ext cx="8527995" cy="461665"/>
          </a:xfrm>
          <a:prstGeom prst="rect">
            <a:avLst/>
          </a:prstGeom>
          <a:noFill/>
        </p:spPr>
        <p:txBody>
          <a:bodyPr wrap="square" rtlCol="0">
            <a:spAutoFit/>
          </a:bodyPr>
          <a:lstStyle/>
          <a:p>
            <a:pPr lvl="0" fontAlgn="base">
              <a:spcBef>
                <a:spcPct val="0"/>
              </a:spcBef>
              <a:spcAft>
                <a:spcPct val="0"/>
              </a:spcAft>
              <a:defRPr/>
            </a:pPr>
            <a:r>
              <a:rPr lang="en-US" altLang="zh-CN" sz="2400" b="1" dirty="0" smtClean="0">
                <a:solidFill>
                  <a:prstClr val="black"/>
                </a:solidFill>
                <a:latin typeface="微软雅黑" panose="020B0503020204020204" pitchFamily="34" charset="-122"/>
                <a:ea typeface="微软雅黑" panose="020B0503020204020204" pitchFamily="34" charset="-122"/>
              </a:rPr>
              <a:t>Hadoop</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使用场景</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2118928" y="1439112"/>
            <a:ext cx="9198723" cy="3370153"/>
          </a:xfrm>
          <a:prstGeom prst="rect">
            <a:avLst/>
          </a:prstGeom>
        </p:spPr>
        <p:txBody>
          <a:bodyPr wrap="square">
            <a:spAutoFit/>
          </a:bodyPr>
          <a:lstStyle/>
          <a:p>
            <a:pPr lvl="0" fontAlgn="base">
              <a:lnSpc>
                <a:spcPct val="150000"/>
              </a:lnSpc>
              <a:spcBef>
                <a:spcPct val="0"/>
              </a:spcBef>
              <a:spcAft>
                <a:spcPct val="0"/>
              </a:spcAft>
              <a:defRPr/>
            </a:pPr>
            <a:r>
              <a:rPr lang="en-US" altLang="zh-CN" sz="1600" b="1" dirty="0" smtClean="0">
                <a:solidFill>
                  <a:srgbClr val="000000"/>
                </a:solidFill>
                <a:latin typeface="Verdana" panose="020B0604030504040204" pitchFamily="34" charset="0"/>
              </a:rPr>
              <a:t>1</a:t>
            </a:r>
            <a:r>
              <a:rPr lang="zh-CN" altLang="en-US" sz="1600" b="1" dirty="0" smtClean="0">
                <a:solidFill>
                  <a:srgbClr val="000000"/>
                </a:solidFill>
                <a:latin typeface="Verdana" panose="020B0604030504040204" pitchFamily="34" charset="0"/>
              </a:rPr>
              <a:t>、适合</a:t>
            </a:r>
            <a:r>
              <a:rPr lang="zh-CN" altLang="en-US" sz="1600" b="1" dirty="0">
                <a:solidFill>
                  <a:srgbClr val="000000"/>
                </a:solidFill>
                <a:latin typeface="Verdana" panose="020B0604030504040204" pitchFamily="34" charset="0"/>
              </a:rPr>
              <a:t>存储超大文件</a:t>
            </a:r>
            <a:endParaRPr lang="zh-CN" altLang="en-US" sz="1600" b="1" dirty="0">
              <a:solidFill>
                <a:srgbClr val="000000"/>
              </a:solidFill>
              <a:latin typeface="Verdana" panose="020B0604030504040204" pitchFamily="34" charset="0"/>
            </a:endParaRPr>
          </a:p>
          <a:p>
            <a:pPr lvl="1" fontAlgn="base">
              <a:lnSpc>
                <a:spcPct val="150000"/>
              </a:lnSpc>
              <a:spcBef>
                <a:spcPct val="0"/>
              </a:spcBef>
              <a:spcAft>
                <a:spcPct val="0"/>
              </a:spcAft>
              <a:defRPr/>
            </a:pPr>
            <a:r>
              <a:rPr lang="en-US" altLang="zh-CN" sz="1400" b="1" dirty="0" smtClean="0">
                <a:solidFill>
                  <a:srgbClr val="000000"/>
                </a:solidFill>
                <a:latin typeface="Verdana" panose="020B0604030504040204" pitchFamily="34" charset="0"/>
              </a:rPr>
              <a:t>HDFS </a:t>
            </a:r>
            <a:r>
              <a:rPr lang="zh-CN" altLang="en-US" sz="1400" b="1" dirty="0">
                <a:solidFill>
                  <a:srgbClr val="000000"/>
                </a:solidFill>
                <a:latin typeface="Verdana" panose="020B0604030504040204" pitchFamily="34" charset="0"/>
              </a:rPr>
              <a:t>支持 </a:t>
            </a:r>
            <a:r>
              <a:rPr lang="en-US" altLang="zh-CN" sz="1400" b="1" dirty="0">
                <a:solidFill>
                  <a:srgbClr val="000000"/>
                </a:solidFill>
                <a:latin typeface="Verdana" panose="020B0604030504040204" pitchFamily="34" charset="0"/>
              </a:rPr>
              <a:t>GB </a:t>
            </a:r>
            <a:r>
              <a:rPr lang="zh-CN" altLang="en-US" sz="1400" b="1" dirty="0">
                <a:solidFill>
                  <a:srgbClr val="000000"/>
                </a:solidFill>
                <a:latin typeface="Verdana" panose="020B0604030504040204" pitchFamily="34" charset="0"/>
              </a:rPr>
              <a:t>级别甚至 </a:t>
            </a:r>
            <a:r>
              <a:rPr lang="en-US" altLang="zh-CN" sz="1400" b="1" dirty="0">
                <a:solidFill>
                  <a:srgbClr val="000000"/>
                </a:solidFill>
                <a:latin typeface="Verdana" panose="020B0604030504040204" pitchFamily="34" charset="0"/>
              </a:rPr>
              <a:t>TB </a:t>
            </a:r>
            <a:r>
              <a:rPr lang="zh-CN" altLang="en-US" sz="1400" b="1" dirty="0">
                <a:solidFill>
                  <a:srgbClr val="000000"/>
                </a:solidFill>
                <a:latin typeface="Verdana" panose="020B0604030504040204" pitchFamily="34" charset="0"/>
              </a:rPr>
              <a:t>级别的文件</a:t>
            </a:r>
            <a:r>
              <a:rPr lang="zh-CN" altLang="en-US" sz="1400" dirty="0">
                <a:solidFill>
                  <a:srgbClr val="000000"/>
                </a:solidFill>
                <a:latin typeface="Verdana" panose="020B0604030504040204" pitchFamily="34" charset="0"/>
              </a:rPr>
              <a:t>，每个文件大小可以大于集群中任意一个节点的磁盘容量，文件的所有数据块存在不同节点中，在进行大文件读写时采用并行的方式提高数据的吞吐量</a:t>
            </a:r>
            <a:r>
              <a:rPr lang="zh-CN" altLang="en-US" sz="1400" dirty="0" smtClean="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vl="1" fontAlgn="base">
              <a:lnSpc>
                <a:spcPct val="150000"/>
              </a:lnSpc>
              <a:spcBef>
                <a:spcPct val="0"/>
              </a:spcBef>
              <a:spcAft>
                <a:spcPct val="0"/>
              </a:spcAft>
              <a:defRPr/>
            </a:pPr>
            <a:r>
              <a:rPr lang="en-US" altLang="zh-CN" sz="1400" b="1" dirty="0" smtClean="0">
                <a:solidFill>
                  <a:srgbClr val="000000"/>
                </a:solidFill>
                <a:latin typeface="Verdana" panose="020B0604030504040204" pitchFamily="34" charset="0"/>
              </a:rPr>
              <a:t>HDFS </a:t>
            </a:r>
            <a:r>
              <a:rPr lang="zh-CN" altLang="en-US" sz="1400" b="1" dirty="0">
                <a:solidFill>
                  <a:srgbClr val="000000"/>
                </a:solidFill>
                <a:latin typeface="Verdana" panose="020B0604030504040204" pitchFamily="34" charset="0"/>
              </a:rPr>
              <a:t>不适合存储大量的小文件，这里的小文件指小于块大小的文件</a:t>
            </a:r>
            <a:r>
              <a:rPr lang="zh-CN" altLang="en-US" sz="1400" dirty="0">
                <a:solidFill>
                  <a:srgbClr val="000000"/>
                </a:solidFill>
                <a:latin typeface="Verdana" panose="020B0604030504040204" pitchFamily="34" charset="0"/>
              </a:rPr>
              <a:t>。因为 </a:t>
            </a:r>
            <a:r>
              <a:rPr lang="en-US" altLang="zh-CN" sz="1400" dirty="0" err="1">
                <a:solidFill>
                  <a:srgbClr val="000000"/>
                </a:solidFill>
                <a:latin typeface="Verdana" panose="020B0604030504040204" pitchFamily="34" charset="0"/>
              </a:rPr>
              <a:t>NameNode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将文件系统的元数据信息存在内存当中，所以 </a:t>
            </a:r>
            <a:r>
              <a:rPr lang="en-US" altLang="zh-CN" sz="1400" dirty="0">
                <a:solidFill>
                  <a:srgbClr val="000000"/>
                </a:solidFill>
                <a:latin typeface="Verdana" panose="020B0604030504040204" pitchFamily="34" charset="0"/>
              </a:rPr>
              <a:t>HDFS </a:t>
            </a:r>
            <a:r>
              <a:rPr lang="zh-CN" altLang="en-US" sz="1400" dirty="0">
                <a:solidFill>
                  <a:srgbClr val="000000"/>
                </a:solidFill>
                <a:latin typeface="Verdana" panose="020B0604030504040204" pitchFamily="34" charset="0"/>
              </a:rPr>
              <a:t>所能存储的文件总数受到 </a:t>
            </a:r>
            <a:r>
              <a:rPr lang="en-US" altLang="zh-CN" sz="1400" dirty="0" err="1">
                <a:solidFill>
                  <a:srgbClr val="000000"/>
                </a:solidFill>
                <a:latin typeface="Verdana" panose="020B0604030504040204" pitchFamily="34" charset="0"/>
              </a:rPr>
              <a:t>NameNode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内存容量的限制</a:t>
            </a:r>
            <a:r>
              <a:rPr lang="zh-CN" altLang="en-US" sz="1400" dirty="0" smtClean="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vl="0" fontAlgn="base">
              <a:lnSpc>
                <a:spcPct val="150000"/>
              </a:lnSpc>
              <a:spcBef>
                <a:spcPct val="0"/>
              </a:spcBef>
              <a:spcAft>
                <a:spcPct val="0"/>
              </a:spcAft>
              <a:defRPr/>
            </a:pPr>
            <a:r>
              <a:rPr lang="zh-CN" altLang="en-US" sz="1400" dirty="0">
                <a:solidFill>
                  <a:srgbClr val="000000"/>
                </a:solidFill>
                <a:latin typeface="Verdana" panose="020B0604030504040204" pitchFamily="34" charset="0"/>
              </a:rPr>
              <a:t>下面通过举例来计算同等容量的单个大文件和多个小文件所占的文件块的个数</a:t>
            </a:r>
            <a:r>
              <a:rPr lang="zh-CN" altLang="en-US" sz="1400" dirty="0" smtClean="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vl="1" fontAlgn="base">
              <a:lnSpc>
                <a:spcPct val="150000"/>
              </a:lnSpc>
              <a:spcBef>
                <a:spcPct val="0"/>
              </a:spcBef>
              <a:spcAft>
                <a:spcPct val="0"/>
              </a:spcAft>
              <a:defRPr/>
            </a:pPr>
            <a:r>
              <a:rPr lang="zh-CN" altLang="en-US" sz="1400" dirty="0" smtClean="0">
                <a:solidFill>
                  <a:srgbClr val="000000"/>
                </a:solidFill>
                <a:latin typeface="Verdana" panose="020B0604030504040204" pitchFamily="34" charset="0"/>
              </a:rPr>
              <a:t>假设 </a:t>
            </a:r>
            <a:r>
              <a:rPr lang="en-US" altLang="zh-CN" sz="1400" dirty="0">
                <a:solidFill>
                  <a:srgbClr val="000000"/>
                </a:solidFill>
                <a:latin typeface="Verdana" panose="020B0604030504040204" pitchFamily="34" charset="0"/>
              </a:rPr>
              <a:t>HDFS </a:t>
            </a:r>
            <a:r>
              <a:rPr lang="zh-CN" altLang="en-US" sz="1400" dirty="0">
                <a:solidFill>
                  <a:srgbClr val="000000"/>
                </a:solidFill>
                <a:latin typeface="Verdana" panose="020B0604030504040204" pitchFamily="34" charset="0"/>
              </a:rPr>
              <a:t>中块的大小为 </a:t>
            </a:r>
            <a:r>
              <a:rPr lang="en-US" altLang="zh-CN" sz="1400" dirty="0">
                <a:solidFill>
                  <a:srgbClr val="000000"/>
                </a:solidFill>
                <a:latin typeface="Verdana" panose="020B0604030504040204" pitchFamily="34" charset="0"/>
              </a:rPr>
              <a:t>64MB</a:t>
            </a:r>
            <a:r>
              <a:rPr lang="zh-CN" altLang="en-US" sz="1400" dirty="0">
                <a:solidFill>
                  <a:srgbClr val="000000"/>
                </a:solidFill>
                <a:latin typeface="Verdana" panose="020B0604030504040204" pitchFamily="34" charset="0"/>
              </a:rPr>
              <a:t>，备份数量为 </a:t>
            </a:r>
            <a:r>
              <a:rPr lang="en-US" altLang="zh-CN" sz="1400" dirty="0">
                <a:solidFill>
                  <a:srgbClr val="000000"/>
                </a:solidFill>
                <a:latin typeface="Verdana" panose="020B0604030504040204" pitchFamily="34" charset="0"/>
              </a:rPr>
              <a:t>3</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t>
            </a:r>
            <a:r>
              <a:rPr lang="zh-CN" altLang="en-US" sz="1400" dirty="0">
                <a:solidFill>
                  <a:srgbClr val="000000"/>
                </a:solidFill>
                <a:latin typeface="Verdana" panose="020B0604030504040204" pitchFamily="34" charset="0"/>
              </a:rPr>
              <a:t>般情况下，一条元数据记录占用 </a:t>
            </a:r>
            <a:r>
              <a:rPr lang="en-US" altLang="zh-CN" sz="1400" dirty="0">
                <a:solidFill>
                  <a:srgbClr val="000000"/>
                </a:solidFill>
                <a:latin typeface="Verdana" panose="020B0604030504040204" pitchFamily="34" charset="0"/>
              </a:rPr>
              <a:t>200B </a:t>
            </a:r>
            <a:r>
              <a:rPr lang="zh-CN" altLang="en-US" sz="1400" dirty="0">
                <a:solidFill>
                  <a:srgbClr val="000000"/>
                </a:solidFill>
                <a:latin typeface="Verdana" panose="020B0604030504040204" pitchFamily="34" charset="0"/>
              </a:rPr>
              <a:t>的内存。那么，对于 </a:t>
            </a:r>
            <a:r>
              <a:rPr lang="en-US" altLang="zh-CN" sz="1400" dirty="0">
                <a:solidFill>
                  <a:srgbClr val="000000"/>
                </a:solidFill>
                <a:latin typeface="Verdana" panose="020B0604030504040204" pitchFamily="34" charset="0"/>
              </a:rPr>
              <a:t>1GB </a:t>
            </a:r>
            <a:r>
              <a:rPr lang="zh-CN" altLang="en-US" sz="1400" dirty="0">
                <a:solidFill>
                  <a:srgbClr val="000000"/>
                </a:solidFill>
                <a:latin typeface="Verdana" panose="020B0604030504040204" pitchFamily="34" charset="0"/>
              </a:rPr>
              <a:t>的大文件，将占用 </a:t>
            </a:r>
            <a:r>
              <a:rPr lang="en-US" altLang="zh-CN" sz="1400" dirty="0">
                <a:solidFill>
                  <a:srgbClr val="000000"/>
                </a:solidFill>
                <a:latin typeface="Verdana" panose="020B0604030504040204" pitchFamily="34" charset="0"/>
              </a:rPr>
              <a:t>1GB/64MB x 3 </a:t>
            </a:r>
            <a:r>
              <a:rPr lang="zh-CN" altLang="en-US" sz="1400" dirty="0">
                <a:solidFill>
                  <a:srgbClr val="000000"/>
                </a:solidFill>
                <a:latin typeface="Verdana" panose="020B0604030504040204" pitchFamily="34" charset="0"/>
              </a:rPr>
              <a:t>个文件块；对于 </a:t>
            </a:r>
            <a:r>
              <a:rPr lang="en-US" altLang="zh-CN" sz="1400" dirty="0">
                <a:solidFill>
                  <a:srgbClr val="000000"/>
                </a:solidFill>
                <a:latin typeface="Verdana" panose="020B0604030504040204" pitchFamily="34" charset="0"/>
              </a:rPr>
              <a:t>1024 </a:t>
            </a:r>
            <a:r>
              <a:rPr lang="zh-CN" altLang="en-US" sz="1400" dirty="0">
                <a:solidFill>
                  <a:srgbClr val="000000"/>
                </a:solidFill>
                <a:latin typeface="Verdana" panose="020B0604030504040204" pitchFamily="34" charset="0"/>
              </a:rPr>
              <a:t>个 </a:t>
            </a:r>
            <a:r>
              <a:rPr lang="en-US" altLang="zh-CN" sz="1400" dirty="0">
                <a:solidFill>
                  <a:srgbClr val="000000"/>
                </a:solidFill>
                <a:latin typeface="Verdana" panose="020B0604030504040204" pitchFamily="34" charset="0"/>
              </a:rPr>
              <a:t>1MB </a:t>
            </a:r>
            <a:r>
              <a:rPr lang="zh-CN" altLang="en-US" sz="1400" dirty="0">
                <a:solidFill>
                  <a:srgbClr val="000000"/>
                </a:solidFill>
                <a:latin typeface="Verdana" panose="020B0604030504040204" pitchFamily="34" charset="0"/>
              </a:rPr>
              <a:t>的小文件，则占用 </a:t>
            </a:r>
            <a:r>
              <a:rPr lang="en-US" altLang="zh-CN" sz="1400" dirty="0">
                <a:solidFill>
                  <a:srgbClr val="000000"/>
                </a:solidFill>
                <a:latin typeface="Verdana" panose="020B0604030504040204" pitchFamily="34" charset="0"/>
              </a:rPr>
              <a:t>1024 x3 </a:t>
            </a:r>
            <a:r>
              <a:rPr lang="zh-CN" altLang="en-US" sz="1400" dirty="0">
                <a:solidFill>
                  <a:srgbClr val="000000"/>
                </a:solidFill>
                <a:latin typeface="Verdana" panose="020B0604030504040204" pitchFamily="34" charset="0"/>
              </a:rPr>
              <a:t>个文件块。可以看到，存储同等大小的文件，单个文件越小，所需的元数据信息越大，占用的内存越大，因此 </a:t>
            </a:r>
            <a:r>
              <a:rPr lang="en-US" altLang="zh-CN" sz="1400" dirty="0">
                <a:solidFill>
                  <a:srgbClr val="000000"/>
                </a:solidFill>
                <a:latin typeface="Verdana" panose="020B0604030504040204" pitchFamily="34" charset="0"/>
              </a:rPr>
              <a:t>HDFS </a:t>
            </a:r>
            <a:r>
              <a:rPr lang="zh-CN" altLang="en-US" sz="1400" dirty="0">
                <a:solidFill>
                  <a:srgbClr val="000000"/>
                </a:solidFill>
                <a:latin typeface="Verdana" panose="020B0604030504040204" pitchFamily="34" charset="0"/>
              </a:rPr>
              <a:t>适合存储超大文件</a:t>
            </a:r>
            <a:r>
              <a:rPr lang="zh-CN" altLang="en-US" sz="1400" dirty="0" smtClean="0">
                <a:solidFill>
                  <a:srgbClr val="000000"/>
                </a:solidFill>
                <a:latin typeface="Verdana" panose="020B0604030504040204" pitchFamily="34" charset="0"/>
              </a:rPr>
              <a:t>。</a:t>
            </a:r>
            <a:endParaRPr lang="en-US" altLang="zh-CN" sz="1400" dirty="0" smtClean="0">
              <a:solidFill>
                <a:srgbClr val="000000"/>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973309" y="634907"/>
            <a:ext cx="244889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rPr>
              <a:t>Hbase</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基本使用</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1713071" y="943487"/>
            <a:ext cx="8912622" cy="6140142"/>
          </a:xfrm>
          <a:prstGeom prst="rect">
            <a:avLst/>
          </a:prstGeom>
        </p:spPr>
        <p:txBody>
          <a:bodyPr wrap="square">
            <a:spAutoFit/>
          </a:bodyPr>
          <a:lstStyle/>
          <a:p>
            <a:pPr>
              <a:lnSpc>
                <a:spcPct val="150000"/>
              </a:lnSpc>
              <a:defRPr/>
            </a:pPr>
            <a:r>
              <a:rPr lang="en-US" altLang="zh-CN" sz="1600" b="1" dirty="0" smtClean="0">
                <a:solidFill>
                  <a:srgbClr val="000000"/>
                </a:solidFill>
                <a:latin typeface="Verdana" panose="020B0604030504040204" pitchFamily="34" charset="0"/>
              </a:rPr>
              <a:t>5</a:t>
            </a:r>
            <a:r>
              <a:rPr lang="zh-CN" altLang="en-US" sz="1600" b="1" dirty="0" smtClean="0">
                <a:solidFill>
                  <a:srgbClr val="000000"/>
                </a:solidFill>
                <a:latin typeface="Verdana" panose="020B0604030504040204" pitchFamily="34" charset="0"/>
              </a:rPr>
              <a:t>、插入数据</a:t>
            </a:r>
            <a:endParaRPr kumimoji="0" lang="en-US" altLang="zh-CN" sz="1600" b="1" i="0" u="none" strike="noStrike" kern="1200" cap="none" spc="0" normalizeH="0" baseline="0" noProof="0" dirty="0" smtClean="0">
              <a:ln>
                <a:noFill/>
              </a:ln>
              <a:solidFill>
                <a:srgbClr val="000000"/>
              </a:solidFill>
              <a:effectLst/>
              <a:uLnTx/>
              <a:uFillTx/>
              <a:latin typeface="Verdana" panose="020B0604030504040204" pitchFamily="34" charset="0"/>
              <a:ea typeface="幼圆" panose="02010509060101010101" pitchFamily="49" charset="-122"/>
              <a:cs typeface="+mn-cs"/>
            </a:endParaRPr>
          </a:p>
          <a:p>
            <a:pPr>
              <a:lnSpc>
                <a:spcPct val="150000"/>
              </a:lnSpc>
              <a:defRPr/>
            </a:pPr>
            <a:r>
              <a:rPr lang="en-US" altLang="zh-CN" sz="1400" b="1" dirty="0"/>
              <a:t> put </a:t>
            </a:r>
            <a:r>
              <a:rPr lang="en-US" altLang="zh-CN" sz="1400" b="1" dirty="0" smtClean="0"/>
              <a:t>'Student', '0001', '</a:t>
            </a:r>
            <a:r>
              <a:rPr lang="en-US" altLang="zh-CN" sz="1400" b="1" dirty="0" err="1" smtClean="0"/>
              <a:t>Stulnfo:Name</a:t>
            </a:r>
            <a:r>
              <a:rPr lang="en-US" altLang="zh-CN" sz="1400" b="1" dirty="0" smtClean="0"/>
              <a:t>', 'Tom Green', 1</a:t>
            </a:r>
            <a:endParaRPr lang="zh-CN" altLang="en-US" sz="1200" dirty="0"/>
          </a:p>
          <a:p>
            <a:pPr>
              <a:lnSpc>
                <a:spcPct val="150000"/>
              </a:lnSpc>
              <a:defRPr/>
            </a:pPr>
            <a:r>
              <a:rPr lang="zh-CN" altLang="en-US" sz="1200" dirty="0"/>
              <a:t>    第一个参数</a:t>
            </a:r>
            <a:r>
              <a:rPr lang="en-US" altLang="zh-CN" sz="1200" dirty="0"/>
              <a:t>Student</a:t>
            </a:r>
            <a:r>
              <a:rPr lang="zh-CN" altLang="en-US" sz="1200" dirty="0"/>
              <a:t>为表名；</a:t>
            </a:r>
            <a:endParaRPr lang="zh-CN" altLang="en-US" sz="1200" dirty="0"/>
          </a:p>
          <a:p>
            <a:pPr>
              <a:lnSpc>
                <a:spcPct val="150000"/>
              </a:lnSpc>
              <a:defRPr/>
            </a:pPr>
            <a:r>
              <a:rPr lang="zh-CN" altLang="en-US" sz="1200" dirty="0"/>
              <a:t>    第二个参数</a:t>
            </a:r>
            <a:r>
              <a:rPr lang="en-US" altLang="zh-CN" sz="1200" dirty="0"/>
              <a:t>0001</a:t>
            </a:r>
            <a:r>
              <a:rPr lang="zh-CN" altLang="en-US" sz="1200" dirty="0"/>
              <a:t>为行键的名称，为字符串类型；</a:t>
            </a:r>
            <a:endParaRPr lang="zh-CN" altLang="en-US" sz="1200" dirty="0"/>
          </a:p>
          <a:p>
            <a:pPr>
              <a:lnSpc>
                <a:spcPct val="150000"/>
              </a:lnSpc>
              <a:defRPr/>
            </a:pPr>
            <a:r>
              <a:rPr lang="zh-CN" altLang="en-US" sz="1200" dirty="0"/>
              <a:t>    第三个参数</a:t>
            </a:r>
            <a:r>
              <a:rPr lang="en-US" altLang="zh-CN" sz="1200" dirty="0" err="1"/>
              <a:t>StuInfo:Name</a:t>
            </a:r>
            <a:r>
              <a:rPr lang="zh-CN" altLang="en-US" sz="1200" dirty="0"/>
              <a:t>为列族和列的名称，中间用冒号隔开。列族名必须是已经创建的，否则 </a:t>
            </a:r>
            <a:r>
              <a:rPr lang="en-US" altLang="zh-CN" sz="1200" dirty="0" err="1"/>
              <a:t>HBase</a:t>
            </a:r>
            <a:r>
              <a:rPr lang="en-US" altLang="zh-CN" sz="1200" dirty="0"/>
              <a:t> </a:t>
            </a:r>
            <a:r>
              <a:rPr lang="zh-CN" altLang="en-US" sz="1200" dirty="0"/>
              <a:t>会报错；列名是临时定义的，因此列族里的列是可以随意扩展的；</a:t>
            </a:r>
            <a:endParaRPr lang="zh-CN" altLang="en-US" sz="1200" dirty="0"/>
          </a:p>
          <a:p>
            <a:pPr>
              <a:lnSpc>
                <a:spcPct val="150000"/>
              </a:lnSpc>
              <a:defRPr/>
            </a:pPr>
            <a:r>
              <a:rPr lang="zh-CN" altLang="en-US" sz="1200" dirty="0"/>
              <a:t>    第四个参数</a:t>
            </a:r>
            <a:r>
              <a:rPr lang="en-US" altLang="zh-CN" sz="1200" dirty="0"/>
              <a:t>Tom Green</a:t>
            </a:r>
            <a:r>
              <a:rPr lang="zh-CN" altLang="en-US" sz="1200" dirty="0"/>
              <a:t>为单元格的值。在 </a:t>
            </a:r>
            <a:r>
              <a:rPr lang="en-US" altLang="zh-CN" sz="1200" dirty="0" err="1"/>
              <a:t>HBase</a:t>
            </a:r>
            <a:r>
              <a:rPr lang="en-US" altLang="zh-CN" sz="1200" dirty="0"/>
              <a:t> </a:t>
            </a:r>
            <a:r>
              <a:rPr lang="zh-CN" altLang="en-US" sz="1200" dirty="0"/>
              <a:t>里，所有数据都是字符串的形式；</a:t>
            </a:r>
            <a:endParaRPr lang="zh-CN" altLang="en-US" sz="1200" dirty="0"/>
          </a:p>
          <a:p>
            <a:pPr>
              <a:lnSpc>
                <a:spcPct val="150000"/>
              </a:lnSpc>
              <a:defRPr/>
            </a:pPr>
            <a:r>
              <a:rPr lang="zh-CN" altLang="en-US" sz="1200" dirty="0"/>
              <a:t>    最后一个参数</a:t>
            </a:r>
            <a:r>
              <a:rPr lang="en-US" altLang="zh-CN" sz="1200" dirty="0"/>
              <a:t>1</a:t>
            </a:r>
            <a:r>
              <a:rPr lang="zh-CN" altLang="en-US" sz="1200" dirty="0"/>
              <a:t>为时间戳，如果不设置时间戳，则系统会自动插入当前时间为时间戳。</a:t>
            </a:r>
            <a:endParaRPr lang="zh-CN" altLang="en-US" sz="1200" dirty="0"/>
          </a:p>
          <a:p>
            <a:pPr>
              <a:lnSpc>
                <a:spcPct val="150000"/>
              </a:lnSpc>
              <a:defRPr/>
            </a:pPr>
            <a:endParaRPr lang="en-US" altLang="zh-CN" sz="1200" dirty="0" smtClean="0"/>
          </a:p>
          <a:p>
            <a:pPr>
              <a:lnSpc>
                <a:spcPct val="150000"/>
              </a:lnSpc>
              <a:defRPr/>
            </a:pPr>
            <a:endParaRPr lang="en-US" altLang="zh-CN" sz="1200" dirty="0"/>
          </a:p>
          <a:p>
            <a:pPr>
              <a:lnSpc>
                <a:spcPct val="150000"/>
              </a:lnSpc>
              <a:defRPr/>
            </a:pPr>
            <a:endParaRPr lang="en-US" altLang="zh-CN" sz="1200" dirty="0" smtClean="0"/>
          </a:p>
          <a:p>
            <a:pPr>
              <a:lnSpc>
                <a:spcPct val="150000"/>
              </a:lnSpc>
              <a:defRPr/>
            </a:pPr>
            <a:endParaRPr lang="en-US" altLang="zh-CN" sz="1200" dirty="0"/>
          </a:p>
          <a:p>
            <a:pPr>
              <a:lnSpc>
                <a:spcPct val="150000"/>
              </a:lnSpc>
              <a:defRPr/>
            </a:pPr>
            <a:endParaRPr lang="en-US" altLang="zh-CN" sz="1200" dirty="0" smtClean="0"/>
          </a:p>
          <a:p>
            <a:pPr>
              <a:lnSpc>
                <a:spcPct val="150000"/>
              </a:lnSpc>
              <a:defRPr/>
            </a:pPr>
            <a:endParaRPr lang="en-US" altLang="zh-CN" sz="1200" dirty="0"/>
          </a:p>
          <a:p>
            <a:pPr>
              <a:lnSpc>
                <a:spcPct val="150000"/>
              </a:lnSpc>
              <a:defRPr/>
            </a:pPr>
            <a:r>
              <a:rPr lang="en-US" altLang="zh-CN" sz="1600" b="1" dirty="0" smtClean="0">
                <a:solidFill>
                  <a:srgbClr val="000000"/>
                </a:solidFill>
                <a:latin typeface="Verdana" panose="020B0604030504040204" pitchFamily="34" charset="0"/>
              </a:rPr>
              <a:t>6</a:t>
            </a:r>
            <a:r>
              <a:rPr lang="zh-CN" altLang="en-US" sz="1600" b="1" dirty="0" smtClean="0">
                <a:solidFill>
                  <a:srgbClr val="000000"/>
                </a:solidFill>
                <a:latin typeface="Verdana" panose="020B0604030504040204" pitchFamily="34" charset="0"/>
              </a:rPr>
              <a:t>、</a:t>
            </a:r>
            <a:r>
              <a:rPr lang="en-US" altLang="zh-CN" sz="1600" b="1" dirty="0" err="1" smtClean="0">
                <a:solidFill>
                  <a:srgbClr val="000000"/>
                </a:solidFill>
                <a:latin typeface="Verdana" panose="020B0604030504040204" pitchFamily="34" charset="0"/>
              </a:rPr>
              <a:t>hbase</a:t>
            </a:r>
            <a:r>
              <a:rPr lang="zh-CN" altLang="en-US" sz="1600" b="1" dirty="0" smtClean="0">
                <a:solidFill>
                  <a:srgbClr val="000000"/>
                </a:solidFill>
                <a:latin typeface="Verdana" panose="020B0604030504040204" pitchFamily="34" charset="0"/>
              </a:rPr>
              <a:t>更新数据命令</a:t>
            </a:r>
            <a:endParaRPr lang="en-US" altLang="zh-CN" sz="1600" b="1" dirty="0">
              <a:solidFill>
                <a:srgbClr val="000000"/>
              </a:solidFill>
              <a:latin typeface="Verdana" panose="020B0604030504040204" pitchFamily="34" charset="0"/>
            </a:endParaRPr>
          </a:p>
          <a:p>
            <a:pPr>
              <a:lnSpc>
                <a:spcPct val="150000"/>
              </a:lnSpc>
              <a:defRPr/>
            </a:pPr>
            <a:r>
              <a:rPr lang="en-US" altLang="zh-CN" sz="1400" dirty="0"/>
              <a:t>	</a:t>
            </a:r>
            <a:r>
              <a:rPr lang="en-US" altLang="zh-CN" sz="1400" b="1" dirty="0"/>
              <a:t> put </a:t>
            </a:r>
            <a:r>
              <a:rPr lang="en-US" altLang="zh-CN" sz="1400" b="1" dirty="0" smtClean="0"/>
              <a:t>'Student', '0001', '</a:t>
            </a:r>
            <a:r>
              <a:rPr lang="en-US" altLang="zh-CN" sz="1400" b="1" dirty="0" err="1" smtClean="0"/>
              <a:t>Stulnfo:Name</a:t>
            </a:r>
            <a:r>
              <a:rPr lang="en-US" altLang="zh-CN" sz="1400" b="1" dirty="0" smtClean="0"/>
              <a:t>', 'Jim Green'         </a:t>
            </a:r>
            <a:r>
              <a:rPr lang="zh-CN" altLang="en-US" sz="1400" dirty="0" smtClean="0"/>
              <a:t>更新一</a:t>
            </a:r>
            <a:r>
              <a:rPr lang="zh-CN" altLang="en-US" sz="1400" dirty="0"/>
              <a:t>个单元格</a:t>
            </a:r>
            <a:r>
              <a:rPr lang="en-US" altLang="zh-CN" sz="1400" dirty="0"/>
              <a:t> </a:t>
            </a:r>
            <a:endParaRPr lang="en-US" altLang="zh-CN" sz="1400" dirty="0"/>
          </a:p>
          <a:p>
            <a:pPr>
              <a:lnSpc>
                <a:spcPct val="150000"/>
              </a:lnSpc>
              <a:defRPr/>
            </a:pPr>
            <a:r>
              <a:rPr lang="en-US" altLang="zh-CN" sz="1600" b="1" dirty="0" smtClean="0">
                <a:solidFill>
                  <a:srgbClr val="000000"/>
                </a:solidFill>
                <a:latin typeface="Verdana" panose="020B0604030504040204" pitchFamily="34" charset="0"/>
              </a:rPr>
              <a:t>7</a:t>
            </a:r>
            <a:r>
              <a:rPr lang="zh-CN" altLang="en-US" sz="1600" b="1" dirty="0" smtClean="0">
                <a:solidFill>
                  <a:srgbClr val="000000"/>
                </a:solidFill>
                <a:latin typeface="Verdana" panose="020B0604030504040204" pitchFamily="34" charset="0"/>
              </a:rPr>
              <a:t>、</a:t>
            </a:r>
            <a:r>
              <a:rPr lang="en-US" altLang="zh-CN" sz="1600" b="1" dirty="0" err="1">
                <a:solidFill>
                  <a:srgbClr val="000000"/>
                </a:solidFill>
                <a:latin typeface="Verdana" panose="020B0604030504040204" pitchFamily="34" charset="0"/>
              </a:rPr>
              <a:t>hbase</a:t>
            </a:r>
            <a:r>
              <a:rPr lang="zh-CN" altLang="en-US" sz="1600" b="1" dirty="0" smtClean="0">
                <a:solidFill>
                  <a:srgbClr val="000000"/>
                </a:solidFill>
                <a:latin typeface="Verdana" panose="020B0604030504040204" pitchFamily="34" charset="0"/>
              </a:rPr>
              <a:t>删除数据命令</a:t>
            </a:r>
            <a:endParaRPr lang="en-US" altLang="zh-CN" sz="1600" b="1" dirty="0">
              <a:solidFill>
                <a:srgbClr val="000000"/>
              </a:solidFill>
              <a:latin typeface="Verdana" panose="020B0604030504040204" pitchFamily="34" charset="0"/>
            </a:endParaRPr>
          </a:p>
          <a:p>
            <a:pPr>
              <a:lnSpc>
                <a:spcPct val="150000"/>
              </a:lnSpc>
              <a:defRPr/>
            </a:pPr>
            <a:r>
              <a:rPr lang="en-US" altLang="zh-CN" sz="1400" dirty="0"/>
              <a:t>	</a:t>
            </a:r>
            <a:r>
              <a:rPr lang="en-US" altLang="zh-CN" sz="1400" b="1" dirty="0"/>
              <a:t> delete </a:t>
            </a:r>
            <a:r>
              <a:rPr lang="en-US" altLang="zh-CN" sz="1400" b="1" dirty="0" smtClean="0"/>
              <a:t>'Student', '0002', 'Grades'          </a:t>
            </a:r>
            <a:r>
              <a:rPr lang="zh-CN" altLang="en-US" sz="1400" dirty="0"/>
              <a:t>删除一个单元格</a:t>
            </a:r>
            <a:r>
              <a:rPr lang="en-US" altLang="zh-CN" sz="1400" dirty="0"/>
              <a:t> </a:t>
            </a:r>
            <a:endParaRPr lang="en-US" altLang="zh-CN" sz="1400" dirty="0"/>
          </a:p>
          <a:p>
            <a:pPr>
              <a:lnSpc>
                <a:spcPct val="150000"/>
              </a:lnSpc>
              <a:defRPr/>
            </a:pPr>
            <a:r>
              <a:rPr lang="en-US" altLang="zh-CN" sz="1400" dirty="0"/>
              <a:t>	</a:t>
            </a:r>
            <a:r>
              <a:rPr lang="en-US" altLang="zh-CN" sz="1400" b="1" dirty="0"/>
              <a:t> </a:t>
            </a:r>
            <a:r>
              <a:rPr lang="en-US" altLang="zh-CN" sz="1400" b="1" dirty="0" err="1" smtClean="0"/>
              <a:t>deleteall</a:t>
            </a:r>
            <a:r>
              <a:rPr lang="en-US" altLang="zh-CN" sz="1400" b="1" dirty="0" smtClean="0"/>
              <a:t> 'Student', '0001'     </a:t>
            </a:r>
            <a:r>
              <a:rPr lang="en-US" altLang="zh-CN" sz="1400" dirty="0" smtClean="0"/>
              <a:t>                 </a:t>
            </a:r>
            <a:r>
              <a:rPr lang="zh-CN" altLang="en-US" sz="1400" dirty="0"/>
              <a:t>删除整行</a:t>
            </a:r>
            <a:endParaRPr lang="en-US" altLang="zh-CN" sz="1400" dirty="0"/>
          </a:p>
          <a:p>
            <a:pPr>
              <a:lnSpc>
                <a:spcPct val="150000"/>
              </a:lnSpc>
              <a:defRPr/>
            </a:pPr>
            <a:endParaRPr lang="en-US" altLang="zh-CN" sz="1400" dirty="0"/>
          </a:p>
        </p:txBody>
      </p:sp>
      <p:pic>
        <p:nvPicPr>
          <p:cNvPr id="2" name="图片 1"/>
          <p:cNvPicPr>
            <a:picLocks noChangeAspect="1"/>
          </p:cNvPicPr>
          <p:nvPr/>
        </p:nvPicPr>
        <p:blipFill>
          <a:blip r:embed="rId1"/>
          <a:stretch>
            <a:fillRect/>
          </a:stretch>
        </p:blipFill>
        <p:spPr>
          <a:xfrm>
            <a:off x="4555127" y="3419595"/>
            <a:ext cx="4753465" cy="1885150"/>
          </a:xfrm>
          <a:prstGeom prst="rect">
            <a:avLst/>
          </a:prstGeom>
        </p:spPr>
      </p:pic>
      <p:sp>
        <p:nvSpPr>
          <p:cNvPr id="6" name="矩形 5"/>
          <p:cNvSpPr/>
          <p:nvPr/>
        </p:nvSpPr>
        <p:spPr>
          <a:xfrm>
            <a:off x="7780932" y="5640189"/>
            <a:ext cx="4411068" cy="1107996"/>
          </a:xfrm>
          <a:prstGeom prst="rect">
            <a:avLst/>
          </a:prstGeom>
        </p:spPr>
        <p:txBody>
          <a:bodyPr wrap="square">
            <a:spAutoFit/>
          </a:bodyPr>
          <a:lstStyle/>
          <a:p>
            <a:pPr>
              <a:lnSpc>
                <a:spcPct val="150000"/>
              </a:lnSpc>
              <a:defRPr/>
            </a:pPr>
            <a:r>
              <a:rPr lang="en-US" altLang="zh-CN" sz="1600" b="1" dirty="0">
                <a:solidFill>
                  <a:srgbClr val="000000"/>
                </a:solidFill>
                <a:latin typeface="Verdana" panose="020B0604030504040204" pitchFamily="34" charset="0"/>
              </a:rPr>
              <a:t>8</a:t>
            </a:r>
            <a:r>
              <a:rPr lang="zh-CN" altLang="en-US" sz="1600" b="1" dirty="0">
                <a:solidFill>
                  <a:srgbClr val="000000"/>
                </a:solidFill>
                <a:latin typeface="Verdana" panose="020B0604030504040204" pitchFamily="34" charset="0"/>
              </a:rPr>
              <a:t>、从表中获取数据</a:t>
            </a:r>
            <a:endParaRPr lang="en-US" altLang="zh-CN" sz="1600" b="1" dirty="0">
              <a:solidFill>
                <a:srgbClr val="000000"/>
              </a:solidFill>
              <a:latin typeface="Verdana" panose="020B0604030504040204" pitchFamily="34" charset="0"/>
            </a:endParaRPr>
          </a:p>
          <a:p>
            <a:pPr>
              <a:lnSpc>
                <a:spcPct val="150000"/>
              </a:lnSpc>
              <a:defRPr/>
            </a:pPr>
            <a:r>
              <a:rPr lang="en-US" altLang="zh-CN" sz="1400" b="1" dirty="0"/>
              <a:t>	get </a:t>
            </a:r>
            <a:r>
              <a:rPr lang="en-US" altLang="zh-CN" sz="1400" b="1" dirty="0" smtClean="0"/>
              <a:t>'Student', '0001'        </a:t>
            </a:r>
            <a:r>
              <a:rPr lang="zh-CN" altLang="en-US" sz="1400" b="1" dirty="0"/>
              <a:t>获取一行数据</a:t>
            </a:r>
            <a:endParaRPr lang="en-US" altLang="zh-CN" sz="1400" b="1" dirty="0"/>
          </a:p>
          <a:p>
            <a:pPr>
              <a:lnSpc>
                <a:spcPct val="150000"/>
              </a:lnSpc>
              <a:defRPr/>
            </a:pPr>
            <a:r>
              <a:rPr lang="en-US" altLang="zh-CN" sz="1400" b="1" dirty="0"/>
              <a:t>	scan </a:t>
            </a:r>
            <a:r>
              <a:rPr lang="en-US" altLang="zh-CN" sz="1400" b="1" dirty="0" smtClean="0"/>
              <a:t>'Student'                  </a:t>
            </a:r>
            <a:r>
              <a:rPr lang="zh-CN" altLang="en-US" sz="1400" b="1" dirty="0"/>
              <a:t>获取全表</a:t>
            </a:r>
            <a:endParaRPr lang="en-US" altLang="zh-CN"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5027724" y="829460"/>
            <a:ext cx="25663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rPr>
              <a:t>Hbase</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基本使用</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 name="表格 2"/>
          <p:cNvGraphicFramePr>
            <a:graphicFrameLocks noGrp="1"/>
          </p:cNvGraphicFramePr>
          <p:nvPr/>
        </p:nvGraphicFramePr>
        <p:xfrm>
          <a:off x="1796142" y="2645228"/>
          <a:ext cx="9568543" cy="2592022"/>
        </p:xfrm>
        <a:graphic>
          <a:graphicData uri="http://schemas.openxmlformats.org/drawingml/2006/table">
            <a:tbl>
              <a:tblPr/>
              <a:tblGrid>
                <a:gridCol w="1426029"/>
                <a:gridCol w="1839686"/>
                <a:gridCol w="6302828"/>
              </a:tblGrid>
              <a:tr h="162084">
                <a:tc>
                  <a:txBody>
                    <a:bodyPr/>
                    <a:lstStyle/>
                    <a:p>
                      <a:pPr algn="ctr"/>
                      <a:r>
                        <a:rPr lang="zh-CN" altLang="en-US" sz="1200" b="1" dirty="0"/>
                        <a:t>行键过滤器</a:t>
                      </a:r>
                      <a:endParaRPr lang="zh-CN" altLang="en-US" sz="1200" b="1"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1" dirty="0"/>
                        <a:t>描述</a:t>
                      </a:r>
                      <a:endParaRPr lang="zh-CN" altLang="en-US" sz="1200" b="1"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1" dirty="0"/>
                        <a:t>示例</a:t>
                      </a:r>
                      <a:endParaRPr lang="zh-CN" altLang="en-US" sz="1200" b="1"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877">
                <a:tc>
                  <a:txBody>
                    <a:bodyPr/>
                    <a:lstStyle/>
                    <a:p>
                      <a:r>
                        <a:rPr lang="en-US" sz="1200" dirty="0" err="1"/>
                        <a:t>PrefixFilter</a:t>
                      </a:r>
                      <a:endParaRPr lang="en-US" sz="1200"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t>行键前缀比较器，比较行键前缀</a:t>
                      </a:r>
                      <a:endParaRPr lang="zh-CN" altLang="en-US" sz="1200"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scan </a:t>
                      </a:r>
                      <a:r>
                        <a:rPr lang="en-US" sz="1200" dirty="0" smtClean="0"/>
                        <a:t>'Student', </a:t>
                      </a:r>
                      <a:r>
                        <a:rPr lang="en-US" sz="1200" dirty="0"/>
                        <a:t>FILTER =&gt; "</a:t>
                      </a:r>
                      <a:r>
                        <a:rPr lang="en-US" sz="1200" dirty="0" err="1"/>
                        <a:t>PrefixFilter</a:t>
                      </a:r>
                      <a:r>
                        <a:rPr lang="en-US" sz="1200" dirty="0" smtClean="0"/>
                        <a:t>('0001')"</a:t>
                      </a:r>
                      <a:br>
                        <a:rPr lang="en-US" sz="1200" dirty="0"/>
                      </a:br>
                      <a:r>
                        <a:rPr lang="zh-CN" altLang="en-US" sz="1200" dirty="0"/>
                        <a:t>同</a:t>
                      </a:r>
                      <a:br>
                        <a:rPr lang="zh-CN" altLang="en-US" sz="1200" dirty="0"/>
                      </a:br>
                      <a:r>
                        <a:rPr lang="en-US" sz="1200" dirty="0"/>
                        <a:t>scan </a:t>
                      </a:r>
                      <a:r>
                        <a:rPr lang="en-US" sz="1200" dirty="0" smtClean="0"/>
                        <a:t>'Student', </a:t>
                      </a:r>
                      <a:r>
                        <a:rPr lang="en-US" sz="1200" dirty="0"/>
                        <a:t>FILTER =&gt; "</a:t>
                      </a:r>
                      <a:r>
                        <a:rPr lang="en-US" sz="1200" dirty="0" err="1"/>
                        <a:t>RowFilter</a:t>
                      </a:r>
                      <a:r>
                        <a:rPr lang="en-US" sz="1200" dirty="0" smtClean="0"/>
                        <a:t>(=,'substring:0001')"</a:t>
                      </a:r>
                      <a:endParaRPr lang="en-US" sz="1200"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9376">
                <a:tc>
                  <a:txBody>
                    <a:bodyPr/>
                    <a:lstStyle/>
                    <a:p>
                      <a:r>
                        <a:rPr lang="en-US" sz="1200" dirty="0" err="1"/>
                        <a:t>KeyOnlyFilter</a:t>
                      </a:r>
                      <a:endParaRPr lang="en-US" sz="1200"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t>只对单元格的键进行过滤和显示，不显示值</a:t>
                      </a:r>
                      <a:endParaRPr lang="zh-CN" altLang="en-US" sz="1200"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scan </a:t>
                      </a:r>
                      <a:r>
                        <a:rPr lang="en-US" sz="1200" dirty="0" smtClean="0"/>
                        <a:t>'Student', </a:t>
                      </a:r>
                      <a:r>
                        <a:rPr lang="en-US" sz="1200" dirty="0"/>
                        <a:t>FILTER =&gt; "</a:t>
                      </a:r>
                      <a:r>
                        <a:rPr lang="en-US" sz="1200" dirty="0" err="1"/>
                        <a:t>KeyOnlyFilter</a:t>
                      </a:r>
                      <a:r>
                        <a:rPr lang="en-US" sz="1200" dirty="0"/>
                        <a:t>()"</a:t>
                      </a:r>
                      <a:endParaRPr lang="en-US" sz="1200"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2961">
                <a:tc>
                  <a:txBody>
                    <a:bodyPr/>
                    <a:lstStyle/>
                    <a:p>
                      <a:r>
                        <a:rPr lang="en-US" sz="1200"/>
                        <a:t>FirstKeyOnlyFilter</a:t>
                      </a:r>
                      <a:endParaRPr lang="en-US" sz="120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t>只扫描显示相同键的第一个单元格，其键值对会显示出来</a:t>
                      </a:r>
                      <a:endParaRPr lang="zh-CN" altLang="en-US" sz="1200"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scan </a:t>
                      </a:r>
                      <a:r>
                        <a:rPr lang="en-US" sz="1200" dirty="0" smtClean="0"/>
                        <a:t>'Student', </a:t>
                      </a:r>
                      <a:r>
                        <a:rPr lang="en-US" sz="1200" dirty="0"/>
                        <a:t>FILTER =&gt; "</a:t>
                      </a:r>
                      <a:r>
                        <a:rPr lang="en-US" sz="1200" dirty="0" err="1"/>
                        <a:t>FirstKeyOnlyFilter</a:t>
                      </a:r>
                      <a:r>
                        <a:rPr lang="en-US" sz="1200" dirty="0"/>
                        <a:t>()"</a:t>
                      </a:r>
                      <a:endParaRPr lang="en-US" sz="1200"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7502">
                <a:tc>
                  <a:txBody>
                    <a:bodyPr/>
                    <a:lstStyle/>
                    <a:p>
                      <a:r>
                        <a:rPr lang="en-US" sz="1200"/>
                        <a:t>InclusiveStopFilter</a:t>
                      </a:r>
                      <a:endParaRPr lang="en-US" sz="120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t>替代 </a:t>
                      </a:r>
                      <a:r>
                        <a:rPr lang="en-US" sz="1200" dirty="0"/>
                        <a:t>ENDROW </a:t>
                      </a:r>
                      <a:r>
                        <a:rPr lang="zh-CN" altLang="en-US" sz="1200" dirty="0"/>
                        <a:t>返回终止条件行</a:t>
                      </a:r>
                      <a:endParaRPr lang="zh-CN" altLang="en-US" sz="1200"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scan </a:t>
                      </a:r>
                      <a:r>
                        <a:rPr lang="en-US" sz="1200" dirty="0" smtClean="0"/>
                        <a:t>'Student', </a:t>
                      </a:r>
                      <a:r>
                        <a:rPr lang="en-US" sz="1200" dirty="0"/>
                        <a:t>{ STARTROW =&gt; </a:t>
                      </a:r>
                      <a:r>
                        <a:rPr lang="en-US" sz="1200" dirty="0" smtClean="0"/>
                        <a:t>'0001', </a:t>
                      </a:r>
                      <a:r>
                        <a:rPr lang="en-US" sz="1200" dirty="0"/>
                        <a:t>FIILTER =&gt; "</a:t>
                      </a:r>
                      <a:r>
                        <a:rPr lang="en-US" sz="1200" dirty="0" err="1"/>
                        <a:t>InclusiveStopFilter</a:t>
                      </a:r>
                      <a:r>
                        <a:rPr lang="en-US" sz="1200" dirty="0" smtClean="0"/>
                        <a:t>('binary:0002')" }</a:t>
                      </a:r>
                      <a:br>
                        <a:rPr lang="zh-CN" altLang="en-US" sz="1200" dirty="0"/>
                      </a:br>
                      <a:r>
                        <a:rPr lang="en-US" sz="1200" dirty="0"/>
                        <a:t>scan </a:t>
                      </a:r>
                      <a:r>
                        <a:rPr lang="en-US" sz="1200" dirty="0" smtClean="0"/>
                        <a:t>'Student', </a:t>
                      </a:r>
                      <a:r>
                        <a:rPr lang="en-US" sz="1200" dirty="0"/>
                        <a:t>{ STARTROW =&gt; </a:t>
                      </a:r>
                      <a:r>
                        <a:rPr lang="en-US" sz="1200" dirty="0" smtClean="0"/>
                        <a:t>'0001', </a:t>
                      </a:r>
                      <a:r>
                        <a:rPr lang="en-US" sz="1200" dirty="0"/>
                        <a:t>ENDROW =&gt; </a:t>
                      </a:r>
                      <a:r>
                        <a:rPr lang="en-US" sz="1200" dirty="0" smtClean="0"/>
                        <a:t>'0003' </a:t>
                      </a:r>
                      <a:r>
                        <a:rPr lang="en-US" sz="1200" dirty="0"/>
                        <a:t>}</a:t>
                      </a:r>
                      <a:endParaRPr lang="en-US" sz="1200" dirty="0"/>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矩形 3"/>
          <p:cNvSpPr/>
          <p:nvPr/>
        </p:nvSpPr>
        <p:spPr>
          <a:xfrm>
            <a:off x="5609411" y="2173491"/>
            <a:ext cx="1402948" cy="369332"/>
          </a:xfrm>
          <a:prstGeom prst="rect">
            <a:avLst/>
          </a:prstGeom>
        </p:spPr>
        <p:txBody>
          <a:bodyPr wrap="none">
            <a:spAutoFit/>
          </a:bodyPr>
          <a:lstStyle/>
          <a:p>
            <a:r>
              <a:rPr lang="zh-CN" altLang="en-US" dirty="0"/>
              <a:t> 行键过滤器</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5131232" y="703000"/>
            <a:ext cx="25663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rPr>
              <a:t>Hbase</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基本使用</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5250182" y="1808031"/>
            <a:ext cx="1800493" cy="369332"/>
          </a:xfrm>
          <a:prstGeom prst="rect">
            <a:avLst/>
          </a:prstGeom>
        </p:spPr>
        <p:txBody>
          <a:bodyPr wrap="none">
            <a:spAutoFit/>
          </a:bodyPr>
          <a:lstStyle/>
          <a:p>
            <a:r>
              <a:rPr lang="zh-CN" altLang="en-US" dirty="0"/>
              <a:t>列族与列过滤器</a:t>
            </a:r>
            <a:endParaRPr lang="zh-CN" altLang="en-US" dirty="0"/>
          </a:p>
        </p:txBody>
      </p:sp>
      <p:graphicFrame>
        <p:nvGraphicFramePr>
          <p:cNvPr id="6" name="表格 5"/>
          <p:cNvGraphicFramePr>
            <a:graphicFrameLocks noGrp="1"/>
          </p:cNvGraphicFramePr>
          <p:nvPr/>
        </p:nvGraphicFramePr>
        <p:xfrm>
          <a:off x="1646450" y="2487209"/>
          <a:ext cx="9535886" cy="1554480"/>
        </p:xfrm>
        <a:graphic>
          <a:graphicData uri="http://schemas.openxmlformats.org/drawingml/2006/table">
            <a:tbl>
              <a:tblPr/>
              <a:tblGrid>
                <a:gridCol w="2235518"/>
                <a:gridCol w="2347369"/>
                <a:gridCol w="4952999"/>
              </a:tblGrid>
              <a:tr h="0">
                <a:tc>
                  <a:txBody>
                    <a:bodyPr/>
                    <a:lstStyle/>
                    <a:p>
                      <a:pPr algn="ctr"/>
                      <a:r>
                        <a:rPr lang="zh-CN" altLang="en-US" sz="1200" b="1" dirty="0"/>
                        <a:t>列过滤器</a:t>
                      </a:r>
                      <a:endParaRPr lang="zh-CN"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1" dirty="0"/>
                        <a:t>描述</a:t>
                      </a:r>
                      <a:endParaRPr lang="zh-CN"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1" dirty="0"/>
                        <a:t>示例</a:t>
                      </a:r>
                      <a:endParaRPr lang="zh-CN"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200" dirty="0" err="1"/>
                        <a:t>QualifierFilter</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t>列标识过滤器，只显示对应列名的数据</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scan </a:t>
                      </a:r>
                      <a:r>
                        <a:rPr lang="en-US" sz="1200" dirty="0" smtClean="0"/>
                        <a:t>'Student', </a:t>
                      </a:r>
                      <a:r>
                        <a:rPr lang="en-US" sz="1200" dirty="0"/>
                        <a:t>FILTER =&gt; "</a:t>
                      </a:r>
                      <a:r>
                        <a:rPr lang="en-US" sz="1200" dirty="0" err="1"/>
                        <a:t>QualifierFilter</a:t>
                      </a:r>
                      <a:r>
                        <a:rPr lang="en-US" sz="1200" dirty="0" smtClean="0"/>
                        <a:t>(=,'</a:t>
                      </a:r>
                      <a:r>
                        <a:rPr lang="en-US" sz="1200" dirty="0" err="1" smtClean="0"/>
                        <a:t>substring:Math</a:t>
                      </a:r>
                      <a:r>
                        <a:rPr lang="en-US" sz="1200" dirty="0" smtClean="0"/>
                        <a: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200" dirty="0" err="1"/>
                        <a:t>ColumnPrefixFilter</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t>对列名称的前缀进行过滤</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scan </a:t>
                      </a:r>
                      <a:r>
                        <a:rPr lang="en-US" sz="1200" dirty="0" smtClean="0"/>
                        <a:t>'Student', </a:t>
                      </a:r>
                      <a:r>
                        <a:rPr lang="en-US" sz="1200" dirty="0"/>
                        <a:t>FILTER =&gt; "</a:t>
                      </a:r>
                      <a:r>
                        <a:rPr lang="en-US" sz="1200" dirty="0" err="1"/>
                        <a:t>ColumnPrefixFilter</a:t>
                      </a:r>
                      <a:r>
                        <a:rPr lang="en-US" sz="1200" dirty="0" smtClean="0"/>
                        <a:t>('Ma')"</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200"/>
                        <a:t>MultipleColumnPrefixFilter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t>可以指定多个前缀对列名称过滤</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scan </a:t>
                      </a:r>
                      <a:r>
                        <a:rPr lang="en-US" sz="1200" dirty="0" smtClean="0"/>
                        <a:t>'Student', </a:t>
                      </a:r>
                      <a:r>
                        <a:rPr lang="en-US" sz="1200" dirty="0"/>
                        <a:t>FILTER =&gt; "</a:t>
                      </a:r>
                      <a:r>
                        <a:rPr lang="en-US" sz="1200" dirty="0" err="1"/>
                        <a:t>MultipleColumnPrefixFilter</a:t>
                      </a:r>
                      <a:r>
                        <a:rPr lang="en-US" sz="1200" dirty="0" smtClean="0"/>
                        <a:t>('</a:t>
                      </a:r>
                      <a:r>
                        <a:rPr lang="en-US" sz="1200" dirty="0" err="1" smtClean="0"/>
                        <a:t>Ma','Ag</a:t>
                      </a:r>
                      <a:r>
                        <a:rPr lang="en-US" sz="1200" dirty="0" smtClean="0"/>
                        <a: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200" dirty="0" err="1"/>
                        <a:t>ColumnRangeFilter</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t>过滤列名称的范围</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scan </a:t>
                      </a:r>
                      <a:r>
                        <a:rPr lang="en-US" sz="1200" dirty="0" smtClean="0"/>
                        <a:t>'Student', </a:t>
                      </a:r>
                      <a:r>
                        <a:rPr lang="en-US" sz="1200" dirty="0"/>
                        <a:t>FILTER =&gt; "</a:t>
                      </a:r>
                      <a:r>
                        <a:rPr lang="en-US" sz="1200" dirty="0" err="1"/>
                        <a:t>ColumnRangeFilter</a:t>
                      </a:r>
                      <a:r>
                        <a:rPr lang="en-US" sz="1200" dirty="0" smtClean="0"/>
                        <a:t>('</a:t>
                      </a:r>
                      <a:r>
                        <a:rPr lang="en-US" sz="1200" dirty="0" err="1" smtClean="0"/>
                        <a:t>Big',</a:t>
                      </a:r>
                      <a:r>
                        <a:rPr lang="en-US" sz="1200" dirty="0" err="1"/>
                        <a:t>true</a:t>
                      </a:r>
                      <a:r>
                        <a:rPr lang="en-US" sz="1200" dirty="0" err="1" smtClean="0"/>
                        <a:t>,'Math',false</a:t>
                      </a:r>
                      <a:r>
                        <a:rPr lang="en-US" sz="1200" dirty="0" smtClean="0"/>
                        <a: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882480" y="800277"/>
            <a:ext cx="25663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rPr>
              <a:t>Hbase</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基本使用</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5380811" y="2086405"/>
            <a:ext cx="1569660" cy="369332"/>
          </a:xfrm>
          <a:prstGeom prst="rect">
            <a:avLst/>
          </a:prstGeom>
        </p:spPr>
        <p:txBody>
          <a:bodyPr wrap="none">
            <a:spAutoFit/>
          </a:bodyPr>
          <a:lstStyle/>
          <a:p>
            <a:r>
              <a:rPr lang="zh-CN" altLang="en-US" dirty="0" smtClean="0"/>
              <a:t>值过滤器</a:t>
            </a:r>
            <a:r>
              <a:rPr lang="zh-CN" altLang="en-US" dirty="0"/>
              <a:t>描述</a:t>
            </a:r>
            <a:endParaRPr lang="zh-CN" altLang="en-US" dirty="0"/>
          </a:p>
        </p:txBody>
      </p:sp>
      <p:graphicFrame>
        <p:nvGraphicFramePr>
          <p:cNvPr id="2" name="表格 1"/>
          <p:cNvGraphicFramePr>
            <a:graphicFrameLocks noGrp="1"/>
          </p:cNvGraphicFramePr>
          <p:nvPr/>
        </p:nvGraphicFramePr>
        <p:xfrm>
          <a:off x="973155" y="2676995"/>
          <a:ext cx="10739874" cy="2355096"/>
        </p:xfrm>
        <a:graphic>
          <a:graphicData uri="http://schemas.openxmlformats.org/drawingml/2006/table">
            <a:tbl>
              <a:tblPr/>
              <a:tblGrid>
                <a:gridCol w="2532045"/>
                <a:gridCol w="1360715"/>
                <a:gridCol w="6847114"/>
              </a:tblGrid>
              <a:tr h="156028">
                <a:tc>
                  <a:txBody>
                    <a:bodyPr/>
                    <a:lstStyle/>
                    <a:p>
                      <a:pPr algn="ctr"/>
                      <a:r>
                        <a:rPr lang="zh-CN" altLang="en-US" sz="1200" b="1" dirty="0"/>
                        <a:t>值过滤器</a:t>
                      </a:r>
                      <a:endParaRPr lang="zh-CN" altLang="en-US" sz="1200" b="1" dirty="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1" dirty="0"/>
                        <a:t>描述</a:t>
                      </a:r>
                      <a:endParaRPr lang="zh-CN" altLang="en-US" sz="1200" b="1" dirty="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b="1" dirty="0"/>
                        <a:t>示例</a:t>
                      </a:r>
                      <a:endParaRPr lang="zh-CN" altLang="en-US" sz="1200" b="1" dirty="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5171">
                <a:tc>
                  <a:txBody>
                    <a:bodyPr/>
                    <a:lstStyle/>
                    <a:p>
                      <a:r>
                        <a:rPr lang="en-US" sz="1200" dirty="0" err="1"/>
                        <a:t>ValueFilter</a:t>
                      </a:r>
                      <a:endParaRPr lang="en-US" sz="1200" dirty="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t>值过滤器，找到符合值条件的键值对</a:t>
                      </a:r>
                      <a:endParaRPr lang="zh-CN" altLang="en-US" sz="1200" dirty="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scan </a:t>
                      </a:r>
                      <a:r>
                        <a:rPr lang="en-US" sz="1200" dirty="0" smtClean="0"/>
                        <a:t>'Student', </a:t>
                      </a:r>
                      <a:r>
                        <a:rPr lang="en-US" sz="1200" dirty="0"/>
                        <a:t>FILTER =&gt; "</a:t>
                      </a:r>
                      <a:r>
                        <a:rPr lang="en-US" sz="1200" dirty="0" err="1"/>
                        <a:t>ValueFilter</a:t>
                      </a:r>
                      <a:r>
                        <a:rPr lang="en-US" sz="1200" dirty="0" smtClean="0"/>
                        <a:t>(=,'</a:t>
                      </a:r>
                      <a:r>
                        <a:rPr lang="en-US" sz="1200" dirty="0" err="1" smtClean="0"/>
                        <a:t>substring:curry</a:t>
                      </a:r>
                      <a:r>
                        <a:rPr lang="en-US" sz="1200" dirty="0" smtClean="0"/>
                        <a:t>')"</a:t>
                      </a:r>
                      <a:br>
                        <a:rPr lang="en-US" sz="1200" dirty="0"/>
                      </a:br>
                      <a:r>
                        <a:rPr lang="zh-CN" altLang="en-US" sz="1200" dirty="0"/>
                        <a:t>同</a:t>
                      </a:r>
                      <a:br>
                        <a:rPr lang="zh-CN" altLang="en-US" sz="1200" dirty="0"/>
                      </a:br>
                      <a:r>
                        <a:rPr lang="en-US" sz="1200" dirty="0"/>
                        <a:t>get </a:t>
                      </a:r>
                      <a:r>
                        <a:rPr lang="en-US" sz="1200" dirty="0" smtClean="0"/>
                        <a:t>'Student', '0001', </a:t>
                      </a:r>
                      <a:r>
                        <a:rPr lang="en-US" sz="1200" dirty="0"/>
                        <a:t>FILTER =&gt; "</a:t>
                      </a:r>
                      <a:r>
                        <a:rPr lang="en-US" sz="1200" dirty="0" err="1"/>
                        <a:t>ValueFilter</a:t>
                      </a:r>
                      <a:r>
                        <a:rPr lang="en-US" sz="1200" dirty="0" smtClean="0"/>
                        <a:t>(=,'</a:t>
                      </a:r>
                      <a:r>
                        <a:rPr lang="en-US" sz="1200" dirty="0" err="1" smtClean="0"/>
                        <a:t>substring:curry</a:t>
                      </a:r>
                      <a:r>
                        <a:rPr lang="en-US" sz="1200" dirty="0" smtClean="0"/>
                        <a:t>')"</a:t>
                      </a:r>
                      <a:endParaRPr lang="en-US" sz="1200" dirty="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7089">
                <a:tc>
                  <a:txBody>
                    <a:bodyPr/>
                    <a:lstStyle/>
                    <a:p>
                      <a:r>
                        <a:rPr lang="en-US" sz="1200"/>
                        <a:t>SingleColumnValueFilter</a:t>
                      </a:r>
                      <a:endParaRPr lang="en-US" sz="120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t>在指定的列族和列中进行比较的值过滤器</a:t>
                      </a:r>
                      <a:endParaRPr lang="zh-CN" altLang="en-US" sz="1200" dirty="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scan </a:t>
                      </a:r>
                      <a:r>
                        <a:rPr lang="en-US" sz="1200" dirty="0" smtClean="0"/>
                        <a:t>'Student', </a:t>
                      </a:r>
                      <a:r>
                        <a:rPr lang="en-US" sz="1200" dirty="0"/>
                        <a:t>Filter =&gt; "</a:t>
                      </a:r>
                      <a:r>
                        <a:rPr lang="en-US" sz="1200" dirty="0" err="1"/>
                        <a:t>SingleColumnValueFilter</a:t>
                      </a:r>
                      <a:r>
                        <a:rPr lang="en-US" sz="1200" dirty="0" smtClean="0"/>
                        <a:t>('</a:t>
                      </a:r>
                      <a:r>
                        <a:rPr lang="en-US" sz="1200" dirty="0" err="1" smtClean="0"/>
                        <a:t>StuInfo</a:t>
                      </a:r>
                      <a:r>
                        <a:rPr lang="en-US" sz="1200" dirty="0" smtClean="0"/>
                        <a:t>', 'Name', </a:t>
                      </a:r>
                      <a:r>
                        <a:rPr lang="en-US" sz="1200" dirty="0"/>
                        <a:t>=, </a:t>
                      </a:r>
                      <a:r>
                        <a:rPr lang="en-US" sz="1200" dirty="0" smtClean="0"/>
                        <a:t>'</a:t>
                      </a:r>
                      <a:r>
                        <a:rPr lang="en-US" sz="1200" dirty="0" err="1" smtClean="0"/>
                        <a:t>binary:curry</a:t>
                      </a:r>
                      <a:r>
                        <a:rPr lang="en-US" sz="1200" dirty="0" smtClean="0"/>
                        <a:t>')"</a:t>
                      </a:r>
                      <a:endParaRPr lang="en-US" sz="1200" dirty="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7089">
                <a:tc>
                  <a:txBody>
                    <a:bodyPr/>
                    <a:lstStyle/>
                    <a:p>
                      <a:r>
                        <a:rPr lang="en-US" sz="1200"/>
                        <a:t>SingleColumnValueExcludeFilter</a:t>
                      </a:r>
                      <a:endParaRPr lang="en-US" sz="120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a:t>排除匹配成功的值</a:t>
                      </a:r>
                      <a:endParaRPr lang="zh-CN" altLang="en-US" sz="120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scan </a:t>
                      </a:r>
                      <a:r>
                        <a:rPr lang="en-US" sz="1200" dirty="0" smtClean="0"/>
                        <a:t>'Student', </a:t>
                      </a:r>
                      <a:r>
                        <a:rPr lang="en-US" sz="1200" dirty="0"/>
                        <a:t>Filter =&gt; "</a:t>
                      </a:r>
                      <a:r>
                        <a:rPr lang="en-US" sz="1200" dirty="0" err="1"/>
                        <a:t>SingleColumnValueExcludeFilter</a:t>
                      </a:r>
                      <a:r>
                        <a:rPr lang="en-US" sz="1200" dirty="0" smtClean="0"/>
                        <a:t>('</a:t>
                      </a:r>
                      <a:r>
                        <a:rPr lang="en-US" sz="1200" dirty="0" err="1" smtClean="0"/>
                        <a:t>StuInfo</a:t>
                      </a:r>
                      <a:r>
                        <a:rPr lang="en-US" sz="1200" dirty="0" smtClean="0"/>
                        <a:t>', 'Name', </a:t>
                      </a:r>
                      <a:r>
                        <a:rPr lang="en-US" sz="1200" dirty="0"/>
                        <a:t>=, </a:t>
                      </a:r>
                      <a:r>
                        <a:rPr lang="en-US" sz="1200" dirty="0" smtClean="0"/>
                        <a:t>'</a:t>
                      </a:r>
                      <a:r>
                        <a:rPr lang="en-US" sz="1200" dirty="0" err="1" smtClean="0"/>
                        <a:t>binary:curry</a:t>
                      </a:r>
                      <a:r>
                        <a:rPr lang="en-US" sz="1200" dirty="0" smtClean="0"/>
                        <a:t>')"</a:t>
                      </a:r>
                      <a:endParaRPr lang="en-US" sz="1200" dirty="0"/>
                    </a:p>
                  </a:txBody>
                  <a:tcPr marL="70658" marR="70658" marT="35329" marB="353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216204" y="838200"/>
            <a:ext cx="8527995" cy="461665"/>
          </a:xfrm>
          <a:prstGeom prst="rect">
            <a:avLst/>
          </a:prstGeom>
          <a:noFill/>
        </p:spPr>
        <p:txBody>
          <a:bodyPr wrap="square" rtlCol="0">
            <a:spAutoFit/>
          </a:bodyPr>
          <a:lstStyle/>
          <a:p>
            <a:pPr lvl="0" fontAlgn="base">
              <a:spcBef>
                <a:spcPct val="0"/>
              </a:spcBef>
              <a:spcAft>
                <a:spcPct val="0"/>
              </a:spcAft>
              <a:defRPr/>
            </a:pPr>
            <a:r>
              <a:rPr lang="en-US" altLang="zh-CN" sz="2400" b="1" dirty="0" smtClean="0">
                <a:solidFill>
                  <a:prstClr val="black"/>
                </a:solidFill>
                <a:latin typeface="微软雅黑" panose="020B0503020204020204" pitchFamily="34" charset="-122"/>
                <a:ea typeface="微软雅黑" panose="020B0503020204020204" pitchFamily="34" charset="-122"/>
              </a:rPr>
              <a:t>Hadoop</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使用场景</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2118928" y="1439112"/>
            <a:ext cx="9198723" cy="3093154"/>
          </a:xfrm>
          <a:prstGeom prst="rect">
            <a:avLst/>
          </a:prstGeom>
        </p:spPr>
        <p:txBody>
          <a:bodyPr wrap="square">
            <a:spAutoFit/>
          </a:bodyPr>
          <a:lstStyle/>
          <a:p>
            <a:pPr lvl="0" fontAlgn="base">
              <a:lnSpc>
                <a:spcPct val="150000"/>
              </a:lnSpc>
              <a:spcBef>
                <a:spcPct val="0"/>
              </a:spcBef>
              <a:spcAft>
                <a:spcPct val="0"/>
              </a:spcAft>
              <a:defRPr/>
            </a:pPr>
            <a:r>
              <a:rPr lang="en-US" altLang="zh-CN" sz="1600" b="1" dirty="0" smtClean="0">
                <a:solidFill>
                  <a:srgbClr val="000000"/>
                </a:solidFill>
                <a:latin typeface="Verdana" panose="020B0604030504040204" pitchFamily="34" charset="0"/>
              </a:rPr>
              <a:t>2</a:t>
            </a:r>
            <a:r>
              <a:rPr lang="zh-CN" altLang="en-US" sz="1600" b="1" dirty="0" smtClean="0">
                <a:solidFill>
                  <a:srgbClr val="000000"/>
                </a:solidFill>
                <a:latin typeface="Verdana" panose="020B0604030504040204" pitchFamily="34" charset="0"/>
              </a:rPr>
              <a:t>、适用于</a:t>
            </a:r>
            <a:r>
              <a:rPr lang="zh-CN" altLang="en-US" sz="1600" b="1" dirty="0">
                <a:solidFill>
                  <a:srgbClr val="000000"/>
                </a:solidFill>
                <a:latin typeface="Verdana" panose="020B0604030504040204" pitchFamily="34" charset="0"/>
              </a:rPr>
              <a:t>流式的数据访问</a:t>
            </a:r>
            <a:endParaRPr lang="zh-CN" altLang="en-US" sz="1600" b="1" dirty="0">
              <a:solidFill>
                <a:srgbClr val="000000"/>
              </a:solidFill>
              <a:latin typeface="Verdana" panose="020B0604030504040204" pitchFamily="34" charset="0"/>
            </a:endParaRPr>
          </a:p>
          <a:p>
            <a:pPr lvl="1" fontAlgn="base">
              <a:lnSpc>
                <a:spcPct val="150000"/>
              </a:lnSpc>
              <a:spcBef>
                <a:spcPct val="0"/>
              </a:spcBef>
              <a:spcAft>
                <a:spcPct val="0"/>
              </a:spcAft>
              <a:defRPr/>
            </a:pPr>
            <a:r>
              <a:rPr lang="en-US" altLang="zh-CN" sz="1400" b="1" dirty="0" smtClean="0">
                <a:solidFill>
                  <a:srgbClr val="000000"/>
                </a:solidFill>
                <a:latin typeface="Verdana" panose="020B0604030504040204" pitchFamily="34" charset="0"/>
              </a:rPr>
              <a:t>HDFS </a:t>
            </a:r>
            <a:r>
              <a:rPr lang="zh-CN" altLang="en-US" sz="1400" b="1" dirty="0">
                <a:solidFill>
                  <a:srgbClr val="000000"/>
                </a:solidFill>
                <a:latin typeface="Verdana" panose="020B0604030504040204" pitchFamily="34" charset="0"/>
              </a:rPr>
              <a:t>适用于批量数据的处理，不适用于交互式处理</a:t>
            </a:r>
            <a:r>
              <a:rPr lang="zh-CN" altLang="en-US" sz="1400" dirty="0">
                <a:solidFill>
                  <a:srgbClr val="000000"/>
                </a:solidFill>
                <a:latin typeface="Verdana" panose="020B0604030504040204" pitchFamily="34" charset="0"/>
              </a:rPr>
              <a:t>。它设计的目标是通过流式的数据访问保证高吞吐量，不适合对低延迟用户响应的应用。可以选择 </a:t>
            </a:r>
            <a:r>
              <a:rPr lang="en-US" altLang="zh-CN" sz="1400" dirty="0" err="1">
                <a:solidFill>
                  <a:srgbClr val="000000"/>
                </a:solidFill>
                <a:latin typeface="Verdana" panose="020B0604030504040204" pitchFamily="34" charset="0"/>
              </a:rPr>
              <a:t>HBase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满足低延迟用户的访问需求。</a:t>
            </a:r>
            <a:endParaRPr lang="zh-CN" altLang="en-US" sz="1400" dirty="0">
              <a:solidFill>
                <a:srgbClr val="000000"/>
              </a:solidFill>
              <a:latin typeface="Verdana" panose="020B0604030504040204" pitchFamily="34" charset="0"/>
            </a:endParaRPr>
          </a:p>
          <a:p>
            <a:pPr lvl="0" fontAlgn="base">
              <a:lnSpc>
                <a:spcPct val="150000"/>
              </a:lnSpc>
              <a:spcBef>
                <a:spcPct val="0"/>
              </a:spcBef>
              <a:spcAft>
                <a:spcPct val="0"/>
              </a:spcAft>
              <a:defRPr/>
            </a:pPr>
            <a:r>
              <a:rPr lang="en-US" altLang="zh-CN" sz="1600" b="1" dirty="0" smtClean="0">
                <a:solidFill>
                  <a:srgbClr val="000000"/>
                </a:solidFill>
                <a:latin typeface="Verdana" panose="020B0604030504040204" pitchFamily="34" charset="0"/>
              </a:rPr>
              <a:t>3</a:t>
            </a:r>
            <a:r>
              <a:rPr lang="zh-CN" altLang="en-US" sz="1600" b="1" dirty="0" smtClean="0">
                <a:solidFill>
                  <a:srgbClr val="000000"/>
                </a:solidFill>
                <a:latin typeface="Verdana" panose="020B0604030504040204" pitchFamily="34" charset="0"/>
              </a:rPr>
              <a:t>、支持</a:t>
            </a:r>
            <a:r>
              <a:rPr lang="zh-CN" altLang="en-US" sz="1600" b="1" dirty="0">
                <a:solidFill>
                  <a:srgbClr val="000000"/>
                </a:solidFill>
                <a:latin typeface="Verdana" panose="020B0604030504040204" pitchFamily="34" charset="0"/>
              </a:rPr>
              <a:t>简单的一致性模型</a:t>
            </a:r>
            <a:endParaRPr lang="zh-CN" altLang="en-US" sz="1600" b="1" dirty="0">
              <a:solidFill>
                <a:srgbClr val="000000"/>
              </a:solidFill>
              <a:latin typeface="Verdana" panose="020B0604030504040204" pitchFamily="34" charset="0"/>
            </a:endParaRPr>
          </a:p>
          <a:p>
            <a:pPr lvl="1" fontAlgn="base">
              <a:lnSpc>
                <a:spcPct val="150000"/>
              </a:lnSpc>
              <a:spcBef>
                <a:spcPct val="0"/>
              </a:spcBef>
              <a:spcAft>
                <a:spcPct val="0"/>
              </a:spcAft>
              <a:defRPr/>
            </a:pPr>
            <a:r>
              <a:rPr lang="en-US" altLang="zh-CN" sz="1400" dirty="0" smtClean="0">
                <a:solidFill>
                  <a:srgbClr val="000000"/>
                </a:solidFill>
                <a:latin typeface="Verdana" panose="020B0604030504040204" pitchFamily="34" charset="0"/>
              </a:rPr>
              <a:t>HDFS </a:t>
            </a:r>
            <a:r>
              <a:rPr lang="zh-CN" altLang="en-US" sz="1400" dirty="0">
                <a:solidFill>
                  <a:srgbClr val="000000"/>
                </a:solidFill>
                <a:latin typeface="Verdana" panose="020B0604030504040204" pitchFamily="34" charset="0"/>
              </a:rPr>
              <a:t>中的文件</a:t>
            </a:r>
            <a:r>
              <a:rPr lang="zh-CN" altLang="en-US" sz="1400" b="1" dirty="0">
                <a:solidFill>
                  <a:srgbClr val="000000"/>
                </a:solidFill>
                <a:latin typeface="Verdana" panose="020B0604030504040204" pitchFamily="34" charset="0"/>
              </a:rPr>
              <a:t>支持一次写入、多次读取</a:t>
            </a:r>
            <a:r>
              <a:rPr lang="zh-CN" altLang="en-US" sz="1400" dirty="0">
                <a:solidFill>
                  <a:srgbClr val="000000"/>
                </a:solidFill>
                <a:latin typeface="Verdana" panose="020B0604030504040204" pitchFamily="34" charset="0"/>
              </a:rPr>
              <a:t>，写入操作是以追加的方式添加在文件末尾，不支持多个写入者的操作，也</a:t>
            </a:r>
            <a:r>
              <a:rPr lang="zh-CN" altLang="en-US" sz="1400" b="1" dirty="0">
                <a:solidFill>
                  <a:srgbClr val="000000"/>
                </a:solidFill>
                <a:latin typeface="Verdana" panose="020B0604030504040204" pitchFamily="34" charset="0"/>
              </a:rPr>
              <a:t>不支持对文件的任意位置进行修改</a:t>
            </a:r>
            <a:r>
              <a:rPr lang="zh-CN" altLang="en-US" sz="1400" dirty="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vl="0" fontAlgn="base">
              <a:lnSpc>
                <a:spcPct val="150000"/>
              </a:lnSpc>
              <a:spcBef>
                <a:spcPct val="0"/>
              </a:spcBef>
              <a:spcAft>
                <a:spcPct val="0"/>
              </a:spcAft>
              <a:defRPr/>
            </a:pPr>
            <a:r>
              <a:rPr lang="en-US" altLang="zh-CN" sz="1400" b="1" dirty="0" smtClean="0">
                <a:solidFill>
                  <a:srgbClr val="000000"/>
                </a:solidFill>
                <a:latin typeface="Verdana" panose="020B0604030504040204" pitchFamily="34" charset="0"/>
              </a:rPr>
              <a:t>4</a:t>
            </a:r>
            <a:r>
              <a:rPr lang="zh-CN" altLang="en-US" sz="1400" b="1" dirty="0" smtClean="0">
                <a:solidFill>
                  <a:srgbClr val="000000"/>
                </a:solidFill>
                <a:latin typeface="Verdana" panose="020B0604030504040204" pitchFamily="34" charset="0"/>
              </a:rPr>
              <a:t>、计算</a:t>
            </a:r>
            <a:r>
              <a:rPr lang="zh-CN" altLang="en-US" sz="1400" b="1" dirty="0">
                <a:solidFill>
                  <a:srgbClr val="000000"/>
                </a:solidFill>
                <a:latin typeface="Verdana" panose="020B0604030504040204" pitchFamily="34" charset="0"/>
              </a:rPr>
              <a:t>向数据靠拢</a:t>
            </a:r>
            <a:endParaRPr lang="zh-CN" altLang="en-US" sz="1400" b="1" dirty="0">
              <a:solidFill>
                <a:srgbClr val="000000"/>
              </a:solidFill>
              <a:latin typeface="Verdana" panose="020B0604030504040204" pitchFamily="34" charset="0"/>
            </a:endParaRPr>
          </a:p>
          <a:p>
            <a:pPr lvl="1" fontAlgn="base">
              <a:lnSpc>
                <a:spcPct val="150000"/>
              </a:lnSpc>
              <a:spcBef>
                <a:spcPct val="0"/>
              </a:spcBef>
              <a:spcAft>
                <a:spcPct val="0"/>
              </a:spcAft>
              <a:defRPr/>
            </a:pPr>
            <a:r>
              <a:rPr lang="zh-CN" altLang="en-US" sz="1400" dirty="0" smtClean="0">
                <a:solidFill>
                  <a:srgbClr val="000000"/>
                </a:solidFill>
                <a:latin typeface="Verdana" panose="020B0604030504040204" pitchFamily="34" charset="0"/>
              </a:rPr>
              <a:t>在 </a:t>
            </a:r>
            <a:r>
              <a:rPr lang="en-US" altLang="zh-CN" sz="1400" dirty="0">
                <a:solidFill>
                  <a:srgbClr val="000000"/>
                </a:solidFill>
                <a:latin typeface="Verdana" panose="020B0604030504040204" pitchFamily="34" charset="0"/>
              </a:rPr>
              <a:t>Hadoop </a:t>
            </a:r>
            <a:r>
              <a:rPr lang="zh-CN" altLang="en-US" sz="1400" dirty="0">
                <a:solidFill>
                  <a:srgbClr val="000000"/>
                </a:solidFill>
                <a:latin typeface="Verdana" panose="020B0604030504040204" pitchFamily="34" charset="0"/>
              </a:rPr>
              <a:t>系统中，对数据进行计算时，采用将计算向数据靠拢的方式，即选择最近的数据进行计算，减少数据在网络中的传输延迟。</a:t>
            </a:r>
            <a:endParaRPr lang="en-US" altLang="zh-CN" sz="1400" dirty="0">
              <a:solidFill>
                <a:srgbClr val="000000"/>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216204" y="838200"/>
            <a:ext cx="8527995" cy="461665"/>
          </a:xfrm>
          <a:prstGeom prst="rect">
            <a:avLst/>
          </a:prstGeom>
          <a:noFill/>
        </p:spPr>
        <p:txBody>
          <a:bodyPr wrap="square" rtlCol="0">
            <a:spAutoFit/>
          </a:bodyPr>
          <a:lstStyle/>
          <a:p>
            <a:pPr lvl="0" fontAlgn="base">
              <a:spcBef>
                <a:spcPct val="0"/>
              </a:spcBef>
              <a:spcAft>
                <a:spcPct val="0"/>
              </a:spcAft>
              <a:defRPr/>
            </a:pPr>
            <a:r>
              <a:rPr lang="en-US" altLang="zh-CN" sz="2400" b="1" dirty="0" err="1">
                <a:solidFill>
                  <a:prstClr val="black"/>
                </a:solidFill>
                <a:latin typeface="微软雅黑" panose="020B0503020204020204" pitchFamily="34" charset="-122"/>
                <a:ea typeface="微软雅黑" panose="020B0503020204020204" pitchFamily="34" charset="-122"/>
              </a:rPr>
              <a:t>Hbase</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使用场景</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2216204" y="1743912"/>
            <a:ext cx="9198723" cy="2077492"/>
          </a:xfrm>
          <a:prstGeom prst="rect">
            <a:avLst/>
          </a:prstGeom>
        </p:spPr>
        <p:txBody>
          <a:bodyPr wrap="square">
            <a:spAutoFit/>
          </a:bodyPr>
          <a:lstStyle/>
          <a:p>
            <a:pPr lvl="0" fontAlgn="base">
              <a:lnSpc>
                <a:spcPct val="150000"/>
              </a:lnSpc>
              <a:spcBef>
                <a:spcPct val="0"/>
              </a:spcBef>
              <a:spcAft>
                <a:spcPct val="0"/>
              </a:spcAft>
              <a:defRPr/>
            </a:pPr>
            <a:r>
              <a:rPr lang="en-US" altLang="zh-CN" sz="1600" b="1" dirty="0" err="1" smtClean="0">
                <a:solidFill>
                  <a:srgbClr val="000000"/>
                </a:solidFill>
                <a:latin typeface="Verdana" panose="020B0604030504040204" pitchFamily="34" charset="0"/>
              </a:rPr>
              <a:t>HBase</a:t>
            </a:r>
            <a:r>
              <a:rPr lang="en-US" altLang="zh-CN" sz="1600" b="1" dirty="0" smtClean="0">
                <a:solidFill>
                  <a:srgbClr val="000000"/>
                </a:solidFill>
                <a:latin typeface="Verdana" panose="020B0604030504040204" pitchFamily="34" charset="0"/>
              </a:rPr>
              <a:t> </a:t>
            </a:r>
            <a:r>
              <a:rPr lang="zh-CN" altLang="en-US" sz="1600" b="1" dirty="0" smtClean="0">
                <a:solidFill>
                  <a:srgbClr val="000000"/>
                </a:solidFill>
                <a:latin typeface="Verdana" panose="020B0604030504040204" pitchFamily="34" charset="0"/>
              </a:rPr>
              <a:t>可以高效地解决，如以下的应用场景：</a:t>
            </a:r>
            <a:endParaRPr lang="zh-CN" altLang="en-US" sz="1600" b="1" dirty="0" smtClean="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Wingdings" panose="05000000000000000000" pitchFamily="2" charset="2"/>
              <a:buChar char="l"/>
              <a:defRPr/>
            </a:pPr>
            <a:r>
              <a:rPr lang="zh-CN" altLang="en-US" sz="1400" dirty="0" smtClean="0">
                <a:solidFill>
                  <a:srgbClr val="000000"/>
                </a:solidFill>
                <a:latin typeface="Verdana" panose="020B0604030504040204" pitchFamily="34" charset="0"/>
              </a:rPr>
              <a:t>数据模式是动态的或者可变的，且支持半结构化和非结构化的数据。</a:t>
            </a:r>
            <a:endParaRPr lang="zh-CN" altLang="en-US" sz="1400" dirty="0" smtClean="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Wingdings" panose="05000000000000000000" pitchFamily="2" charset="2"/>
              <a:buChar char="l"/>
              <a:defRPr/>
            </a:pPr>
            <a:r>
              <a:rPr lang="zh-CN" altLang="en-US" sz="1400" dirty="0" smtClean="0">
                <a:solidFill>
                  <a:srgbClr val="000000"/>
                </a:solidFill>
                <a:latin typeface="Verdana" panose="020B0604030504040204" pitchFamily="34" charset="0"/>
              </a:rPr>
              <a:t>数据库</a:t>
            </a:r>
            <a:r>
              <a:rPr lang="zh-CN" altLang="en-US" sz="1400" dirty="0">
                <a:solidFill>
                  <a:srgbClr val="000000"/>
                </a:solidFill>
                <a:latin typeface="Verdana" panose="020B0604030504040204" pitchFamily="34" charset="0"/>
              </a:rPr>
              <a:t>中的多个列包含很多空字段，</a:t>
            </a:r>
            <a:r>
              <a:rPr lang="zh-CN" altLang="en-US" sz="1400" dirty="0" smtClean="0">
                <a:solidFill>
                  <a:srgbClr val="000000"/>
                </a:solidFill>
                <a:latin typeface="Verdana" panose="020B0604030504040204" pitchFamily="34" charset="0"/>
              </a:rPr>
              <a:t>在 </a:t>
            </a:r>
            <a:r>
              <a:rPr lang="en-US" altLang="zh-CN" sz="1400" dirty="0" err="1" smtClean="0">
                <a:solidFill>
                  <a:srgbClr val="000000"/>
                </a:solidFill>
                <a:latin typeface="Verdana" panose="020B0604030504040204" pitchFamily="34" charset="0"/>
              </a:rPr>
              <a:t>HBase</a:t>
            </a:r>
            <a:r>
              <a:rPr lang="en-US" altLang="zh-CN" sz="1400" dirty="0" smtClean="0">
                <a:solidFill>
                  <a:srgbClr val="000000"/>
                </a:solidFill>
                <a:latin typeface="Verdana" panose="020B0604030504040204" pitchFamily="34" charset="0"/>
              </a:rPr>
              <a:t> </a:t>
            </a:r>
            <a:r>
              <a:rPr lang="zh-CN" altLang="en-US" sz="1400" dirty="0" smtClean="0">
                <a:solidFill>
                  <a:srgbClr val="000000"/>
                </a:solidFill>
                <a:latin typeface="Verdana" panose="020B0604030504040204" pitchFamily="34" charset="0"/>
              </a:rPr>
              <a:t>中的空字段不会像在关系型数据库中占用空间。</a:t>
            </a:r>
            <a:endParaRPr lang="zh-CN" altLang="en-US" sz="1400" dirty="0" smtClean="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Wingdings" panose="05000000000000000000" pitchFamily="2" charset="2"/>
              <a:buChar char="l"/>
              <a:defRPr/>
            </a:pPr>
            <a:r>
              <a:rPr lang="zh-CN" altLang="en-US" sz="1400" dirty="0" smtClean="0">
                <a:solidFill>
                  <a:srgbClr val="000000"/>
                </a:solidFill>
                <a:latin typeface="Verdana" panose="020B0604030504040204" pitchFamily="34" charset="0"/>
              </a:rPr>
              <a:t>需要很高的吞吐量，瞬间写入量很大。</a:t>
            </a:r>
            <a:endParaRPr lang="zh-CN" altLang="en-US" sz="1400" dirty="0" smtClean="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Wingdings" panose="05000000000000000000" pitchFamily="2" charset="2"/>
              <a:buChar char="l"/>
              <a:defRPr/>
            </a:pPr>
            <a:r>
              <a:rPr lang="zh-CN" altLang="en-US" sz="1400" dirty="0" smtClean="0">
                <a:solidFill>
                  <a:srgbClr val="000000"/>
                </a:solidFill>
                <a:latin typeface="Verdana" panose="020B0604030504040204" pitchFamily="34" charset="0"/>
              </a:rPr>
              <a:t>数据有很多版本需要维护，</a:t>
            </a:r>
            <a:r>
              <a:rPr lang="en-US" altLang="zh-CN" sz="1400" dirty="0" err="1" smtClean="0">
                <a:solidFill>
                  <a:srgbClr val="000000"/>
                </a:solidFill>
                <a:latin typeface="Verdana" panose="020B0604030504040204" pitchFamily="34" charset="0"/>
              </a:rPr>
              <a:t>HBase</a:t>
            </a:r>
            <a:r>
              <a:rPr lang="en-US" altLang="zh-CN" sz="1400" dirty="0" smtClean="0">
                <a:solidFill>
                  <a:srgbClr val="000000"/>
                </a:solidFill>
                <a:latin typeface="Verdana" panose="020B0604030504040204" pitchFamily="34" charset="0"/>
              </a:rPr>
              <a:t> </a:t>
            </a:r>
            <a:r>
              <a:rPr lang="zh-CN" altLang="en-US" sz="1400" dirty="0" smtClean="0">
                <a:solidFill>
                  <a:srgbClr val="000000"/>
                </a:solidFill>
                <a:latin typeface="Verdana" panose="020B0604030504040204" pitchFamily="34" charset="0"/>
              </a:rPr>
              <a:t>利用时间戳来区分不同版本的数据。</a:t>
            </a:r>
            <a:endParaRPr lang="zh-CN" altLang="en-US" sz="1400" dirty="0" smtClean="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Wingdings" panose="05000000000000000000" pitchFamily="2" charset="2"/>
              <a:buChar char="l"/>
              <a:defRPr/>
            </a:pPr>
            <a:r>
              <a:rPr lang="zh-CN" altLang="en-US" sz="1400" dirty="0" smtClean="0">
                <a:solidFill>
                  <a:srgbClr val="000000"/>
                </a:solidFill>
                <a:latin typeface="Verdana" panose="020B0604030504040204" pitchFamily="34" charset="0"/>
              </a:rPr>
              <a:t>具有高可扩展性，能动态地扩展整个存储系统。</a:t>
            </a:r>
            <a:endParaRPr lang="zh-CN" altLang="en-US" sz="1400" dirty="0">
              <a:solidFill>
                <a:srgbClr val="000000"/>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216204" y="838200"/>
            <a:ext cx="8527995" cy="461665"/>
          </a:xfrm>
          <a:prstGeom prst="rect">
            <a:avLst/>
          </a:prstGeom>
          <a:noFill/>
        </p:spPr>
        <p:txBody>
          <a:bodyPr wrap="square" rtlCol="0">
            <a:spAutoFit/>
          </a:bodyPr>
          <a:lstStyle/>
          <a:p>
            <a:pPr lvl="0" fontAlgn="base">
              <a:spcBef>
                <a:spcPct val="0"/>
              </a:spcBef>
              <a:spcAft>
                <a:spcPct val="0"/>
              </a:spcAft>
              <a:defRPr/>
            </a:pPr>
            <a:r>
              <a:rPr lang="en-US" altLang="zh-CN" sz="2400" b="1" dirty="0" err="1">
                <a:solidFill>
                  <a:prstClr val="black"/>
                </a:solidFill>
                <a:latin typeface="微软雅黑" panose="020B0503020204020204" pitchFamily="34" charset="-122"/>
                <a:ea typeface="微软雅黑" panose="020B0503020204020204" pitchFamily="34" charset="-122"/>
              </a:rPr>
              <a:t>Hbase</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使用场景</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216204" y="1657174"/>
            <a:ext cx="9622357" cy="2400657"/>
          </a:xfrm>
          <a:prstGeom prst="rect">
            <a:avLst/>
          </a:prstGeom>
        </p:spPr>
        <p:txBody>
          <a:bodyPr wrap="square">
            <a:spAutoFit/>
          </a:bodyPr>
          <a:lstStyle/>
          <a:p>
            <a:pPr lvl="0" fontAlgn="base">
              <a:lnSpc>
                <a:spcPct val="150000"/>
              </a:lnSpc>
              <a:spcBef>
                <a:spcPct val="0"/>
              </a:spcBef>
              <a:spcAft>
                <a:spcPct val="0"/>
              </a:spcAft>
              <a:defRPr/>
            </a:pPr>
            <a:r>
              <a:rPr lang="zh-CN" altLang="en-US" sz="1600" b="1" dirty="0" smtClean="0">
                <a:solidFill>
                  <a:srgbClr val="000000"/>
                </a:solidFill>
                <a:latin typeface="Verdana" panose="020B0604030504040204" pitchFamily="34" charset="0"/>
              </a:rPr>
              <a:t>在</a:t>
            </a:r>
            <a:r>
              <a:rPr lang="zh-CN" altLang="en-US" sz="1600" b="1" dirty="0">
                <a:solidFill>
                  <a:srgbClr val="000000"/>
                </a:solidFill>
                <a:latin typeface="Verdana" panose="020B0604030504040204" pitchFamily="34" charset="0"/>
              </a:rPr>
              <a:t>实际应用中，有很多公司使用 </a:t>
            </a:r>
            <a:r>
              <a:rPr lang="en-US" altLang="zh-CN" sz="1600" b="1" dirty="0" err="1">
                <a:solidFill>
                  <a:srgbClr val="000000"/>
                </a:solidFill>
                <a:latin typeface="Verdana" panose="020B0604030504040204" pitchFamily="34" charset="0"/>
              </a:rPr>
              <a:t>Hbase</a:t>
            </a:r>
            <a:r>
              <a:rPr lang="zh-CN" altLang="en-US" sz="1600" b="1" dirty="0">
                <a:solidFill>
                  <a:srgbClr val="000000"/>
                </a:solidFill>
                <a:latin typeface="Verdana" panose="020B0604030504040204" pitchFamily="34" charset="0"/>
              </a:rPr>
              <a:t>：</a:t>
            </a:r>
            <a:endParaRPr lang="en-US" altLang="zh-CN" sz="1600" b="1"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Wingdings" panose="05000000000000000000" pitchFamily="2" charset="2"/>
              <a:buChar char="l"/>
              <a:defRPr/>
            </a:pPr>
            <a:r>
              <a:rPr lang="zh-CN" altLang="en-US" sz="1400" dirty="0">
                <a:solidFill>
                  <a:srgbClr val="000000"/>
                </a:solidFill>
                <a:latin typeface="Verdana" panose="020B0604030504040204" pitchFamily="34" charset="0"/>
              </a:rPr>
              <a:t>如 </a:t>
            </a:r>
            <a:r>
              <a:rPr lang="en-US" altLang="zh-CN" sz="1400" dirty="0">
                <a:solidFill>
                  <a:srgbClr val="000000"/>
                </a:solidFill>
                <a:latin typeface="Verdana" panose="020B0604030504040204" pitchFamily="34" charset="0"/>
              </a:rPr>
              <a:t>Facebook </a:t>
            </a:r>
            <a:r>
              <a:rPr lang="zh-CN" altLang="en-US" sz="1400" dirty="0">
                <a:solidFill>
                  <a:srgbClr val="000000"/>
                </a:solidFill>
                <a:latin typeface="Verdana" panose="020B0604030504040204" pitchFamily="34" charset="0"/>
              </a:rPr>
              <a:t>公司的 </a:t>
            </a:r>
            <a:r>
              <a:rPr lang="en-US" altLang="zh-CN" sz="1400" dirty="0">
                <a:solidFill>
                  <a:srgbClr val="000000"/>
                </a:solidFill>
                <a:latin typeface="Verdana" panose="020B0604030504040204" pitchFamily="34" charset="0"/>
              </a:rPr>
              <a:t>Social Inbox </a:t>
            </a:r>
            <a:r>
              <a:rPr lang="zh-CN" altLang="en-US" sz="1400" dirty="0">
                <a:solidFill>
                  <a:srgbClr val="000000"/>
                </a:solidFill>
                <a:latin typeface="Verdana" panose="020B0604030504040204" pitchFamily="34" charset="0"/>
              </a:rPr>
              <a:t>系统，使用 </a:t>
            </a:r>
            <a:r>
              <a:rPr lang="en-US" altLang="zh-CN" sz="1400" dirty="0" err="1">
                <a:solidFill>
                  <a:srgbClr val="000000"/>
                </a:solidFill>
                <a:latin typeface="Verdana" panose="020B0604030504040204" pitchFamily="34" charset="0"/>
              </a:rPr>
              <a:t>HBase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作为消息服务的基础存储设施，每月可处理几千亿条的消息；</a:t>
            </a:r>
            <a:endParaRPr lang="en-US" altLang="zh-CN" sz="14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Wingdings" panose="05000000000000000000" pitchFamily="2" charset="2"/>
              <a:buChar char="l"/>
              <a:defRPr/>
            </a:pPr>
            <a:r>
              <a:rPr lang="en-US" altLang="zh-CN" sz="1400" dirty="0">
                <a:solidFill>
                  <a:srgbClr val="000000"/>
                </a:solidFill>
                <a:latin typeface="Verdana" panose="020B0604030504040204" pitchFamily="34" charset="0"/>
              </a:rPr>
              <a:t>Yahoo </a:t>
            </a:r>
            <a:r>
              <a:rPr lang="zh-CN" altLang="en-US" sz="1400" dirty="0">
                <a:solidFill>
                  <a:srgbClr val="000000"/>
                </a:solidFill>
                <a:latin typeface="Verdana" panose="020B0604030504040204" pitchFamily="34" charset="0"/>
              </a:rPr>
              <a:t>公司使用 </a:t>
            </a:r>
            <a:r>
              <a:rPr lang="en-US" altLang="zh-CN" sz="1400" dirty="0" err="1">
                <a:solidFill>
                  <a:srgbClr val="000000"/>
                </a:solidFill>
                <a:latin typeface="Verdana" panose="020B0604030504040204" pitchFamily="34" charset="0"/>
              </a:rPr>
              <a:t>HBase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存储检查近似重复的指纹信息的文档，它的集群当中分别运行着 </a:t>
            </a:r>
            <a:r>
              <a:rPr lang="en-US" altLang="zh-CN" sz="1400" dirty="0">
                <a:solidFill>
                  <a:srgbClr val="000000"/>
                </a:solidFill>
                <a:latin typeface="Verdana" panose="020B0604030504040204" pitchFamily="34" charset="0"/>
              </a:rPr>
              <a:t>Hadoop </a:t>
            </a:r>
            <a:r>
              <a:rPr lang="zh-CN" altLang="en-US" sz="1400" dirty="0">
                <a:solidFill>
                  <a:srgbClr val="000000"/>
                </a:solidFill>
                <a:latin typeface="Verdana" panose="020B0604030504040204" pitchFamily="34" charset="0"/>
              </a:rPr>
              <a:t>和 </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，表中存了上百万行数据；</a:t>
            </a:r>
            <a:endParaRPr lang="en-US" altLang="zh-CN" sz="1400" dirty="0">
              <a:solidFill>
                <a:srgbClr val="000000"/>
              </a:solidFill>
              <a:latin typeface="Verdana" panose="020B0604030504040204" pitchFamily="34" charset="0"/>
            </a:endParaRPr>
          </a:p>
          <a:p>
            <a:pPr marL="285750" lvl="0" indent="-285750" fontAlgn="base">
              <a:lnSpc>
                <a:spcPct val="150000"/>
              </a:lnSpc>
              <a:spcBef>
                <a:spcPct val="0"/>
              </a:spcBef>
              <a:spcAft>
                <a:spcPct val="0"/>
              </a:spcAft>
              <a:buFont typeface="Wingdings" panose="05000000000000000000" pitchFamily="2" charset="2"/>
              <a:buChar char="l"/>
              <a:defRPr/>
            </a:pPr>
            <a:r>
              <a:rPr lang="en-US" altLang="zh-CN" sz="1400" dirty="0">
                <a:solidFill>
                  <a:srgbClr val="000000"/>
                </a:solidFill>
                <a:latin typeface="Verdana" panose="020B0604030504040204" pitchFamily="34" charset="0"/>
              </a:rPr>
              <a:t>Adobe </a:t>
            </a:r>
            <a:r>
              <a:rPr lang="zh-CN" altLang="en-US" sz="1400" dirty="0">
                <a:solidFill>
                  <a:srgbClr val="000000"/>
                </a:solidFill>
                <a:latin typeface="Verdana" panose="020B0604030504040204" pitchFamily="34" charset="0"/>
              </a:rPr>
              <a:t>公司使用 </a:t>
            </a:r>
            <a:r>
              <a:rPr lang="en-US" altLang="zh-CN" sz="1400" dirty="0" err="1">
                <a:solidFill>
                  <a:srgbClr val="000000"/>
                </a:solidFill>
                <a:latin typeface="Verdana" panose="020B0604030504040204" pitchFamily="34" charset="0"/>
              </a:rPr>
              <a:t>Hadoop+HBase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的生产集群，将数据直接持续地存储在 </a:t>
            </a:r>
            <a:r>
              <a:rPr lang="en-US" altLang="zh-CN" sz="1400" dirty="0" err="1">
                <a:solidFill>
                  <a:srgbClr val="000000"/>
                </a:solidFill>
                <a:latin typeface="Verdana" panose="020B0604030504040204" pitchFamily="34" charset="0"/>
              </a:rPr>
              <a:t>HBase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中，并将 </a:t>
            </a:r>
            <a:r>
              <a:rPr lang="en-US" altLang="zh-CN" sz="1400" dirty="0" err="1">
                <a:solidFill>
                  <a:srgbClr val="000000"/>
                </a:solidFill>
                <a:latin typeface="Verdana" panose="020B0604030504040204" pitchFamily="34" charset="0"/>
              </a:rPr>
              <a:t>HBase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作为数据源进行 </a:t>
            </a:r>
            <a:r>
              <a:rPr lang="en-US" altLang="zh-CN" sz="1400" dirty="0" err="1">
                <a:solidFill>
                  <a:srgbClr val="000000"/>
                </a:solidFill>
                <a:latin typeface="Verdana" panose="020B0604030504040204" pitchFamily="34" charset="0"/>
              </a:rPr>
              <a:t>MapReduce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的作业处理；</a:t>
            </a:r>
            <a:endParaRPr lang="en-US" altLang="zh-CN" sz="1400" dirty="0">
              <a:solidFill>
                <a:srgbClr val="000000"/>
              </a:solidFill>
              <a:latin typeface="Verdana" panose="020B0604030504040204" pitchFamily="34" charset="0"/>
            </a:endParaRPr>
          </a:p>
          <a:p>
            <a:pPr marL="285750" indent="-285750" fontAlgn="base">
              <a:lnSpc>
                <a:spcPct val="150000"/>
              </a:lnSpc>
              <a:spcBef>
                <a:spcPct val="0"/>
              </a:spcBef>
              <a:spcAft>
                <a:spcPct val="0"/>
              </a:spcAft>
              <a:buFont typeface="Wingdings" panose="05000000000000000000" pitchFamily="2" charset="2"/>
              <a:buChar char="l"/>
              <a:defRPr/>
            </a:pPr>
            <a:r>
              <a:rPr lang="en-US" altLang="zh-CN" sz="1400" dirty="0">
                <a:solidFill>
                  <a:srgbClr val="000000"/>
                </a:solidFill>
                <a:latin typeface="Verdana" panose="020B0604030504040204" pitchFamily="34" charset="0"/>
              </a:rPr>
              <a:t>Apache </a:t>
            </a:r>
            <a:r>
              <a:rPr lang="zh-CN" altLang="en-US" sz="1400" dirty="0">
                <a:solidFill>
                  <a:srgbClr val="000000"/>
                </a:solidFill>
                <a:latin typeface="Verdana" panose="020B0604030504040204" pitchFamily="34" charset="0"/>
              </a:rPr>
              <a:t>公司使用 </a:t>
            </a:r>
            <a:r>
              <a:rPr lang="en-US" altLang="zh-CN" sz="1400" dirty="0" err="1">
                <a:solidFill>
                  <a:srgbClr val="000000"/>
                </a:solidFill>
                <a:latin typeface="Verdana" panose="020B0604030504040204" pitchFamily="34" charset="0"/>
              </a:rPr>
              <a:t>HBase</a:t>
            </a:r>
            <a:r>
              <a:rPr lang="en-US" altLang="zh-CN" sz="1400" dirty="0">
                <a:solidFill>
                  <a:srgbClr val="000000"/>
                </a:solidFill>
                <a:latin typeface="Verdana" panose="020B0604030504040204" pitchFamily="34" charset="0"/>
              </a:rPr>
              <a:t> </a:t>
            </a:r>
            <a:r>
              <a:rPr lang="zh-CN" altLang="en-US" sz="1400" dirty="0">
                <a:solidFill>
                  <a:srgbClr val="000000"/>
                </a:solidFill>
                <a:latin typeface="Verdana" panose="020B0604030504040204" pitchFamily="34" charset="0"/>
              </a:rPr>
              <a:t>来维护 </a:t>
            </a:r>
            <a:r>
              <a:rPr lang="en-US" altLang="zh-CN" sz="1400" dirty="0">
                <a:solidFill>
                  <a:srgbClr val="000000"/>
                </a:solidFill>
                <a:latin typeface="Verdana" panose="020B0604030504040204" pitchFamily="34" charset="0"/>
              </a:rPr>
              <a:t>Wiki </a:t>
            </a:r>
            <a:r>
              <a:rPr lang="zh-CN" altLang="en-US" sz="1400" dirty="0">
                <a:solidFill>
                  <a:srgbClr val="000000"/>
                </a:solidFill>
                <a:latin typeface="Verdana" panose="020B0604030504040204" pitchFamily="34" charset="0"/>
              </a:rPr>
              <a:t>的相关信息。</a:t>
            </a:r>
            <a:endParaRPr lang="zh-CN" altLang="en-US" sz="1400" dirty="0">
              <a:solidFill>
                <a:srgbClr val="000000"/>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327038" y="2165330"/>
            <a:ext cx="6634086" cy="12808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prstClr val="black">
                    <a:lumMod val="85000"/>
                    <a:lumOff val="15000"/>
                  </a:prstClr>
                </a:solidFill>
                <a:effectLst/>
                <a:uLnTx/>
                <a:uFillTx/>
                <a:latin typeface="Century Gothic" panose="020B0502020202020204"/>
                <a:ea typeface="幼圆" panose="02010509060101010101" pitchFamily="49" charset="-122"/>
                <a:cs typeface="+mj-cs"/>
              </a:rPr>
              <a:t>5.1Hbase</a:t>
            </a:r>
            <a:r>
              <a:rPr kumimoji="0" lang="zh-CN" altLang="en-US" sz="4400" b="0" i="0" u="none" strike="noStrike" kern="1200" cap="none" spc="0" normalizeH="0" baseline="0" noProof="0" dirty="0" smtClean="0">
                <a:ln>
                  <a:noFill/>
                </a:ln>
                <a:solidFill>
                  <a:prstClr val="black">
                    <a:lumMod val="85000"/>
                    <a:lumOff val="15000"/>
                  </a:prstClr>
                </a:solidFill>
                <a:effectLst/>
                <a:uLnTx/>
                <a:uFillTx/>
                <a:latin typeface="Century Gothic" panose="020B0502020202020204"/>
                <a:ea typeface="幼圆" panose="02010509060101010101" pitchFamily="49" charset="-122"/>
                <a:cs typeface="+mj-cs"/>
              </a:rPr>
              <a:t>数据模型</a:t>
            </a:r>
            <a:endParaRPr kumimoji="0" lang="zh-CN" altLang="en-US" sz="44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幼圆" panose="02010509060101010101" pitchFamily="49" charset="-122"/>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214676" y="576714"/>
            <a:ext cx="8527995"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什么是</a:t>
            </a:r>
            <a:r>
              <a:rPr kumimoji="0" lang="en-US" altLang="zh-CN" sz="2400" b="1"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rPr>
              <a:t>Hbase</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214676" y="1204712"/>
            <a:ext cx="9198723" cy="1063304"/>
          </a:xfrm>
          <a:prstGeom prst="rect">
            <a:avLst/>
          </a:prstGeom>
        </p:spPr>
        <p:txBody>
          <a:bodyPr wrap="square">
            <a:spAutoFit/>
          </a:bodyPr>
          <a:lstStyle/>
          <a:p>
            <a:pPr lvl="0" fontAlgn="base">
              <a:lnSpc>
                <a:spcPct val="150000"/>
              </a:lnSpc>
              <a:spcBef>
                <a:spcPct val="0"/>
              </a:spcBef>
              <a:spcAft>
                <a:spcPct val="0"/>
              </a:spcAft>
              <a:defRPr/>
            </a:pPr>
            <a:r>
              <a:rPr lang="en-US" altLang="zh-CN" sz="1600" b="1" dirty="0" err="1" smtClean="0">
                <a:solidFill>
                  <a:srgbClr val="000000"/>
                </a:solidFill>
                <a:latin typeface="Verdana" panose="020B0604030504040204" pitchFamily="34" charset="0"/>
              </a:rPr>
              <a:t>Hbase</a:t>
            </a:r>
            <a:r>
              <a:rPr lang="zh-CN" altLang="en-US" sz="1600" b="1" dirty="0" smtClean="0">
                <a:solidFill>
                  <a:srgbClr val="000000"/>
                </a:solidFill>
                <a:latin typeface="Verdana" panose="020B0604030504040204" pitchFamily="34" charset="0"/>
              </a:rPr>
              <a:t>：</a:t>
            </a:r>
            <a:r>
              <a:rPr lang="zh-CN" altLang="en-US" sz="1400" dirty="0" smtClean="0">
                <a:solidFill>
                  <a:srgbClr val="000000"/>
                </a:solidFill>
                <a:latin typeface="Verdana" panose="020B0604030504040204" pitchFamily="34" charset="0"/>
              </a:rPr>
              <a:t>是</a:t>
            </a:r>
            <a:r>
              <a:rPr lang="zh-CN" altLang="en-US" sz="1400" dirty="0">
                <a:solidFill>
                  <a:srgbClr val="000000"/>
                </a:solidFill>
                <a:latin typeface="Verdana" panose="020B0604030504040204" pitchFamily="34" charset="0"/>
              </a:rPr>
              <a:t>一个</a:t>
            </a:r>
            <a:r>
              <a:rPr lang="zh-CN" altLang="en-US" sz="1400" b="1" dirty="0">
                <a:solidFill>
                  <a:srgbClr val="000000"/>
                </a:solidFill>
                <a:latin typeface="Verdana" panose="020B0604030504040204" pitchFamily="34" charset="0"/>
              </a:rPr>
              <a:t>高可靠性、高性能、面向列、可伸缩、实时读写的分布式数据库。</a:t>
            </a:r>
            <a:r>
              <a:rPr lang="zh-CN" altLang="en-US" sz="1400" dirty="0">
                <a:solidFill>
                  <a:srgbClr val="000000"/>
                </a:solidFill>
                <a:latin typeface="Verdana" panose="020B0604030504040204" pitchFamily="34" charset="0"/>
              </a:rPr>
              <a:t>依托</a:t>
            </a:r>
            <a:r>
              <a:rPr lang="en-US" altLang="zh-CN" sz="1400" dirty="0">
                <a:solidFill>
                  <a:srgbClr val="000000"/>
                </a:solidFill>
                <a:latin typeface="Verdana" panose="020B0604030504040204" pitchFamily="34" charset="0"/>
              </a:rPr>
              <a:t>Hadoop-HDFS</a:t>
            </a:r>
            <a:r>
              <a:rPr lang="zh-CN" altLang="en-US" sz="1400" dirty="0">
                <a:solidFill>
                  <a:srgbClr val="000000"/>
                </a:solidFill>
                <a:latin typeface="Verdana" panose="020B0604030504040204" pitchFamily="34" charset="0"/>
              </a:rPr>
              <a:t>作为其文件存储系统，利用</a:t>
            </a:r>
            <a:r>
              <a:rPr lang="en-US" altLang="zh-CN" sz="1400" dirty="0" err="1">
                <a:solidFill>
                  <a:srgbClr val="000000"/>
                </a:solidFill>
                <a:latin typeface="Verdana" panose="020B0604030504040204" pitchFamily="34" charset="0"/>
              </a:rPr>
              <a:t>MapReduce</a:t>
            </a:r>
            <a:r>
              <a:rPr lang="zh-CN" altLang="en-US" sz="1400" dirty="0">
                <a:solidFill>
                  <a:srgbClr val="000000"/>
                </a:solidFill>
                <a:latin typeface="Verdana" panose="020B0604030504040204" pitchFamily="34" charset="0"/>
              </a:rPr>
              <a:t>来处理海量数据，用</a:t>
            </a:r>
            <a:r>
              <a:rPr lang="en-US" altLang="zh-CN" sz="1400" dirty="0">
                <a:solidFill>
                  <a:srgbClr val="000000"/>
                </a:solidFill>
                <a:latin typeface="Verdana" panose="020B0604030504040204" pitchFamily="34" charset="0"/>
              </a:rPr>
              <a:t>Zookeeper</a:t>
            </a:r>
            <a:r>
              <a:rPr lang="zh-CN" altLang="en-US" sz="1400" dirty="0">
                <a:solidFill>
                  <a:srgbClr val="000000"/>
                </a:solidFill>
                <a:latin typeface="Verdana" panose="020B0604030504040204" pitchFamily="34" charset="0"/>
              </a:rPr>
              <a:t>作为其分布式协同服务，主要用来</a:t>
            </a:r>
            <a:r>
              <a:rPr lang="zh-CN" altLang="en-US" sz="1400" b="1" dirty="0">
                <a:solidFill>
                  <a:srgbClr val="000000"/>
                </a:solidFill>
                <a:latin typeface="Verdana" panose="020B0604030504040204" pitchFamily="34" charset="0"/>
              </a:rPr>
              <a:t>存储非结构化和半结构化的松散数据</a:t>
            </a:r>
            <a:r>
              <a:rPr lang="zh-CN" altLang="en-US" sz="1400" dirty="0">
                <a:solidFill>
                  <a:srgbClr val="000000"/>
                </a:solidFill>
                <a:latin typeface="Verdana" panose="020B0604030504040204" pitchFamily="34" charset="0"/>
              </a:rPr>
              <a:t>（列存 </a:t>
            </a:r>
            <a:r>
              <a:rPr lang="en-US" altLang="zh-CN" sz="1400" dirty="0">
                <a:solidFill>
                  <a:srgbClr val="000000"/>
                </a:solidFill>
                <a:latin typeface="Verdana" panose="020B0604030504040204" pitchFamily="34" charset="0"/>
              </a:rPr>
              <a:t>NoSQL </a:t>
            </a:r>
            <a:r>
              <a:rPr lang="zh-CN" altLang="en-US" sz="1400" dirty="0" smtClean="0">
                <a:solidFill>
                  <a:srgbClr val="000000"/>
                </a:solidFill>
                <a:latin typeface="Verdana" panose="020B0604030504040204" pitchFamily="34" charset="0"/>
              </a:rPr>
              <a:t>数据库）</a:t>
            </a:r>
            <a:endParaRPr lang="en-US" altLang="zh-CN" sz="1400" dirty="0">
              <a:solidFill>
                <a:srgbClr val="000000"/>
              </a:solidFill>
              <a:latin typeface="Verdana" panose="020B060403050404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6855" y="2542905"/>
            <a:ext cx="7358541" cy="2965382"/>
          </a:xfrm>
          <a:prstGeom prst="rect">
            <a:avLst/>
          </a:prstGeom>
        </p:spPr>
      </p:pic>
      <p:sp>
        <p:nvSpPr>
          <p:cNvPr id="4" name="矩形 3"/>
          <p:cNvSpPr/>
          <p:nvPr/>
        </p:nvSpPr>
        <p:spPr>
          <a:xfrm>
            <a:off x="2742236" y="5939021"/>
            <a:ext cx="7221154" cy="415498"/>
          </a:xfrm>
          <a:prstGeom prst="rect">
            <a:avLst/>
          </a:prstGeom>
        </p:spPr>
        <p:txBody>
          <a:bodyPr wrap="square">
            <a:spAutoFit/>
          </a:bodyPr>
          <a:lstStyle/>
          <a:p>
            <a:pPr>
              <a:lnSpc>
                <a:spcPct val="150000"/>
              </a:lnSpc>
            </a:pPr>
            <a:r>
              <a:rPr lang="en-US" altLang="zh-CN" sz="1600" dirty="0" err="1"/>
              <a:t>HBase</a:t>
            </a:r>
            <a:r>
              <a:rPr lang="zh-CN" altLang="en-US" sz="1600" dirty="0"/>
              <a:t>数据</a:t>
            </a:r>
            <a:r>
              <a:rPr lang="zh-CN" altLang="en-US" sz="1600" dirty="0" smtClean="0"/>
              <a:t>存储结构主要包括</a:t>
            </a:r>
            <a:r>
              <a:rPr lang="zh-CN" altLang="en-US" sz="1600" dirty="0"/>
              <a:t>：</a:t>
            </a:r>
            <a:r>
              <a:rPr lang="zh-CN" altLang="en-US" sz="1600" b="1" dirty="0"/>
              <a:t>表、行、列族、列限定符、单元格和时间</a:t>
            </a:r>
            <a:r>
              <a:rPr lang="zh-CN" altLang="en-US" sz="1600" b="1" dirty="0" smtClean="0"/>
              <a:t>戳</a:t>
            </a:r>
            <a:r>
              <a:rPr lang="zh-CN" altLang="en-US" sz="1600" dirty="0" smtClean="0"/>
              <a:t>。</a:t>
            </a:r>
            <a:endParaRPr lang="zh-CN" altLang="en-US" sz="1600" dirty="0"/>
          </a:p>
        </p:txBody>
      </p:sp>
      <p:sp>
        <p:nvSpPr>
          <p:cNvPr id="10" name="TextBox 5"/>
          <p:cNvSpPr txBox="1"/>
          <p:nvPr/>
        </p:nvSpPr>
        <p:spPr>
          <a:xfrm rot="5400000">
            <a:off x="9905601" y="3442925"/>
            <a:ext cx="1477328" cy="1165343"/>
          </a:xfrm>
          <a:prstGeom prst="rect">
            <a:avLst/>
          </a:prstGeom>
          <a:noFill/>
        </p:spPr>
        <p:txBody>
          <a:bodyPr vert="vert270" wrap="square" rtlCol="0">
            <a:spAutoFit/>
          </a:bodyPr>
          <a:lstStyle/>
          <a:p>
            <a:pPr lvl="0" fontAlgn="base">
              <a:lnSpc>
                <a:spcPct val="150000"/>
              </a:lnSpc>
              <a:spcBef>
                <a:spcPct val="0"/>
              </a:spcBef>
              <a:spcAft>
                <a:spcPct val="0"/>
              </a:spcAft>
              <a:defRPr/>
            </a:pPr>
            <a:r>
              <a:rPr kumimoji="0" lang="en-US" altLang="zh-CN" sz="1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Row key</a:t>
            </a:r>
            <a:endParaRPr kumimoji="0" lang="en-US" altLang="zh-CN" sz="1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lvl="0" fontAlgn="base">
              <a:lnSpc>
                <a:spcPct val="150000"/>
              </a:lnSpc>
              <a:spcBef>
                <a:spcPct val="0"/>
              </a:spcBef>
              <a:spcAft>
                <a:spcPct val="0"/>
              </a:spcAft>
              <a:defRPr/>
            </a:pPr>
            <a:r>
              <a:rPr lang="zh-CN" altLang="en-US" sz="1400" b="1" dirty="0" smtClean="0">
                <a:solidFill>
                  <a:prstClr val="black"/>
                </a:solidFill>
                <a:latin typeface="微软雅黑" panose="020B0503020204020204" pitchFamily="34" charset="-122"/>
                <a:ea typeface="微软雅黑" panose="020B0503020204020204" pitchFamily="34" charset="-122"/>
              </a:rPr>
              <a:t>时间戳</a:t>
            </a:r>
            <a:endParaRPr lang="en-US" altLang="zh-CN" sz="1400" b="1" dirty="0" smtClean="0">
              <a:solidFill>
                <a:prstClr val="black"/>
              </a:solidFill>
              <a:latin typeface="微软雅黑" panose="020B0503020204020204" pitchFamily="34" charset="-122"/>
              <a:ea typeface="微软雅黑" panose="020B0503020204020204" pitchFamily="34" charset="-122"/>
            </a:endParaRPr>
          </a:p>
          <a:p>
            <a:pPr lvl="0" fontAlgn="base">
              <a:lnSpc>
                <a:spcPct val="150000"/>
              </a:lnSpc>
              <a:spcBef>
                <a:spcPct val="0"/>
              </a:spcBef>
              <a:spcAft>
                <a:spcPct val="0"/>
              </a:spcAft>
              <a:defRPr/>
            </a:pPr>
            <a:r>
              <a:rPr kumimoji="0" lang="zh-CN" altLang="en-US" sz="1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数据类型</a:t>
            </a:r>
            <a:endParaRPr kumimoji="0" lang="en-US" altLang="zh-CN" sz="1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lvl="0" fontAlgn="base">
              <a:lnSpc>
                <a:spcPct val="150000"/>
              </a:lnSpc>
              <a:spcBef>
                <a:spcPct val="0"/>
              </a:spcBef>
              <a:spcAft>
                <a:spcPct val="0"/>
              </a:spcAft>
              <a:defRPr/>
            </a:pPr>
            <a:r>
              <a:rPr lang="en-US" altLang="zh-CN" sz="1400" b="1" dirty="0">
                <a:solidFill>
                  <a:prstClr val="black"/>
                </a:solidFill>
                <a:latin typeface="微软雅黑" panose="020B0503020204020204" pitchFamily="34" charset="-122"/>
                <a:ea typeface="微软雅黑" panose="020B0503020204020204" pitchFamily="34" charset="-122"/>
              </a:rPr>
              <a:t>Region</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118928" y="526915"/>
            <a:ext cx="8527995" cy="461665"/>
          </a:xfrm>
          <a:prstGeom prst="rect">
            <a:avLst/>
          </a:prstGeom>
          <a:noFill/>
        </p:spPr>
        <p:txBody>
          <a:bodyPr wrap="square" rtlCol="0">
            <a:spAutoFit/>
          </a:bodyPr>
          <a:lstStyle/>
          <a:p>
            <a:pPr lvl="0" fontAlgn="base">
              <a:spcBef>
                <a:spcPct val="0"/>
              </a:spcBef>
              <a:spcAft>
                <a:spcPct val="0"/>
              </a:spcAft>
              <a:defRPr/>
            </a:pPr>
            <a:r>
              <a:rPr lang="en-US" altLang="zh-CN" sz="2400" b="1" dirty="0" err="1">
                <a:solidFill>
                  <a:prstClr val="black"/>
                </a:solidFill>
                <a:latin typeface="微软雅黑" panose="020B0503020204020204" pitchFamily="34" charset="-122"/>
                <a:ea typeface="微软雅黑" panose="020B0503020204020204" pitchFamily="34" charset="-122"/>
              </a:rPr>
              <a:t>HBase</a:t>
            </a:r>
            <a:r>
              <a:rPr lang="zh-CN" altLang="en-US" sz="2400" b="1" dirty="0">
                <a:solidFill>
                  <a:prstClr val="black"/>
                </a:solidFill>
                <a:latin typeface="微软雅黑" panose="020B0503020204020204" pitchFamily="34" charset="-122"/>
                <a:ea typeface="微软雅黑" panose="020B0503020204020204" pitchFamily="34" charset="-122"/>
              </a:rPr>
              <a:t>的数据存储模型的概念</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2118928" y="1137555"/>
            <a:ext cx="9198723" cy="3185487"/>
          </a:xfrm>
          <a:prstGeom prst="rect">
            <a:avLst/>
          </a:prstGeom>
        </p:spPr>
        <p:txBody>
          <a:bodyPr wrap="square">
            <a:spAutoFit/>
          </a:bodyPr>
          <a:lstStyle/>
          <a:p>
            <a:pPr lvl="0" indent="-457200" fontAlgn="base">
              <a:lnSpc>
                <a:spcPct val="150000"/>
              </a:lnSpc>
              <a:spcBef>
                <a:spcPct val="0"/>
              </a:spcBef>
              <a:spcAft>
                <a:spcPct val="0"/>
              </a:spcAft>
              <a:buFont typeface="Arial" panose="020B0604020202020204" pitchFamily="34" charset="0"/>
              <a:buChar char="•"/>
              <a:defRPr/>
            </a:pPr>
            <a:r>
              <a:rPr lang="zh-CN" altLang="en-US" sz="1600" b="1" dirty="0">
                <a:solidFill>
                  <a:srgbClr val="000000"/>
                </a:solidFill>
                <a:latin typeface="Verdana" panose="020B0604030504040204" pitchFamily="34" charset="0"/>
              </a:rPr>
              <a:t>表： </a:t>
            </a:r>
            <a:r>
              <a:rPr lang="zh-CN" altLang="en-US" sz="1400" dirty="0">
                <a:solidFill>
                  <a:srgbClr val="000000"/>
                </a:solidFill>
                <a:latin typeface="Verdana" panose="020B0604030504040204" pitchFamily="34" charset="0"/>
              </a:rPr>
              <a:t>表的作用将存储在</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的数据组织起来</a:t>
            </a:r>
            <a:r>
              <a:rPr lang="zh-CN" altLang="en-US" sz="1400" dirty="0" smtClean="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vl="0" indent="-457200" fontAlgn="base">
              <a:lnSpc>
                <a:spcPct val="150000"/>
              </a:lnSpc>
              <a:spcBef>
                <a:spcPct val="0"/>
              </a:spcBef>
              <a:spcAft>
                <a:spcPct val="0"/>
              </a:spcAft>
              <a:buFont typeface="Arial" panose="020B0604020202020204" pitchFamily="34" charset="0"/>
              <a:buChar char="•"/>
              <a:defRPr/>
            </a:pPr>
            <a:r>
              <a:rPr lang="zh-CN" altLang="en-US" sz="1600" b="1" dirty="0">
                <a:solidFill>
                  <a:srgbClr val="000000"/>
                </a:solidFill>
                <a:latin typeface="Verdana" panose="020B0604030504040204" pitchFamily="34" charset="0"/>
              </a:rPr>
              <a:t>行： </a:t>
            </a:r>
            <a:r>
              <a:rPr lang="zh-CN" altLang="en-US" sz="1400" dirty="0">
                <a:solidFill>
                  <a:srgbClr val="000000"/>
                </a:solidFill>
                <a:latin typeface="Verdana" panose="020B0604030504040204" pitchFamily="34" charset="0"/>
              </a:rPr>
              <a:t>行包含在表中，数据以行的形式存储在</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的表中。</a:t>
            </a:r>
            <a:r>
              <a:rPr lang="en-US" altLang="zh-CN" sz="1400" b="1" dirty="0" err="1">
                <a:solidFill>
                  <a:srgbClr val="000000"/>
                </a:solidFill>
                <a:latin typeface="Verdana" panose="020B0604030504040204" pitchFamily="34" charset="0"/>
              </a:rPr>
              <a:t>HBase</a:t>
            </a:r>
            <a:r>
              <a:rPr lang="zh-CN" altLang="en-US" sz="1400" b="1" dirty="0">
                <a:solidFill>
                  <a:srgbClr val="000000"/>
                </a:solidFill>
                <a:latin typeface="Verdana" panose="020B0604030504040204" pitchFamily="34" charset="0"/>
              </a:rPr>
              <a:t>的表中的每一行数据都会被一个唯一标识的行键标识</a:t>
            </a:r>
            <a:r>
              <a:rPr lang="zh-CN" altLang="en-US" sz="1400" dirty="0">
                <a:solidFill>
                  <a:srgbClr val="000000"/>
                </a:solidFill>
                <a:latin typeface="Verdana" panose="020B0604030504040204" pitchFamily="34" charset="0"/>
              </a:rPr>
              <a:t>。行键没有数据类型，在</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存储系统中行键总是被看作一个</a:t>
            </a:r>
            <a:r>
              <a:rPr lang="en-US" altLang="zh-CN" sz="1400" dirty="0">
                <a:solidFill>
                  <a:srgbClr val="000000"/>
                </a:solidFill>
                <a:latin typeface="Verdana" panose="020B0604030504040204" pitchFamily="34" charset="0"/>
              </a:rPr>
              <a:t>byte</a:t>
            </a:r>
            <a:r>
              <a:rPr lang="zh-CN" altLang="en-US" sz="1400" dirty="0">
                <a:solidFill>
                  <a:srgbClr val="000000"/>
                </a:solidFill>
                <a:latin typeface="Verdana" panose="020B0604030504040204" pitchFamily="34" charset="0"/>
              </a:rPr>
              <a:t>数组</a:t>
            </a:r>
            <a:r>
              <a:rPr lang="zh-CN" altLang="en-US" sz="1400" dirty="0" smtClean="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vl="0" indent="-457200" fontAlgn="base">
              <a:lnSpc>
                <a:spcPct val="150000"/>
              </a:lnSpc>
              <a:spcBef>
                <a:spcPct val="0"/>
              </a:spcBef>
              <a:spcAft>
                <a:spcPct val="0"/>
              </a:spcAft>
              <a:buFont typeface="Arial" panose="020B0604020202020204" pitchFamily="34" charset="0"/>
              <a:buChar char="•"/>
              <a:defRPr/>
            </a:pPr>
            <a:r>
              <a:rPr lang="zh-CN" altLang="en-US" sz="1600" b="1" dirty="0">
                <a:solidFill>
                  <a:srgbClr val="000000"/>
                </a:solidFill>
                <a:latin typeface="Verdana" panose="020B0604030504040204" pitchFamily="34" charset="0"/>
              </a:rPr>
              <a:t>列族： </a:t>
            </a:r>
            <a:r>
              <a:rPr lang="zh-CN" altLang="en-US" sz="1400" b="1" dirty="0">
                <a:solidFill>
                  <a:srgbClr val="000000"/>
                </a:solidFill>
                <a:latin typeface="Verdana" panose="020B0604030504040204" pitchFamily="34" charset="0"/>
              </a:rPr>
              <a:t>在行中的数据都是根据列族分组</a:t>
            </a:r>
            <a:r>
              <a:rPr lang="zh-CN" altLang="en-US" sz="1400" dirty="0">
                <a:solidFill>
                  <a:srgbClr val="000000"/>
                </a:solidFill>
                <a:latin typeface="Verdana" panose="020B0604030504040204" pitchFamily="34" charset="0"/>
              </a:rPr>
              <a:t>，由于列族会影响存储在</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中的数据的物理布置，所以</a:t>
            </a:r>
            <a:r>
              <a:rPr lang="zh-CN" altLang="en-US" sz="1400" b="1" dirty="0">
                <a:solidFill>
                  <a:srgbClr val="000000"/>
                </a:solidFill>
                <a:latin typeface="Verdana" panose="020B0604030504040204" pitchFamily="34" charset="0"/>
              </a:rPr>
              <a:t>列族会在使用前定义</a:t>
            </a:r>
            <a:r>
              <a:rPr lang="zh-CN" altLang="en-US" sz="1400" dirty="0">
                <a:solidFill>
                  <a:srgbClr val="000000"/>
                </a:solidFill>
                <a:latin typeface="Verdana" panose="020B0604030504040204" pitchFamily="34" charset="0"/>
              </a:rPr>
              <a:t>（在定义表的时候就定义列族），并且不易被修改</a:t>
            </a:r>
            <a:r>
              <a:rPr lang="zh-CN" altLang="en-US" sz="1400" dirty="0" smtClean="0">
                <a:solidFill>
                  <a:srgbClr val="000000"/>
                </a:solidFill>
                <a:latin typeface="Verdana" panose="020B0604030504040204" pitchFamily="34" charset="0"/>
              </a:rPr>
              <a:t>。在</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的存储系统</a:t>
            </a:r>
            <a:r>
              <a:rPr lang="zh-CN" altLang="en-US" sz="1400" dirty="0" smtClean="0">
                <a:solidFill>
                  <a:srgbClr val="000000"/>
                </a:solidFill>
                <a:latin typeface="Verdana" panose="020B0604030504040204" pitchFamily="34" charset="0"/>
              </a:rPr>
              <a:t>中，同一张表所有</a:t>
            </a:r>
            <a:r>
              <a:rPr lang="zh-CN" altLang="en-US" sz="1400" dirty="0">
                <a:solidFill>
                  <a:srgbClr val="000000"/>
                </a:solidFill>
                <a:latin typeface="Verdana" panose="020B0604030504040204" pitchFamily="34" charset="0"/>
              </a:rPr>
              <a:t>行的数据都会有相同的列族（这和关系型数据库的表一样，每一行数据都有相同的列）</a:t>
            </a:r>
            <a:r>
              <a:rPr lang="zh-CN" altLang="en-US" sz="1400" dirty="0" smtClean="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vl="0" indent="-457200" fontAlgn="base">
              <a:lnSpc>
                <a:spcPct val="150000"/>
              </a:lnSpc>
              <a:spcBef>
                <a:spcPct val="0"/>
              </a:spcBef>
              <a:spcAft>
                <a:spcPct val="0"/>
              </a:spcAft>
              <a:buFont typeface="Arial" panose="020B0604020202020204" pitchFamily="34" charset="0"/>
              <a:buChar char="•"/>
              <a:defRPr/>
            </a:pPr>
            <a:r>
              <a:rPr lang="zh-CN" altLang="en-US" sz="1600" b="1" dirty="0">
                <a:solidFill>
                  <a:srgbClr val="000000"/>
                </a:solidFill>
                <a:latin typeface="Verdana" panose="020B0604030504040204" pitchFamily="34" charset="0"/>
              </a:rPr>
              <a:t>列限定符： </a:t>
            </a:r>
            <a:r>
              <a:rPr lang="zh-CN" altLang="en-US" sz="1400" b="1" dirty="0">
                <a:solidFill>
                  <a:srgbClr val="000000"/>
                </a:solidFill>
                <a:latin typeface="Verdana" panose="020B0604030504040204" pitchFamily="34" charset="0"/>
              </a:rPr>
              <a:t>存储在在列族中的数据通过列限定符或列来</a:t>
            </a:r>
            <a:r>
              <a:rPr lang="zh-CN" altLang="en-US" sz="1400" b="1" dirty="0" smtClean="0">
                <a:solidFill>
                  <a:srgbClr val="000000"/>
                </a:solidFill>
                <a:latin typeface="Verdana" panose="020B0604030504040204" pitchFamily="34" charset="0"/>
              </a:rPr>
              <a:t>寻址</a:t>
            </a:r>
            <a:r>
              <a:rPr lang="zh-CN" altLang="en-US" sz="1400" dirty="0" smtClean="0">
                <a:solidFill>
                  <a:srgbClr val="000000"/>
                </a:solidFill>
                <a:latin typeface="Verdana" panose="020B0604030504040204" pitchFamily="34" charset="0"/>
              </a:rPr>
              <a:t>，</a:t>
            </a:r>
            <a:r>
              <a:rPr lang="zh-CN" altLang="en-US" sz="1400" dirty="0">
                <a:solidFill>
                  <a:srgbClr val="000000"/>
                </a:solidFill>
                <a:latin typeface="Verdana" panose="020B0604030504040204" pitchFamily="34" charset="0"/>
              </a:rPr>
              <a:t>列不需要提前定义（不需要在定义表和列族的时候就定义列），列与列之间也不需要保持一致。</a:t>
            </a:r>
            <a:r>
              <a:rPr lang="zh-CN" altLang="en-US" sz="1400" dirty="0" smtClean="0">
                <a:solidFill>
                  <a:srgbClr val="000000"/>
                </a:solidFill>
                <a:latin typeface="Verdana" panose="020B0604030504040204" pitchFamily="34" charset="0"/>
              </a:rPr>
              <a:t>列限定符和</a:t>
            </a:r>
            <a:r>
              <a:rPr lang="zh-CN" altLang="en-US" sz="1400" dirty="0">
                <a:solidFill>
                  <a:srgbClr val="000000"/>
                </a:solidFill>
                <a:latin typeface="Verdana" panose="020B0604030504040204" pitchFamily="34" charset="0"/>
              </a:rPr>
              <a:t>行键一样没有数据类型，并且在</a:t>
            </a:r>
            <a:r>
              <a:rPr lang="en-US" altLang="zh-CN" sz="1400" dirty="0" err="1">
                <a:solidFill>
                  <a:srgbClr val="000000"/>
                </a:solidFill>
                <a:latin typeface="Verdana" panose="020B0604030504040204" pitchFamily="34" charset="0"/>
              </a:rPr>
              <a:t>HBase</a:t>
            </a:r>
            <a:r>
              <a:rPr lang="zh-CN" altLang="en-US" sz="1400" dirty="0">
                <a:solidFill>
                  <a:srgbClr val="000000"/>
                </a:solidFill>
                <a:latin typeface="Verdana" panose="020B0604030504040204" pitchFamily="34" charset="0"/>
              </a:rPr>
              <a:t>存储系统中列也总是被看作一个</a:t>
            </a:r>
            <a:r>
              <a:rPr lang="en-US" altLang="zh-CN" sz="1400" dirty="0">
                <a:solidFill>
                  <a:srgbClr val="000000"/>
                </a:solidFill>
                <a:latin typeface="Verdana" panose="020B0604030504040204" pitchFamily="34" charset="0"/>
              </a:rPr>
              <a:t>byte</a:t>
            </a:r>
            <a:r>
              <a:rPr lang="zh-CN" altLang="en-US" sz="1400" dirty="0">
                <a:solidFill>
                  <a:srgbClr val="000000"/>
                </a:solidFill>
                <a:latin typeface="Verdana" panose="020B0604030504040204" pitchFamily="34" charset="0"/>
              </a:rPr>
              <a:t>数组</a:t>
            </a:r>
            <a:r>
              <a:rPr lang="zh-CN" altLang="en-US" sz="1400" dirty="0" smtClean="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p:txBody>
      </p:sp>
      <p:pic>
        <p:nvPicPr>
          <p:cNvPr id="3" name="图片 2"/>
          <p:cNvPicPr>
            <a:picLocks noChangeAspect="1"/>
          </p:cNvPicPr>
          <p:nvPr/>
        </p:nvPicPr>
        <p:blipFill>
          <a:blip r:embed="rId1"/>
          <a:stretch>
            <a:fillRect/>
          </a:stretch>
        </p:blipFill>
        <p:spPr>
          <a:xfrm>
            <a:off x="4407470" y="4011420"/>
            <a:ext cx="6771790" cy="2732279"/>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f218995a-af0a-4dd4-8af6-ac9d55e2b9cd"/>
  <p:tag name="COMMONDATA" val="eyJoZGlkIjoiOGFhNmNkZTY0ODg1OTdjNGEzYWVhODdlMWNlNTQxNGUifQ=="/>
</p:tagLst>
</file>

<file path=ppt/theme/theme1.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红利</Template>
  <TotalTime>0</TotalTime>
  <Words>9770</Words>
  <Application>WPS 演示</Application>
  <PresentationFormat>宽屏</PresentationFormat>
  <Paragraphs>416</Paragraphs>
  <Slides>33</Slides>
  <Notes>28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宋体</vt:lpstr>
      <vt:lpstr>Wingdings</vt:lpstr>
      <vt:lpstr>幼圆</vt:lpstr>
      <vt:lpstr>Wingdings 2</vt:lpstr>
      <vt:lpstr>Century Gothic</vt:lpstr>
      <vt:lpstr>微软雅黑</vt:lpstr>
      <vt:lpstr>Verdana</vt:lpstr>
      <vt:lpstr>等线</vt:lpstr>
      <vt:lpstr>Arial Unicode MS</vt:lpstr>
      <vt:lpstr>华文中宋</vt:lpstr>
      <vt:lpstr>Gill Sans MT</vt:lpstr>
      <vt:lpstr>红利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86182</cp:lastModifiedBy>
  <cp:revision>314</cp:revision>
  <dcterms:created xsi:type="dcterms:W3CDTF">2020-10-23T08:09:00Z</dcterms:created>
  <dcterms:modified xsi:type="dcterms:W3CDTF">2022-12-19T04:08:31Z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1BFFC7E496A4478DB209E3F79A63D6CF</vt:lpwstr>
  </property>
  <property fmtid="{D5CDD505-2E9C-101B-9397-08002B2CF9AE}" pid="3" name="KSOProductBuildVer">
    <vt:lpwstr>2052-11.1.0.12980</vt:lpwstr>
  </property>
</Properties>
</file>