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5" r:id="rId5"/>
    <p:sldId id="279" r:id="rId6"/>
    <p:sldId id="316" r:id="rId7"/>
    <p:sldId id="332" r:id="rId8"/>
    <p:sldId id="333" r:id="rId9"/>
    <p:sldId id="334" r:id="rId10"/>
    <p:sldId id="336" r:id="rId11"/>
    <p:sldId id="335" r:id="rId12"/>
    <p:sldId id="351" r:id="rId13"/>
    <p:sldId id="352" r:id="rId14"/>
    <p:sldId id="314" r:id="rId15"/>
    <p:sldId id="353" r:id="rId16"/>
    <p:sldId id="315" r:id="rId17"/>
    <p:sldId id="356" r:id="rId18"/>
    <p:sldId id="357" r:id="rId19"/>
    <p:sldId id="355" r:id="rId20"/>
    <p:sldId id="290" r:id="rId21"/>
    <p:sldId id="293" r:id="rId22"/>
    <p:sldId id="291" r:id="rId23"/>
    <p:sldId id="292" r:id="rId24"/>
    <p:sldId id="359" r:id="rId25"/>
    <p:sldId id="320" r:id="rId26"/>
    <p:sldId id="350" r:id="rId27"/>
    <p:sldId id="340" r:id="rId28"/>
    <p:sldId id="341" r:id="rId29"/>
    <p:sldId id="342" r:id="rId30"/>
    <p:sldId id="360" r:id="rId31"/>
    <p:sldId id="343" r:id="rId32"/>
    <p:sldId id="344" r:id="rId33"/>
    <p:sldId id="361" r:id="rId34"/>
    <p:sldId id="362" r:id="rId35"/>
    <p:sldId id="345" r:id="rId36"/>
    <p:sldId id="363" r:id="rId37"/>
    <p:sldId id="358" r:id="rId38"/>
    <p:sldId id="364" r:id="rId39"/>
    <p:sldId id="365" r:id="rId40"/>
    <p:sldId id="327" r:id="rId41"/>
    <p:sldId id="328" r:id="rId42"/>
    <p:sldId id="329" r:id="rId43"/>
    <p:sldId id="331" r:id="rId44"/>
    <p:sldId id="330" r:id="rId45"/>
    <p:sldId id="370" r:id="rId46"/>
    <p:sldId id="371" r:id="rId47"/>
    <p:sldId id="366" r:id="rId48"/>
    <p:sldId id="367" r:id="rId49"/>
    <p:sldId id="368" r:id="rId50"/>
    <p:sldId id="369" r:id="rId51"/>
    <p:sldId id="372" r:id="rId52"/>
    <p:sldId id="346" r:id="rId53"/>
    <p:sldId id="347" r:id="rId54"/>
    <p:sldId id="348" r:id="rId55"/>
    <p:sldId id="349" r:id="rId56"/>
  </p:sldIdLst>
  <p:sldSz cx="12192000" cy="6858000"/>
  <p:notesSz cx="6858000" cy="9144000"/>
  <p:custDataLst>
    <p:tags r:id="rId6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8228" autoAdjust="0"/>
  </p:normalViewPr>
  <p:slideViewPr>
    <p:cSldViewPr snapToGrid="0">
      <p:cViewPr varScale="1">
        <p:scale>
          <a:sx n="101" d="100"/>
          <a:sy n="10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gs" Target="tags/tag1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ABE2-505B-4F43-9E97-43522291E0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13844-C719-4F8E-BE85-5394CC63C7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13844-C719-4F8E-BE85-5394CC63C7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https://blog.51cto.com/zero01/2091635</a:t>
            </a:r>
            <a:endParaRPr lang="en-US" altLang="zh-CN" dirty="0" smtClean="0"/>
          </a:p>
          <a:p>
            <a:r>
              <a:rPr lang="en-US" altLang="zh-CN" dirty="0" smtClean="0"/>
              <a:t>https://www.imooc.com/article/259286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http://c.biancheng.net/view/3651.html</a:t>
            </a:r>
            <a:endParaRPr lang="en-US" altLang="zh-CN" dirty="0" smtClean="0"/>
          </a:p>
          <a:p>
            <a:r>
              <a:rPr lang="en-US" altLang="zh-CN" dirty="0" smtClean="0"/>
              <a:t>https://www.cnblogs.com/cxxjohnson/p/8909578.html</a:t>
            </a:r>
            <a:endParaRPr lang="en-US" altLang="zh-CN" dirty="0" smtClean="0"/>
          </a:p>
          <a:p>
            <a:r>
              <a:rPr lang="en-US" altLang="zh-CN" dirty="0" smtClean="0"/>
              <a:t>https://book.51cto.com/art/201604/509458.htm</a:t>
            </a:r>
            <a:endParaRPr lang="en-US" altLang="zh-CN" dirty="0" smtClean="0"/>
          </a:p>
          <a:p>
            <a:r>
              <a:rPr lang="en-US" altLang="zh-CN" dirty="0" smtClean="0"/>
              <a:t>https://blog.csdn.net/sbq63683210/article/details/57416398</a:t>
            </a:r>
            <a:endParaRPr lang="en-US" altLang="zh-CN" dirty="0" smtClean="0"/>
          </a:p>
          <a:p>
            <a:r>
              <a:rPr lang="en-US" altLang="zh-CN" dirty="0" smtClean="0"/>
              <a:t>https://www.pianshen.com/article/2861408744/</a:t>
            </a:r>
            <a:endParaRPr lang="en-US" altLang="zh-CN" dirty="0" smtClean="0"/>
          </a:p>
          <a:p>
            <a:r>
              <a:rPr lang="en-US" altLang="zh-CN" dirty="0" smtClean="0"/>
              <a:t>DAG(directed acyclic graph </a:t>
            </a:r>
            <a:r>
              <a:rPr lang="zh-CN" altLang="en-US" dirty="0" smtClean="0"/>
              <a:t>，有向无环图 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https://www.cnblogs.com/cxxjohnson/p/8909578.html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https://www.cnblogs.com/lillcol/p/11159114.html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https://www.cnblogs.com/cxxjohnson/p/8909578.html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如果需要返回数据到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就用</a:t>
            </a:r>
            <a:r>
              <a:rPr lang="en-US" altLang="zh-CN" dirty="0" smtClean="0"/>
              <a:t>YARN client</a:t>
            </a:r>
            <a:r>
              <a:rPr lang="zh-CN" altLang="en-US" dirty="0" smtClean="0"/>
              <a:t>模式。</a:t>
            </a:r>
            <a:endParaRPr lang="zh-CN" altLang="en-US" dirty="0" smtClean="0"/>
          </a:p>
          <a:p>
            <a:r>
              <a:rPr lang="zh-CN" altLang="en-US" dirty="0" smtClean="0"/>
              <a:t>数据存储到</a:t>
            </a:r>
            <a:r>
              <a:rPr lang="en-US" altLang="zh-CN" dirty="0" err="1" smtClean="0"/>
              <a:t>hdfs</a:t>
            </a:r>
            <a:r>
              <a:rPr lang="zh-CN" altLang="en-US" dirty="0" smtClean="0"/>
              <a:t>的建议用</a:t>
            </a:r>
            <a:r>
              <a:rPr lang="en-US" altLang="zh-CN" dirty="0" smtClean="0"/>
              <a:t>YARN cluster</a:t>
            </a:r>
            <a:r>
              <a:rPr lang="zh-CN" altLang="en-US" dirty="0" smtClean="0"/>
              <a:t>模式。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https://www.cnblogs.com/cxxjohnson/p/8909578.html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pyspark</a:t>
            </a:r>
            <a:endParaRPr lang="en-US" altLang="zh-CN" dirty="0" smtClean="0"/>
          </a:p>
          <a:p>
            <a:r>
              <a:rPr lang="en-US" altLang="zh-CN" dirty="0" err="1" smtClean="0"/>
              <a:t>sudo</a:t>
            </a:r>
            <a:r>
              <a:rPr lang="en-US" altLang="zh-CN" dirty="0" smtClean="0"/>
              <a:t> python setup.py install</a:t>
            </a:r>
            <a:endParaRPr lang="en-US" altLang="zh-CN" dirty="0" smtClean="0"/>
          </a:p>
          <a:p>
            <a:r>
              <a:rPr lang="en-US" altLang="zh-CN" dirty="0" smtClean="0"/>
              <a:t>https://blog.csdn.net/u013511711/article/details/80577368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PYSPARK_PYTHON=python3 </a:t>
            </a:r>
            <a:r>
              <a:rPr lang="en-US" altLang="zh-CN" dirty="0" err="1" smtClean="0"/>
              <a:t>pyspark</a:t>
            </a:r>
            <a:endParaRPr lang="en-US" altLang="zh-CN" dirty="0" smtClean="0"/>
          </a:p>
          <a:p>
            <a:r>
              <a:rPr lang="zh-CN" altLang="en-US" dirty="0" smtClean="0"/>
              <a:t>或者</a:t>
            </a:r>
            <a:endParaRPr lang="en-US" altLang="zh-CN" dirty="0" smtClean="0"/>
          </a:p>
          <a:p>
            <a:r>
              <a:rPr lang="en-US" altLang="zh-CN" dirty="0" smtClean="0"/>
              <a:t>PYSPARK_PYTHON=python3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13844-C719-4F8E-BE85-5394CC63C7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https://blog.csdn.net/u013385018/article/details/80881552?utm_medium=distribute.pc_relevant.none-task-blog-BlogCommendFromMachineLearnPai2-1.control&amp;depth_1-utm_source=distribute.pc_relevant.none-task-blog-BlogCommendFromMachineLearnPai2-1.control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scala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println</a:t>
            </a:r>
            <a:r>
              <a:rPr lang="en-US" altLang="zh-CN" dirty="0" smtClean="0"/>
              <a:t>(“test”)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https://downloads.lightbend.com/scala/2.12.12/scala-2.12.12.tgz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https://blog.csdn.net/u013385018/article/details/80881552?utm_medium=distribute.pc_relevant.none-task-blog-BlogCommendFromMachineLearnPai2-1.control&amp;depth_1-utm_source=distribute.pc_relevant.none-task-blog-BlogCommendFromMachineLearnPai2-1.control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standalone  local yarn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http://archive.apache.org/dist/spark/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13844-C719-4F8E-BE85-5394CC63C7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JAVA_HOME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安装目录 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SCALA_HOME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安装目录 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HADOOP_HOME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安装目录 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HADOOP_CONF_DIR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集群的配置文件的目录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SPARK_MASTER_IP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集群的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 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SPARK_WORKER_MEMORY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节点能够最大分配给</a:t>
            </a:r>
            <a:r>
              <a:rPr lang="en-US" altLang="zh-CN" dirty="0" err="1" smtClean="0"/>
              <a:t>exectors</a:t>
            </a:r>
            <a:r>
              <a:rPr lang="zh-CN" altLang="en-US" dirty="0" smtClean="0"/>
              <a:t>的内存大小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SPARK_WORKER_CORES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节点所占有的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核数目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SPARK_WORKER_INSTANCES</a:t>
            </a:r>
            <a:r>
              <a:rPr lang="zh-CN" altLang="en-US" dirty="0" smtClean="0"/>
              <a:t>：每台机器上开启的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节点的数目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多种启动方式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https://www.iteye.com/blog/zhenggm-2358324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JAVA_HOME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安装目录 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SCALA_HOME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Scala</a:t>
            </a:r>
            <a:r>
              <a:rPr lang="zh-CN" altLang="en-US" dirty="0" smtClean="0"/>
              <a:t>安装目录 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HADOOP_HOME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安装目录 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HADOOP_CONF_DIR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集群的配置文件的目录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SPARK_MASTER_IP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集群的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节点的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地址 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SPARK_WORKER_MEMORY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节点能够最大分配给</a:t>
            </a:r>
            <a:r>
              <a:rPr lang="en-US" altLang="zh-CN" dirty="0" err="1" smtClean="0"/>
              <a:t>exectors</a:t>
            </a:r>
            <a:r>
              <a:rPr lang="zh-CN" altLang="en-US" dirty="0" smtClean="0"/>
              <a:t>的内存大小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SPARK_WORKER_CORES</a:t>
            </a:r>
            <a:r>
              <a:rPr lang="zh-CN" altLang="en-US" dirty="0" smtClean="0"/>
              <a:t>：每个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节点所占有的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核数目</a:t>
            </a:r>
            <a:endParaRPr lang="zh-CN" alt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SPARK_WORKER_INSTANCES</a:t>
            </a:r>
            <a:r>
              <a:rPr lang="zh-CN" altLang="en-US" dirty="0" smtClean="0"/>
              <a:t>：每台机器上开启的</a:t>
            </a:r>
            <a:r>
              <a:rPr lang="en-US" altLang="zh-CN" dirty="0" smtClean="0"/>
              <a:t>worker</a:t>
            </a:r>
            <a:r>
              <a:rPr lang="zh-CN" altLang="en-US" dirty="0" smtClean="0"/>
              <a:t>节点的数目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多种启动方式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https://www.iteye.com/blog/zhenggm-2358324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https://www.jianshu.com/p/aa6f3a366727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yarn logs -</a:t>
            </a:r>
            <a:r>
              <a:rPr lang="en-US" altLang="zh-CN" dirty="0" err="1" smtClean="0"/>
              <a:t>applicationId</a:t>
            </a:r>
            <a:r>
              <a:rPr lang="en-US" altLang="zh-CN" dirty="0" smtClean="0"/>
              <a:t> application_1577551789122_0001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mtClean="0"/>
              <a:t>https://blog.csdn.net/mar_ljh/article/details/82753870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切换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en-US" altLang="zh-CN" dirty="0" smtClean="0"/>
              <a:t>export PYSPARK_PYTHON=python3</a:t>
            </a:r>
            <a:endParaRPr lang="en-US" altLang="zh-CN" dirty="0" smtClean="0"/>
          </a:p>
          <a:p>
            <a:r>
              <a:rPr lang="zh-CN" altLang="en-US" dirty="0" smtClean="0"/>
              <a:t>关闭</a:t>
            </a:r>
            <a:r>
              <a:rPr lang="en-US" altLang="zh-CN" dirty="0" err="1" smtClean="0"/>
              <a:t>sparkcontext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sc.stop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13844-C719-4F8E-BE85-5394CC63C7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RDD </a:t>
            </a:r>
            <a:r>
              <a:rPr lang="zh-CN" altLang="en-US" dirty="0" smtClean="0"/>
              <a:t>具有容错机制，并且只读不能修改，可以执行确定的转换操作创建新的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。具体来讲，</a:t>
            </a:r>
            <a:r>
              <a:rPr lang="en-US" altLang="zh-CN" dirty="0" smtClean="0"/>
              <a:t>RDD </a:t>
            </a:r>
            <a:r>
              <a:rPr lang="zh-CN" altLang="en-US" dirty="0" smtClean="0"/>
              <a:t>具有以下几个属性。</a:t>
            </a:r>
            <a:br>
              <a:rPr lang="zh-CN" altLang="en-US" dirty="0" smtClean="0"/>
            </a:br>
            <a:r>
              <a:rPr lang="zh-CN" altLang="en-US" b="1" dirty="0" smtClean="0"/>
              <a:t>只读</a:t>
            </a:r>
            <a:r>
              <a:rPr lang="zh-CN" altLang="en-US" dirty="0" smtClean="0"/>
              <a:t>：不能修改，只能通过转换操作生成新的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b="1" dirty="0" smtClean="0"/>
              <a:t>分布式</a:t>
            </a:r>
            <a:r>
              <a:rPr lang="zh-CN" altLang="en-US" dirty="0" smtClean="0"/>
              <a:t>：可以分布在多台机器上进行并行处理。</a:t>
            </a:r>
            <a:endParaRPr lang="zh-CN" altLang="en-US" dirty="0" smtClean="0"/>
          </a:p>
          <a:p>
            <a:r>
              <a:rPr lang="zh-CN" altLang="en-US" b="1" dirty="0" smtClean="0"/>
              <a:t>弹性</a:t>
            </a:r>
            <a:r>
              <a:rPr lang="zh-CN" altLang="en-US" dirty="0" smtClean="0"/>
              <a:t>：计算过程中内存不够时它会和磁盘进行数据交换。</a:t>
            </a:r>
            <a:endParaRPr lang="zh-CN" altLang="en-US" dirty="0" smtClean="0"/>
          </a:p>
          <a:p>
            <a:r>
              <a:rPr lang="zh-CN" altLang="en-US" b="1" dirty="0" smtClean="0"/>
              <a:t>基于内存</a:t>
            </a:r>
            <a:r>
              <a:rPr lang="zh-CN" altLang="en-US" dirty="0" smtClean="0"/>
              <a:t>：可以全部或部分缓存在内存中，在多次计算间重用。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RDD </a:t>
            </a:r>
            <a:r>
              <a:rPr lang="zh-CN" altLang="en-US" dirty="0" smtClean="0"/>
              <a:t>具有容错机制，并且只读不能修改，可以执行确定的转换操作创建新的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。具体来讲，</a:t>
            </a:r>
            <a:r>
              <a:rPr lang="en-US" altLang="zh-CN" dirty="0" smtClean="0"/>
              <a:t>RDD </a:t>
            </a:r>
            <a:r>
              <a:rPr lang="zh-CN" altLang="en-US" dirty="0" smtClean="0"/>
              <a:t>具有以下几个属性。</a:t>
            </a:r>
            <a:br>
              <a:rPr lang="zh-CN" altLang="en-US" dirty="0" smtClean="0"/>
            </a:br>
            <a:r>
              <a:rPr lang="zh-CN" altLang="en-US" b="1" dirty="0" smtClean="0"/>
              <a:t>只读</a:t>
            </a:r>
            <a:r>
              <a:rPr lang="zh-CN" altLang="en-US" dirty="0" smtClean="0"/>
              <a:t>：不能修改，只能通过转换操作生成新的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r>
              <a:rPr lang="zh-CN" altLang="en-US" b="1" dirty="0" smtClean="0"/>
              <a:t>分布式</a:t>
            </a:r>
            <a:r>
              <a:rPr lang="zh-CN" altLang="en-US" dirty="0" smtClean="0"/>
              <a:t>：可以分布在多台机器上进行并行处理。</a:t>
            </a:r>
            <a:endParaRPr lang="zh-CN" altLang="en-US" dirty="0" smtClean="0"/>
          </a:p>
          <a:p>
            <a:r>
              <a:rPr lang="zh-CN" altLang="en-US" b="1" dirty="0" smtClean="0"/>
              <a:t>弹性</a:t>
            </a:r>
            <a:r>
              <a:rPr lang="zh-CN" altLang="en-US" dirty="0" smtClean="0"/>
              <a:t>：计算过程中内存不够时它会和磁盘进行数据交换。</a:t>
            </a:r>
            <a:endParaRPr lang="zh-CN" altLang="en-US" dirty="0" smtClean="0"/>
          </a:p>
          <a:p>
            <a:r>
              <a:rPr lang="zh-CN" altLang="en-US" b="1" dirty="0" smtClean="0"/>
              <a:t>基于内存</a:t>
            </a:r>
            <a:r>
              <a:rPr lang="zh-CN" altLang="en-US" dirty="0" smtClean="0"/>
              <a:t>：可以全部或部分缓存在内存中，在多次计算间重用。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csdn.net/Joie_TJ/article/details/109611369?spm=1001.2101.3001.6661.1&amp;utm_medium=distribute.pc_relevant_t0.none-task-blog-2%7Edefault%7ECTRLIST%7Edefault-1.no_search_link&amp;depth_1-utm_source=distribute.pc_relevant_t0.none-task-blog-2%7Edefault%7ECTRLIST%7Edefault-1.no_search_lin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http://c.biancheng.net/view/3651.html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在对 </a:t>
            </a:r>
            <a:r>
              <a:rPr lang="en-US" altLang="zh-CN" dirty="0" smtClean="0"/>
              <a:t>Job </a:t>
            </a:r>
            <a:r>
              <a:rPr lang="zh-CN" altLang="en-US" dirty="0" smtClean="0"/>
              <a:t>中的所有操作划分 </a:t>
            </a:r>
            <a:r>
              <a:rPr lang="en-US" altLang="zh-CN" dirty="0" smtClean="0"/>
              <a:t>Stage </a:t>
            </a:r>
            <a:r>
              <a:rPr lang="zh-CN" altLang="en-US" dirty="0" smtClean="0"/>
              <a:t>时，一般会按照倒序进行，即从 </a:t>
            </a:r>
            <a:r>
              <a:rPr lang="en-US" altLang="zh-CN" dirty="0" smtClean="0"/>
              <a:t>Action </a:t>
            </a:r>
            <a:r>
              <a:rPr lang="zh-CN" altLang="en-US" dirty="0" smtClean="0"/>
              <a:t>开始，遇到窄依赖操作，则划分到同一个执行阶段，遇到宽依赖操作，则划分一个新的执行阶段。后面的 </a:t>
            </a:r>
            <a:r>
              <a:rPr lang="en-US" altLang="zh-CN" dirty="0" smtClean="0"/>
              <a:t>Stage </a:t>
            </a:r>
            <a:r>
              <a:rPr lang="zh-CN" altLang="en-US" dirty="0" smtClean="0"/>
              <a:t>需要等待所有的前面的 </a:t>
            </a:r>
            <a:r>
              <a:rPr lang="en-US" altLang="zh-CN" dirty="0" smtClean="0"/>
              <a:t>Stage </a:t>
            </a:r>
            <a:r>
              <a:rPr lang="zh-CN" altLang="en-US" dirty="0" smtClean="0"/>
              <a:t>执行完之后才可以执行，这样 </a:t>
            </a:r>
            <a:r>
              <a:rPr lang="en-US" altLang="zh-CN" dirty="0" smtClean="0"/>
              <a:t>Stage </a:t>
            </a:r>
            <a:r>
              <a:rPr lang="zh-CN" altLang="en-US" dirty="0" smtClean="0"/>
              <a:t>之间根据依赖关系就构成了一个大粒度的 </a:t>
            </a:r>
            <a:r>
              <a:rPr lang="en-US" altLang="zh-CN" dirty="0" smtClean="0"/>
              <a:t>DAG</a:t>
            </a:r>
            <a:r>
              <a:rPr lang="zh-CN" altLang="en-US" dirty="0" smtClean="0"/>
              <a:t>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https://www.cnblogs.com/cxxjohnson/p/8909578.html</a:t>
            </a:r>
            <a:endParaRPr lang="en-US" altLang="zh-CN" dirty="0" smtClean="0"/>
          </a:p>
          <a:p>
            <a:r>
              <a:rPr lang="en-US" altLang="zh-CN" dirty="0" smtClean="0"/>
              <a:t>https://blog.csdn.net/qq_41544550/article/details/90678769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Pyspark</a:t>
            </a:r>
            <a:r>
              <a:rPr lang="zh-CN" altLang="en-US" dirty="0" smtClean="0"/>
              <a:t>教程：</a:t>
            </a:r>
            <a:r>
              <a:rPr lang="en-US" altLang="zh-CN" dirty="0" smtClean="0"/>
              <a:t>https://www.codingdict.com/article/8880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Spark</a:t>
            </a:r>
            <a:r>
              <a:rPr lang="zh-CN" altLang="en-US" dirty="0" smtClean="0"/>
              <a:t>官方文档：</a:t>
            </a:r>
            <a:r>
              <a:rPr lang="en-US" altLang="zh-CN" dirty="0" smtClean="0"/>
              <a:t>http://spark.apache.org/docs/latest/api/python/reference/index.html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ModuleNotFoundError</a:t>
            </a:r>
            <a:r>
              <a:rPr lang="en-US" altLang="zh-CN" dirty="0" smtClean="0"/>
              <a:t>: No module named '</a:t>
            </a:r>
            <a:r>
              <a:rPr lang="en-US" altLang="zh-CN" dirty="0" err="1" smtClean="0"/>
              <a:t>pyspark</a:t>
            </a:r>
            <a:r>
              <a:rPr lang="en-US" altLang="zh-CN" dirty="0" smtClean="0"/>
              <a:t>' </a:t>
            </a:r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https://www.cnblogs.com/rhgaiymm/p/12892710.html</a:t>
            </a:r>
            <a:endParaRPr kumimoji="0" lang="zh-CN" alt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https://www.jianshu.com/p/b999493f316a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https://blog.csdn.net/luckyzhou_/article/details/70172780?utm_medium=distribute.pc_relevant.none-task-blog-2~default~baidujs_title~default-0.no_search_link&amp;spm=1001.2101.3001.4242.1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http://c.biancheng.net/view/3651.html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官方文档：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http://spark.apache.org/docs/latest/index.html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示例：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blog.csdn.net/m0_37442062/article/details/87911890?spm=1001.2101.3001.6661.1&amp;utm_medium=distribute.pc_relevant_t0.none-task-blog-2%7Edefault%7ECTRLIST%7Edefault-1.no_search_link&amp;depth_1-utm_source=distribute.pc_relevant_t0.none-task-blog-2%7Edefault%7ECTRLIST%7Edefault-1.no_search_link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#</a:t>
            </a:r>
            <a:r>
              <a:rPr lang="zh-CN" altLang="en-US" dirty="0" smtClean="0"/>
              <a:t>分析过程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https://blog.csdn.net/qq_41544550/article/details/90678769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#</a:t>
            </a:r>
            <a:r>
              <a:rPr lang="zh-CN" altLang="en-US" dirty="0" smtClean="0"/>
              <a:t>更多示例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https://blog.csdn.net/wywinstonwy/article/details/106146427?utm_medium=distribute.pc_relevant.none-task-blog-2~default~baidujs_title~default-5.no_search_link&amp;spm=1001.2101.3001.4242.4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= new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() .</a:t>
            </a:r>
            <a:r>
              <a:rPr lang="en-US" altLang="zh-CN" dirty="0" err="1" smtClean="0"/>
              <a:t>setAppName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testHdfsWrite</a:t>
            </a:r>
            <a:r>
              <a:rPr lang="en-US" altLang="zh-CN" dirty="0" smtClean="0"/>
              <a:t>") .</a:t>
            </a:r>
            <a:r>
              <a:rPr lang="en-US" altLang="zh-CN" dirty="0" err="1" smtClean="0"/>
              <a:t>setMaster</a:t>
            </a:r>
            <a:r>
              <a:rPr lang="en-US" altLang="zh-CN" dirty="0" smtClean="0"/>
              <a:t>("yarn-cluster")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 = new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from </a:t>
            </a:r>
            <a:r>
              <a:rPr lang="en-US" altLang="zh-CN" dirty="0" err="1" smtClean="0"/>
              <a:t>pyspark</a:t>
            </a:r>
            <a:r>
              <a:rPr lang="en-US" altLang="zh-CN" dirty="0" smtClean="0"/>
              <a:t> import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conf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SparkConf</a:t>
            </a:r>
            <a:r>
              <a:rPr lang="en-US" altLang="zh-CN" dirty="0" smtClean="0"/>
              <a:t>().</a:t>
            </a:r>
            <a:r>
              <a:rPr lang="en-US" altLang="zh-CN" dirty="0" err="1" smtClean="0"/>
              <a:t>setAppName</a:t>
            </a:r>
            <a:r>
              <a:rPr lang="en-US" altLang="zh-CN" dirty="0" smtClean="0"/>
              <a:t>("</a:t>
            </a:r>
            <a:r>
              <a:rPr lang="en-US" altLang="zh-CN" dirty="0" err="1" smtClean="0"/>
              <a:t>PySpark</a:t>
            </a:r>
            <a:r>
              <a:rPr lang="en-US" altLang="zh-CN" dirty="0" smtClean="0"/>
              <a:t> App").</a:t>
            </a:r>
            <a:r>
              <a:rPr lang="en-US" altLang="zh-CN" dirty="0" err="1" smtClean="0"/>
              <a:t>setMaster</a:t>
            </a:r>
            <a:r>
              <a:rPr lang="en-US" altLang="zh-CN" dirty="0" smtClean="0"/>
              <a:t>("spark://master:7077")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/>
              <a:t>sc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SparkContext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conf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ffectLst/>
              </a:rPr>
              <a:t>local </a:t>
            </a:r>
            <a:r>
              <a:rPr lang="zh-CN" altLang="en-US" dirty="0" smtClean="0">
                <a:effectLst/>
              </a:rPr>
              <a:t>模式：本地单线程运行；</a:t>
            </a:r>
            <a:br>
              <a:rPr lang="zh-CN" altLang="en-US" dirty="0" smtClean="0">
                <a:effectLst/>
              </a:rPr>
            </a:br>
            <a:r>
              <a:rPr lang="en-US" altLang="zh-CN" dirty="0" smtClean="0">
                <a:effectLst/>
              </a:rPr>
              <a:t>local[k]</a:t>
            </a:r>
            <a:r>
              <a:rPr lang="zh-CN" altLang="en-US" dirty="0" smtClean="0">
                <a:effectLst/>
              </a:rPr>
              <a:t>模式：本地</a:t>
            </a:r>
            <a:r>
              <a:rPr lang="en-US" altLang="zh-CN" dirty="0" smtClean="0">
                <a:effectLst/>
              </a:rPr>
              <a:t>K</a:t>
            </a:r>
            <a:r>
              <a:rPr lang="zh-CN" altLang="en-US" dirty="0" smtClean="0">
                <a:effectLst/>
              </a:rPr>
              <a:t>个线程运行；</a:t>
            </a:r>
            <a:br>
              <a:rPr lang="zh-CN" altLang="en-US" dirty="0" smtClean="0">
                <a:effectLst/>
              </a:rPr>
            </a:br>
            <a:r>
              <a:rPr lang="en-US" altLang="zh-CN" dirty="0" smtClean="0">
                <a:effectLst/>
              </a:rPr>
              <a:t>local[*]</a:t>
            </a:r>
            <a:r>
              <a:rPr lang="zh-CN" altLang="en-US" dirty="0" smtClean="0">
                <a:effectLst/>
              </a:rPr>
              <a:t>模式：用本地尽可能多的线程运行。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err="1" smtClean="0">
                <a:effectLst/>
              </a:rPr>
              <a:t>Pyspark</a:t>
            </a:r>
            <a:r>
              <a:rPr lang="zh-CN" altLang="en-US" dirty="0" smtClean="0">
                <a:effectLst/>
              </a:rPr>
              <a:t>的</a:t>
            </a:r>
            <a:r>
              <a:rPr lang="en-US" altLang="zh-CN" dirty="0" smtClean="0">
                <a:effectLst/>
              </a:rPr>
              <a:t>yarn-cluster</a:t>
            </a:r>
            <a:r>
              <a:rPr lang="zh-CN" altLang="en-US" dirty="0" smtClean="0">
                <a:effectLst/>
              </a:rPr>
              <a:t>模式提交</a:t>
            </a:r>
            <a:endParaRPr lang="en-US" altLang="zh-CN" dirty="0" smtClean="0">
              <a:effectLst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https://www.cnblogs.com/roushi17/p/spark_yarn-cluster.html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切换</a:t>
            </a:r>
            <a:r>
              <a:rPr lang="en-US" altLang="zh-CN" dirty="0" smtClean="0"/>
              <a:t>python3</a:t>
            </a:r>
            <a:r>
              <a:rPr lang="zh-CN" altLang="en-US" dirty="0" smtClean="0"/>
              <a:t>环境</a:t>
            </a:r>
            <a:endParaRPr lang="en-US" altLang="zh-CN" dirty="0" smtClean="0"/>
          </a:p>
          <a:p>
            <a:r>
              <a:rPr lang="en-US" altLang="zh-CN" dirty="0" smtClean="0"/>
              <a:t>export PYSPARK_PYTHON=python3</a:t>
            </a:r>
            <a:endParaRPr lang="en-US" altLang="zh-CN" dirty="0" smtClean="0"/>
          </a:p>
          <a:p>
            <a:r>
              <a:rPr lang="zh-CN" altLang="en-US" dirty="0" smtClean="0"/>
              <a:t>关闭</a:t>
            </a:r>
            <a:r>
              <a:rPr lang="en-US" altLang="zh-CN" dirty="0" err="1" smtClean="0"/>
              <a:t>sparkcontext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err="1" smtClean="0"/>
              <a:t>sc.stop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13844-C719-4F8E-BE85-5394CC63C7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dirty="0" smtClean="0"/>
              <a:t>Spark </a:t>
            </a:r>
            <a:r>
              <a:rPr lang="zh-CN" altLang="en-US" sz="1200" dirty="0" smtClean="0"/>
              <a:t>使用内存缓存来提升性能，因此进行交互式分析也足够快速，缓存同时提升了迭代算法的性能，这使得 </a:t>
            </a:r>
            <a:r>
              <a:rPr lang="en-US" altLang="zh-CN" sz="1200" dirty="0" smtClean="0"/>
              <a:t>Spark </a:t>
            </a:r>
            <a:r>
              <a:rPr lang="zh-CN" altLang="en-US" sz="1200" dirty="0" smtClean="0"/>
              <a:t>非常适合数据理论任务，特别是机器学习。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http://c.biancheng.net/view/3651.html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http://c.biancheng.net/view/3651.html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http://c.biancheng.net/view/3653.html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http://c.biancheng.net/view/3651.html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http://c.biancheng.net/view/3651.html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http://c.biancheng.net/view/3651.html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https://blog.51cto.com/zero01/2091635</a:t>
            </a:r>
            <a:endParaRPr lang="en-US" altLang="zh-CN" dirty="0" smtClean="0"/>
          </a:p>
          <a:p>
            <a:r>
              <a:rPr lang="en-US" altLang="zh-CN" dirty="0" smtClean="0"/>
              <a:t>https://www.imooc.com/article/259286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5A5EC-4E3B-4052-9B11-507AAD750DF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C87E8F-7F45-41EE-B681-58D12E7045F8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AB5A26-A133-4928-99B0-64D0276B9622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6517E-7BED-4924-9406-FF38C84C19C7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C17EBE9-B297-4C2C-9A9C-20355FC95F6F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303DE1-48EC-4BE7-B92C-589E23555A70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6F78E5-49CF-4775-99CB-FF6FDC09FB0A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9209E0-E149-499B-9A22-0BE8102B44B0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D2DA0CD-E489-4299-845D-385CD519889F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52E55F-10EA-4AB2-9EBF-7428E00462D4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80EF2D-39CE-4E82-ABB6-CA3196C2AA5E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236D60-1282-4EDC-B8C6-9C87FDE05FDD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66517E-7BED-4924-9406-FF38C84C19C7}" type="slidenum"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pitchFamily="49" charset="-122"/>
                <a:cs typeface="+mn-cs"/>
              </a:rPr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downloads.lightbend.com/scala/2.13.10/scala-2.13.10.tgz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hyperlink" Target="http://master:8080/" TargetMode="External"/><Relationship Id="rId1" Type="http://schemas.openxmlformats.org/officeDocument/2006/relationships/hyperlink" Target="https://blog.csdn.net/piaoxi6587/article/details/103569376" TargetMode="Externa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hyperlink" Target="http://master:4080/" TargetMode="External"/><Relationship Id="rId2" Type="http://schemas.openxmlformats.org/officeDocument/2006/relationships/hyperlink" Target="http://master:8080/" TargetMode="External"/><Relationship Id="rId1" Type="http://schemas.openxmlformats.org/officeDocument/2006/relationships/hyperlink" Target="https://blog.csdn.net/piaoxi6587/article/details/103569376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://c.biancheng.net/big_data/" TargetMode="Externa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://c.biancheng.net/view/3644.html" TargetMode="External"/><Relationship Id="rId1" Type="http://schemas.openxmlformats.org/officeDocument/2006/relationships/image" Target="../media/image1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GI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codingdict.com/article/8880" TargetMode="Externa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cnblogs.com/liaohuiqiang/p/7459277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847495" y="2139979"/>
            <a:ext cx="5276185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j-cs"/>
              </a:rPr>
              <a:t>Spark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j-cs"/>
              </a:rPr>
              <a:t>计算框架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48892" y="449203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46" b="-827"/>
          <a:stretch>
            <a:fillRect/>
          </a:stretch>
        </p:blipFill>
        <p:spPr>
          <a:xfrm>
            <a:off x="476870" y="1229239"/>
            <a:ext cx="7056539" cy="51514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77526" y="1404317"/>
            <a:ext cx="424401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：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客户端，它可以提交作业、查询作业的运行进度以及结束作业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ResourceManager</a:t>
            </a: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简称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RM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，整个集群同一时间提供服务的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RM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只有一个，它负责集群资源的统一管理和调度。以及还需要处理客户端的请求，例如：提交作业或结束作业等。并且监控集群中的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NM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，一旦某个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NM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挂了，那么就需要将该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NM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上运行的任务告诉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来如何进行处理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zh-CN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NodeManager</a:t>
            </a:r>
            <a:r>
              <a:rPr lang="zh-CN" altLang="en-U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简称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NM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，整个集群中会有多个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NM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，它主要负责自己本身节点的资源管理和使用，以及定时向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RM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汇报本节点的资源使用情况。接收并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处理来自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RM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的各种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命令，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例如：启动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Container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NM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还需要处理来自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的命令，例如：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会告诉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NM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需要启动多少个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Container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来跑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task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zh-CN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645418" y="723030"/>
            <a:ext cx="273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70" y="1301612"/>
            <a:ext cx="7736761" cy="506937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682947" y="1901274"/>
            <a:ext cx="424401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ApplicationMaster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：简称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，每个应用程序都对应着一个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。例如：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MapReduce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会对应一个、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Spark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会对应一个。它主要负责应用程序的管理，为应用程序向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RM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申请资源（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Core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Memory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），将资源分配给内部的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task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需要与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NM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通信，以此来启动或停止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task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task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是运行在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Container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里面的，所以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AM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也是运行在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Container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里面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Container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：封装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了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CPU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、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Memory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等资源的一个容器，相当于是一个任务运行环境的抽象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。</a:t>
            </a:r>
            <a:endParaRPr lang="zh-CN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28297" y="761647"/>
            <a:ext cx="3076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总体架构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2" y="2842738"/>
            <a:ext cx="6857451" cy="31957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24800" y="2415222"/>
            <a:ext cx="4053840" cy="384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/>
              <a:t>Driver </a:t>
            </a:r>
            <a:r>
              <a:rPr lang="zh-CN" altLang="en-US" sz="1200" dirty="0"/>
              <a:t>是运行 </a:t>
            </a:r>
            <a:r>
              <a:rPr lang="en-US" altLang="zh-CN" sz="1200" dirty="0"/>
              <a:t>Spark </a:t>
            </a:r>
            <a:r>
              <a:rPr lang="en-US" altLang="zh-CN" sz="1200" dirty="0" err="1"/>
              <a:t>Applicaion</a:t>
            </a:r>
            <a:r>
              <a:rPr lang="en-US" altLang="zh-CN" sz="1200" dirty="0"/>
              <a:t> </a:t>
            </a:r>
            <a:r>
              <a:rPr lang="zh-CN" altLang="en-US" sz="1200" dirty="0"/>
              <a:t>的 </a:t>
            </a:r>
            <a:r>
              <a:rPr lang="en-US" altLang="zh-CN" sz="1200" dirty="0"/>
              <a:t>main() </a:t>
            </a:r>
            <a:r>
              <a:rPr lang="zh-CN" altLang="en-US" sz="1200" dirty="0"/>
              <a:t>函数，它会创建 </a:t>
            </a:r>
            <a:r>
              <a:rPr lang="en-US" altLang="zh-CN" sz="1200" dirty="0" err="1"/>
              <a:t>SparkContext</a:t>
            </a:r>
            <a:r>
              <a:rPr lang="zh-CN" altLang="en-US" sz="1200" dirty="0"/>
              <a:t>。</a:t>
            </a:r>
            <a:r>
              <a:rPr lang="en-US" altLang="zh-CN" sz="1200" dirty="0" err="1"/>
              <a:t>SparkContext</a:t>
            </a:r>
            <a:r>
              <a:rPr lang="en-US" altLang="zh-CN" sz="1200" dirty="0"/>
              <a:t> </a:t>
            </a:r>
            <a:r>
              <a:rPr lang="zh-CN" altLang="en-US" sz="1200" dirty="0"/>
              <a:t>负责和 </a:t>
            </a:r>
            <a:r>
              <a:rPr lang="en-US" altLang="zh-CN" sz="1200" dirty="0"/>
              <a:t>Cluster Manager </a:t>
            </a:r>
            <a:r>
              <a:rPr lang="zh-CN" altLang="en-US" sz="1200" dirty="0"/>
              <a:t>通信，进行资源申请、任务分配和监控等</a:t>
            </a:r>
            <a:r>
              <a:rPr lang="zh-CN" altLang="en-US" sz="1200" dirty="0" smtClean="0"/>
              <a:t>。</a:t>
            </a:r>
            <a:br>
              <a:rPr lang="zh-CN" altLang="en-US" sz="1200" dirty="0"/>
            </a:br>
            <a:r>
              <a:rPr lang="en-US" altLang="zh-CN" sz="1400" b="1" dirty="0"/>
              <a:t>Cluster Manager </a:t>
            </a:r>
            <a:r>
              <a:rPr lang="zh-CN" altLang="en-US" sz="1200" dirty="0"/>
              <a:t>负责申请和管理在 </a:t>
            </a:r>
            <a:r>
              <a:rPr lang="en-US" altLang="zh-CN" sz="1200" dirty="0"/>
              <a:t>Worker Node </a:t>
            </a:r>
            <a:r>
              <a:rPr lang="zh-CN" altLang="en-US" sz="1200" dirty="0"/>
              <a:t>上运行应用所需的资源，目前包括 </a:t>
            </a:r>
            <a:r>
              <a:rPr lang="en-US" altLang="zh-CN" sz="1200" dirty="0"/>
              <a:t>Spark </a:t>
            </a:r>
            <a:r>
              <a:rPr lang="zh-CN" altLang="en-US" sz="1200" dirty="0"/>
              <a:t>原生的 </a:t>
            </a:r>
            <a:r>
              <a:rPr lang="en-US" altLang="zh-CN" sz="1200" dirty="0"/>
              <a:t>Cluster Manager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Mesos</a:t>
            </a:r>
            <a:r>
              <a:rPr lang="en-US" altLang="zh-CN" sz="1200" dirty="0"/>
              <a:t> Cluster Manager </a:t>
            </a:r>
            <a:r>
              <a:rPr lang="zh-CN" altLang="en-US" sz="1200" dirty="0"/>
              <a:t>和 </a:t>
            </a:r>
            <a:r>
              <a:rPr lang="en-US" altLang="zh-CN" sz="1200" dirty="0"/>
              <a:t>Hadoop YARN Cluster Manager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Worker Node</a:t>
            </a:r>
            <a:r>
              <a:rPr lang="zh-CN" altLang="en-US" sz="1400" b="1" dirty="0" smtClean="0"/>
              <a:t>：</a:t>
            </a:r>
            <a:r>
              <a:rPr lang="zh-CN" altLang="en-US" sz="1200" dirty="0"/>
              <a:t>从节点的资源和任务管理</a:t>
            </a:r>
            <a:r>
              <a:rPr lang="zh-CN" altLang="en-US" sz="1200" dirty="0" smtClean="0"/>
              <a:t>者</a:t>
            </a:r>
            <a:br>
              <a:rPr lang="zh-CN" altLang="en-US" sz="1200" dirty="0"/>
            </a:br>
            <a:r>
              <a:rPr lang="en-US" altLang="zh-CN" sz="1400" b="1" dirty="0"/>
              <a:t>Executor</a:t>
            </a:r>
            <a:r>
              <a:rPr lang="en-US" altLang="zh-CN" sz="1400" dirty="0"/>
              <a:t> </a:t>
            </a:r>
            <a:r>
              <a:rPr lang="zh-CN" altLang="en-US" sz="1200" dirty="0"/>
              <a:t>是 </a:t>
            </a:r>
            <a:r>
              <a:rPr lang="en-US" altLang="zh-CN" sz="1200" dirty="0"/>
              <a:t>Application </a:t>
            </a:r>
            <a:r>
              <a:rPr lang="zh-CN" altLang="en-US" sz="1200" dirty="0"/>
              <a:t>运行在 </a:t>
            </a:r>
            <a:r>
              <a:rPr lang="en-US" altLang="zh-CN" sz="1200" dirty="0"/>
              <a:t>Worker Node </a:t>
            </a:r>
            <a:r>
              <a:rPr lang="zh-CN" altLang="en-US" sz="1200" dirty="0"/>
              <a:t>上的一</a:t>
            </a:r>
            <a:r>
              <a:rPr lang="zh-CN" altLang="en-US" sz="1200" dirty="0" smtClean="0"/>
              <a:t>个进程，</a:t>
            </a:r>
            <a:r>
              <a:rPr lang="zh-CN" altLang="en-US" sz="1200" dirty="0"/>
              <a:t>负责运行 </a:t>
            </a:r>
            <a:r>
              <a:rPr lang="en-US" altLang="zh-CN" sz="1200" dirty="0"/>
              <a:t>Task</a:t>
            </a:r>
            <a:r>
              <a:rPr lang="zh-CN" altLang="en-US" sz="1200" dirty="0"/>
              <a:t>（任务），并且负责将数据存在内存或者磁盘上，每个 </a:t>
            </a:r>
            <a:r>
              <a:rPr lang="en-US" altLang="zh-CN" sz="1200" dirty="0"/>
              <a:t>Application </a:t>
            </a:r>
            <a:r>
              <a:rPr lang="zh-CN" altLang="en-US" sz="1200" dirty="0"/>
              <a:t>都有各自独立的一批 </a:t>
            </a:r>
            <a:r>
              <a:rPr lang="en-US" altLang="zh-CN" sz="1200" dirty="0"/>
              <a:t>Executor</a:t>
            </a:r>
            <a:r>
              <a:rPr lang="zh-CN" altLang="en-US" sz="1200" dirty="0"/>
              <a:t>。每个 </a:t>
            </a:r>
            <a:r>
              <a:rPr lang="en-US" altLang="zh-CN" sz="1200" dirty="0"/>
              <a:t>Executor </a:t>
            </a:r>
            <a:r>
              <a:rPr lang="zh-CN" altLang="en-US" sz="1200" dirty="0"/>
              <a:t>则包含了一定数量的资源来运行分配给它的任务。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483360" y="1265620"/>
            <a:ext cx="10566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Spark </a:t>
            </a:r>
            <a:r>
              <a:rPr lang="zh-CN" altLang="en-US" dirty="0"/>
              <a:t>运行</a:t>
            </a:r>
            <a:r>
              <a:rPr lang="zh-CN" altLang="en-US" dirty="0" smtClean="0"/>
              <a:t>架构</a:t>
            </a:r>
            <a:r>
              <a:rPr lang="zh-CN" altLang="en-US" sz="1600" dirty="0" smtClean="0"/>
              <a:t>：</a:t>
            </a:r>
            <a:r>
              <a:rPr lang="zh-CN" altLang="en-US" sz="1400" dirty="0" smtClean="0"/>
              <a:t>包括</a:t>
            </a:r>
            <a:r>
              <a:rPr lang="zh-CN" altLang="en-US" sz="1400" b="1" dirty="0"/>
              <a:t>集群资源管理器</a:t>
            </a:r>
            <a:r>
              <a:rPr lang="zh-CN" altLang="en-US" sz="1400" dirty="0"/>
              <a:t>（</a:t>
            </a:r>
            <a:r>
              <a:rPr lang="en-US" altLang="zh-CN" sz="1400" dirty="0"/>
              <a:t>Cluster Manager</a:t>
            </a:r>
            <a:r>
              <a:rPr lang="zh-CN" altLang="en-US" sz="1400" dirty="0"/>
              <a:t>）、多个运行作业任务的</a:t>
            </a:r>
            <a:r>
              <a:rPr lang="zh-CN" altLang="en-US" sz="1400" b="1" dirty="0"/>
              <a:t>工作结点</a:t>
            </a:r>
            <a:r>
              <a:rPr lang="zh-CN" altLang="en-US" sz="1400" dirty="0"/>
              <a:t>（</a:t>
            </a:r>
            <a:r>
              <a:rPr lang="en-US" altLang="zh-CN" sz="1400" dirty="0"/>
              <a:t>Worker Node</a:t>
            </a:r>
            <a:r>
              <a:rPr lang="zh-CN" altLang="en-US" sz="1400" dirty="0"/>
              <a:t>）、每个应用的任务</a:t>
            </a:r>
            <a:r>
              <a:rPr lang="zh-CN" altLang="en-US" sz="1400" b="1" dirty="0"/>
              <a:t>控制结点</a:t>
            </a:r>
            <a:r>
              <a:rPr lang="zh-CN" altLang="en-US" sz="1400" dirty="0"/>
              <a:t>（</a:t>
            </a:r>
            <a:r>
              <a:rPr lang="en-US" altLang="zh-CN" sz="1400" dirty="0"/>
              <a:t>Driver</a:t>
            </a:r>
            <a:r>
              <a:rPr lang="zh-CN" altLang="en-US" sz="1400" dirty="0"/>
              <a:t>）和每个工作结点上负责具体任务的</a:t>
            </a:r>
            <a:r>
              <a:rPr lang="zh-CN" altLang="en-US" sz="1400" b="1" dirty="0"/>
              <a:t>执行进程</a:t>
            </a:r>
            <a:r>
              <a:rPr lang="zh-CN" altLang="en-US" sz="1400" dirty="0"/>
              <a:t>（</a:t>
            </a:r>
            <a:r>
              <a:rPr lang="en-US" altLang="zh-CN" sz="1400" dirty="0"/>
              <a:t>Executor</a:t>
            </a:r>
            <a:r>
              <a:rPr lang="zh-CN" altLang="en-US" sz="1400" dirty="0"/>
              <a:t>）。 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759" y="578436"/>
            <a:ext cx="7446268" cy="347020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97953" y="1960860"/>
            <a:ext cx="3668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总体架构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8473" y="4048640"/>
            <a:ext cx="1046315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与 </a:t>
            </a:r>
            <a:r>
              <a:rPr lang="en-US" altLang="zh-CN" dirty="0" err="1"/>
              <a:t>MapReduce</a:t>
            </a:r>
            <a:r>
              <a:rPr lang="en-US" altLang="zh-CN" dirty="0"/>
              <a:t> </a:t>
            </a:r>
            <a:r>
              <a:rPr lang="zh-CN" altLang="en-US" dirty="0"/>
              <a:t>计算框架相比，</a:t>
            </a:r>
            <a:r>
              <a:rPr lang="en-US" altLang="zh-CN" b="1" dirty="0"/>
              <a:t>Spark </a:t>
            </a:r>
            <a:r>
              <a:rPr lang="zh-CN" altLang="en-US" b="1" dirty="0" smtClean="0"/>
              <a:t>采用 </a:t>
            </a:r>
            <a:r>
              <a:rPr lang="en-US" altLang="zh-CN" b="1" dirty="0"/>
              <a:t>Executor </a:t>
            </a:r>
            <a:r>
              <a:rPr lang="zh-CN" altLang="en-US" b="1" dirty="0" smtClean="0"/>
              <a:t>的优势</a:t>
            </a:r>
            <a:r>
              <a:rPr lang="zh-CN" altLang="en-US" dirty="0"/>
              <a:t>：</a:t>
            </a:r>
            <a:endParaRPr lang="zh-CN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Executor </a:t>
            </a:r>
            <a:r>
              <a:rPr lang="zh-CN" altLang="en-US" sz="1600" dirty="0" smtClean="0"/>
              <a:t>内包含一个</a:t>
            </a:r>
            <a:r>
              <a:rPr lang="zh-CN" altLang="en-US" sz="1600" b="1" dirty="0" smtClean="0"/>
              <a:t>线程池</a:t>
            </a:r>
            <a:r>
              <a:rPr lang="zh-CN" altLang="en-US" sz="1600" dirty="0" smtClean="0"/>
              <a:t>来</a:t>
            </a:r>
            <a:r>
              <a:rPr lang="zh-CN" altLang="en-US" sz="1600" dirty="0"/>
              <a:t>执行具体任务，</a:t>
            </a:r>
            <a:r>
              <a:rPr lang="zh-CN" altLang="en-US" sz="1600" b="1" dirty="0"/>
              <a:t>相比 </a:t>
            </a:r>
            <a:r>
              <a:rPr lang="en-US" altLang="zh-CN" sz="1600" b="1" dirty="0" err="1"/>
              <a:t>MapReduce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的进程模型</a:t>
            </a:r>
            <a:r>
              <a:rPr lang="zh-CN" altLang="en-US" sz="1600" dirty="0"/>
              <a:t>，使用的资源和启动开销要小很多。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Executor </a:t>
            </a:r>
            <a:r>
              <a:rPr lang="zh-CN" altLang="en-US" sz="1600" dirty="0"/>
              <a:t>中有一个 </a:t>
            </a:r>
            <a:r>
              <a:rPr lang="en-US" altLang="zh-CN" sz="1600" b="1" dirty="0" err="1"/>
              <a:t>BlockManager</a:t>
            </a:r>
            <a:r>
              <a:rPr lang="en-US" altLang="zh-CN" sz="1600" b="1" dirty="0"/>
              <a:t> </a:t>
            </a:r>
            <a:r>
              <a:rPr lang="zh-CN" altLang="en-US" sz="1600" b="1" dirty="0"/>
              <a:t>存储模块</a:t>
            </a:r>
            <a:r>
              <a:rPr lang="zh-CN" altLang="en-US" sz="1600" dirty="0"/>
              <a:t>，会将内存和磁盘共同作为存储设备，当需要多轮迭代计算的时候，可以将中间结果存储到这个存储模块里，供下次需要时直接使用，而不需要从磁盘中读取，从而有效减少 </a:t>
            </a:r>
            <a:r>
              <a:rPr lang="en-US" altLang="zh-CN" sz="1600" dirty="0"/>
              <a:t>I/O </a:t>
            </a:r>
            <a:r>
              <a:rPr lang="zh-CN" altLang="en-US" sz="1600" dirty="0"/>
              <a:t>开销，在交互式查询场景下，可以预先将数据缓存到 </a:t>
            </a:r>
            <a:r>
              <a:rPr lang="en-US" altLang="zh-CN" sz="1600" dirty="0" err="1"/>
              <a:t>BlockManager</a:t>
            </a:r>
            <a:r>
              <a:rPr lang="en-US" altLang="zh-CN" sz="1600" dirty="0"/>
              <a:t> </a:t>
            </a:r>
            <a:r>
              <a:rPr lang="zh-CN" altLang="en-US" sz="1600" dirty="0"/>
              <a:t>存储模块上，从而提高读写 </a:t>
            </a:r>
            <a:r>
              <a:rPr lang="en-US" altLang="zh-CN" sz="1600" dirty="0"/>
              <a:t>I/O </a:t>
            </a:r>
            <a:r>
              <a:rPr lang="zh-CN" altLang="en-US" sz="1600" dirty="0"/>
              <a:t>性能。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121902" y="665552"/>
            <a:ext cx="3097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运行流程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86600" y="2529684"/>
            <a:ext cx="48280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）构建 </a:t>
            </a:r>
            <a:r>
              <a:rPr lang="en-US" altLang="zh-CN" sz="1200" dirty="0"/>
              <a:t>Spark Application </a:t>
            </a:r>
            <a:r>
              <a:rPr lang="zh-CN" altLang="en-US" sz="1200" dirty="0"/>
              <a:t>的运行环境（启动 </a:t>
            </a:r>
            <a:r>
              <a:rPr lang="en-US" altLang="zh-CN" sz="1200" dirty="0" err="1"/>
              <a:t>SparkContext</a:t>
            </a:r>
            <a:r>
              <a:rPr lang="zh-CN" altLang="en-US" sz="1200" dirty="0"/>
              <a:t>），</a:t>
            </a:r>
            <a:r>
              <a:rPr lang="en-US" altLang="zh-CN" sz="1200" dirty="0" err="1"/>
              <a:t>SparkContext</a:t>
            </a:r>
            <a:r>
              <a:rPr lang="en-US" altLang="zh-CN" sz="1200" dirty="0"/>
              <a:t> </a:t>
            </a:r>
            <a:r>
              <a:rPr lang="zh-CN" altLang="en-US" sz="1200" dirty="0"/>
              <a:t>向 </a:t>
            </a:r>
            <a:r>
              <a:rPr lang="en-US" altLang="zh-CN" sz="1200" dirty="0"/>
              <a:t>Cluster Manager </a:t>
            </a:r>
            <a:r>
              <a:rPr lang="zh-CN" altLang="en-US" sz="1200" dirty="0"/>
              <a:t>注册，并申请运行 </a:t>
            </a:r>
            <a:r>
              <a:rPr lang="en-US" altLang="zh-CN" sz="1200" dirty="0"/>
              <a:t>Executor </a:t>
            </a:r>
            <a:r>
              <a:rPr lang="zh-CN" altLang="en-US" sz="1200" dirty="0"/>
              <a:t>资源</a:t>
            </a:r>
            <a:r>
              <a:rPr lang="zh-CN" altLang="en-US" sz="1200" dirty="0" smtClean="0"/>
              <a:t>。</a:t>
            </a:r>
            <a:endParaRPr lang="zh-CN" altLang="en-US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）</a:t>
            </a:r>
            <a:r>
              <a:rPr lang="en-US" altLang="zh-CN" sz="1200" dirty="0"/>
              <a:t>Cluster Manager </a:t>
            </a:r>
            <a:r>
              <a:rPr lang="zh-CN" altLang="en-US" sz="1200" dirty="0"/>
              <a:t>为 </a:t>
            </a:r>
            <a:r>
              <a:rPr lang="en-US" altLang="zh-CN" sz="1200" dirty="0"/>
              <a:t>Executor </a:t>
            </a:r>
            <a:r>
              <a:rPr lang="zh-CN" altLang="en-US" sz="1200" dirty="0"/>
              <a:t>分配资源并启动 </a:t>
            </a:r>
            <a:r>
              <a:rPr lang="en-US" altLang="zh-CN" sz="1200" dirty="0"/>
              <a:t>Executor </a:t>
            </a:r>
            <a:r>
              <a:rPr lang="zh-CN" altLang="en-US" sz="1200" smtClean="0"/>
              <a:t>进程</a:t>
            </a:r>
            <a:r>
              <a:rPr lang="zh-CN" altLang="en-US" sz="1200" dirty="0"/>
              <a:t>，</a:t>
            </a:r>
            <a:r>
              <a:rPr lang="en-US" altLang="zh-CN" sz="1200" dirty="0"/>
              <a:t>Executor </a:t>
            </a:r>
            <a:r>
              <a:rPr lang="zh-CN" altLang="en-US" sz="1200" dirty="0"/>
              <a:t>运行情况将</a:t>
            </a:r>
            <a:r>
              <a:rPr lang="zh-CN" altLang="en-US" sz="1200" dirty="0" smtClean="0"/>
              <a:t>随</a:t>
            </a: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着</a:t>
            </a:r>
            <a:r>
              <a:rPr lang="zh-CN" altLang="en-US" sz="1200" dirty="0" smtClean="0"/>
              <a:t>“心跳”</a:t>
            </a:r>
            <a:r>
              <a:rPr lang="zh-CN" altLang="en-US" sz="1200" dirty="0"/>
              <a:t>发送到 </a:t>
            </a:r>
            <a:r>
              <a:rPr lang="en-US" altLang="zh-CN" sz="1200" dirty="0"/>
              <a:t>Cluster Manager </a:t>
            </a:r>
            <a:r>
              <a:rPr lang="zh-CN" altLang="en-US" sz="1200" dirty="0"/>
              <a:t>上。 </a:t>
            </a:r>
            <a:endParaRPr lang="en-US" altLang="zh-CN" sz="1200" dirty="0" smtClean="0"/>
          </a:p>
          <a:p>
            <a:pPr>
              <a:lnSpc>
                <a:spcPct val="150000"/>
              </a:lnSpc>
            </a:pPr>
            <a:r>
              <a:rPr lang="en-US" altLang="zh-CN" sz="1200" b="1" dirty="0"/>
              <a:t>3</a:t>
            </a:r>
            <a:r>
              <a:rPr lang="zh-CN" altLang="en-US" sz="1200" b="1" dirty="0"/>
              <a:t>）</a:t>
            </a:r>
            <a:r>
              <a:rPr lang="en-US" altLang="zh-CN" sz="1200" dirty="0" err="1"/>
              <a:t>SparkContext</a:t>
            </a:r>
            <a:r>
              <a:rPr lang="en-US" altLang="zh-CN" sz="1200" dirty="0"/>
              <a:t> </a:t>
            </a:r>
            <a:r>
              <a:rPr lang="zh-CN" altLang="en-US" sz="1200" dirty="0"/>
              <a:t>构建 </a:t>
            </a:r>
            <a:r>
              <a:rPr lang="en-US" altLang="zh-CN" sz="1200" dirty="0"/>
              <a:t>DAG </a:t>
            </a:r>
            <a:r>
              <a:rPr lang="zh-CN" altLang="en-US" sz="1200" dirty="0"/>
              <a:t>图</a:t>
            </a:r>
            <a:r>
              <a:rPr lang="zh-CN" altLang="en-US" sz="1200" dirty="0" smtClean="0"/>
              <a:t>，将 </a:t>
            </a:r>
            <a:r>
              <a:rPr lang="en-US" altLang="zh-CN" sz="1200" dirty="0" smtClean="0"/>
              <a:t>DAG </a:t>
            </a:r>
            <a:r>
              <a:rPr lang="zh-CN" altLang="en-US" sz="1200" dirty="0" smtClean="0"/>
              <a:t>图分解成多个 </a:t>
            </a:r>
            <a:r>
              <a:rPr lang="en-US" altLang="zh-CN" sz="1200" dirty="0" smtClean="0"/>
              <a:t>Stage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并把每个 </a:t>
            </a:r>
            <a:r>
              <a:rPr lang="en-US" altLang="zh-CN" sz="1200" dirty="0"/>
              <a:t>Stage </a:t>
            </a:r>
            <a:r>
              <a:rPr lang="zh-CN" altLang="en-US" sz="1200" dirty="0"/>
              <a:t>的 </a:t>
            </a:r>
            <a:r>
              <a:rPr lang="en-US" altLang="zh-CN" sz="1200" dirty="0" err="1"/>
              <a:t>TaskSet</a:t>
            </a:r>
            <a:r>
              <a:rPr lang="zh-CN" altLang="en-US" sz="1200" dirty="0"/>
              <a:t>（任务集）发送给 </a:t>
            </a:r>
            <a:r>
              <a:rPr lang="en-US" altLang="zh-CN" sz="1200" dirty="0"/>
              <a:t>Task </a:t>
            </a:r>
            <a:r>
              <a:rPr lang="en-US" altLang="zh-CN" sz="1200" dirty="0" smtClean="0"/>
              <a:t>Schedule </a:t>
            </a:r>
            <a:r>
              <a:rPr lang="en-US" altLang="zh-CN" sz="1200" dirty="0"/>
              <a:t>(</a:t>
            </a:r>
            <a:r>
              <a:rPr lang="zh-CN" altLang="en-US" sz="1200" dirty="0"/>
              <a:t>任务</a:t>
            </a:r>
            <a:r>
              <a:rPr lang="zh-CN" altLang="en-US" sz="1200" dirty="0" smtClean="0"/>
              <a:t>调度器</a:t>
            </a:r>
            <a:r>
              <a:rPr lang="zh-CN" altLang="en-US" sz="1200" dirty="0"/>
              <a:t>）。</a:t>
            </a:r>
            <a:r>
              <a:rPr lang="en-US" altLang="zh-CN" sz="1200" dirty="0"/>
              <a:t>Executor </a:t>
            </a:r>
            <a:r>
              <a:rPr lang="zh-CN" altLang="en-US" sz="1200" dirty="0"/>
              <a:t>向 </a:t>
            </a:r>
            <a:r>
              <a:rPr lang="en-US" altLang="zh-CN" sz="1200" dirty="0" err="1"/>
              <a:t>SparkContext</a:t>
            </a:r>
            <a:r>
              <a:rPr lang="en-US" altLang="zh-CN" sz="1200" dirty="0"/>
              <a:t> </a:t>
            </a:r>
            <a:r>
              <a:rPr lang="zh-CN" altLang="en-US" sz="1200" dirty="0"/>
              <a:t>申请 </a:t>
            </a:r>
            <a:r>
              <a:rPr lang="en-US" altLang="zh-CN" sz="1200" dirty="0"/>
              <a:t>Task, Task </a:t>
            </a:r>
            <a:r>
              <a:rPr lang="en-US" altLang="zh-CN" sz="1200" dirty="0" smtClean="0"/>
              <a:t>Schedule </a:t>
            </a:r>
            <a:r>
              <a:rPr lang="zh-CN" altLang="en-US" sz="1200" dirty="0"/>
              <a:t>将 </a:t>
            </a:r>
            <a:r>
              <a:rPr lang="en-US" altLang="zh-CN" sz="1200" dirty="0"/>
              <a:t>Task </a:t>
            </a:r>
            <a:r>
              <a:rPr lang="zh-CN" altLang="en-US" sz="1200" dirty="0"/>
              <a:t>发放给 </a:t>
            </a:r>
            <a:r>
              <a:rPr lang="en-US" altLang="zh-CN" sz="1200" dirty="0"/>
              <a:t>Executor,</a:t>
            </a:r>
            <a:r>
              <a:rPr lang="zh-CN" altLang="en-US" sz="1200" dirty="0"/>
              <a:t>同时，</a:t>
            </a:r>
            <a:r>
              <a:rPr lang="en-US" altLang="zh-CN" sz="1200" dirty="0" err="1"/>
              <a:t>SparkContext</a:t>
            </a:r>
            <a:r>
              <a:rPr lang="en-US" altLang="zh-CN" sz="1200" dirty="0"/>
              <a:t> </a:t>
            </a:r>
            <a:r>
              <a:rPr lang="zh-CN" altLang="en-US" sz="1200" dirty="0"/>
              <a:t>将应用程序代码发放给 </a:t>
            </a:r>
            <a:r>
              <a:rPr lang="en-US" altLang="zh-CN" sz="1200" dirty="0"/>
              <a:t>Executor</a:t>
            </a:r>
            <a:r>
              <a:rPr lang="zh-CN" altLang="en-US" sz="1200" dirty="0" smtClean="0"/>
              <a:t>。</a:t>
            </a:r>
            <a:br>
              <a:rPr lang="zh-CN" altLang="en-US" sz="1200" dirty="0"/>
            </a:br>
            <a:r>
              <a:rPr lang="en-US" altLang="zh-CN" sz="1200" b="1" dirty="0"/>
              <a:t>4</a:t>
            </a:r>
            <a:r>
              <a:rPr lang="zh-CN" altLang="en-US" sz="1200" b="1" dirty="0"/>
              <a:t>）</a:t>
            </a:r>
            <a:r>
              <a:rPr lang="en-US" altLang="zh-CN" sz="1200" dirty="0"/>
              <a:t>Task </a:t>
            </a:r>
            <a:r>
              <a:rPr lang="zh-CN" altLang="en-US" sz="1200" dirty="0"/>
              <a:t>在 </a:t>
            </a:r>
            <a:r>
              <a:rPr lang="en-US" altLang="zh-CN" sz="1200" dirty="0"/>
              <a:t>Executor </a:t>
            </a:r>
            <a:r>
              <a:rPr lang="zh-CN" altLang="en-US" sz="1200" dirty="0"/>
              <a:t>上运行，把执行结果反馈给 </a:t>
            </a:r>
            <a:r>
              <a:rPr lang="en-US" altLang="zh-CN" sz="1200" dirty="0"/>
              <a:t>Task </a:t>
            </a:r>
            <a:r>
              <a:rPr lang="en-US" altLang="zh-CN" sz="1200" dirty="0" smtClean="0"/>
              <a:t>Schedule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然后再反馈给 </a:t>
            </a:r>
            <a:r>
              <a:rPr lang="en-US" altLang="zh-CN" sz="1200" dirty="0"/>
              <a:t>DAG Scheduler</a:t>
            </a:r>
            <a:r>
              <a:rPr lang="zh-CN" altLang="en-US" sz="1200" dirty="0"/>
              <a:t>。运行完毕后写入数据，</a:t>
            </a:r>
            <a:r>
              <a:rPr lang="en-US" altLang="zh-CN" sz="1200" dirty="0" err="1"/>
              <a:t>SparkContext</a:t>
            </a:r>
            <a:r>
              <a:rPr lang="en-US" altLang="zh-CN" sz="1200" dirty="0"/>
              <a:t> </a:t>
            </a:r>
            <a:r>
              <a:rPr lang="zh-CN" altLang="en-US" sz="1200" dirty="0"/>
              <a:t>向 </a:t>
            </a:r>
            <a:r>
              <a:rPr lang="en-US" altLang="zh-CN" sz="1200" dirty="0" err="1"/>
              <a:t>ClusterManager</a:t>
            </a:r>
            <a:r>
              <a:rPr lang="en-US" altLang="zh-CN" sz="1200" dirty="0"/>
              <a:t> </a:t>
            </a:r>
            <a:r>
              <a:rPr lang="zh-CN" altLang="en-US" sz="1200" dirty="0"/>
              <a:t>注销并释放所有资源。</a:t>
            </a:r>
            <a:endParaRPr lang="zh-CN" altLang="en-US" sz="1200" dirty="0"/>
          </a:p>
        </p:txBody>
      </p:sp>
      <p:sp>
        <p:nvSpPr>
          <p:cNvPr id="6" name="矩形 5"/>
          <p:cNvSpPr/>
          <p:nvPr/>
        </p:nvSpPr>
        <p:spPr>
          <a:xfrm>
            <a:off x="1483360" y="1265620"/>
            <a:ext cx="10566400" cy="788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Spark </a:t>
            </a:r>
            <a:r>
              <a:rPr lang="zh-CN" altLang="en-US" dirty="0"/>
              <a:t>运行</a:t>
            </a:r>
            <a:r>
              <a:rPr lang="zh-CN" altLang="en-US" dirty="0" smtClean="0"/>
              <a:t>架构</a:t>
            </a:r>
            <a:r>
              <a:rPr lang="zh-CN" altLang="en-US" sz="1600" dirty="0" smtClean="0"/>
              <a:t>：</a:t>
            </a:r>
            <a:r>
              <a:rPr lang="zh-CN" altLang="en-US" sz="1400" dirty="0" smtClean="0"/>
              <a:t>包括</a:t>
            </a:r>
            <a:r>
              <a:rPr lang="zh-CN" altLang="en-US" sz="1400" dirty="0"/>
              <a:t>集群资源管理器（</a:t>
            </a:r>
            <a:r>
              <a:rPr lang="en-US" altLang="zh-CN" sz="1400" dirty="0"/>
              <a:t>Cluster Manager</a:t>
            </a:r>
            <a:r>
              <a:rPr lang="zh-CN" altLang="en-US" sz="1400" dirty="0"/>
              <a:t>）、多个运行作业任务的工作结点（</a:t>
            </a:r>
            <a:r>
              <a:rPr lang="en-US" altLang="zh-CN" sz="1400" dirty="0"/>
              <a:t>Worker Node</a:t>
            </a:r>
            <a:r>
              <a:rPr lang="zh-CN" altLang="en-US" sz="1400" dirty="0"/>
              <a:t>）、每个应用的任务控制结点（</a:t>
            </a:r>
            <a:r>
              <a:rPr lang="en-US" altLang="zh-CN" sz="1400" dirty="0"/>
              <a:t>Driver</a:t>
            </a:r>
            <a:r>
              <a:rPr lang="zh-CN" altLang="en-US" sz="1400" dirty="0"/>
              <a:t>）和每个工作结点上负责具体任务的执行进程（</a:t>
            </a:r>
            <a:r>
              <a:rPr lang="en-US" altLang="zh-CN" sz="1400" dirty="0"/>
              <a:t>Executor</a:t>
            </a:r>
            <a:r>
              <a:rPr lang="zh-CN" altLang="en-US" sz="1400" dirty="0"/>
              <a:t>）。 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2192380"/>
            <a:ext cx="5603240" cy="4194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137361" y="775562"/>
            <a:ext cx="636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——standalone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" y="1513170"/>
            <a:ext cx="7191936" cy="42025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46374" y="1004162"/>
            <a:ext cx="4751842" cy="487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00" dirty="0" smtClean="0"/>
              <a:t>1</a:t>
            </a:r>
            <a:r>
              <a:rPr lang="zh-CN" altLang="en-US" sz="1300" dirty="0" smtClean="0"/>
              <a:t>）</a:t>
            </a:r>
            <a:r>
              <a:rPr lang="en-US" altLang="zh-CN" sz="1300" b="1" dirty="0" err="1" smtClean="0"/>
              <a:t>SparkContext</a:t>
            </a:r>
            <a:r>
              <a:rPr lang="zh-CN" altLang="en-US" sz="1300" b="1" dirty="0"/>
              <a:t>连接到</a:t>
            </a:r>
            <a:r>
              <a:rPr lang="en-US" altLang="zh-CN" sz="1300" b="1" dirty="0"/>
              <a:t>Master</a:t>
            </a:r>
            <a:r>
              <a:rPr lang="zh-CN" altLang="en-US" sz="1300" dirty="0"/>
              <a:t>，向</a:t>
            </a:r>
            <a:r>
              <a:rPr lang="en-US" altLang="zh-CN" sz="1300" dirty="0"/>
              <a:t>Master</a:t>
            </a:r>
            <a:r>
              <a:rPr lang="zh-CN" altLang="en-US" sz="1300" dirty="0"/>
              <a:t>注册并申请资源（</a:t>
            </a:r>
            <a:r>
              <a:rPr lang="en-US" altLang="zh-CN" sz="1300" dirty="0"/>
              <a:t>CPU Core </a:t>
            </a:r>
            <a:r>
              <a:rPr lang="zh-CN" altLang="en-US" sz="1300" dirty="0"/>
              <a:t>和</a:t>
            </a:r>
            <a:r>
              <a:rPr lang="en-US" altLang="zh-CN" sz="1300" dirty="0"/>
              <a:t>Memory</a:t>
            </a:r>
            <a:r>
              <a:rPr lang="zh-CN" altLang="en-US" sz="1300" dirty="0"/>
              <a:t>）</a:t>
            </a:r>
            <a:endParaRPr lang="zh-CN" altLang="en-US" sz="1300" dirty="0"/>
          </a:p>
          <a:p>
            <a:pPr>
              <a:lnSpc>
                <a:spcPct val="150000"/>
              </a:lnSpc>
            </a:pPr>
            <a:r>
              <a:rPr lang="en-US" altLang="zh-CN" sz="1300" dirty="0" smtClean="0"/>
              <a:t>2</a:t>
            </a:r>
            <a:r>
              <a:rPr lang="zh-CN" altLang="en-US" sz="1300" dirty="0" smtClean="0"/>
              <a:t>）</a:t>
            </a:r>
            <a:r>
              <a:rPr lang="en-US" altLang="zh-CN" sz="1300" dirty="0" smtClean="0"/>
              <a:t>Master</a:t>
            </a:r>
            <a:r>
              <a:rPr lang="zh-CN" altLang="en-US" sz="1300" dirty="0"/>
              <a:t>根据</a:t>
            </a:r>
            <a:r>
              <a:rPr lang="en-US" altLang="zh-CN" sz="1300" dirty="0" err="1"/>
              <a:t>SparkContext</a:t>
            </a:r>
            <a:r>
              <a:rPr lang="zh-CN" altLang="en-US" sz="1300" dirty="0"/>
              <a:t>的资源申请要求和</a:t>
            </a:r>
            <a:r>
              <a:rPr lang="en-US" altLang="zh-CN" sz="1300" dirty="0"/>
              <a:t>Worker</a:t>
            </a:r>
            <a:r>
              <a:rPr lang="zh-CN" altLang="en-US" sz="1300" dirty="0"/>
              <a:t>心跳周期内报告的信息决定在哪个</a:t>
            </a:r>
            <a:r>
              <a:rPr lang="en-US" altLang="zh-CN" sz="1300" b="1" dirty="0"/>
              <a:t>Worker</a:t>
            </a:r>
            <a:r>
              <a:rPr lang="zh-CN" altLang="en-US" sz="1300" b="1" dirty="0"/>
              <a:t>上分配资源</a:t>
            </a:r>
            <a:r>
              <a:rPr lang="zh-CN" altLang="en-US" sz="1300" dirty="0"/>
              <a:t>，然后在该</a:t>
            </a:r>
            <a:r>
              <a:rPr lang="en-US" altLang="zh-CN" sz="1300" dirty="0"/>
              <a:t>Worker</a:t>
            </a:r>
            <a:r>
              <a:rPr lang="zh-CN" altLang="en-US" sz="1300" dirty="0"/>
              <a:t>上获取资源，然后</a:t>
            </a:r>
            <a:r>
              <a:rPr lang="zh-CN" altLang="en-US" sz="1300" dirty="0" smtClean="0"/>
              <a:t>启动</a:t>
            </a:r>
            <a:r>
              <a:rPr lang="en-US" altLang="zh-CN" sz="1300" dirty="0" err="1" smtClean="0"/>
              <a:t>StandaloneExecutorBackend</a:t>
            </a:r>
            <a:r>
              <a:rPr lang="zh-CN" altLang="en-US" sz="1300" dirty="0" smtClean="0"/>
              <a:t>，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en-US" altLang="zh-CN" sz="1300" dirty="0" smtClean="0"/>
              <a:t>3</a:t>
            </a:r>
            <a:r>
              <a:rPr lang="zh-CN" altLang="en-US" sz="1300" dirty="0" smtClean="0"/>
              <a:t>）</a:t>
            </a:r>
            <a:r>
              <a:rPr lang="en-US" altLang="zh-CN" sz="1300" dirty="0"/>
              <a:t> </a:t>
            </a:r>
            <a:r>
              <a:rPr lang="en-US" altLang="zh-CN" sz="1300" b="1" dirty="0" err="1" smtClean="0"/>
              <a:t>StandaloneExecutorBackend</a:t>
            </a:r>
            <a:r>
              <a:rPr lang="zh-CN" altLang="en-US" sz="1300" b="1" dirty="0" smtClean="0"/>
              <a:t>向</a:t>
            </a:r>
            <a:r>
              <a:rPr lang="en-US" altLang="zh-CN" sz="1300" b="1" dirty="0" err="1"/>
              <a:t>SparkContext</a:t>
            </a:r>
            <a:r>
              <a:rPr lang="zh-CN" altLang="en-US" sz="1300" b="1" dirty="0"/>
              <a:t>注册</a:t>
            </a:r>
            <a:r>
              <a:rPr lang="zh-CN" altLang="en-US" sz="1300" dirty="0" smtClean="0"/>
              <a:t>；</a:t>
            </a:r>
            <a:endParaRPr lang="en-US" altLang="zh-CN" sz="1300" dirty="0" smtClean="0"/>
          </a:p>
          <a:p>
            <a:pPr>
              <a:lnSpc>
                <a:spcPct val="150000"/>
              </a:lnSpc>
            </a:pPr>
            <a:r>
              <a:rPr lang="en-US" altLang="zh-CN" sz="1300" dirty="0" smtClean="0"/>
              <a:t>4</a:t>
            </a:r>
            <a:r>
              <a:rPr lang="zh-CN" altLang="en-US" sz="1300" dirty="0" smtClean="0"/>
              <a:t>）</a:t>
            </a:r>
            <a:r>
              <a:rPr lang="en-US" altLang="zh-CN" sz="1300" dirty="0" err="1" smtClean="0"/>
              <a:t>SparkContext</a:t>
            </a:r>
            <a:r>
              <a:rPr lang="zh-CN" altLang="en-US" sz="1300" dirty="0"/>
              <a:t>将</a:t>
            </a:r>
            <a:r>
              <a:rPr lang="en-US" altLang="zh-CN" sz="1300" dirty="0" err="1"/>
              <a:t>Applicaiton</a:t>
            </a:r>
            <a:r>
              <a:rPr lang="zh-CN" altLang="en-US" sz="1300" dirty="0"/>
              <a:t>代码发送给</a:t>
            </a:r>
            <a:r>
              <a:rPr lang="en-US" altLang="zh-CN" sz="1300" dirty="0" err="1"/>
              <a:t>StandaloneExecutorBackend</a:t>
            </a:r>
            <a:r>
              <a:rPr lang="zh-CN" altLang="en-US" sz="1300" dirty="0"/>
              <a:t>；并且</a:t>
            </a:r>
            <a:r>
              <a:rPr lang="en-US" altLang="zh-CN" sz="1300" dirty="0" err="1"/>
              <a:t>SparkContext</a:t>
            </a:r>
            <a:r>
              <a:rPr lang="zh-CN" altLang="en-US" sz="1300" dirty="0"/>
              <a:t>解析</a:t>
            </a:r>
            <a:r>
              <a:rPr lang="en-US" altLang="zh-CN" sz="1300" dirty="0" err="1"/>
              <a:t>Applicaiton</a:t>
            </a:r>
            <a:r>
              <a:rPr lang="zh-CN" altLang="en-US" sz="1300" dirty="0"/>
              <a:t>代码</a:t>
            </a:r>
            <a:r>
              <a:rPr lang="zh-CN" altLang="en-US" sz="1300" b="1" dirty="0"/>
              <a:t>，构建</a:t>
            </a:r>
            <a:r>
              <a:rPr lang="en-US" altLang="zh-CN" sz="1300" b="1" dirty="0"/>
              <a:t>DAG</a:t>
            </a:r>
            <a:r>
              <a:rPr lang="zh-CN" altLang="en-US" sz="1300" b="1" dirty="0"/>
              <a:t>图，并提交给</a:t>
            </a:r>
            <a:r>
              <a:rPr lang="en-US" altLang="zh-CN" sz="1300" b="1" dirty="0"/>
              <a:t>DAG Scheduler</a:t>
            </a:r>
            <a:r>
              <a:rPr lang="zh-CN" altLang="en-US" sz="1300" b="1" dirty="0"/>
              <a:t>分解成</a:t>
            </a:r>
            <a:r>
              <a:rPr lang="en-US" altLang="zh-CN" sz="1300" b="1" dirty="0" smtClean="0"/>
              <a:t>Stage</a:t>
            </a:r>
            <a:r>
              <a:rPr lang="zh-CN" altLang="en-US" sz="1300" dirty="0" smtClean="0"/>
              <a:t>，</a:t>
            </a:r>
            <a:r>
              <a:rPr lang="zh-CN" altLang="en-US" sz="1300" dirty="0"/>
              <a:t>然后以</a:t>
            </a:r>
            <a:r>
              <a:rPr lang="en-US" altLang="zh-CN" sz="1300" dirty="0"/>
              <a:t>Stage</a:t>
            </a:r>
            <a:r>
              <a:rPr lang="zh-CN" altLang="en-US" sz="1300" dirty="0"/>
              <a:t>（或者称为</a:t>
            </a:r>
            <a:r>
              <a:rPr lang="en-US" altLang="zh-CN" sz="1300" dirty="0" err="1"/>
              <a:t>TaskSet</a:t>
            </a:r>
            <a:r>
              <a:rPr lang="zh-CN" altLang="en-US" sz="1300" dirty="0"/>
              <a:t>）提交给</a:t>
            </a:r>
            <a:r>
              <a:rPr lang="en-US" altLang="zh-CN" sz="1300" dirty="0"/>
              <a:t>Task Scheduler</a:t>
            </a:r>
            <a:r>
              <a:rPr lang="zh-CN" altLang="en-US" sz="1300" dirty="0"/>
              <a:t>，</a:t>
            </a:r>
            <a:r>
              <a:rPr lang="en-US" altLang="zh-CN" sz="1300" dirty="0"/>
              <a:t>Task Scheduler</a:t>
            </a:r>
            <a:r>
              <a:rPr lang="zh-CN" altLang="en-US" sz="1300" dirty="0"/>
              <a:t>负责将</a:t>
            </a:r>
            <a:r>
              <a:rPr lang="en-US" altLang="zh-CN" sz="1300" dirty="0"/>
              <a:t>Task</a:t>
            </a:r>
            <a:r>
              <a:rPr lang="zh-CN" altLang="en-US" sz="1300" dirty="0"/>
              <a:t>分配到相应的</a:t>
            </a:r>
            <a:r>
              <a:rPr lang="en-US" altLang="zh-CN" sz="1300" dirty="0"/>
              <a:t>Worker</a:t>
            </a:r>
            <a:r>
              <a:rPr lang="zh-CN" altLang="en-US" sz="1300" dirty="0"/>
              <a:t>，最后提交给</a:t>
            </a:r>
            <a:r>
              <a:rPr lang="en-US" altLang="zh-CN" sz="1300" dirty="0" err="1"/>
              <a:t>StandaloneExecutorBackend</a:t>
            </a:r>
            <a:r>
              <a:rPr lang="zh-CN" altLang="en-US" sz="1300" dirty="0"/>
              <a:t>执行；</a:t>
            </a:r>
            <a:endParaRPr lang="zh-CN" altLang="en-US" sz="1300" dirty="0"/>
          </a:p>
          <a:p>
            <a:pPr>
              <a:lnSpc>
                <a:spcPct val="150000"/>
              </a:lnSpc>
            </a:pPr>
            <a:r>
              <a:rPr lang="en-US" altLang="zh-CN" sz="1300" dirty="0" smtClean="0"/>
              <a:t>5</a:t>
            </a:r>
            <a:r>
              <a:rPr lang="zh-CN" altLang="en-US" sz="1300" dirty="0" smtClean="0"/>
              <a:t>）</a:t>
            </a:r>
            <a:r>
              <a:rPr lang="en-US" altLang="zh-CN" sz="1300" b="1" dirty="0" err="1" smtClean="0"/>
              <a:t>StandaloneExecutorBackend</a:t>
            </a:r>
            <a:r>
              <a:rPr lang="zh-CN" altLang="en-US" sz="1300" b="1" dirty="0"/>
              <a:t>会建立</a:t>
            </a:r>
            <a:r>
              <a:rPr lang="en-US" altLang="zh-CN" sz="1300" b="1" dirty="0"/>
              <a:t>Executor</a:t>
            </a:r>
            <a:r>
              <a:rPr lang="zh-CN" altLang="en-US" sz="1300" b="1" dirty="0"/>
              <a:t>线程池，开始执行</a:t>
            </a:r>
            <a:r>
              <a:rPr lang="en-US" altLang="zh-CN" sz="1300" b="1" dirty="0"/>
              <a:t>Task</a:t>
            </a:r>
            <a:r>
              <a:rPr lang="zh-CN" altLang="en-US" sz="1300" dirty="0"/>
              <a:t>，并向</a:t>
            </a:r>
            <a:r>
              <a:rPr lang="en-US" altLang="zh-CN" sz="1300" dirty="0" err="1"/>
              <a:t>SparkContext</a:t>
            </a:r>
            <a:r>
              <a:rPr lang="zh-CN" altLang="en-US" sz="1300" dirty="0"/>
              <a:t>报告，直至</a:t>
            </a:r>
            <a:r>
              <a:rPr lang="en-US" altLang="zh-CN" sz="1300" dirty="0"/>
              <a:t>Task</a:t>
            </a:r>
            <a:r>
              <a:rPr lang="zh-CN" altLang="en-US" sz="1300" dirty="0"/>
              <a:t>完成</a:t>
            </a:r>
            <a:endParaRPr lang="zh-CN" altLang="en-US" sz="1300" dirty="0"/>
          </a:p>
          <a:p>
            <a:pPr>
              <a:lnSpc>
                <a:spcPct val="150000"/>
              </a:lnSpc>
            </a:pPr>
            <a:r>
              <a:rPr lang="en-US" altLang="zh-CN" sz="1300" dirty="0" smtClean="0"/>
              <a:t>6</a:t>
            </a:r>
            <a:r>
              <a:rPr lang="zh-CN" altLang="en-US" sz="1300" dirty="0" smtClean="0"/>
              <a:t>）所有</a:t>
            </a:r>
            <a:r>
              <a:rPr lang="en-US" altLang="zh-CN" sz="1300" dirty="0"/>
              <a:t>Task</a:t>
            </a:r>
            <a:r>
              <a:rPr lang="zh-CN" altLang="en-US" sz="1300" dirty="0"/>
              <a:t>完成后，</a:t>
            </a:r>
            <a:r>
              <a:rPr lang="en-US" altLang="zh-CN" sz="1300" b="1" dirty="0" err="1"/>
              <a:t>SparkContext</a:t>
            </a:r>
            <a:r>
              <a:rPr lang="zh-CN" altLang="en-US" sz="1300" b="1" dirty="0"/>
              <a:t>向</a:t>
            </a:r>
            <a:r>
              <a:rPr lang="en-US" altLang="zh-CN" sz="1300" b="1" dirty="0"/>
              <a:t>Master</a:t>
            </a:r>
            <a:r>
              <a:rPr lang="zh-CN" altLang="en-US" sz="1300" b="1" dirty="0"/>
              <a:t>注销，释放资源</a:t>
            </a:r>
            <a:endParaRPr lang="zh-CN" altLang="en-US" sz="1300" b="1" dirty="0"/>
          </a:p>
          <a:p>
            <a:pPr>
              <a:lnSpc>
                <a:spcPct val="150000"/>
              </a:lnSpc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324276" y="697316"/>
            <a:ext cx="641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运行流程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 Cluster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模式模式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"/>
          <a:stretch>
            <a:fillRect/>
          </a:stretch>
        </p:blipFill>
        <p:spPr>
          <a:xfrm>
            <a:off x="348915" y="1402773"/>
            <a:ext cx="7088530" cy="4946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74999" y="1888268"/>
            <a:ext cx="452175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）</a:t>
            </a:r>
            <a:r>
              <a:rPr lang="en-US" altLang="zh-CN" sz="1400" b="1" dirty="0" smtClean="0"/>
              <a:t>Spark </a:t>
            </a:r>
            <a:r>
              <a:rPr lang="en-US" altLang="zh-CN" sz="1400" b="1" dirty="0"/>
              <a:t>Yarn Client</a:t>
            </a:r>
            <a:r>
              <a:rPr lang="zh-CN" altLang="en-US" sz="1400" b="1" dirty="0"/>
              <a:t>向</a:t>
            </a:r>
            <a:r>
              <a:rPr lang="en-US" altLang="zh-CN" sz="1400" b="1" dirty="0"/>
              <a:t>YARN</a:t>
            </a:r>
            <a:r>
              <a:rPr lang="zh-CN" altLang="en-US" sz="1400" b="1" dirty="0"/>
              <a:t>中提交应用程序</a:t>
            </a:r>
            <a:r>
              <a:rPr lang="zh-CN" altLang="en-US" sz="1400" dirty="0"/>
              <a:t>，包括</a:t>
            </a:r>
            <a:r>
              <a:rPr lang="en-US" altLang="zh-CN" sz="1400" dirty="0" err="1"/>
              <a:t>ApplicationMaster</a:t>
            </a:r>
            <a:r>
              <a:rPr lang="zh-CN" altLang="en-US" sz="1400" dirty="0"/>
              <a:t>程序、启动</a:t>
            </a:r>
            <a:r>
              <a:rPr lang="en-US" altLang="zh-CN" sz="1400" dirty="0" err="1"/>
              <a:t>ApplicationMaster</a:t>
            </a:r>
            <a:r>
              <a:rPr lang="zh-CN" altLang="en-US" sz="1400" dirty="0"/>
              <a:t>的命令、需要在</a:t>
            </a:r>
            <a:r>
              <a:rPr lang="en-US" altLang="zh-CN" sz="1400" dirty="0"/>
              <a:t>Executor</a:t>
            </a:r>
            <a:r>
              <a:rPr lang="zh-CN" altLang="en-US" sz="1400" dirty="0"/>
              <a:t>中运行的程序等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）</a:t>
            </a:r>
            <a:r>
              <a:rPr lang="en-US" altLang="zh-CN" sz="1400" b="1" dirty="0" err="1" smtClean="0"/>
              <a:t>ResourceManager</a:t>
            </a:r>
            <a:r>
              <a:rPr lang="zh-CN" altLang="en-US" sz="1400" b="1" dirty="0"/>
              <a:t>收到请求后</a:t>
            </a:r>
            <a:r>
              <a:rPr lang="zh-CN" altLang="en-US" sz="1400" dirty="0"/>
              <a:t>，在集群中选择一个</a:t>
            </a:r>
            <a:r>
              <a:rPr lang="en-US" altLang="zh-CN" sz="1400" dirty="0" err="1"/>
              <a:t>NodeManager</a:t>
            </a:r>
            <a:r>
              <a:rPr lang="zh-CN" altLang="en-US" sz="1400" dirty="0"/>
              <a:t>，为</a:t>
            </a:r>
            <a:r>
              <a:rPr lang="zh-CN" altLang="en-US" sz="1400" dirty="0" smtClean="0"/>
              <a:t>该</a:t>
            </a:r>
            <a:r>
              <a:rPr lang="en-US" altLang="zh-CN" sz="1400" b="1" dirty="0" smtClean="0"/>
              <a:t>Container</a:t>
            </a:r>
            <a:r>
              <a:rPr lang="zh-CN" altLang="en-US" sz="1400" dirty="0"/>
              <a:t>，要求它</a:t>
            </a:r>
            <a:r>
              <a:rPr lang="zh-CN" altLang="en-US" sz="1400" b="1" dirty="0"/>
              <a:t>在这个</a:t>
            </a:r>
            <a:r>
              <a:rPr lang="en-US" altLang="zh-CN" sz="1400" b="1" dirty="0"/>
              <a:t>Container</a:t>
            </a:r>
            <a:r>
              <a:rPr lang="zh-CN" altLang="en-US" sz="1400" b="1" dirty="0"/>
              <a:t>中启动</a:t>
            </a:r>
            <a:r>
              <a:rPr lang="zh-CN" altLang="en-US" sz="1400" b="1" dirty="0" smtClean="0"/>
              <a:t>应</a:t>
            </a:r>
            <a:r>
              <a:rPr lang="zh-CN" altLang="en-US" sz="1400" dirty="0"/>
              <a:t>应用程序</a:t>
            </a:r>
            <a:r>
              <a:rPr lang="zh-CN" altLang="en-US" sz="1400" b="1" dirty="0"/>
              <a:t>分配第一个用</a:t>
            </a:r>
            <a:r>
              <a:rPr lang="zh-CN" altLang="en-US" sz="1400" b="1" dirty="0"/>
              <a:t>程序的</a:t>
            </a:r>
            <a:r>
              <a:rPr lang="en-US" altLang="zh-CN" sz="1400" b="1" dirty="0" err="1"/>
              <a:t>ApplicationMaster</a:t>
            </a:r>
            <a:r>
              <a:rPr lang="zh-CN" altLang="en-US" sz="1400" dirty="0"/>
              <a:t>，其中</a:t>
            </a:r>
            <a:r>
              <a:rPr lang="en-US" altLang="zh-CN" sz="1400" dirty="0" err="1"/>
              <a:t>ApplicationMaster</a:t>
            </a:r>
            <a:r>
              <a:rPr lang="zh-CN" altLang="en-US" sz="1400" dirty="0"/>
              <a:t>进行</a:t>
            </a:r>
            <a:r>
              <a:rPr lang="en-US" altLang="zh-CN" sz="1400" dirty="0" err="1"/>
              <a:t>SparkContext</a:t>
            </a:r>
            <a:r>
              <a:rPr lang="zh-CN" altLang="en-US" sz="1400" dirty="0"/>
              <a:t>等的初始化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）</a:t>
            </a:r>
            <a:r>
              <a:rPr lang="en-US" altLang="zh-CN" sz="1400" b="1" dirty="0" err="1" smtClean="0"/>
              <a:t>ApplicationMaster</a:t>
            </a:r>
            <a:r>
              <a:rPr lang="zh-CN" altLang="en-US" sz="1400" b="1" dirty="0"/>
              <a:t>向</a:t>
            </a:r>
            <a:r>
              <a:rPr lang="en-US" altLang="zh-CN" sz="1400" b="1" dirty="0" err="1"/>
              <a:t>ResourceManager</a:t>
            </a:r>
            <a:r>
              <a:rPr lang="zh-CN" altLang="en-US" sz="1400" b="1" dirty="0"/>
              <a:t>注册</a:t>
            </a:r>
            <a:r>
              <a:rPr lang="zh-CN" altLang="en-US" sz="1400" dirty="0"/>
              <a:t>，这样用户可以直接通过</a:t>
            </a:r>
            <a:r>
              <a:rPr lang="en-US" altLang="zh-CN" sz="1400" dirty="0" err="1"/>
              <a:t>ResourceManage</a:t>
            </a:r>
            <a:r>
              <a:rPr lang="zh-CN" altLang="en-US" sz="1400" dirty="0"/>
              <a:t>查看应用程序的运行状态，然后它将采用轮询的方式通过</a:t>
            </a:r>
            <a:r>
              <a:rPr lang="en-US" altLang="zh-CN" sz="1400" dirty="0"/>
              <a:t>RPC</a:t>
            </a:r>
            <a:r>
              <a:rPr lang="zh-CN" altLang="en-US" sz="1400" dirty="0"/>
              <a:t>协议为各个任务申请</a:t>
            </a:r>
            <a:r>
              <a:rPr lang="zh-CN" altLang="en-US" sz="1400" dirty="0" smtClean="0"/>
              <a:t>资源</a:t>
            </a:r>
            <a:r>
              <a:rPr lang="en-US" altLang="zh-CN" sz="1400" dirty="0" smtClean="0"/>
              <a:t>container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并监控它们的运行状态直到运行</a:t>
            </a:r>
            <a:r>
              <a:rPr lang="zh-CN" altLang="en-US" sz="1400" dirty="0" smtClean="0"/>
              <a:t>结束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036101" y="653038"/>
            <a:ext cx="641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运行流程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 Cluster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模式模式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2"/>
          <a:stretch>
            <a:fillRect/>
          </a:stretch>
        </p:blipFill>
        <p:spPr>
          <a:xfrm>
            <a:off x="186798" y="1215735"/>
            <a:ext cx="7166223" cy="501234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353021" y="1755103"/>
            <a:ext cx="4737379" cy="457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）一旦</a:t>
            </a:r>
            <a:r>
              <a:rPr lang="en-US" altLang="zh-CN" sz="1400" dirty="0" err="1"/>
              <a:t>ApplicationMaster</a:t>
            </a:r>
            <a:r>
              <a:rPr lang="zh-CN" altLang="en-US" sz="1400" dirty="0"/>
              <a:t>申请到资源（也就是</a:t>
            </a:r>
            <a:r>
              <a:rPr lang="en-US" altLang="zh-CN" sz="1400" dirty="0"/>
              <a:t>Container</a:t>
            </a:r>
            <a:r>
              <a:rPr lang="zh-CN" altLang="en-US" sz="1400" dirty="0"/>
              <a:t>）后，便与对应的</a:t>
            </a:r>
            <a:r>
              <a:rPr lang="en-US" altLang="zh-CN" sz="1400" dirty="0" err="1"/>
              <a:t>NodeManager</a:t>
            </a:r>
            <a:r>
              <a:rPr lang="zh-CN" altLang="en-US" sz="1400" dirty="0"/>
              <a:t>通信，要求它在</a:t>
            </a:r>
            <a:r>
              <a:rPr lang="zh-CN" altLang="en-US" sz="1400" b="1" dirty="0"/>
              <a:t>获得的</a:t>
            </a:r>
            <a:r>
              <a:rPr lang="en-US" altLang="zh-CN" sz="1400" b="1" dirty="0"/>
              <a:t>Container</a:t>
            </a:r>
            <a:r>
              <a:rPr lang="zh-CN" altLang="en-US" sz="1400" b="1" dirty="0"/>
              <a:t>中启动</a:t>
            </a:r>
            <a:r>
              <a:rPr lang="en-US" altLang="zh-CN" sz="1400" b="1" dirty="0" err="1"/>
              <a:t>CoarseGrainedExecutorBackend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CoarseGrainedExecutorBackend</a:t>
            </a:r>
            <a:r>
              <a:rPr lang="zh-CN" altLang="en-US" sz="1400" dirty="0"/>
              <a:t>启动后会</a:t>
            </a:r>
            <a:r>
              <a:rPr lang="zh-CN" altLang="en-US" sz="1400" b="1" dirty="0"/>
              <a:t>向</a:t>
            </a:r>
            <a:r>
              <a:rPr lang="en-US" altLang="zh-CN" sz="1400" b="1" dirty="0" err="1"/>
              <a:t>ApplicationMaster</a:t>
            </a:r>
            <a:r>
              <a:rPr lang="zh-CN" altLang="en-US" sz="1400" b="1" dirty="0"/>
              <a:t>中的</a:t>
            </a:r>
            <a:r>
              <a:rPr lang="en-US" altLang="zh-CN" sz="1400" b="1" dirty="0" err="1"/>
              <a:t>SparkContext</a:t>
            </a:r>
            <a:r>
              <a:rPr lang="zh-CN" altLang="en-US" sz="1400" b="1" dirty="0"/>
              <a:t>注册并申请</a:t>
            </a:r>
            <a:r>
              <a:rPr lang="en-US" altLang="zh-CN" sz="1400" b="1" dirty="0"/>
              <a:t>Task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5</a:t>
            </a:r>
            <a:r>
              <a:rPr lang="zh-CN" altLang="en-US" sz="1400" dirty="0" smtClean="0"/>
              <a:t>）</a:t>
            </a:r>
            <a:r>
              <a:rPr lang="en-US" altLang="zh-CN" sz="1400" b="1" dirty="0" err="1" smtClean="0"/>
              <a:t>ApplicationMaster</a:t>
            </a:r>
            <a:r>
              <a:rPr lang="zh-CN" altLang="en-US" sz="1400" b="1" dirty="0"/>
              <a:t>中的</a:t>
            </a:r>
            <a:r>
              <a:rPr lang="en-US" altLang="zh-CN" sz="1400" b="1" dirty="0" err="1"/>
              <a:t>SparkContext</a:t>
            </a:r>
            <a:r>
              <a:rPr lang="zh-CN" altLang="en-US" sz="1400" b="1" dirty="0"/>
              <a:t>分配</a:t>
            </a:r>
            <a:r>
              <a:rPr lang="en-US" altLang="zh-CN" sz="1400" b="1" dirty="0"/>
              <a:t>Task</a:t>
            </a:r>
            <a:r>
              <a:rPr lang="zh-CN" altLang="en-US" sz="1400" b="1" dirty="0"/>
              <a:t>给</a:t>
            </a:r>
            <a:r>
              <a:rPr lang="en-US" altLang="zh-CN" sz="1400" b="1" dirty="0" err="1"/>
              <a:t>CoarseGrainedExecutorBackend</a:t>
            </a:r>
            <a:r>
              <a:rPr lang="zh-CN" altLang="en-US" sz="1400" b="1" dirty="0"/>
              <a:t>执行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CoarseGrainedExecutorBackend</a:t>
            </a:r>
            <a:r>
              <a:rPr lang="zh-CN" altLang="en-US" sz="1400" dirty="0"/>
              <a:t>运行</a:t>
            </a:r>
            <a:r>
              <a:rPr lang="en-US" altLang="zh-CN" sz="1400" dirty="0"/>
              <a:t>Task</a:t>
            </a:r>
            <a:r>
              <a:rPr lang="zh-CN" altLang="en-US" sz="1400" b="1" dirty="0"/>
              <a:t>并向</a:t>
            </a:r>
            <a:r>
              <a:rPr lang="en-US" altLang="zh-CN" sz="1400" b="1" dirty="0" err="1"/>
              <a:t>ApplicationMaster</a:t>
            </a:r>
            <a:r>
              <a:rPr lang="zh-CN" altLang="en-US" sz="1400" b="1" dirty="0"/>
              <a:t>汇报运行的状态和进度</a:t>
            </a:r>
            <a:r>
              <a:rPr lang="zh-CN" altLang="en-US" sz="1400" dirty="0"/>
              <a:t>，以让</a:t>
            </a:r>
            <a:r>
              <a:rPr lang="en-US" altLang="zh-CN" sz="1400" dirty="0" err="1"/>
              <a:t>ApplicationMaster</a:t>
            </a:r>
            <a:r>
              <a:rPr lang="zh-CN" altLang="en-US" sz="1400" dirty="0"/>
              <a:t>随时掌握各个任务的运行状态，从而可以在任务失败时重新启动任务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6</a:t>
            </a:r>
            <a:r>
              <a:rPr lang="zh-CN" altLang="en-US" sz="1400" dirty="0" smtClean="0"/>
              <a:t>）</a:t>
            </a:r>
            <a:r>
              <a:rPr lang="zh-CN" altLang="en-US" sz="1400" b="1" dirty="0" smtClean="0"/>
              <a:t>应用程序</a:t>
            </a:r>
            <a:r>
              <a:rPr lang="zh-CN" altLang="en-US" sz="1400" b="1" dirty="0"/>
              <a:t>运行完成后</a:t>
            </a:r>
            <a:r>
              <a:rPr lang="zh-CN" altLang="en-US" sz="1400" dirty="0"/>
              <a:t>，</a:t>
            </a:r>
            <a:r>
              <a:rPr lang="en-US" altLang="zh-CN" sz="1400" dirty="0" err="1"/>
              <a:t>ApplicationMaster</a:t>
            </a:r>
            <a:r>
              <a:rPr lang="zh-CN" altLang="en-US" sz="1400" dirty="0"/>
              <a:t>向</a:t>
            </a:r>
            <a:r>
              <a:rPr lang="en-US" altLang="zh-CN" sz="1400" dirty="0" err="1"/>
              <a:t>ResourceManager</a:t>
            </a:r>
            <a:r>
              <a:rPr lang="zh-CN" altLang="en-US" sz="1400" b="1" dirty="0"/>
              <a:t>申请注销并关闭自己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691045" y="2035816"/>
            <a:ext cx="6096000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j-cs"/>
              </a:rPr>
              <a:t>8.2 Spark</a:t>
            </a:r>
            <a:r>
              <a:rPr lang="zh-CN" altLang="en-US" sz="4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  <a:ea typeface="幼圆" panose="02010509060101010101" pitchFamily="49" charset="-122"/>
              </a:rPr>
              <a:t>安装配置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32002" y="517759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Scala 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2.13.10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安装配置（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master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slave1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slave2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都要安装）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8671" y="1044714"/>
            <a:ext cx="10037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参考链接：</a:t>
            </a:r>
            <a:r>
              <a:rPr lang="en-US" altLang="zh-CN" dirty="0" smtClean="0"/>
              <a:t>https</a:t>
            </a:r>
            <a:r>
              <a:rPr lang="en-US" altLang="zh-CN" dirty="0"/>
              <a:t>://blog.csdn.net/piaoxi6587/article/details/103569376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8671" y="1687354"/>
            <a:ext cx="891262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步骤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：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Scala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版本为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2.13.10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，下载地址：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pitchFamily="49" charset="-122"/>
              <a:cs typeface="+mn-cs"/>
            </a:endParaRPr>
          </a:p>
          <a:p>
            <a:pPr>
              <a:defRPr/>
            </a:pPr>
            <a:r>
              <a:rPr lang="en-US" altLang="zh-CN" sz="1400" dirty="0">
                <a:hlinkClick r:id="rId1"/>
              </a:rPr>
              <a:t>https://</a:t>
            </a:r>
            <a:r>
              <a:rPr lang="en-US" altLang="zh-CN" sz="1400" dirty="0" smtClean="0">
                <a:hlinkClick r:id="rId1"/>
              </a:rPr>
              <a:t>downloads.lightbend.com/scala/2.13.10/scala-2.13.10.tgz</a:t>
            </a:r>
            <a:endParaRPr lang="en-US" altLang="zh-CN" sz="1400" dirty="0" smtClean="0"/>
          </a:p>
          <a:p>
            <a:pPr>
              <a:defRPr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步骤</a:t>
            </a:r>
            <a:r>
              <a:rPr lang="en-US" altLang="zh-CN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：将</a:t>
            </a:r>
            <a:r>
              <a:rPr lang="en-US" altLang="zh-CN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scala-2.12.12.tgz</a:t>
            </a: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解压到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usr</a:t>
            </a:r>
            <a:r>
              <a:rPr lang="en-US" altLang="zh-CN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/local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，重命名为</a:t>
            </a: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scala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，修改权限，设置环境变量</a:t>
            </a:r>
            <a:endParaRPr lang="zh-CN" alt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sudo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tar 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-</a:t>
            </a: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xvf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scala-2.13.10.tgz 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-C /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usr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/local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mv scala-2.13.10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scala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sudo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chown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bigdata2022:bigdata2022 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-R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scala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#</a:t>
            </a: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scala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export 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SCALA_HOME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=/</a:t>
            </a: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usr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/local/</a:t>
            </a: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scala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export PATH=$PATH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:$SCALA_HOME/bin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#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添加完成后，执行命令  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source  /</a:t>
            </a: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etc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/profile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步骤</a:t>
            </a:r>
            <a:r>
              <a:rPr lang="en-US" altLang="zh-CN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3</a:t>
            </a: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：测试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scala</a:t>
            </a: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是否安装成功</a:t>
            </a:r>
            <a:endParaRPr lang="en-US" altLang="zh-CN" sz="14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命令行（进入命令行交互界面）：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scala</a:t>
            </a:r>
            <a:endParaRPr lang="en-US" altLang="zh-CN" sz="14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执行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scala</a:t>
            </a: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基本操作：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println</a:t>
            </a:r>
            <a:r>
              <a:rPr lang="en-US" altLang="zh-CN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(“hello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scala</a:t>
            </a:r>
            <a:r>
              <a:rPr lang="en-US" altLang="zh-CN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”)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625" y="580006"/>
            <a:ext cx="9418161" cy="5771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32002" y="517759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Spark 3.3.0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安装配置（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master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slave1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slave2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都要安装）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8671" y="1044714"/>
            <a:ext cx="10037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参考链接：</a:t>
            </a:r>
            <a:r>
              <a:rPr lang="en-US" altLang="zh-CN" dirty="0" smtClean="0"/>
              <a:t>https</a:t>
            </a:r>
            <a:r>
              <a:rPr lang="en-US" altLang="zh-CN" dirty="0"/>
              <a:t>://blog.csdn.net/piaoxi6587/article/details/103569376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68671" y="1687354"/>
            <a:ext cx="8912622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步骤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：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spark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版本为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3.3.0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，下载地址：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pitchFamily="49" charset="-122"/>
              <a:cs typeface="+mn-cs"/>
            </a:endParaRPr>
          </a:p>
          <a:p>
            <a:pPr>
              <a:defRPr/>
            </a:pPr>
            <a:r>
              <a:rPr lang="en-US" altLang="zh-CN" sz="1400" dirty="0"/>
              <a:t>http://archive.apache.org/dist/spark/spark-3.3.0/spark-3.3.0-bin-without-hadoop.tgz</a:t>
            </a:r>
            <a:endParaRPr lang="zh-CN" altLang="en-US" sz="1400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步骤</a:t>
            </a:r>
            <a:r>
              <a:rPr lang="en-US" altLang="zh-CN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：将</a:t>
            </a:r>
            <a:r>
              <a:rPr lang="en-US" altLang="zh-CN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spark-3.3.0-bin-without-hadoop.tgz</a:t>
            </a:r>
            <a:r>
              <a:rPr lang="zh-CN" altLang="en-US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解压到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usr</a:t>
            </a:r>
            <a:r>
              <a:rPr lang="en-US" altLang="zh-CN" sz="14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/local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，重命名为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spark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，修改权限，设置环境变量</a:t>
            </a:r>
            <a:endParaRPr lang="zh-CN" altLang="en-US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sudo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tar 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-</a:t>
            </a: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xvf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spark-3.3.0-bin-without-hadoop.tgz -C 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usr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/local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/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mv </a:t>
            </a:r>
            <a:r>
              <a:rPr lang="en-US" altLang="zh-CN" sz="1400" dirty="0" smtClean="0"/>
              <a:t>spark-3.3.0-bin-without-hadoop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 spark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sudo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chown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bigdata2022:bigdata2022 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-R spark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#spark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环境变量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export 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SPARK_HOME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=/</a:t>
            </a: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usr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/local/spark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export PATH=$PATH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:$SPARK_HOME/bin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#</a:t>
            </a:r>
            <a:r>
              <a:rPr lang="zh-CN" alt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添加完成后，执行命令  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source  /</a:t>
            </a: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etc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/profile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32002" y="517759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3.3.0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配置（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slave2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都要安装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8671" y="1044714"/>
            <a:ext cx="10037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参考链接：</a:t>
            </a:r>
            <a:r>
              <a:rPr lang="en-US" altLang="zh-CN" dirty="0"/>
              <a:t> </a:t>
            </a: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blog.csdn.net/piaoxi6587/article/details/103569376</a:t>
            </a:r>
            <a:endParaRPr lang="en-US" altLang="zh-CN" dirty="0" smtClean="0"/>
          </a:p>
          <a:p>
            <a:pPr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也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可参考备注链接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25717" y="1756335"/>
            <a:ext cx="579235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步骤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3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配置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spark-env.sh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（如右图）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cd /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usr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/local/spark/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conf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cp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spark-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env.sh.template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spark-env.sh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步骤</a:t>
            </a:r>
            <a:r>
              <a:rPr lang="en-US" altLang="zh-CN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4</a:t>
            </a: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配置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workers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cd /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usr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/local/spark/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conf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cp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workers.template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workers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步骤</a:t>
            </a:r>
            <a:r>
              <a:rPr lang="en-US" altLang="zh-CN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5</a:t>
            </a: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：启动程序：</a:t>
            </a:r>
            <a:endParaRPr lang="en-US" altLang="zh-CN" sz="16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cd /</a:t>
            </a: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usr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/local/spark/</a:t>
            </a: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sbin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./start-all.sh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84319" y="1687354"/>
            <a:ext cx="6726488" cy="203132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/>
              <a:t>spark-env.sh</a:t>
            </a:r>
            <a:r>
              <a:rPr lang="zh-CN" altLang="en-US" sz="1400" dirty="0" smtClean="0"/>
              <a:t>添加以下几行行</a:t>
            </a:r>
            <a:r>
              <a:rPr lang="en-US" altLang="zh-CN" sz="1400" dirty="0" smtClean="0"/>
              <a:t>:</a:t>
            </a:r>
            <a:endParaRPr lang="en-US" altLang="zh-CN" sz="1400" dirty="0" smtClean="0"/>
          </a:p>
          <a:p>
            <a:r>
              <a:rPr lang="en-US" altLang="zh-CN" sz="1400" dirty="0"/>
              <a:t>export JAVA_HOME=/</a:t>
            </a:r>
            <a:r>
              <a:rPr lang="en-US" altLang="zh-CN" sz="1400" dirty="0" err="1" smtClean="0"/>
              <a:t>usr</a:t>
            </a:r>
            <a:r>
              <a:rPr lang="en-US" altLang="zh-CN" sz="1400" dirty="0" smtClean="0"/>
              <a:t>/local/jdk11</a:t>
            </a:r>
            <a:endParaRPr lang="en-US" altLang="zh-CN" sz="1400" dirty="0"/>
          </a:p>
          <a:p>
            <a:r>
              <a:rPr lang="en-US" altLang="zh-CN" sz="1400" dirty="0"/>
              <a:t>export HADOOP_HOME=/</a:t>
            </a:r>
            <a:r>
              <a:rPr lang="en-US" altLang="zh-CN" sz="1400" dirty="0" err="1"/>
              <a:t>usr</a:t>
            </a:r>
            <a:r>
              <a:rPr lang="en-US" altLang="zh-CN" sz="1400" dirty="0"/>
              <a:t>/local/</a:t>
            </a:r>
            <a:r>
              <a:rPr lang="en-US" altLang="zh-CN" sz="1400" dirty="0" err="1"/>
              <a:t>hadoop</a:t>
            </a:r>
            <a:endParaRPr lang="en-US" altLang="zh-CN" sz="1400" dirty="0"/>
          </a:p>
          <a:p>
            <a:r>
              <a:rPr lang="en-US" altLang="zh-CN" sz="1400" dirty="0"/>
              <a:t>export HADOOP_CONF_DIR=/</a:t>
            </a:r>
            <a:r>
              <a:rPr lang="en-US" altLang="zh-CN" sz="1400" dirty="0" err="1" smtClean="0"/>
              <a:t>usr</a:t>
            </a:r>
            <a:r>
              <a:rPr lang="en-US" altLang="zh-CN" sz="1400" dirty="0" smtClean="0"/>
              <a:t>/local/hadoop-3.3.4/</a:t>
            </a:r>
            <a:r>
              <a:rPr lang="en-US" altLang="zh-CN" sz="1400" dirty="0" err="1" smtClean="0"/>
              <a:t>etc</a:t>
            </a:r>
            <a:r>
              <a:rPr lang="en-US" altLang="zh-CN" sz="1400" dirty="0" smtClean="0"/>
              <a:t>/Hadoop</a:t>
            </a:r>
            <a:endParaRPr lang="en-US" altLang="zh-CN" sz="1400" dirty="0" smtClean="0"/>
          </a:p>
          <a:p>
            <a:r>
              <a:rPr lang="en-US" altLang="zh-CN" sz="1400" dirty="0"/>
              <a:t>export </a:t>
            </a:r>
            <a:r>
              <a:rPr lang="en-US" altLang="zh-CN" sz="1400" dirty="0" smtClean="0"/>
              <a:t> YARN_CONF_DIR=/</a:t>
            </a:r>
            <a:r>
              <a:rPr lang="en-US" altLang="zh-CN" sz="1400" dirty="0" err="1" smtClean="0"/>
              <a:t>usr</a:t>
            </a:r>
            <a:r>
              <a:rPr lang="en-US" altLang="zh-CN" sz="1400" dirty="0" smtClean="0"/>
              <a:t>/local/hadoop</a:t>
            </a:r>
            <a:r>
              <a:rPr lang="en-US" altLang="zh-CN" sz="1400" dirty="0"/>
              <a:t>-3.3.4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etc</a:t>
            </a:r>
            <a:r>
              <a:rPr lang="en-US" altLang="zh-CN" sz="1400" dirty="0" smtClean="0"/>
              <a:t>/</a:t>
            </a:r>
            <a:r>
              <a:rPr lang="en-US" altLang="zh-CN" sz="1400" dirty="0" err="1" smtClean="0"/>
              <a:t>hadoop</a:t>
            </a:r>
            <a:endParaRPr lang="en-US" altLang="zh-CN" sz="1400" dirty="0"/>
          </a:p>
          <a:p>
            <a:r>
              <a:rPr lang="en-US" altLang="zh-CN" sz="1400" dirty="0"/>
              <a:t>export SPARK_DIST_CLASSPATH=$(/</a:t>
            </a:r>
            <a:r>
              <a:rPr lang="en-US" altLang="zh-CN" sz="1400" dirty="0" err="1"/>
              <a:t>usr</a:t>
            </a:r>
            <a:r>
              <a:rPr lang="en-US" altLang="zh-CN" sz="1400" dirty="0"/>
              <a:t>/local/hadoop-3.3.4/bin/</a:t>
            </a:r>
            <a:r>
              <a:rPr lang="en-US" altLang="zh-CN" sz="1400" dirty="0" err="1"/>
              <a:t>hadoop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classpath</a:t>
            </a:r>
            <a:r>
              <a:rPr lang="en-US" altLang="zh-CN" sz="1400" dirty="0"/>
              <a:t>)</a:t>
            </a:r>
            <a:endParaRPr lang="en-US" altLang="zh-CN" sz="1400" dirty="0"/>
          </a:p>
          <a:p>
            <a:r>
              <a:rPr lang="en-US" altLang="zh-CN" sz="1400" dirty="0"/>
              <a:t>export SPARK_HOME=/</a:t>
            </a:r>
            <a:r>
              <a:rPr lang="en-US" altLang="zh-CN" sz="1400" dirty="0" err="1"/>
              <a:t>usr</a:t>
            </a:r>
            <a:r>
              <a:rPr lang="en-US" altLang="zh-CN" sz="1400" dirty="0"/>
              <a:t>/local/spark</a:t>
            </a:r>
            <a:endParaRPr lang="en-US" altLang="zh-CN" sz="1400" dirty="0"/>
          </a:p>
          <a:p>
            <a:r>
              <a:rPr lang="en-US" altLang="zh-CN" sz="1400" dirty="0"/>
              <a:t>export SCALA_HOME=/</a:t>
            </a:r>
            <a:r>
              <a:rPr lang="en-US" altLang="zh-CN" sz="1400" dirty="0" err="1"/>
              <a:t>usr</a:t>
            </a:r>
            <a:r>
              <a:rPr lang="en-US" altLang="zh-CN" sz="1400" dirty="0"/>
              <a:t>/local/</a:t>
            </a:r>
            <a:r>
              <a:rPr lang="en-US" altLang="zh-CN" sz="1400" dirty="0" err="1"/>
              <a:t>scala</a:t>
            </a:r>
            <a:endParaRPr lang="en-US" altLang="zh-CN" sz="1400" dirty="0"/>
          </a:p>
          <a:p>
            <a:r>
              <a:rPr lang="en-US" altLang="zh-CN" sz="1400" dirty="0"/>
              <a:t>export SPARK_MASTER_HOST=master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9529545" y="1235564"/>
            <a:ext cx="1660904" cy="4517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spark</a:t>
            </a:r>
            <a:r>
              <a:rPr lang="en-US" altLang="zh-CN" dirty="0" smtClean="0">
                <a:solidFill>
                  <a:srgbClr val="000000"/>
                </a:solidFill>
                <a:latin typeface="Verdana" panose="020B0604030504040204" pitchFamily="34" charset="0"/>
              </a:rPr>
              <a:t>-env.sh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37045" y="3776544"/>
            <a:ext cx="4270145" cy="738664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在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workers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末尾</a:t>
            </a:r>
            <a:r>
              <a:rPr lang="zh-CN" altLang="en-US" sz="1400" dirty="0" smtClean="0"/>
              <a:t>添加以下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行，也就是计算节点</a:t>
            </a:r>
            <a:r>
              <a:rPr lang="en-US" altLang="zh-CN" sz="1400" dirty="0" smtClean="0"/>
              <a:t>:</a:t>
            </a:r>
            <a:endParaRPr lang="en-US" altLang="zh-CN" sz="1400" dirty="0" smtClean="0"/>
          </a:p>
          <a:p>
            <a:r>
              <a:rPr lang="en-US" altLang="zh-CN" sz="1400" dirty="0"/>
              <a:t>slave1</a:t>
            </a:r>
            <a:endParaRPr lang="en-US" altLang="zh-CN" sz="1400" dirty="0"/>
          </a:p>
          <a:p>
            <a:r>
              <a:rPr lang="en-US" altLang="zh-CN" sz="1400" dirty="0"/>
              <a:t>slave2</a:t>
            </a:r>
            <a:endParaRPr lang="en-US" altLang="zh-CN" sz="1400" dirty="0"/>
          </a:p>
        </p:txBody>
      </p:sp>
      <p:sp>
        <p:nvSpPr>
          <p:cNvPr id="12" name="矩形 11"/>
          <p:cNvSpPr/>
          <p:nvPr/>
        </p:nvSpPr>
        <p:spPr>
          <a:xfrm>
            <a:off x="3271709" y="5104685"/>
            <a:ext cx="1458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机上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179414" y="5104685"/>
            <a:ext cx="2350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slave2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机上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52263" y="4587734"/>
            <a:ext cx="3567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Web</a:t>
            </a:r>
            <a:r>
              <a:rPr lang="zh-CN" altLang="en-US" dirty="0" smtClean="0"/>
              <a:t>查看：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://master:8080/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34" y="5513752"/>
            <a:ext cx="4452965" cy="10363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571" y="5513752"/>
            <a:ext cx="4257674" cy="1135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32002" y="517759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3.0.1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安装配置（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slave1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slave2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都要安装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68671" y="1044714"/>
            <a:ext cx="100375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参考链接：</a:t>
            </a:r>
            <a:r>
              <a:rPr lang="en-US" altLang="zh-CN" dirty="0"/>
              <a:t> </a:t>
            </a:r>
            <a:r>
              <a:rPr lang="en-US" altLang="zh-CN" dirty="0">
                <a:hlinkClick r:id="rId1"/>
              </a:rPr>
              <a:t>https://</a:t>
            </a:r>
            <a:r>
              <a:rPr lang="en-US" altLang="zh-CN" dirty="0" smtClean="0">
                <a:hlinkClick r:id="rId1"/>
              </a:rPr>
              <a:t>blog.csdn.net/piaoxi6587/article/details/103569376</a:t>
            </a:r>
            <a:endParaRPr lang="en-US" altLang="zh-CN" dirty="0" smtClean="0"/>
          </a:p>
          <a:p>
            <a:pPr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也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t>可参考备注链接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42590" y="1691045"/>
            <a:ext cx="1025904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步骤</a:t>
            </a:r>
            <a:r>
              <a:rPr lang="en-US" altLang="zh-CN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6</a:t>
            </a:r>
            <a:r>
              <a:rPr lang="zh-CN" alt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：</a:t>
            </a:r>
            <a:r>
              <a:rPr lang="en-US" altLang="zh-C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 web</a:t>
            </a: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测试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6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步骤</a:t>
            </a:r>
            <a:r>
              <a:rPr lang="en-US" altLang="zh-CN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7</a:t>
            </a: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：官方示例测试</a:t>
            </a:r>
            <a:endParaRPr lang="en-US" altLang="zh-CN" sz="16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）计算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PI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（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jar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后可以加参数）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standalone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模式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./bin/spark-submit --class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org.apache.spark.examples.SparkPi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--master spark://master:7077 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examples/jars/spark-examples_2.12-3.3.0.jar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）计算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PI yarn </a:t>
            </a: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cluter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模式（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./bin/spark-shell --master yarn</a:t>
            </a:r>
            <a:r>
              <a:rPr lang="zh-CN" altLang="en-US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./bin/spark-submit --class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org.apache.spark.examples.SparkPi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--master 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yarn --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deploy-mode cluster 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examples/jars/spark-examples_2.12-3.3.0.jar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24184" y="2283290"/>
            <a:ext cx="3567002" cy="868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Web</a:t>
            </a:r>
            <a:r>
              <a:rPr lang="zh-CN" altLang="en-US" dirty="0" smtClean="0"/>
              <a:t>查看：</a:t>
            </a:r>
            <a:r>
              <a:rPr lang="en-US" altLang="zh-CN" dirty="0" smtClean="0">
                <a:hlinkClick r:id="rId2"/>
              </a:rPr>
              <a:t>http</a:t>
            </a:r>
            <a:r>
              <a:rPr lang="en-US" altLang="zh-CN" dirty="0">
                <a:hlinkClick r:id="rId2"/>
              </a:rPr>
              <a:t>://master:8080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任务查看：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master:4040/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406750"/>
            <a:ext cx="5788761" cy="23994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467956"/>
            <a:ext cx="5926023" cy="2122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691045" y="2035816"/>
            <a:ext cx="6096000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j-cs"/>
              </a:rPr>
              <a:t>8.3 Spark</a:t>
            </a:r>
            <a:r>
              <a:rPr lang="en-US" altLang="zh-CN" sz="4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  <a:ea typeface="幼圆" panose="02010509060101010101" pitchFamily="49" charset="-122"/>
              </a:rPr>
              <a:t> RDD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948373" y="734733"/>
            <a:ext cx="338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RDD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2120" y="1273314"/>
            <a:ext cx="9940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Spark </a:t>
            </a:r>
            <a:r>
              <a:rPr lang="zh-CN" altLang="en-US" sz="1600" dirty="0"/>
              <a:t>的核心是建立在统一的抽象弹性分布式数据集（</a:t>
            </a:r>
            <a:r>
              <a:rPr lang="en-US" altLang="zh-CN" sz="1600" dirty="0" smtClean="0"/>
              <a:t>Resilient </a:t>
            </a:r>
            <a:r>
              <a:rPr lang="en-US" altLang="zh-CN" sz="1600" dirty="0"/>
              <a:t>Distributed Datasets</a:t>
            </a:r>
            <a:r>
              <a:rPr lang="zh-CN" altLang="en-US" sz="1600" dirty="0"/>
              <a:t>，</a:t>
            </a:r>
            <a:r>
              <a:rPr lang="en-US" altLang="zh-CN" sz="1600" dirty="0"/>
              <a:t>RDD</a:t>
            </a:r>
            <a:r>
              <a:rPr lang="zh-CN" altLang="en-US" sz="1600" dirty="0"/>
              <a:t>）之上的，这使得 </a:t>
            </a:r>
            <a:r>
              <a:rPr lang="en-US" altLang="zh-CN" sz="1600" dirty="0"/>
              <a:t>Spark </a:t>
            </a:r>
            <a:r>
              <a:rPr lang="zh-CN" altLang="en-US" sz="1600" dirty="0"/>
              <a:t>的各个组件可以无缝地进行集成，能够在同一个应用程序中完成</a:t>
            </a:r>
            <a:r>
              <a:rPr lang="zh-CN" altLang="en-US" sz="1600" dirty="0">
                <a:hlinkClick r:id="rId1"/>
              </a:rPr>
              <a:t>大数据</a:t>
            </a:r>
            <a:r>
              <a:rPr lang="zh-CN" altLang="en-US" sz="1600" dirty="0"/>
              <a:t>处理。本节将对 </a:t>
            </a:r>
            <a:r>
              <a:rPr lang="en-US" altLang="zh-CN" sz="1600" dirty="0"/>
              <a:t>RDD </a:t>
            </a:r>
            <a:r>
              <a:rPr lang="zh-CN" altLang="en-US" sz="1600" dirty="0"/>
              <a:t>的基本概念及与 </a:t>
            </a:r>
            <a:r>
              <a:rPr lang="en-US" altLang="zh-CN" sz="1600" dirty="0"/>
              <a:t>RDD </a:t>
            </a:r>
            <a:r>
              <a:rPr lang="zh-CN" altLang="en-US" sz="1600" dirty="0"/>
              <a:t>相关的概念做基本介绍。 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72120" y="740833"/>
            <a:ext cx="264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RDD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2120" y="1273314"/>
            <a:ext cx="9940760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/>
              <a:t>定义：</a:t>
            </a:r>
            <a:r>
              <a:rPr lang="en-US" altLang="zh-CN" sz="1400" dirty="0" smtClean="0"/>
              <a:t>RDD </a:t>
            </a:r>
            <a:r>
              <a:rPr lang="zh-CN" altLang="en-US" sz="1400" dirty="0"/>
              <a:t>是 </a:t>
            </a:r>
            <a:r>
              <a:rPr lang="en-US" altLang="zh-CN" sz="1400" dirty="0"/>
              <a:t>Spark </a:t>
            </a:r>
            <a:r>
              <a:rPr lang="zh-CN" altLang="en-US" sz="1400" dirty="0"/>
              <a:t>提供的最重要的</a:t>
            </a:r>
            <a:r>
              <a:rPr lang="zh-CN" altLang="en-US" sz="1400" b="1" dirty="0"/>
              <a:t>抽象概念</a:t>
            </a:r>
            <a:r>
              <a:rPr lang="zh-CN" altLang="en-US" sz="1400" dirty="0"/>
              <a:t>，它是一种</a:t>
            </a:r>
            <a:r>
              <a:rPr lang="zh-CN" altLang="en-US" sz="1400" b="1" dirty="0"/>
              <a:t>有容错机制</a:t>
            </a:r>
            <a:r>
              <a:rPr lang="zh-CN" altLang="en-US" sz="1400" dirty="0"/>
              <a:t>的特殊</a:t>
            </a:r>
            <a:r>
              <a:rPr lang="zh-CN" altLang="en-US" sz="1400" b="1" dirty="0"/>
              <a:t>数据集合</a:t>
            </a:r>
            <a:r>
              <a:rPr lang="zh-CN" altLang="en-US" sz="1400" dirty="0"/>
              <a:t>，可以分布在集群的结点上，以</a:t>
            </a:r>
            <a:r>
              <a:rPr lang="zh-CN" altLang="en-US" sz="1400" b="1" dirty="0"/>
              <a:t>函数式操作集合的方式进行各种并行操作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可以将 </a:t>
            </a:r>
            <a:r>
              <a:rPr lang="en-US" altLang="zh-CN" sz="1400" dirty="0"/>
              <a:t>RDD </a:t>
            </a:r>
            <a:r>
              <a:rPr lang="zh-CN" altLang="en-US" sz="1400" dirty="0"/>
              <a:t>理解为一个分布式对象集合，本质上是一个只读的分区记录集合。每个 </a:t>
            </a:r>
            <a:r>
              <a:rPr lang="en-US" altLang="zh-CN" sz="1400" dirty="0"/>
              <a:t>RDD </a:t>
            </a:r>
            <a:r>
              <a:rPr lang="zh-CN" altLang="en-US" sz="1400" dirty="0"/>
              <a:t>可以分成多个分区，每个分区就是一个数据集片段。一个 </a:t>
            </a:r>
            <a:r>
              <a:rPr lang="en-US" altLang="zh-CN" sz="1400" dirty="0"/>
              <a:t>RDD </a:t>
            </a:r>
            <a:r>
              <a:rPr lang="zh-CN" altLang="en-US" sz="1400" dirty="0"/>
              <a:t>的不同分区可以保存到集群中的不同结点上，从而可以在集群中的不同结点上进行并行计算。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75" y="3052290"/>
            <a:ext cx="6920564" cy="34458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303477" y="556167"/>
            <a:ext cx="4572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http://c.biancheng.net/view/3644.html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16001" y="3143730"/>
            <a:ext cx="3119121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RDD </a:t>
            </a:r>
            <a:r>
              <a:rPr lang="zh-CN" altLang="en-US" sz="1400" dirty="0"/>
              <a:t>具有以下几个</a:t>
            </a:r>
            <a:r>
              <a:rPr lang="zh-CN" altLang="en-US" sz="1400" dirty="0" smtClean="0"/>
              <a:t>属性：</a:t>
            </a:r>
            <a:br>
              <a:rPr lang="zh-CN" altLang="en-US" sz="1400" dirty="0"/>
            </a:br>
            <a:r>
              <a:rPr lang="zh-CN" altLang="en-US" sz="1400" b="1" dirty="0"/>
              <a:t>只读</a:t>
            </a:r>
            <a:r>
              <a:rPr lang="zh-CN" altLang="en-US" sz="1400" dirty="0"/>
              <a:t>：不能修改，只能通过转换操作生成新的 </a:t>
            </a:r>
            <a:r>
              <a:rPr lang="en-US" altLang="zh-CN" sz="1400" dirty="0"/>
              <a:t>RDD</a:t>
            </a:r>
            <a:r>
              <a:rPr lang="zh-CN" altLang="en-US" sz="1400" dirty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分布式</a:t>
            </a:r>
            <a:r>
              <a:rPr lang="zh-CN" altLang="en-US" sz="1400" dirty="0"/>
              <a:t>：可以分布在多台机器上进行并行处理。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弹性</a:t>
            </a:r>
            <a:r>
              <a:rPr lang="zh-CN" altLang="en-US" sz="1400" dirty="0"/>
              <a:t>：计算过程中内存不够时它会和磁盘进行数据交换。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/>
              <a:t>基于内存</a:t>
            </a:r>
            <a:r>
              <a:rPr lang="zh-CN" altLang="en-US" sz="1400" dirty="0"/>
              <a:t>：可以全部或部分缓存在内存中，在多次计算间重用。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320879" y="620433"/>
            <a:ext cx="4084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RDD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2120" y="1174756"/>
            <a:ext cx="994076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        RDD </a:t>
            </a:r>
            <a:r>
              <a:rPr lang="zh-CN" altLang="en-US" sz="1600" dirty="0"/>
              <a:t>的操作分为</a:t>
            </a:r>
            <a:r>
              <a:rPr lang="zh-CN" altLang="en-US" sz="1600" b="1" dirty="0"/>
              <a:t>转化</a:t>
            </a:r>
            <a:r>
              <a:rPr lang="zh-CN" altLang="en-US" sz="1600" dirty="0"/>
              <a:t>（</a:t>
            </a:r>
            <a:r>
              <a:rPr lang="en-US" altLang="zh-CN" sz="1600" dirty="0"/>
              <a:t>Transformation</a:t>
            </a:r>
            <a:r>
              <a:rPr lang="zh-CN" altLang="en-US" sz="1600" dirty="0"/>
              <a:t>）操作和</a:t>
            </a:r>
            <a:r>
              <a:rPr lang="zh-CN" altLang="en-US" sz="1600" b="1" dirty="0"/>
              <a:t>行动</a:t>
            </a:r>
            <a:r>
              <a:rPr lang="zh-CN" altLang="en-US" sz="1600" dirty="0"/>
              <a:t>（</a:t>
            </a:r>
            <a:r>
              <a:rPr lang="en-US" altLang="zh-CN" sz="1600" dirty="0"/>
              <a:t>Action</a:t>
            </a:r>
            <a:r>
              <a:rPr lang="zh-CN" altLang="en-US" sz="1600" dirty="0"/>
              <a:t>）操作。转化操作就是从一个 </a:t>
            </a:r>
            <a:r>
              <a:rPr lang="en-US" altLang="zh-CN" sz="1600" dirty="0"/>
              <a:t>RDD </a:t>
            </a:r>
            <a:r>
              <a:rPr lang="zh-CN" altLang="en-US" sz="1600" dirty="0"/>
              <a:t>产生一个新的 </a:t>
            </a:r>
            <a:r>
              <a:rPr lang="en-US" altLang="zh-CN" sz="1600" dirty="0"/>
              <a:t>RDD</a:t>
            </a:r>
            <a:r>
              <a:rPr lang="zh-CN" altLang="en-US" sz="1600" dirty="0"/>
              <a:t>，而行动操作就是进行实际的计算。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1</a:t>
            </a:r>
            <a:r>
              <a:rPr lang="zh-CN" altLang="en-US" sz="1400" b="1" dirty="0"/>
              <a:t>）</a:t>
            </a:r>
            <a:r>
              <a:rPr lang="en-US" altLang="zh-CN" sz="1400" b="1" dirty="0"/>
              <a:t>RDD</a:t>
            </a:r>
            <a:r>
              <a:rPr lang="zh-CN" altLang="en-US" sz="1400" b="1" dirty="0"/>
              <a:t>构建操作</a:t>
            </a:r>
            <a:endParaRPr lang="en-US" altLang="zh-CN" sz="1400" b="1" dirty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从内存构建：</a:t>
            </a:r>
            <a:r>
              <a:rPr lang="en-US" altLang="zh-CN" sz="1400" dirty="0" err="1" smtClean="0"/>
              <a:t>val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rdd01 = </a:t>
            </a:r>
            <a:r>
              <a:rPr lang="en-US" altLang="zh-CN" sz="1400" dirty="0" err="1"/>
              <a:t>sc.makeRDD</a:t>
            </a:r>
            <a:r>
              <a:rPr lang="en-US" altLang="zh-CN" sz="1400" dirty="0"/>
              <a:t>(List(l,2,3,4,5,6</a:t>
            </a:r>
            <a:r>
              <a:rPr lang="en-US" altLang="zh-CN" sz="1400" dirty="0" smtClean="0"/>
              <a:t>))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从文件构建：</a:t>
            </a:r>
            <a:r>
              <a:rPr lang="nn-NO" altLang="zh-CN" sz="1400" dirty="0" smtClean="0"/>
              <a:t>val </a:t>
            </a:r>
            <a:r>
              <a:rPr lang="nn-NO" altLang="zh-CN" sz="1400" dirty="0"/>
              <a:t>rdd:RDD[String] == sc.textFile("file:///D:/sparkdata.txt",1</a:t>
            </a:r>
            <a:r>
              <a:rPr lang="nn-NO" altLang="zh-CN" sz="1400" dirty="0" smtClean="0"/>
              <a:t>)</a:t>
            </a:r>
            <a:endParaRPr lang="nn-NO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2</a:t>
            </a:r>
            <a:r>
              <a:rPr lang="zh-CN" altLang="en-US" sz="1400" b="1" dirty="0" smtClean="0"/>
              <a:t>）转换操作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RDD </a:t>
            </a:r>
            <a:r>
              <a:rPr lang="zh-CN" altLang="en-US" sz="1400" dirty="0"/>
              <a:t>的转换操作是返回新的 </a:t>
            </a:r>
            <a:r>
              <a:rPr lang="en-US" altLang="zh-CN" sz="1400" dirty="0"/>
              <a:t>RDD </a:t>
            </a:r>
            <a:r>
              <a:rPr lang="zh-CN" altLang="en-US" sz="1400" dirty="0"/>
              <a:t>的操作。转换出来的 </a:t>
            </a:r>
            <a:r>
              <a:rPr lang="en-US" altLang="zh-CN" sz="1400" dirty="0"/>
              <a:t>RDD </a:t>
            </a:r>
            <a:r>
              <a:rPr lang="zh-CN" altLang="en-US" sz="1400" dirty="0"/>
              <a:t>是</a:t>
            </a:r>
            <a:r>
              <a:rPr lang="zh-CN" altLang="en-US" sz="1400" b="1" dirty="0"/>
              <a:t>惰性求值</a:t>
            </a:r>
            <a:r>
              <a:rPr lang="zh-CN" altLang="en-US" sz="1400" dirty="0"/>
              <a:t>的，只有在行动操作中</a:t>
            </a:r>
            <a:r>
              <a:rPr lang="zh-CN" altLang="en-US" sz="1400" b="1" dirty="0"/>
              <a:t>用到</a:t>
            </a:r>
            <a:r>
              <a:rPr lang="zh-CN" altLang="en-US" sz="1400" dirty="0"/>
              <a:t>这些 </a:t>
            </a:r>
            <a:r>
              <a:rPr lang="en-US" altLang="zh-CN" sz="1400" b="1" dirty="0"/>
              <a:t>RDD </a:t>
            </a:r>
            <a:r>
              <a:rPr lang="zh-CN" altLang="en-US" sz="1400" b="1" dirty="0"/>
              <a:t>时</a:t>
            </a:r>
            <a:r>
              <a:rPr lang="zh-CN" altLang="en-US" sz="1400" dirty="0"/>
              <a:t>才会</a:t>
            </a:r>
            <a:r>
              <a:rPr lang="zh-CN" altLang="en-US" sz="1400" b="1" dirty="0"/>
              <a:t>被计算</a:t>
            </a:r>
            <a:r>
              <a:rPr lang="zh-CN" altLang="en-US" sz="1400" dirty="0" smtClean="0"/>
              <a:t>。</a:t>
            </a:r>
            <a:endParaRPr lang="zh-CN" altLang="en-US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6806" y="3760404"/>
            <a:ext cx="8772590" cy="2950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72120" y="485351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RDD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2120" y="1273314"/>
            <a:ext cx="99407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/>
              <a:t>3</a:t>
            </a:r>
            <a:r>
              <a:rPr lang="zh-CN" altLang="en-US" sz="1400" b="1" dirty="0" smtClean="0"/>
              <a:t>）行动操作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行动操作用于执行计算并按指定的方式输出</a:t>
            </a:r>
            <a:r>
              <a:rPr lang="zh-CN" altLang="en-US" sz="1400" dirty="0" smtClean="0"/>
              <a:t>结果，行动</a:t>
            </a:r>
            <a:r>
              <a:rPr lang="zh-CN" altLang="en-US" sz="1400" dirty="0"/>
              <a:t>操作</a:t>
            </a:r>
            <a:r>
              <a:rPr lang="zh-CN" altLang="en-US" sz="1400" b="1" dirty="0"/>
              <a:t>接受 </a:t>
            </a:r>
            <a:r>
              <a:rPr lang="en-US" altLang="zh-CN" sz="1400" b="1" dirty="0"/>
              <a:t>RDD</a:t>
            </a:r>
            <a:r>
              <a:rPr lang="zh-CN" altLang="en-US" sz="1400" dirty="0"/>
              <a:t>，但是返回非 </a:t>
            </a:r>
            <a:r>
              <a:rPr lang="en-US" altLang="zh-CN" sz="1400" dirty="0"/>
              <a:t>RDD</a:t>
            </a:r>
            <a:r>
              <a:rPr lang="zh-CN" altLang="en-US" sz="1400" dirty="0"/>
              <a:t>，即输出一个值或者</a:t>
            </a:r>
            <a:r>
              <a:rPr lang="zh-CN" altLang="en-US" sz="1400" dirty="0" smtClean="0"/>
              <a:t>结果，在 </a:t>
            </a:r>
            <a:r>
              <a:rPr lang="en-US" altLang="zh-CN" sz="1400" dirty="0"/>
              <a:t>RDD </a:t>
            </a:r>
            <a:r>
              <a:rPr lang="zh-CN" altLang="en-US" sz="1400" dirty="0"/>
              <a:t>执行过程中，真正的计算发生在行动操作。</a:t>
            </a:r>
            <a:endParaRPr lang="zh-CN" altLang="en-US" sz="1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6664" y="2535641"/>
            <a:ext cx="9426690" cy="3537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72120" y="762800"/>
            <a:ext cx="368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RDD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2120" y="1875987"/>
            <a:ext cx="9940760" cy="4099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/>
              <a:t>4</a:t>
            </a:r>
            <a:r>
              <a:rPr lang="zh-CN" altLang="en-US" sz="1400" b="1" dirty="0" smtClean="0"/>
              <a:t>）示例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en-US" altLang="zh-CN" sz="1400" b="1" dirty="0"/>
          </a:p>
          <a:p>
            <a:pPr>
              <a:lnSpc>
                <a:spcPct val="150000"/>
              </a:lnSpc>
            </a:pPr>
            <a:endParaRPr lang="en-US" altLang="zh-CN" sz="1400" b="1" dirty="0" smtClean="0"/>
          </a:p>
          <a:p>
            <a:pPr>
              <a:lnSpc>
                <a:spcPct val="150000"/>
              </a:lnSpc>
            </a:pPr>
            <a:endParaRPr lang="en-US" altLang="zh-CN" sz="1400" b="1" dirty="0"/>
          </a:p>
          <a:p>
            <a:pPr>
              <a:lnSpc>
                <a:spcPct val="180000"/>
              </a:lnSpc>
            </a:pPr>
            <a:r>
              <a:rPr lang="zh-CN" altLang="en-US" sz="1400" b="1" dirty="0"/>
              <a:t>程序的详细过程大概</a:t>
            </a:r>
            <a:r>
              <a:rPr lang="zh-CN" altLang="en-US" sz="1400" b="1" dirty="0" smtClean="0"/>
              <a:t>如下：</a:t>
            </a:r>
            <a:br>
              <a:rPr lang="zh-CN" altLang="en-US" sz="1400" dirty="0"/>
            </a:br>
            <a:r>
              <a:rPr lang="zh-CN" altLang="en-US" sz="1400" dirty="0" smtClean="0"/>
              <a:t>定义</a:t>
            </a:r>
            <a:r>
              <a:rPr lang="zh-CN" altLang="en-US" sz="1400" dirty="0"/>
              <a:t>一个初始值 </a:t>
            </a:r>
            <a:r>
              <a:rPr lang="en-US" altLang="zh-CN" sz="1400" dirty="0"/>
              <a:t>(0,0)</a:t>
            </a:r>
            <a:r>
              <a:rPr lang="zh-CN" altLang="en-US" sz="1400" dirty="0"/>
              <a:t>，即所期待的返回类型的初始值。代码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acc</a:t>
            </a:r>
            <a:r>
              <a:rPr lang="en-US" altLang="zh-CN" sz="1400" dirty="0" smtClean="0"/>
              <a:t>, value</a:t>
            </a:r>
            <a:r>
              <a:rPr lang="en-US" altLang="zh-CN" sz="1400" dirty="0"/>
              <a:t>) =&gt; (acc._1 + value,acc._2 + 1) </a:t>
            </a:r>
            <a:r>
              <a:rPr lang="zh-CN" altLang="en-US" sz="1400" dirty="0"/>
              <a:t>中的 </a:t>
            </a:r>
            <a:r>
              <a:rPr lang="en-US" altLang="zh-CN" sz="1400" dirty="0"/>
              <a:t>value </a:t>
            </a:r>
            <a:r>
              <a:rPr lang="zh-CN" altLang="en-US" sz="1400" dirty="0"/>
              <a:t>是函数定义里面的 </a:t>
            </a:r>
            <a:r>
              <a:rPr lang="en-US" altLang="zh-CN" sz="1400" dirty="0"/>
              <a:t>T</a:t>
            </a:r>
            <a:r>
              <a:rPr lang="zh-CN" altLang="en-US" sz="1400" dirty="0"/>
              <a:t>，这里是 </a:t>
            </a:r>
            <a:r>
              <a:rPr lang="en-US" altLang="zh-CN" sz="1400" dirty="0"/>
              <a:t>List </a:t>
            </a:r>
            <a:r>
              <a:rPr lang="zh-CN" altLang="en-US" sz="1400" dirty="0"/>
              <a:t>里面的元素。</a:t>
            </a:r>
            <a:r>
              <a:rPr lang="en-US" altLang="zh-CN" sz="1400" dirty="0"/>
              <a:t>acc._1 + value</a:t>
            </a:r>
            <a:r>
              <a:rPr lang="zh-CN" altLang="en-US" sz="1400" dirty="0"/>
              <a:t>，</a:t>
            </a:r>
            <a:r>
              <a:rPr lang="en-US" altLang="zh-CN" sz="1400" dirty="0"/>
              <a:t>acc._2 + 1 </a:t>
            </a:r>
            <a:r>
              <a:rPr lang="zh-CN" altLang="en-US" sz="1400" dirty="0"/>
              <a:t>的过程如下。</a:t>
            </a:r>
            <a:br>
              <a:rPr lang="zh-CN" altLang="en-US" sz="1400" dirty="0"/>
            </a:br>
            <a:r>
              <a:rPr lang="en-US" altLang="zh-CN" sz="1400" dirty="0" smtClean="0"/>
              <a:t>(</a:t>
            </a:r>
            <a:r>
              <a:rPr lang="en-US" altLang="zh-CN" sz="1400" dirty="0"/>
              <a:t>0+1,0+1)→(1+2,1+1)→(3+3,2+1)→(6+4,3+1)</a:t>
            </a:r>
            <a:r>
              <a:rPr lang="zh-CN" altLang="en-US" sz="1400" dirty="0"/>
              <a:t>，结果为</a:t>
            </a:r>
            <a:r>
              <a:rPr lang="en-US" altLang="zh-CN" sz="1400" dirty="0"/>
              <a:t>(10,4)</a:t>
            </a:r>
            <a:r>
              <a:rPr lang="zh-CN" altLang="en-US" sz="1400" dirty="0"/>
              <a:t>。</a:t>
            </a:r>
            <a:br>
              <a:rPr lang="zh-CN" altLang="en-US" sz="1400" dirty="0"/>
            </a:br>
            <a:r>
              <a:rPr lang="zh-CN" altLang="en-US" sz="1400" dirty="0" smtClean="0"/>
              <a:t>实际</a:t>
            </a:r>
            <a:r>
              <a:rPr lang="zh-CN" altLang="en-US" sz="1400" dirty="0"/>
              <a:t>的 </a:t>
            </a:r>
            <a:r>
              <a:rPr lang="en-US" altLang="zh-CN" sz="1400" dirty="0"/>
              <a:t>Spark </a:t>
            </a:r>
            <a:r>
              <a:rPr lang="zh-CN" altLang="en-US" sz="1400" dirty="0"/>
              <a:t>执行过程是分布式计算，可能会把 </a:t>
            </a:r>
            <a:r>
              <a:rPr lang="en-US" altLang="zh-CN" sz="1400" dirty="0"/>
              <a:t>List </a:t>
            </a:r>
            <a:r>
              <a:rPr lang="zh-CN" altLang="en-US" sz="1400" dirty="0"/>
              <a:t>分成多个分区，假如是两个：</a:t>
            </a:r>
            <a:r>
              <a:rPr lang="en-US" altLang="zh-CN" sz="1400" dirty="0"/>
              <a:t>p1(1,2) </a:t>
            </a:r>
            <a:r>
              <a:rPr lang="zh-CN" altLang="en-US" sz="1400" dirty="0"/>
              <a:t>和 </a:t>
            </a:r>
            <a:r>
              <a:rPr lang="en-US" altLang="zh-CN" sz="1400" dirty="0"/>
              <a:t>p2(3,4)</a:t>
            </a:r>
            <a:r>
              <a:rPr lang="zh-CN" altLang="en-US" sz="1400" dirty="0"/>
              <a:t>。</a:t>
            </a:r>
            <a:br>
              <a:rPr lang="zh-CN" altLang="en-US" sz="1400" dirty="0"/>
            </a:br>
            <a:r>
              <a:rPr lang="zh-CN" altLang="en-US" sz="1400" dirty="0" smtClean="0"/>
              <a:t>经过</a:t>
            </a:r>
            <a:r>
              <a:rPr lang="zh-CN" altLang="en-US" sz="1400" dirty="0"/>
              <a:t>计算，各分区的结果分别为 </a:t>
            </a:r>
            <a:r>
              <a:rPr lang="en-US" altLang="zh-CN" sz="1400" dirty="0"/>
              <a:t>(3,2) </a:t>
            </a:r>
            <a:r>
              <a:rPr lang="zh-CN" altLang="en-US" sz="1400" dirty="0"/>
              <a:t>和 </a:t>
            </a:r>
            <a:r>
              <a:rPr lang="en-US" altLang="zh-CN" sz="1400" dirty="0"/>
              <a:t>(7,2)</a:t>
            </a:r>
            <a:r>
              <a:rPr lang="zh-CN" altLang="en-US" sz="1400" dirty="0"/>
              <a:t>。这样，执行 </a:t>
            </a:r>
            <a:r>
              <a:rPr lang="en-US" altLang="zh-CN" sz="1400" dirty="0"/>
              <a:t>(acc1,acc2) =&gt; (acc1._1 + acc2._2,acc1._2 + acc2._2) </a:t>
            </a:r>
            <a:r>
              <a:rPr lang="zh-CN" altLang="en-US" sz="1400" dirty="0"/>
              <a:t>的结果就是 </a:t>
            </a:r>
            <a:r>
              <a:rPr lang="en-US" altLang="zh-CN" sz="1400" dirty="0"/>
              <a:t>(3+7,2+2)</a:t>
            </a:r>
            <a:r>
              <a:rPr lang="zh-CN" altLang="en-US" sz="1400" dirty="0"/>
              <a:t>，即 </a:t>
            </a:r>
            <a:r>
              <a:rPr lang="en-US" altLang="zh-CN" sz="1400" dirty="0"/>
              <a:t>(10,4)</a:t>
            </a:r>
            <a:r>
              <a:rPr lang="zh-CN" altLang="en-US" sz="1400" dirty="0"/>
              <a:t>，然后可计算平均值。</a:t>
            </a:r>
            <a:endParaRPr lang="zh-CN" altLang="en-US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2625" y="713951"/>
            <a:ext cx="5116658" cy="2772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532094" y="695008"/>
            <a:ext cx="534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RDD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血缘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2120" y="1273314"/>
            <a:ext cx="9940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RDD </a:t>
            </a:r>
            <a:r>
              <a:rPr lang="zh-CN" altLang="en-US" sz="1400" dirty="0"/>
              <a:t>的最重要的特性之一就是血缘关系（</a:t>
            </a:r>
            <a:r>
              <a:rPr lang="en-US" altLang="zh-CN" sz="1400" dirty="0"/>
              <a:t>Lineage )</a:t>
            </a:r>
            <a:r>
              <a:rPr lang="zh-CN" altLang="en-US" sz="1400" dirty="0"/>
              <a:t>，</a:t>
            </a:r>
            <a:r>
              <a:rPr lang="zh-CN" altLang="en-US" sz="1400" b="1" dirty="0"/>
              <a:t>它描述了一个 </a:t>
            </a:r>
            <a:r>
              <a:rPr lang="en-US" altLang="zh-CN" sz="1400" b="1" dirty="0"/>
              <a:t>RDD </a:t>
            </a:r>
            <a:r>
              <a:rPr lang="zh-CN" altLang="en-US" sz="1400" b="1" dirty="0"/>
              <a:t>是如何从父 </a:t>
            </a:r>
            <a:r>
              <a:rPr lang="en-US" altLang="zh-CN" sz="1400" b="1" dirty="0"/>
              <a:t>RDD </a:t>
            </a:r>
            <a:r>
              <a:rPr lang="zh-CN" altLang="en-US" sz="1400" b="1" dirty="0"/>
              <a:t>计算得来</a:t>
            </a:r>
            <a:r>
              <a:rPr lang="zh-CN" altLang="en-US" sz="1400" dirty="0"/>
              <a:t>的。如果某个 </a:t>
            </a:r>
            <a:r>
              <a:rPr lang="en-US" altLang="zh-CN" sz="1400" dirty="0"/>
              <a:t>RDD </a:t>
            </a:r>
            <a:r>
              <a:rPr lang="zh-CN" altLang="en-US" sz="1400" dirty="0"/>
              <a:t>丢失了，则可以根据血缘关系，从父 </a:t>
            </a:r>
            <a:r>
              <a:rPr lang="en-US" altLang="zh-CN" sz="1400" dirty="0"/>
              <a:t>RDD </a:t>
            </a:r>
            <a:r>
              <a:rPr lang="zh-CN" altLang="en-US" sz="1400" dirty="0"/>
              <a:t>计算得来。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下图给</a:t>
            </a:r>
            <a:r>
              <a:rPr lang="zh-CN" altLang="en-US" sz="1400" dirty="0"/>
              <a:t>出了一个 </a:t>
            </a:r>
            <a:r>
              <a:rPr lang="en-US" altLang="zh-CN" sz="1400" dirty="0"/>
              <a:t>RDD </a:t>
            </a:r>
            <a:r>
              <a:rPr lang="zh-CN" altLang="en-US" sz="1400" dirty="0"/>
              <a:t>执行过程的实例。系统从输入中逻辑上生成了 </a:t>
            </a:r>
            <a:r>
              <a:rPr lang="en-US" altLang="zh-CN" sz="1400" dirty="0"/>
              <a:t>A </a:t>
            </a:r>
            <a:r>
              <a:rPr lang="zh-CN" altLang="en-US" sz="1400" dirty="0"/>
              <a:t>和 </a:t>
            </a:r>
            <a:r>
              <a:rPr lang="en-US" altLang="zh-CN" sz="1400" dirty="0"/>
              <a:t>C </a:t>
            </a:r>
            <a:r>
              <a:rPr lang="zh-CN" altLang="en-US" sz="1400" dirty="0"/>
              <a:t>两个 </a:t>
            </a:r>
            <a:r>
              <a:rPr lang="en-US" altLang="zh-CN" sz="1400" dirty="0"/>
              <a:t>RDD</a:t>
            </a:r>
            <a:r>
              <a:rPr lang="zh-CN" altLang="en-US" sz="1400" dirty="0"/>
              <a:t>， 经过一系列转换操作，逻辑上生成了 </a:t>
            </a:r>
            <a:r>
              <a:rPr lang="en-US" altLang="zh-CN" sz="1400" dirty="0"/>
              <a:t>F </a:t>
            </a:r>
            <a:r>
              <a:rPr lang="zh-CN" altLang="en-US" sz="1400" dirty="0"/>
              <a:t>这个 </a:t>
            </a:r>
            <a:r>
              <a:rPr lang="en-US" altLang="zh-CN" sz="1400" dirty="0"/>
              <a:t>RDD</a:t>
            </a:r>
            <a:r>
              <a:rPr lang="zh-CN" altLang="en-US" sz="1400" dirty="0"/>
              <a:t>。</a:t>
            </a:r>
            <a:endParaRPr lang="zh-CN" altLang="en-US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72" y="2774950"/>
            <a:ext cx="6967633" cy="23863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37341" y="5277921"/>
            <a:ext cx="2013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 </a:t>
            </a:r>
            <a:r>
              <a:rPr lang="zh-CN" altLang="en-US" dirty="0" smtClean="0"/>
              <a:t> </a:t>
            </a:r>
            <a:r>
              <a:rPr lang="en-US" altLang="zh-CN" dirty="0" smtClean="0"/>
              <a:t>RDD</a:t>
            </a:r>
            <a:r>
              <a:rPr lang="zh-CN" altLang="en-US" dirty="0"/>
              <a:t>血缘关系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672120" y="5763894"/>
            <a:ext cx="9940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 </a:t>
            </a:r>
            <a:r>
              <a:rPr lang="en-US" altLang="zh-CN" sz="1400" dirty="0">
                <a:latin typeface="+mn-ea"/>
              </a:rPr>
              <a:t>Spark </a:t>
            </a:r>
            <a:r>
              <a:rPr lang="zh-CN" altLang="en-US" sz="1400" dirty="0">
                <a:latin typeface="+mn-ea"/>
              </a:rPr>
              <a:t>记录了 </a:t>
            </a:r>
            <a:r>
              <a:rPr lang="en-US" altLang="zh-CN" sz="1400" dirty="0">
                <a:latin typeface="+mn-ea"/>
              </a:rPr>
              <a:t>RDD </a:t>
            </a:r>
            <a:r>
              <a:rPr lang="zh-CN" altLang="en-US" sz="1400" dirty="0">
                <a:latin typeface="+mn-ea"/>
              </a:rPr>
              <a:t>之间的生成和依赖关系。</a:t>
            </a:r>
            <a:r>
              <a:rPr lang="zh-CN" altLang="en-US" sz="1400" b="1" dirty="0">
                <a:latin typeface="+mn-ea"/>
              </a:rPr>
              <a:t>当 </a:t>
            </a:r>
            <a:r>
              <a:rPr lang="en-US" altLang="zh-CN" sz="1400" b="1" dirty="0">
                <a:latin typeface="+mn-ea"/>
              </a:rPr>
              <a:t>F </a:t>
            </a:r>
            <a:r>
              <a:rPr lang="zh-CN" altLang="en-US" sz="1400" b="1" dirty="0">
                <a:latin typeface="+mn-ea"/>
              </a:rPr>
              <a:t>进行行动操作时</a:t>
            </a:r>
            <a:r>
              <a:rPr lang="zh-CN" altLang="en-US" sz="1400" dirty="0">
                <a:latin typeface="+mn-ea"/>
              </a:rPr>
              <a:t>，</a:t>
            </a:r>
            <a:r>
              <a:rPr lang="en-US" altLang="zh-CN" sz="1400" dirty="0">
                <a:latin typeface="+mn-ea"/>
              </a:rPr>
              <a:t>Spark </a:t>
            </a:r>
            <a:r>
              <a:rPr lang="zh-CN" altLang="en-US" sz="1400" dirty="0">
                <a:latin typeface="+mn-ea"/>
              </a:rPr>
              <a:t>才会根据 </a:t>
            </a:r>
            <a:r>
              <a:rPr lang="en-US" altLang="zh-CN" sz="1400" dirty="0">
                <a:latin typeface="+mn-ea"/>
              </a:rPr>
              <a:t>RDD </a:t>
            </a:r>
            <a:r>
              <a:rPr lang="zh-CN" altLang="en-US" sz="1400" dirty="0">
                <a:latin typeface="+mn-ea"/>
              </a:rPr>
              <a:t>的依赖关系生成 </a:t>
            </a:r>
            <a:r>
              <a:rPr lang="en-US" altLang="zh-CN" sz="1400" dirty="0">
                <a:latin typeface="+mn-ea"/>
              </a:rPr>
              <a:t>DAG</a:t>
            </a:r>
            <a:r>
              <a:rPr lang="zh-CN" altLang="en-US" sz="1400" dirty="0">
                <a:latin typeface="+mn-ea"/>
              </a:rPr>
              <a:t>，并从起点开始真正的计算。</a:t>
            </a:r>
            <a:endParaRPr lang="zh-CN" altLang="en-US" sz="1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667506" y="1990232"/>
            <a:ext cx="6634086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j-cs"/>
              </a:rPr>
              <a:t>8.1 Spark</a:t>
            </a: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j-cs"/>
              </a:rPr>
              <a:t>体系结构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750303" y="738121"/>
            <a:ext cx="522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RDD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依赖关系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2120" y="1273314"/>
            <a:ext cx="99407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/>
              <a:t>根据不同的转换操作，</a:t>
            </a:r>
            <a:r>
              <a:rPr lang="en-US" altLang="zh-CN" sz="1400" dirty="0"/>
              <a:t>RDD </a:t>
            </a:r>
            <a:r>
              <a:rPr lang="zh-CN" altLang="en-US" sz="1400" dirty="0"/>
              <a:t>血缘关系的依赖分为窄依赖和宽依赖。</a:t>
            </a:r>
            <a:r>
              <a:rPr lang="zh-CN" altLang="en-US" sz="1400" b="1" dirty="0"/>
              <a:t>窄依赖是指父 </a:t>
            </a:r>
            <a:r>
              <a:rPr lang="en-US" altLang="zh-CN" sz="1400" b="1" dirty="0"/>
              <a:t>RDD </a:t>
            </a:r>
            <a:r>
              <a:rPr lang="zh-CN" altLang="en-US" sz="1400" b="1" dirty="0"/>
              <a:t>的每个分区都只被子 </a:t>
            </a:r>
            <a:r>
              <a:rPr lang="en-US" altLang="zh-CN" sz="1400" b="1" dirty="0"/>
              <a:t>RDD </a:t>
            </a:r>
            <a:r>
              <a:rPr lang="zh-CN" altLang="en-US" sz="1400" b="1" dirty="0"/>
              <a:t>的一个分区所使用</a:t>
            </a:r>
            <a:r>
              <a:rPr lang="zh-CN" altLang="en-US" sz="1400" dirty="0"/>
              <a:t>。</a:t>
            </a:r>
            <a:r>
              <a:rPr lang="zh-CN" altLang="en-US" sz="1400" b="1" dirty="0"/>
              <a:t>宽依赖是指父 </a:t>
            </a:r>
            <a:r>
              <a:rPr lang="en-US" altLang="zh-CN" sz="1400" b="1" dirty="0"/>
              <a:t>RDD </a:t>
            </a:r>
            <a:r>
              <a:rPr lang="zh-CN" altLang="en-US" sz="1400" b="1" dirty="0"/>
              <a:t>的每个分区都被多个子 </a:t>
            </a:r>
            <a:r>
              <a:rPr lang="en-US" altLang="zh-CN" sz="1400" b="1" dirty="0"/>
              <a:t>RDD </a:t>
            </a:r>
            <a:r>
              <a:rPr lang="zh-CN" altLang="en-US" sz="1400" b="1" dirty="0"/>
              <a:t>的分区所依赖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map</a:t>
            </a:r>
            <a:r>
              <a:rPr lang="zh-CN" altLang="en-US" sz="1400" dirty="0"/>
              <a:t>、</a:t>
            </a:r>
            <a:r>
              <a:rPr lang="en-US" altLang="zh-CN" sz="1400" dirty="0"/>
              <a:t>filter</a:t>
            </a:r>
            <a:r>
              <a:rPr lang="zh-CN" altLang="en-US" sz="1400" dirty="0"/>
              <a:t>、</a:t>
            </a:r>
            <a:r>
              <a:rPr lang="en-US" altLang="zh-CN" sz="1400" dirty="0"/>
              <a:t>union </a:t>
            </a:r>
            <a:r>
              <a:rPr lang="zh-CN" altLang="en-US" sz="1400" dirty="0"/>
              <a:t>等操作是窄依赖，而 </a:t>
            </a:r>
            <a:r>
              <a:rPr lang="en-US" altLang="zh-CN" sz="1400" dirty="0" err="1"/>
              <a:t>groupByKey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reduceByKey</a:t>
            </a:r>
            <a:r>
              <a:rPr lang="en-US" altLang="zh-CN" sz="1400" dirty="0"/>
              <a:t> </a:t>
            </a:r>
            <a:r>
              <a:rPr lang="zh-CN" altLang="en-US" sz="1400" dirty="0"/>
              <a:t>等操作是宽依赖，</a:t>
            </a:r>
            <a:r>
              <a:rPr lang="zh-CN" altLang="en-US" sz="1400" dirty="0" smtClean="0"/>
              <a:t>如下图所示：</a:t>
            </a:r>
            <a:endParaRPr lang="zh-CN" altLang="en-US" sz="1400" b="1" dirty="0"/>
          </a:p>
        </p:txBody>
      </p:sp>
      <p:sp>
        <p:nvSpPr>
          <p:cNvPr id="4" name="矩形 3"/>
          <p:cNvSpPr/>
          <p:nvPr/>
        </p:nvSpPr>
        <p:spPr>
          <a:xfrm>
            <a:off x="5225579" y="6353530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 </a:t>
            </a:r>
            <a:r>
              <a:rPr lang="zh-CN" altLang="en-US" dirty="0" smtClean="0"/>
              <a:t>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依赖关系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754" y="2408671"/>
            <a:ext cx="6485222" cy="3871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677566" y="670017"/>
            <a:ext cx="4967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RDD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依赖关系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0280" y="1810616"/>
            <a:ext cx="469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/>
              <a:t>窄</a:t>
            </a:r>
            <a:r>
              <a:rPr lang="zh-CN" altLang="en-US" sz="1600" b="1" dirty="0" smtClean="0"/>
              <a:t>依赖特点：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/>
              <a:t>）子 </a:t>
            </a:r>
            <a:r>
              <a:rPr lang="en-US" altLang="zh-CN" sz="1400" dirty="0"/>
              <a:t>RDD </a:t>
            </a:r>
            <a:r>
              <a:rPr lang="zh-CN" altLang="en-US" sz="1400" dirty="0"/>
              <a:t>的每个分区依赖于常数个父分区（即与数据规模无关</a:t>
            </a:r>
            <a:r>
              <a:rPr lang="en-US" altLang="zh-CN" sz="1400" dirty="0"/>
              <a:t>)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）输入输出一对一的算子，且结果 </a:t>
            </a:r>
            <a:r>
              <a:rPr lang="en-US" altLang="zh-CN" sz="1400" dirty="0"/>
              <a:t>RDD </a:t>
            </a:r>
            <a:r>
              <a:rPr lang="zh-CN" altLang="en-US" sz="1400" dirty="0"/>
              <a:t>的分区结构不变，如 </a:t>
            </a:r>
            <a:r>
              <a:rPr lang="en-US" altLang="zh-CN" sz="1400" dirty="0"/>
              <a:t>map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flatMap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3</a:t>
            </a:r>
            <a:r>
              <a:rPr lang="zh-CN" altLang="en-US" sz="1400" dirty="0"/>
              <a:t>）输入输出一对一的算子，但结果 </a:t>
            </a:r>
            <a:r>
              <a:rPr lang="en-US" altLang="zh-CN" sz="1400" dirty="0"/>
              <a:t>RDD </a:t>
            </a:r>
            <a:r>
              <a:rPr lang="zh-CN" altLang="en-US" sz="1400" dirty="0"/>
              <a:t>的分区结构发生了变化，如 </a:t>
            </a:r>
            <a:r>
              <a:rPr lang="en-US" altLang="zh-CN" sz="1400" dirty="0"/>
              <a:t>union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4</a:t>
            </a:r>
            <a:r>
              <a:rPr lang="zh-CN" altLang="en-US" sz="1400" dirty="0"/>
              <a:t>）从输入中选择部分元素的算子，如 </a:t>
            </a:r>
            <a:r>
              <a:rPr lang="en-US" altLang="zh-CN" sz="1400" dirty="0"/>
              <a:t>filter</a:t>
            </a:r>
            <a:r>
              <a:rPr lang="zh-CN" altLang="en-US" sz="1400" dirty="0"/>
              <a:t>、</a:t>
            </a:r>
            <a:r>
              <a:rPr lang="en-US" altLang="zh-CN" sz="1400" dirty="0"/>
              <a:t>distinct</a:t>
            </a:r>
            <a:r>
              <a:rPr lang="zh-CN" altLang="en-US" sz="1400" dirty="0"/>
              <a:t>、</a:t>
            </a:r>
            <a:r>
              <a:rPr lang="en-US" altLang="zh-CN" sz="1400" dirty="0"/>
              <a:t>subtract</a:t>
            </a:r>
            <a:r>
              <a:rPr lang="zh-CN" altLang="en-US" sz="1400" dirty="0"/>
              <a:t>、</a:t>
            </a:r>
            <a:r>
              <a:rPr lang="en-US" altLang="zh-CN" sz="1400" dirty="0"/>
              <a:t>sample</a:t>
            </a:r>
            <a:r>
              <a:rPr lang="zh-CN" altLang="en-US" sz="1400" dirty="0"/>
              <a:t>。</a:t>
            </a:r>
            <a:endParaRPr lang="zh-CN" altLang="en-US" sz="1400" b="1" dirty="0"/>
          </a:p>
        </p:txBody>
      </p:sp>
      <p:sp>
        <p:nvSpPr>
          <p:cNvPr id="4" name="矩形 3"/>
          <p:cNvSpPr/>
          <p:nvPr/>
        </p:nvSpPr>
        <p:spPr>
          <a:xfrm>
            <a:off x="3244379" y="5372345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 </a:t>
            </a:r>
            <a:r>
              <a:rPr lang="zh-CN" altLang="en-US" dirty="0" smtClean="0"/>
              <a:t>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依赖关系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4" y="1408681"/>
            <a:ext cx="6485222" cy="38713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853405" y="695710"/>
            <a:ext cx="518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RDD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依赖关系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0280" y="1810616"/>
            <a:ext cx="4352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 dirty="0" smtClean="0"/>
              <a:t>宽依赖特点：</a:t>
            </a:r>
            <a:endParaRPr lang="en-US" altLang="zh-CN" sz="1600" b="1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/>
              <a:t>）子 </a:t>
            </a:r>
            <a:r>
              <a:rPr lang="en-US" altLang="zh-CN" sz="1400" dirty="0"/>
              <a:t>RDD </a:t>
            </a:r>
            <a:r>
              <a:rPr lang="zh-CN" altLang="en-US" sz="1400" dirty="0"/>
              <a:t>的每个分区依赖于所有父 </a:t>
            </a:r>
            <a:r>
              <a:rPr lang="en-US" altLang="zh-CN" sz="1400" dirty="0"/>
              <a:t>RDD </a:t>
            </a:r>
            <a:r>
              <a:rPr lang="zh-CN" altLang="en-US" sz="1400" dirty="0"/>
              <a:t>分区。 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）对单个 </a:t>
            </a:r>
            <a:r>
              <a:rPr lang="en-US" altLang="zh-CN" sz="1400" dirty="0"/>
              <a:t>RDD </a:t>
            </a:r>
            <a:r>
              <a:rPr lang="zh-CN" altLang="en-US" sz="1400" dirty="0"/>
              <a:t>基于 </a:t>
            </a:r>
            <a:r>
              <a:rPr lang="en-US" altLang="zh-CN" sz="1400" dirty="0"/>
              <a:t>Key </a:t>
            </a:r>
            <a:r>
              <a:rPr lang="zh-CN" altLang="en-US" sz="1400" dirty="0"/>
              <a:t>进行重组和 </a:t>
            </a:r>
            <a:r>
              <a:rPr lang="en-US" altLang="zh-CN" sz="1400" dirty="0"/>
              <a:t>reduce</a:t>
            </a:r>
            <a:r>
              <a:rPr lang="zh-CN" altLang="en-US" sz="1400" dirty="0"/>
              <a:t>，如 </a:t>
            </a:r>
            <a:r>
              <a:rPr lang="en-US" altLang="zh-CN" sz="1400" dirty="0" err="1"/>
              <a:t>groupByKey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reduceByKey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3</a:t>
            </a:r>
            <a:r>
              <a:rPr lang="zh-CN" altLang="en-US" sz="1400" dirty="0"/>
              <a:t>）对两个 </a:t>
            </a:r>
            <a:r>
              <a:rPr lang="en-US" altLang="zh-CN" sz="1400" dirty="0"/>
              <a:t>RDD </a:t>
            </a:r>
            <a:r>
              <a:rPr lang="zh-CN" altLang="en-US" sz="1400" dirty="0"/>
              <a:t>基于 </a:t>
            </a:r>
            <a:r>
              <a:rPr lang="en-US" altLang="zh-CN" sz="1400" dirty="0"/>
              <a:t>Key </a:t>
            </a:r>
            <a:r>
              <a:rPr lang="zh-CN" altLang="en-US" sz="1400" dirty="0"/>
              <a:t>进行 </a:t>
            </a:r>
            <a:r>
              <a:rPr lang="en-US" altLang="zh-CN" sz="1400" dirty="0"/>
              <a:t>join </a:t>
            </a:r>
            <a:r>
              <a:rPr lang="zh-CN" altLang="en-US" sz="1400" dirty="0"/>
              <a:t>和重组，如 </a:t>
            </a:r>
            <a:r>
              <a:rPr lang="en-US" altLang="zh-CN" sz="1400" dirty="0"/>
              <a:t>join</a:t>
            </a:r>
            <a:r>
              <a:rPr lang="zh-CN" altLang="en-US" sz="1400" dirty="0"/>
              <a:t>。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244379" y="5372345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 </a:t>
            </a:r>
            <a:r>
              <a:rPr lang="zh-CN" altLang="en-US" dirty="0" smtClean="0"/>
              <a:t>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依赖关系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94" y="1408681"/>
            <a:ext cx="6485222" cy="387133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797828" y="4679848"/>
            <a:ext cx="32976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+mn-ea"/>
              </a:rPr>
              <a:t> 宽依赖操作就像是将父 </a:t>
            </a:r>
            <a:r>
              <a:rPr lang="en-US" altLang="zh-CN" sz="1400" dirty="0">
                <a:latin typeface="+mn-ea"/>
              </a:rPr>
              <a:t>RDD </a:t>
            </a:r>
            <a:r>
              <a:rPr lang="zh-CN" altLang="en-US" sz="1400" dirty="0">
                <a:latin typeface="+mn-ea"/>
              </a:rPr>
              <a:t>中所有分区的记录进行了“</a:t>
            </a:r>
            <a:r>
              <a:rPr lang="zh-CN" altLang="en-US" sz="1400" b="1" dirty="0">
                <a:latin typeface="+mn-ea"/>
              </a:rPr>
              <a:t>洗牌</a:t>
            </a:r>
            <a:r>
              <a:rPr lang="zh-CN" altLang="en-US" sz="1400" dirty="0">
                <a:latin typeface="+mn-ea"/>
              </a:rPr>
              <a:t>”，数据被打散，然后在子 </a:t>
            </a:r>
            <a:r>
              <a:rPr lang="en-US" altLang="zh-CN" sz="1400" dirty="0">
                <a:latin typeface="+mn-ea"/>
              </a:rPr>
              <a:t>RDD </a:t>
            </a:r>
            <a:r>
              <a:rPr lang="zh-CN" altLang="en-US" sz="1400" dirty="0">
                <a:latin typeface="+mn-ea"/>
              </a:rPr>
              <a:t>中进行重组。 </a:t>
            </a:r>
            <a:endParaRPr lang="zh-CN" altLang="en-US" sz="1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612748" y="693170"/>
            <a:ext cx="3564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DAG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2120" y="1241951"/>
            <a:ext cx="99407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DAG </a:t>
            </a:r>
            <a:r>
              <a:rPr lang="zh-CN" altLang="en-US" sz="1400" dirty="0"/>
              <a:t>（</a:t>
            </a:r>
            <a:r>
              <a:rPr lang="en-US" altLang="zh-CN" sz="1400" b="1" dirty="0"/>
              <a:t>Directed Acyclic Graph</a:t>
            </a:r>
            <a:r>
              <a:rPr lang="zh-CN" altLang="en-US" sz="1400" b="1" dirty="0"/>
              <a:t>有向无环图</a:t>
            </a:r>
            <a:r>
              <a:rPr lang="zh-CN" altLang="en-US" sz="1400" dirty="0"/>
              <a:t>）</a:t>
            </a:r>
            <a:r>
              <a:rPr lang="zh-CN" altLang="en-US" sz="1400" dirty="0" smtClean="0"/>
              <a:t>是</a:t>
            </a:r>
            <a:r>
              <a:rPr lang="zh-CN" altLang="en-US" sz="1400" dirty="0"/>
              <a:t>一组顶点和边的组合。顶点代表了 </a:t>
            </a:r>
            <a:r>
              <a:rPr lang="en-US" altLang="zh-CN" sz="1400" dirty="0"/>
              <a:t>RDD</a:t>
            </a:r>
            <a:r>
              <a:rPr lang="zh-CN" altLang="en-US" sz="1400" dirty="0"/>
              <a:t>， 边代表了对 </a:t>
            </a:r>
            <a:r>
              <a:rPr lang="en-US" altLang="zh-CN" sz="1400" dirty="0"/>
              <a:t>RDD </a:t>
            </a:r>
            <a:r>
              <a:rPr lang="zh-CN" altLang="en-US" sz="1400" dirty="0"/>
              <a:t>的一系列操作。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DAG Scheduler </a:t>
            </a:r>
            <a:r>
              <a:rPr lang="zh-CN" altLang="en-US" sz="1400" dirty="0"/>
              <a:t>会根据 </a:t>
            </a:r>
            <a:r>
              <a:rPr lang="en-US" altLang="zh-CN" sz="1400" dirty="0"/>
              <a:t>RDD </a:t>
            </a:r>
            <a:r>
              <a:rPr lang="zh-CN" altLang="en-US" sz="1400" dirty="0"/>
              <a:t>的 </a:t>
            </a:r>
            <a:r>
              <a:rPr lang="en-US" altLang="zh-CN" sz="1400" dirty="0"/>
              <a:t>transformation </a:t>
            </a:r>
            <a:r>
              <a:rPr lang="zh-CN" altLang="en-US" sz="1400" dirty="0"/>
              <a:t>动作，将 </a:t>
            </a:r>
            <a:r>
              <a:rPr lang="en-US" altLang="zh-CN" sz="1400" dirty="0"/>
              <a:t>DAG </a:t>
            </a:r>
            <a:r>
              <a:rPr lang="zh-CN" altLang="en-US" sz="1400" dirty="0"/>
              <a:t>分为不同的 </a:t>
            </a:r>
            <a:r>
              <a:rPr lang="en-US" altLang="zh-CN" sz="1400" dirty="0"/>
              <a:t>stage</a:t>
            </a:r>
            <a:r>
              <a:rPr lang="zh-CN" altLang="en-US" sz="1400" dirty="0"/>
              <a:t>，每个 </a:t>
            </a:r>
            <a:r>
              <a:rPr lang="en-US" altLang="zh-CN" sz="1400" dirty="0"/>
              <a:t>stage </a:t>
            </a:r>
            <a:r>
              <a:rPr lang="zh-CN" altLang="en-US" sz="1400" dirty="0"/>
              <a:t>中分为多个 </a:t>
            </a:r>
            <a:r>
              <a:rPr lang="en-US" altLang="zh-CN" sz="1400" dirty="0"/>
              <a:t>task</a:t>
            </a:r>
            <a:r>
              <a:rPr lang="zh-CN" altLang="en-US" sz="1400" dirty="0"/>
              <a:t>，这些 </a:t>
            </a:r>
            <a:r>
              <a:rPr lang="en-US" altLang="zh-CN" sz="1400" dirty="0"/>
              <a:t>task </a:t>
            </a:r>
            <a:r>
              <a:rPr lang="zh-CN" altLang="en-US" sz="1400" dirty="0"/>
              <a:t>可以并行运行</a:t>
            </a:r>
            <a:r>
              <a:rPr lang="zh-CN" altLang="en-US" sz="1400" dirty="0" smtClean="0"/>
              <a:t>。</a:t>
            </a:r>
            <a:endParaRPr lang="zh-CN" altLang="en-US" sz="1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7480" y="2303780"/>
            <a:ext cx="7219348" cy="4300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72120" y="485351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 DAG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阶段划分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3603" y="1600333"/>
            <a:ext cx="563292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假设</a:t>
            </a:r>
            <a:r>
              <a:rPr lang="zh-CN" altLang="en-US" sz="1400" dirty="0"/>
              <a:t>从 </a:t>
            </a:r>
            <a:r>
              <a:rPr lang="en-US" altLang="zh-CN" sz="1400" dirty="0"/>
              <a:t>HDFS </a:t>
            </a:r>
            <a:r>
              <a:rPr lang="zh-CN" altLang="en-US" sz="1400" dirty="0"/>
              <a:t>中读入数据生成 </a:t>
            </a:r>
            <a:r>
              <a:rPr lang="en-US" altLang="zh-CN" sz="1400" dirty="0"/>
              <a:t>3 </a:t>
            </a:r>
            <a:r>
              <a:rPr lang="zh-CN" altLang="en-US" sz="1400" dirty="0"/>
              <a:t>个不同的 </a:t>
            </a:r>
            <a:r>
              <a:rPr lang="en-US" altLang="zh-CN" sz="1400" dirty="0"/>
              <a:t>RDD(A</a:t>
            </a:r>
            <a:r>
              <a:rPr lang="zh-CN" altLang="en-US" sz="1400" dirty="0"/>
              <a:t>、</a:t>
            </a:r>
            <a:r>
              <a:rPr lang="en-US" altLang="zh-CN" sz="1400" dirty="0"/>
              <a:t>C </a:t>
            </a:r>
            <a:r>
              <a:rPr lang="zh-CN" altLang="en-US" sz="1400" dirty="0"/>
              <a:t>和 </a:t>
            </a:r>
            <a:r>
              <a:rPr lang="en-US" altLang="zh-CN" sz="1400" dirty="0"/>
              <a:t>E)</a:t>
            </a:r>
            <a:r>
              <a:rPr lang="zh-CN" altLang="en-US" sz="1400" dirty="0"/>
              <a:t>，通过一系列转换操作后得到新的 </a:t>
            </a:r>
            <a:r>
              <a:rPr lang="en-US" altLang="zh-CN" sz="1400" dirty="0"/>
              <a:t>RDD(G)</a:t>
            </a:r>
            <a:r>
              <a:rPr lang="zh-CN" altLang="en-US" sz="1400" dirty="0"/>
              <a:t>，并把结果保存到 </a:t>
            </a:r>
            <a:r>
              <a:rPr lang="en-US" altLang="zh-CN" sz="1400" dirty="0"/>
              <a:t>HDFS </a:t>
            </a:r>
            <a:r>
              <a:rPr lang="zh-CN" altLang="en-US" sz="1400" dirty="0"/>
              <a:t>中。可以看到这幅 </a:t>
            </a:r>
            <a:r>
              <a:rPr lang="en-US" altLang="zh-CN" sz="1400" dirty="0"/>
              <a:t>DAG </a:t>
            </a:r>
            <a:r>
              <a:rPr lang="zh-CN" altLang="en-US" sz="1400" dirty="0"/>
              <a:t>中</a:t>
            </a:r>
            <a:r>
              <a:rPr lang="zh-CN" altLang="en-US" sz="1400" b="1" dirty="0"/>
              <a:t>只有 </a:t>
            </a:r>
            <a:r>
              <a:rPr lang="en-US" altLang="zh-CN" sz="1400" b="1" dirty="0"/>
              <a:t>join </a:t>
            </a:r>
            <a:r>
              <a:rPr lang="zh-CN" altLang="en-US" sz="1400" b="1" dirty="0"/>
              <a:t>操作是一个宽依赖</a:t>
            </a:r>
            <a:r>
              <a:rPr lang="zh-CN" altLang="en-US" sz="1400" dirty="0"/>
              <a:t>，</a:t>
            </a:r>
            <a:r>
              <a:rPr lang="en-US" altLang="zh-CN" sz="1400" dirty="0"/>
              <a:t>Spark </a:t>
            </a:r>
            <a:r>
              <a:rPr lang="zh-CN" altLang="en-US" sz="1400" dirty="0"/>
              <a:t>会以此为边界将其前后划分成不同的阶段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同时可以注意到，</a:t>
            </a:r>
            <a:r>
              <a:rPr lang="zh-CN" altLang="en-US" sz="1400" b="1" dirty="0"/>
              <a:t>在 </a:t>
            </a:r>
            <a:r>
              <a:rPr lang="en-US" altLang="zh-CN" sz="1400" b="1" dirty="0"/>
              <a:t>Stage2 </a:t>
            </a:r>
            <a:r>
              <a:rPr lang="zh-CN" altLang="en-US" sz="1400" b="1" dirty="0"/>
              <a:t>中</a:t>
            </a:r>
            <a:r>
              <a:rPr lang="zh-CN" altLang="en-US" sz="1400" dirty="0"/>
              <a:t>，从 </a:t>
            </a:r>
            <a:r>
              <a:rPr lang="en-US" altLang="zh-CN" sz="1400" dirty="0"/>
              <a:t>map </a:t>
            </a:r>
            <a:r>
              <a:rPr lang="zh-CN" altLang="en-US" sz="1400" dirty="0"/>
              <a:t>到 </a:t>
            </a:r>
            <a:r>
              <a:rPr lang="en-US" altLang="zh-CN" sz="1400" dirty="0"/>
              <a:t>union </a:t>
            </a:r>
            <a:r>
              <a:rPr lang="zh-CN" altLang="en-US" sz="1400" dirty="0"/>
              <a:t>都是窄依赖，这两步操作可以形成一个流水线操作，通过 </a:t>
            </a:r>
            <a:r>
              <a:rPr lang="en-US" altLang="zh-CN" sz="1400" dirty="0"/>
              <a:t>map </a:t>
            </a:r>
            <a:r>
              <a:rPr lang="zh-CN" altLang="en-US" sz="1400" dirty="0"/>
              <a:t>操作生成的分区可以不用等待整个 </a:t>
            </a:r>
            <a:r>
              <a:rPr lang="en-US" altLang="zh-CN" sz="1400" dirty="0"/>
              <a:t>RDD </a:t>
            </a:r>
            <a:r>
              <a:rPr lang="zh-CN" altLang="en-US" sz="1400" dirty="0"/>
              <a:t>计算结束，而是继续进行 </a:t>
            </a:r>
            <a:r>
              <a:rPr lang="en-US" altLang="zh-CN" sz="1400" dirty="0"/>
              <a:t>union </a:t>
            </a:r>
            <a:r>
              <a:rPr lang="zh-CN" altLang="en-US" sz="1400" dirty="0"/>
              <a:t>操作，这样大大提高了计算的效率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把一个 </a:t>
            </a:r>
            <a:r>
              <a:rPr lang="en-US" altLang="zh-CN" sz="1400" dirty="0"/>
              <a:t>DAG </a:t>
            </a:r>
            <a:r>
              <a:rPr lang="zh-CN" altLang="en-US" sz="1400" dirty="0"/>
              <a:t>图划分成多个 </a:t>
            </a:r>
            <a:r>
              <a:rPr lang="en-US" altLang="zh-CN" sz="1400" dirty="0"/>
              <a:t>Stage </a:t>
            </a:r>
            <a:r>
              <a:rPr lang="zh-CN" altLang="en-US" sz="1400" dirty="0"/>
              <a:t>以后，每个 </a:t>
            </a:r>
            <a:r>
              <a:rPr lang="en-US" altLang="zh-CN" sz="1400" dirty="0"/>
              <a:t>Stage </a:t>
            </a:r>
            <a:r>
              <a:rPr lang="zh-CN" altLang="en-US" sz="1400" dirty="0"/>
              <a:t>都代表了一</a:t>
            </a:r>
            <a:r>
              <a:rPr lang="zh-CN" altLang="en-US" sz="1400" dirty="0" smtClean="0"/>
              <a:t>组</a:t>
            </a:r>
            <a:r>
              <a:rPr lang="zh-CN" altLang="en-US" sz="1400" b="1" dirty="0" smtClean="0"/>
              <a:t>有关联</a:t>
            </a:r>
            <a:r>
              <a:rPr lang="zh-CN" altLang="en-US" sz="1400" b="1" dirty="0"/>
              <a:t>的、相互之间没有宽依赖关系的任务组成的任务集合</a:t>
            </a:r>
            <a:r>
              <a:rPr lang="zh-CN" altLang="en-US" sz="1400" dirty="0"/>
              <a:t>。在运行的时候，</a:t>
            </a:r>
            <a:r>
              <a:rPr lang="en-US" altLang="zh-CN" sz="1400" dirty="0"/>
              <a:t>Spark </a:t>
            </a:r>
            <a:r>
              <a:rPr lang="zh-CN" altLang="en-US" sz="1400" dirty="0"/>
              <a:t>会把每个任务集合提交给任务调度器进行处理。 </a:t>
            </a:r>
            <a:endParaRPr lang="zh-CN" altLang="en-US" sz="1400" b="1" dirty="0"/>
          </a:p>
        </p:txBody>
      </p:sp>
      <p:sp>
        <p:nvSpPr>
          <p:cNvPr id="4" name="矩形 3"/>
          <p:cNvSpPr/>
          <p:nvPr/>
        </p:nvSpPr>
        <p:spPr>
          <a:xfrm>
            <a:off x="2181912" y="5739926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图 </a:t>
            </a:r>
            <a:r>
              <a:rPr lang="zh-CN" altLang="en-US" dirty="0" smtClean="0"/>
              <a:t> </a:t>
            </a:r>
            <a:r>
              <a:rPr lang="en-US" altLang="zh-CN" dirty="0" smtClean="0"/>
              <a:t>RDD</a:t>
            </a:r>
            <a:r>
              <a:rPr lang="zh-CN" altLang="en-US" dirty="0" smtClean="0"/>
              <a:t>依赖关系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295502" y="1536063"/>
            <a:ext cx="5915025" cy="3924300"/>
            <a:chOff x="3253014" y="2401396"/>
            <a:chExt cx="5915025" cy="39243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3014" y="2401396"/>
              <a:ext cx="5915025" cy="39243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4450080" y="328168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485020" y="2804160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93892" y="4531296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758023" y="428924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58080" y="52527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E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68482" y="525272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378607" y="316065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72120" y="485351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运行流程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56452" y="2116613"/>
            <a:ext cx="453136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smtClean="0"/>
              <a:t>RDD</a:t>
            </a:r>
            <a:r>
              <a:rPr lang="zh-CN" altLang="en-US" sz="1600" dirty="0"/>
              <a:t>在</a:t>
            </a:r>
            <a:r>
              <a:rPr lang="en-US" altLang="zh-CN" sz="1600" dirty="0"/>
              <a:t>Spark</a:t>
            </a:r>
            <a:r>
              <a:rPr lang="zh-CN" altLang="en-US" sz="1600" dirty="0"/>
              <a:t>中运行大概分为以下三步：</a:t>
            </a:r>
            <a:endParaRPr lang="zh-CN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创建</a:t>
            </a:r>
            <a:r>
              <a:rPr lang="en-US" altLang="zh-CN" sz="1400" dirty="0"/>
              <a:t>RDD</a:t>
            </a:r>
            <a:r>
              <a:rPr lang="zh-CN" altLang="en-US" sz="1400" dirty="0"/>
              <a:t>对象</a:t>
            </a:r>
            <a:endParaRPr lang="zh-CN" alt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smtClean="0"/>
              <a:t>DAG Scheduler</a:t>
            </a:r>
            <a:r>
              <a:rPr lang="zh-CN" altLang="en-US" sz="1400" dirty="0"/>
              <a:t>模块介入运算，计算</a:t>
            </a:r>
            <a:r>
              <a:rPr lang="en-US" altLang="zh-CN" sz="1400" dirty="0"/>
              <a:t>RDD</a:t>
            </a:r>
            <a:r>
              <a:rPr lang="zh-CN" altLang="en-US" sz="1400" dirty="0"/>
              <a:t>之间的依赖关系，</a:t>
            </a:r>
            <a:r>
              <a:rPr lang="en-US" altLang="zh-CN" sz="1400" dirty="0"/>
              <a:t>RDD</a:t>
            </a:r>
            <a:r>
              <a:rPr lang="zh-CN" altLang="en-US" sz="1400" dirty="0"/>
              <a:t>之间的依赖关系就形成了</a:t>
            </a:r>
            <a:r>
              <a:rPr lang="en-US" altLang="zh-CN" sz="1400" dirty="0"/>
              <a:t>DAG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每</a:t>
            </a:r>
            <a:r>
              <a:rPr lang="zh-CN" altLang="en-US" sz="1400" dirty="0"/>
              <a:t>一个</a:t>
            </a:r>
            <a:r>
              <a:rPr lang="en-US" altLang="zh-CN" sz="1400" dirty="0"/>
              <a:t>Job</a:t>
            </a:r>
            <a:r>
              <a:rPr lang="zh-CN" altLang="en-US" sz="1400" dirty="0"/>
              <a:t>被分为多个</a:t>
            </a:r>
            <a:r>
              <a:rPr lang="en-US" altLang="zh-CN" sz="1400" dirty="0"/>
              <a:t>Stage</a:t>
            </a:r>
            <a:r>
              <a:rPr lang="zh-CN" altLang="en-US" sz="1400" dirty="0"/>
              <a:t>。划分</a:t>
            </a:r>
            <a:r>
              <a:rPr lang="en-US" altLang="zh-CN" sz="1400" dirty="0"/>
              <a:t>Stage</a:t>
            </a:r>
            <a:r>
              <a:rPr lang="zh-CN" altLang="en-US" sz="1400" dirty="0"/>
              <a:t>的一个主要依据是当前计算因子的输入是否是确定的，如果是则将其分在同一个</a:t>
            </a:r>
            <a:r>
              <a:rPr lang="en-US" altLang="zh-CN" sz="1400" dirty="0"/>
              <a:t>Stage</a:t>
            </a:r>
            <a:r>
              <a:rPr lang="zh-CN" altLang="en-US" sz="1400" dirty="0"/>
              <a:t>，避免多个</a:t>
            </a:r>
            <a:r>
              <a:rPr lang="en-US" altLang="zh-CN" sz="1400" dirty="0"/>
              <a:t>Stage</a:t>
            </a:r>
            <a:r>
              <a:rPr lang="zh-CN" altLang="en-US" sz="1400" dirty="0"/>
              <a:t>之间的消息传递开销</a:t>
            </a:r>
            <a:endParaRPr lang="zh-CN" altLang="en-US" sz="1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2" y="1641431"/>
            <a:ext cx="7135110" cy="3946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103593" y="663484"/>
            <a:ext cx="4032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2120" y="1231496"/>
            <a:ext cx="7630772" cy="412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例：</a:t>
            </a:r>
            <a:r>
              <a:rPr lang="zh-CN" altLang="en-US" sz="1600" b="1" dirty="0" smtClean="0"/>
              <a:t>按照 </a:t>
            </a:r>
            <a:r>
              <a:rPr lang="en-US" altLang="zh-CN" sz="1600" b="1" dirty="0" smtClean="0"/>
              <a:t>A-Z </a:t>
            </a:r>
            <a:r>
              <a:rPr lang="zh-CN" altLang="en-US" sz="1600" b="1" dirty="0" smtClean="0"/>
              <a:t>首字母分类，查找相同首字母下不同姓名总个数。</a:t>
            </a:r>
            <a:endParaRPr lang="zh-CN" altLang="en-US" sz="1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9284" y="1643788"/>
            <a:ext cx="8370831" cy="350733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72120" y="5257467"/>
            <a:ext cx="931084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）</a:t>
            </a:r>
            <a:r>
              <a:rPr lang="zh-CN" altLang="en-US" sz="1400" b="1" dirty="0" smtClean="0"/>
              <a:t>创建 </a:t>
            </a:r>
            <a:r>
              <a:rPr lang="en-US" altLang="zh-CN" sz="1400" b="1" dirty="0"/>
              <a:t>RDD </a:t>
            </a:r>
            <a:r>
              <a:rPr lang="en-US" altLang="zh-CN" sz="1400" dirty="0"/>
              <a:t> </a:t>
            </a:r>
            <a:r>
              <a:rPr lang="zh-CN" altLang="en-US" sz="1400" dirty="0" smtClean="0"/>
              <a:t> 除最后</a:t>
            </a:r>
            <a:r>
              <a:rPr lang="zh-CN" altLang="en-US" sz="1400" dirty="0"/>
              <a:t>一个 </a:t>
            </a:r>
            <a:r>
              <a:rPr lang="en-US" altLang="zh-CN" sz="1400" dirty="0"/>
              <a:t>collect </a:t>
            </a:r>
            <a:r>
              <a:rPr lang="zh-CN" altLang="en-US" sz="1400" dirty="0"/>
              <a:t>是个动作，不会创建 </a:t>
            </a:r>
            <a:r>
              <a:rPr lang="en-US" altLang="zh-CN" sz="1400" dirty="0"/>
              <a:t>RDD </a:t>
            </a:r>
            <a:r>
              <a:rPr lang="zh-CN" altLang="en-US" sz="1400" dirty="0"/>
              <a:t>之外，前面四个转换都会创建出新的 </a:t>
            </a:r>
            <a:r>
              <a:rPr lang="en-US" altLang="zh-CN" sz="1400" dirty="0"/>
              <a:t>RDD </a:t>
            </a:r>
            <a:r>
              <a:rPr lang="zh-CN" altLang="en-US" sz="1400" dirty="0"/>
              <a:t>。因此第一步就是创建好所有 </a:t>
            </a:r>
            <a:r>
              <a:rPr lang="en-US" altLang="zh-CN" sz="1400" dirty="0"/>
              <a:t>RDD( </a:t>
            </a:r>
            <a:r>
              <a:rPr lang="zh-CN" altLang="en-US" sz="1400" dirty="0"/>
              <a:t>内部的五项信息 </a:t>
            </a:r>
            <a:r>
              <a:rPr lang="en-US" altLang="zh-CN" sz="1400" dirty="0"/>
              <a:t>)</a:t>
            </a:r>
            <a:r>
              <a:rPr lang="zh-CN" altLang="en-US" sz="1400" dirty="0"/>
              <a:t>？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72120" y="485351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2120" y="1231496"/>
            <a:ext cx="7630772" cy="412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例：</a:t>
            </a:r>
            <a:r>
              <a:rPr lang="zh-CN" altLang="en-US" sz="1600" b="1" dirty="0" smtClean="0"/>
              <a:t>按照 </a:t>
            </a:r>
            <a:r>
              <a:rPr lang="en-US" altLang="zh-CN" sz="1600" b="1" dirty="0" smtClean="0"/>
              <a:t>A-Z </a:t>
            </a:r>
            <a:r>
              <a:rPr lang="zh-CN" altLang="en-US" sz="1600" b="1" dirty="0" smtClean="0"/>
              <a:t>首字母分类，查找相同首字母下不同姓名总个数。</a:t>
            </a:r>
            <a:endParaRPr lang="zh-CN" altLang="en-US" sz="1400" b="1" dirty="0"/>
          </a:p>
        </p:txBody>
      </p:sp>
      <p:sp>
        <p:nvSpPr>
          <p:cNvPr id="7" name="矩形 6"/>
          <p:cNvSpPr/>
          <p:nvPr/>
        </p:nvSpPr>
        <p:spPr>
          <a:xfrm>
            <a:off x="1526224" y="4632392"/>
            <a:ext cx="9310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）基于</a:t>
            </a:r>
            <a:r>
              <a:rPr lang="zh-CN" altLang="en-US" sz="1400" dirty="0"/>
              <a:t>是否要重新组织数据来</a:t>
            </a:r>
            <a:r>
              <a:rPr lang="zh-CN" altLang="en-US" sz="1400" dirty="0" smtClean="0"/>
              <a:t>划分阶段 </a:t>
            </a:r>
            <a:r>
              <a:rPr lang="en-US" altLang="zh-CN" sz="1400" dirty="0"/>
              <a:t>(stage) </a:t>
            </a:r>
            <a:r>
              <a:rPr lang="zh-CN" altLang="en-US" sz="1400" dirty="0" smtClean="0"/>
              <a:t>，本</a:t>
            </a:r>
            <a:r>
              <a:rPr lang="zh-CN" altLang="en-US" sz="1400" dirty="0"/>
              <a:t>例中的 </a:t>
            </a:r>
            <a:r>
              <a:rPr lang="en-US" altLang="zh-CN" sz="1400" b="1" dirty="0" err="1"/>
              <a:t>groupBy</a:t>
            </a:r>
            <a:r>
              <a:rPr lang="en-US" altLang="zh-CN" sz="1400" b="1" dirty="0"/>
              <a:t>()</a:t>
            </a:r>
            <a:r>
              <a:rPr lang="en-US" altLang="zh-CN" sz="1400" dirty="0"/>
              <a:t> </a:t>
            </a:r>
            <a:r>
              <a:rPr lang="zh-CN" altLang="en-US" sz="1400" dirty="0"/>
              <a:t>转换就会</a:t>
            </a:r>
            <a:r>
              <a:rPr lang="zh-CN" altLang="en-US" sz="1400" b="1" dirty="0"/>
              <a:t>将整个执行计划划分成两阶段</a:t>
            </a:r>
            <a:r>
              <a:rPr lang="zh-CN" altLang="en-US" sz="1400" dirty="0"/>
              <a:t>执行。最终会产生一个 </a:t>
            </a:r>
            <a:r>
              <a:rPr lang="en-US" altLang="zh-CN" sz="1400" dirty="0"/>
              <a:t>DAG(directed acyclic graph </a:t>
            </a:r>
            <a:r>
              <a:rPr lang="zh-CN" altLang="en-US" sz="1400" dirty="0"/>
              <a:t>，有向无环图 </a:t>
            </a:r>
            <a:r>
              <a:rPr lang="en-US" altLang="zh-CN" sz="1400" dirty="0"/>
              <a:t>) </a:t>
            </a:r>
            <a:r>
              <a:rPr lang="zh-CN" altLang="en-US" sz="1400" dirty="0"/>
              <a:t>作为逻辑执行</a:t>
            </a:r>
            <a:r>
              <a:rPr lang="zh-CN" altLang="en-US" sz="1400" dirty="0" smtClean="0"/>
              <a:t>计划。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/>
              <a:t>）调度任务  将各阶段划分成不同的 任务 </a:t>
            </a:r>
            <a:r>
              <a:rPr lang="en-US" altLang="zh-CN" sz="1400" dirty="0"/>
              <a:t>(task) </a:t>
            </a:r>
            <a:r>
              <a:rPr lang="zh-CN" altLang="en-US" sz="1400" dirty="0"/>
              <a:t>，每个任务都是数据和计算的合体。在进行下一阶段前，当前阶段的所有任务都要执行完成</a:t>
            </a:r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240" y="1715485"/>
            <a:ext cx="6042809" cy="2845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32002" y="517759"/>
            <a:ext cx="419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PySpark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环境变量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32002" y="1275723"/>
            <a:ext cx="1019444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）设置环境变量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幼圆" panose="02010509060101010101" pitchFamily="49" charset="-122"/>
                <a:cs typeface="+mn-cs"/>
              </a:rPr>
              <a:t>：</a:t>
            </a:r>
            <a:endParaRPr kumimoji="0" lang="en-US" altLang="zh-CN" sz="16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幼圆" panose="02010509060101010101" pitchFamily="49" charset="-122"/>
              <a:cs typeface="+mn-cs"/>
            </a:endParaRPr>
          </a:p>
          <a:p>
            <a:pPr>
              <a:defRPr/>
            </a:pPr>
            <a:r>
              <a:rPr lang="en-US" altLang="zh-CN" sz="1400" dirty="0"/>
              <a:t>export PYSPARK_PYTHON=python3</a:t>
            </a:r>
            <a:endParaRPr lang="en-US" altLang="zh-CN" sz="1400" dirty="0"/>
          </a:p>
          <a:p>
            <a:pPr>
              <a:defRPr/>
            </a:pPr>
            <a:r>
              <a:rPr lang="en-US" altLang="zh-CN" sz="1400" dirty="0"/>
              <a:t>export PYTHONPATH=${SPARK_HOME}/python:${SPARK_HOME}/</a:t>
            </a:r>
            <a:r>
              <a:rPr lang="en-US" altLang="zh-CN" sz="1400" dirty="0" smtClean="0"/>
              <a:t>python/lib/pyspark.zip</a:t>
            </a:r>
            <a:r>
              <a:rPr lang="en-US" altLang="zh-CN" sz="1400" dirty="0"/>
              <a:t>:${SPARK_HOME}/python/lib/py4j-0.10.9-src.zip:$</a:t>
            </a:r>
            <a:r>
              <a:rPr lang="en-US" altLang="zh-CN" sz="1400" dirty="0" smtClean="0"/>
              <a:t>PYTHONPATH</a:t>
            </a:r>
            <a:endParaRPr lang="en-US" altLang="zh-CN" sz="1400" dirty="0" smtClean="0"/>
          </a:p>
          <a:p>
            <a:pPr>
              <a:defRPr/>
            </a:pPr>
            <a:r>
              <a:rPr lang="en-US" altLang="zh-CN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）启动</a:t>
            </a:r>
            <a:r>
              <a:rPr lang="en-US" altLang="zh-CN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python</a:t>
            </a:r>
            <a:r>
              <a:rPr lang="zh-CN" altLang="en-US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命令</a:t>
            </a:r>
            <a:r>
              <a:rPr lang="zh-CN" altLang="en-US" sz="16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窗口：</a:t>
            </a:r>
            <a:endParaRPr lang="en-US" altLang="zh-CN" sz="1600" b="1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defRPr/>
            </a:pPr>
            <a:r>
              <a:rPr lang="zh-CN" altLang="en-US" sz="16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执行命令：</a:t>
            </a:r>
            <a:r>
              <a:rPr lang="en-US" altLang="zh-CN" sz="1600" b="1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pyspark</a:t>
            </a:r>
            <a:endParaRPr lang="en-US" altLang="zh-CN" sz="1600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3601" y="3387904"/>
            <a:ext cx="6191250" cy="29718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379779" y="629392"/>
            <a:ext cx="5454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 err="1">
                <a:hlinkClick r:id="rId2"/>
              </a:rPr>
              <a:t>Pyspark</a:t>
            </a:r>
            <a:r>
              <a:rPr lang="zh-CN" altLang="en-US" dirty="0">
                <a:hlinkClick r:id="rId2"/>
              </a:rPr>
              <a:t>教程：</a:t>
            </a:r>
            <a:r>
              <a:rPr lang="en-US" altLang="zh-CN" dirty="0">
                <a:hlinkClick r:id="rId2"/>
              </a:rPr>
              <a:t>https://www.codingdict.com/article/8880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32002" y="517759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PySpark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0722" y="1854843"/>
            <a:ext cx="10194449" cy="457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from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pyspark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import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SparkContext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sc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= </a:t>
            </a:r>
            <a:r>
              <a:rPr lang="en-US" altLang="zh-CN" sz="1400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SparkContext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("local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", 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"count app")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words =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sc.parallelize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["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scala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"java",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hadoop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"spark",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akka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"spark vs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hadoop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pyspark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pyspark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and spark"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])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counts =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words.count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print("Number of elements in RDD -&gt; %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 % counts)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6400" y="10939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count</a:t>
            </a:r>
            <a:br>
              <a:rPr lang="en-US" altLang="zh-CN" dirty="0"/>
            </a:br>
            <a:r>
              <a:rPr lang="zh-CN" altLang="en-US" dirty="0"/>
              <a:t>返回</a:t>
            </a:r>
            <a:r>
              <a:rPr lang="en-US" altLang="zh-CN" dirty="0"/>
              <a:t>RDD</a:t>
            </a:r>
            <a:r>
              <a:rPr lang="zh-CN" altLang="en-US" dirty="0"/>
              <a:t>中的元素个数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72120" y="485351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3360" y="1265620"/>
            <a:ext cx="9888274" cy="868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Apache Spark </a:t>
            </a:r>
            <a:r>
              <a:rPr lang="zh-CN" altLang="en-US" dirty="0"/>
              <a:t>是一个快速的，通用的集群计算系统。它对 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Scala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和 </a:t>
            </a:r>
            <a:r>
              <a:rPr lang="en-US" altLang="zh-CN" dirty="0"/>
              <a:t>R </a:t>
            </a:r>
            <a:r>
              <a:rPr lang="zh-CN" altLang="en-US" dirty="0"/>
              <a:t>提供了的高层 </a:t>
            </a:r>
            <a:r>
              <a:rPr lang="en-US" altLang="zh-CN" dirty="0"/>
              <a:t>API</a:t>
            </a:r>
            <a:r>
              <a:rPr lang="zh-CN" altLang="en-US" dirty="0"/>
              <a:t>，并有一个经优化的支持通用执行图计算的引擎。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483360" y="2520821"/>
            <a:ext cx="102287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+mn-ea"/>
              </a:rPr>
              <a:t>Spark </a:t>
            </a:r>
            <a:r>
              <a:rPr lang="zh-CN" altLang="en-US" sz="1600" dirty="0">
                <a:latin typeface="+mn-ea"/>
              </a:rPr>
              <a:t>是加州大学伯克利分校 </a:t>
            </a:r>
            <a:r>
              <a:rPr lang="en-US" altLang="zh-CN" sz="1600" dirty="0">
                <a:latin typeface="+mn-ea"/>
              </a:rPr>
              <a:t>AMP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Algorithms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Machines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>
                <a:latin typeface="+mn-ea"/>
              </a:rPr>
              <a:t>People</a:t>
            </a:r>
            <a:r>
              <a:rPr lang="zh-CN" altLang="en-US" sz="1600" dirty="0">
                <a:latin typeface="+mn-ea"/>
              </a:rPr>
              <a:t>）实验室开发的通用内存并行计算框架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+mn-ea"/>
              </a:rPr>
              <a:t>Spark </a:t>
            </a:r>
            <a:r>
              <a:rPr lang="zh-CN" altLang="en-US" sz="1600" dirty="0">
                <a:latin typeface="+mn-ea"/>
              </a:rPr>
              <a:t>在 </a:t>
            </a:r>
            <a:r>
              <a:rPr lang="en-US" altLang="zh-CN" sz="1600" dirty="0">
                <a:latin typeface="+mn-ea"/>
              </a:rPr>
              <a:t>2013 </a:t>
            </a:r>
            <a:r>
              <a:rPr lang="zh-CN" altLang="en-US" sz="1600" dirty="0">
                <a:latin typeface="+mn-ea"/>
              </a:rPr>
              <a:t>年 </a:t>
            </a:r>
            <a:r>
              <a:rPr lang="en-US" altLang="zh-CN" sz="1600" dirty="0">
                <a:latin typeface="+mn-ea"/>
              </a:rPr>
              <a:t>6 </a:t>
            </a:r>
            <a:r>
              <a:rPr lang="zh-CN" altLang="en-US" sz="1600" dirty="0">
                <a:latin typeface="+mn-ea"/>
              </a:rPr>
              <a:t>月进入 </a:t>
            </a:r>
            <a:r>
              <a:rPr lang="en-US" altLang="zh-CN" sz="1600" dirty="0">
                <a:latin typeface="+mn-ea"/>
              </a:rPr>
              <a:t>Apache </a:t>
            </a:r>
            <a:r>
              <a:rPr lang="zh-CN" altLang="en-US" sz="1600" dirty="0">
                <a:latin typeface="+mn-ea"/>
              </a:rPr>
              <a:t>成为孵化项目，</a:t>
            </a:r>
            <a:r>
              <a:rPr lang="en-US" altLang="zh-CN" sz="1600" dirty="0">
                <a:latin typeface="+mn-ea"/>
              </a:rPr>
              <a:t>8 </a:t>
            </a:r>
            <a:r>
              <a:rPr lang="zh-CN" altLang="en-US" sz="1600" dirty="0">
                <a:latin typeface="+mn-ea"/>
              </a:rPr>
              <a:t>个月后成为 </a:t>
            </a:r>
            <a:r>
              <a:rPr lang="en-US" altLang="zh-CN" sz="1600" dirty="0">
                <a:latin typeface="+mn-ea"/>
              </a:rPr>
              <a:t>Apache </a:t>
            </a:r>
            <a:r>
              <a:rPr lang="zh-CN" altLang="en-US" sz="1600" dirty="0">
                <a:latin typeface="+mn-ea"/>
              </a:rPr>
              <a:t>顶级项目</a:t>
            </a:r>
            <a:r>
              <a:rPr lang="zh-CN" altLang="en-US" sz="1600" dirty="0" smtClean="0">
                <a:latin typeface="+mn-ea"/>
              </a:rPr>
              <a:t>。</a:t>
            </a:r>
            <a:endParaRPr lang="zh-CN" altLang="en-US" sz="1600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+mn-ea"/>
              </a:rPr>
              <a:t>Spark </a:t>
            </a:r>
            <a:r>
              <a:rPr lang="zh-CN" altLang="en-US" sz="1600" dirty="0">
                <a:latin typeface="+mn-ea"/>
              </a:rPr>
              <a:t>以其先进的设计理念，迅速成为社区的热门项目，围绕着 </a:t>
            </a:r>
            <a:r>
              <a:rPr lang="en-US" altLang="zh-CN" sz="1600" dirty="0">
                <a:latin typeface="+mn-ea"/>
              </a:rPr>
              <a:t>Spark </a:t>
            </a:r>
            <a:r>
              <a:rPr lang="zh-CN" altLang="en-US" sz="1600" dirty="0">
                <a:latin typeface="+mn-ea"/>
              </a:rPr>
              <a:t>推出了 </a:t>
            </a:r>
            <a:r>
              <a:rPr lang="en-US" altLang="zh-CN" sz="1600" dirty="0" err="1">
                <a:latin typeface="+mn-ea"/>
              </a:rPr>
              <a:t>SparkSQL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SparkStreaming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 err="1">
                <a:latin typeface="+mn-ea"/>
              </a:rPr>
              <a:t>MLlib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和 </a:t>
            </a:r>
            <a:r>
              <a:rPr lang="en-US" altLang="zh-CN" sz="1600" dirty="0" err="1">
                <a:latin typeface="+mn-ea"/>
              </a:rPr>
              <a:t>GraphX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等组件，逐渐形成大数据处理一站式解决平台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/>
              <a:t>Spark </a:t>
            </a:r>
            <a:r>
              <a:rPr lang="zh-CN" altLang="en-US" sz="1600" dirty="0"/>
              <a:t>使用 </a:t>
            </a:r>
            <a:r>
              <a:rPr lang="en-US" altLang="zh-CN" sz="1600" dirty="0"/>
              <a:t>Scala </a:t>
            </a:r>
            <a:r>
              <a:rPr lang="zh-CN" altLang="en-US" sz="1600" dirty="0"/>
              <a:t>语言进行实现，它是一种面向对象的函数式编程语言，能够像操作本地集合对象一样轻松地操作分布式数据集</a:t>
            </a: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32002" y="517759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PySpark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50722" y="1854843"/>
            <a:ext cx="1019444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from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pyspark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import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SparkContext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sc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SparkContext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("local", "collect app")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words =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sc.parallelize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["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scala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"java",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hadoop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"spark",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akka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"spark vs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hadoop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pyspark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pyspark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and spark"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])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coll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words.collect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print("Elements in RDD -&gt; %s" %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coll</a:t>
            </a:r>
            <a:r>
              <a:rPr lang="en-US" altLang="zh-CN" sz="14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lang="en-US" altLang="zh-CN" sz="1400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6400" y="10939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collect</a:t>
            </a:r>
            <a:br>
              <a:rPr lang="en-US" altLang="zh-CN" dirty="0"/>
            </a:br>
            <a:r>
              <a:rPr lang="zh-CN" altLang="en-US" dirty="0"/>
              <a:t>返回</a:t>
            </a:r>
            <a:r>
              <a:rPr lang="en-US" altLang="zh-CN" dirty="0"/>
              <a:t>RDD</a:t>
            </a:r>
            <a:r>
              <a:rPr lang="zh-CN" altLang="en-US" dirty="0"/>
              <a:t>中的所有元素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32002" y="517759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PySpark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400" y="2200456"/>
            <a:ext cx="10194449" cy="4260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from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pyspark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import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SparkContext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sc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SparkContext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("local", "Map app")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words =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sc.parallelize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["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scala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"java",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hadoop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"spark",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akka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"spark vs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hadoop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pyspark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",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    "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pyspark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and spark"]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words_map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words.map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(lambda x: (x, 1))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mapping =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words_map.collect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print("Key value pair -&gt; %s" % (mapping))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6400" y="979424"/>
            <a:ext cx="100076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map</a:t>
            </a:r>
            <a:br>
              <a:rPr lang="en-US" altLang="zh-CN" dirty="0"/>
            </a:br>
            <a:r>
              <a:rPr lang="zh-CN" altLang="en-US" sz="1600" dirty="0"/>
              <a:t>通过将该函数应用于</a:t>
            </a:r>
            <a:r>
              <a:rPr lang="en-US" altLang="zh-CN" sz="1600" dirty="0"/>
              <a:t>RDD</a:t>
            </a:r>
            <a:r>
              <a:rPr lang="zh-CN" altLang="en-US" sz="1600" dirty="0"/>
              <a:t>中的每个元素来返回新的</a:t>
            </a:r>
            <a:r>
              <a:rPr lang="en-US" altLang="zh-CN" sz="1600" dirty="0"/>
              <a:t>RDD</a:t>
            </a:r>
            <a:r>
              <a:rPr lang="zh-CN" altLang="en-US" sz="1600" dirty="0"/>
              <a:t>。在下面的示例中，我们形成一个键值对，并将每个字符串映射为值</a:t>
            </a:r>
            <a:r>
              <a:rPr lang="en-US" altLang="zh-CN" sz="1600" dirty="0"/>
              <a:t>1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32002" y="517759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PySpark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基本操作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15229" y="3193671"/>
            <a:ext cx="5891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from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pyspark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import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SparkContext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from operator import add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sc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SparkContext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("local", "Reduce app")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nums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sc.parallelize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([1, 2, 3, 4, 5])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adding = 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nums.reduce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(add)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print("Adding all the elements -&gt; %</a:t>
            </a:r>
            <a:r>
              <a:rPr lang="en-US" altLang="zh-CN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Verdana" panose="020B0604030504040204" pitchFamily="34" charset="0"/>
              </a:rPr>
              <a:t>" % (adding))</a:t>
            </a:r>
            <a:endParaRPr lang="en-US" altLang="zh-CN" sz="1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76400" y="1093968"/>
            <a:ext cx="962152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dirty="0">
                <a:solidFill>
                  <a:srgbClr val="000000"/>
                </a:solidFill>
                <a:latin typeface="Verdana" panose="020B0604030504040204" pitchFamily="34" charset="0"/>
              </a:rPr>
              <a:t>reduce</a:t>
            </a:r>
            <a:br>
              <a:rPr lang="en-US" altLang="zh-CN" dirty="0"/>
            </a:br>
            <a:r>
              <a:rPr lang="zh-CN" altLang="en-US" sz="1600" dirty="0"/>
              <a:t>执行指定的可交换和关联二元操作后，将返回</a:t>
            </a:r>
            <a:r>
              <a:rPr lang="en-US" altLang="zh-CN" sz="1600" dirty="0"/>
              <a:t>RDD</a:t>
            </a:r>
            <a:r>
              <a:rPr lang="zh-CN" altLang="en-US" sz="1600" dirty="0"/>
              <a:t>中的元素。在下面的示例中，我们从运算符导入</a:t>
            </a:r>
            <a:r>
              <a:rPr lang="en-US" altLang="zh-CN" sz="1600" dirty="0"/>
              <a:t>add</a:t>
            </a:r>
            <a:r>
              <a:rPr lang="zh-CN" altLang="en-US" sz="1600" dirty="0"/>
              <a:t>包并将其应用于</a:t>
            </a:r>
            <a:r>
              <a:rPr lang="en-US" altLang="zh-CN" sz="1600" dirty="0"/>
              <a:t>'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'</a:t>
            </a:r>
            <a:r>
              <a:rPr lang="zh-CN" altLang="en-US" sz="1600" dirty="0"/>
              <a:t>以执行简单的加法运算。说白了和</a:t>
            </a:r>
            <a:r>
              <a:rPr lang="en-US" altLang="zh-CN" sz="1600" dirty="0"/>
              <a:t>Python</a:t>
            </a:r>
            <a:r>
              <a:rPr lang="zh-CN" altLang="en-US" sz="1600" dirty="0"/>
              <a:t>的</a:t>
            </a:r>
            <a:r>
              <a:rPr lang="en-US" altLang="zh-CN" sz="1600" dirty="0"/>
              <a:t>reduce</a:t>
            </a:r>
            <a:r>
              <a:rPr lang="zh-CN" altLang="en-US" sz="1600" dirty="0"/>
              <a:t>一样：假如有一组整数</a:t>
            </a:r>
            <a:r>
              <a:rPr lang="en-US" altLang="zh-CN" sz="1600" dirty="0"/>
              <a:t>[x1,x2,x3]</a:t>
            </a:r>
            <a:r>
              <a:rPr lang="zh-CN" altLang="en-US" sz="1600" dirty="0"/>
              <a:t>，利用</a:t>
            </a:r>
            <a:r>
              <a:rPr lang="en-US" altLang="zh-CN" sz="1600" dirty="0"/>
              <a:t>reduce</a:t>
            </a:r>
            <a:r>
              <a:rPr lang="zh-CN" altLang="en-US" sz="1600" dirty="0"/>
              <a:t>执行加法操作</a:t>
            </a:r>
            <a:r>
              <a:rPr lang="en-US" altLang="zh-CN" sz="1600" dirty="0"/>
              <a:t>add</a:t>
            </a:r>
            <a:r>
              <a:rPr lang="zh-CN" altLang="en-US" sz="1600" dirty="0"/>
              <a:t>，对第一个元素执行</a:t>
            </a:r>
            <a:r>
              <a:rPr lang="en-US" altLang="zh-CN" sz="1600" dirty="0"/>
              <a:t>add</a:t>
            </a:r>
            <a:r>
              <a:rPr lang="zh-CN" altLang="en-US" sz="1600" dirty="0"/>
              <a:t>后，结果为</a:t>
            </a:r>
            <a:r>
              <a:rPr lang="en-US" altLang="zh-CN" sz="1600" dirty="0"/>
              <a:t>sum=x1,</a:t>
            </a:r>
            <a:r>
              <a:rPr lang="zh-CN" altLang="en-US" sz="1600" dirty="0"/>
              <a:t>然后再将</a:t>
            </a:r>
            <a:r>
              <a:rPr lang="en-US" altLang="zh-CN" sz="1600" dirty="0"/>
              <a:t>sum</a:t>
            </a:r>
            <a:r>
              <a:rPr lang="zh-CN" altLang="en-US" sz="1600" dirty="0"/>
              <a:t>和</a:t>
            </a:r>
            <a:r>
              <a:rPr lang="en-US" altLang="zh-CN" sz="1600" dirty="0"/>
              <a:t>x2</a:t>
            </a:r>
            <a:r>
              <a:rPr lang="zh-CN" altLang="en-US" sz="1600" dirty="0"/>
              <a:t>执行</a:t>
            </a:r>
            <a:r>
              <a:rPr lang="en-US" altLang="zh-CN" sz="1600" dirty="0"/>
              <a:t>add</a:t>
            </a:r>
            <a:r>
              <a:rPr lang="zh-CN" altLang="en-US" sz="1600" dirty="0"/>
              <a:t>，</a:t>
            </a:r>
            <a:r>
              <a:rPr lang="en-US" altLang="zh-CN" sz="1600" dirty="0"/>
              <a:t>sum=x1+x2</a:t>
            </a:r>
            <a:r>
              <a:rPr lang="zh-CN" altLang="en-US" sz="1600" dirty="0"/>
              <a:t>，最后再将</a:t>
            </a:r>
            <a:r>
              <a:rPr lang="en-US" altLang="zh-CN" sz="1600" dirty="0"/>
              <a:t>x2</a:t>
            </a:r>
            <a:r>
              <a:rPr lang="zh-CN" altLang="en-US" sz="1600" dirty="0"/>
              <a:t>和</a:t>
            </a:r>
            <a:r>
              <a:rPr lang="en-US" altLang="zh-CN" sz="1600" dirty="0"/>
              <a:t>sum</a:t>
            </a:r>
            <a:r>
              <a:rPr lang="zh-CN" altLang="en-US" sz="1600" dirty="0"/>
              <a:t>执行</a:t>
            </a:r>
            <a:r>
              <a:rPr lang="en-US" altLang="zh-CN" sz="1600" dirty="0"/>
              <a:t>add</a:t>
            </a:r>
            <a:r>
              <a:rPr lang="zh-CN" altLang="en-US" sz="1600" dirty="0"/>
              <a:t>，此时</a:t>
            </a:r>
            <a:r>
              <a:rPr lang="en-US" altLang="zh-CN" sz="1600" dirty="0"/>
              <a:t>sum=x1+x2+x3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32002" y="517759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补充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表达式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94261" y="1638498"/>
            <a:ext cx="391274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Lambda</a:t>
            </a:r>
            <a:r>
              <a:rPr lang="zh-CN" altLang="en-US" sz="2000" b="1" dirty="0" smtClean="0"/>
              <a:t>表达形式</a:t>
            </a:r>
            <a:br>
              <a:rPr lang="en-US" altLang="zh-CN" dirty="0"/>
            </a:br>
            <a:r>
              <a:rPr lang="zh-CN" altLang="en-US" sz="1600" dirty="0" smtClean="0"/>
              <a:t>传入</a:t>
            </a:r>
            <a:r>
              <a:rPr lang="zh-CN" altLang="en-US" sz="1600" dirty="0"/>
              <a:t>一个参数的</a:t>
            </a:r>
            <a:r>
              <a:rPr lang="en-US" altLang="zh-CN" sz="1600" dirty="0"/>
              <a:t>lambda</a:t>
            </a:r>
            <a:r>
              <a:rPr lang="zh-CN" altLang="en-US" sz="1600" dirty="0" smtClean="0"/>
              <a:t>函数：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a=lambda x:x*x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print(a(3</a:t>
            </a:r>
            <a:r>
              <a:rPr lang="en-US" altLang="zh-CN" sz="1600" dirty="0" smtClean="0"/>
              <a:t>))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传入两个参数</a:t>
            </a:r>
            <a:r>
              <a:rPr lang="zh-CN" altLang="en-US" sz="1600" dirty="0"/>
              <a:t>的</a:t>
            </a:r>
            <a:r>
              <a:rPr lang="en-US" altLang="zh-CN" sz="1600" dirty="0"/>
              <a:t>lambda</a:t>
            </a:r>
            <a:r>
              <a:rPr lang="zh-CN" altLang="en-US" sz="1600" dirty="0"/>
              <a:t>函数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p = lambda </a:t>
            </a:r>
            <a:r>
              <a:rPr lang="en-US" altLang="zh-CN" sz="1600" dirty="0" err="1"/>
              <a:t>x,y:x+y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print(p(4,6))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传入多个参数的</a:t>
            </a:r>
            <a:r>
              <a:rPr lang="en-US" altLang="zh-CN" sz="1600" dirty="0"/>
              <a:t>lambda</a:t>
            </a:r>
            <a:r>
              <a:rPr lang="zh-CN" altLang="en-US" sz="1600" dirty="0" smtClean="0"/>
              <a:t>函数：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es-ES" altLang="zh-CN" sz="1600" dirty="0"/>
              <a:t>a = lambda x,y,z:(x+8)*y-z</a:t>
            </a:r>
            <a:endParaRPr lang="es-ES" altLang="zh-CN" sz="1600" dirty="0"/>
          </a:p>
          <a:p>
            <a:pPr>
              <a:lnSpc>
                <a:spcPct val="150000"/>
              </a:lnSpc>
            </a:pPr>
            <a:r>
              <a:rPr lang="es-ES" altLang="zh-CN" sz="1600" dirty="0"/>
              <a:t>print(a(5,6,8))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1832002" y="1638498"/>
            <a:ext cx="251203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一般函数表达方式：</a:t>
            </a:r>
            <a:br>
              <a:rPr lang="en-US" altLang="zh-CN" dirty="0"/>
            </a:br>
            <a:r>
              <a:rPr lang="en-US" altLang="zh-CN" sz="1600" dirty="0" err="1"/>
              <a:t>def</a:t>
            </a:r>
            <a:r>
              <a:rPr lang="en-US" altLang="zh-CN" sz="1600" dirty="0"/>
              <a:t> sum(</a:t>
            </a:r>
            <a:r>
              <a:rPr lang="en-US" altLang="zh-CN" sz="1600" dirty="0" err="1"/>
              <a:t>x,y</a:t>
            </a:r>
            <a:r>
              <a:rPr lang="en-US" altLang="zh-CN" sz="1600" dirty="0"/>
              <a:t>):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return </a:t>
            </a:r>
            <a:r>
              <a:rPr lang="en-US" altLang="zh-CN" sz="1600" dirty="0" err="1"/>
              <a:t>x+y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8263848" y="1638498"/>
            <a:ext cx="37671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lambda</a:t>
            </a:r>
            <a:r>
              <a:rPr lang="zh-CN" altLang="en-US" sz="1600" b="1" dirty="0"/>
              <a:t>匿名函数的格式</a:t>
            </a:r>
            <a:r>
              <a:rPr lang="zh-CN" altLang="en-US" sz="1600" dirty="0"/>
              <a:t>：</a:t>
            </a:r>
            <a:r>
              <a:rPr lang="zh-CN" altLang="en-US" sz="1600" b="1" dirty="0"/>
              <a:t>冒号前是参数，可以有多个</a:t>
            </a:r>
            <a:r>
              <a:rPr lang="zh-CN" altLang="en-US" sz="1600" dirty="0"/>
              <a:t>，用逗号隔开，</a:t>
            </a:r>
            <a:r>
              <a:rPr lang="zh-CN" altLang="en-US" sz="1600" b="1" dirty="0"/>
              <a:t>冒号右边的为表达式</a:t>
            </a:r>
            <a:r>
              <a:rPr lang="zh-CN" altLang="en-US" sz="1600" dirty="0"/>
              <a:t>。其实</a:t>
            </a:r>
            <a:r>
              <a:rPr lang="en-US" altLang="zh-CN" sz="1600" dirty="0"/>
              <a:t>lambda</a:t>
            </a:r>
            <a:r>
              <a:rPr lang="zh-CN" altLang="en-US" sz="1600" dirty="0"/>
              <a:t>返回值是一个函数的地址，也就是函数对象。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8263848" y="4172316"/>
            <a:ext cx="37432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 smtClean="0"/>
              <a:t>注意：</a:t>
            </a:r>
            <a:endParaRPr lang="zh-CN" altLang="en-US" sz="1600" b="1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）</a:t>
            </a:r>
            <a:r>
              <a:rPr lang="en-US" altLang="zh-CN" sz="1600" dirty="0" smtClean="0"/>
              <a:t>lambda </a:t>
            </a:r>
            <a:r>
              <a:rPr lang="zh-CN" altLang="en-US" sz="1600" dirty="0"/>
              <a:t>函数不能包含命令</a:t>
            </a:r>
            <a:r>
              <a:rPr lang="zh-CN" altLang="en-US" sz="1600" dirty="0" smtClean="0"/>
              <a:t>，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（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）包含</a:t>
            </a:r>
            <a:r>
              <a:rPr lang="zh-CN" altLang="en-US" sz="1600" dirty="0"/>
              <a:t>的表达式不能超过一个。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32002" y="517759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补充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03853" y="1296603"/>
            <a:ext cx="6740498" cy="455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hlinkClick r:id="rId1"/>
              </a:rPr>
              <a:t>https://www.cnblogs.com/liaohuiqiang/p/7459277.html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1832002" y="1524198"/>
            <a:ext cx="4797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err="1"/>
              <a:t>def</a:t>
            </a:r>
            <a:r>
              <a:rPr lang="en-US" altLang="zh-CN" sz="1600" dirty="0"/>
              <a:t> </a:t>
            </a:r>
            <a:r>
              <a:rPr lang="en-US" altLang="zh-CN" sz="1600" b="1" dirty="0" err="1"/>
              <a:t>normalizeWords</a:t>
            </a:r>
            <a:r>
              <a:rPr lang="en-US" altLang="zh-CN" sz="1600" b="1" dirty="0"/>
              <a:t>(text):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'''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</a:t>
            </a:r>
            <a:r>
              <a:rPr lang="zh-CN" altLang="en-US" sz="1600" dirty="0"/>
              <a:t>定义一个函数，应用于每一个</a:t>
            </a:r>
            <a:r>
              <a:rPr lang="en-US" altLang="zh-CN" sz="1600" dirty="0"/>
              <a:t>item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:</a:t>
            </a:r>
            <a:r>
              <a:rPr lang="en-US" altLang="zh-CN" sz="1600" dirty="0" err="1"/>
              <a:t>param</a:t>
            </a:r>
            <a:r>
              <a:rPr lang="en-US" altLang="zh-CN" sz="1600" dirty="0"/>
              <a:t> text: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:return: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'''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return </a:t>
            </a:r>
            <a:r>
              <a:rPr lang="en-US" altLang="zh-CN" sz="1600" dirty="0" err="1"/>
              <a:t>re.compile</a:t>
            </a:r>
            <a:r>
              <a:rPr lang="en-US" altLang="zh-CN" sz="1600" dirty="0"/>
              <a:t>(r'\W+',</a:t>
            </a:r>
            <a:r>
              <a:rPr lang="en-US" altLang="zh-CN" sz="1600" dirty="0" err="1"/>
              <a:t>re.UNICODE</a:t>
            </a:r>
            <a:r>
              <a:rPr lang="en-US" altLang="zh-CN" sz="1600" dirty="0"/>
              <a:t>)\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        .split(</a:t>
            </a:r>
            <a:r>
              <a:rPr lang="en-US" altLang="zh-CN" sz="1600" dirty="0" err="1"/>
              <a:t>text.lower</a:t>
            </a:r>
            <a:r>
              <a:rPr lang="en-US" altLang="zh-CN" sz="1600" dirty="0"/>
              <a:t>())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609783" y="1889"/>
            <a:ext cx="53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PySpark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70232" y="6396335"/>
            <a:ext cx="8806215" cy="414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err="1"/>
              <a:t>sc.textFile</a:t>
            </a:r>
            <a:r>
              <a:rPr lang="en-US" altLang="zh-CN" sz="1600" b="1" dirty="0"/>
              <a:t>(“xx").</a:t>
            </a:r>
            <a:r>
              <a:rPr lang="en-US" altLang="zh-CN" sz="1600" b="1" dirty="0" err="1"/>
              <a:t>flatMap</a:t>
            </a:r>
            <a:r>
              <a:rPr lang="en-US" altLang="zh-CN" sz="1600" b="1" dirty="0"/>
              <a:t>(_.split(" ")).map((_,1)).</a:t>
            </a:r>
            <a:r>
              <a:rPr lang="en-US" altLang="zh-CN" sz="1600" b="1" dirty="0" err="1"/>
              <a:t>reduceByKey</a:t>
            </a:r>
            <a:r>
              <a:rPr lang="en-US" altLang="zh-CN" sz="1600" b="1" dirty="0"/>
              <a:t>(_+_).</a:t>
            </a:r>
            <a:r>
              <a:rPr lang="en-US" altLang="zh-CN" sz="1600" b="1" dirty="0" err="1"/>
              <a:t>saveAsTextFile</a:t>
            </a:r>
            <a:r>
              <a:rPr lang="en-US" altLang="zh-CN" sz="1600" b="1" dirty="0"/>
              <a:t>(“xx")</a:t>
            </a:r>
            <a:endParaRPr lang="zh-CN" altLang="en-US" sz="1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4207" y="632302"/>
            <a:ext cx="9770988" cy="57785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495482" y="607056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PySpark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32624" y="5790159"/>
            <a:ext cx="26175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RDD</a:t>
            </a:r>
            <a:r>
              <a:rPr lang="zh-CN" altLang="en-US" sz="2000" dirty="0" smtClean="0"/>
              <a:t>任务切分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4164" y="1196779"/>
            <a:ext cx="7481745" cy="4114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129329" y="640516"/>
            <a:ext cx="517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PySpark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7151" y="6008368"/>
            <a:ext cx="2617526" cy="49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RDD</a:t>
            </a:r>
            <a:r>
              <a:rPr lang="zh-CN" altLang="en-US" sz="2000" dirty="0"/>
              <a:t>任务运行规划图</a:t>
            </a:r>
            <a:endParaRPr lang="zh-CN" altLang="en-US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454512" y="1308535"/>
            <a:ext cx="8009339" cy="4624440"/>
            <a:chOff x="2392166" y="882508"/>
            <a:chExt cx="8009339" cy="462444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166" y="882508"/>
              <a:ext cx="8009339" cy="462444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623371" y="17568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smtClean="0"/>
                <a:t>0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436109" y="1365593"/>
            <a:ext cx="520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PySpark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27141" y="6180577"/>
            <a:ext cx="2617526" cy="49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RDD</a:t>
            </a:r>
            <a:r>
              <a:rPr lang="zh-CN" altLang="en-US" sz="2000" dirty="0"/>
              <a:t>任务运行规划图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321" y="745356"/>
            <a:ext cx="3923979" cy="54472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605" y="2849218"/>
            <a:ext cx="4164199" cy="3331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786427" y="700574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PySpark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en-US" altLang="zh-CN" sz="2400" b="1" dirty="0" err="1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WordCount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2589" y="2749009"/>
            <a:ext cx="19628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/>
              <a:t>代码演示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4930" y="797079"/>
            <a:ext cx="310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的不足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54177" y="1489356"/>
            <a:ext cx="9674266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Hadoop </a:t>
            </a:r>
            <a:r>
              <a:rPr lang="zh-CN" altLang="en-US" sz="1600" dirty="0"/>
              <a:t>已经成了大数据技术的事实标准，</a:t>
            </a:r>
            <a:r>
              <a:rPr lang="en-US" altLang="zh-CN" sz="1600" dirty="0"/>
              <a:t>Hadoop </a:t>
            </a:r>
            <a:r>
              <a:rPr lang="en-US" altLang="zh-CN" sz="1600" dirty="0" err="1"/>
              <a:t>MapReduce</a:t>
            </a:r>
            <a:r>
              <a:rPr lang="en-US" altLang="zh-CN" sz="1600" dirty="0"/>
              <a:t> </a:t>
            </a:r>
            <a:r>
              <a:rPr lang="zh-CN" altLang="en-US" sz="1600" dirty="0"/>
              <a:t>也非常适合于对大规模数据集合进行批处理操作，但是其本身还存在一些</a:t>
            </a:r>
            <a:r>
              <a:rPr lang="zh-CN" altLang="en-US" sz="1600" dirty="0" smtClean="0"/>
              <a:t>缺陷：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1</a:t>
            </a:r>
            <a:r>
              <a:rPr lang="zh-CN" altLang="en-US" sz="1400" b="1" dirty="0"/>
              <a:t>）</a:t>
            </a:r>
            <a:r>
              <a:rPr lang="en-US" altLang="zh-CN" sz="1400" b="1" dirty="0"/>
              <a:t>Hadoop </a:t>
            </a:r>
            <a:r>
              <a:rPr lang="en-US" altLang="zh-CN" sz="1400" b="1" dirty="0" err="1"/>
              <a:t>MapRedue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的表达能力</a:t>
            </a:r>
            <a:r>
              <a:rPr lang="zh-CN" altLang="en-US" sz="1400" b="1" dirty="0" smtClean="0"/>
              <a:t>有限</a:t>
            </a: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所有计算都需要转换成 </a:t>
            </a:r>
            <a:r>
              <a:rPr lang="en-US" altLang="zh-CN" sz="1400" dirty="0"/>
              <a:t>Map </a:t>
            </a:r>
            <a:r>
              <a:rPr lang="zh-CN" altLang="en-US" sz="1400" dirty="0"/>
              <a:t>和 </a:t>
            </a:r>
            <a:r>
              <a:rPr lang="en-US" altLang="zh-CN" sz="1400" dirty="0"/>
              <a:t>Reduce </a:t>
            </a:r>
            <a:r>
              <a:rPr lang="zh-CN" altLang="en-US" sz="1400" dirty="0"/>
              <a:t>两个操作，不能适用于所有场景，对于复杂的数据处理过程难以描述。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2</a:t>
            </a:r>
            <a:r>
              <a:rPr lang="zh-CN" altLang="en-US" sz="1400" b="1" dirty="0"/>
              <a:t>）磁盘 </a:t>
            </a:r>
            <a:r>
              <a:rPr lang="en-US" altLang="zh-CN" sz="1400" b="1" dirty="0"/>
              <a:t>I/O </a:t>
            </a:r>
            <a:r>
              <a:rPr lang="zh-CN" altLang="en-US" sz="1400" b="1" dirty="0"/>
              <a:t>开销</a:t>
            </a:r>
            <a:r>
              <a:rPr lang="zh-CN" altLang="en-US" sz="1400" b="1" dirty="0" smtClean="0"/>
              <a:t>大</a:t>
            </a: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Hadoop </a:t>
            </a:r>
            <a:r>
              <a:rPr lang="en-US" altLang="zh-CN" sz="1400" dirty="0" err="1"/>
              <a:t>MapReduce</a:t>
            </a:r>
            <a:r>
              <a:rPr lang="en-US" altLang="zh-CN" sz="1400" dirty="0"/>
              <a:t> </a:t>
            </a:r>
            <a:r>
              <a:rPr lang="zh-CN" altLang="en-US" sz="1400" dirty="0"/>
              <a:t>要求每个步骤间的数据序列化到磁盘，所以 </a:t>
            </a:r>
            <a:r>
              <a:rPr lang="en-US" altLang="zh-CN" sz="1400" dirty="0"/>
              <a:t>I/O </a:t>
            </a:r>
            <a:r>
              <a:rPr lang="zh-CN" altLang="en-US" sz="1400" dirty="0"/>
              <a:t>成本很高，导致交互分析和迭代算法开销很大，而几乎所有的最优化和机器学习都是迭代的。所以，</a:t>
            </a:r>
            <a:r>
              <a:rPr lang="en-US" altLang="zh-CN" sz="1400" dirty="0"/>
              <a:t>Hadoop </a:t>
            </a:r>
            <a:r>
              <a:rPr lang="en-US" altLang="zh-CN" sz="1400" dirty="0" err="1"/>
              <a:t>MapReduce</a:t>
            </a:r>
            <a:r>
              <a:rPr lang="en-US" altLang="zh-CN" sz="1400" dirty="0"/>
              <a:t> </a:t>
            </a:r>
            <a:r>
              <a:rPr lang="zh-CN" altLang="en-US" sz="1400" dirty="0"/>
              <a:t>不适合于交互分析和机器学习。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3</a:t>
            </a:r>
            <a:r>
              <a:rPr lang="zh-CN" altLang="en-US" sz="1400" b="1" dirty="0"/>
              <a:t>）计算延迟</a:t>
            </a:r>
            <a:r>
              <a:rPr lang="zh-CN" altLang="en-US" sz="1400" b="1" dirty="0" smtClean="0"/>
              <a:t>高</a:t>
            </a: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zh-CN" altLang="en-US" sz="1400" dirty="0"/>
              <a:t>如果想要完成比较复杂的工作，就必须将一系列的 </a:t>
            </a:r>
            <a:r>
              <a:rPr lang="en-US" altLang="zh-CN" sz="1400" dirty="0" err="1"/>
              <a:t>MapReduce</a:t>
            </a:r>
            <a:r>
              <a:rPr lang="en-US" altLang="zh-CN" sz="1400" dirty="0"/>
              <a:t> </a:t>
            </a:r>
            <a:r>
              <a:rPr lang="zh-CN" altLang="en-US" sz="1400" dirty="0"/>
              <a:t>作业串联起来然后顺序执行这些作业。每一个作业都是高时延的，而且只有在前一个作业完成之后下一个作业才能开始启动。因此，</a:t>
            </a:r>
            <a:r>
              <a:rPr lang="en-US" altLang="zh-CN" sz="1400" dirty="0"/>
              <a:t>Hadoop </a:t>
            </a:r>
            <a:r>
              <a:rPr lang="en-US" altLang="zh-CN" sz="1400" dirty="0" err="1"/>
              <a:t>MapReduce</a:t>
            </a:r>
            <a:r>
              <a:rPr lang="en-US" altLang="zh-CN" sz="1400" dirty="0"/>
              <a:t> </a:t>
            </a:r>
            <a:r>
              <a:rPr lang="zh-CN" altLang="en-US" sz="1400" dirty="0"/>
              <a:t>不能胜任比较复杂的、多阶段的计算服务。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691045" y="2035816"/>
            <a:ext cx="6096000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j-cs"/>
              </a:rPr>
              <a:t>8.4 Spark</a:t>
            </a:r>
            <a:r>
              <a:rPr lang="zh-CN" altLang="en-US" sz="4400" noProof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entury Gothic" panose="020B0502020202020204"/>
                <a:ea typeface="幼圆" panose="02010509060101010101" pitchFamily="49" charset="-122"/>
              </a:rPr>
              <a:t>与数据处理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72120" y="485351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0960" y="3501827"/>
            <a:ext cx="10566400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/>
              <a:t> </a:t>
            </a:r>
            <a:r>
              <a:rPr lang="en-US" altLang="zh-CN" sz="1600" b="1" dirty="0" smtClean="0"/>
              <a:t>1</a:t>
            </a:r>
            <a:r>
              <a:rPr lang="zh-CN" altLang="en-US" sz="1600" b="1" dirty="0" smtClean="0"/>
              <a:t>）</a:t>
            </a:r>
            <a:r>
              <a:rPr lang="en-US" altLang="zh-CN" sz="1600" b="1" dirty="0" smtClean="0"/>
              <a:t>Spark </a:t>
            </a:r>
            <a:r>
              <a:rPr lang="en-US" altLang="zh-CN" sz="1600" b="1" dirty="0"/>
              <a:t>Core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/>
              <a:t>）提供了</a:t>
            </a:r>
            <a:r>
              <a:rPr lang="zh-CN" altLang="en-US" sz="1400" b="1" dirty="0"/>
              <a:t>有向无环图（</a:t>
            </a:r>
            <a:r>
              <a:rPr lang="en-US" altLang="zh-CN" sz="1400" b="1" dirty="0"/>
              <a:t>DAG</a:t>
            </a:r>
            <a:r>
              <a:rPr lang="zh-CN" altLang="en-US" sz="1400" b="1" dirty="0"/>
              <a:t>）的分布式并行计算框架</a:t>
            </a:r>
            <a:r>
              <a:rPr lang="zh-CN" altLang="en-US" sz="1400" dirty="0"/>
              <a:t>，并提供 </a:t>
            </a:r>
            <a:r>
              <a:rPr lang="en-US" altLang="zh-CN" sz="1400" dirty="0"/>
              <a:t>cache </a:t>
            </a:r>
            <a:r>
              <a:rPr lang="zh-CN" altLang="en-US" sz="1400" dirty="0"/>
              <a:t>机制来支持多次迭代计算或者数据共享，大大减少了迭代计算之间读取数据的开销，这对于需要进行多次迭代的数据挖掘和分析的性能有很大提升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</a:t>
            </a:r>
            <a:r>
              <a:rPr lang="zh-CN" altLang="en-US" sz="1400" dirty="0"/>
              <a:t>）</a:t>
            </a:r>
            <a:r>
              <a:rPr lang="zh-CN" altLang="en-US" sz="1400" b="1" dirty="0"/>
              <a:t>在 </a:t>
            </a:r>
            <a:r>
              <a:rPr lang="en-US" altLang="zh-CN" sz="1400" b="1" dirty="0"/>
              <a:t>Spark </a:t>
            </a:r>
            <a:r>
              <a:rPr lang="zh-CN" altLang="en-US" sz="1400" b="1" dirty="0"/>
              <a:t>中引入了 </a:t>
            </a:r>
            <a:r>
              <a:rPr lang="en-US" altLang="zh-CN" sz="1400" b="1" dirty="0"/>
              <a:t>RDD </a:t>
            </a:r>
            <a:r>
              <a:rPr lang="zh-CN" altLang="en-US" sz="1400" b="1" dirty="0"/>
              <a:t>的抽象</a:t>
            </a:r>
            <a:r>
              <a:rPr lang="zh-CN" altLang="en-US" sz="1400" dirty="0"/>
              <a:t>，它是分布在一组结点中的只读对象集合，这些集合是弹性的，如果数据集的一部分丢失，则可以根据血缘关系对它们进行重建，保证了数据的高容错性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3</a:t>
            </a:r>
            <a:r>
              <a:rPr lang="zh-CN" altLang="en-US" sz="1400" dirty="0"/>
              <a:t>）</a:t>
            </a:r>
            <a:r>
              <a:rPr lang="zh-CN" altLang="en-US" sz="1400" b="1" dirty="0"/>
              <a:t>移动计算而非移动数据</a:t>
            </a:r>
            <a:r>
              <a:rPr lang="zh-CN" altLang="en-US" sz="1400" dirty="0"/>
              <a:t>，</a:t>
            </a:r>
            <a:r>
              <a:rPr lang="en-US" altLang="zh-CN" sz="1400" dirty="0"/>
              <a:t>RDD </a:t>
            </a:r>
            <a:r>
              <a:rPr lang="zh-CN" altLang="en-US" sz="1400" dirty="0"/>
              <a:t>分区可以就近读取 </a:t>
            </a:r>
            <a:r>
              <a:rPr lang="en-US" altLang="zh-CN" sz="1400" dirty="0"/>
              <a:t>HDFS </a:t>
            </a:r>
            <a:r>
              <a:rPr lang="zh-CN" altLang="en-US" sz="1400" dirty="0"/>
              <a:t>中的数据块到各个结点内存中进行计算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4</a:t>
            </a:r>
            <a:r>
              <a:rPr lang="zh-CN" altLang="en-US" sz="1400" dirty="0"/>
              <a:t>）使用</a:t>
            </a:r>
            <a:r>
              <a:rPr lang="zh-CN" altLang="en-US" sz="1400" b="1" dirty="0"/>
              <a:t>多线程池模型来减少 </a:t>
            </a:r>
            <a:r>
              <a:rPr lang="en-US" altLang="zh-CN" sz="1400" b="1" dirty="0"/>
              <a:t>Task </a:t>
            </a:r>
            <a:r>
              <a:rPr lang="zh-CN" altLang="en-US" sz="1400" b="1" dirty="0"/>
              <a:t>启动开销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5</a:t>
            </a:r>
            <a:r>
              <a:rPr lang="zh-CN" altLang="en-US" sz="1400" dirty="0"/>
              <a:t>）采用</a:t>
            </a:r>
            <a:r>
              <a:rPr lang="zh-CN" altLang="en-US" sz="1400" b="1" dirty="0"/>
              <a:t>容错的、高可伸缩性</a:t>
            </a:r>
            <a:r>
              <a:rPr lang="zh-CN" altLang="en-US" sz="1400" dirty="0"/>
              <a:t>的 </a:t>
            </a:r>
            <a:r>
              <a:rPr lang="en-US" altLang="zh-CN" sz="1400" dirty="0" err="1"/>
              <a:t>Akka</a:t>
            </a:r>
            <a:r>
              <a:rPr lang="en-US" altLang="zh-CN" sz="1400" dirty="0"/>
              <a:t> </a:t>
            </a:r>
            <a:r>
              <a:rPr lang="zh-CN" altLang="en-US" sz="1400" dirty="0"/>
              <a:t>作为通信框架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59" y="1136583"/>
            <a:ext cx="6618441" cy="236524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469266" y="613331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有向无环图（</a:t>
            </a:r>
            <a:r>
              <a:rPr lang="en-US" altLang="zh-CN" b="1" dirty="0"/>
              <a:t>DAG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72120" y="485351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0960" y="3691394"/>
            <a:ext cx="105664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/>
              <a:t> </a:t>
            </a:r>
            <a:r>
              <a:rPr lang="en-US" altLang="zh-CN" sz="1600" b="1" dirty="0" smtClean="0"/>
              <a:t>2</a:t>
            </a:r>
            <a:r>
              <a:rPr lang="zh-CN" altLang="en-US" sz="1600" b="1" dirty="0" smtClean="0"/>
              <a:t>）</a:t>
            </a:r>
            <a:r>
              <a:rPr lang="en-US" altLang="zh-CN" sz="1600" b="1" dirty="0" smtClean="0"/>
              <a:t>Spark </a:t>
            </a:r>
            <a:r>
              <a:rPr lang="en-US" altLang="zh-CN" sz="1600" b="1" dirty="0"/>
              <a:t>Streaming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Spark Streaming </a:t>
            </a:r>
            <a:r>
              <a:rPr lang="zh-CN" altLang="en-US" sz="1400" dirty="0"/>
              <a:t>是一个对</a:t>
            </a:r>
            <a:r>
              <a:rPr lang="zh-CN" altLang="en-US" sz="1400" b="1" dirty="0"/>
              <a:t>实时数据流进行高通量</a:t>
            </a:r>
            <a:r>
              <a:rPr lang="zh-CN" altLang="en-US" sz="1400" dirty="0"/>
              <a:t>、</a:t>
            </a:r>
            <a:r>
              <a:rPr lang="zh-CN" altLang="en-US" sz="1400" b="1" dirty="0"/>
              <a:t>容错处理的流式处理系统</a:t>
            </a:r>
            <a:r>
              <a:rPr lang="zh-CN" altLang="en-US" sz="1400" dirty="0"/>
              <a:t>，可以对多种数据源（如 </a:t>
            </a:r>
            <a:r>
              <a:rPr lang="en-US" altLang="zh-CN" sz="1400" dirty="0"/>
              <a:t>Kafka</a:t>
            </a:r>
            <a:r>
              <a:rPr lang="zh-CN" altLang="en-US" sz="1400" dirty="0"/>
              <a:t>、</a:t>
            </a:r>
            <a:r>
              <a:rPr lang="en-US" altLang="zh-CN" sz="1400" dirty="0"/>
              <a:t>Flume</a:t>
            </a:r>
            <a:r>
              <a:rPr lang="zh-CN" altLang="en-US" sz="1400" dirty="0"/>
              <a:t>、</a:t>
            </a:r>
            <a:r>
              <a:rPr lang="en-US" altLang="zh-CN" sz="1400" dirty="0"/>
              <a:t>Twitter</a:t>
            </a:r>
            <a:r>
              <a:rPr lang="zh-CN" altLang="en-US" sz="1400" dirty="0"/>
              <a:t>、</a:t>
            </a:r>
            <a:r>
              <a:rPr lang="en-US" altLang="zh-CN" sz="1400" dirty="0"/>
              <a:t>Zero </a:t>
            </a:r>
            <a:r>
              <a:rPr lang="zh-CN" altLang="en-US" sz="1400" dirty="0"/>
              <a:t>和 </a:t>
            </a:r>
            <a:r>
              <a:rPr lang="en-US" altLang="zh-CN" sz="1400" dirty="0"/>
              <a:t>TCP </a:t>
            </a:r>
            <a:r>
              <a:rPr lang="zh-CN" altLang="en-US" sz="1400" dirty="0"/>
              <a:t>套接字）进行类似 </a:t>
            </a:r>
            <a:r>
              <a:rPr lang="en-US" altLang="zh-CN" sz="1400" dirty="0"/>
              <a:t>map</a:t>
            </a:r>
            <a:r>
              <a:rPr lang="zh-CN" altLang="en-US" sz="1400" dirty="0"/>
              <a:t>、</a:t>
            </a:r>
            <a:r>
              <a:rPr lang="en-US" altLang="zh-CN" sz="1400" dirty="0"/>
              <a:t>reduce </a:t>
            </a:r>
            <a:r>
              <a:rPr lang="zh-CN" altLang="en-US" sz="1400" dirty="0"/>
              <a:t>和 </a:t>
            </a:r>
            <a:r>
              <a:rPr lang="en-US" altLang="zh-CN" sz="1400" dirty="0"/>
              <a:t>join </a:t>
            </a:r>
            <a:r>
              <a:rPr lang="zh-CN" altLang="en-US" sz="1400" dirty="0"/>
              <a:t>的复杂操作，并将结果保存到外部文件系统、数据库中，或应用到实时仪表盘上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600" b="1" dirty="0"/>
              <a:t> </a:t>
            </a:r>
            <a:r>
              <a:rPr lang="en-US" altLang="zh-CN" sz="1600" b="1" dirty="0" smtClean="0"/>
              <a:t>3</a:t>
            </a:r>
            <a:r>
              <a:rPr lang="zh-CN" altLang="en-US" sz="1600" b="1" dirty="0" smtClean="0"/>
              <a:t>）</a:t>
            </a:r>
            <a:r>
              <a:rPr lang="en-US" altLang="zh-CN" sz="1600" b="1" dirty="0" smtClean="0"/>
              <a:t>Spark </a:t>
            </a:r>
            <a:r>
              <a:rPr lang="en-US" altLang="zh-CN" sz="1600" b="1" dirty="0"/>
              <a:t>SQL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Spark SQL </a:t>
            </a:r>
            <a:r>
              <a:rPr lang="zh-CN" altLang="en-US" sz="1400" b="1" dirty="0"/>
              <a:t>允许开发人员直接处理 </a:t>
            </a:r>
            <a:r>
              <a:rPr lang="en-US" altLang="zh-CN" sz="1400" b="1" dirty="0"/>
              <a:t>RDD</a:t>
            </a:r>
            <a:r>
              <a:rPr lang="zh-CN" altLang="en-US" sz="1400" b="1" dirty="0"/>
              <a:t>，以及查询存储在 </a:t>
            </a:r>
            <a:r>
              <a:rPr lang="en-US" altLang="zh-CN" sz="1400" b="1" dirty="0"/>
              <a:t>Hive</a:t>
            </a:r>
            <a:r>
              <a:rPr lang="zh-CN" altLang="en-US" sz="1400" b="1" dirty="0"/>
              <a:t>、</a:t>
            </a:r>
            <a:r>
              <a:rPr lang="en-US" altLang="zh-CN" sz="1400" b="1" dirty="0" err="1"/>
              <a:t>HBase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上的外部数据</a:t>
            </a:r>
            <a:r>
              <a:rPr lang="zh-CN" altLang="en-US" sz="1400" dirty="0"/>
              <a:t>。</a:t>
            </a:r>
            <a:r>
              <a:rPr lang="en-US" altLang="zh-CN" sz="1400" dirty="0"/>
              <a:t>Spark SQL </a:t>
            </a:r>
            <a:r>
              <a:rPr lang="zh-CN" altLang="en-US" sz="1400" dirty="0"/>
              <a:t>的一个重要特点是其能够统一处理关系表和 </a:t>
            </a:r>
            <a:r>
              <a:rPr lang="en-US" altLang="zh-CN" sz="1400" dirty="0"/>
              <a:t>RDD</a:t>
            </a:r>
            <a:r>
              <a:rPr lang="zh-CN" altLang="en-US" sz="1400" dirty="0"/>
              <a:t>，使得开发人员可以轻松地使用 </a:t>
            </a:r>
            <a:r>
              <a:rPr lang="en-US" altLang="zh-CN" sz="1400" dirty="0"/>
              <a:t>SQL </a:t>
            </a:r>
            <a:r>
              <a:rPr lang="zh-CN" altLang="en-US" sz="1400" dirty="0"/>
              <a:t>命令进行外部查询，同时进行更复杂的数据分析。 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59" y="1136583"/>
            <a:ext cx="6618441" cy="23652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469266" y="613331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有向无环图（</a:t>
            </a:r>
            <a:r>
              <a:rPr lang="en-US" altLang="zh-CN" b="1" dirty="0"/>
              <a:t>DAG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72120" y="485351"/>
            <a:ext cx="8527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生态圈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30960" y="3691394"/>
            <a:ext cx="10566400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/>
              <a:t> </a:t>
            </a:r>
            <a:r>
              <a:rPr lang="en-US" altLang="zh-CN" sz="1600" b="1" dirty="0" smtClean="0"/>
              <a:t>4</a:t>
            </a:r>
            <a:r>
              <a:rPr lang="zh-CN" altLang="en-US" sz="1600" b="1" dirty="0" smtClean="0"/>
              <a:t>）</a:t>
            </a:r>
            <a:r>
              <a:rPr lang="en-US" altLang="zh-CN" sz="1600" b="1" dirty="0" smtClean="0"/>
              <a:t>Spark </a:t>
            </a:r>
            <a:r>
              <a:rPr lang="en-US" altLang="zh-CN" sz="1600" b="1" dirty="0" err="1"/>
              <a:t>MLlib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Spark </a:t>
            </a:r>
            <a:r>
              <a:rPr lang="en-US" altLang="zh-CN" sz="1400" dirty="0" err="1"/>
              <a:t>MLlib</a:t>
            </a:r>
            <a:r>
              <a:rPr lang="en-US" altLang="zh-CN" sz="1400" dirty="0"/>
              <a:t> </a:t>
            </a:r>
            <a:r>
              <a:rPr lang="zh-CN" altLang="en-US" sz="1400" dirty="0"/>
              <a:t>实现了一些常见的机器学习算法和实用程序，包括</a:t>
            </a:r>
            <a:r>
              <a:rPr lang="zh-CN" altLang="en-US" sz="1400" b="1" dirty="0"/>
              <a:t>分类、回归、聚类、协同过滤、降维及底层优化</a:t>
            </a:r>
            <a:r>
              <a:rPr lang="zh-CN" altLang="en-US" sz="1400" dirty="0"/>
              <a:t>，并且该算法可以进行扩充。</a:t>
            </a:r>
            <a:r>
              <a:rPr lang="en-US" altLang="zh-CN" sz="1400" dirty="0"/>
              <a:t>Spark </a:t>
            </a:r>
            <a:r>
              <a:rPr lang="en-US" altLang="zh-CN" sz="1400" dirty="0" err="1"/>
              <a:t>MLlib</a:t>
            </a:r>
            <a:r>
              <a:rPr lang="en-US" altLang="zh-CN" sz="1400" dirty="0"/>
              <a:t> </a:t>
            </a:r>
            <a:r>
              <a:rPr lang="zh-CN" altLang="en-US" sz="1400" dirty="0"/>
              <a:t>降低了机器学习的门槛，开发人员只要具备一定的理论知识就能进行机器学习的工作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600" b="1" dirty="0" smtClean="0"/>
              <a:t>5</a:t>
            </a:r>
            <a:r>
              <a:rPr lang="zh-CN" altLang="en-US" sz="1600" b="1" dirty="0" smtClean="0"/>
              <a:t>）</a:t>
            </a:r>
            <a:r>
              <a:rPr lang="en-US" altLang="zh-CN" sz="1600" b="1" dirty="0" smtClean="0"/>
              <a:t>Spark </a:t>
            </a:r>
            <a:r>
              <a:rPr lang="en-US" altLang="zh-CN" sz="1600" b="1" dirty="0" err="1"/>
              <a:t>GraphX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Spark </a:t>
            </a:r>
            <a:r>
              <a:rPr lang="en-US" altLang="zh-CN" sz="1400" dirty="0" err="1"/>
              <a:t>GraphX</a:t>
            </a:r>
            <a:r>
              <a:rPr lang="en-US" altLang="zh-CN" sz="1400" dirty="0"/>
              <a:t> </a:t>
            </a:r>
            <a:r>
              <a:rPr lang="zh-CN" altLang="en-US" sz="1400" dirty="0"/>
              <a:t>是 </a:t>
            </a:r>
            <a:r>
              <a:rPr lang="en-US" altLang="zh-CN" sz="1400" dirty="0"/>
              <a:t>Spark </a:t>
            </a:r>
            <a:r>
              <a:rPr lang="zh-CN" altLang="en-US" sz="1400" dirty="0"/>
              <a:t>中用于图并行计算的 </a:t>
            </a:r>
            <a:r>
              <a:rPr lang="en-US" altLang="zh-CN" sz="1400" dirty="0"/>
              <a:t>API</a:t>
            </a:r>
            <a:r>
              <a:rPr lang="zh-CN" altLang="en-US" sz="1400" dirty="0"/>
              <a:t>，可以认为是 </a:t>
            </a:r>
            <a:r>
              <a:rPr lang="en-US" altLang="zh-CN" sz="1400" dirty="0" err="1"/>
              <a:t>GraphLab</a:t>
            </a:r>
            <a:r>
              <a:rPr lang="en-US" altLang="zh-CN" sz="1400" dirty="0"/>
              <a:t> </a:t>
            </a:r>
            <a:r>
              <a:rPr lang="zh-CN" altLang="en-US" sz="1400" dirty="0"/>
              <a:t>和 </a:t>
            </a:r>
            <a:r>
              <a:rPr lang="en-US" altLang="zh-CN" sz="1400" dirty="0" err="1"/>
              <a:t>Pregel</a:t>
            </a:r>
            <a:r>
              <a:rPr lang="en-US" altLang="zh-CN" sz="1400" dirty="0"/>
              <a:t> </a:t>
            </a:r>
            <a:r>
              <a:rPr lang="zh-CN" altLang="en-US" sz="1400" dirty="0"/>
              <a:t>在 </a:t>
            </a:r>
            <a:r>
              <a:rPr lang="en-US" altLang="zh-CN" sz="1400" dirty="0"/>
              <a:t>Spark </a:t>
            </a:r>
            <a:r>
              <a:rPr lang="zh-CN" altLang="en-US" sz="1400" dirty="0"/>
              <a:t>上的重写及优化。与其他分布式图计算框架相比，</a:t>
            </a:r>
            <a:r>
              <a:rPr lang="en-US" altLang="zh-CN" sz="1400" dirty="0"/>
              <a:t>Spark </a:t>
            </a:r>
            <a:r>
              <a:rPr lang="en-US" altLang="zh-CN" sz="1400" dirty="0" err="1"/>
              <a:t>GraphX</a:t>
            </a:r>
            <a:r>
              <a:rPr lang="en-US" altLang="zh-CN" sz="1400" dirty="0"/>
              <a:t> </a:t>
            </a:r>
            <a:r>
              <a:rPr lang="zh-CN" altLang="en-US" sz="1400" dirty="0"/>
              <a:t>最大的贡献是在 </a:t>
            </a:r>
            <a:r>
              <a:rPr lang="en-US" altLang="zh-CN" sz="1400" dirty="0"/>
              <a:t>Spark </a:t>
            </a:r>
            <a:r>
              <a:rPr lang="zh-CN" altLang="en-US" sz="1400" dirty="0"/>
              <a:t>之上提供了一站式数据解决方案，可以方便且高效地完成图计算的一整套流水作业。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59" y="1136583"/>
            <a:ext cx="6618441" cy="236524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469266" y="6133317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有向无环图（</a:t>
            </a:r>
            <a:r>
              <a:rPr lang="en-US" altLang="zh-CN" b="1" dirty="0"/>
              <a:t>DAG</a:t>
            </a:r>
            <a:r>
              <a:rPr lang="zh-CN" altLang="en-US" b="1" dirty="0"/>
              <a:t>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860407" y="750650"/>
            <a:ext cx="2974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83360" y="1297211"/>
            <a:ext cx="105664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Spark </a:t>
            </a:r>
            <a:r>
              <a:rPr lang="zh-CN" altLang="en-US" sz="1600" dirty="0"/>
              <a:t>是借鉴了 </a:t>
            </a:r>
            <a:r>
              <a:rPr lang="en-US" altLang="zh-CN" sz="1600" dirty="0"/>
              <a:t>Hadoop </a:t>
            </a:r>
            <a:r>
              <a:rPr lang="en-US" altLang="zh-CN" sz="1600" dirty="0" err="1"/>
              <a:t>MapReduce</a:t>
            </a:r>
            <a:r>
              <a:rPr lang="en-US" altLang="zh-CN" sz="1600" dirty="0"/>
              <a:t> </a:t>
            </a:r>
            <a:r>
              <a:rPr lang="zh-CN" altLang="en-US" sz="1600" dirty="0"/>
              <a:t>技术发展而来的，继承了其分布式并行计算的优点并改进了 </a:t>
            </a:r>
            <a:r>
              <a:rPr lang="en-US" altLang="zh-CN" sz="1600" dirty="0" err="1"/>
              <a:t>MapReduce</a:t>
            </a:r>
            <a:r>
              <a:rPr lang="en-US" altLang="zh-CN" sz="1600" dirty="0"/>
              <a:t> </a:t>
            </a:r>
            <a:r>
              <a:rPr lang="zh-CN" altLang="en-US" sz="1600" dirty="0"/>
              <a:t>明显的</a:t>
            </a:r>
            <a:r>
              <a:rPr lang="zh-CN" altLang="en-US" sz="1600" dirty="0" smtClean="0"/>
              <a:t>缺陷，它</a:t>
            </a:r>
            <a:r>
              <a:rPr lang="zh-CN" altLang="en-US" sz="1600" dirty="0"/>
              <a:t>具有运行速度快、易用性好、通用性强和随处运行等特点，具体优势</a:t>
            </a:r>
            <a:r>
              <a:rPr lang="zh-CN" altLang="en-US" sz="1600" dirty="0" smtClean="0"/>
              <a:t>如下：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1</a:t>
            </a:r>
            <a:r>
              <a:rPr lang="zh-CN" altLang="en-US" sz="1400" b="1" dirty="0"/>
              <a:t>）</a:t>
            </a:r>
            <a:r>
              <a:rPr lang="en-US" altLang="zh-CN" sz="1400" b="1" dirty="0"/>
              <a:t>Spark </a:t>
            </a:r>
            <a:r>
              <a:rPr lang="zh-CN" altLang="en-US" sz="1400" b="1" dirty="0"/>
              <a:t>提供了内存计算，把中间结果放到内存中，带来了更高的迭代运算</a:t>
            </a:r>
            <a:r>
              <a:rPr lang="zh-CN" altLang="en-US" sz="1400" b="1" dirty="0" smtClean="0"/>
              <a:t>效率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zh-CN" altLang="en-US" sz="1400" dirty="0" smtClean="0"/>
              <a:t>通过</a:t>
            </a:r>
            <a:r>
              <a:rPr lang="zh-CN" altLang="en-US" sz="1400" dirty="0"/>
              <a:t>支持有向无环图（</a:t>
            </a:r>
            <a:r>
              <a:rPr lang="en-US" altLang="zh-CN" sz="1400" dirty="0"/>
              <a:t>DAG</a:t>
            </a:r>
            <a:r>
              <a:rPr lang="zh-CN" altLang="en-US" sz="1400" dirty="0"/>
              <a:t>）的分布式并行计算的编程框架，</a:t>
            </a:r>
            <a:r>
              <a:rPr lang="en-US" altLang="zh-CN" sz="1400" dirty="0"/>
              <a:t>Spark </a:t>
            </a:r>
            <a:r>
              <a:rPr lang="zh-CN" altLang="en-US" sz="1400" dirty="0"/>
              <a:t>减少了迭代过程中数据需要写入磁盘的需求，提高了处理效率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2</a:t>
            </a:r>
            <a:r>
              <a:rPr lang="zh-CN" altLang="en-US" sz="1400" b="1" dirty="0"/>
              <a:t>）</a:t>
            </a:r>
            <a:r>
              <a:rPr lang="en-US" altLang="zh-CN" sz="1400" b="1" dirty="0"/>
              <a:t>Spark </a:t>
            </a:r>
            <a:r>
              <a:rPr lang="zh-CN" altLang="en-US" sz="1400" b="1" dirty="0" smtClean="0"/>
              <a:t>提供</a:t>
            </a:r>
            <a:r>
              <a:rPr lang="zh-CN" altLang="en-US" sz="1400" b="1" dirty="0"/>
              <a:t>了一个全面、统一的框架，用于管理各种有着不同性质（文本数据、图表数据等）的数据集和数据源（批量数据或实时的流数据）的大数据处理的需求</a:t>
            </a:r>
            <a:r>
              <a:rPr lang="zh-CN" altLang="en-US" sz="1400" b="1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Spark </a:t>
            </a:r>
            <a:r>
              <a:rPr lang="zh-CN" altLang="en-US" sz="1400" dirty="0"/>
              <a:t>使用函数式编程范式扩展了 </a:t>
            </a:r>
            <a:r>
              <a:rPr lang="en-US" altLang="zh-CN" sz="1400" dirty="0" err="1"/>
              <a:t>MapReduce</a:t>
            </a:r>
            <a:r>
              <a:rPr lang="en-US" altLang="zh-CN" sz="1400" dirty="0"/>
              <a:t> </a:t>
            </a:r>
            <a:r>
              <a:rPr lang="zh-CN" altLang="en-US" sz="1400" dirty="0"/>
              <a:t>模型以支持更多计算类型，可以涵盖广泛的工作流，这些工 作流之前被实现为 </a:t>
            </a:r>
            <a:r>
              <a:rPr lang="en-US" altLang="zh-CN" sz="1400" dirty="0"/>
              <a:t>Hadoop </a:t>
            </a:r>
            <a:r>
              <a:rPr lang="zh-CN" altLang="en-US" sz="1400" dirty="0"/>
              <a:t>之上的特殊系统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075962" y="678024"/>
            <a:ext cx="295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的优势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2271" y="1258190"/>
            <a:ext cx="10566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 smtClean="0"/>
              <a:t>3</a:t>
            </a:r>
            <a:r>
              <a:rPr lang="zh-CN" altLang="en-US" sz="1400" b="1" dirty="0"/>
              <a:t>）</a:t>
            </a:r>
            <a:r>
              <a:rPr lang="en-US" altLang="zh-CN" sz="1400" b="1" dirty="0"/>
              <a:t>Spark </a:t>
            </a:r>
            <a:r>
              <a:rPr lang="zh-CN" altLang="en-US" sz="1400" b="1" dirty="0"/>
              <a:t>比 </a:t>
            </a:r>
            <a:r>
              <a:rPr lang="en-US" altLang="zh-CN" sz="1400" b="1" dirty="0"/>
              <a:t>Hadoop </a:t>
            </a:r>
            <a:r>
              <a:rPr lang="zh-CN" altLang="en-US" sz="1400" b="1" dirty="0"/>
              <a:t>更加通用。</a:t>
            </a:r>
            <a:r>
              <a:rPr lang="en-US" altLang="zh-CN" sz="1400" b="1" dirty="0"/>
              <a:t>Hadoop </a:t>
            </a:r>
            <a:r>
              <a:rPr lang="zh-CN" altLang="en-US" sz="1400" b="1" dirty="0"/>
              <a:t>只提供了 </a:t>
            </a:r>
            <a:r>
              <a:rPr lang="en-US" altLang="zh-CN" sz="1400" b="1" dirty="0"/>
              <a:t>Map </a:t>
            </a:r>
            <a:r>
              <a:rPr lang="zh-CN" altLang="en-US" sz="1400" b="1" dirty="0"/>
              <a:t>和 </a:t>
            </a:r>
            <a:r>
              <a:rPr lang="en-US" altLang="zh-CN" sz="1400" b="1" dirty="0"/>
              <a:t>Reduce </a:t>
            </a:r>
            <a:r>
              <a:rPr lang="zh-CN" altLang="en-US" sz="1400" b="1" dirty="0"/>
              <a:t>两种处理操作，而 </a:t>
            </a:r>
            <a:r>
              <a:rPr lang="en-US" altLang="zh-CN" sz="1400" b="1" dirty="0"/>
              <a:t>Spark </a:t>
            </a:r>
            <a:r>
              <a:rPr lang="zh-CN" altLang="en-US" sz="1400" b="1" dirty="0"/>
              <a:t>提供的数据集操作类型更加丰富，从而可以支持更多类型的应用。</a:t>
            </a:r>
            <a:endParaRPr lang="zh-CN" altLang="en-US" sz="1400" b="1" dirty="0"/>
          </a:p>
          <a:p>
            <a:pPr>
              <a:lnSpc>
                <a:spcPct val="150000"/>
              </a:lnSpc>
            </a:pPr>
            <a:r>
              <a:rPr lang="en-US" altLang="zh-CN" sz="1400" dirty="0" smtClean="0"/>
              <a:t>Spark </a:t>
            </a:r>
            <a:r>
              <a:rPr lang="zh-CN" altLang="en-US" sz="1400" dirty="0"/>
              <a:t>的计算模式也属于 </a:t>
            </a:r>
            <a:r>
              <a:rPr lang="en-US" altLang="zh-CN" sz="1400" dirty="0" err="1"/>
              <a:t>MapReduce</a:t>
            </a:r>
            <a:r>
              <a:rPr lang="en-US" altLang="zh-CN" sz="1400" dirty="0"/>
              <a:t> </a:t>
            </a:r>
            <a:r>
              <a:rPr lang="zh-CN" altLang="en-US" sz="1400" dirty="0"/>
              <a:t>类型，但提供的操作不仅包括 </a:t>
            </a:r>
            <a:r>
              <a:rPr lang="en-US" altLang="zh-CN" sz="1400" dirty="0"/>
              <a:t>Map </a:t>
            </a:r>
            <a:r>
              <a:rPr lang="zh-CN" altLang="en-US" sz="1400" dirty="0"/>
              <a:t>和 </a:t>
            </a:r>
            <a:r>
              <a:rPr lang="en-US" altLang="zh-CN" sz="1400" dirty="0"/>
              <a:t>Reduce</a:t>
            </a:r>
            <a:r>
              <a:rPr lang="zh-CN" altLang="en-US" sz="1400" dirty="0"/>
              <a:t>，还提供了包括 </a:t>
            </a:r>
            <a:r>
              <a:rPr lang="en-US" altLang="zh-CN" sz="1400" dirty="0"/>
              <a:t>Map</a:t>
            </a:r>
            <a:r>
              <a:rPr lang="zh-CN" altLang="en-US" sz="1400" dirty="0"/>
              <a:t>、</a:t>
            </a:r>
            <a:r>
              <a:rPr lang="en-US" altLang="zh-CN" sz="1400" dirty="0"/>
              <a:t>Filter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FlatMap</a:t>
            </a:r>
            <a:r>
              <a:rPr lang="zh-CN" altLang="en-US" sz="1400" dirty="0"/>
              <a:t>、</a:t>
            </a:r>
            <a:r>
              <a:rPr lang="en-US" altLang="zh-CN" sz="1400" dirty="0"/>
              <a:t>Sample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GroupByKey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ReduceByKey</a:t>
            </a:r>
            <a:r>
              <a:rPr lang="zh-CN" altLang="en-US" sz="1400" dirty="0"/>
              <a:t>、</a:t>
            </a:r>
            <a:r>
              <a:rPr lang="en-US" altLang="zh-CN" sz="1400" dirty="0"/>
              <a:t>Union</a:t>
            </a:r>
            <a:r>
              <a:rPr lang="zh-CN" altLang="en-US" sz="1400" dirty="0"/>
              <a:t>、</a:t>
            </a:r>
            <a:r>
              <a:rPr lang="en-US" altLang="zh-CN" sz="1400" dirty="0"/>
              <a:t>Join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Cogroup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MapValues</a:t>
            </a:r>
            <a:r>
              <a:rPr lang="zh-CN" altLang="en-US" sz="1400" dirty="0"/>
              <a:t>、</a:t>
            </a:r>
            <a:r>
              <a:rPr lang="en-US" altLang="zh-CN" sz="1400" dirty="0"/>
              <a:t>Sort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PartionBy</a:t>
            </a:r>
            <a:r>
              <a:rPr lang="en-US" altLang="zh-CN" sz="1400" dirty="0"/>
              <a:t> </a:t>
            </a:r>
            <a:r>
              <a:rPr lang="zh-CN" altLang="en-US" sz="1400" dirty="0"/>
              <a:t>等多种转换操作，以及 </a:t>
            </a:r>
            <a:r>
              <a:rPr lang="en-US" altLang="zh-CN" sz="1400" dirty="0"/>
              <a:t>Count</a:t>
            </a:r>
            <a:r>
              <a:rPr lang="zh-CN" altLang="en-US" sz="1400" dirty="0"/>
              <a:t>、</a:t>
            </a:r>
            <a:r>
              <a:rPr lang="en-US" altLang="zh-CN" sz="1400" dirty="0"/>
              <a:t>Collect</a:t>
            </a:r>
            <a:r>
              <a:rPr lang="zh-CN" altLang="en-US" sz="1400" dirty="0"/>
              <a:t>、</a:t>
            </a:r>
            <a:r>
              <a:rPr lang="en-US" altLang="zh-CN" sz="1400" dirty="0"/>
              <a:t>Reduce</a:t>
            </a:r>
            <a:r>
              <a:rPr lang="zh-CN" altLang="en-US" sz="1400" dirty="0"/>
              <a:t>、</a:t>
            </a:r>
            <a:r>
              <a:rPr lang="en-US" altLang="zh-CN" sz="1400" dirty="0"/>
              <a:t>Lookup</a:t>
            </a:r>
            <a:r>
              <a:rPr lang="zh-CN" altLang="en-US" sz="1400" dirty="0"/>
              <a:t>、</a:t>
            </a:r>
            <a:r>
              <a:rPr lang="en-US" altLang="zh-CN" sz="1400" dirty="0"/>
              <a:t>Save </a:t>
            </a:r>
            <a:r>
              <a:rPr lang="zh-CN" altLang="en-US" sz="1400" dirty="0"/>
              <a:t>等行为操作</a:t>
            </a:r>
            <a:r>
              <a:rPr lang="zh-CN" altLang="en-US" sz="1400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b="1" dirty="0"/>
              <a:t>4</a:t>
            </a:r>
            <a:r>
              <a:rPr lang="zh-CN" altLang="en-US" sz="1400" b="1" dirty="0"/>
              <a:t>）</a:t>
            </a:r>
            <a:r>
              <a:rPr lang="en-US" altLang="zh-CN" sz="1400" b="1" dirty="0"/>
              <a:t>Spark </a:t>
            </a:r>
            <a:r>
              <a:rPr lang="zh-CN" altLang="en-US" sz="1400" b="1" dirty="0"/>
              <a:t>基于 </a:t>
            </a:r>
            <a:r>
              <a:rPr lang="en-US" altLang="zh-CN" sz="1400" b="1" dirty="0"/>
              <a:t>DAG </a:t>
            </a:r>
            <a:r>
              <a:rPr lang="zh-CN" altLang="en-US" sz="1400" b="1" dirty="0"/>
              <a:t>的任务调度执行机制比 </a:t>
            </a:r>
            <a:r>
              <a:rPr lang="en-US" altLang="zh-CN" sz="1400" b="1" dirty="0"/>
              <a:t>Hadoop </a:t>
            </a:r>
            <a:r>
              <a:rPr lang="en-US" altLang="zh-CN" sz="1400" b="1" dirty="0" err="1"/>
              <a:t>MapReduce</a:t>
            </a:r>
            <a:r>
              <a:rPr lang="en-US" altLang="zh-CN" sz="1400" b="1" dirty="0"/>
              <a:t> </a:t>
            </a:r>
            <a:r>
              <a:rPr lang="zh-CN" altLang="en-US" sz="1400" b="1" dirty="0"/>
              <a:t>的迭代执行机制更优越</a:t>
            </a:r>
            <a:r>
              <a:rPr lang="zh-CN" altLang="en-US" sz="1400" b="1" dirty="0" smtClean="0"/>
              <a:t>。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Spark </a:t>
            </a:r>
            <a:r>
              <a:rPr lang="zh-CN" altLang="en-US" sz="1400" dirty="0"/>
              <a:t>各个处理结点之间的通信模型不再像 </a:t>
            </a:r>
            <a:r>
              <a:rPr lang="en-US" altLang="zh-CN" sz="1400" dirty="0"/>
              <a:t>Hadoop </a:t>
            </a:r>
            <a:r>
              <a:rPr lang="zh-CN" altLang="en-US" sz="1400" dirty="0"/>
              <a:t>一样只有 </a:t>
            </a:r>
            <a:r>
              <a:rPr lang="en-US" altLang="zh-CN" sz="1400" dirty="0"/>
              <a:t>Shuffle </a:t>
            </a:r>
            <a:r>
              <a:rPr lang="zh-CN" altLang="en-US" sz="1400" dirty="0"/>
              <a:t>一种模式，程序开发者可以使用 </a:t>
            </a:r>
            <a:r>
              <a:rPr lang="en-US" altLang="zh-CN" sz="1400" dirty="0"/>
              <a:t>DAG </a:t>
            </a:r>
            <a:r>
              <a:rPr lang="zh-CN" altLang="en-US" sz="1400" dirty="0"/>
              <a:t>开发复杂的多步数据管道，控制中间结果的存储、分区等。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794042" y="743834"/>
            <a:ext cx="5252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执行流程比较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87341" y="4596399"/>
            <a:ext cx="90660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1" dirty="0" smtClean="0"/>
              <a:t>Hadoop </a:t>
            </a:r>
            <a:r>
              <a:rPr lang="zh-CN" altLang="en-US" sz="1400" b="1" dirty="0"/>
              <a:t>不适合于做迭代计算</a:t>
            </a:r>
            <a:r>
              <a:rPr lang="zh-CN" altLang="en-US" sz="1400" dirty="0"/>
              <a:t>，因为</a:t>
            </a:r>
            <a:r>
              <a:rPr lang="zh-CN" altLang="en-US" sz="1400" b="1" dirty="0"/>
              <a:t>每次迭代</a:t>
            </a:r>
            <a:r>
              <a:rPr lang="zh-CN" altLang="en-US" sz="1400" dirty="0"/>
              <a:t>都需要从磁盘中读入数据，向磁盘写中间</a:t>
            </a:r>
            <a:r>
              <a:rPr lang="zh-CN" altLang="en-US" sz="1400" dirty="0" smtClean="0"/>
              <a:t>结果；而且</a:t>
            </a:r>
            <a:r>
              <a:rPr lang="zh-CN" altLang="en-US" sz="1400" b="1" dirty="0"/>
              <a:t>每个任务</a:t>
            </a:r>
            <a:r>
              <a:rPr lang="zh-CN" altLang="en-US" sz="1400" dirty="0"/>
              <a:t>都需要从磁盘中读入数据，处理的结果也要写入磁盘，磁盘 </a:t>
            </a:r>
            <a:r>
              <a:rPr lang="en-US" altLang="zh-CN" sz="1400" dirty="0"/>
              <a:t>I/O </a:t>
            </a:r>
            <a:r>
              <a:rPr lang="zh-CN" altLang="en-US" sz="1400" dirty="0"/>
              <a:t>开销很大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 smtClean="0"/>
              <a:t>而 </a:t>
            </a:r>
            <a:r>
              <a:rPr lang="en-US" altLang="zh-CN" sz="1400" dirty="0"/>
              <a:t>Spark </a:t>
            </a:r>
            <a:r>
              <a:rPr lang="zh-CN" altLang="en-US" sz="1400" dirty="0"/>
              <a:t>将数据载入内存后，后面的迭代都可以</a:t>
            </a:r>
            <a:r>
              <a:rPr lang="zh-CN" altLang="en-US" sz="1400" b="1" dirty="0"/>
              <a:t>直接使用内存中的中间结果做计算</a:t>
            </a:r>
            <a:r>
              <a:rPr lang="zh-CN" altLang="en-US" sz="1400" dirty="0"/>
              <a:t>，从而避免了从磁盘中频繁读取数据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7341" y="1395999"/>
            <a:ext cx="8162925" cy="2819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854632" y="709197"/>
            <a:ext cx="3215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22271" y="1316556"/>
            <a:ext cx="968399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互补作用：</a:t>
            </a:r>
            <a:r>
              <a:rPr lang="zh-CN" altLang="en-US" sz="1400" dirty="0" smtClean="0"/>
              <a:t>与 </a:t>
            </a:r>
            <a:r>
              <a:rPr lang="en-US" altLang="zh-CN" sz="1400" dirty="0"/>
              <a:t>Hadoop </a:t>
            </a:r>
            <a:r>
              <a:rPr lang="zh-CN" altLang="en-US" sz="1400" dirty="0"/>
              <a:t>相比，</a:t>
            </a:r>
            <a:r>
              <a:rPr lang="en-US" altLang="zh-CN" sz="1400" dirty="0"/>
              <a:t>Spark </a:t>
            </a:r>
            <a:r>
              <a:rPr lang="zh-CN" altLang="en-US" sz="1400" dirty="0"/>
              <a:t>有较大优势，但是并不能够取代 </a:t>
            </a:r>
            <a:r>
              <a:rPr lang="en-US" altLang="zh-CN" sz="1400" dirty="0"/>
              <a:t>Hadoop</a:t>
            </a:r>
            <a:r>
              <a:rPr lang="zh-CN" altLang="en-US" sz="1400" dirty="0" smtClean="0"/>
              <a:t>。因为 </a:t>
            </a:r>
            <a:r>
              <a:rPr lang="en-US" altLang="zh-CN" sz="1400" dirty="0"/>
              <a:t>Spark </a:t>
            </a:r>
            <a:r>
              <a:rPr lang="zh-CN" altLang="en-US" sz="1400" dirty="0"/>
              <a:t>是基于内存进行数据处理的，所以不适合于数据量特别大、对实时性要求不高的场合。另外，</a:t>
            </a:r>
            <a:r>
              <a:rPr lang="en-US" altLang="zh-CN" sz="1400" dirty="0"/>
              <a:t>Hadoop </a:t>
            </a:r>
            <a:r>
              <a:rPr lang="zh-CN" altLang="en-US" sz="1400" dirty="0"/>
              <a:t>可以使用廉价的通用服务器来搭建集群，而 </a:t>
            </a:r>
            <a:r>
              <a:rPr lang="en-US" altLang="zh-CN" sz="1400" dirty="0"/>
              <a:t>Spark </a:t>
            </a:r>
            <a:r>
              <a:rPr lang="zh-CN" altLang="en-US" sz="1400" dirty="0"/>
              <a:t>对硬件要求比较高，特别是对内存和 </a:t>
            </a:r>
            <a:r>
              <a:rPr lang="en-US" altLang="zh-CN" sz="1400" dirty="0"/>
              <a:t>CPU </a:t>
            </a:r>
            <a:r>
              <a:rPr lang="zh-CN" altLang="en-US" sz="1400" dirty="0"/>
              <a:t>有更高的要求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应用场景：</a:t>
            </a:r>
            <a:endParaRPr lang="en-US" altLang="zh-CN" sz="1400" b="1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1</a:t>
            </a:r>
            <a:r>
              <a:rPr lang="zh-CN" altLang="en-US" sz="1400" b="1" dirty="0"/>
              <a:t>）</a:t>
            </a:r>
            <a:r>
              <a:rPr lang="en-US" altLang="zh-CN" sz="1400" b="1" dirty="0"/>
              <a:t>Spark </a:t>
            </a:r>
            <a:r>
              <a:rPr lang="zh-CN" altLang="en-US" sz="1400" b="1" dirty="0"/>
              <a:t>是基于内存的迭代计算框架，适用于需要多次操作特定数据集的应用场合</a:t>
            </a:r>
            <a:r>
              <a:rPr lang="zh-CN" altLang="en-US" sz="1400" dirty="0"/>
              <a:t>。需要反复操作的次数越多，所需读取的数据量越大，受益越大；数据量小但是计算密集度较大的场合，受益就相对较小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2</a:t>
            </a:r>
            <a:r>
              <a:rPr lang="zh-CN" altLang="en-US" sz="1400" b="1" dirty="0"/>
              <a:t>）</a:t>
            </a:r>
            <a:r>
              <a:rPr lang="en-US" altLang="zh-CN" sz="1400" b="1" dirty="0"/>
              <a:t>Spark </a:t>
            </a:r>
            <a:r>
              <a:rPr lang="zh-CN" altLang="en-US" sz="1400" b="1" dirty="0"/>
              <a:t>适用于数据量不是特别大，但是要求实时统计分析的场景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3</a:t>
            </a:r>
            <a:r>
              <a:rPr lang="zh-CN" altLang="en-US" sz="1400" b="1" dirty="0"/>
              <a:t>）由于 </a:t>
            </a:r>
            <a:r>
              <a:rPr lang="en-US" altLang="zh-CN" sz="1400" b="1" dirty="0"/>
              <a:t>RDD </a:t>
            </a:r>
            <a:r>
              <a:rPr lang="zh-CN" altLang="en-US" sz="1400" b="1" dirty="0"/>
              <a:t>的特性，</a:t>
            </a:r>
            <a:r>
              <a:rPr lang="en-US" altLang="zh-CN" sz="1400" b="1" dirty="0"/>
              <a:t>Spark </a:t>
            </a:r>
            <a:r>
              <a:rPr lang="zh-CN" altLang="en-US" sz="1400" b="1" dirty="0"/>
              <a:t>不适用于那种异步细粒度更新状态的应用</a:t>
            </a:r>
            <a:r>
              <a:rPr lang="zh-CN" altLang="en-US" sz="1400" dirty="0"/>
              <a:t>，例如，</a:t>
            </a:r>
            <a:r>
              <a:rPr lang="en-US" altLang="zh-CN" sz="1400" dirty="0"/>
              <a:t>Web </a:t>
            </a:r>
            <a:r>
              <a:rPr lang="zh-CN" altLang="en-US" sz="1400" dirty="0"/>
              <a:t>服务的存储，或增量的 </a:t>
            </a:r>
            <a:r>
              <a:rPr lang="en-US" altLang="zh-CN" sz="1400" dirty="0"/>
              <a:t>Web </a:t>
            </a:r>
            <a:r>
              <a:rPr lang="zh-CN" altLang="en-US" sz="1400" dirty="0"/>
              <a:t>爬虫和索引，也就是不适合增量修改的应用模型。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3918517" y="4829942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分布式</a:t>
            </a:r>
            <a:r>
              <a:rPr lang="zh-CN" altLang="en-US" sz="2800" b="1" dirty="0" smtClean="0"/>
              <a:t>并行计算编程框架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KSO_WPP_MARK_KEY" val="2f9e8b26-a693-4d82-819e-57cda6ce124c"/>
  <p:tag name="COMMONDATA" val="eyJoZGlkIjoiOGFhNmNkZTY0ODg1OTdjNGEzYWVhODdlMWNlNTQxNGUifQ=="/>
</p:tagLst>
</file>

<file path=ppt/theme/theme1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红利</Template>
  <TotalTime>0</TotalTime>
  <Words>14854</Words>
  <Application>WPS 演示</Application>
  <PresentationFormat>宽屏</PresentationFormat>
  <Paragraphs>492</Paragraphs>
  <Slides>53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Arial</vt:lpstr>
      <vt:lpstr>宋体</vt:lpstr>
      <vt:lpstr>Wingdings</vt:lpstr>
      <vt:lpstr>幼圆</vt:lpstr>
      <vt:lpstr>Wingdings 2</vt:lpstr>
      <vt:lpstr>Century Gothic</vt:lpstr>
      <vt:lpstr>微软雅黑</vt:lpstr>
      <vt:lpstr>等线</vt:lpstr>
      <vt:lpstr>Verdana</vt:lpstr>
      <vt:lpstr>Arial Unicode MS</vt:lpstr>
      <vt:lpstr>华文中宋</vt:lpstr>
      <vt:lpstr>Gill Sans MT</vt:lpstr>
      <vt:lpstr>黑体</vt:lpstr>
      <vt:lpstr>红利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86182</cp:lastModifiedBy>
  <cp:revision>617</cp:revision>
  <dcterms:created xsi:type="dcterms:W3CDTF">2020-10-23T08:09:00Z</dcterms:created>
  <dcterms:modified xsi:type="dcterms:W3CDTF">2022-12-19T04:08:34Z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AB2068994CDA44299F24AAE1619BDE3B</vt:lpwstr>
  </property>
  <property fmtid="{D5CDD505-2E9C-101B-9397-08002B2CF9AE}" pid="3" name="KSOProductBuildVer">
    <vt:lpwstr>2052-11.1.0.12980</vt:lpwstr>
  </property>
</Properties>
</file>