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1439" r:id="rId14"/>
    <p:sldId id="144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B73CC-9BBD-4A0E-BA60-7A948A0DD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016231-5FD4-4EB6-B7A4-28FE6FE36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3F57F-B803-4821-A983-D9B8DBEF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77C-D766-4663-B55E-9D12F81D2A5F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70CD5-B09C-4B3A-A670-89CF4D7A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967CDE-42AB-44E6-BADF-CC8D1F5D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9374-4034-4FFF-B8C8-AA31D30D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68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2C8D0-A0FB-4A71-AD3B-615F6B40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6A3753-3404-4402-9DE5-AF90DFEF0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8925B-63C8-4488-8B53-AD71773A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77C-D766-4663-B55E-9D12F81D2A5F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0D1E2-7730-4698-ABB5-E9669557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63A17-25D9-4F73-B34B-D0F3703B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9374-4034-4FFF-B8C8-AA31D30D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6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5145C9-72FD-48D6-B42A-6DF8C3E55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B31741-C61C-4488-82AF-F1FD4988C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1895D-773C-4251-8472-536883E9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77C-D766-4663-B55E-9D12F81D2A5F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160D7-BF77-49C7-B9E0-C6EAEBED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5023C-B9A0-4D12-B749-36105A7F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9374-4034-4FFF-B8C8-AA31D30D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9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DF1F6-41BB-42F7-A87E-016D9CED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D6851-E192-4065-B166-7CDACE12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F5A010-57C2-4E56-B2EA-40D2A7FD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77C-D766-4663-B55E-9D12F81D2A5F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0623E-2E9C-4965-94E9-F10C8C0A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24E29-CE69-4596-9A56-7194EC14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9374-4034-4FFF-B8C8-AA31D30D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8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EA4B6-9E6D-42F4-87A8-051F0DA7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D7942-3414-4941-987B-C4AAE8E8C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7DDBB-9A59-4202-B96D-F75C7D0B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77C-D766-4663-B55E-9D12F81D2A5F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2985B-37DC-4669-A112-0A3C1052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F5DE5-8165-4538-BBDA-57E58C4B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9374-4034-4FFF-B8C8-AA31D30D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1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F239-07F1-4E56-A4E6-F0143964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BCED0-15F6-44C4-8401-55CEDE473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1A2B77-9E80-4D19-B5EC-0713F859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F8302-8BF0-450C-B14D-11AAAFAB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77C-D766-4663-B55E-9D12F81D2A5F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D285DF-A881-4012-ADCB-04B90486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F03E12-BF41-4C87-8CB7-0058213E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9374-4034-4FFF-B8C8-AA31D30D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3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33732-B861-4185-9F95-36C1DC97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47F3D-068B-4258-9501-C5DD53700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2AB7A3-3C12-49FC-BDE8-084501E4D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00FEF4-E704-438C-A787-7F1D38FEB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D5729A-652C-4D26-86F7-98108DE65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BC4CF9-0F39-42C5-A0C0-AA589940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77C-D766-4663-B55E-9D12F81D2A5F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6B11A6-561D-4D8E-847A-285D0716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B4EB6A-041F-4770-9C99-A9964423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9374-4034-4FFF-B8C8-AA31D30D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2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F566D-B543-4CC9-B50D-082F17AE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B43A9B-F8D1-4756-A0FF-301021D6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77C-D766-4663-B55E-9D12F81D2A5F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FE3EB2-B0A3-4410-B4ED-8C0E4DD3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8CF788-F699-4B65-897F-71CD9AC6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9374-4034-4FFF-B8C8-AA31D30D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12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940651-DC59-4052-93AF-8546347F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77C-D766-4663-B55E-9D12F81D2A5F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8E1886-0AFE-420D-AF0A-0689D83D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BA1F2B-CFD1-43EB-AD82-DCDB325B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9374-4034-4FFF-B8C8-AA31D30D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3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286BB-BE3C-48C6-9CDA-C44CC351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AFEBB-1254-44DA-BA89-AACD4EB8A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9B7DD0-1879-43BC-AE16-56F036C94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1780A9-C31F-49DC-9080-CAF2827E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77C-D766-4663-B55E-9D12F81D2A5F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7D9BF7-9AB2-460A-B14D-26EE4251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213444-28CE-4D7B-808D-48AB796E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9374-4034-4FFF-B8C8-AA31D30D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2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9D5AD-D8F0-457A-8C32-27B9C84B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E1FEA5-8425-47C7-914F-6DB8CA097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0B0E08-2E14-4D25-ACE9-A4D9AA3D0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C2336F-6B03-40B9-87FE-01D3F128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77C-D766-4663-B55E-9D12F81D2A5F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D5B332-A076-4D4A-BB2D-B37CCFF9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B009F4-8DEA-4532-90F0-20A8543F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9374-4034-4FFF-B8C8-AA31D30D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89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0C4CA0-42CC-4BCB-A527-EFAB1933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BE95B-0CDA-48A1-85CB-D31101660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23649-A6D7-4AA6-9428-808A4E68D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D177C-D766-4663-B55E-9D12F81D2A5F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A6B57-5E93-468C-843D-17D2594D8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04402-C053-4258-B945-3EFDE0401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9374-4034-4FFF-B8C8-AA31D30D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51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https://images2015.cnblogs.com/blog/918225/201609/918225-20160903105757980-760428527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https://images2015.cnblogs.com/blog/918225/201609/918225-20160903105757980-760428527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044571-9A59-4B26-AB18-EDBB01520FB5}"/>
              </a:ext>
            </a:extLst>
          </p:cNvPr>
          <p:cNvSpPr txBox="1"/>
          <p:nvPr/>
        </p:nvSpPr>
        <p:spPr>
          <a:xfrm>
            <a:off x="1171280" y="631125"/>
            <a:ext cx="104331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1. </a:t>
            </a:r>
            <a:r>
              <a:rPr lang="zh-CN" altLang="zh-CN" sz="1800" kern="100" dirty="0">
                <a:effectLst/>
                <a:latin typeface="仿宋_GB2312"/>
                <a:ea typeface="仿宋" panose="02010609060101010101" pitchFamily="49" charset="-122"/>
              </a:rPr>
              <a:t>在计算机中采用二进制，是因为</a:t>
            </a:r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______</a:t>
            </a:r>
            <a:r>
              <a:rPr lang="zh-CN" altLang="zh-CN" sz="1800" kern="100" dirty="0">
                <a:effectLst/>
                <a:latin typeface="仿宋_GB2312"/>
                <a:ea typeface="仿宋" panose="02010609060101010101" pitchFamily="49" charset="-122"/>
              </a:rPr>
              <a:t>。</a:t>
            </a:r>
            <a:endParaRPr lang="zh-CN" altLang="zh-CN" sz="1400" kern="100" dirty="0">
              <a:effectLst/>
              <a:latin typeface="仿宋_GB231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A. </a:t>
            </a:r>
            <a:r>
              <a:rPr lang="zh-CN" altLang="zh-CN" sz="1800" kern="100" dirty="0">
                <a:effectLst/>
                <a:latin typeface="仿宋_GB2312"/>
                <a:ea typeface="仿宋" panose="02010609060101010101" pitchFamily="49" charset="-122"/>
              </a:rPr>
              <a:t>可降低硬件成本</a:t>
            </a:r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			B. </a:t>
            </a:r>
            <a:r>
              <a:rPr lang="zh-CN" altLang="zh-CN" sz="1800" kern="100" dirty="0">
                <a:effectLst/>
                <a:latin typeface="仿宋_GB2312"/>
                <a:ea typeface="仿宋" panose="02010609060101010101" pitchFamily="49" charset="-122"/>
              </a:rPr>
              <a:t>两个状态的系统具有稳定性</a:t>
            </a:r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			</a:t>
            </a:r>
            <a:endParaRPr lang="zh-CN" altLang="zh-CN" sz="1400" kern="100" dirty="0">
              <a:effectLst/>
              <a:latin typeface="仿宋_GB231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C. </a:t>
            </a:r>
            <a:r>
              <a:rPr lang="zh-CN" altLang="zh-CN" sz="1800" kern="100" dirty="0">
                <a:effectLst/>
                <a:latin typeface="仿宋_GB2312"/>
                <a:ea typeface="仿宋" panose="02010609060101010101" pitchFamily="49" charset="-122"/>
              </a:rPr>
              <a:t>二进制的运算法则简单</a:t>
            </a:r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			D. </a:t>
            </a:r>
            <a:r>
              <a:rPr lang="zh-CN" altLang="zh-CN" sz="1800" kern="100" dirty="0">
                <a:effectLst/>
                <a:latin typeface="仿宋_GB2312"/>
                <a:ea typeface="仿宋" panose="02010609060101010101" pitchFamily="49" charset="-122"/>
              </a:rPr>
              <a:t>上述三个原因</a:t>
            </a:r>
            <a:endParaRPr lang="zh-CN" altLang="zh-CN" sz="1400" kern="100" dirty="0">
              <a:effectLst/>
              <a:latin typeface="仿宋_GB2312"/>
              <a:ea typeface="仿宋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B6279C-C9B2-43FE-9EB2-DF3E0C6B99DB}"/>
              </a:ext>
            </a:extLst>
          </p:cNvPr>
          <p:cNvSpPr txBox="1"/>
          <p:nvPr/>
        </p:nvSpPr>
        <p:spPr>
          <a:xfrm>
            <a:off x="10475144" y="1092790"/>
            <a:ext cx="1091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D</a:t>
            </a:r>
            <a:endParaRPr lang="zh-CN" altLang="en-US" dirty="0">
              <a:latin typeface="仿宋_GB2312"/>
              <a:ea typeface="仿宋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F93F9C-FA22-4115-9730-4307D8C5B094}"/>
              </a:ext>
            </a:extLst>
          </p:cNvPr>
          <p:cNvSpPr txBox="1"/>
          <p:nvPr/>
        </p:nvSpPr>
        <p:spPr>
          <a:xfrm>
            <a:off x="1171280" y="2130705"/>
            <a:ext cx="9758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2</a:t>
            </a:r>
            <a:r>
              <a:rPr lang="en-US" altLang="zh-CN" kern="100" dirty="0">
                <a:latin typeface="仿宋_GB2312"/>
                <a:ea typeface="仿宋" panose="02010609060101010101" pitchFamily="49" charset="-122"/>
              </a:rPr>
              <a:t>. </a:t>
            </a:r>
            <a:r>
              <a:rPr lang="zh-CN" altLang="en-US" kern="100" dirty="0">
                <a:latin typeface="仿宋_GB2312"/>
                <a:ea typeface="仿宋" panose="02010609060101010101" pitchFamily="49" charset="-122"/>
              </a:rPr>
              <a:t>目前现代</a:t>
            </a:r>
            <a:r>
              <a:rPr lang="zh-CN" altLang="zh-CN" kern="100" dirty="0">
                <a:latin typeface="仿宋_GB2312"/>
                <a:ea typeface="仿宋" panose="02010609060101010101" pitchFamily="49" charset="-122"/>
              </a:rPr>
              <a:t>计算机</a:t>
            </a:r>
            <a:r>
              <a:rPr lang="zh-CN" altLang="zh-CN" sz="1800" kern="100" dirty="0">
                <a:effectLst/>
                <a:latin typeface="仿宋_GB2312"/>
                <a:ea typeface="仿宋" panose="02010609060101010101" pitchFamily="49" charset="-122"/>
              </a:rPr>
              <a:t>采用的电子元件是</a:t>
            </a:r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______</a:t>
            </a:r>
            <a:r>
              <a:rPr lang="zh-CN" altLang="zh-CN" sz="1800" kern="100" dirty="0">
                <a:effectLst/>
                <a:latin typeface="仿宋_GB2312"/>
                <a:ea typeface="仿宋" panose="02010609060101010101" pitchFamily="49" charset="-122"/>
              </a:rPr>
              <a:t>。</a:t>
            </a:r>
            <a:endParaRPr lang="zh-CN" altLang="zh-CN" sz="1400" kern="100" dirty="0">
              <a:effectLst/>
              <a:latin typeface="仿宋_GB231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A. </a:t>
            </a:r>
            <a:r>
              <a:rPr lang="zh-CN" altLang="zh-CN" sz="1800" kern="100" dirty="0">
                <a:effectLst/>
                <a:latin typeface="仿宋_GB2312"/>
                <a:ea typeface="仿宋" panose="02010609060101010101" pitchFamily="49" charset="-122"/>
              </a:rPr>
              <a:t>电子管</a:t>
            </a:r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		B. </a:t>
            </a:r>
            <a:r>
              <a:rPr lang="zh-CN" altLang="zh-CN" sz="1800" kern="100" dirty="0">
                <a:effectLst/>
                <a:latin typeface="仿宋_GB2312"/>
                <a:ea typeface="仿宋" panose="02010609060101010101" pitchFamily="49" charset="-122"/>
              </a:rPr>
              <a:t>晶体管</a:t>
            </a:r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	C. </a:t>
            </a:r>
            <a:r>
              <a:rPr lang="zh-CN" altLang="zh-CN" sz="1800" kern="100" dirty="0">
                <a:effectLst/>
                <a:latin typeface="仿宋_GB2312"/>
                <a:ea typeface="仿宋" panose="02010609060101010101" pitchFamily="49" charset="-122"/>
              </a:rPr>
              <a:t>集成电路</a:t>
            </a:r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	D. </a:t>
            </a:r>
            <a:r>
              <a:rPr lang="zh-CN" altLang="zh-CN" sz="1800" kern="100" dirty="0">
                <a:effectLst/>
                <a:latin typeface="仿宋_GB2312"/>
                <a:ea typeface="仿宋" panose="02010609060101010101" pitchFamily="49" charset="-122"/>
              </a:rPr>
              <a:t>大规模集成电路</a:t>
            </a:r>
            <a:endParaRPr lang="zh-CN" altLang="zh-CN" sz="1400" kern="100" dirty="0">
              <a:effectLst/>
              <a:latin typeface="仿宋_GB2312"/>
              <a:ea typeface="仿宋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046B69-B51A-4D08-AA8B-1476146DD916}"/>
              </a:ext>
            </a:extLst>
          </p:cNvPr>
          <p:cNvSpPr txBox="1"/>
          <p:nvPr/>
        </p:nvSpPr>
        <p:spPr>
          <a:xfrm>
            <a:off x="10475144" y="2407704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D</a:t>
            </a:r>
            <a:endParaRPr lang="zh-CN" altLang="en-US" dirty="0">
              <a:latin typeface="仿宋_GB231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39874D-CA00-47B8-8B2D-906C601549CE}"/>
              </a:ext>
            </a:extLst>
          </p:cNvPr>
          <p:cNvSpPr txBox="1"/>
          <p:nvPr/>
        </p:nvSpPr>
        <p:spPr>
          <a:xfrm>
            <a:off x="1171280" y="3865238"/>
            <a:ext cx="9914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3.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计算机能够直接识别和处理的语言是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汇编语言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	B.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自然语言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	C.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机器语言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	D.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高级语言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75B53D-8001-49CA-9729-BA0F0BFA99C5}"/>
              </a:ext>
            </a:extLst>
          </p:cNvPr>
          <p:cNvSpPr txBox="1"/>
          <p:nvPr/>
        </p:nvSpPr>
        <p:spPr>
          <a:xfrm>
            <a:off x="10475144" y="3711633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仿宋_GB2312"/>
                <a:ea typeface="仿宋" panose="02010609060101010101" pitchFamily="49" charset="-122"/>
              </a:rPr>
              <a:t>C</a:t>
            </a:r>
            <a:endParaRPr lang="zh-CN" altLang="en-US" dirty="0">
              <a:latin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val="358500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75F75B-FC0A-440D-BD52-66A6C3EA9F6B}"/>
              </a:ext>
            </a:extLst>
          </p:cNvPr>
          <p:cNvSpPr txBox="1"/>
          <p:nvPr/>
        </p:nvSpPr>
        <p:spPr>
          <a:xfrm>
            <a:off x="322862" y="432819"/>
            <a:ext cx="111495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27.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假定某计算机存储器按字节编址，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从存储器中读出一个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字节信息 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D = 3234 3538H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，该信息的内存地址为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0000 F00C H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，按小端方式存放</a:t>
            </a:r>
            <a:r>
              <a:rPr lang="zh-CN" altLang="zh-CN" sz="14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）该信息 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D 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占用了几个内存单元？这几个内存单元的地址及其内容是什么？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）若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 D 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是一个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位补码表示的带符号整数，其值是多少？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）若 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D 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是一个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位无符号数，其值是多少？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）若 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D 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是一个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IEEE754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单精度浮点数，则其值是多少？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）若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 D 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中前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个字节分别是一个像素的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R/G/B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分量的颜色值，则其值各是多少？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3" name="表格 13">
            <a:extLst>
              <a:ext uri="{FF2B5EF4-FFF2-40B4-BE49-F238E27FC236}">
                <a16:creationId xmlns:a16="http://schemas.microsoft.com/office/drawing/2014/main" id="{7DB62939-7E0D-405A-A9A2-C69BF26DA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81182"/>
              </p:ext>
            </p:extLst>
          </p:nvPr>
        </p:nvGraphicFramePr>
        <p:xfrm>
          <a:off x="481857" y="3208746"/>
          <a:ext cx="10990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455">
                  <a:extLst>
                    <a:ext uri="{9D8B030D-6E8A-4147-A177-3AD203B41FA5}">
                      <a16:colId xmlns:a16="http://schemas.microsoft.com/office/drawing/2014/main" val="1452435642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1696611029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4209111167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2175126773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3756399551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3491360841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4013276949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4120740064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1330402978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3817750771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1189621754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1958569571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3111285267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175429153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712837418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3648996952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174685806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662224923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2722077398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3671066881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1140879967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1178193287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1057719902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697571466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3822022429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3339180955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2833951065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3219760506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2187795266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970465537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3749639554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128778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60038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BB7DFAE-600C-4D9E-B5D5-688B2805A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63774"/>
              </p:ext>
            </p:extLst>
          </p:nvPr>
        </p:nvGraphicFramePr>
        <p:xfrm>
          <a:off x="481889" y="2902529"/>
          <a:ext cx="10990528" cy="279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454">
                  <a:extLst>
                    <a:ext uri="{9D8B030D-6E8A-4147-A177-3AD203B41FA5}">
                      <a16:colId xmlns:a16="http://schemas.microsoft.com/office/drawing/2014/main" val="1452435642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1696611029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4209111167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2175126773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3756399551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3491360841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4013276949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4120740064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1330402978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3817750771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1189621754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1958569571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3111285267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175429153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712837418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3648996952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174685806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662224923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2722077398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3671066881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1140879967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1178193287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1057719902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697571466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3822022429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3339180955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2833951065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3219760506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2187795266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970465537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3749639554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128778913"/>
                    </a:ext>
                  </a:extLst>
                </a:gridCol>
              </a:tblGrid>
              <a:tr h="279185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86003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D5A23A0-2373-4835-8F59-002B4516D259}"/>
              </a:ext>
            </a:extLst>
          </p:cNvPr>
          <p:cNvSpPr txBox="1"/>
          <p:nvPr/>
        </p:nvSpPr>
        <p:spPr>
          <a:xfrm>
            <a:off x="481857" y="244269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【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解析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】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信息 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D 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二进制为：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4E726C-36A7-4BC5-8BD4-0D6F5C463FC0}"/>
              </a:ext>
            </a:extLst>
          </p:cNvPr>
          <p:cNvSpPr txBox="1"/>
          <p:nvPr/>
        </p:nvSpPr>
        <p:spPr>
          <a:xfrm>
            <a:off x="322862" y="3757203"/>
            <a:ext cx="11149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）存储器按字节编址，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个字节占用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个单元，地址为：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0000 F00C H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0000 F00D H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0000 F00E H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0000 F00F H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，按小端方式存放，最低有效字节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38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存放在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0000 F00C H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中，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35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存放在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0000 F00D H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中，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34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存放在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0000 F00E H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中， 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存放在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0000 F00F H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）若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 D 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是一个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位补码表示的带符号整数，其值是多少？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）若 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D 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是一个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位无符号数，其值是多少？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正整数，（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）（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）一样，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en-US" altLang="zh-CN" kern="1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29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+2</a:t>
            </a:r>
            <a:r>
              <a:rPr lang="en-US" altLang="zh-CN" kern="1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28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+2</a:t>
            </a:r>
            <a:r>
              <a:rPr lang="en-US" altLang="zh-CN" kern="1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25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+2</a:t>
            </a:r>
            <a:r>
              <a:rPr lang="en-US" altLang="zh-CN" kern="1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21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+2</a:t>
            </a:r>
            <a:r>
              <a:rPr lang="en-US" altLang="zh-CN" kern="1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20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+2</a:t>
            </a:r>
            <a:r>
              <a:rPr lang="en-US" altLang="zh-CN" kern="1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18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+2</a:t>
            </a:r>
            <a:r>
              <a:rPr lang="en-US" altLang="zh-CN" kern="1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13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+2</a:t>
            </a:r>
            <a:r>
              <a:rPr lang="en-US" altLang="zh-CN" kern="1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12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+2</a:t>
            </a:r>
            <a:r>
              <a:rPr lang="en-US" altLang="zh-CN" kern="1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+2</a:t>
            </a:r>
            <a:r>
              <a:rPr lang="en-US" altLang="zh-CN" kern="1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+2</a:t>
            </a:r>
            <a:r>
              <a:rPr lang="en-US" altLang="zh-CN" kern="1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+2</a:t>
            </a:r>
            <a:r>
              <a:rPr lang="en-US" altLang="zh-CN" kern="1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+2</a:t>
            </a:r>
            <a:r>
              <a:rPr lang="en-US" altLang="zh-CN" kern="1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  <a:p>
            <a:pPr algn="just"/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）若 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D 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是一个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IEEE754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单精度浮点数，则其值是多少？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1.011 0100 0011 0101 0011 1 B × 2 </a:t>
            </a:r>
            <a:r>
              <a:rPr lang="en-US" altLang="zh-CN" kern="1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-27</a:t>
            </a:r>
          </a:p>
          <a:p>
            <a:pPr algn="just"/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）若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 D 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中前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个字节分别是一个像素的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R/G/B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分量的颜色值，则其值各是多少？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50 52 53</a:t>
            </a:r>
          </a:p>
        </p:txBody>
      </p:sp>
    </p:spTree>
    <p:extLst>
      <p:ext uri="{BB962C8B-B14F-4D97-AF65-F5344CB8AC3E}">
        <p14:creationId xmlns:p14="http://schemas.microsoft.com/office/powerpoint/2010/main" val="380176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10486A-AAA3-4CA8-93EA-F3641DA80185}"/>
              </a:ext>
            </a:extLst>
          </p:cNvPr>
          <p:cNvSpPr txBox="1"/>
          <p:nvPr/>
        </p:nvSpPr>
        <p:spPr>
          <a:xfrm>
            <a:off x="322862" y="432819"/>
            <a:ext cx="111495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28.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对于一个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 n </a:t>
            </a:r>
            <a:r>
              <a:rPr lang="en-US" altLang="zh-CN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≥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8 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的变量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，请根据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语言中按位运算的定义，写出满足下列要求的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语言表达式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的最低有效字节不变，其余各位全变为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</a:p>
          <a:p>
            <a:pPr algn="just"/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的最低有效字节全变为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，其余各位不变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088725-61CC-45FB-B46D-F6DE75E6A219}"/>
              </a:ext>
            </a:extLst>
          </p:cNvPr>
          <p:cNvSpPr txBox="1"/>
          <p:nvPr/>
        </p:nvSpPr>
        <p:spPr>
          <a:xfrm>
            <a:off x="5092832" y="7391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FFCADC-A6F0-4E42-A217-2D1AFCEDF535}"/>
              </a:ext>
            </a:extLst>
          </p:cNvPr>
          <p:cNvSpPr txBox="1"/>
          <p:nvPr/>
        </p:nvSpPr>
        <p:spPr>
          <a:xfrm>
            <a:off x="5092832" y="104550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B98FD4-5344-414F-A862-C4D99BED96F8}"/>
              </a:ext>
            </a:extLst>
          </p:cNvPr>
          <p:cNvSpPr txBox="1"/>
          <p:nvPr/>
        </p:nvSpPr>
        <p:spPr>
          <a:xfrm>
            <a:off x="6724459" y="739160"/>
            <a:ext cx="3107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x &amp; FF</a:t>
            </a:r>
            <a:endParaRPr lang="zh-CN" altLang="en-US" dirty="0">
              <a:latin typeface="仿宋_GB231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315E0F-D25F-421A-9DD5-4AC5F8C0A59B}"/>
              </a:ext>
            </a:extLst>
          </p:cNvPr>
          <p:cNvSpPr txBox="1"/>
          <p:nvPr/>
        </p:nvSpPr>
        <p:spPr>
          <a:xfrm>
            <a:off x="6724459" y="1045501"/>
            <a:ext cx="3107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x | FF</a:t>
            </a:r>
            <a:endParaRPr lang="zh-CN" altLang="en-US" dirty="0">
              <a:latin typeface="仿宋_GB231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15482E-5897-4F4A-9DFB-29188EC1B9F8}"/>
              </a:ext>
            </a:extLst>
          </p:cNvPr>
          <p:cNvSpPr txBox="1"/>
          <p:nvPr/>
        </p:nvSpPr>
        <p:spPr>
          <a:xfrm>
            <a:off x="322862" y="2228671"/>
            <a:ext cx="111495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29.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下列有关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中部分部件的功能的描述中，错误的是</a:t>
            </a:r>
            <a:endParaRPr lang="en-US" altLang="zh-CN" sz="18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控制单元用于对指令操作码译码并生成控制信号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PC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称为程序计数器，用于存放将要执行的指令的地址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通过将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PC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按当前指令长度增量，可实现指令的按序执行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IR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称为指令寄存器，用来存放当前指令的操作码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921DA0-C97D-43C0-B86C-127284E15EF5}"/>
              </a:ext>
            </a:extLst>
          </p:cNvPr>
          <p:cNvSpPr txBox="1"/>
          <p:nvPr/>
        </p:nvSpPr>
        <p:spPr>
          <a:xfrm>
            <a:off x="8883192" y="2782669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仿宋_GB2312"/>
                <a:ea typeface="仿宋" panose="02010609060101010101" pitchFamily="49" charset="-122"/>
              </a:rPr>
              <a:t>D</a:t>
            </a:r>
            <a:endParaRPr lang="zh-CN" altLang="en-US" dirty="0">
              <a:latin typeface="仿宋_GB231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59A377-A71F-48BE-9517-0ABED997F220}"/>
              </a:ext>
            </a:extLst>
          </p:cNvPr>
          <p:cNvSpPr txBox="1"/>
          <p:nvPr/>
        </p:nvSpPr>
        <p:spPr>
          <a:xfrm>
            <a:off x="437555" y="4445542"/>
            <a:ext cx="111495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30.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通常情况下，下列     部件不包含在中央处理器芯片中</a:t>
            </a:r>
            <a:endParaRPr lang="en-US" altLang="zh-CN" sz="18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ALU</a:t>
            </a:r>
          </a:p>
          <a:p>
            <a:pPr marL="342900" indent="-342900" algn="just">
              <a:buAutoNum type="alphaUcPeriod"/>
            </a:pP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控制器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通用寄存器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DRAM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F25143-9F18-439E-AE76-7F442CE5B510}"/>
              </a:ext>
            </a:extLst>
          </p:cNvPr>
          <p:cNvSpPr txBox="1"/>
          <p:nvPr/>
        </p:nvSpPr>
        <p:spPr>
          <a:xfrm>
            <a:off x="8883192" y="4814874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仿宋_GB2312"/>
                <a:ea typeface="仿宋" panose="02010609060101010101" pitchFamily="49" charset="-122"/>
              </a:rPr>
              <a:t>D</a:t>
            </a:r>
            <a:endParaRPr lang="zh-CN" altLang="en-US" dirty="0">
              <a:latin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val="419786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0A9667-2933-4C33-9BE7-14BB1443C313}"/>
              </a:ext>
            </a:extLst>
          </p:cNvPr>
          <p:cNvSpPr txBox="1"/>
          <p:nvPr/>
        </p:nvSpPr>
        <p:spPr>
          <a:xfrm>
            <a:off x="352714" y="363736"/>
            <a:ext cx="111495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31. CPU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取出一条指令并执行所用的时间被称为</a:t>
            </a:r>
            <a:endParaRPr lang="en-US" altLang="zh-CN" sz="18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时钟周期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周期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机器周期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指令周期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BFD611-CC6D-4C9D-BCDB-448B02FD0A1D}"/>
              </a:ext>
            </a:extLst>
          </p:cNvPr>
          <p:cNvSpPr txBox="1"/>
          <p:nvPr/>
        </p:nvSpPr>
        <p:spPr>
          <a:xfrm>
            <a:off x="8515546" y="363736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仿宋_GB2312"/>
                <a:ea typeface="仿宋" panose="02010609060101010101" pitchFamily="49" charset="-122"/>
              </a:rPr>
              <a:t>D</a:t>
            </a:r>
            <a:endParaRPr lang="zh-CN" altLang="en-US" dirty="0">
              <a:latin typeface="仿宋_GB231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3E9BD0-C67D-4D53-8E19-13F7F139E9D0}"/>
              </a:ext>
            </a:extLst>
          </p:cNvPr>
          <p:cNvSpPr txBox="1"/>
          <p:nvPr/>
        </p:nvSpPr>
        <p:spPr>
          <a:xfrm>
            <a:off x="352713" y="2552326"/>
            <a:ext cx="111495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32.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若计算机的主存储器容量为 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1  GB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，也就等于</a:t>
            </a:r>
            <a:endParaRPr lang="en-US" altLang="zh-CN" sz="18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en-US" altLang="zh-CN" kern="1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30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个字节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en-US" altLang="zh-CN" kern="1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30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个字节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en-US" altLang="zh-CN" kern="1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9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个字节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en-US" altLang="zh-CN" kern="1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9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个字节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29FAB0-30D5-42CB-8280-128F4F2067FD}"/>
              </a:ext>
            </a:extLst>
          </p:cNvPr>
          <p:cNvSpPr txBox="1"/>
          <p:nvPr/>
        </p:nvSpPr>
        <p:spPr>
          <a:xfrm>
            <a:off x="8515546" y="2579666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仿宋_GB2312"/>
                <a:ea typeface="仿宋" panose="02010609060101010101" pitchFamily="49" charset="-122"/>
              </a:rPr>
              <a:t>D</a:t>
            </a:r>
            <a:endParaRPr lang="zh-CN" altLang="en-US" dirty="0">
              <a:latin typeface="仿宋_GB231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4F188D-5A17-461E-88B9-3A1472CF6A1D}"/>
              </a:ext>
            </a:extLst>
          </p:cNvPr>
          <p:cNvSpPr txBox="1"/>
          <p:nvPr/>
        </p:nvSpPr>
        <p:spPr>
          <a:xfrm>
            <a:off x="352712" y="4514672"/>
            <a:ext cx="111495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33.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在主存和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之间增加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cache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的目的是</a:t>
            </a:r>
            <a:endParaRPr lang="en-US" altLang="zh-CN" sz="18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增加内存容量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提高内存可靠性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加快信息访问速度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zh-CN" altLang="en-US" kern="100">
                <a:latin typeface="仿宋" panose="02010609060101010101" pitchFamily="49" charset="-122"/>
                <a:ea typeface="仿宋" panose="02010609060101010101" pitchFamily="49" charset="-122"/>
              </a:rPr>
              <a:t>增加内存容量，同时加快访问速度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3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D4E942D0-C3BB-4819-8FC7-39986974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85" y="1291198"/>
            <a:ext cx="851386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假设在一个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32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位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little endian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的机器上运行下面的程序，结果是多少？为什么？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#include &lt;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stdio.h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main(){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long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long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a =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b =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c =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printf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"%d %d %d\n"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a, b, c); 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9F8C3B3B-D95D-4484-9297-E3C0D7BA6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14" y="878615"/>
            <a:ext cx="5932601" cy="544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73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D4E942D0-C3BB-4819-8FC7-39986974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89" y="669328"/>
            <a:ext cx="550525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假设在一个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32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位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little endian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的机器上运行下面的程序，结果是多少？为什么？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#include &lt;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stdio.h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main(){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long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long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a =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b =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c =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printf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"%d %d %d\n"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a, b, c); 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/>
              <a:cs typeface="Times New Roman" panose="02020603050405020304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32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位系统，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longlong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占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8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字节，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int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占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4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字节。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/>
              <a:cs typeface="Times New Roman" panose="02020603050405020304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　　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1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printf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()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是一个库函数，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C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C++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中函数的参数是从右往左入栈的；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　　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2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栈的生长方向是从高往低的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　　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3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小端模式是低位存储在低字节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　　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4 %d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格式输出的是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4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个字节大小，而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long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long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为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8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个字节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根据这几点，我们画出内存模型图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,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9F8C3B3B-D95D-4484-9297-E3C0D7BA6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14" y="878615"/>
            <a:ext cx="5932601" cy="544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3F09898-AB99-490F-B519-32247E39F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885" y="6390172"/>
            <a:ext cx="10054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答是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1 0 2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62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810420CD-F015-4942-97AB-F7B7E4BD52F9}"/>
              </a:ext>
            </a:extLst>
          </p:cNvPr>
          <p:cNvSpPr txBox="1"/>
          <p:nvPr/>
        </p:nvSpPr>
        <p:spPr>
          <a:xfrm>
            <a:off x="454843" y="692052"/>
            <a:ext cx="10866748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4.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一个完整的计算机系统包括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两大部分。 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控制器和运算器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B. CPU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I/O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设备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C.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硬件和软件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D.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操作系统和计算机设备</a:t>
            </a:r>
            <a:endParaRPr lang="en-US" altLang="zh-CN" sz="18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5.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为解决各类应用问题而编写的程序，例如人事管理系统，称为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 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系统软件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	B.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支撑软件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	C.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应用软件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	D.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服务性程序</a:t>
            </a:r>
            <a:endParaRPr lang="en-US" altLang="zh-CN" sz="18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6.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微程序控制系统中，机器指令与微指令的关系是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一条微指令由若干条机器指令组成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B.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每一条机器指令由一段微指令编成的微程序来解释执行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一段机器指令组成的程序由一条微指令来执行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D.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每一条机器指令由一条微指令来执行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EAE403-271E-4DE1-BA69-F794D176747C}"/>
              </a:ext>
            </a:extLst>
          </p:cNvPr>
          <p:cNvSpPr txBox="1"/>
          <p:nvPr/>
        </p:nvSpPr>
        <p:spPr>
          <a:xfrm>
            <a:off x="10535240" y="692052"/>
            <a:ext cx="1091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仿宋_GB2312"/>
                <a:ea typeface="仿宋" panose="02010609060101010101" pitchFamily="49" charset="-122"/>
              </a:rPr>
              <a:t>C</a:t>
            </a:r>
            <a:endParaRPr lang="zh-CN" altLang="en-US" dirty="0">
              <a:latin typeface="仿宋_GB2312"/>
              <a:ea typeface="仿宋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6C2511-0855-4E5D-B8D9-3D65323EA41A}"/>
              </a:ext>
            </a:extLst>
          </p:cNvPr>
          <p:cNvSpPr txBox="1"/>
          <p:nvPr/>
        </p:nvSpPr>
        <p:spPr>
          <a:xfrm>
            <a:off x="10535240" y="2006966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C</a:t>
            </a:r>
            <a:endParaRPr lang="zh-CN" altLang="en-US" dirty="0">
              <a:latin typeface="仿宋_GB231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129408-A2DD-45BF-A0BA-6CAAAAD36472}"/>
              </a:ext>
            </a:extLst>
          </p:cNvPr>
          <p:cNvSpPr txBox="1"/>
          <p:nvPr/>
        </p:nvSpPr>
        <p:spPr>
          <a:xfrm>
            <a:off x="10535240" y="3310895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仿宋_GB2312"/>
                <a:ea typeface="仿宋" panose="02010609060101010101" pitchFamily="49" charset="-122"/>
              </a:rPr>
              <a:t>B</a:t>
            </a:r>
            <a:endParaRPr lang="zh-CN" altLang="en-US" dirty="0">
              <a:latin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val="203154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6F0AA0A-AAE3-4FA0-8E30-1F03AA64A71B}"/>
              </a:ext>
            </a:extLst>
          </p:cNvPr>
          <p:cNvSpPr txBox="1"/>
          <p:nvPr/>
        </p:nvSpPr>
        <p:spPr>
          <a:xfrm>
            <a:off x="417137" y="415055"/>
            <a:ext cx="112438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7. IA-32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浮点数加减中的对阶是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将较小的一个阶码调整到与较大的一个阶码相同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B.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将被加数的阶码调整到与加数的阶码相同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将较大的一个阶码调整到与较小的一个阶码相同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D.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加数的阶码调整到与被加数的阶码相同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8.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计算机中有关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ALU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的描述，正确的是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 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只做算术运算，不做逻辑运算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B.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只做加法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能存放运算结果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	D.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能做算术运算和逻辑运算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9.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中央处理器是指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． 运算器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	B.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控制器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C.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运算器和控制器存储器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D.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运算器和控制器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C13D21-77E0-4531-8CA5-FA3861C5FD6E}"/>
              </a:ext>
            </a:extLst>
          </p:cNvPr>
          <p:cNvSpPr txBox="1"/>
          <p:nvPr/>
        </p:nvSpPr>
        <p:spPr>
          <a:xfrm>
            <a:off x="10535240" y="692052"/>
            <a:ext cx="1091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仿宋_GB2312"/>
                <a:ea typeface="仿宋" panose="02010609060101010101" pitchFamily="49" charset="-122"/>
              </a:rPr>
              <a:t>A</a:t>
            </a:r>
            <a:endParaRPr lang="zh-CN" altLang="en-US" dirty="0">
              <a:latin typeface="仿宋_GB2312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03C787-760F-40C2-98AD-B10A7DAA5F97}"/>
              </a:ext>
            </a:extLst>
          </p:cNvPr>
          <p:cNvSpPr txBox="1"/>
          <p:nvPr/>
        </p:nvSpPr>
        <p:spPr>
          <a:xfrm>
            <a:off x="10535240" y="2006966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D</a:t>
            </a:r>
            <a:endParaRPr lang="zh-CN" altLang="en-US" dirty="0">
              <a:latin typeface="仿宋_GB231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D3FB88-B3A4-4E49-9D5E-86C15D8C8208}"/>
              </a:ext>
            </a:extLst>
          </p:cNvPr>
          <p:cNvSpPr txBox="1"/>
          <p:nvPr/>
        </p:nvSpPr>
        <p:spPr>
          <a:xfrm>
            <a:off x="10535240" y="3310895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仿宋_GB2312"/>
                <a:ea typeface="仿宋" panose="02010609060101010101" pitchFamily="49" charset="-122"/>
              </a:rPr>
              <a:t>D</a:t>
            </a:r>
            <a:endParaRPr lang="zh-CN" altLang="en-US" dirty="0">
              <a:latin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val="65503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11D6013-1581-4894-8AD0-663D8EAEFBEA}"/>
              </a:ext>
            </a:extLst>
          </p:cNvPr>
          <p:cNvSpPr txBox="1"/>
          <p:nvPr/>
        </p:nvSpPr>
        <p:spPr>
          <a:xfrm>
            <a:off x="494909" y="621972"/>
            <a:ext cx="99806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10.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计算机能直接执行的指令包括两个部分，它们是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源操作数和目标操作数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	B.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操作码和操作数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C. ASCII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码和汉字代码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	D.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数字和文字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11.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已知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位机器码是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10110100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，若其为补码时，表示的十进制真值是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_______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A. -76			B. -74			C. 74			D. 76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4423C0-8804-4F74-AE01-5554D889F00C}"/>
              </a:ext>
            </a:extLst>
          </p:cNvPr>
          <p:cNvSpPr txBox="1"/>
          <p:nvPr/>
        </p:nvSpPr>
        <p:spPr>
          <a:xfrm>
            <a:off x="10475537" y="703037"/>
            <a:ext cx="1091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仿宋_GB2312"/>
                <a:ea typeface="仿宋" panose="02010609060101010101" pitchFamily="49" charset="-122"/>
              </a:rPr>
              <a:t>B</a:t>
            </a:r>
            <a:endParaRPr lang="zh-CN" altLang="en-US" dirty="0">
              <a:latin typeface="仿宋_GB2312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AA7248-3E89-427D-9C6D-6E665BBB6DCA}"/>
              </a:ext>
            </a:extLst>
          </p:cNvPr>
          <p:cNvSpPr txBox="1"/>
          <p:nvPr/>
        </p:nvSpPr>
        <p:spPr>
          <a:xfrm>
            <a:off x="10535240" y="2006966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A</a:t>
            </a:r>
            <a:endParaRPr lang="zh-CN" altLang="en-US" dirty="0">
              <a:latin typeface="仿宋_GB231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A3EE8A-AE63-40AC-8B85-383BC8EEDE7D}"/>
              </a:ext>
            </a:extLst>
          </p:cNvPr>
          <p:cNvSpPr txBox="1"/>
          <p:nvPr/>
        </p:nvSpPr>
        <p:spPr>
          <a:xfrm>
            <a:off x="10535240" y="3310895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仿宋_GB2312"/>
                <a:ea typeface="仿宋" panose="02010609060101010101" pitchFamily="49" charset="-122"/>
              </a:rPr>
              <a:t>D</a:t>
            </a:r>
            <a:endParaRPr lang="zh-CN" altLang="en-US" dirty="0">
              <a:latin typeface="仿宋_GB231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91502E-341C-4FF1-8525-17ACFB3850B3}"/>
              </a:ext>
            </a:extLst>
          </p:cNvPr>
          <p:cNvSpPr txBox="1"/>
          <p:nvPr/>
        </p:nvSpPr>
        <p:spPr>
          <a:xfrm>
            <a:off x="494909" y="2839900"/>
            <a:ext cx="98745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12.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峰值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MIPS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（每秒百万次指令数）用来描述计算机的定点运算速度，通过对计算机指令集中基本指令的执行速度计算得到。假设某计算机中基本指令的执行需要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时钟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周期，每个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时钟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周期为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微秒，则该计算机的定点运算速度为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 MIPS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．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8		B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．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15		C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．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0.125		D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．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0.067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57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4DE7649-9F97-47A7-9DA4-34661D2C3909}"/>
              </a:ext>
            </a:extLst>
          </p:cNvPr>
          <p:cNvSpPr txBox="1"/>
          <p:nvPr/>
        </p:nvSpPr>
        <p:spPr>
          <a:xfrm>
            <a:off x="464270" y="462188"/>
            <a:ext cx="106405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13.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假定某数采用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IEEE754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单精度浮点数格式表示为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4510 0000H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，则该数的值是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0" indent="-342900" algn="just">
              <a:buFont typeface="+mj-lt"/>
              <a:buAutoNum type="alphaUcPeriod"/>
              <a:tabLst>
                <a:tab pos="457200" algn="l"/>
              </a:tabLst>
            </a:pP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+1.125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1800" kern="100" baseline="-25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10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×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2</a:t>
            </a:r>
            <a:r>
              <a:rPr lang="en-US" altLang="zh-CN" sz="1800" kern="1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		B.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+1.125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1800" kern="100" baseline="-25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10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× 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en-US" altLang="zh-CN" sz="1800" kern="1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11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0" indent="-342900" algn="just">
              <a:buFont typeface="+mj-lt"/>
              <a:buAutoNum type="alphaUcPeriod" startAt="3"/>
              <a:tabLst>
                <a:tab pos="457200" algn="l"/>
              </a:tabLst>
            </a:pPr>
            <a:r>
              <a:rPr lang="en-US" altLang="zh-CN" sz="1800" kern="1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+0.125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1800" kern="100" baseline="-25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10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× 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en-US" altLang="zh-CN" sz="1800" kern="1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11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		D.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+0.125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1800" kern="100" baseline="-25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10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× 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en-US" altLang="zh-CN" sz="1800" kern="1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14.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下列采集的波形声音质量最好的是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单声道、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位量化、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22.05kHz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采样频率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	B.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双声道、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位量化、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44.1kHz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采样频率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双声道、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16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位量化、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44.1kHz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采样频率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	D.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单声道、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16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位量化、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22.05kHz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采样频率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15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．小张用软件观察“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IE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浏览器”这几个字的内码时，显示结果如下图所示，从中可以看出汉字“浏”的内码是（十六进制）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E92B0B-5B08-4C26-878A-268AF52470EC}"/>
              </a:ext>
            </a:extLst>
          </p:cNvPr>
          <p:cNvSpPr txBox="1"/>
          <p:nvPr/>
        </p:nvSpPr>
        <p:spPr>
          <a:xfrm>
            <a:off x="464270" y="3324510"/>
            <a:ext cx="9716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A. 49		B. 45		C.E4 AF		D. C6 F7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28" name="图片 1">
            <a:extLst>
              <a:ext uri="{FF2B5EF4-FFF2-40B4-BE49-F238E27FC236}">
                <a16:creationId xmlns:a16="http://schemas.microsoft.com/office/drawing/2014/main" id="{DB2843C5-653E-4539-B06D-0AC3653A6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70" y="3693842"/>
            <a:ext cx="6180137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442D9F1-E129-4CFC-A9F7-74B0B05D18B2}"/>
              </a:ext>
            </a:extLst>
          </p:cNvPr>
          <p:cNvSpPr txBox="1"/>
          <p:nvPr/>
        </p:nvSpPr>
        <p:spPr>
          <a:xfrm>
            <a:off x="10352988" y="347320"/>
            <a:ext cx="1091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仿宋_GB2312"/>
                <a:ea typeface="仿宋" panose="02010609060101010101" pitchFamily="49" charset="-122"/>
              </a:rPr>
              <a:t>B</a:t>
            </a:r>
            <a:endParaRPr lang="zh-CN" altLang="en-US" dirty="0">
              <a:latin typeface="仿宋_GB2312"/>
              <a:ea typeface="仿宋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743B13-BE09-42BB-92ED-6C3569380892}"/>
              </a:ext>
            </a:extLst>
          </p:cNvPr>
          <p:cNvSpPr txBox="1"/>
          <p:nvPr/>
        </p:nvSpPr>
        <p:spPr>
          <a:xfrm>
            <a:off x="10412691" y="1651249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C</a:t>
            </a:r>
            <a:endParaRPr lang="zh-CN" altLang="en-US" dirty="0">
              <a:latin typeface="仿宋_GB231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8C0B75-B211-470B-A01D-6D55B3E766D3}"/>
              </a:ext>
            </a:extLst>
          </p:cNvPr>
          <p:cNvSpPr txBox="1"/>
          <p:nvPr/>
        </p:nvSpPr>
        <p:spPr>
          <a:xfrm>
            <a:off x="10412691" y="2955178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仿宋_GB2312"/>
                <a:ea typeface="仿宋" panose="02010609060101010101" pitchFamily="49" charset="-122"/>
              </a:rPr>
              <a:t>C</a:t>
            </a:r>
            <a:endParaRPr lang="zh-CN" altLang="en-US" dirty="0">
              <a:latin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val="194101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481BE2F-5EC6-4EB4-84BE-F2D6266CD701}"/>
              </a:ext>
            </a:extLst>
          </p:cNvPr>
          <p:cNvSpPr txBox="1"/>
          <p:nvPr/>
        </p:nvSpPr>
        <p:spPr>
          <a:xfrm>
            <a:off x="322869" y="188811"/>
            <a:ext cx="1042368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16.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以下给出的各种进位计数制的数中，最小的数为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0" indent="-342900" algn="just">
              <a:buFont typeface="+mj-lt"/>
              <a:buAutoNum type="alphaUcPeriod"/>
              <a:tabLst>
                <a:tab pos="457200" algn="l"/>
              </a:tabLst>
            </a:pP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1001 0110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kern="100" baseline="-25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	B.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63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1800" kern="100" baseline="-25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0" indent="-342900" algn="just">
              <a:buFont typeface="+mj-lt"/>
              <a:buAutoNum type="alphaUcPeriod" startAt="3"/>
              <a:tabLst>
                <a:tab pos="457200" algn="l"/>
              </a:tabLst>
            </a:pPr>
            <a:r>
              <a:rPr lang="en-US" altLang="zh-CN" sz="1800" kern="1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	5CH			D. 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2F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1800" kern="100" baseline="-25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16 </a:t>
            </a:r>
          </a:p>
          <a:p>
            <a:pPr marL="342900" lvl="0" indent="-342900" algn="just">
              <a:buFont typeface="+mj-lt"/>
              <a:buAutoNum type="alphaUcPeriod" startAt="3"/>
              <a:tabLst>
                <a:tab pos="457200" algn="l"/>
              </a:tabLst>
            </a:pPr>
            <a:endParaRPr lang="en-US" altLang="zh-CN" kern="100" baseline="-25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>
              <a:tabLst>
                <a:tab pos="457200" algn="l"/>
              </a:tabLst>
            </a:pPr>
            <a:endParaRPr lang="en-US" altLang="zh-CN" sz="1800" kern="100" baseline="-250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17.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负零的补码表示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100…00		B. 000…00  	C. 011…11	D. 111…11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ADA01C-BE7B-4063-B370-34B0F0C66DC2}"/>
              </a:ext>
            </a:extLst>
          </p:cNvPr>
          <p:cNvSpPr txBox="1"/>
          <p:nvPr/>
        </p:nvSpPr>
        <p:spPr>
          <a:xfrm>
            <a:off x="10212371" y="426293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仿宋_GB2312"/>
                <a:ea typeface="仿宋" panose="02010609060101010101" pitchFamily="49" charset="-122"/>
              </a:rPr>
              <a:t>D</a:t>
            </a:r>
            <a:endParaRPr lang="zh-CN" altLang="en-US" dirty="0">
              <a:latin typeface="仿宋_GB231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CCEFD0-13FB-40B2-A4E2-40AB942ECAEE}"/>
              </a:ext>
            </a:extLst>
          </p:cNvPr>
          <p:cNvSpPr txBox="1"/>
          <p:nvPr/>
        </p:nvSpPr>
        <p:spPr>
          <a:xfrm>
            <a:off x="10317637" y="1955007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仿宋_GB2312"/>
                <a:ea typeface="仿宋" panose="02010609060101010101" pitchFamily="49" charset="-122"/>
              </a:rPr>
              <a:t>B</a:t>
            </a:r>
            <a:endParaRPr lang="zh-CN" altLang="en-US" dirty="0">
              <a:latin typeface="仿宋_GB231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285710-A3EB-4A94-B789-828486FDBAF8}"/>
              </a:ext>
            </a:extLst>
          </p:cNvPr>
          <p:cNvSpPr txBox="1"/>
          <p:nvPr/>
        </p:nvSpPr>
        <p:spPr>
          <a:xfrm>
            <a:off x="322868" y="2856570"/>
            <a:ext cx="88022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18. [X]</a:t>
            </a:r>
            <a:r>
              <a:rPr lang="zh-CN" altLang="en-US" sz="1800" kern="100" baseline="-25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补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= X</a:t>
            </a:r>
            <a:r>
              <a:rPr lang="en-US" altLang="zh-CN" sz="1800" kern="100" baseline="-25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en-US" altLang="zh-CN" sz="1800" kern="100" baseline="-25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en-US" altLang="zh-CN" sz="1800" kern="100" baseline="-25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  <a:r>
              <a:rPr lang="en-US" altLang="zh-CN" sz="1800" kern="100" dirty="0" err="1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en-US" altLang="zh-CN" sz="1800" kern="100" baseline="-25000" dirty="0" err="1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(n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为整数），它的模是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just">
              <a:buAutoNum type="alphaUcPeriod"/>
            </a:pP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en-US" altLang="zh-CN" sz="1800" kern="1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n+1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		B. 2</a:t>
            </a:r>
            <a:r>
              <a:rPr lang="en-US" altLang="zh-CN" sz="1800" kern="1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 		C. 2</a:t>
            </a:r>
            <a:r>
              <a:rPr lang="en-US" altLang="zh-CN" sz="1800" kern="1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en-US" altLang="zh-CN" sz="1800" kern="100" baseline="-25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+ 1		D. 2</a:t>
            </a:r>
            <a:r>
              <a:rPr lang="en-US" altLang="zh-CN" sz="1800" kern="1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en-US" altLang="zh-CN" sz="1800" kern="100" baseline="-25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- 1	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5B71AC-16D7-46C5-93B4-FCB621889051}"/>
              </a:ext>
            </a:extLst>
          </p:cNvPr>
          <p:cNvSpPr txBox="1"/>
          <p:nvPr/>
        </p:nvSpPr>
        <p:spPr>
          <a:xfrm>
            <a:off x="10317637" y="2995069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仿宋_GB2312"/>
                <a:ea typeface="仿宋" panose="02010609060101010101" pitchFamily="49" charset="-122"/>
              </a:rPr>
              <a:t>A</a:t>
            </a:r>
            <a:endParaRPr lang="zh-CN" altLang="en-US" dirty="0">
              <a:latin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val="36698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85205F-E875-4558-AA23-2EB4A2CA1963}"/>
              </a:ext>
            </a:extLst>
          </p:cNvPr>
          <p:cNvSpPr txBox="1"/>
          <p:nvPr/>
        </p:nvSpPr>
        <p:spPr>
          <a:xfrm>
            <a:off x="615097" y="499869"/>
            <a:ext cx="8924827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19.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设寄存器位数为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位，机器数采用补码形式（含一位符号位），则十进制数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-26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存放在寄存器中的内容为</a:t>
            </a:r>
            <a:r>
              <a:rPr lang="en-US" altLang="zh-CN" sz="14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4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endParaRPr lang="zh-CN" altLang="zh-CN" sz="11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26H		B. 98B  	C. E6H		D. 5AH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algn="just"/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A27236-D16B-4D99-A963-E80B950BF4BC}"/>
              </a:ext>
            </a:extLst>
          </p:cNvPr>
          <p:cNvSpPr txBox="1"/>
          <p:nvPr/>
        </p:nvSpPr>
        <p:spPr>
          <a:xfrm>
            <a:off x="10609867" y="875751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C</a:t>
            </a:r>
            <a:endParaRPr lang="zh-CN" altLang="en-US" dirty="0">
              <a:latin typeface="仿宋_GB231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BBAE8C-EB4B-4777-81B5-F0DF47692D7D}"/>
              </a:ext>
            </a:extLst>
          </p:cNvPr>
          <p:cNvSpPr txBox="1"/>
          <p:nvPr/>
        </p:nvSpPr>
        <p:spPr>
          <a:xfrm>
            <a:off x="639058" y="2120869"/>
            <a:ext cx="10913884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20.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假定变量</a:t>
            </a:r>
            <a:r>
              <a:rPr lang="en-US" altLang="zh-CN" sz="1800" kern="100" dirty="0" err="1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f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的数据类型分别是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float 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已知 </a:t>
            </a:r>
            <a:r>
              <a:rPr lang="en-US" altLang="zh-CN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=12345 , f = 1.2345e3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，则在一个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位机器中执行下列表达式时，结果为“假”的是</a:t>
            </a:r>
            <a:r>
              <a:rPr lang="en-US" altLang="zh-CN" sz="14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4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endParaRPr lang="zh-CN" altLang="zh-CN" sz="11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== (int)(float)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		B. 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== (int)(double)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	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C. f=(float)(int)f		D. f==(float)(double)f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algn="just"/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30B2BB-A581-4F2E-B2F5-A1F8E51A3387}"/>
              </a:ext>
            </a:extLst>
          </p:cNvPr>
          <p:cNvSpPr txBox="1"/>
          <p:nvPr/>
        </p:nvSpPr>
        <p:spPr>
          <a:xfrm>
            <a:off x="10535240" y="2913393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C</a:t>
            </a:r>
            <a:endParaRPr lang="zh-CN" altLang="en-US" dirty="0">
              <a:latin typeface="仿宋_GB231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9363D6-32E5-4866-AA63-488272AF9AC8}"/>
              </a:ext>
            </a:extLst>
          </p:cNvPr>
          <p:cNvSpPr txBox="1"/>
          <p:nvPr/>
        </p:nvSpPr>
        <p:spPr>
          <a:xfrm>
            <a:off x="615096" y="4318885"/>
            <a:ext cx="11149555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21.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假定两种浮点数表示格式的位数都是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位，但格式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的阶码长、尾数短，格式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的阶码短、尾数长，其他所有规定都相同，则它们可表示的数的精度和范围</a:t>
            </a:r>
            <a:r>
              <a:rPr lang="en-US" altLang="zh-CN" sz="14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4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endParaRPr lang="zh-CN" altLang="zh-CN" sz="11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两者可表示的数的范围和精度均相同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	 B. 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格式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1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可表示的数的范围更小，但精度更高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	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C. 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格式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2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可表示的数的范围更小，但精度更高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D. 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格式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1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可表示的数的范围更大，但精度更高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A6DA32-99D2-48D4-B418-59560ACCEF76}"/>
              </a:ext>
            </a:extLst>
          </p:cNvPr>
          <p:cNvSpPr txBox="1"/>
          <p:nvPr/>
        </p:nvSpPr>
        <p:spPr>
          <a:xfrm>
            <a:off x="10609867" y="5374228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C</a:t>
            </a:r>
            <a:endParaRPr lang="zh-CN" altLang="en-US" dirty="0">
              <a:latin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val="13245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81928F-B81E-49CE-8AF4-25D1944AFD7A}"/>
              </a:ext>
            </a:extLst>
          </p:cNvPr>
          <p:cNvSpPr txBox="1"/>
          <p:nvPr/>
        </p:nvSpPr>
        <p:spPr>
          <a:xfrm>
            <a:off x="275731" y="331347"/>
            <a:ext cx="11149555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22.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考虑以下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语言代码：</a:t>
            </a:r>
            <a:endParaRPr lang="en-US" altLang="zh-CN" sz="18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short </a:t>
            </a:r>
            <a:r>
              <a:rPr lang="en-US" altLang="zh-CN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si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=-8196;  //2^13 8192</a:t>
            </a:r>
          </a:p>
          <a:p>
            <a:pPr algn="just"/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int </a:t>
            </a:r>
            <a:r>
              <a:rPr lang="en-US" altLang="zh-CN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=</a:t>
            </a:r>
            <a:r>
              <a:rPr lang="en-US" altLang="zh-CN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si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pPr algn="just"/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执行上述程序段以后，</a:t>
            </a:r>
            <a:r>
              <a:rPr lang="en-US" altLang="zh-CN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的机器数表示为</a:t>
            </a:r>
            <a:r>
              <a:rPr lang="en-US" altLang="zh-CN" sz="14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4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endParaRPr lang="zh-CN" altLang="zh-CN" sz="11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0000 9FFCH	 B. 0000 DFFCH		C. FFFF 9FFCH		 D. FFFF DFFCH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2C4D1C-48F6-4233-8A14-BAB444F9842B}"/>
              </a:ext>
            </a:extLst>
          </p:cNvPr>
          <p:cNvSpPr txBox="1"/>
          <p:nvPr/>
        </p:nvSpPr>
        <p:spPr>
          <a:xfrm>
            <a:off x="10393838" y="1154649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D</a:t>
            </a:r>
            <a:endParaRPr lang="zh-CN" altLang="en-US" dirty="0">
              <a:latin typeface="仿宋_GB231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3F7A35-3862-43BB-A78E-4CB7735DAE25}"/>
              </a:ext>
            </a:extLst>
          </p:cNvPr>
          <p:cNvSpPr txBox="1"/>
          <p:nvPr/>
        </p:nvSpPr>
        <p:spPr>
          <a:xfrm>
            <a:off x="275730" y="2605697"/>
            <a:ext cx="11149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23.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假定某计算机按字节编址，采用小端方式，有一个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float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型变量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的地址为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FFFF C000H, x = 12345678H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，则在内存单元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FFFF C001H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中存放的内容是</a:t>
            </a:r>
            <a:r>
              <a:rPr lang="en-US" altLang="zh-CN" sz="11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1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1234H	 B. 34H		C. 56H		 D. 5678H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9F5D57-AFDC-47B1-9F3F-BA21C50F8B17}"/>
              </a:ext>
            </a:extLst>
          </p:cNvPr>
          <p:cNvSpPr txBox="1"/>
          <p:nvPr/>
        </p:nvSpPr>
        <p:spPr>
          <a:xfrm>
            <a:off x="10393838" y="3129058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C</a:t>
            </a:r>
            <a:endParaRPr lang="zh-CN" altLang="en-US" dirty="0">
              <a:latin typeface="仿宋_GB231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88B917-4B87-4775-AAED-B83BB40429D3}"/>
              </a:ext>
            </a:extLst>
          </p:cNvPr>
          <p:cNvSpPr txBox="1"/>
          <p:nvPr/>
        </p:nvSpPr>
        <p:spPr>
          <a:xfrm>
            <a:off x="275729" y="4313520"/>
            <a:ext cx="11149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24.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对于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IEEE754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单精度浮点数加减运算，只要对阶时得到的两个阶码之差的绝对值大于等于</a:t>
            </a:r>
            <a:r>
              <a:rPr lang="en-US" altLang="zh-CN" sz="11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，就无需继续进行后续处理，此时，运算结果直接取阶大的那个数。</a:t>
            </a:r>
            <a:endParaRPr lang="zh-CN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24	 B. 25		C. 126		 D. 128</a:t>
            </a:r>
            <a:endParaRPr lang="zh-CN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1B5BF6-4C5F-471E-B297-C8EB7F690AE3}"/>
              </a:ext>
            </a:extLst>
          </p:cNvPr>
          <p:cNvSpPr txBox="1"/>
          <p:nvPr/>
        </p:nvSpPr>
        <p:spPr>
          <a:xfrm>
            <a:off x="10259511" y="4949438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B</a:t>
            </a:r>
            <a:endParaRPr lang="zh-CN" altLang="en-US" dirty="0">
              <a:latin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val="63243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E6841D-456E-493F-934E-B0AA93136039}"/>
              </a:ext>
            </a:extLst>
          </p:cNvPr>
          <p:cNvSpPr txBox="1"/>
          <p:nvPr/>
        </p:nvSpPr>
        <p:spPr>
          <a:xfrm>
            <a:off x="275729" y="363689"/>
            <a:ext cx="11149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25. 16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位无符号整数能够表示的数的范围是</a:t>
            </a:r>
            <a:r>
              <a:rPr lang="en-US" altLang="zh-CN" sz="14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4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68AD49-982B-40EA-8F24-8BAA874C13EE}"/>
              </a:ext>
            </a:extLst>
          </p:cNvPr>
          <p:cNvSpPr txBox="1"/>
          <p:nvPr/>
        </p:nvSpPr>
        <p:spPr>
          <a:xfrm>
            <a:off x="7506884" y="433999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0 – 2</a:t>
            </a:r>
            <a:r>
              <a:rPr lang="en-US" altLang="zh-CN" sz="1800" kern="100" baseline="30000" dirty="0">
                <a:effectLst/>
                <a:latin typeface="仿宋_GB2312"/>
                <a:ea typeface="仿宋" panose="02010609060101010101" pitchFamily="49" charset="-122"/>
              </a:rPr>
              <a:t>16</a:t>
            </a:r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-1</a:t>
            </a:r>
            <a:endParaRPr lang="zh-CN" altLang="en-US" dirty="0">
              <a:latin typeface="仿宋_GB231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A91FB2-6A6C-4627-A7AB-A63F5665A7E3}"/>
              </a:ext>
            </a:extLst>
          </p:cNvPr>
          <p:cNvSpPr txBox="1"/>
          <p:nvPr/>
        </p:nvSpPr>
        <p:spPr>
          <a:xfrm>
            <a:off x="275729" y="1477623"/>
            <a:ext cx="11149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26. 16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位补码定点整数能够表示的数的范围是</a:t>
            </a:r>
            <a:r>
              <a:rPr lang="en-US" altLang="zh-CN" sz="14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______</a:t>
            </a:r>
            <a:r>
              <a:rPr lang="zh-CN" altLang="zh-CN" sz="14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079441-0C85-4265-8853-FA7925507AD9}"/>
              </a:ext>
            </a:extLst>
          </p:cNvPr>
          <p:cNvSpPr txBox="1"/>
          <p:nvPr/>
        </p:nvSpPr>
        <p:spPr>
          <a:xfrm>
            <a:off x="7506884" y="1477623"/>
            <a:ext cx="165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仿宋_GB2312"/>
                <a:ea typeface="仿宋" panose="02010609060101010101" pitchFamily="49" charset="-122"/>
              </a:rPr>
              <a:t> – 2</a:t>
            </a:r>
            <a:r>
              <a:rPr lang="en-US" altLang="zh-CN" sz="1800" kern="100" baseline="30000" dirty="0">
                <a:effectLst/>
                <a:latin typeface="仿宋_GB2312"/>
                <a:ea typeface="仿宋" panose="02010609060101010101" pitchFamily="49" charset="-122"/>
              </a:rPr>
              <a:t>15</a:t>
            </a:r>
            <a:r>
              <a:rPr lang="en-US" altLang="zh-CN" kern="100" dirty="0">
                <a:latin typeface="仿宋_GB2312"/>
                <a:ea typeface="仿宋" panose="02010609060101010101" pitchFamily="49" charset="-122"/>
              </a:rPr>
              <a:t>    - 2</a:t>
            </a:r>
            <a:r>
              <a:rPr lang="en-US" altLang="zh-CN" kern="100" baseline="30000" dirty="0">
                <a:latin typeface="仿宋_GB2312"/>
                <a:ea typeface="仿宋" panose="02010609060101010101" pitchFamily="49" charset="-122"/>
              </a:rPr>
              <a:t>15</a:t>
            </a:r>
            <a:r>
              <a:rPr lang="en-US" altLang="zh-CN" kern="100" dirty="0">
                <a:latin typeface="仿宋_GB2312"/>
                <a:ea typeface="仿宋" panose="02010609060101010101" pitchFamily="49" charset="-122"/>
              </a:rPr>
              <a:t>-1  </a:t>
            </a:r>
            <a:endParaRPr lang="zh-CN" altLang="en-US" dirty="0">
              <a:latin typeface="仿宋_GB231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C19A2C-5695-4B8B-BF51-E2CADA4BECC9}"/>
              </a:ext>
            </a:extLst>
          </p:cNvPr>
          <p:cNvSpPr txBox="1"/>
          <p:nvPr/>
        </p:nvSpPr>
        <p:spPr>
          <a:xfrm>
            <a:off x="275728" y="2591557"/>
            <a:ext cx="111495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27. 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假定某计算机存储器按字节编址，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从存储器中读出一个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字节信息 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D = 3234 3538H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，该信息的内存地址为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0000 F00C H</a:t>
            </a:r>
            <a:r>
              <a:rPr lang="zh-CN" altLang="en-US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，按小端方式存放</a:t>
            </a:r>
            <a:r>
              <a:rPr lang="zh-CN" altLang="zh-CN" sz="14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）该信息 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D 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占用了几个内存单元？这几个内存单元的地址及其内容是什么？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）若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 D 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是一个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位补码表示的带符号整数，其值是多少？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）若 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D 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是一个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位无符号数，其值是多少？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）若 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D 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是一个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IEEE754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单精度浮点数，则其值是多少？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）若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 D 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中前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个字节分别是一个像素的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R/G/B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</a:rPr>
              <a:t>分量的颜色值，则其值各是多少？</a:t>
            </a:r>
            <a:endParaRPr lang="en-US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7" name="表格 13">
            <a:extLst>
              <a:ext uri="{FF2B5EF4-FFF2-40B4-BE49-F238E27FC236}">
                <a16:creationId xmlns:a16="http://schemas.microsoft.com/office/drawing/2014/main" id="{3CAA4E06-D00F-48B2-B763-24D7E5C6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51105"/>
              </p:ext>
            </p:extLst>
          </p:nvPr>
        </p:nvGraphicFramePr>
        <p:xfrm>
          <a:off x="434723" y="5367484"/>
          <a:ext cx="10990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455">
                  <a:extLst>
                    <a:ext uri="{9D8B030D-6E8A-4147-A177-3AD203B41FA5}">
                      <a16:colId xmlns:a16="http://schemas.microsoft.com/office/drawing/2014/main" val="1452435642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1696611029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4209111167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2175126773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3756399551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3491360841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4013276949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4120740064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1330402978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3817750771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1189621754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1958569571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3111285267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175429153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712837418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3648996952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174685806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662224923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2722077398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3671066881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1140879967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1178193287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1057719902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697571466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3822022429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3339180955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2833951065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3219760506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2187795266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970465537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3749639554"/>
                    </a:ext>
                  </a:extLst>
                </a:gridCol>
                <a:gridCol w="343455">
                  <a:extLst>
                    <a:ext uri="{9D8B030D-6E8A-4147-A177-3AD203B41FA5}">
                      <a16:colId xmlns:a16="http://schemas.microsoft.com/office/drawing/2014/main" val="128778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6003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0F7B8AE-250C-47C5-9CFA-5E6A045D7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400680"/>
              </p:ext>
            </p:extLst>
          </p:nvPr>
        </p:nvGraphicFramePr>
        <p:xfrm>
          <a:off x="434755" y="5061267"/>
          <a:ext cx="10990528" cy="279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454">
                  <a:extLst>
                    <a:ext uri="{9D8B030D-6E8A-4147-A177-3AD203B41FA5}">
                      <a16:colId xmlns:a16="http://schemas.microsoft.com/office/drawing/2014/main" val="1452435642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1696611029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4209111167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2175126773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3756399551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3491360841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4013276949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4120740064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1330402978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3817750771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1189621754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1958569571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3111285267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175429153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712837418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3648996952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174685806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662224923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2722077398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3671066881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1140879967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1178193287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1057719902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697571466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3822022429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3339180955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2833951065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3219760506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2187795266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970465537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3749639554"/>
                    </a:ext>
                  </a:extLst>
                </a:gridCol>
                <a:gridCol w="343454">
                  <a:extLst>
                    <a:ext uri="{9D8B030D-6E8A-4147-A177-3AD203B41FA5}">
                      <a16:colId xmlns:a16="http://schemas.microsoft.com/office/drawing/2014/main" val="128778913"/>
                    </a:ext>
                  </a:extLst>
                </a:gridCol>
              </a:tblGrid>
              <a:tr h="279185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860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45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2440</Words>
  <Application>Microsoft Office PowerPoint</Application>
  <PresentationFormat>宽屏</PresentationFormat>
  <Paragraphs>284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仿宋</vt:lpstr>
      <vt:lpstr>仿宋_GB2312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Y</dc:creator>
  <cp:lastModifiedBy>W Y</cp:lastModifiedBy>
  <cp:revision>45</cp:revision>
  <dcterms:created xsi:type="dcterms:W3CDTF">2020-12-22T00:59:48Z</dcterms:created>
  <dcterms:modified xsi:type="dcterms:W3CDTF">2020-12-22T07:40:06Z</dcterms:modified>
</cp:coreProperties>
</file>