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퀀트 스터디 </a:t>
            </a:r>
            <a:r>
              <a:rPr lang="en-US" altLang="ko-KR"/>
              <a:t>2</a:t>
            </a:r>
            <a:r>
              <a:rPr lang="ko-KR" altLang="en-US"/>
              <a:t>주차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테크 기업과 금 가격의 상관관계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90954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ko-KR" altLang="en-US"/>
              <a:t>MDD: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최대 낙폭은 약 -25% 수준이라고 보여집니다. 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드로우다운에 대해서: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2020년 (코로나 팬데믹)과 2022년 (금리 인상 등) 시기에 주요 낙폭이 발생한 것으로 보입니다.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그 이후 점차 회복하고 있습니다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974524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정리</a:t>
            </a:r>
            <a:r>
              <a:rPr lang="en-US" altLang="ko-KR"/>
              <a:t>(</a:t>
            </a:r>
            <a:r>
              <a:rPr lang="ko-KR" altLang="en-US"/>
              <a:t>지피티의 도움</a:t>
            </a:r>
            <a:r>
              <a:rPr lang="en-US" altLang="ko-KR"/>
              <a:t>..)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lvl="0">
              <a:defRPr/>
            </a:pPr>
            <a:r>
              <a:rPr lang="ko-KR" altLang="en-US"/>
              <a:t>이 포트폴리오는 장기적으로 우수한 성과를 내며, 10년간 높은 누적 수익률을 기록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특히 드로우다운 발생 후 빠르게 회복한 점에서 리스크 관리와 강한 회복력을 보임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최대 낙폭이 -25% 수준으로, 시장 변동성에 따라 포트폴리오가 단기적으로 큰 손실을 경험할 가능성이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투자자 고려 사항: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하락 시점에서의 대응 계획(예: 리밸런싱, 추가 투자)을 미리 고려하는 것이 중요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144434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선정 이유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교수님의 한마디 </a:t>
            </a:r>
            <a:r>
              <a:rPr lang="en-US" altLang="ko-KR"/>
              <a:t>“</a:t>
            </a:r>
            <a:r>
              <a:rPr lang="ko-KR" altLang="en-US"/>
              <a:t>예령 조교 앞으로는 금을 모아야해요</a:t>
            </a:r>
            <a:r>
              <a:rPr lang="en-US" altLang="ko-KR"/>
              <a:t>~</a:t>
            </a:r>
            <a:r>
              <a:rPr lang="ko-KR" altLang="en-US"/>
              <a:t> 보석 같은거 사지 말고</a:t>
            </a:r>
            <a:r>
              <a:rPr lang="en-US" altLang="ko-KR"/>
              <a:t>~”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내가 관심있는 것 </a:t>
            </a:r>
            <a:r>
              <a:rPr lang="en-US" altLang="ko-KR"/>
              <a:t>:</a:t>
            </a:r>
            <a:r>
              <a:rPr lang="ko-KR" altLang="en-US"/>
              <a:t> 테크 기업들의 동향</a:t>
            </a:r>
            <a:r>
              <a:rPr lang="en-US" altLang="ko-KR"/>
              <a:t>,</a:t>
            </a:r>
            <a:r>
              <a:rPr lang="ko-KR" altLang="en-US"/>
              <a:t> 흐름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합쳐서 </a:t>
            </a:r>
            <a:r>
              <a:rPr lang="en-US" altLang="ko-KR"/>
              <a:t>:</a:t>
            </a:r>
            <a:r>
              <a:rPr lang="ko-KR" altLang="en-US"/>
              <a:t> 테크 기업과 금 가격의 상관관계에 대한 조사를 해보자</a:t>
            </a:r>
            <a:r>
              <a:rPr lang="en-US" altLang="ko-KR"/>
              <a:t>!</a:t>
            </a:r>
            <a:r>
              <a:rPr lang="ko-KR" altLang="en-US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7500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어떤 데이터를 이용해서 확인해 보나요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Yahoo Finance의 API를 통해 각 기업의 주가 데이터를 수집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Y</a:t>
            </a:r>
            <a:r>
              <a:rPr lang="en-US" altLang="ko-KR"/>
              <a:t>ahoo Finance의 GLD 데이터를 </a:t>
            </a:r>
            <a:r>
              <a:rPr lang="ko-KR" altLang="en-US"/>
              <a:t>사용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7632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포트폴리오구성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lvl="0">
              <a:defRPr/>
            </a:pPr>
            <a:r>
              <a:rPr lang="ko-KR" altLang="en-US"/>
              <a:t>AAPL (Apple)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테크 기업 주식으로 전 세계적으로 높은 시장 점유율을 보유.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AMZN (Amazon)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클라우드 컴퓨팅 시장에서 중요한 기업.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GOOGL (Alphabet)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검색 및 광고 플랫폼 분야의 대표 기업.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NFLX (Netflix)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요즘 뜨는 </a:t>
            </a:r>
            <a:r>
              <a:rPr lang="en-US" altLang="ko-KR"/>
              <a:t>!</a:t>
            </a:r>
            <a:r>
              <a:rPr lang="ko-KR" altLang="en-US"/>
              <a:t> 스트리밍 미디어 서비스.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Gold ETF (GLD)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-&gt;</a:t>
            </a:r>
            <a:r>
              <a:rPr lang="ko-KR" altLang="en-US"/>
              <a:t> 금을 기반으로 한 ETF로, 안전 자산</a:t>
            </a:r>
            <a:r>
              <a:rPr lang="en-US" altLang="ko-KR"/>
              <a:t>(</a:t>
            </a:r>
            <a:r>
              <a:rPr lang="ko-KR" altLang="en-US"/>
              <a:t>오 이런 것도 있구나</a:t>
            </a:r>
            <a:r>
              <a:rPr lang="en-US" altLang="ko-KR"/>
              <a:t>~)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01013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구성 비율</a:t>
            </a:r>
            <a:r>
              <a:rPr lang="en-US" altLang="ko-KR"/>
              <a:t>(</a:t>
            </a:r>
            <a:r>
              <a:rPr lang="ko-KR" altLang="en-US"/>
              <a:t>투자금: 1억 달러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AAP</a:t>
            </a:r>
            <a:r>
              <a:rPr lang="en-US" altLang="ko-KR"/>
              <a:t>L:</a:t>
            </a:r>
            <a:r>
              <a:rPr lang="ko-KR" altLang="en-US"/>
              <a:t>테크 기업 중 시가총액이 가장 큼</a:t>
            </a:r>
            <a:r>
              <a:rPr lang="en-US" altLang="ko-KR"/>
              <a:t>.</a:t>
            </a:r>
            <a:r>
              <a:rPr lang="ko-KR" altLang="en-US"/>
              <a:t> 30%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AMZN</a:t>
            </a:r>
            <a:r>
              <a:rPr lang="en-US" altLang="ko-KR"/>
              <a:t>:</a:t>
            </a:r>
            <a:r>
              <a:rPr lang="ko-KR" altLang="en-US"/>
              <a:t> 전자상거래와 클라우드 컴퓨팅 분야에서 선도적임</a:t>
            </a:r>
            <a:r>
              <a:rPr lang="en-US" altLang="ko-KR"/>
              <a:t>.</a:t>
            </a:r>
            <a:r>
              <a:rPr lang="ko-KR" altLang="en-US"/>
              <a:t> 25%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GOOGL</a:t>
            </a:r>
            <a:r>
              <a:rPr lang="en-US" altLang="ko-KR"/>
              <a:t>:</a:t>
            </a:r>
            <a:r>
              <a:rPr lang="ko-KR" altLang="en-US"/>
              <a:t> 검색 엔진과 온라인 광고 시장에서 지배적임</a:t>
            </a:r>
            <a:r>
              <a:rPr lang="en-US" altLang="ko-KR"/>
              <a:t>.</a:t>
            </a:r>
            <a:r>
              <a:rPr lang="ko-KR" altLang="en-US"/>
              <a:t> 20%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NFLX </a:t>
            </a:r>
            <a:r>
              <a:rPr lang="en-US" altLang="ko-KR"/>
              <a:t>:</a:t>
            </a:r>
            <a:r>
              <a:rPr lang="ko-KR" altLang="en-US"/>
              <a:t> 스트리밍 서비스 분야, 엔터테인먼트 산업에 큰 영향을 미침</a:t>
            </a:r>
            <a:r>
              <a:rPr lang="en-US" altLang="ko-KR"/>
              <a:t>.</a:t>
            </a:r>
            <a:r>
              <a:rPr lang="ko-KR" altLang="en-US"/>
              <a:t> 15%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GLD: 금 가격을 추종하는 ETF</a:t>
            </a:r>
            <a:r>
              <a:rPr lang="en-US" altLang="ko-KR"/>
              <a:t>.</a:t>
            </a:r>
            <a:r>
              <a:rPr lang="ko-KR" altLang="en-US"/>
              <a:t> 10%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203599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데이터 수집 및 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53420" b="53860"/>
          <a:stretch>
            <a:fillRect/>
          </a:stretch>
        </p:blipFill>
        <p:spPr>
          <a:xfrm>
            <a:off x="609599" y="1600200"/>
            <a:ext cx="7841061" cy="48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1628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포트폴리오 분할 분석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초기 자산 투자 금액은 initial_investment * weights로 계산.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yfinance를 사용해 Yahoo Finance에서 데이터 다운로드.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데이터는 2015년부터 시작하여 현재까지 수집.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일간 및 누적 수익률 계산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개별 자산의 일간 수익률 계산: pct_change()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포트폴리오 가중 평균 수익률 계산: (daily_returns * weights).sum(axis=1)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MDD 계산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누적 수익률의 최고점 대비 최대 하락 비율을 계산.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포트폴리오 및 개별 자산별 MDD를 모두 출력.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9217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014" y="540562"/>
            <a:ext cx="11532276" cy="57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9296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위 차트는 무엇을 의미하지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lvl="0">
              <a:defRPr/>
            </a:pPr>
            <a:r>
              <a:rPr lang="ko-KR" altLang="en-US"/>
              <a:t>누적 수익률: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2015년부터 2025년까지, 포트폴리오의 누적 수익률은 약 10배가 되었습니다</a:t>
            </a:r>
            <a:r>
              <a:rPr lang="en-US" altLang="ko-KR"/>
              <a:t>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장기적으로 우상향하는 추세입니다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변동성: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특히 2020년과 2022년에 큰 하락과 회복이 반복되었으며, 이는 금융시장 전체의 변동성이 있었음을 의미합니다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이후 안정적인 상승세를 유지하는 것 같아 보이고 2025년에는 새로운 최고점을 찍습니다</a:t>
            </a:r>
            <a:r>
              <a:rPr lang="en-US" altLang="ko-KR"/>
              <a:t>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422005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305</ep:Words>
  <ep:PresentationFormat>화면 슬라이드 쇼(4:3)</ep:PresentationFormat>
  <ep:Paragraphs>75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퀀트 스터디 2주차 과제</vt:lpstr>
      <vt:lpstr>선정 이유</vt:lpstr>
      <vt:lpstr>어떤 데이터를 이용해서 확인해 보나요?</vt:lpstr>
      <vt:lpstr>포트폴리오구성</vt:lpstr>
      <vt:lpstr>구성 비율(투자금: 1억 달러)</vt:lpstr>
      <vt:lpstr>데이터 수집 및 분석</vt:lpstr>
      <vt:lpstr>포트폴리오 분할 분석</vt:lpstr>
      <vt:lpstr>슬라이드 8</vt:lpstr>
      <vt:lpstr>위 차트는 무엇을 의미하지?</vt:lpstr>
      <vt:lpstr>슬라이드 10</vt:lpstr>
      <vt:lpstr>정리(지피티의 도움..)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2025-01-21T08:07:46.240</dcterms:created>
  <dc:creator>장예령</dc:creator>
  <cp:lastModifiedBy>장예령</cp:lastModifiedBy>
  <dcterms:modified xsi:type="dcterms:W3CDTF">2025-01-22T07:34:19.048</dcterms:modified>
  <cp:revision>12</cp:revision>
  <dc:title>퀀트 스터디 2주차 과제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