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78" r:id="rId2"/>
    <p:sldId id="332" r:id="rId3"/>
    <p:sldId id="259" r:id="rId4"/>
    <p:sldId id="260" r:id="rId5"/>
    <p:sldId id="298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50" r:id="rId19"/>
    <p:sldId id="348" r:id="rId20"/>
    <p:sldId id="349" r:id="rId21"/>
    <p:sldId id="345" r:id="rId22"/>
    <p:sldId id="346" r:id="rId23"/>
    <p:sldId id="362" r:id="rId24"/>
    <p:sldId id="347" r:id="rId25"/>
    <p:sldId id="355" r:id="rId26"/>
    <p:sldId id="351" r:id="rId27"/>
    <p:sldId id="353" r:id="rId28"/>
    <p:sldId id="358" r:id="rId29"/>
    <p:sldId id="384" r:id="rId30"/>
    <p:sldId id="352" r:id="rId31"/>
    <p:sldId id="357" r:id="rId32"/>
    <p:sldId id="356" r:id="rId33"/>
    <p:sldId id="359" r:id="rId34"/>
    <p:sldId id="360" r:id="rId35"/>
    <p:sldId id="363" r:id="rId36"/>
    <p:sldId id="364" r:id="rId37"/>
    <p:sldId id="365" r:id="rId38"/>
    <p:sldId id="366" r:id="rId39"/>
    <p:sldId id="368" r:id="rId40"/>
    <p:sldId id="369" r:id="rId41"/>
    <p:sldId id="370" r:id="rId42"/>
    <p:sldId id="371" r:id="rId43"/>
    <p:sldId id="372" r:id="rId44"/>
    <p:sldId id="373" r:id="rId45"/>
    <p:sldId id="375" r:id="rId46"/>
    <p:sldId id="376" r:id="rId47"/>
    <p:sldId id="378" r:id="rId48"/>
    <p:sldId id="377" r:id="rId49"/>
    <p:sldId id="379" r:id="rId50"/>
    <p:sldId id="380" r:id="rId51"/>
    <p:sldId id="381" r:id="rId52"/>
    <p:sldId id="382" r:id="rId53"/>
    <p:sldId id="383" r:id="rId54"/>
    <p:sldId id="261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orient="horz" pos="3339" userDrawn="1">
          <p15:clr>
            <a:srgbClr val="A4A3A4"/>
          </p15:clr>
        </p15:guide>
        <p15:guide id="5" pos="7083" userDrawn="1">
          <p15:clr>
            <a:srgbClr val="A4A3A4"/>
          </p15:clr>
        </p15:guide>
        <p15:guide id="6" pos="937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EDA"/>
    <a:srgbClr val="69C8F2"/>
    <a:srgbClr val="FFFFFF"/>
    <a:srgbClr val="B3CBF7"/>
    <a:srgbClr val="EE7A5D"/>
    <a:srgbClr val="248DE4"/>
    <a:srgbClr val="07B2C4"/>
    <a:srgbClr val="F47121"/>
    <a:srgbClr val="FCBA03"/>
    <a:srgbClr val="814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135D4-2FB4-44CA-9090-F09B9F18EE20}" v="3" dt="2022-01-27T09:12:38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2" autoAdjust="0"/>
    <p:restoredTop sz="85276" autoAdjust="0"/>
  </p:normalViewPr>
  <p:slideViewPr>
    <p:cSldViewPr snapToGrid="0" showGuides="1">
      <p:cViewPr varScale="1">
        <p:scale>
          <a:sx n="104" d="100"/>
          <a:sy n="104" d="100"/>
        </p:scale>
        <p:origin x="336" y="72"/>
      </p:cViewPr>
      <p:guideLst>
        <p:guide orient="horz" pos="3793"/>
        <p:guide pos="3840"/>
        <p:guide pos="665"/>
        <p:guide orient="horz" pos="3339"/>
        <p:guide pos="7083"/>
        <p:guide pos="937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B4C7F-CBA3-4DBA-BE38-84CE3FD6C2BD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A6748-8D59-4824-B9F4-DCA41D86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0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身着宇航服的宇航员在白色的未来派隧道">
            <a:extLst>
              <a:ext uri="{FF2B5EF4-FFF2-40B4-BE49-F238E27FC236}">
                <a16:creationId xmlns:a16="http://schemas.microsoft.com/office/drawing/2014/main" id="{362AB12E-6471-4319-BFDF-17B7F5DCB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3" t="22820" r="36765" b="382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558993-62AE-4EDD-BA78-BC7428B5B6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FAE2F-E712-4C15-9E7E-4D828CB31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6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2283B-1E60-4DD0-B94E-F9607B14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AE2F-E712-4C15-9E7E-4D828CB31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7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房间的摆设布局&#10;&#10;中度可信度描述已自动生成">
            <a:extLst>
              <a:ext uri="{FF2B5EF4-FFF2-40B4-BE49-F238E27FC236}">
                <a16:creationId xmlns:a16="http://schemas.microsoft.com/office/drawing/2014/main" id="{7CE97D0E-6843-4EEA-BEAD-8CD9A11879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8FA06-D177-4B0C-9126-5CDF7CA3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4950" y="6356350"/>
            <a:ext cx="2743200" cy="365125"/>
          </a:xfrm>
        </p:spPr>
        <p:txBody>
          <a:bodyPr/>
          <a:lstStyle/>
          <a:p>
            <a:fld id="{A25FAE2F-E712-4C15-9E7E-4D828CB31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6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身着宇航服的宇航员在白色的未来派隧道">
            <a:extLst>
              <a:ext uri="{FF2B5EF4-FFF2-40B4-BE49-F238E27FC236}">
                <a16:creationId xmlns:a16="http://schemas.microsoft.com/office/drawing/2014/main" id="{45088EE8-E6E9-4DA2-9EAE-45646EEC8D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9" t="21612" r="14899" b="39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10752-90A6-AF41-B0A5-16A33FDB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A13-1D35-FB4C-A00C-0558FB41B5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06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CAA8738-79C1-4D36-AD79-7B4A78EB4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E4D1C51-4AC7-45F7-B270-216101BA824A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135063"/>
            <a:ext cx="108457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3441299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3145028"/>
            <a:ext cx="108457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904007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身着宇航服的宇航员在白色的未来派隧道">
            <a:extLst>
              <a:ext uri="{FF2B5EF4-FFF2-40B4-BE49-F238E27FC236}">
                <a16:creationId xmlns:a16="http://schemas.microsoft.com/office/drawing/2014/main" id="{134D1D8F-072D-441A-B3F5-87BC0A930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" t="52066" r="58240" b="15505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26594-A885-4933-9219-C4CC8980A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138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AE2F-E712-4C15-9E7E-4D828CB31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0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3" r:id="rId4"/>
    <p:sldLayoutId id="2147483654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5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2A7036F-D2CA-4F1A-BA78-B3BF6F610EAF}"/>
              </a:ext>
            </a:extLst>
          </p:cNvPr>
          <p:cNvSpPr txBox="1"/>
          <p:nvPr/>
        </p:nvSpPr>
        <p:spPr>
          <a:xfrm>
            <a:off x="973202" y="1501552"/>
            <a:ext cx="8263801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000" b="1">
                <a:ln w="12700">
                  <a:gradFill>
                    <a:gsLst>
                      <a:gs pos="0">
                        <a:schemeClr val="accent1"/>
                      </a:gs>
                      <a:gs pos="100000">
                        <a:schemeClr val="accent6"/>
                      </a:gs>
                    </a:gsLst>
                    <a:lin ang="2700000" scaled="0"/>
                  </a:gradFill>
                </a:ln>
                <a:noFill/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电子与信息技术协会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7C2669F-479B-4BF3-9E61-2BB11D388277}"/>
              </a:ext>
            </a:extLst>
          </p:cNvPr>
          <p:cNvSpPr txBox="1"/>
          <p:nvPr/>
        </p:nvSpPr>
        <p:spPr>
          <a:xfrm>
            <a:off x="973202" y="4199597"/>
            <a:ext cx="3775393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000" b="1">
                <a:ln w="12700">
                  <a:gradFill>
                    <a:gsLst>
                      <a:gs pos="0">
                        <a:schemeClr val="accent1"/>
                      </a:gs>
                      <a:gs pos="100000">
                        <a:schemeClr val="accent6"/>
                      </a:gs>
                    </a:gsLst>
                    <a:lin ang="2700000" scaled="0"/>
                  </a:gradFill>
                </a:ln>
                <a:noFill/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知识培训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4FC37BE-FFDA-476C-943B-5935D524B336}"/>
              </a:ext>
            </a:extLst>
          </p:cNvPr>
          <p:cNvSpPr/>
          <p:nvPr/>
        </p:nvSpPr>
        <p:spPr>
          <a:xfrm>
            <a:off x="1042210" y="2635267"/>
            <a:ext cx="1307707" cy="1477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9000" b="1" dirty="0">
                <a:latin typeface="+mj-ea"/>
                <a:ea typeface="+mj-ea"/>
              </a:rPr>
              <a:t>C</a:t>
            </a:r>
            <a:endParaRPr lang="zh-CN" altLang="en-US" sz="9000" b="1" dirty="0">
              <a:latin typeface="+mj-ea"/>
              <a:ea typeface="+mj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4F4BEE-E82E-4A3A-A0D3-3B2A653AD1B7}"/>
              </a:ext>
            </a:extLst>
          </p:cNvPr>
          <p:cNvSpPr/>
          <p:nvPr/>
        </p:nvSpPr>
        <p:spPr>
          <a:xfrm>
            <a:off x="2578700" y="2635267"/>
            <a:ext cx="1307707" cy="1477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9000" b="1" dirty="0">
                <a:latin typeface="+mj-ea"/>
                <a:ea typeface="+mj-ea"/>
              </a:rPr>
              <a:t>语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4C4660-CF6D-4B40-BF06-C93A3DBE330A}"/>
              </a:ext>
            </a:extLst>
          </p:cNvPr>
          <p:cNvSpPr/>
          <p:nvPr/>
        </p:nvSpPr>
        <p:spPr>
          <a:xfrm>
            <a:off x="4115191" y="2635267"/>
            <a:ext cx="1307707" cy="1477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9000" b="1" dirty="0">
                <a:latin typeface="+mj-ea"/>
                <a:ea typeface="+mj-ea"/>
              </a:rPr>
              <a:t>言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8712630-2C1E-4008-A63E-9D1CFB0FC519}"/>
              </a:ext>
            </a:extLst>
          </p:cNvPr>
          <p:cNvGrpSpPr/>
          <p:nvPr/>
        </p:nvGrpSpPr>
        <p:grpSpPr>
          <a:xfrm>
            <a:off x="10602733" y="1116991"/>
            <a:ext cx="717663" cy="893136"/>
            <a:chOff x="5915366" y="410391"/>
            <a:chExt cx="2195580" cy="2732412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594160C-359A-4FBA-8BB6-757B1D13B0D5}"/>
                </a:ext>
              </a:extLst>
            </p:cNvPr>
            <p:cNvSpPr/>
            <p:nvPr/>
          </p:nvSpPr>
          <p:spPr>
            <a:xfrm>
              <a:off x="7617460" y="410391"/>
              <a:ext cx="493486" cy="4934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6F029E-B856-4E25-B858-719B68F5D80F}"/>
                </a:ext>
              </a:extLst>
            </p:cNvPr>
            <p:cNvSpPr/>
            <p:nvPr/>
          </p:nvSpPr>
          <p:spPr>
            <a:xfrm>
              <a:off x="6954798" y="447365"/>
              <a:ext cx="419538" cy="4195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077D167-E507-4EE9-8546-0D839B42448C}"/>
                </a:ext>
              </a:extLst>
            </p:cNvPr>
            <p:cNvSpPr/>
            <p:nvPr/>
          </p:nvSpPr>
          <p:spPr>
            <a:xfrm>
              <a:off x="6394298" y="498446"/>
              <a:ext cx="317376" cy="3173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807D6BB-DA59-4514-A7B7-32E4FE65746A}"/>
                </a:ext>
              </a:extLst>
            </p:cNvPr>
            <p:cNvSpPr/>
            <p:nvPr/>
          </p:nvSpPr>
          <p:spPr>
            <a:xfrm>
              <a:off x="5915366" y="539230"/>
              <a:ext cx="235808" cy="2358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963DD67-DD77-43E9-8975-D6045F62787A}"/>
                </a:ext>
              </a:extLst>
            </p:cNvPr>
            <p:cNvSpPr/>
            <p:nvPr/>
          </p:nvSpPr>
          <p:spPr>
            <a:xfrm>
              <a:off x="7617460" y="1118606"/>
              <a:ext cx="493486" cy="4934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4BB70AA-ED97-470F-8641-D1B632982DF0}"/>
                </a:ext>
              </a:extLst>
            </p:cNvPr>
            <p:cNvSpPr/>
            <p:nvPr/>
          </p:nvSpPr>
          <p:spPr>
            <a:xfrm>
              <a:off x="6954798" y="1155580"/>
              <a:ext cx="419538" cy="4195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A63C53B-966E-4116-9F79-8E1C49216332}"/>
                </a:ext>
              </a:extLst>
            </p:cNvPr>
            <p:cNvSpPr/>
            <p:nvPr/>
          </p:nvSpPr>
          <p:spPr>
            <a:xfrm>
              <a:off x="6394298" y="1206661"/>
              <a:ext cx="317376" cy="3173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AF8F70B-6FAB-40EC-89CA-4863D156B74E}"/>
                </a:ext>
              </a:extLst>
            </p:cNvPr>
            <p:cNvSpPr/>
            <p:nvPr/>
          </p:nvSpPr>
          <p:spPr>
            <a:xfrm>
              <a:off x="5915366" y="1247445"/>
              <a:ext cx="235808" cy="2358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A9905AE-91CC-408F-9B37-23E61078A81F}"/>
                </a:ext>
              </a:extLst>
            </p:cNvPr>
            <p:cNvSpPr/>
            <p:nvPr/>
          </p:nvSpPr>
          <p:spPr>
            <a:xfrm>
              <a:off x="7617460" y="1900769"/>
              <a:ext cx="493486" cy="4934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D7BB34D-3505-4301-9D46-0E5C6B90533C}"/>
                </a:ext>
              </a:extLst>
            </p:cNvPr>
            <p:cNvSpPr/>
            <p:nvPr/>
          </p:nvSpPr>
          <p:spPr>
            <a:xfrm>
              <a:off x="6954798" y="1937743"/>
              <a:ext cx="419538" cy="4195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7DE98D6-8BB3-4F29-94B5-9A6F75593F48}"/>
                </a:ext>
              </a:extLst>
            </p:cNvPr>
            <p:cNvSpPr/>
            <p:nvPr/>
          </p:nvSpPr>
          <p:spPr>
            <a:xfrm>
              <a:off x="6394298" y="1988824"/>
              <a:ext cx="317376" cy="3173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9B37A4E-E3E6-40DA-AD34-B4EE51218C02}"/>
                </a:ext>
              </a:extLst>
            </p:cNvPr>
            <p:cNvSpPr/>
            <p:nvPr/>
          </p:nvSpPr>
          <p:spPr>
            <a:xfrm>
              <a:off x="5915366" y="2029608"/>
              <a:ext cx="235808" cy="2358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ED58C72-2247-446C-BF40-3B764694477A}"/>
                </a:ext>
              </a:extLst>
            </p:cNvPr>
            <p:cNvSpPr/>
            <p:nvPr/>
          </p:nvSpPr>
          <p:spPr>
            <a:xfrm>
              <a:off x="7617460" y="2649317"/>
              <a:ext cx="493486" cy="4934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AFD9FCB-87EA-46BE-9CEB-CF2B83A78B02}"/>
                </a:ext>
              </a:extLst>
            </p:cNvPr>
            <p:cNvSpPr/>
            <p:nvPr/>
          </p:nvSpPr>
          <p:spPr>
            <a:xfrm>
              <a:off x="6954798" y="2686291"/>
              <a:ext cx="419538" cy="4195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EFDCF8D-69E9-4E09-9D9B-A1C36987F897}"/>
                </a:ext>
              </a:extLst>
            </p:cNvPr>
            <p:cNvSpPr/>
            <p:nvPr/>
          </p:nvSpPr>
          <p:spPr>
            <a:xfrm>
              <a:off x="6394298" y="2737372"/>
              <a:ext cx="317376" cy="3173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1D89127-8970-4173-89BA-78F2B3C9DD1C}"/>
                </a:ext>
              </a:extLst>
            </p:cNvPr>
            <p:cNvSpPr/>
            <p:nvPr/>
          </p:nvSpPr>
          <p:spPr>
            <a:xfrm>
              <a:off x="5915366" y="2778156"/>
              <a:ext cx="235808" cy="2358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B5E4CC-C13F-438A-86B1-3FC79A42BB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/>
          <a:p>
            <a:fld id="{A25FAE2F-E712-4C15-9E7E-4D828CB319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70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660330" y="1669143"/>
            <a:ext cx="6059783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#include&lt;stdio.h&gt;</a:t>
            </a:r>
          </a:p>
          <a:p>
            <a:r>
              <a:rPr lang="en-US" altLang="zh-CN" sz="4000" dirty="0">
                <a:solidFill>
                  <a:srgbClr val="185EDA"/>
                </a:solidFill>
              </a:rPr>
              <a:t>int</a:t>
            </a:r>
            <a:r>
              <a:rPr lang="en-US" altLang="zh-CN" sz="4000" dirty="0"/>
              <a:t> main()</a:t>
            </a:r>
          </a:p>
          <a:p>
            <a:r>
              <a:rPr lang="en-US" altLang="zh-CN" sz="4000" dirty="0"/>
              <a:t>{</a:t>
            </a:r>
          </a:p>
          <a:p>
            <a:r>
              <a:rPr lang="en-US" altLang="zh-CN" sz="4000" dirty="0"/>
              <a:t>	printf(“</a:t>
            </a:r>
            <a:r>
              <a:rPr lang="en-US" altLang="zh-CN" sz="4000" dirty="0">
                <a:solidFill>
                  <a:schemeClr val="accent3"/>
                </a:solidFill>
              </a:rPr>
              <a:t>Hello, world!</a:t>
            </a:r>
            <a:r>
              <a:rPr lang="en-US" altLang="zh-CN" sz="4000" dirty="0"/>
              <a:t>”);</a:t>
            </a:r>
          </a:p>
          <a:p>
            <a:r>
              <a:rPr lang="en-US" altLang="zh-CN" sz="4000" dirty="0"/>
              <a:t>	</a:t>
            </a:r>
            <a:r>
              <a:rPr lang="en-US" altLang="zh-CN" sz="4000" dirty="0">
                <a:solidFill>
                  <a:srgbClr val="185EDA"/>
                </a:solidFill>
              </a:rPr>
              <a:t>return</a:t>
            </a:r>
            <a:r>
              <a:rPr lang="en-US" altLang="zh-CN" sz="4000" dirty="0"/>
              <a:t> 0;</a:t>
            </a:r>
          </a:p>
          <a:p>
            <a:r>
              <a:rPr lang="en-US" altLang="zh-CN" sz="4000" dirty="0"/>
              <a:t>}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1E1A3A2-EA64-9618-56BA-939C88B9B07E}"/>
              </a:ext>
            </a:extLst>
          </p:cNvPr>
          <p:cNvSpPr/>
          <p:nvPr/>
        </p:nvSpPr>
        <p:spPr>
          <a:xfrm>
            <a:off x="2670402" y="3508829"/>
            <a:ext cx="4049711" cy="7837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082971" y="1287091"/>
            <a:ext cx="416129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n w="381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Hello, world</a:t>
            </a:r>
            <a:r>
              <a:rPr lang="en-US" altLang="zh-CN" sz="4800" b="1" dirty="0">
                <a:ln w="381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r>
              <a:rPr lang="zh-CN" altLang="en-US" sz="6000" b="1" dirty="0">
                <a:ln w="3810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双引号</a:t>
            </a:r>
            <a:endParaRPr lang="en-US" altLang="zh-CN" sz="6000" b="1" dirty="0">
              <a:ln w="3810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6000" b="1" dirty="0">
                <a:ln w="3810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括起来</a:t>
            </a:r>
            <a:endParaRPr lang="en-US" altLang="zh-CN" sz="6000" b="1" dirty="0">
              <a:ln w="3810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80AC1E-0BF7-BBBA-097F-53CFEA81B3F6}"/>
              </a:ext>
            </a:extLst>
          </p:cNvPr>
          <p:cNvSpPr txBox="1"/>
          <p:nvPr/>
        </p:nvSpPr>
        <p:spPr>
          <a:xfrm>
            <a:off x="8157029" y="4398381"/>
            <a:ext cx="384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>
                <a:latin typeface="+mj-ea"/>
                <a:ea typeface="+mj-ea"/>
              </a:rPr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2974119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660330" y="1669143"/>
            <a:ext cx="6059783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14FE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#include&lt;stdio.h&gt;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int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printf(“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EE7A5D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Hello, world!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”);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return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}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1E1A3A2-EA64-9618-56BA-939C88B9B07E}"/>
              </a:ext>
            </a:extLst>
          </p:cNvPr>
          <p:cNvSpPr/>
          <p:nvPr/>
        </p:nvSpPr>
        <p:spPr>
          <a:xfrm>
            <a:off x="660331" y="2242458"/>
            <a:ext cx="827158" cy="7837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FF0000"/>
                </a:solidFill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474857" y="1226795"/>
            <a:ext cx="390434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int </a:t>
            </a:r>
            <a:r>
              <a:rPr kumimoji="0" lang="en-US" altLang="zh-CN" sz="4800" b="1" i="0" u="none" strike="noStrike" kern="1200" cap="none" spc="0" normalizeH="0" baseline="0" noProof="0" dirty="0">
                <a:ln w="381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integer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80AC1E-0BF7-BBBA-097F-53CFEA81B3F6}"/>
              </a:ext>
            </a:extLst>
          </p:cNvPr>
          <p:cNvSpPr txBox="1"/>
          <p:nvPr/>
        </p:nvSpPr>
        <p:spPr>
          <a:xfrm>
            <a:off x="7503885" y="4151087"/>
            <a:ext cx="384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整数，整型</a:t>
            </a:r>
          </a:p>
        </p:txBody>
      </p:sp>
    </p:spTree>
    <p:extLst>
      <p:ext uri="{BB962C8B-B14F-4D97-AF65-F5344CB8AC3E}">
        <p14:creationId xmlns:p14="http://schemas.microsoft.com/office/powerpoint/2010/main" val="125959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660330" y="1669143"/>
            <a:ext cx="6059783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14FE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#include&lt;stdio.h&gt;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int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printf(“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EE7A5D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Hello, world!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”);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return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}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1E1A3A2-EA64-9618-56BA-939C88B9B07E}"/>
              </a:ext>
            </a:extLst>
          </p:cNvPr>
          <p:cNvSpPr/>
          <p:nvPr/>
        </p:nvSpPr>
        <p:spPr>
          <a:xfrm>
            <a:off x="1487488" y="4078515"/>
            <a:ext cx="1662112" cy="7837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srgbClr val="FF0000"/>
                </a:solidFill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474857" y="1226795"/>
            <a:ext cx="390434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8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r</a:t>
            </a:r>
            <a:r>
              <a:rPr kumimoji="0" lang="en-US" altLang="zh-CN" sz="8800" b="1" i="0" u="none" strike="noStrike" kern="1200" cap="none" spc="0" normalizeH="0" baseline="0" noProof="0" dirty="0" err="1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eturn</a:t>
            </a:r>
            <a:r>
              <a:rPr kumimoji="0" lang="en-US" altLang="zh-CN" sz="8800" b="1" i="0" u="none" strike="noStrike" kern="1200" cap="none" spc="0" normalizeH="0" baseline="0" noProof="0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 </a:t>
            </a:r>
            <a:r>
              <a:rPr kumimoji="0" lang="zh-CN" altLang="en-US" sz="4800" b="1" i="0" u="none" strike="noStrike" kern="1200" cap="none" spc="0" normalizeH="0" baseline="0" noProof="0" dirty="0">
                <a:ln w="381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函数返回值</a:t>
            </a:r>
            <a:endParaRPr kumimoji="0" lang="en-US" altLang="zh-CN" sz="4800" b="1" i="0" u="none" strike="noStrike" kern="1200" cap="none" spc="0" normalizeH="0" baseline="0" noProof="0" dirty="0">
              <a:ln w="38100">
                <a:solidFill>
                  <a:prstClr val="black"/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80AC1E-0BF7-BBBA-097F-53CFEA81B3F6}"/>
              </a:ext>
            </a:extLst>
          </p:cNvPr>
          <p:cNvSpPr txBox="1"/>
          <p:nvPr/>
        </p:nvSpPr>
        <p:spPr>
          <a:xfrm>
            <a:off x="7474857" y="3991982"/>
            <a:ext cx="3846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用于返回函数的计算结果</a:t>
            </a:r>
          </a:p>
        </p:txBody>
      </p:sp>
    </p:spTree>
    <p:extLst>
      <p:ext uri="{BB962C8B-B14F-4D97-AF65-F5344CB8AC3E}">
        <p14:creationId xmlns:p14="http://schemas.microsoft.com/office/powerpoint/2010/main" val="3829503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660330" y="1669143"/>
            <a:ext cx="6059783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14FE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#include&lt;stdio.h&gt;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int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printf(“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EE7A5D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Hello, world!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”);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return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}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1E1A3A2-EA64-9618-56BA-939C88B9B07E}"/>
              </a:ext>
            </a:extLst>
          </p:cNvPr>
          <p:cNvSpPr/>
          <p:nvPr/>
        </p:nvSpPr>
        <p:spPr>
          <a:xfrm>
            <a:off x="3312623" y="4151087"/>
            <a:ext cx="377598" cy="7837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srgbClr val="FF0000"/>
                </a:solidFill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311307" y="1930738"/>
            <a:ext cx="39043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分号（</a:t>
            </a:r>
            <a:r>
              <a:rPr kumimoji="0" lang="en-US" altLang="zh-CN" sz="8800" b="1" i="0" u="none" strike="noStrike" kern="1200" cap="none" spc="0" normalizeH="0" baseline="0" noProof="0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;</a:t>
            </a:r>
            <a:r>
              <a:rPr kumimoji="0" lang="zh-CN" altLang="en-US" sz="8800" b="1" i="0" u="none" strike="noStrike" kern="1200" cap="none" spc="0" normalizeH="0" baseline="0" noProof="0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）</a:t>
            </a:r>
            <a:r>
              <a:rPr kumimoji="0" lang="en-US" altLang="zh-CN" sz="8800" b="1" i="0" u="none" strike="noStrike" kern="1200" cap="none" spc="0" normalizeH="0" baseline="0" noProof="0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 </a:t>
            </a: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语句结尾</a:t>
            </a:r>
            <a:endParaRPr kumimoji="0" lang="en-US" altLang="zh-CN" sz="4800" b="1" i="0" u="none" strike="noStrike" kern="1200" cap="none" spc="0" normalizeH="0" baseline="0" noProof="0" dirty="0">
              <a:ln w="38100">
                <a:solidFill>
                  <a:prstClr val="black"/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4D1B873-F488-7B73-0BB4-7AE2AC28C2D7}"/>
              </a:ext>
            </a:extLst>
          </p:cNvPr>
          <p:cNvSpPr/>
          <p:nvPr/>
        </p:nvSpPr>
        <p:spPr>
          <a:xfrm>
            <a:off x="6288051" y="3429000"/>
            <a:ext cx="377598" cy="7837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srgbClr val="FF0000"/>
                </a:solidFill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34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660330" y="1669143"/>
            <a:ext cx="6059783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14FE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#include&lt;stdio.h&gt;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int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printf(</a:t>
            </a:r>
            <a:r>
              <a:rPr lang="en-US" altLang="zh-CN" sz="4000" dirty="0">
                <a:solidFill>
                  <a:srgbClr val="EE7A5D"/>
                </a:solidFill>
                <a:latin typeface="Arial Nova"/>
                <a:ea typeface="微软雅黑 Light"/>
              </a:rPr>
              <a:t>123456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return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86713F-CE23-A271-4854-EF69CADA8C42}"/>
              </a:ext>
            </a:extLst>
          </p:cNvPr>
          <p:cNvSpPr txBox="1"/>
          <p:nvPr/>
        </p:nvSpPr>
        <p:spPr>
          <a:xfrm>
            <a:off x="1773072" y="4566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错误示范</a:t>
            </a:r>
          </a:p>
        </p:txBody>
      </p:sp>
    </p:spTree>
    <p:extLst>
      <p:ext uri="{BB962C8B-B14F-4D97-AF65-F5344CB8AC3E}">
        <p14:creationId xmlns:p14="http://schemas.microsoft.com/office/powerpoint/2010/main" val="3595867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660330" y="1669143"/>
            <a:ext cx="6059783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14FE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#include&lt;stdio.h&gt;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int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printf(</a:t>
            </a:r>
            <a:r>
              <a:rPr lang="en-US" altLang="zh-CN" sz="4000" dirty="0">
                <a:solidFill>
                  <a:srgbClr val="EE7A5D"/>
                </a:solidFill>
                <a:latin typeface="Arial Nova"/>
                <a:ea typeface="微软雅黑 Light"/>
              </a:rPr>
              <a:t>123456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return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282278" y="1313880"/>
            <a:ext cx="41622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8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123456</a:t>
            </a:r>
            <a:r>
              <a:rPr kumimoji="0" lang="en-US" altLang="zh-CN" sz="8800" b="1" i="0" u="none" strike="noStrike" kern="1200" cap="none" spc="0" normalizeH="0" baseline="0" noProof="0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 </a:t>
            </a:r>
            <a:endParaRPr kumimoji="0" lang="en-US" altLang="zh-CN" sz="7200" b="1" i="0" u="none" strike="noStrike" kern="1200" cap="none" spc="0" normalizeH="0" baseline="0" noProof="0" dirty="0">
              <a:ln w="38100">
                <a:solidFill>
                  <a:prstClr val="black"/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整数</a:t>
            </a:r>
            <a:endParaRPr kumimoji="0" lang="en-US" altLang="zh-CN" sz="4800" b="1" i="0" u="none" strike="noStrike" kern="1200" cap="none" spc="0" normalizeH="0" baseline="0" noProof="0" dirty="0">
              <a:ln w="38100">
                <a:solidFill>
                  <a:prstClr val="black"/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B14647-581E-0EDF-9C57-78F2CE5726F7}"/>
              </a:ext>
            </a:extLst>
          </p:cNvPr>
          <p:cNvSpPr txBox="1"/>
          <p:nvPr/>
        </p:nvSpPr>
        <p:spPr>
          <a:xfrm>
            <a:off x="7198820" y="4202255"/>
            <a:ext cx="4329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无法自动转换成字符串的首地址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E57E25-98E5-9571-51CC-DE661F6B5FD6}"/>
              </a:ext>
            </a:extLst>
          </p:cNvPr>
          <p:cNvSpPr txBox="1"/>
          <p:nvPr/>
        </p:nvSpPr>
        <p:spPr>
          <a:xfrm>
            <a:off x="1773072" y="4566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错误示范</a:t>
            </a:r>
          </a:p>
        </p:txBody>
      </p:sp>
    </p:spTree>
    <p:extLst>
      <p:ext uri="{BB962C8B-B14F-4D97-AF65-F5344CB8AC3E}">
        <p14:creationId xmlns:p14="http://schemas.microsoft.com/office/powerpoint/2010/main" val="121297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660330" y="1669143"/>
            <a:ext cx="6059783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14FE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#include&lt;stdio.h&gt;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int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printf(</a:t>
            </a:r>
            <a:r>
              <a:rPr lang="en-US" altLang="zh-CN" sz="4000" dirty="0">
                <a:solidFill>
                  <a:prstClr val="black"/>
                </a:solidFill>
                <a:latin typeface="Arial Nova"/>
                <a:ea typeface="微软雅黑 Light"/>
              </a:rPr>
              <a:t>“%d”,</a:t>
            </a:r>
            <a:r>
              <a:rPr lang="en-US" altLang="zh-CN" sz="4000" dirty="0">
                <a:solidFill>
                  <a:srgbClr val="EE7A5D"/>
                </a:solidFill>
                <a:latin typeface="Arial Nova"/>
                <a:ea typeface="微软雅黑 Light"/>
              </a:rPr>
              <a:t>123456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return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282278" y="1313880"/>
            <a:ext cx="396198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8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%d</a:t>
            </a:r>
            <a:r>
              <a:rPr kumimoji="0" lang="en-US" altLang="zh-CN" sz="8800" b="1" i="0" u="none" strike="noStrike" kern="1200" cap="none" spc="0" normalizeH="0" baseline="0" noProof="0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 </a:t>
            </a:r>
            <a:endParaRPr kumimoji="0" lang="en-US" altLang="zh-CN" sz="7200" b="1" i="0" u="none" strike="noStrike" kern="1200" cap="none" spc="0" normalizeH="0" baseline="0" noProof="0" dirty="0">
              <a:ln w="38100">
                <a:solidFill>
                  <a:prstClr val="black"/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dirty="0">
                <a:ln w="381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代表接下来我要格式话一个整数</a:t>
            </a:r>
            <a:endParaRPr kumimoji="0" lang="en-US" altLang="zh-CN" sz="3600" b="1" i="0" u="none" strike="noStrike" kern="1200" cap="none" spc="0" normalizeH="0" baseline="0" noProof="0" dirty="0">
              <a:ln w="38100">
                <a:solidFill>
                  <a:prstClr val="black"/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ADD3D8F-3ED9-BBA9-9FCC-4C730DBAFFF3}"/>
              </a:ext>
            </a:extLst>
          </p:cNvPr>
          <p:cNvSpPr/>
          <p:nvPr/>
        </p:nvSpPr>
        <p:spPr>
          <a:xfrm>
            <a:off x="2910114" y="3429001"/>
            <a:ext cx="1284515" cy="7837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srgbClr val="FF0000"/>
                </a:solidFill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5937FE-2833-1643-B803-5657C8813DFC}"/>
              </a:ext>
            </a:extLst>
          </p:cNvPr>
          <p:cNvSpPr txBox="1"/>
          <p:nvPr/>
        </p:nvSpPr>
        <p:spPr>
          <a:xfrm>
            <a:off x="1773072" y="4566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解决方法</a:t>
            </a:r>
          </a:p>
        </p:txBody>
      </p:sp>
    </p:spTree>
    <p:extLst>
      <p:ext uri="{BB962C8B-B14F-4D97-AF65-F5344CB8AC3E}">
        <p14:creationId xmlns:p14="http://schemas.microsoft.com/office/powerpoint/2010/main" val="3532892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660330" y="1669143"/>
            <a:ext cx="6059783" cy="44012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14FE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#include&lt;stdio.h&gt;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int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prstClr val="black"/>
                </a:solidFill>
                <a:latin typeface="Arial Nova"/>
                <a:ea typeface="微软雅黑 Light"/>
              </a:rPr>
              <a:t>	int a=10</a:t>
            </a:r>
            <a:r>
              <a:rPr lang="zh-CN" altLang="en-US" sz="4000" dirty="0">
                <a:solidFill>
                  <a:prstClr val="black"/>
                </a:solidFill>
                <a:latin typeface="Arial Nova"/>
                <a:ea typeface="微软雅黑 Light"/>
              </a:rPr>
              <a:t>；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printf(</a:t>
            </a:r>
            <a:r>
              <a:rPr lang="en-US" altLang="zh-CN" sz="4000" dirty="0">
                <a:solidFill>
                  <a:prstClr val="black"/>
                </a:solidFill>
                <a:latin typeface="Arial Nova"/>
                <a:ea typeface="微软雅黑 Light"/>
              </a:rPr>
              <a:t>“%</a:t>
            </a:r>
            <a:r>
              <a:rPr lang="en-US" altLang="zh-CN" sz="4000" dirty="0" err="1">
                <a:solidFill>
                  <a:prstClr val="black"/>
                </a:solidFill>
                <a:latin typeface="Arial Nova"/>
                <a:ea typeface="微软雅黑 Light"/>
              </a:rPr>
              <a:t>d”,</a:t>
            </a:r>
            <a:r>
              <a:rPr lang="en-US" altLang="zh-CN" sz="4000" dirty="0" err="1">
                <a:solidFill>
                  <a:srgbClr val="EE7A5D"/>
                </a:solidFill>
                <a:latin typeface="Arial Nova"/>
                <a:ea typeface="微软雅黑 Light"/>
              </a:rPr>
              <a:t>a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return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028278" y="1604166"/>
            <a:ext cx="46194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变量</a:t>
            </a:r>
            <a:endParaRPr lang="en-US" altLang="zh-CN" sz="80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是指在程序运行时值可改变的量。变量的功能就是存储数据。</a:t>
            </a:r>
            <a:endParaRPr kumimoji="0" lang="en-US" altLang="zh-CN" sz="3200" b="1" i="0" u="none" strike="noStrike" kern="1200" cap="none" spc="0" normalizeH="0" baseline="0" noProof="0" dirty="0">
              <a:ln w="12700">
                <a:solidFill>
                  <a:prstClr val="black"/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ADD3D8F-3ED9-BBA9-9FCC-4C730DBAFFF3}"/>
              </a:ext>
            </a:extLst>
          </p:cNvPr>
          <p:cNvSpPr/>
          <p:nvPr/>
        </p:nvSpPr>
        <p:spPr>
          <a:xfrm>
            <a:off x="1487488" y="3477859"/>
            <a:ext cx="1516104" cy="7837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srgbClr val="FF0000"/>
                </a:solidFill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37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660330" y="1669143"/>
            <a:ext cx="6059783" cy="44012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14FE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#include&lt;stdio.h&gt;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int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prstClr val="black"/>
                </a:solidFill>
                <a:latin typeface="Arial Nova"/>
                <a:ea typeface="微软雅黑 Light"/>
              </a:rPr>
              <a:t>	int a=10</a:t>
            </a:r>
            <a:r>
              <a:rPr lang="zh-CN" altLang="en-US" sz="4000" dirty="0">
                <a:solidFill>
                  <a:prstClr val="black"/>
                </a:solidFill>
                <a:latin typeface="Arial Nova"/>
                <a:ea typeface="微软雅黑 Light"/>
              </a:rPr>
              <a:t>；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printf(</a:t>
            </a:r>
            <a:r>
              <a:rPr lang="en-US" altLang="zh-CN" sz="4000" dirty="0">
                <a:solidFill>
                  <a:prstClr val="black"/>
                </a:solidFill>
                <a:latin typeface="Arial Nova"/>
                <a:ea typeface="微软雅黑 Light"/>
              </a:rPr>
              <a:t>“%</a:t>
            </a:r>
            <a:r>
              <a:rPr lang="en-US" altLang="zh-CN" sz="4000" dirty="0" err="1">
                <a:solidFill>
                  <a:prstClr val="black"/>
                </a:solidFill>
                <a:latin typeface="Arial Nova"/>
                <a:ea typeface="微软雅黑 Light"/>
              </a:rPr>
              <a:t>d”,</a:t>
            </a:r>
            <a:r>
              <a:rPr lang="en-US" altLang="zh-CN" sz="4000" dirty="0" err="1">
                <a:solidFill>
                  <a:srgbClr val="EE7A5D"/>
                </a:solidFill>
                <a:latin typeface="Arial Nova"/>
                <a:ea typeface="微软雅黑 Light"/>
              </a:rPr>
              <a:t>a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return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6967722" y="1089025"/>
            <a:ext cx="46194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定义变量</a:t>
            </a:r>
            <a:endParaRPr lang="zh-CN" altLang="en-US" sz="2800" b="1" dirty="0">
              <a:ln w="12700">
                <a:solidFill>
                  <a:prstClr val="black"/>
                </a:solidFill>
              </a:ln>
              <a:solidFill>
                <a:prstClr val="white">
                  <a:lumMod val="50000"/>
                </a:prstClr>
              </a:solidFill>
              <a:latin typeface="微软雅黑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C</a:t>
            </a:r>
            <a:r>
              <a:rPr lang="zh-CN" altLang="en-US" sz="32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规定，标识符只能是字母</a:t>
            </a:r>
            <a:r>
              <a:rPr lang="en-US" altLang="zh-CN" sz="32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(A</a:t>
            </a:r>
            <a:r>
              <a:rPr lang="zh-CN" altLang="en-US" sz="32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～</a:t>
            </a:r>
            <a:r>
              <a:rPr lang="en-US" altLang="zh-CN" sz="32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Z</a:t>
            </a:r>
            <a:r>
              <a:rPr lang="zh-CN" altLang="en-US" sz="32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，</a:t>
            </a:r>
            <a:r>
              <a:rPr lang="en-US" altLang="zh-CN" sz="32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a</a:t>
            </a:r>
            <a:r>
              <a:rPr lang="zh-CN" altLang="en-US" sz="32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～</a:t>
            </a:r>
            <a:r>
              <a:rPr lang="en-US" altLang="zh-CN" sz="32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z)</a:t>
            </a:r>
            <a:r>
              <a:rPr lang="zh-CN" altLang="en-US" sz="32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、数字</a:t>
            </a:r>
            <a:r>
              <a:rPr lang="en-US" altLang="zh-CN" sz="32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(0</a:t>
            </a:r>
            <a:r>
              <a:rPr lang="zh-CN" altLang="en-US" sz="32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～</a:t>
            </a:r>
            <a:r>
              <a:rPr lang="en-US" altLang="zh-CN" sz="32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9)</a:t>
            </a:r>
            <a:r>
              <a:rPr lang="zh-CN" altLang="en-US" sz="32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、下划线</a:t>
            </a:r>
            <a:r>
              <a:rPr lang="en-US" altLang="zh-CN" sz="32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(_)</a:t>
            </a:r>
            <a:r>
              <a:rPr lang="zh-CN" altLang="en-US" sz="32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组成的字符串，并且其第一个字符必须是字母或下划线。且不能与</a:t>
            </a:r>
            <a:r>
              <a:rPr lang="en-US" altLang="zh-CN" sz="32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C</a:t>
            </a:r>
            <a:r>
              <a:rPr lang="zh-CN" altLang="en-US" sz="32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语言的关键字重名</a:t>
            </a:r>
            <a:endParaRPr kumimoji="0" lang="en-US" altLang="zh-CN" b="1" i="0" u="none" strike="noStrike" kern="1200" cap="none" spc="0" normalizeH="0" baseline="0" noProof="0" dirty="0">
              <a:ln w="12700">
                <a:solidFill>
                  <a:prstClr val="black"/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ADD3D8F-3ED9-BBA9-9FCC-4C730DBAFFF3}"/>
              </a:ext>
            </a:extLst>
          </p:cNvPr>
          <p:cNvSpPr/>
          <p:nvPr/>
        </p:nvSpPr>
        <p:spPr>
          <a:xfrm>
            <a:off x="2167915" y="3477859"/>
            <a:ext cx="641898" cy="7837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srgbClr val="FF0000"/>
                </a:solidFill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682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526119" y="1177705"/>
            <a:ext cx="6059783" cy="39703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a=1.2;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5.6789;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scanf(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f%lf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altLang="zh-CN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a,&amp;b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printf(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f%lf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,a,b);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6979833" y="1305342"/>
            <a:ext cx="4619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浮点数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  <a:p>
            <a:pPr>
              <a:defRPr/>
            </a:pPr>
            <a:r>
              <a:rPr lang="zh-CN" altLang="en-US" sz="60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小数</a:t>
            </a:r>
            <a:endParaRPr lang="en-US" altLang="zh-CN" sz="60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370A5-C6D0-388E-10E8-A8283EA652ED}"/>
              </a:ext>
            </a:extLst>
          </p:cNvPr>
          <p:cNvSpPr txBox="1"/>
          <p:nvPr/>
        </p:nvSpPr>
        <p:spPr>
          <a:xfrm>
            <a:off x="6979833" y="3823335"/>
            <a:ext cx="4419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float  </a:t>
            </a:r>
            <a:r>
              <a:rPr kumimoji="0" lang="zh-CN" alt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单精度</a:t>
            </a:r>
            <a:endParaRPr kumimoji="0" lang="en-US" altLang="zh-CN" sz="4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500" b="1" dirty="0">
                <a:solidFill>
                  <a:prstClr val="black"/>
                </a:solidFill>
                <a:latin typeface="微软雅黑"/>
                <a:ea typeface="微软雅黑"/>
              </a:rPr>
              <a:t>double </a:t>
            </a:r>
            <a:r>
              <a:rPr lang="zh-CN" altLang="en-US" sz="4500" b="1" dirty="0">
                <a:solidFill>
                  <a:prstClr val="black"/>
                </a:solidFill>
                <a:latin typeface="微软雅黑"/>
                <a:ea typeface="微软雅黑"/>
              </a:rPr>
              <a:t>双精度</a:t>
            </a:r>
            <a:endParaRPr kumimoji="0" lang="zh-CN" altLang="en-US" sz="4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843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209F1F6-22DB-421C-8B84-CC5F08D2A702}"/>
              </a:ext>
            </a:extLst>
          </p:cNvPr>
          <p:cNvSpPr/>
          <p:nvPr/>
        </p:nvSpPr>
        <p:spPr>
          <a:xfrm>
            <a:off x="4209142" y="2279248"/>
            <a:ext cx="7035121" cy="553998"/>
          </a:xfrm>
          <a:prstGeom prst="rect">
            <a:avLst/>
          </a:prstGeom>
          <a:gradFill>
            <a:gsLst>
              <a:gs pos="51000">
                <a:schemeClr val="accent1"/>
              </a:gs>
              <a:gs pos="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altLang="zh-CN" sz="3000" b="1" dirty="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</a:rPr>
              <a:t>PART 01 </a:t>
            </a:r>
            <a:r>
              <a:rPr lang="en-US" altLang="zh-CN" sz="3000" b="1" dirty="0">
                <a:solidFill>
                  <a:prstClr val="white"/>
                </a:solidFill>
                <a:latin typeface="+mj-ea"/>
                <a:ea typeface="+mj-ea"/>
              </a:rPr>
              <a:t>∣ C</a:t>
            </a:r>
            <a:r>
              <a:rPr lang="zh-CN" altLang="en-US" sz="3000" b="1" dirty="0">
                <a:solidFill>
                  <a:prstClr val="white"/>
                </a:solidFill>
                <a:latin typeface="+mj-ea"/>
                <a:ea typeface="+mj-ea"/>
              </a:rPr>
              <a:t>语言概述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B497B4-6CD8-43D7-9D5B-C412E11ACFB0}"/>
              </a:ext>
            </a:extLst>
          </p:cNvPr>
          <p:cNvSpPr/>
          <p:nvPr/>
        </p:nvSpPr>
        <p:spPr>
          <a:xfrm>
            <a:off x="4455885" y="3161245"/>
            <a:ext cx="6788378" cy="553998"/>
          </a:xfrm>
          <a:prstGeom prst="rect">
            <a:avLst/>
          </a:prstGeom>
          <a:gradFill>
            <a:gsLst>
              <a:gs pos="51000">
                <a:schemeClr val="accent1"/>
              </a:gs>
              <a:gs pos="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altLang="zh-CN" sz="3000" b="1" dirty="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</a:rPr>
              <a:t>PART 02 </a:t>
            </a:r>
            <a:r>
              <a:rPr lang="en-US" altLang="zh-CN" sz="3000" b="1" dirty="0">
                <a:solidFill>
                  <a:prstClr val="white"/>
                </a:solidFill>
                <a:latin typeface="+mj-ea"/>
                <a:ea typeface="+mj-ea"/>
              </a:rPr>
              <a:t>∣</a:t>
            </a:r>
            <a:r>
              <a:rPr lang="zh-CN" altLang="en-US" sz="3000" b="1" dirty="0">
                <a:solidFill>
                  <a:prstClr val="white"/>
                </a:solidFill>
                <a:latin typeface="+mj-ea"/>
                <a:ea typeface="+mj-ea"/>
              </a:rPr>
              <a:t>分支和跳转 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1108F4-7876-4353-AFD6-35F934771D64}"/>
              </a:ext>
            </a:extLst>
          </p:cNvPr>
          <p:cNvSpPr/>
          <p:nvPr/>
        </p:nvSpPr>
        <p:spPr>
          <a:xfrm>
            <a:off x="4659085" y="4043242"/>
            <a:ext cx="6585178" cy="553998"/>
          </a:xfrm>
          <a:prstGeom prst="rect">
            <a:avLst/>
          </a:prstGeom>
          <a:gradFill>
            <a:gsLst>
              <a:gs pos="51000">
                <a:schemeClr val="accent1"/>
              </a:gs>
              <a:gs pos="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altLang="zh-CN" sz="3000" b="1" dirty="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</a:rPr>
              <a:t>PART 03 </a:t>
            </a:r>
            <a:r>
              <a:rPr lang="en-US" altLang="zh-CN" sz="3000" b="1" dirty="0">
                <a:solidFill>
                  <a:prstClr val="white"/>
                </a:solidFill>
                <a:latin typeface="+mj-ea"/>
                <a:ea typeface="+mj-ea"/>
              </a:rPr>
              <a:t>∣</a:t>
            </a:r>
            <a:r>
              <a:rPr lang="zh-CN" altLang="en-US" sz="3000" b="1" dirty="0">
                <a:solidFill>
                  <a:prstClr val="white"/>
                </a:solidFill>
                <a:latin typeface="+mj-ea"/>
                <a:ea typeface="+mj-ea"/>
              </a:rPr>
              <a:t>循 环 结 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19F8CB-E980-461B-BFB6-DCCE1931C2B6}"/>
              </a:ext>
            </a:extLst>
          </p:cNvPr>
          <p:cNvSpPr txBox="1"/>
          <p:nvPr/>
        </p:nvSpPr>
        <p:spPr>
          <a:xfrm>
            <a:off x="936899" y="206664"/>
            <a:ext cx="46839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noFill/>
                <a:effectLst/>
                <a:latin typeface="+mj-ea"/>
                <a:ea typeface="+mj-ea"/>
              </a:rPr>
              <a:t>CONTENTS</a:t>
            </a:r>
            <a:endParaRPr lang="zh-CN" altLang="en-US" sz="40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noFill/>
              <a:effectLst/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FF76D1-EC99-4D01-AC23-9498270F3860}"/>
              </a:ext>
            </a:extLst>
          </p:cNvPr>
          <p:cNvSpPr txBox="1"/>
          <p:nvPr/>
        </p:nvSpPr>
        <p:spPr>
          <a:xfrm>
            <a:off x="936899" y="47604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664C091-2E60-4FA8-89FA-78DF644CB08A}"/>
              </a:ext>
            </a:extLst>
          </p:cNvPr>
          <p:cNvGrpSpPr/>
          <p:nvPr/>
        </p:nvGrpSpPr>
        <p:grpSpPr>
          <a:xfrm rot="10800000">
            <a:off x="994005" y="5365393"/>
            <a:ext cx="717663" cy="893136"/>
            <a:chOff x="5915366" y="410391"/>
            <a:chExt cx="2195580" cy="273241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83D2A8E-00D8-4CED-8386-09F21E2222EC}"/>
                </a:ext>
              </a:extLst>
            </p:cNvPr>
            <p:cNvSpPr/>
            <p:nvPr/>
          </p:nvSpPr>
          <p:spPr>
            <a:xfrm>
              <a:off x="7617460" y="410391"/>
              <a:ext cx="493486" cy="4934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6350200-F498-4C55-9FCF-7200A3F6E537}"/>
                </a:ext>
              </a:extLst>
            </p:cNvPr>
            <p:cNvSpPr/>
            <p:nvPr/>
          </p:nvSpPr>
          <p:spPr>
            <a:xfrm>
              <a:off x="6954798" y="447365"/>
              <a:ext cx="419538" cy="4195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A96737B-33ED-4C69-AE4B-245DA1ABA778}"/>
                </a:ext>
              </a:extLst>
            </p:cNvPr>
            <p:cNvSpPr/>
            <p:nvPr/>
          </p:nvSpPr>
          <p:spPr>
            <a:xfrm>
              <a:off x="6394298" y="498446"/>
              <a:ext cx="317376" cy="3173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493BBC8-7F3F-4493-8F28-9AA36A87251B}"/>
                </a:ext>
              </a:extLst>
            </p:cNvPr>
            <p:cNvSpPr/>
            <p:nvPr/>
          </p:nvSpPr>
          <p:spPr>
            <a:xfrm>
              <a:off x="5915366" y="539230"/>
              <a:ext cx="235808" cy="2358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D247AB2-B2F2-437D-B281-94BFC4851B49}"/>
                </a:ext>
              </a:extLst>
            </p:cNvPr>
            <p:cNvSpPr/>
            <p:nvPr/>
          </p:nvSpPr>
          <p:spPr>
            <a:xfrm>
              <a:off x="7617460" y="1118606"/>
              <a:ext cx="493486" cy="4934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6867AE7-4DB3-4D5D-A034-68FCFFC57EA0}"/>
                </a:ext>
              </a:extLst>
            </p:cNvPr>
            <p:cNvSpPr/>
            <p:nvPr/>
          </p:nvSpPr>
          <p:spPr>
            <a:xfrm>
              <a:off x="6954798" y="1155580"/>
              <a:ext cx="419538" cy="4195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A34668D-580B-4128-B8FF-CF08BD9F297D}"/>
                </a:ext>
              </a:extLst>
            </p:cNvPr>
            <p:cNvSpPr/>
            <p:nvPr/>
          </p:nvSpPr>
          <p:spPr>
            <a:xfrm>
              <a:off x="6394298" y="1206661"/>
              <a:ext cx="317376" cy="3173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E22A99F-1B7F-4225-A32F-5C892AED395A}"/>
                </a:ext>
              </a:extLst>
            </p:cNvPr>
            <p:cNvSpPr/>
            <p:nvPr/>
          </p:nvSpPr>
          <p:spPr>
            <a:xfrm>
              <a:off x="5915366" y="1247445"/>
              <a:ext cx="235808" cy="2358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C335FB1-8F18-41B4-943A-5230B471A889}"/>
                </a:ext>
              </a:extLst>
            </p:cNvPr>
            <p:cNvSpPr/>
            <p:nvPr/>
          </p:nvSpPr>
          <p:spPr>
            <a:xfrm>
              <a:off x="7617460" y="1900769"/>
              <a:ext cx="493486" cy="4934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4186398-6804-4639-8874-F20A38E091E9}"/>
                </a:ext>
              </a:extLst>
            </p:cNvPr>
            <p:cNvSpPr/>
            <p:nvPr/>
          </p:nvSpPr>
          <p:spPr>
            <a:xfrm>
              <a:off x="6954798" y="1937743"/>
              <a:ext cx="419538" cy="4195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75A13F7-B126-4CD0-A0EC-2497BA0861B2}"/>
                </a:ext>
              </a:extLst>
            </p:cNvPr>
            <p:cNvSpPr/>
            <p:nvPr/>
          </p:nvSpPr>
          <p:spPr>
            <a:xfrm>
              <a:off x="6394298" y="1988824"/>
              <a:ext cx="317376" cy="3173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C813D5F-D624-4544-BF09-C17A8832FA3A}"/>
                </a:ext>
              </a:extLst>
            </p:cNvPr>
            <p:cNvSpPr/>
            <p:nvPr/>
          </p:nvSpPr>
          <p:spPr>
            <a:xfrm>
              <a:off x="5915366" y="2029608"/>
              <a:ext cx="235808" cy="2358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CBC8B92-30AB-4A75-8F89-E881490B4B3C}"/>
                </a:ext>
              </a:extLst>
            </p:cNvPr>
            <p:cNvSpPr/>
            <p:nvPr/>
          </p:nvSpPr>
          <p:spPr>
            <a:xfrm>
              <a:off x="7617460" y="2649317"/>
              <a:ext cx="493486" cy="4934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AD5BF04-F799-441B-B22C-5A0DA02DE5CB}"/>
                </a:ext>
              </a:extLst>
            </p:cNvPr>
            <p:cNvSpPr/>
            <p:nvPr/>
          </p:nvSpPr>
          <p:spPr>
            <a:xfrm>
              <a:off x="6954798" y="2686291"/>
              <a:ext cx="419538" cy="4195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F7A77E5-2CD9-4846-BE27-2271EE1D9D46}"/>
                </a:ext>
              </a:extLst>
            </p:cNvPr>
            <p:cNvSpPr/>
            <p:nvPr/>
          </p:nvSpPr>
          <p:spPr>
            <a:xfrm>
              <a:off x="6394298" y="2737372"/>
              <a:ext cx="317376" cy="3173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8CF6146-4AA8-4ED8-ADBE-46B153BECBF8}"/>
                </a:ext>
              </a:extLst>
            </p:cNvPr>
            <p:cNvSpPr/>
            <p:nvPr/>
          </p:nvSpPr>
          <p:spPr>
            <a:xfrm>
              <a:off x="5915366" y="2778156"/>
              <a:ext cx="235808" cy="2358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8" name="灯片编号占位符 27">
            <a:extLst>
              <a:ext uri="{FF2B5EF4-FFF2-40B4-BE49-F238E27FC236}">
                <a16:creationId xmlns:a16="http://schemas.microsoft.com/office/drawing/2014/main" id="{70929022-504A-4185-B374-9F5754C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spAutoFit/>
          </a:bodyPr>
          <a:lstStyle/>
          <a:p>
            <a:fld id="{FD60CA13-1D35-FB4C-A00C-0558FB41B5A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302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660330" y="1669143"/>
            <a:ext cx="6059783" cy="44012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14FE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#include&lt;stdio.h&gt;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int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prstClr val="black"/>
                </a:solidFill>
                <a:latin typeface="Arial Nova"/>
                <a:ea typeface="微软雅黑 Light"/>
              </a:rPr>
              <a:t>	int a=10</a:t>
            </a:r>
            <a:r>
              <a:rPr lang="zh-CN" altLang="en-US" sz="4000" dirty="0">
                <a:solidFill>
                  <a:prstClr val="black"/>
                </a:solidFill>
                <a:latin typeface="Arial Nova"/>
                <a:ea typeface="微软雅黑 Light"/>
              </a:rPr>
              <a:t>；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printf(</a:t>
            </a:r>
            <a:r>
              <a:rPr lang="en-US" altLang="zh-CN" sz="4000" dirty="0">
                <a:solidFill>
                  <a:prstClr val="black"/>
                </a:solidFill>
                <a:latin typeface="Arial Nova"/>
                <a:ea typeface="微软雅黑 Light"/>
              </a:rPr>
              <a:t>“%</a:t>
            </a:r>
            <a:r>
              <a:rPr lang="en-US" altLang="zh-CN" sz="4000" dirty="0" err="1">
                <a:solidFill>
                  <a:prstClr val="black"/>
                </a:solidFill>
                <a:latin typeface="Arial Nova"/>
                <a:ea typeface="微软雅黑 Light"/>
              </a:rPr>
              <a:t>d”,</a:t>
            </a:r>
            <a:r>
              <a:rPr lang="en-US" altLang="zh-CN" sz="4000" dirty="0" err="1">
                <a:solidFill>
                  <a:srgbClr val="EE7A5D"/>
                </a:solidFill>
                <a:latin typeface="Arial Nova"/>
                <a:ea typeface="微软雅黑 Light"/>
              </a:rPr>
              <a:t>a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return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028278" y="1604166"/>
            <a:ext cx="46194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赋值</a:t>
            </a:r>
            <a:endParaRPr lang="en-US" altLang="zh-CN" sz="80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把一个数值传递给一个变量，用“</a:t>
            </a:r>
            <a:r>
              <a:rPr lang="en-US" altLang="zh-CN" sz="48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=</a:t>
            </a:r>
            <a:r>
              <a:rPr lang="zh-CN" altLang="en-US" sz="48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”</a:t>
            </a:r>
            <a:endParaRPr kumimoji="0" lang="en-US" altLang="zh-CN" sz="3200" b="1" i="0" u="none" strike="noStrike" kern="1200" cap="none" spc="0" normalizeH="0" baseline="0" noProof="0" dirty="0">
              <a:ln w="12700">
                <a:solidFill>
                  <a:prstClr val="black"/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ADD3D8F-3ED9-BBA9-9FCC-4C730DBAFFF3}"/>
              </a:ext>
            </a:extLst>
          </p:cNvPr>
          <p:cNvSpPr/>
          <p:nvPr/>
        </p:nvSpPr>
        <p:spPr>
          <a:xfrm>
            <a:off x="2180026" y="3477859"/>
            <a:ext cx="1737966" cy="7837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srgbClr val="FF0000"/>
                </a:solidFill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26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708775" y="1620698"/>
            <a:ext cx="6059783" cy="50167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14FE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#include&lt;stdio.h&gt;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int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prstClr val="black"/>
                </a:solidFill>
                <a:latin typeface="Arial Nova"/>
                <a:ea typeface="微软雅黑 Light"/>
              </a:rPr>
              <a:t>	int </a:t>
            </a:r>
            <a:r>
              <a:rPr lang="en-US" altLang="zh-CN" sz="4000" dirty="0" err="1">
                <a:solidFill>
                  <a:prstClr val="black"/>
                </a:solidFill>
                <a:latin typeface="Arial Nova"/>
                <a:ea typeface="微软雅黑 Light"/>
              </a:rPr>
              <a:t>a,b</a:t>
            </a:r>
            <a:r>
              <a:rPr lang="zh-CN" altLang="en-US" sz="4000" dirty="0">
                <a:solidFill>
                  <a:prstClr val="black"/>
                </a:solidFill>
                <a:latin typeface="Arial Nova"/>
                <a:ea typeface="微软雅黑 Light"/>
              </a:rPr>
              <a:t>；</a:t>
            </a:r>
            <a:endParaRPr lang="en-US" altLang="zh-CN" sz="4000" dirty="0">
              <a:solidFill>
                <a:prstClr val="black"/>
              </a:solidFill>
              <a:latin typeface="Arial Nova"/>
              <a:ea typeface="微软雅黑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scanf(“%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d%d”,&amp;a,&amp;b</a:t>
            </a:r>
            <a:r>
              <a:rPr lang="en-US" altLang="zh-CN" sz="4000" dirty="0">
                <a:solidFill>
                  <a:prstClr val="black"/>
                </a:solidFill>
                <a:latin typeface="Arial Nova"/>
                <a:ea typeface="微软雅黑 Light"/>
              </a:rPr>
              <a:t>);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printf(</a:t>
            </a:r>
            <a:r>
              <a:rPr lang="en-US" altLang="zh-CN" sz="4000" dirty="0">
                <a:solidFill>
                  <a:prstClr val="black"/>
                </a:solidFill>
                <a:latin typeface="Arial Nova"/>
                <a:ea typeface="微软雅黑 Light"/>
              </a:rPr>
              <a:t>“%</a:t>
            </a:r>
            <a:r>
              <a:rPr lang="en-US" altLang="zh-CN" sz="4000" dirty="0" err="1">
                <a:solidFill>
                  <a:prstClr val="black"/>
                </a:solidFill>
                <a:latin typeface="Arial Nova"/>
                <a:ea typeface="微软雅黑 Light"/>
              </a:rPr>
              <a:t>d”,</a:t>
            </a:r>
            <a:r>
              <a:rPr lang="en-US" altLang="zh-CN" sz="4000" dirty="0" err="1">
                <a:solidFill>
                  <a:srgbClr val="EE7A5D"/>
                </a:solidFill>
                <a:latin typeface="Arial Nova"/>
                <a:ea typeface="微软雅黑 Light"/>
              </a:rPr>
              <a:t>a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	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85EDA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return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t>}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046445" y="1967504"/>
            <a:ext cx="4619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scanf</a:t>
            </a: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函数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ln w="12700">
                  <a:solidFill>
                    <a:prstClr val="black"/>
                  </a:solidFill>
                </a:ln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</a:rPr>
              <a:t>用于键盘输入</a:t>
            </a:r>
            <a:endParaRPr kumimoji="0" lang="en-US" altLang="zh-CN" sz="3200" b="1" i="0" u="none" strike="noStrike" kern="1200" cap="none" spc="0" normalizeH="0" baseline="0" noProof="0" dirty="0">
              <a:ln w="12700">
                <a:solidFill>
                  <a:prstClr val="black"/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ADD3D8F-3ED9-BBA9-9FCC-4C730DBAFFF3}"/>
              </a:ext>
            </a:extLst>
          </p:cNvPr>
          <p:cNvSpPr/>
          <p:nvPr/>
        </p:nvSpPr>
        <p:spPr>
          <a:xfrm>
            <a:off x="1487488" y="4065255"/>
            <a:ext cx="5325095" cy="7837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srgbClr val="FF0000"/>
                </a:solidFill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069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526119" y="1177705"/>
            <a:ext cx="6059783" cy="48320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a,b;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scanf(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"%d%d"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,&amp;a,&amp;b);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printf(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,a*b);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046445" y="1967504"/>
            <a:ext cx="4619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循环输入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48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526119" y="1177705"/>
            <a:ext cx="6059783" cy="48320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a,b;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scanf(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"%d%d"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,&amp;a,&amp;b);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printf(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,a*b);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132362" y="1318244"/>
            <a:ext cx="4619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语句块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178E80-0414-B74F-0351-48D32DD4118C}"/>
              </a:ext>
            </a:extLst>
          </p:cNvPr>
          <p:cNvSpPr/>
          <p:nvPr/>
        </p:nvSpPr>
        <p:spPr>
          <a:xfrm>
            <a:off x="1380805" y="2982540"/>
            <a:ext cx="4940215" cy="21417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ECA8A5-D9B4-BB55-09AD-1BA35C98ADDA}"/>
              </a:ext>
            </a:extLst>
          </p:cNvPr>
          <p:cNvSpPr txBox="1"/>
          <p:nvPr/>
        </p:nvSpPr>
        <p:spPr>
          <a:xfrm>
            <a:off x="6918130" y="2569777"/>
            <a:ext cx="43261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语句块</a:t>
            </a:r>
            <a:r>
              <a:rPr lang="en-US" altLang="zh-CN" sz="3600" dirty="0">
                <a:latin typeface="+mj-ea"/>
                <a:ea typeface="+mj-ea"/>
              </a:rPr>
              <a:t>,</a:t>
            </a:r>
            <a:r>
              <a:rPr lang="zh-CN" altLang="en-US" sz="3600" dirty="0">
                <a:latin typeface="+mj-ea"/>
                <a:ea typeface="+mj-ea"/>
              </a:rPr>
              <a:t>就是由</a:t>
            </a:r>
            <a:r>
              <a:rPr lang="en-US" altLang="zh-CN" sz="3600" dirty="0">
                <a:latin typeface="+mj-ea"/>
                <a:ea typeface="+mj-ea"/>
              </a:rPr>
              <a:t>{ }</a:t>
            </a:r>
            <a:r>
              <a:rPr lang="zh-CN" altLang="en-US" sz="3600" dirty="0">
                <a:latin typeface="+mj-ea"/>
                <a:ea typeface="+mj-ea"/>
              </a:rPr>
              <a:t>包围的一个或多个语句的集合。如果语句块中只有一个语句，也可以省略</a:t>
            </a:r>
            <a:r>
              <a:rPr lang="en-US" altLang="zh-CN" sz="3600" dirty="0">
                <a:latin typeface="+mj-ea"/>
                <a:ea typeface="+mj-ea"/>
              </a:rPr>
              <a:t>{ }</a:t>
            </a:r>
            <a:endParaRPr lang="zh-CN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7408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604842" y="1197502"/>
            <a:ext cx="6059783" cy="19389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800" b="0" dirty="0"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表达式</a:t>
            </a:r>
            <a:r>
              <a:rPr lang="en-US" altLang="zh-CN" sz="28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CN" alt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语句块</a:t>
            </a:r>
          </a:p>
          <a:p>
            <a:r>
              <a:rPr lang="en-US" altLang="zh-CN" sz="28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058557" y="1585999"/>
            <a:ext cx="4619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while</a:t>
            </a: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循环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ED0023-6F2B-6FFD-B7B4-DD0D2C7B4269}"/>
              </a:ext>
            </a:extLst>
          </p:cNvPr>
          <p:cNvSpPr txBox="1"/>
          <p:nvPr/>
        </p:nvSpPr>
        <p:spPr>
          <a:xfrm>
            <a:off x="375450" y="3669447"/>
            <a:ext cx="103342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/>
                <a:latin typeface="+mn-ea"/>
              </a:rPr>
              <a:t>意思是，先计算“表达式”的值，当值为真（非 </a:t>
            </a:r>
            <a:r>
              <a:rPr lang="en-US" altLang="zh-CN" sz="2400" b="1" dirty="0">
                <a:effectLst/>
                <a:latin typeface="+mn-ea"/>
              </a:rPr>
              <a:t>0</a:t>
            </a:r>
            <a:r>
              <a:rPr lang="zh-CN" altLang="en-US" sz="2400" b="1" dirty="0">
                <a:effectLst/>
                <a:latin typeface="+mn-ea"/>
              </a:rPr>
              <a:t>）时， 执行“语句块”；执行完“语句块”，再次计算表达式的值，如果为真，继续执行“语句块”</a:t>
            </a:r>
            <a:r>
              <a:rPr lang="en-US" altLang="zh-CN" sz="2400" b="1" dirty="0">
                <a:effectLst/>
                <a:latin typeface="+mn-ea"/>
              </a:rPr>
              <a:t>……</a:t>
            </a:r>
            <a:r>
              <a:rPr lang="zh-CN" altLang="en-US" sz="2400" b="1" dirty="0">
                <a:effectLst/>
                <a:latin typeface="+mn-ea"/>
              </a:rPr>
              <a:t>这个过程会一直重复，直到表达式的值为假（</a:t>
            </a:r>
            <a:r>
              <a:rPr lang="en-US" altLang="zh-CN" sz="2400" b="1" dirty="0">
                <a:effectLst/>
                <a:latin typeface="+mn-ea"/>
              </a:rPr>
              <a:t>0</a:t>
            </a:r>
            <a:r>
              <a:rPr lang="zh-CN" altLang="en-US" sz="2400" b="1" dirty="0">
                <a:effectLst/>
                <a:latin typeface="+mn-ea"/>
              </a:rPr>
              <a:t>），就退出循环，执行 </a:t>
            </a:r>
            <a:r>
              <a:rPr lang="en-US" altLang="zh-CN" sz="2400" b="1" dirty="0">
                <a:effectLst/>
                <a:latin typeface="+mn-ea"/>
              </a:rPr>
              <a:t>while</a:t>
            </a:r>
            <a:r>
              <a:rPr lang="zh-CN" altLang="en-US" sz="2400" b="1" dirty="0">
                <a:effectLst/>
                <a:latin typeface="+mn-ea"/>
              </a:rPr>
              <a:t>后面的代码。我们通常将“表达式”称为循环条件，把“语句块”称为循环体，整个循环的过程就是不停判断循环条件、并执行循环体代码的过程。</a:t>
            </a:r>
            <a:endParaRPr lang="en-US" altLang="zh-CN" sz="2400" b="1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9709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6302F4-F842-40B6-985D-1E1B58A21AB4}"/>
              </a:ext>
            </a:extLst>
          </p:cNvPr>
          <p:cNvSpPr txBox="1"/>
          <p:nvPr/>
        </p:nvSpPr>
        <p:spPr>
          <a:xfrm>
            <a:off x="4433135" y="1998483"/>
            <a:ext cx="339676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gradFill>
                    <a:gsLst>
                      <a:gs pos="49000">
                        <a:srgbClr val="185EDA"/>
                      </a:gs>
                      <a:gs pos="0">
                        <a:srgbClr val="07B2C4"/>
                      </a:gs>
                    </a:gsLst>
                    <a:lin ang="5400000" scaled="1"/>
                  </a:gradFill>
                </a:ln>
                <a:noFill/>
                <a:effectLst/>
                <a:uLnTx/>
                <a:uFillTx/>
                <a:latin typeface="微软雅黑"/>
                <a:ea typeface="微软雅黑"/>
                <a:cs typeface="+mn-cs"/>
              </a:rPr>
              <a:t>PART 02</a:t>
            </a:r>
            <a:endParaRPr kumimoji="0" lang="zh-CN" altLang="en-US" sz="6000" b="1" i="0" u="none" strike="noStrike" kern="1200" cap="none" spc="0" normalizeH="0" baseline="0" noProof="0" dirty="0">
              <a:ln>
                <a:gradFill>
                  <a:gsLst>
                    <a:gs pos="49000">
                      <a:srgbClr val="185EDA"/>
                    </a:gs>
                    <a:gs pos="0">
                      <a:srgbClr val="07B2C4"/>
                    </a:gs>
                  </a:gsLst>
                  <a:lin ang="5400000" scaled="1"/>
                </a:gradFill>
              </a:ln>
              <a:noFill/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1E54ED5-A5DB-4FD9-9932-D5A461166EBA}"/>
              </a:ext>
            </a:extLst>
          </p:cNvPr>
          <p:cNvGrpSpPr/>
          <p:nvPr/>
        </p:nvGrpSpPr>
        <p:grpSpPr>
          <a:xfrm>
            <a:off x="3049460" y="2223348"/>
            <a:ext cx="1308333" cy="512723"/>
            <a:chOff x="124227" y="446024"/>
            <a:chExt cx="1477187" cy="576829"/>
          </a:xfrm>
        </p:grpSpPr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D1A63750-DFCC-40EA-AF22-2CAD0944F6CC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EAEA148C-905F-41B1-A1B4-C2B8B4AFFB16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3B89725F-B262-43AB-B7BE-2E8DC0D77DAA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8FE8132-9C40-498A-BAD9-5F1EB42E5C90}"/>
              </a:ext>
            </a:extLst>
          </p:cNvPr>
          <p:cNvGrpSpPr/>
          <p:nvPr/>
        </p:nvGrpSpPr>
        <p:grpSpPr>
          <a:xfrm flipH="1">
            <a:off x="7905241" y="2223348"/>
            <a:ext cx="1308333" cy="512723"/>
            <a:chOff x="124227" y="446024"/>
            <a:chExt cx="1477187" cy="576829"/>
          </a:xfrm>
        </p:grpSpPr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55D7D3B0-01EB-4E9B-9480-65B03ABB8454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6A16026D-8B17-4CCF-A3C6-F26D4F0CA578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C759BCFD-4BA7-4819-8DCC-188C62066E44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24" name="梯形 23">
            <a:extLst>
              <a:ext uri="{FF2B5EF4-FFF2-40B4-BE49-F238E27FC236}">
                <a16:creationId xmlns:a16="http://schemas.microsoft.com/office/drawing/2014/main" id="{FE5FBAD5-5845-4B0F-9A65-69A041AEB90C}"/>
              </a:ext>
            </a:extLst>
          </p:cNvPr>
          <p:cNvSpPr/>
          <p:nvPr/>
        </p:nvSpPr>
        <p:spPr>
          <a:xfrm flipV="1">
            <a:off x="2932698" y="4284374"/>
            <a:ext cx="6331586" cy="337252"/>
          </a:xfrm>
          <a:prstGeom prst="trapezoid">
            <a:avLst>
              <a:gd name="adj" fmla="val 314164"/>
            </a:avLst>
          </a:prstGeom>
          <a:gradFill>
            <a:gsLst>
              <a:gs pos="100000">
                <a:schemeClr val="accent1">
                  <a:alpha val="64000"/>
                </a:schemeClr>
              </a:gs>
              <a:gs pos="0">
                <a:schemeClr val="accent6">
                  <a:alpha val="0"/>
                </a:schemeClr>
              </a:gs>
            </a:gsLst>
            <a:lin ang="5400000" scaled="0"/>
          </a:gra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95F640C-6A31-4DA4-AE86-D80A16D533F6}"/>
              </a:ext>
            </a:extLst>
          </p:cNvPr>
          <p:cNvSpPr/>
          <p:nvPr/>
        </p:nvSpPr>
        <p:spPr>
          <a:xfrm>
            <a:off x="2153462" y="5554602"/>
            <a:ext cx="7913549" cy="9186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D4B24B-885F-4337-B4CA-BADFDB54597B}"/>
              </a:ext>
            </a:extLst>
          </p:cNvPr>
          <p:cNvSpPr/>
          <p:nvPr/>
        </p:nvSpPr>
        <p:spPr>
          <a:xfrm>
            <a:off x="2153462" y="2913101"/>
            <a:ext cx="8091033" cy="1323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分支和跳转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31A263-19DB-4E83-B1BB-2F9C5D40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5FAE2F-E712-4C15-9E7E-4D828CB3199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47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6096000" y="1258995"/>
            <a:ext cx="5581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是故意的还是不小心？</a:t>
            </a:r>
            <a:endParaRPr lang="en-US" altLang="zh-CN" sz="60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260E1F-EF42-2482-DABD-A1D0953B8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1089025"/>
            <a:ext cx="4942489" cy="48601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D6DCD4-E457-50A8-0F3A-1CD67FDE6477}"/>
              </a:ext>
            </a:extLst>
          </p:cNvPr>
          <p:cNvSpPr txBox="1"/>
          <p:nvPr/>
        </p:nvSpPr>
        <p:spPr>
          <a:xfrm>
            <a:off x="6095999" y="3742812"/>
            <a:ext cx="5581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是故意的</a:t>
            </a:r>
            <a:endParaRPr lang="en-US" altLang="zh-CN" sz="60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022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526119" y="1181789"/>
            <a:ext cx="6674024" cy="50167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guyi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scanf(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guyi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guyi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printf(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是故意的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printf(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不小心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294725" y="1537554"/>
            <a:ext cx="4619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If else</a:t>
            </a: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结构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8DAB9-6B59-BBAE-5F60-8328067C73B4}"/>
              </a:ext>
            </a:extLst>
          </p:cNvPr>
          <p:cNvSpPr txBox="1"/>
          <p:nvPr/>
        </p:nvSpPr>
        <p:spPr>
          <a:xfrm>
            <a:off x="7494464" y="2836268"/>
            <a:ext cx="4419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(expression1){</a:t>
            </a:r>
          </a:p>
          <a:p>
            <a:r>
              <a:rPr lang="en-US" altLang="zh-CN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statament1;</a:t>
            </a:r>
          </a:p>
          <a:p>
            <a:r>
              <a:rPr lang="en-US" altLang="zh-CN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statement2;</a:t>
            </a:r>
          </a:p>
        </p:txBody>
      </p:sp>
    </p:spTree>
    <p:extLst>
      <p:ext uri="{BB962C8B-B14F-4D97-AF65-F5344CB8AC3E}">
        <p14:creationId xmlns:p14="http://schemas.microsoft.com/office/powerpoint/2010/main" val="169737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666860" y="1323942"/>
            <a:ext cx="4619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If else</a:t>
            </a: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结构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8DAB9-6B59-BBAE-5F60-8328067C73B4}"/>
              </a:ext>
            </a:extLst>
          </p:cNvPr>
          <p:cNvSpPr txBox="1"/>
          <p:nvPr/>
        </p:nvSpPr>
        <p:spPr>
          <a:xfrm>
            <a:off x="866599" y="2622656"/>
            <a:ext cx="4419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(expression1){</a:t>
            </a:r>
          </a:p>
          <a:p>
            <a:r>
              <a:rPr lang="en-US" altLang="zh-CN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statament1;</a:t>
            </a:r>
          </a:p>
          <a:p>
            <a:r>
              <a:rPr lang="en-US" altLang="zh-CN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statement2;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D694C3-6CD5-2E34-3708-7D9AE4666A62}"/>
              </a:ext>
            </a:extLst>
          </p:cNvPr>
          <p:cNvSpPr txBox="1"/>
          <p:nvPr/>
        </p:nvSpPr>
        <p:spPr>
          <a:xfrm>
            <a:off x="5744149" y="1739441"/>
            <a:ext cx="5364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1.</a:t>
            </a:r>
            <a:r>
              <a:rPr lang="zh-CN" altLang="en-US" sz="2800" b="1" dirty="0">
                <a:latin typeface="+mn-ea"/>
              </a:rPr>
              <a:t>如果对表达式求值为真（非</a:t>
            </a:r>
            <a:r>
              <a:rPr lang="en-US" altLang="zh-CN" sz="2800" b="1" dirty="0">
                <a:latin typeface="+mn-ea"/>
              </a:rPr>
              <a:t>0</a:t>
            </a:r>
            <a:r>
              <a:rPr lang="zh-CN" altLang="en-US" sz="2800" b="1" dirty="0">
                <a:latin typeface="+mn-ea"/>
              </a:rPr>
              <a:t>），则执行语句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；如果对表达式求值为假或</a:t>
            </a:r>
            <a:r>
              <a:rPr lang="en-US" altLang="zh-CN" sz="2800" b="1" dirty="0">
                <a:latin typeface="+mn-ea"/>
              </a:rPr>
              <a:t>0</a:t>
            </a:r>
            <a:r>
              <a:rPr lang="zh-CN" altLang="en-US" sz="2800" b="1" dirty="0">
                <a:latin typeface="+mn-ea"/>
              </a:rPr>
              <a:t>，则执行语句</a:t>
            </a:r>
            <a:r>
              <a:rPr lang="en-US" altLang="zh-CN" sz="2800" b="1" dirty="0">
                <a:latin typeface="+mn-ea"/>
              </a:rPr>
              <a:t>2</a:t>
            </a:r>
          </a:p>
          <a:p>
            <a:r>
              <a:rPr lang="en-US" altLang="zh-CN" sz="2800" b="1" dirty="0">
                <a:effectLst/>
                <a:latin typeface="+mn-ea"/>
              </a:rPr>
              <a:t>2.else</a:t>
            </a:r>
            <a:r>
              <a:rPr lang="zh-CN" altLang="en-US" sz="2800" b="1" dirty="0">
                <a:effectLst/>
                <a:latin typeface="+mn-ea"/>
              </a:rPr>
              <a:t>和它离得最近的</a:t>
            </a:r>
            <a:r>
              <a:rPr lang="en-US" altLang="zh-CN" sz="2800" b="1" dirty="0">
                <a:effectLst/>
                <a:latin typeface="+mn-ea"/>
              </a:rPr>
              <a:t>if</a:t>
            </a:r>
            <a:r>
              <a:rPr lang="zh-CN" altLang="en-US" sz="2800" b="1" dirty="0">
                <a:effectLst/>
                <a:latin typeface="+mn-ea"/>
              </a:rPr>
              <a:t>匹配</a:t>
            </a:r>
            <a:endParaRPr lang="en-US" altLang="zh-CN" sz="2800" b="1" dirty="0"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622AA7-4678-0075-C955-C31CF1DB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595" y="3635901"/>
            <a:ext cx="5587848" cy="260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9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298934" y="1083599"/>
            <a:ext cx="5797066" cy="54168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bxx,gybxx,bxxgy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d%d%d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bxx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gybxx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bxxgy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bxx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不小心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gybxx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故意不小心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bxxgy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不小心故意的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是故意的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6595821" y="672667"/>
            <a:ext cx="4619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else if</a:t>
            </a:r>
            <a:r>
              <a:rPr lang="zh-CN" altLang="en-US" sz="60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多分支</a:t>
            </a:r>
            <a:endParaRPr lang="en-US" altLang="zh-CN" sz="60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94BF8E-D5B2-9551-6B82-F42601A27C24}"/>
              </a:ext>
            </a:extLst>
          </p:cNvPr>
          <p:cNvSpPr txBox="1"/>
          <p:nvPr/>
        </p:nvSpPr>
        <p:spPr>
          <a:xfrm>
            <a:off x="6695691" y="1842312"/>
            <a:ext cx="44196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(expression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多分支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statement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(expression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statement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.....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(expression n)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statement n;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statement;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5354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6302F4-F842-40B6-985D-1E1B58A21AB4}"/>
              </a:ext>
            </a:extLst>
          </p:cNvPr>
          <p:cNvSpPr txBox="1"/>
          <p:nvPr/>
        </p:nvSpPr>
        <p:spPr>
          <a:xfrm>
            <a:off x="4433135" y="1998483"/>
            <a:ext cx="339676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n>
                  <a:gradFill>
                    <a:gsLst>
                      <a:gs pos="49000">
                        <a:schemeClr val="accent1"/>
                      </a:gs>
                      <a:gs pos="0">
                        <a:schemeClr val="accent6"/>
                      </a:gs>
                    </a:gsLst>
                    <a:lin ang="5400000" scaled="1"/>
                  </a:gradFill>
                </a:ln>
                <a:noFill/>
                <a:effectLst/>
                <a:latin typeface="+mj-ea"/>
                <a:ea typeface="+mj-ea"/>
              </a:rPr>
              <a:t>PART 01</a:t>
            </a:r>
            <a:endParaRPr lang="zh-CN" altLang="en-US" sz="6000" b="1" dirty="0">
              <a:ln>
                <a:gradFill>
                  <a:gsLst>
                    <a:gs pos="49000">
                      <a:schemeClr val="accent1"/>
                    </a:gs>
                    <a:gs pos="0">
                      <a:schemeClr val="accent6"/>
                    </a:gs>
                  </a:gsLst>
                  <a:lin ang="5400000" scaled="1"/>
                </a:gradFill>
              </a:ln>
              <a:noFill/>
              <a:effectLst/>
              <a:latin typeface="+mj-ea"/>
              <a:ea typeface="+mj-ea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1E54ED5-A5DB-4FD9-9932-D5A461166EBA}"/>
              </a:ext>
            </a:extLst>
          </p:cNvPr>
          <p:cNvGrpSpPr/>
          <p:nvPr/>
        </p:nvGrpSpPr>
        <p:grpSpPr>
          <a:xfrm>
            <a:off x="3049460" y="2223348"/>
            <a:ext cx="1308333" cy="512723"/>
            <a:chOff x="124227" y="446024"/>
            <a:chExt cx="1477187" cy="576829"/>
          </a:xfrm>
        </p:grpSpPr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D1A63750-DFCC-40EA-AF22-2CAD0944F6CC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EAEA148C-905F-41B1-A1B4-C2B8B4AFFB16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3B89725F-B262-43AB-B7BE-2E8DC0D77DAA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8FE8132-9C40-498A-BAD9-5F1EB42E5C90}"/>
              </a:ext>
            </a:extLst>
          </p:cNvPr>
          <p:cNvGrpSpPr/>
          <p:nvPr/>
        </p:nvGrpSpPr>
        <p:grpSpPr>
          <a:xfrm flipH="1">
            <a:off x="7905241" y="2223348"/>
            <a:ext cx="1308333" cy="512723"/>
            <a:chOff x="124227" y="446024"/>
            <a:chExt cx="1477187" cy="576829"/>
          </a:xfrm>
        </p:grpSpPr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55D7D3B0-01EB-4E9B-9480-65B03ABB8454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6A16026D-8B17-4CCF-A3C6-F26D4F0CA578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C759BCFD-4BA7-4819-8DCC-188C62066E44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梯形 23">
            <a:extLst>
              <a:ext uri="{FF2B5EF4-FFF2-40B4-BE49-F238E27FC236}">
                <a16:creationId xmlns:a16="http://schemas.microsoft.com/office/drawing/2014/main" id="{FE5FBAD5-5845-4B0F-9A65-69A041AEB90C}"/>
              </a:ext>
            </a:extLst>
          </p:cNvPr>
          <p:cNvSpPr/>
          <p:nvPr/>
        </p:nvSpPr>
        <p:spPr>
          <a:xfrm flipV="1">
            <a:off x="2932698" y="4284374"/>
            <a:ext cx="6331586" cy="337252"/>
          </a:xfrm>
          <a:prstGeom prst="trapezoid">
            <a:avLst>
              <a:gd name="adj" fmla="val 314164"/>
            </a:avLst>
          </a:prstGeom>
          <a:gradFill>
            <a:gsLst>
              <a:gs pos="100000">
                <a:schemeClr val="accent1">
                  <a:alpha val="64000"/>
                </a:schemeClr>
              </a:gs>
              <a:gs pos="0">
                <a:schemeClr val="accent6">
                  <a:alpha val="0"/>
                </a:schemeClr>
              </a:gs>
            </a:gsLst>
            <a:lin ang="5400000" scaled="0"/>
          </a:gra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95F640C-6A31-4DA4-AE86-D80A16D533F6}"/>
              </a:ext>
            </a:extLst>
          </p:cNvPr>
          <p:cNvSpPr/>
          <p:nvPr/>
        </p:nvSpPr>
        <p:spPr>
          <a:xfrm>
            <a:off x="2153462" y="5554602"/>
            <a:ext cx="7913549" cy="9186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D4B24B-885F-4337-B4CA-BADFDB54597B}"/>
              </a:ext>
            </a:extLst>
          </p:cNvPr>
          <p:cNvSpPr/>
          <p:nvPr/>
        </p:nvSpPr>
        <p:spPr>
          <a:xfrm>
            <a:off x="2153462" y="2913101"/>
            <a:ext cx="8091033" cy="1323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8000" b="1" dirty="0">
                <a:latin typeface="+mj-ea"/>
                <a:ea typeface="+mj-ea"/>
              </a:rPr>
              <a:t>C</a:t>
            </a:r>
            <a:r>
              <a:rPr lang="zh-CN" altLang="en-US" sz="8000" b="1" dirty="0">
                <a:latin typeface="+mj-ea"/>
                <a:ea typeface="+mj-ea"/>
              </a:rPr>
              <a:t>语言概述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31A263-19DB-4E83-B1BB-2F9C5D40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spAutoFit/>
          </a:bodyPr>
          <a:lstStyle/>
          <a:p>
            <a:fld id="{A25FAE2F-E712-4C15-9E7E-4D828CB3199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96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1322095" y="1224938"/>
            <a:ext cx="91474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给定两个整数</a:t>
            </a: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a</a:t>
            </a: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和</a:t>
            </a: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判断</a:t>
            </a: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a</a:t>
            </a: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能否被</a:t>
            </a: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b</a:t>
            </a: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整除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能的话输出</a:t>
            </a: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YES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否则输出</a:t>
            </a: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18503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1487488" y="1089025"/>
            <a:ext cx="6674024" cy="50167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a,b;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scanf(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"%d%d"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,&amp;a,&amp;b);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(b==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printf(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a%b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printf(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printf(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6444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526119" y="1181789"/>
            <a:ext cx="6674024" cy="40934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a,b;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scanf(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"%d%d"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,&amp;a,&amp;b);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(b==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0||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a%b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printf(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printf(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294725" y="1537554"/>
            <a:ext cx="4619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逻辑运算符</a:t>
            </a:r>
            <a:endParaRPr lang="en-US" altLang="zh-CN" sz="66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8DAB9-6B59-BBAE-5F60-8328067C73B4}"/>
              </a:ext>
            </a:extLst>
          </p:cNvPr>
          <p:cNvSpPr txBox="1"/>
          <p:nvPr/>
        </p:nvSpPr>
        <p:spPr>
          <a:xfrm>
            <a:off x="7494464" y="2836268"/>
            <a:ext cx="44196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effectLst/>
                <a:latin typeface="Consolas" panose="020B0609020204030204" pitchFamily="49" charset="0"/>
              </a:rPr>
              <a:t>&amp;&amp; </a:t>
            </a:r>
            <a:r>
              <a:rPr lang="zh-CN" altLang="en-US" sz="4400" b="1" dirty="0">
                <a:effectLst/>
                <a:latin typeface="Consolas" panose="020B0609020204030204" pitchFamily="49" charset="0"/>
              </a:rPr>
              <a:t>与</a:t>
            </a:r>
            <a:endParaRPr lang="en-US" altLang="zh-CN" sz="4400" b="1" dirty="0">
              <a:effectLst/>
              <a:latin typeface="Consolas" panose="020B0609020204030204" pitchFamily="49" charset="0"/>
            </a:endParaRPr>
          </a:p>
          <a:p>
            <a:r>
              <a:rPr lang="en-US" altLang="zh-CN" sz="4400" b="1" dirty="0">
                <a:effectLst/>
                <a:latin typeface="Consolas" panose="020B0609020204030204" pitchFamily="49" charset="0"/>
              </a:rPr>
              <a:t>|| </a:t>
            </a:r>
            <a:r>
              <a:rPr lang="zh-CN" altLang="en-US" sz="4400" b="1" dirty="0">
                <a:effectLst/>
                <a:latin typeface="Consolas" panose="020B0609020204030204" pitchFamily="49" charset="0"/>
              </a:rPr>
              <a:t>或</a:t>
            </a:r>
            <a:endParaRPr lang="en-US" altLang="zh-CN" sz="4400" b="1" dirty="0">
              <a:effectLst/>
              <a:latin typeface="Consolas" panose="020B0609020204030204" pitchFamily="49" charset="0"/>
            </a:endParaRPr>
          </a:p>
          <a:p>
            <a:r>
              <a:rPr lang="zh-CN" altLang="en-US" sz="4400" b="1" dirty="0">
                <a:latin typeface="Consolas" panose="020B0609020204030204" pitchFamily="49" charset="0"/>
              </a:rPr>
              <a:t>！</a:t>
            </a:r>
            <a:r>
              <a:rPr lang="en-US" altLang="zh-CN" sz="4400" b="1" dirty="0">
                <a:latin typeface="Consolas" panose="020B0609020204030204" pitchFamily="49" charset="0"/>
              </a:rPr>
              <a:t> </a:t>
            </a:r>
            <a:r>
              <a:rPr lang="zh-CN" altLang="en-US" sz="4400" b="1" dirty="0">
                <a:latin typeface="Consolas" panose="020B0609020204030204" pitchFamily="49" charset="0"/>
              </a:rPr>
              <a:t>非</a:t>
            </a:r>
            <a:endParaRPr lang="en-US" altLang="zh-CN" sz="4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1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912336" y="1176654"/>
            <a:ext cx="4619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逻辑运算符</a:t>
            </a:r>
            <a:endParaRPr lang="en-US" altLang="zh-CN" sz="66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8FF085-F241-9B73-D6D3-2C1F7EA29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31" y="2203152"/>
            <a:ext cx="10583932" cy="43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3CFBFFE-F214-0ED5-0B4B-9F1AFDAB4AA0}"/>
              </a:ext>
            </a:extLst>
          </p:cNvPr>
          <p:cNvSpPr txBox="1"/>
          <p:nvPr/>
        </p:nvSpPr>
        <p:spPr>
          <a:xfrm>
            <a:off x="231670" y="951784"/>
            <a:ext cx="11960330" cy="5722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185EDA"/>
                </a:solidFill>
              </a:rPr>
              <a:t>1. </a:t>
            </a:r>
            <a:r>
              <a:rPr lang="zh-CN" altLang="en-US" sz="2800" b="1" dirty="0">
                <a:solidFill>
                  <a:srgbClr val="185EDA"/>
                </a:solidFill>
              </a:rPr>
              <a:t>与运算</a:t>
            </a:r>
            <a:r>
              <a:rPr lang="en-US" altLang="zh-CN" sz="2800" b="1" dirty="0">
                <a:solidFill>
                  <a:srgbClr val="185EDA"/>
                </a:solidFill>
              </a:rPr>
              <a:t>(&amp;&amp;)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参与运算的两个表达式都为真时，结果才为真，否则为假。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例如：</a:t>
            </a:r>
            <a:r>
              <a:rPr lang="en-US" altLang="zh-CN" dirty="0"/>
              <a:t>5&amp;&amp;0                  (5 </a:t>
            </a:r>
            <a:r>
              <a:rPr lang="zh-CN" altLang="en-US" dirty="0"/>
              <a:t>为真，</a:t>
            </a:r>
            <a:r>
              <a:rPr lang="en-US" altLang="zh-CN" dirty="0"/>
              <a:t>0 </a:t>
            </a:r>
            <a:r>
              <a:rPr lang="zh-CN" altLang="en-US" dirty="0"/>
              <a:t>为假，相与的结果为假，也就是 </a:t>
            </a:r>
            <a:r>
              <a:rPr lang="en-US" altLang="zh-CN" dirty="0"/>
              <a:t>0)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(5&gt;0) &amp;&amp; (4&gt;2)    (5&gt;0 </a:t>
            </a:r>
            <a:r>
              <a:rPr lang="zh-CN" altLang="en-US" dirty="0"/>
              <a:t>的结果是 </a:t>
            </a:r>
            <a:r>
              <a:rPr lang="en-US" altLang="zh-CN" dirty="0"/>
              <a:t>1</a:t>
            </a:r>
            <a:r>
              <a:rPr lang="zh-CN" altLang="en-US" dirty="0"/>
              <a:t>，为真，</a:t>
            </a:r>
            <a:r>
              <a:rPr lang="en-US" altLang="zh-CN" dirty="0"/>
              <a:t>4&gt;2 </a:t>
            </a:r>
            <a:r>
              <a:rPr lang="zh-CN" altLang="en-US" dirty="0"/>
              <a:t>结果是 </a:t>
            </a:r>
            <a:r>
              <a:rPr lang="en-US" altLang="zh-CN" dirty="0"/>
              <a:t>1</a:t>
            </a:r>
            <a:r>
              <a:rPr lang="zh-CN" altLang="en-US" dirty="0"/>
              <a:t>，也为真，所以相与的结果为真，也就是 </a:t>
            </a:r>
            <a:r>
              <a:rPr lang="en-US" altLang="zh-CN" dirty="0"/>
              <a:t>1)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185EDA"/>
                </a:solidFill>
              </a:rPr>
              <a:t>2. </a:t>
            </a:r>
            <a:r>
              <a:rPr lang="zh-CN" altLang="en-US" sz="2800" b="1" dirty="0">
                <a:solidFill>
                  <a:srgbClr val="185EDA"/>
                </a:solidFill>
              </a:rPr>
              <a:t>或运算</a:t>
            </a:r>
            <a:r>
              <a:rPr lang="en-US" altLang="zh-CN" sz="2800" b="1" dirty="0">
                <a:solidFill>
                  <a:srgbClr val="185EDA"/>
                </a:solidFill>
              </a:rPr>
              <a:t>(||)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参与运算的两个表达式只要有一个为真，结果就为真；两个表达式都为假时结果才为假。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例如：</a:t>
            </a:r>
            <a:r>
              <a:rPr lang="en-US" altLang="zh-CN" dirty="0"/>
              <a:t>10 || 0                  (10 </a:t>
            </a:r>
            <a:r>
              <a:rPr lang="zh-CN" altLang="en-US" dirty="0"/>
              <a:t>为真，</a:t>
            </a:r>
            <a:r>
              <a:rPr lang="en-US" altLang="zh-CN" dirty="0"/>
              <a:t>0 </a:t>
            </a:r>
            <a:r>
              <a:rPr lang="zh-CN" altLang="en-US" dirty="0"/>
              <a:t>为假，相或的结果为真，也就是 </a:t>
            </a:r>
            <a:r>
              <a:rPr lang="en-US" altLang="zh-CN" dirty="0"/>
              <a:t>1)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(5&gt;0) || (5&gt;8)       (5&gt;0 </a:t>
            </a:r>
            <a:r>
              <a:rPr lang="zh-CN" altLang="en-US" dirty="0"/>
              <a:t>的结果是 </a:t>
            </a:r>
            <a:r>
              <a:rPr lang="en-US" altLang="zh-CN" dirty="0"/>
              <a:t>1</a:t>
            </a:r>
            <a:r>
              <a:rPr lang="zh-CN" altLang="en-US" dirty="0"/>
              <a:t>，为真，</a:t>
            </a:r>
            <a:r>
              <a:rPr lang="en-US" altLang="zh-CN" dirty="0"/>
              <a:t>5&gt;8 </a:t>
            </a:r>
            <a:r>
              <a:rPr lang="zh-CN" altLang="en-US" dirty="0"/>
              <a:t>的结果是 </a:t>
            </a:r>
            <a:r>
              <a:rPr lang="en-US" altLang="zh-CN" dirty="0"/>
              <a:t>0</a:t>
            </a:r>
            <a:r>
              <a:rPr lang="zh-CN" altLang="en-US" dirty="0"/>
              <a:t>，为假，所以相或的结果为真，也就是 </a:t>
            </a:r>
            <a:r>
              <a:rPr lang="en-US" altLang="zh-CN" dirty="0"/>
              <a:t>1)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185EDA"/>
                </a:solidFill>
              </a:rPr>
              <a:t>3. </a:t>
            </a:r>
            <a:r>
              <a:rPr lang="zh-CN" altLang="en-US" sz="2800" b="1" dirty="0">
                <a:solidFill>
                  <a:srgbClr val="185EDA"/>
                </a:solidFill>
              </a:rPr>
              <a:t>非运算</a:t>
            </a:r>
            <a:r>
              <a:rPr lang="en-US" altLang="zh-CN" sz="2800" b="1" dirty="0">
                <a:solidFill>
                  <a:srgbClr val="185EDA"/>
                </a:solidFill>
              </a:rPr>
              <a:t>(!)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参与运算的表达式为真时，结果为假；参与运算的表达式为假时，结果为真。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例如：</a:t>
            </a:r>
            <a:r>
              <a:rPr lang="en-US" altLang="zh-CN" dirty="0"/>
              <a:t>!0                        (0 </a:t>
            </a:r>
            <a:r>
              <a:rPr lang="zh-CN" altLang="en-US" dirty="0"/>
              <a:t>为假，非运算的结果为真，也就是 </a:t>
            </a:r>
            <a:r>
              <a:rPr lang="en-US" altLang="zh-CN" dirty="0"/>
              <a:t>1)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!(5&gt;0)                  (5&gt;0 </a:t>
            </a:r>
            <a:r>
              <a:rPr lang="zh-CN" altLang="en-US" dirty="0"/>
              <a:t>的结果是 </a:t>
            </a:r>
            <a:r>
              <a:rPr lang="en-US" altLang="zh-CN" dirty="0"/>
              <a:t>1</a:t>
            </a:r>
            <a:r>
              <a:rPr lang="zh-CN" altLang="en-US" dirty="0"/>
              <a:t>，为真，非运算的结果为假，也就是 </a:t>
            </a:r>
            <a:r>
              <a:rPr lang="en-US" altLang="zh-CN" dirty="0"/>
              <a:t>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542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526119" y="1181789"/>
            <a:ext cx="6674024" cy="563231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0" dirty="0">
                <a:solidFill>
                  <a:srgbClr val="185ED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sz="2000" b="0" dirty="0">
                <a:solidFill>
                  <a:srgbClr val="185ED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 a, b;</a:t>
            </a:r>
          </a:p>
          <a:p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("Input two numbers:");</a:t>
            </a:r>
          </a:p>
          <a:p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zh-CN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%d %d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", &amp;a, &amp;b);</a:t>
            </a:r>
          </a:p>
          <a:p>
            <a:r>
              <a:rPr lang="en-US" altLang="zh-CN" sz="2000" b="0" dirty="0">
                <a:solidFill>
                  <a:srgbClr val="185ED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 (a 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 b)</a:t>
            </a:r>
            <a:endParaRPr lang="zh-CN" altLang="en-US" sz="20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2000" b="0" dirty="0">
                <a:solidFill>
                  <a:srgbClr val="185ED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 (a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b) 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("a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b\n");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2000" b="0" dirty="0">
                <a:solidFill>
                  <a:srgbClr val="185EDA"/>
                </a:solidFill>
                <a:effectLst/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("a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b\n");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0" dirty="0">
                <a:solidFill>
                  <a:srgbClr val="185ED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("a=b\n");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0" dirty="0">
                <a:solidFill>
                  <a:srgbClr val="185ED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245630" y="1159410"/>
            <a:ext cx="5015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if </a:t>
            </a:r>
            <a:r>
              <a:rPr lang="zh-CN" altLang="en-US" sz="60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语句的嵌套</a:t>
            </a:r>
            <a:endParaRPr lang="en-US" altLang="zh-CN" sz="60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8DAB9-6B59-BBAE-5F60-8328067C73B4}"/>
              </a:ext>
            </a:extLst>
          </p:cNvPr>
          <p:cNvSpPr txBox="1"/>
          <p:nvPr/>
        </p:nvSpPr>
        <p:spPr>
          <a:xfrm>
            <a:off x="7439232" y="2909911"/>
            <a:ext cx="4419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dirty="0">
                <a:effectLst/>
                <a:latin typeface="Consolas" panose="020B0609020204030204" pitchFamily="49" charset="0"/>
              </a:rPr>
              <a:t>if </a:t>
            </a:r>
            <a:r>
              <a:rPr lang="zh-CN" altLang="en-US" sz="3600" b="0" dirty="0">
                <a:effectLst/>
                <a:latin typeface="Consolas" panose="020B0609020204030204" pitchFamily="49" charset="0"/>
              </a:rPr>
              <a:t>语句也可以嵌套使用</a:t>
            </a:r>
            <a:endParaRPr lang="en-US" altLang="zh-CN" sz="3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74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55B376-B45A-8EB1-72F3-09AEC483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AE2F-E712-4C15-9E7E-4D828CB3199E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75473A-42F0-A5E1-A1A4-D7B8C6DB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170" y="0"/>
            <a:ext cx="5928617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5ACD50-D566-57F8-1186-543314F5B8DD}"/>
              </a:ext>
            </a:extLst>
          </p:cNvPr>
          <p:cNvSpPr txBox="1"/>
          <p:nvPr/>
        </p:nvSpPr>
        <p:spPr>
          <a:xfrm>
            <a:off x="507675" y="889842"/>
            <a:ext cx="50159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ln w="38100">
                  <a:noFill/>
                </a:ln>
                <a:latin typeface="Arial Nova"/>
                <a:ea typeface="微软雅黑 Light"/>
              </a:rPr>
              <a:t>C </a:t>
            </a:r>
            <a:r>
              <a:rPr lang="zh-CN" altLang="en-US" sz="3600" dirty="0">
                <a:ln w="38100">
                  <a:noFill/>
                </a:ln>
                <a:latin typeface="Arial Nova"/>
                <a:ea typeface="微软雅黑 Light"/>
              </a:rPr>
              <a:t>语言虽然没有限制 </a:t>
            </a:r>
            <a:r>
              <a:rPr lang="en-US" altLang="zh-CN" sz="3600" dirty="0">
                <a:ln w="38100">
                  <a:noFill/>
                </a:ln>
                <a:latin typeface="Arial Nova"/>
                <a:ea typeface="微软雅黑 Light"/>
              </a:rPr>
              <a:t>if else </a:t>
            </a:r>
            <a:r>
              <a:rPr lang="zh-CN" altLang="en-US" sz="3600" dirty="0">
                <a:ln w="38100">
                  <a:noFill/>
                </a:ln>
                <a:latin typeface="Arial Nova"/>
                <a:ea typeface="微软雅黑 Light"/>
              </a:rPr>
              <a:t>能够处理的分支数量，但当分支过多时，用 </a:t>
            </a:r>
            <a:r>
              <a:rPr lang="en-US" altLang="zh-CN" sz="3600" dirty="0">
                <a:ln w="38100">
                  <a:noFill/>
                </a:ln>
                <a:latin typeface="Arial Nova"/>
                <a:ea typeface="微软雅黑 Light"/>
              </a:rPr>
              <a:t>if else </a:t>
            </a:r>
            <a:r>
              <a:rPr lang="zh-CN" altLang="en-US" sz="3600" dirty="0">
                <a:ln w="38100">
                  <a:noFill/>
                </a:ln>
                <a:latin typeface="Arial Nova"/>
                <a:ea typeface="微软雅黑 Light"/>
              </a:rPr>
              <a:t>处理会不太方便，而且容易出现 </a:t>
            </a:r>
            <a:r>
              <a:rPr lang="en-US" altLang="zh-CN" sz="3600" dirty="0">
                <a:ln w="38100">
                  <a:noFill/>
                </a:ln>
                <a:latin typeface="Arial Nova"/>
                <a:ea typeface="微软雅黑 Light"/>
              </a:rPr>
              <a:t>if else </a:t>
            </a:r>
            <a:r>
              <a:rPr lang="zh-CN" altLang="en-US" sz="3600" dirty="0">
                <a:ln w="38100">
                  <a:noFill/>
                </a:ln>
                <a:latin typeface="Arial Nova"/>
                <a:ea typeface="微软雅黑 Light"/>
              </a:rPr>
              <a:t>配对出错的情况。例如，输入一个整数，输出该整数对应的星期几的英文表示：</a:t>
            </a:r>
            <a:endParaRPr lang="en-US" altLang="zh-CN" sz="3600" dirty="0">
              <a:ln w="38100">
                <a:noFill/>
              </a:ln>
              <a:latin typeface="Arial Nova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301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526119" y="1181789"/>
            <a:ext cx="6674024" cy="563231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 integer number:"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&amp;a);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"Monday\n"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"Tuesday\n"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"Wednesday\n"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"Thursday\n"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"Friday\n"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"Saturday\n"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"Sunday\n"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294725" y="935528"/>
            <a:ext cx="50159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switch  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语句</a:t>
            </a:r>
            <a:endParaRPr lang="en-US" altLang="zh-CN" sz="66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7CFEC0-E61F-0FDB-8E97-9F8D8653422B}"/>
              </a:ext>
            </a:extLst>
          </p:cNvPr>
          <p:cNvSpPr txBox="1"/>
          <p:nvPr/>
        </p:nvSpPr>
        <p:spPr>
          <a:xfrm>
            <a:off x="7445369" y="3060150"/>
            <a:ext cx="4419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dirty="0">
                <a:effectLst/>
                <a:latin typeface="Consolas" panose="020B0609020204030204" pitchFamily="49" charset="0"/>
              </a:rPr>
              <a:t>switch </a:t>
            </a:r>
            <a:r>
              <a:rPr lang="zh-CN" altLang="en-US" sz="3600" b="0" dirty="0">
                <a:effectLst/>
                <a:latin typeface="Consolas" panose="020B0609020204030204" pitchFamily="49" charset="0"/>
              </a:rPr>
              <a:t>是另外一种选择结构的语句，用来代替简单的、拥有多个分枝的 </a:t>
            </a:r>
            <a:r>
              <a:rPr lang="en-US" altLang="zh-CN" sz="3600" b="0" dirty="0">
                <a:effectLst/>
                <a:latin typeface="Consolas" panose="020B0609020204030204" pitchFamily="49" charset="0"/>
              </a:rPr>
              <a:t>if else </a:t>
            </a:r>
            <a:r>
              <a:rPr lang="zh-CN" altLang="en-US" sz="3600" b="0" dirty="0">
                <a:effectLst/>
                <a:latin typeface="Consolas" panose="020B0609020204030204" pitchFamily="49" charset="0"/>
              </a:rPr>
              <a:t>语句</a:t>
            </a:r>
            <a:endParaRPr lang="en-US" altLang="zh-CN" sz="3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81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477024" y="3292719"/>
            <a:ext cx="5297811" cy="28623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表达式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整型数值 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: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语句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整型数值 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: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语句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......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整型数值 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语句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n;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语句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n+1;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298934" y="1095957"/>
            <a:ext cx="54759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switch  case</a:t>
            </a:r>
            <a:r>
              <a:rPr lang="zh-CN" altLang="en-US" sz="66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语句</a:t>
            </a:r>
            <a:endParaRPr lang="en-US" altLang="zh-CN" sz="66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488F87-8146-0D2E-07FD-30211416236E}"/>
              </a:ext>
            </a:extLst>
          </p:cNvPr>
          <p:cNvSpPr txBox="1"/>
          <p:nvPr/>
        </p:nvSpPr>
        <p:spPr>
          <a:xfrm>
            <a:off x="6096000" y="848203"/>
            <a:ext cx="6096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1) </a:t>
            </a:r>
            <a:r>
              <a:rPr lang="zh-CN" altLang="en-US" sz="2400" dirty="0"/>
              <a:t>首先计算“表达式”的值，假设为 </a:t>
            </a:r>
            <a:r>
              <a:rPr lang="en-US" altLang="zh-CN" sz="2400" dirty="0"/>
              <a:t>m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2) </a:t>
            </a:r>
            <a:r>
              <a:rPr lang="zh-CN" altLang="en-US" sz="2400" dirty="0"/>
              <a:t>从第一个 </a:t>
            </a:r>
            <a:r>
              <a:rPr lang="en-US" altLang="zh-CN" sz="2400" dirty="0"/>
              <a:t>case </a:t>
            </a:r>
            <a:r>
              <a:rPr lang="zh-CN" altLang="en-US" sz="2400" dirty="0"/>
              <a:t>开始，比较“整型数值 </a:t>
            </a:r>
            <a:r>
              <a:rPr lang="en-US" altLang="zh-CN" sz="2400" dirty="0"/>
              <a:t>1”</a:t>
            </a:r>
            <a:r>
              <a:rPr lang="zh-CN" altLang="en-US" sz="2400" dirty="0"/>
              <a:t>和 </a:t>
            </a:r>
            <a:r>
              <a:rPr lang="en-US" altLang="zh-CN" sz="2400" dirty="0"/>
              <a:t>m</a:t>
            </a:r>
            <a:r>
              <a:rPr lang="zh-CN" altLang="en-US" sz="2400" dirty="0"/>
              <a:t>，如果它们相等，就执行冒号后面的所有语句，也就是从“语句</a:t>
            </a:r>
            <a:r>
              <a:rPr lang="en-US" altLang="zh-CN" sz="2400" dirty="0"/>
              <a:t>1”</a:t>
            </a:r>
            <a:r>
              <a:rPr lang="zh-CN" altLang="en-US" sz="2400" dirty="0"/>
              <a:t>一直执行到“语句 </a:t>
            </a:r>
            <a:r>
              <a:rPr lang="en-US" altLang="zh-CN" sz="2400" dirty="0"/>
              <a:t>n+1”</a:t>
            </a:r>
            <a:r>
              <a:rPr lang="zh-CN" altLang="en-US" sz="2400" dirty="0"/>
              <a:t>，而不管后面的 </a:t>
            </a:r>
            <a:r>
              <a:rPr lang="en-US" altLang="zh-CN" sz="2400" dirty="0"/>
              <a:t>case </a:t>
            </a:r>
            <a:r>
              <a:rPr lang="zh-CN" altLang="en-US" sz="2400" dirty="0"/>
              <a:t>是否匹配成功。</a:t>
            </a:r>
          </a:p>
          <a:p>
            <a:r>
              <a:rPr lang="en-US" altLang="zh-CN" sz="2400" dirty="0"/>
              <a:t>3) </a:t>
            </a:r>
            <a:r>
              <a:rPr lang="zh-CN" altLang="en-US" sz="2400" dirty="0"/>
              <a:t>如果“整型数值 </a:t>
            </a:r>
            <a:r>
              <a:rPr lang="en-US" altLang="zh-CN" sz="2400" dirty="0"/>
              <a:t>1”</a:t>
            </a:r>
            <a:r>
              <a:rPr lang="zh-CN" altLang="en-US" sz="2400" dirty="0"/>
              <a:t>和 </a:t>
            </a:r>
            <a:r>
              <a:rPr lang="en-US" altLang="zh-CN" sz="2400" dirty="0"/>
              <a:t>m </a:t>
            </a:r>
            <a:r>
              <a:rPr lang="zh-CN" altLang="en-US" sz="2400" dirty="0"/>
              <a:t>不相等，就跳过冒号后面的“语句 </a:t>
            </a:r>
            <a:r>
              <a:rPr lang="en-US" altLang="zh-CN" sz="2400" dirty="0"/>
              <a:t>1”</a:t>
            </a:r>
            <a:r>
              <a:rPr lang="zh-CN" altLang="en-US" sz="2400" dirty="0"/>
              <a:t>，继续比较第二个 </a:t>
            </a:r>
            <a:r>
              <a:rPr lang="en-US" altLang="zh-CN" sz="2400" dirty="0"/>
              <a:t>case</a:t>
            </a:r>
            <a:r>
              <a:rPr lang="zh-CN" altLang="en-US" sz="2400" dirty="0"/>
              <a:t>、第三个 </a:t>
            </a:r>
            <a:r>
              <a:rPr lang="en-US" altLang="zh-CN" sz="2400" dirty="0"/>
              <a:t>case……</a:t>
            </a:r>
            <a:r>
              <a:rPr lang="zh-CN" altLang="en-US" sz="2400" dirty="0"/>
              <a:t>一旦发现和某个整型数值相等了，就会执行后面所有的语句。假设 </a:t>
            </a:r>
            <a:r>
              <a:rPr lang="en-US" altLang="zh-CN" sz="2400" dirty="0"/>
              <a:t>m </a:t>
            </a:r>
            <a:r>
              <a:rPr lang="zh-CN" altLang="en-US" sz="2400" dirty="0"/>
              <a:t>和“整型数值 </a:t>
            </a:r>
            <a:r>
              <a:rPr lang="en-US" altLang="zh-CN" sz="2400" dirty="0"/>
              <a:t>5”</a:t>
            </a:r>
            <a:r>
              <a:rPr lang="zh-CN" altLang="en-US" sz="2400" dirty="0"/>
              <a:t>相等，那么就会从“语句 </a:t>
            </a:r>
            <a:r>
              <a:rPr lang="en-US" altLang="zh-CN" sz="2400" dirty="0"/>
              <a:t>5”</a:t>
            </a:r>
            <a:r>
              <a:rPr lang="zh-CN" altLang="en-US" sz="2400" dirty="0"/>
              <a:t>一直执行到“语句 </a:t>
            </a:r>
            <a:r>
              <a:rPr lang="en-US" altLang="zh-CN" sz="2400" dirty="0"/>
              <a:t>n+1”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4) </a:t>
            </a:r>
            <a:r>
              <a:rPr lang="zh-CN" altLang="en-US" sz="2400" dirty="0"/>
              <a:t>如果直到最后一个“整型数值 </a:t>
            </a:r>
            <a:r>
              <a:rPr lang="en-US" altLang="zh-CN" sz="2400" dirty="0"/>
              <a:t>n”</a:t>
            </a:r>
            <a:r>
              <a:rPr lang="zh-CN" altLang="en-US" sz="2400" dirty="0"/>
              <a:t>都没有找到相等的值，那么就执行 </a:t>
            </a:r>
            <a:r>
              <a:rPr lang="en-US" altLang="zh-CN" sz="2400" dirty="0"/>
              <a:t>default </a:t>
            </a:r>
            <a:r>
              <a:rPr lang="zh-CN" altLang="en-US" sz="2400" dirty="0"/>
              <a:t>后的“语句 </a:t>
            </a:r>
            <a:r>
              <a:rPr lang="en-US" altLang="zh-CN" sz="2400" dirty="0"/>
              <a:t>n+1”</a:t>
            </a:r>
            <a:r>
              <a:rPr lang="zh-CN" altLang="en-US" sz="2400" dirty="0"/>
              <a:t>。需要重点强调的是，当和某个整型数值匹配成功后，会执行该分支以及后面所有分支的语句。</a:t>
            </a:r>
          </a:p>
        </p:txBody>
      </p:sp>
    </p:spTree>
    <p:extLst>
      <p:ext uri="{BB962C8B-B14F-4D97-AF65-F5344CB8AC3E}">
        <p14:creationId xmlns:p14="http://schemas.microsoft.com/office/powerpoint/2010/main" val="56778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526119" y="1181789"/>
            <a:ext cx="6674024" cy="563231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 integer number:"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&amp;a);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"Monday\n"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"Tuesday\n"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"Wednesday\n"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"Thursday\n"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"Friday\n"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"Saturday\n"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"Sunday\n"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392915" y="1236236"/>
            <a:ext cx="50159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break</a:t>
            </a:r>
            <a:r>
              <a:rPr lang="zh-CN" altLang="en-US" sz="66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语句</a:t>
            </a:r>
            <a:endParaRPr lang="en-US" altLang="zh-CN" sz="66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7CFEC0-E61F-0FDB-8E97-9F8D8653422B}"/>
              </a:ext>
            </a:extLst>
          </p:cNvPr>
          <p:cNvSpPr txBox="1"/>
          <p:nvPr/>
        </p:nvSpPr>
        <p:spPr>
          <a:xfrm>
            <a:off x="7469917" y="2506152"/>
            <a:ext cx="44196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dirty="0">
                <a:effectLst/>
                <a:latin typeface="Consolas" panose="020B0609020204030204" pitchFamily="49" charset="0"/>
              </a:rPr>
              <a:t>break </a:t>
            </a:r>
            <a:r>
              <a:rPr lang="zh-CN" altLang="en-US" sz="3600" b="0" dirty="0">
                <a:effectLst/>
                <a:latin typeface="Consolas" panose="020B0609020204030204" pitchFamily="49" charset="0"/>
              </a:rPr>
              <a:t>是 </a:t>
            </a:r>
            <a:r>
              <a:rPr lang="en-US" altLang="zh-CN" sz="3600" b="0" dirty="0"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3600" b="0" dirty="0">
                <a:effectLst/>
                <a:latin typeface="Consolas" panose="020B0609020204030204" pitchFamily="49" charset="0"/>
              </a:rPr>
              <a:t>语言中的一个关键字，专门用于跳出 </a:t>
            </a:r>
            <a:r>
              <a:rPr lang="en-US" altLang="zh-CN" sz="3600" b="0" dirty="0">
                <a:effectLst/>
                <a:latin typeface="Consolas" panose="020B0609020204030204" pitchFamily="49" charset="0"/>
              </a:rPr>
              <a:t>switch </a:t>
            </a:r>
            <a:r>
              <a:rPr lang="zh-CN" altLang="en-US" sz="3600" b="0" dirty="0">
                <a:effectLst/>
                <a:latin typeface="Consolas" panose="020B0609020204030204" pitchFamily="49" charset="0"/>
              </a:rPr>
              <a:t>语句。所谓“跳出”，是指一旦遇到 </a:t>
            </a:r>
            <a:r>
              <a:rPr lang="en-US" altLang="zh-CN" sz="3600" b="0" dirty="0">
                <a:effectLst/>
                <a:latin typeface="Consolas" panose="020B0609020204030204" pitchFamily="49" charset="0"/>
              </a:rPr>
              <a:t>break</a:t>
            </a:r>
            <a:r>
              <a:rPr lang="zh-CN" altLang="en-US" sz="3600" b="0" dirty="0">
                <a:effectLst/>
                <a:latin typeface="Consolas" panose="020B0609020204030204" pitchFamily="49" charset="0"/>
              </a:rPr>
              <a:t>，就不再执行</a:t>
            </a:r>
            <a:endParaRPr lang="en-US" altLang="zh-CN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7851DE-D497-7E39-54F6-533F859FEE15}"/>
              </a:ext>
            </a:extLst>
          </p:cNvPr>
          <p:cNvSpPr/>
          <p:nvPr/>
        </p:nvSpPr>
        <p:spPr>
          <a:xfrm>
            <a:off x="4344934" y="3301659"/>
            <a:ext cx="1221246" cy="4295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26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BDD589E5-05E7-4CED-B2C1-3BCAFD69DCD1}"/>
              </a:ext>
            </a:extLst>
          </p:cNvPr>
          <p:cNvSpPr txBox="1"/>
          <p:nvPr/>
        </p:nvSpPr>
        <p:spPr>
          <a:xfrm>
            <a:off x="1033314" y="1893580"/>
            <a:ext cx="461237" cy="349299"/>
          </a:xfrm>
          <a:custGeom>
            <a:avLst/>
            <a:gdLst/>
            <a:ahLst/>
            <a:cxnLst/>
            <a:rect l="l" t="t" r="r" b="b"/>
            <a:pathLst>
              <a:path w="194738" h="117738">
                <a:moveTo>
                  <a:pt x="149656" y="0"/>
                </a:moveTo>
                <a:lnTo>
                  <a:pt x="185974" y="0"/>
                </a:lnTo>
                <a:lnTo>
                  <a:pt x="140822" y="50139"/>
                </a:lnTo>
                <a:lnTo>
                  <a:pt x="194738" y="50139"/>
                </a:lnTo>
                <a:lnTo>
                  <a:pt x="194738" y="117738"/>
                </a:lnTo>
                <a:lnTo>
                  <a:pt x="101622" y="117738"/>
                </a:lnTo>
                <a:lnTo>
                  <a:pt x="101622" y="50839"/>
                </a:lnTo>
                <a:close/>
                <a:moveTo>
                  <a:pt x="47118" y="0"/>
                </a:moveTo>
                <a:lnTo>
                  <a:pt x="83463" y="0"/>
                </a:lnTo>
                <a:lnTo>
                  <a:pt x="38318" y="50139"/>
                </a:lnTo>
                <a:lnTo>
                  <a:pt x="92668" y="50139"/>
                </a:lnTo>
                <a:lnTo>
                  <a:pt x="92668" y="117738"/>
                </a:lnTo>
                <a:lnTo>
                  <a:pt x="0" y="117738"/>
                </a:lnTo>
                <a:lnTo>
                  <a:pt x="0" y="50867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站酷高端黑" panose="02010600030101010101" pitchFamily="2" charset="-122"/>
              <a:ea typeface="站酷高端黑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44A05EA-891A-4695-8FA0-3D5374E4BA1D}"/>
              </a:ext>
            </a:extLst>
          </p:cNvPr>
          <p:cNvSpPr txBox="1"/>
          <p:nvPr/>
        </p:nvSpPr>
        <p:spPr>
          <a:xfrm rot="10800000">
            <a:off x="6854306" y="4661085"/>
            <a:ext cx="298019" cy="231152"/>
          </a:xfrm>
          <a:custGeom>
            <a:avLst/>
            <a:gdLst/>
            <a:ahLst/>
            <a:cxnLst/>
            <a:rect l="l" t="t" r="r" b="b"/>
            <a:pathLst>
              <a:path w="194738" h="117738">
                <a:moveTo>
                  <a:pt x="149656" y="0"/>
                </a:moveTo>
                <a:lnTo>
                  <a:pt x="185974" y="0"/>
                </a:lnTo>
                <a:lnTo>
                  <a:pt x="140822" y="50139"/>
                </a:lnTo>
                <a:lnTo>
                  <a:pt x="194738" y="50139"/>
                </a:lnTo>
                <a:lnTo>
                  <a:pt x="194738" y="117738"/>
                </a:lnTo>
                <a:lnTo>
                  <a:pt x="101622" y="117738"/>
                </a:lnTo>
                <a:lnTo>
                  <a:pt x="101622" y="50839"/>
                </a:lnTo>
                <a:close/>
                <a:moveTo>
                  <a:pt x="47118" y="0"/>
                </a:moveTo>
                <a:lnTo>
                  <a:pt x="83463" y="0"/>
                </a:lnTo>
                <a:lnTo>
                  <a:pt x="38318" y="50139"/>
                </a:lnTo>
                <a:lnTo>
                  <a:pt x="92668" y="50139"/>
                </a:lnTo>
                <a:lnTo>
                  <a:pt x="92668" y="117738"/>
                </a:lnTo>
                <a:lnTo>
                  <a:pt x="0" y="117738"/>
                </a:lnTo>
                <a:lnTo>
                  <a:pt x="0" y="50867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站酷高端黑" panose="02010600030101010101" pitchFamily="2" charset="-122"/>
              <a:ea typeface="站酷高端黑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D1E979-9C0D-4B6F-8A96-D4AD1826A091}"/>
              </a:ext>
            </a:extLst>
          </p:cNvPr>
          <p:cNvSpPr txBox="1"/>
          <p:nvPr/>
        </p:nvSpPr>
        <p:spPr>
          <a:xfrm>
            <a:off x="1432560" y="2366341"/>
            <a:ext cx="55707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schemeClr val="accent1"/>
                </a:solidFill>
                <a:effectLst/>
                <a:latin typeface="+mn-ea"/>
              </a:rPr>
              <a:t> </a:t>
            </a:r>
            <a:r>
              <a:rPr lang="en-US" altLang="zh-CN" sz="3500" dirty="0">
                <a:solidFill>
                  <a:schemeClr val="accent1"/>
                </a:solidFill>
                <a:effectLst/>
                <a:latin typeface="+mn-ea"/>
              </a:rPr>
              <a:t>C</a:t>
            </a:r>
            <a:r>
              <a:rPr lang="zh-CN" altLang="en-US" sz="3500" dirty="0">
                <a:solidFill>
                  <a:schemeClr val="accent1"/>
                </a:solidFill>
                <a:effectLst/>
                <a:latin typeface="+mn-ea"/>
              </a:rPr>
              <a:t>语言是是一门经久不衰的计算机编程语言，万物始于</a:t>
            </a:r>
            <a:r>
              <a:rPr lang="en-US" altLang="zh-CN" sz="3500" dirty="0">
                <a:solidFill>
                  <a:schemeClr val="accent1"/>
                </a:solidFill>
                <a:effectLst/>
                <a:latin typeface="+mn-ea"/>
              </a:rPr>
              <a:t>C</a:t>
            </a:r>
            <a:r>
              <a:rPr lang="zh-CN" altLang="en-US" sz="3500" dirty="0">
                <a:solidFill>
                  <a:schemeClr val="accent1"/>
                </a:solidFill>
                <a:effectLst/>
                <a:latin typeface="+mn-ea"/>
              </a:rPr>
              <a:t>，学好</a:t>
            </a:r>
            <a:r>
              <a:rPr lang="en-US" altLang="zh-CN" sz="3500" dirty="0">
                <a:solidFill>
                  <a:schemeClr val="accent1"/>
                </a:solidFill>
                <a:effectLst/>
                <a:latin typeface="+mn-ea"/>
              </a:rPr>
              <a:t>C</a:t>
            </a:r>
            <a:r>
              <a:rPr lang="zh-CN" altLang="en-US" sz="3500" dirty="0">
                <a:solidFill>
                  <a:schemeClr val="accent1"/>
                </a:solidFill>
                <a:effectLst/>
                <a:latin typeface="+mn-ea"/>
              </a:rPr>
              <a:t>语言，能让我们为编程之路打下坚实基础。</a:t>
            </a:r>
            <a:endParaRPr lang="en-US" altLang="zh-CN" sz="3500" dirty="0">
              <a:solidFill>
                <a:schemeClr val="accent1"/>
              </a:solidFill>
              <a:effectLst/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FD69A3-339B-40E9-A893-ED51E4A2751D}"/>
              </a:ext>
            </a:extLst>
          </p:cNvPr>
          <p:cNvSpPr txBox="1"/>
          <p:nvPr/>
        </p:nvSpPr>
        <p:spPr>
          <a:xfrm>
            <a:off x="1375064" y="162113"/>
            <a:ext cx="3294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noFill/>
                <a:latin typeface="+mj-ea"/>
                <a:ea typeface="+mj-ea"/>
              </a:rPr>
              <a:t>DEFINITION</a:t>
            </a:r>
            <a:endParaRPr lang="zh-CN" altLang="en-US" sz="40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noFill/>
              <a:effectLst/>
              <a:latin typeface="+mj-ea"/>
              <a:ea typeface="+mj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F626E2-76CD-4271-B1A7-4EA886F54728}"/>
              </a:ext>
            </a:extLst>
          </p:cNvPr>
          <p:cNvSpPr txBox="1"/>
          <p:nvPr/>
        </p:nvSpPr>
        <p:spPr>
          <a:xfrm>
            <a:off x="1344270" y="456619"/>
            <a:ext cx="3094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C</a:t>
            </a:r>
            <a:r>
              <a:rPr lang="zh-CN" altLang="en-US" sz="4000" b="1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语言是什么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AAB6F275-5E19-41B1-9619-B4CBF20FC02B}"/>
              </a:ext>
            </a:extLst>
          </p:cNvPr>
          <p:cNvSpPr/>
          <p:nvPr/>
        </p:nvSpPr>
        <p:spPr>
          <a:xfrm>
            <a:off x="7301335" y="-17166"/>
            <a:ext cx="4890666" cy="4793827"/>
          </a:xfrm>
          <a:custGeom>
            <a:avLst/>
            <a:gdLst>
              <a:gd name="connsiteX0" fmla="*/ 274541 w 4717581"/>
              <a:gd name="connsiteY0" fmla="*/ 0 h 4624169"/>
              <a:gd name="connsiteX1" fmla="*/ 4717581 w 4717581"/>
              <a:gd name="connsiteY1" fmla="*/ 0 h 4624169"/>
              <a:gd name="connsiteX2" fmla="*/ 4717581 w 4717581"/>
              <a:gd name="connsiteY2" fmla="*/ 4304629 h 4624169"/>
              <a:gd name="connsiteX3" fmla="*/ 4593670 w 4717581"/>
              <a:gd name="connsiteY3" fmla="*/ 4364321 h 4624169"/>
              <a:gd name="connsiteX4" fmla="*/ 3306594 w 4717581"/>
              <a:gd name="connsiteY4" fmla="*/ 4624169 h 4624169"/>
              <a:gd name="connsiteX5" fmla="*/ 0 w 4717581"/>
              <a:gd name="connsiteY5" fmla="*/ 1317575 h 4624169"/>
              <a:gd name="connsiteX6" fmla="*/ 259849 w 4717581"/>
              <a:gd name="connsiteY6" fmla="*/ 30500 h 4624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7581" h="4624169">
                <a:moveTo>
                  <a:pt x="274541" y="0"/>
                </a:moveTo>
                <a:lnTo>
                  <a:pt x="4717581" y="0"/>
                </a:lnTo>
                <a:lnTo>
                  <a:pt x="4717581" y="4304629"/>
                </a:lnTo>
                <a:lnTo>
                  <a:pt x="4593670" y="4364321"/>
                </a:lnTo>
                <a:cubicBezTo>
                  <a:pt x="4198074" y="4531643"/>
                  <a:pt x="3763139" y="4624169"/>
                  <a:pt x="3306594" y="4624169"/>
                </a:cubicBezTo>
                <a:cubicBezTo>
                  <a:pt x="1480413" y="4624169"/>
                  <a:pt x="0" y="3143756"/>
                  <a:pt x="0" y="1317575"/>
                </a:cubicBezTo>
                <a:cubicBezTo>
                  <a:pt x="0" y="861030"/>
                  <a:pt x="92526" y="426095"/>
                  <a:pt x="259849" y="30500"/>
                </a:cubicBezTo>
                <a:close/>
              </a:path>
            </a:pathLst>
          </a:custGeom>
          <a:blipFill>
            <a:blip r:embed="rId2"/>
            <a:stretch>
              <a:fillRect l="-24646" t="-25202" r="-190698" b="-869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CABC31-5D89-494B-A0A1-7CD92FA0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spAutoFit/>
          </a:bodyPr>
          <a:lstStyle/>
          <a:p>
            <a:fld id="{A25FAE2F-E712-4C15-9E7E-4D828CB319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73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6302F4-F842-40B6-985D-1E1B58A21AB4}"/>
              </a:ext>
            </a:extLst>
          </p:cNvPr>
          <p:cNvSpPr txBox="1"/>
          <p:nvPr/>
        </p:nvSpPr>
        <p:spPr>
          <a:xfrm>
            <a:off x="4433135" y="1998483"/>
            <a:ext cx="339676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gradFill>
                    <a:gsLst>
                      <a:gs pos="49000">
                        <a:srgbClr val="185EDA"/>
                      </a:gs>
                      <a:gs pos="0">
                        <a:srgbClr val="07B2C4"/>
                      </a:gs>
                    </a:gsLst>
                    <a:lin ang="5400000" scaled="1"/>
                  </a:gradFill>
                </a:ln>
                <a:noFill/>
                <a:effectLst/>
                <a:uLnTx/>
                <a:uFillTx/>
                <a:latin typeface="微软雅黑"/>
                <a:ea typeface="微软雅黑"/>
                <a:cs typeface="+mn-cs"/>
              </a:rPr>
              <a:t>PART 03</a:t>
            </a:r>
            <a:endParaRPr kumimoji="0" lang="zh-CN" altLang="en-US" sz="6000" b="1" i="0" u="none" strike="noStrike" kern="1200" cap="none" spc="0" normalizeH="0" baseline="0" noProof="0" dirty="0">
              <a:ln>
                <a:gradFill>
                  <a:gsLst>
                    <a:gs pos="49000">
                      <a:srgbClr val="185EDA"/>
                    </a:gs>
                    <a:gs pos="0">
                      <a:srgbClr val="07B2C4"/>
                    </a:gs>
                  </a:gsLst>
                  <a:lin ang="5400000" scaled="1"/>
                </a:gradFill>
              </a:ln>
              <a:noFill/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1E54ED5-A5DB-4FD9-9932-D5A461166EBA}"/>
              </a:ext>
            </a:extLst>
          </p:cNvPr>
          <p:cNvGrpSpPr/>
          <p:nvPr/>
        </p:nvGrpSpPr>
        <p:grpSpPr>
          <a:xfrm>
            <a:off x="3049460" y="2223348"/>
            <a:ext cx="1308333" cy="512723"/>
            <a:chOff x="124227" y="446024"/>
            <a:chExt cx="1477187" cy="576829"/>
          </a:xfrm>
        </p:grpSpPr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D1A63750-DFCC-40EA-AF22-2CAD0944F6CC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EAEA148C-905F-41B1-A1B4-C2B8B4AFFB16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3B89725F-B262-43AB-B7BE-2E8DC0D77DAA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8FE8132-9C40-498A-BAD9-5F1EB42E5C90}"/>
              </a:ext>
            </a:extLst>
          </p:cNvPr>
          <p:cNvGrpSpPr/>
          <p:nvPr/>
        </p:nvGrpSpPr>
        <p:grpSpPr>
          <a:xfrm flipH="1">
            <a:off x="7905241" y="2223348"/>
            <a:ext cx="1308333" cy="512723"/>
            <a:chOff x="124227" y="446024"/>
            <a:chExt cx="1477187" cy="576829"/>
          </a:xfrm>
        </p:grpSpPr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55D7D3B0-01EB-4E9B-9480-65B03ABB8454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6A16026D-8B17-4CCF-A3C6-F26D4F0CA578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C759BCFD-4BA7-4819-8DCC-188C62066E44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24" name="梯形 23">
            <a:extLst>
              <a:ext uri="{FF2B5EF4-FFF2-40B4-BE49-F238E27FC236}">
                <a16:creationId xmlns:a16="http://schemas.microsoft.com/office/drawing/2014/main" id="{FE5FBAD5-5845-4B0F-9A65-69A041AEB90C}"/>
              </a:ext>
            </a:extLst>
          </p:cNvPr>
          <p:cNvSpPr/>
          <p:nvPr/>
        </p:nvSpPr>
        <p:spPr>
          <a:xfrm flipV="1">
            <a:off x="2932698" y="4284374"/>
            <a:ext cx="6331586" cy="337252"/>
          </a:xfrm>
          <a:prstGeom prst="trapezoid">
            <a:avLst>
              <a:gd name="adj" fmla="val 314164"/>
            </a:avLst>
          </a:prstGeom>
          <a:gradFill>
            <a:gsLst>
              <a:gs pos="100000">
                <a:schemeClr val="accent1">
                  <a:alpha val="64000"/>
                </a:schemeClr>
              </a:gs>
              <a:gs pos="0">
                <a:schemeClr val="accent6">
                  <a:alpha val="0"/>
                </a:schemeClr>
              </a:gs>
            </a:gsLst>
            <a:lin ang="5400000" scaled="0"/>
          </a:gra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95F640C-6A31-4DA4-AE86-D80A16D533F6}"/>
              </a:ext>
            </a:extLst>
          </p:cNvPr>
          <p:cNvSpPr/>
          <p:nvPr/>
        </p:nvSpPr>
        <p:spPr>
          <a:xfrm>
            <a:off x="2153462" y="5554602"/>
            <a:ext cx="7913549" cy="9186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D4B24B-885F-4337-B4CA-BADFDB54597B}"/>
              </a:ext>
            </a:extLst>
          </p:cNvPr>
          <p:cNvSpPr/>
          <p:nvPr/>
        </p:nvSpPr>
        <p:spPr>
          <a:xfrm>
            <a:off x="2153462" y="2913101"/>
            <a:ext cx="8091033" cy="1323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b="1" dirty="0">
                <a:solidFill>
                  <a:prstClr val="white"/>
                </a:solidFill>
                <a:latin typeface="微软雅黑"/>
                <a:ea typeface="微软雅黑"/>
              </a:rPr>
              <a:t>循环结构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31A263-19DB-4E83-B1BB-2F9C5D40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5FAE2F-E712-4C15-9E7E-4D828CB3199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Nova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190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526119" y="1181789"/>
            <a:ext cx="6674024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sum +=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sum);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294725" y="1537554"/>
            <a:ext cx="4619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while</a:t>
            </a: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循环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8DAB9-6B59-BBAE-5F60-8328067C73B4}"/>
              </a:ext>
            </a:extLst>
          </p:cNvPr>
          <p:cNvSpPr txBox="1"/>
          <p:nvPr/>
        </p:nvSpPr>
        <p:spPr>
          <a:xfrm>
            <a:off x="7494464" y="2836268"/>
            <a:ext cx="44196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0" dirty="0">
                <a:effectLst/>
                <a:latin typeface="Consolas" panose="020B0609020204030204" pitchFamily="49" charset="0"/>
              </a:rPr>
              <a:t>用 </a:t>
            </a:r>
            <a:r>
              <a:rPr lang="en-US" altLang="zh-CN" sz="4400" b="0" dirty="0">
                <a:effectLst/>
                <a:latin typeface="Consolas" panose="020B0609020204030204" pitchFamily="49" charset="0"/>
              </a:rPr>
              <a:t>while </a:t>
            </a:r>
            <a:r>
              <a:rPr lang="zh-CN" altLang="en-US" sz="4400" b="0" dirty="0">
                <a:effectLst/>
                <a:latin typeface="Consolas" panose="020B0609020204030204" pitchFamily="49" charset="0"/>
              </a:rPr>
              <a:t>循环计算 </a:t>
            </a:r>
            <a:r>
              <a:rPr lang="en-US" altLang="zh-CN" sz="4400" b="0" dirty="0">
                <a:effectLst/>
                <a:latin typeface="Consolas" panose="020B0609020204030204" pitchFamily="49" charset="0"/>
              </a:rPr>
              <a:t>1 </a:t>
            </a:r>
            <a:r>
              <a:rPr lang="zh-CN" altLang="en-US" sz="4400" b="0" dirty="0">
                <a:effectLst/>
                <a:latin typeface="Consolas" panose="020B0609020204030204" pitchFamily="49" charset="0"/>
              </a:rPr>
              <a:t>加到 </a:t>
            </a:r>
            <a:r>
              <a:rPr lang="en-US" altLang="zh-CN" sz="4400" b="0" dirty="0">
                <a:effectLst/>
                <a:latin typeface="Consolas" panose="020B0609020204030204" pitchFamily="49" charset="0"/>
              </a:rPr>
              <a:t>100 </a:t>
            </a:r>
            <a:r>
              <a:rPr lang="zh-CN" altLang="en-US" sz="4400" b="0" dirty="0">
                <a:effectLst/>
                <a:latin typeface="Consolas" panose="020B0609020204030204" pitchFamily="49" charset="0"/>
              </a:rPr>
              <a:t>的值</a:t>
            </a:r>
            <a:endParaRPr lang="en-US" altLang="zh-CN" sz="4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49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526119" y="1181789"/>
            <a:ext cx="6674024" cy="41549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 a string:"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n++;</a:t>
            </a:r>
          </a:p>
          <a:p>
            <a:r>
              <a:rPr lang="en-US" altLang="zh-C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 of characters: %d\n"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n);</a:t>
            </a:r>
          </a:p>
          <a:p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327088" y="1901359"/>
            <a:ext cx="46194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统计从键盘输入的一行字符的个数</a:t>
            </a:r>
            <a:endParaRPr lang="en-US" altLang="zh-CN" sz="54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7217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1055688" y="2572480"/>
            <a:ext cx="4308818" cy="2495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zh-CN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CN" altLang="en-US" sz="3600" b="0" dirty="0">
                <a:effectLst/>
                <a:latin typeface="Consolas" panose="020B0609020204030204" pitchFamily="49" charset="0"/>
              </a:rPr>
              <a:t>语句块</a:t>
            </a:r>
          </a:p>
          <a:p>
            <a:pPr>
              <a:lnSpc>
                <a:spcPct val="150000"/>
              </a:lnSpc>
            </a:pPr>
            <a:r>
              <a:rPr lang="en-US" altLang="zh-CN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3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3600" b="0" dirty="0">
                <a:effectLst/>
                <a:latin typeface="Consolas" panose="020B0609020204030204" pitchFamily="49" charset="0"/>
              </a:rPr>
              <a:t>表达式</a:t>
            </a:r>
            <a:r>
              <a:rPr lang="en-US" altLang="zh-CN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865747" y="1197502"/>
            <a:ext cx="6105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do-while </a:t>
            </a: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循环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8DAB9-6B59-BBAE-5F60-8328067C73B4}"/>
              </a:ext>
            </a:extLst>
          </p:cNvPr>
          <p:cNvSpPr txBox="1"/>
          <p:nvPr/>
        </p:nvSpPr>
        <p:spPr>
          <a:xfrm>
            <a:off x="5725740" y="2345315"/>
            <a:ext cx="6466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dirty="0">
                <a:effectLst/>
                <a:latin typeface="Consolas" panose="020B0609020204030204" pitchFamily="49" charset="0"/>
              </a:rPr>
              <a:t>do-while </a:t>
            </a:r>
            <a:r>
              <a:rPr lang="zh-CN" altLang="en-US" sz="3600" b="0" dirty="0">
                <a:effectLst/>
                <a:latin typeface="Consolas" panose="020B0609020204030204" pitchFamily="49" charset="0"/>
              </a:rPr>
              <a:t>循环与 </a:t>
            </a:r>
            <a:r>
              <a:rPr lang="en-US" altLang="zh-CN" sz="3600" b="0" dirty="0">
                <a:effectLst/>
                <a:latin typeface="Consolas" panose="020B0609020204030204" pitchFamily="49" charset="0"/>
              </a:rPr>
              <a:t>while </a:t>
            </a:r>
            <a:r>
              <a:rPr lang="zh-CN" altLang="en-US" sz="3600" b="0" dirty="0">
                <a:effectLst/>
                <a:latin typeface="Consolas" panose="020B0609020204030204" pitchFamily="49" charset="0"/>
              </a:rPr>
              <a:t>循环的不同在于：它会先执行“语句块”，然后再判断表达式是否为真，如果为真则继续循环；如果为假，则终止循环。因此，</a:t>
            </a:r>
            <a:r>
              <a:rPr lang="en-US" altLang="zh-CN" sz="3600" b="0" dirty="0">
                <a:effectLst/>
                <a:latin typeface="Consolas" panose="020B0609020204030204" pitchFamily="49" charset="0"/>
              </a:rPr>
              <a:t>do-while </a:t>
            </a:r>
            <a:r>
              <a:rPr lang="zh-CN" altLang="en-US" sz="3600" b="0" dirty="0">
                <a:effectLst/>
                <a:latin typeface="Consolas" panose="020B0609020204030204" pitchFamily="49" charset="0"/>
              </a:rPr>
              <a:t>循环至少要执行一次“语句块”</a:t>
            </a:r>
            <a:endParaRPr lang="en-US" altLang="zh-CN" sz="3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3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458613" y="1614083"/>
            <a:ext cx="6674024" cy="34778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sum +=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sum);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343821" y="659976"/>
            <a:ext cx="4619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do-while</a:t>
            </a: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循环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8DAB9-6B59-BBAE-5F60-8328067C73B4}"/>
              </a:ext>
            </a:extLst>
          </p:cNvPr>
          <p:cNvSpPr txBox="1"/>
          <p:nvPr/>
        </p:nvSpPr>
        <p:spPr>
          <a:xfrm>
            <a:off x="7443690" y="2968300"/>
            <a:ext cx="44196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0" dirty="0">
                <a:effectLst/>
                <a:latin typeface="Consolas" panose="020B0609020204030204" pitchFamily="49" charset="0"/>
              </a:rPr>
              <a:t>用 </a:t>
            </a:r>
            <a:r>
              <a:rPr lang="en-US" altLang="zh-CN" sz="4400" dirty="0">
                <a:latin typeface="Consolas" panose="020B0609020204030204" pitchFamily="49" charset="0"/>
              </a:rPr>
              <a:t>do-</a:t>
            </a:r>
            <a:r>
              <a:rPr lang="en-US" altLang="zh-CN" sz="4400" b="0" dirty="0">
                <a:effectLst/>
                <a:latin typeface="Consolas" panose="020B0609020204030204" pitchFamily="49" charset="0"/>
              </a:rPr>
              <a:t>while </a:t>
            </a:r>
            <a:r>
              <a:rPr lang="zh-CN" altLang="en-US" sz="4400" b="0" dirty="0">
                <a:effectLst/>
                <a:latin typeface="Consolas" panose="020B0609020204030204" pitchFamily="49" charset="0"/>
              </a:rPr>
              <a:t>循环计算 </a:t>
            </a:r>
            <a:r>
              <a:rPr lang="en-US" altLang="zh-CN" sz="4400" b="0" dirty="0">
                <a:effectLst/>
                <a:latin typeface="Consolas" panose="020B0609020204030204" pitchFamily="49" charset="0"/>
              </a:rPr>
              <a:t>1 </a:t>
            </a:r>
            <a:r>
              <a:rPr lang="zh-CN" altLang="en-US" sz="4400" b="0" dirty="0">
                <a:effectLst/>
                <a:latin typeface="Consolas" panose="020B0609020204030204" pitchFamily="49" charset="0"/>
              </a:rPr>
              <a:t>加到 </a:t>
            </a:r>
            <a:r>
              <a:rPr lang="en-US" altLang="zh-CN" sz="4400" b="0" dirty="0">
                <a:effectLst/>
                <a:latin typeface="Consolas" panose="020B0609020204030204" pitchFamily="49" charset="0"/>
              </a:rPr>
              <a:t>100 </a:t>
            </a:r>
            <a:r>
              <a:rPr lang="zh-CN" altLang="en-US" sz="4400" b="0" dirty="0">
                <a:effectLst/>
                <a:latin typeface="Consolas" panose="020B0609020204030204" pitchFamily="49" charset="0"/>
              </a:rPr>
              <a:t>的值</a:t>
            </a:r>
            <a:endParaRPr lang="en-US" altLang="zh-CN" sz="4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83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298934" y="2328653"/>
            <a:ext cx="4419697" cy="34778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①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②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sum +=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③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sum);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4ABD55-FB97-5F4B-8DD1-CCB66B2EA689}"/>
              </a:ext>
            </a:extLst>
          </p:cNvPr>
          <p:cNvSpPr txBox="1"/>
          <p:nvPr/>
        </p:nvSpPr>
        <p:spPr>
          <a:xfrm>
            <a:off x="6096000" y="2307335"/>
            <a:ext cx="5399096" cy="34778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①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②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③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sum +=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sum);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215B9B-BA97-E5D7-A0A7-567CDB4A7602}"/>
              </a:ext>
            </a:extLst>
          </p:cNvPr>
          <p:cNvSpPr txBox="1"/>
          <p:nvPr/>
        </p:nvSpPr>
        <p:spPr>
          <a:xfrm>
            <a:off x="1055688" y="1051472"/>
            <a:ext cx="6372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for</a:t>
            </a: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循环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112DB0-3604-800D-06BF-720747D38E5A}"/>
              </a:ext>
            </a:extLst>
          </p:cNvPr>
          <p:cNvSpPr txBox="1"/>
          <p:nvPr/>
        </p:nvSpPr>
        <p:spPr>
          <a:xfrm>
            <a:off x="6037544" y="1042277"/>
            <a:ext cx="5267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在 </a:t>
            </a:r>
            <a:r>
              <a:rPr lang="en-US" altLang="zh-CN" sz="2800" b="1" dirty="0"/>
              <a:t>for </a:t>
            </a:r>
            <a:r>
              <a:rPr lang="zh-CN" altLang="en-US" sz="2800" b="1" dirty="0"/>
              <a:t>循环中，语句①②③被集中到了一起，代码结构一目了然</a:t>
            </a:r>
          </a:p>
        </p:txBody>
      </p:sp>
    </p:spTree>
    <p:extLst>
      <p:ext uri="{BB962C8B-B14F-4D97-AF65-F5344CB8AC3E}">
        <p14:creationId xmlns:p14="http://schemas.microsoft.com/office/powerpoint/2010/main" val="1177204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0" y="2771140"/>
            <a:ext cx="6363673" cy="26084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dirty="0">
                <a:solidFill>
                  <a:srgbClr val="185ED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800" b="0" dirty="0"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表达式 </a:t>
            </a:r>
            <a:r>
              <a:rPr lang="en-US" altLang="zh-CN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0" dirty="0"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表达式 </a:t>
            </a:r>
            <a:r>
              <a:rPr lang="en-US" altLang="zh-CN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800" b="0" dirty="0"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表达式 </a:t>
            </a:r>
            <a:r>
              <a:rPr lang="en-US" altLang="zh-CN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800" b="0" dirty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b="0" dirty="0"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8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CN" altLang="en-US" sz="2800" b="0" dirty="0">
                <a:solidFill>
                  <a:srgbClr val="185EDA"/>
                </a:solidFill>
                <a:effectLst/>
                <a:latin typeface="Consolas" panose="020B0609020204030204" pitchFamily="49" charset="0"/>
              </a:rPr>
              <a:t>语句块</a:t>
            </a:r>
          </a:p>
          <a:p>
            <a:pPr>
              <a:lnSpc>
                <a:spcPct val="150000"/>
              </a:lnSpc>
            </a:pPr>
            <a:r>
              <a:rPr lang="en-US" altLang="zh-CN" sz="28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865747" y="1197502"/>
            <a:ext cx="6105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for </a:t>
            </a: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循环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8DAB9-6B59-BBAE-5F60-8328067C73B4}"/>
              </a:ext>
            </a:extLst>
          </p:cNvPr>
          <p:cNvSpPr txBox="1"/>
          <p:nvPr/>
        </p:nvSpPr>
        <p:spPr>
          <a:xfrm>
            <a:off x="6605365" y="2145527"/>
            <a:ext cx="54782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1. 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先执行“表达式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1”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。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2. 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再执行“表达式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2”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，如果它的值为真（非 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），则执行循环体，否则结束循环。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3. 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执行完循环体后再执行“表达式 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3”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。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4. 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重复执行步骤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和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3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，直到“表达式 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2”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的值为假，就结束循环。</a:t>
            </a:r>
            <a:endParaRPr lang="en-US" altLang="zh-CN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25F54A-500D-0AF4-058B-6D41671E0C02}"/>
              </a:ext>
            </a:extLst>
          </p:cNvPr>
          <p:cNvSpPr txBox="1"/>
          <p:nvPr/>
        </p:nvSpPr>
        <p:spPr>
          <a:xfrm>
            <a:off x="660331" y="5545728"/>
            <a:ext cx="10328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表达式 </a:t>
            </a:r>
            <a:r>
              <a:rPr lang="en-US" altLang="zh-CN" sz="2000" dirty="0"/>
              <a:t>1”</a:t>
            </a:r>
            <a:r>
              <a:rPr lang="zh-CN" altLang="en-US" sz="2000" dirty="0"/>
              <a:t>仅在第一次循环时执行，以后都不会再执行，可以认为这是一个初始化语句。“表达式 </a:t>
            </a:r>
            <a:r>
              <a:rPr lang="en-US" altLang="zh-CN" sz="2000" dirty="0"/>
              <a:t>2”</a:t>
            </a:r>
            <a:r>
              <a:rPr lang="zh-CN" altLang="en-US" sz="2000" dirty="0"/>
              <a:t>一般是一个关系表达式，决定了是否还要继续下次循环，称为“循环条件”。“表达式 </a:t>
            </a:r>
            <a:r>
              <a:rPr lang="en-US" altLang="zh-CN" sz="2000" dirty="0"/>
              <a:t>3”</a:t>
            </a:r>
            <a:r>
              <a:rPr lang="zh-CN" altLang="en-US" sz="2000" dirty="0"/>
              <a:t>很多情况下是一个带有自增或自减操作的表达式，以使循环条件逐渐变得“不成立”。</a:t>
            </a:r>
          </a:p>
        </p:txBody>
      </p:sp>
    </p:spTree>
    <p:extLst>
      <p:ext uri="{BB962C8B-B14F-4D97-AF65-F5344CB8AC3E}">
        <p14:creationId xmlns:p14="http://schemas.microsoft.com/office/powerpoint/2010/main" val="68695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298934" y="2519527"/>
            <a:ext cx="7137230" cy="26084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dirty="0">
                <a:solidFill>
                  <a:srgbClr val="185ED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800" b="0" dirty="0"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初始化语句</a:t>
            </a:r>
            <a:r>
              <a:rPr lang="en-US" altLang="zh-CN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zh-CN" altLang="en-US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循环条件</a:t>
            </a:r>
            <a:r>
              <a:rPr lang="en-US" altLang="zh-CN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zh-CN" altLang="en-US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自增或自减</a:t>
            </a:r>
            <a:r>
              <a:rPr lang="en-US" altLang="zh-CN" sz="2800" b="0" dirty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b="0" dirty="0"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800" b="0" dirty="0">
                <a:solidFill>
                  <a:srgbClr val="185EDA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CN" altLang="en-US" sz="2800" b="0" dirty="0">
                <a:effectLst/>
                <a:latin typeface="Consolas" panose="020B0609020204030204" pitchFamily="49" charset="0"/>
              </a:rPr>
              <a:t>语句块</a:t>
            </a:r>
          </a:p>
          <a:p>
            <a:pPr>
              <a:lnSpc>
                <a:spcPct val="150000"/>
              </a:lnSpc>
            </a:pPr>
            <a:r>
              <a:rPr lang="en-US" altLang="zh-CN" sz="28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865747" y="1197502"/>
            <a:ext cx="6105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for </a:t>
            </a: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循环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25F54A-500D-0AF4-058B-6D41671E0C02}"/>
              </a:ext>
            </a:extLst>
          </p:cNvPr>
          <p:cNvSpPr txBox="1"/>
          <p:nvPr/>
        </p:nvSpPr>
        <p:spPr>
          <a:xfrm>
            <a:off x="7585223" y="1620183"/>
            <a:ext cx="44779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表达式 </a:t>
            </a:r>
            <a:r>
              <a:rPr lang="en-US" altLang="zh-CN" sz="2800" dirty="0"/>
              <a:t>1”</a:t>
            </a:r>
            <a:r>
              <a:rPr lang="zh-CN" altLang="en-US" sz="2800" dirty="0"/>
              <a:t>仅在第一次循环时执行，以后都不会再执行，可以认为这是一个初始化语句。“表达式 </a:t>
            </a:r>
            <a:r>
              <a:rPr lang="en-US" altLang="zh-CN" sz="2800" dirty="0"/>
              <a:t>2”</a:t>
            </a:r>
            <a:r>
              <a:rPr lang="zh-CN" altLang="en-US" sz="2800" dirty="0"/>
              <a:t>一般是一个关系表达式，决定了是否还要继续下次循环，称为“循环条件”。“表达式 </a:t>
            </a:r>
            <a:r>
              <a:rPr lang="en-US" altLang="zh-CN" sz="2800" dirty="0"/>
              <a:t>3”</a:t>
            </a:r>
            <a:r>
              <a:rPr lang="zh-CN" altLang="en-US" sz="2800" dirty="0"/>
              <a:t>很多情况下是一个带有自增或自减操作的表达式，以使循环条件逐渐变得“不成立”。</a:t>
            </a:r>
          </a:p>
        </p:txBody>
      </p:sp>
    </p:spTree>
    <p:extLst>
      <p:ext uri="{BB962C8B-B14F-4D97-AF65-F5344CB8AC3E}">
        <p14:creationId xmlns:p14="http://schemas.microsoft.com/office/powerpoint/2010/main" val="2770098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446339" y="2084543"/>
            <a:ext cx="6674024" cy="34778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sum +=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sum);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273630" y="896413"/>
            <a:ext cx="4619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for</a:t>
            </a: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循环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8DAB9-6B59-BBAE-5F60-8328067C73B4}"/>
              </a:ext>
            </a:extLst>
          </p:cNvPr>
          <p:cNvSpPr txBox="1"/>
          <p:nvPr/>
        </p:nvSpPr>
        <p:spPr>
          <a:xfrm>
            <a:off x="7235035" y="2323924"/>
            <a:ext cx="44196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1)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执行到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for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语句时，先给 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赋初值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，判断 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&lt;=100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是否成立；因为此时 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=1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&lt;=100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成立，所以执行循环体。循环体执行结束后（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sum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的值为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），再计算 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++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。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2)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第二次循环时，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的值为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&lt;=100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成立，继续执行循环体。循环体执行结束后（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sum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的值为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3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），再计算 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++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。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3)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重复执行步骤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2)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，直到第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101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次循环，此时 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的值为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101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&lt;=100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不成立，所以结束循环。</a:t>
            </a:r>
            <a:endParaRPr lang="en-US" altLang="zh-CN" sz="2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46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67555" y="1336238"/>
            <a:ext cx="111973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跳出循环</a:t>
            </a:r>
            <a:endParaRPr lang="en-US" altLang="zh-CN" sz="66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（</a:t>
            </a:r>
            <a:r>
              <a:rPr lang="en-US" altLang="zh-CN" sz="66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break </a:t>
            </a:r>
            <a:r>
              <a:rPr lang="zh-CN" altLang="en-US" sz="66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和 </a:t>
            </a:r>
            <a:r>
              <a:rPr lang="en-US" altLang="zh-CN" sz="66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continue</a:t>
            </a:r>
            <a:r>
              <a:rPr lang="zh-CN" altLang="en-US" sz="66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）</a:t>
            </a:r>
            <a:endParaRPr lang="en-US" altLang="zh-CN" sz="66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25F54A-500D-0AF4-058B-6D41671E0C02}"/>
              </a:ext>
            </a:extLst>
          </p:cNvPr>
          <p:cNvSpPr txBox="1"/>
          <p:nvPr/>
        </p:nvSpPr>
        <p:spPr>
          <a:xfrm>
            <a:off x="660331" y="3582770"/>
            <a:ext cx="10461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使用 </a:t>
            </a:r>
            <a:r>
              <a:rPr lang="en-US" altLang="zh-CN" sz="4000" dirty="0"/>
              <a:t>while </a:t>
            </a:r>
            <a:r>
              <a:rPr lang="zh-CN" altLang="en-US" sz="4000" dirty="0"/>
              <a:t>或 </a:t>
            </a:r>
            <a:r>
              <a:rPr lang="en-US" altLang="zh-CN" sz="4000" dirty="0"/>
              <a:t>for </a:t>
            </a:r>
            <a:r>
              <a:rPr lang="zh-CN" altLang="en-US" sz="4000" dirty="0"/>
              <a:t>循环时，如果想提前结束循环（在不满足结束条件的情况下结束循环），可以使用 </a:t>
            </a:r>
            <a:r>
              <a:rPr lang="en-US" altLang="zh-CN" sz="4000" dirty="0"/>
              <a:t>break </a:t>
            </a:r>
            <a:r>
              <a:rPr lang="zh-CN" altLang="en-US" sz="4000" dirty="0"/>
              <a:t>或 </a:t>
            </a:r>
            <a:r>
              <a:rPr lang="en-US" altLang="zh-CN" sz="4000" dirty="0"/>
              <a:t>continue</a:t>
            </a:r>
            <a:r>
              <a:rPr lang="zh-CN" altLang="en-US" sz="4000" dirty="0"/>
              <a:t>关键字。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741374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5805716" y="1741714"/>
            <a:ext cx="5994400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#include&lt;stdio.h&gt;</a:t>
            </a:r>
          </a:p>
          <a:p>
            <a:r>
              <a:rPr lang="en-US" altLang="zh-CN" sz="4000" dirty="0">
                <a:solidFill>
                  <a:srgbClr val="185EDA"/>
                </a:solidFill>
              </a:rPr>
              <a:t>int</a:t>
            </a:r>
            <a:r>
              <a:rPr lang="en-US" altLang="zh-CN" sz="4000" dirty="0"/>
              <a:t> main()</a:t>
            </a:r>
          </a:p>
          <a:p>
            <a:r>
              <a:rPr lang="en-US" altLang="zh-CN" sz="4000" dirty="0"/>
              <a:t>{</a:t>
            </a:r>
          </a:p>
          <a:p>
            <a:r>
              <a:rPr lang="en-US" altLang="zh-CN" sz="4000" dirty="0"/>
              <a:t>	printf(“</a:t>
            </a:r>
            <a:r>
              <a:rPr lang="en-US" altLang="zh-CN" sz="4000" dirty="0">
                <a:solidFill>
                  <a:schemeClr val="accent3"/>
                </a:solidFill>
              </a:rPr>
              <a:t>Hello, world!</a:t>
            </a:r>
            <a:r>
              <a:rPr lang="en-US" altLang="zh-CN" sz="4000" dirty="0"/>
              <a:t>”);</a:t>
            </a:r>
          </a:p>
          <a:p>
            <a:r>
              <a:rPr lang="en-US" altLang="zh-CN" sz="4000" dirty="0"/>
              <a:t>	</a:t>
            </a:r>
            <a:r>
              <a:rPr lang="en-US" altLang="zh-CN" sz="4000" dirty="0">
                <a:solidFill>
                  <a:srgbClr val="185EDA"/>
                </a:solidFill>
              </a:rPr>
              <a:t>return</a:t>
            </a:r>
            <a:r>
              <a:rPr lang="en-US" altLang="zh-CN" sz="4000" dirty="0"/>
              <a:t> 0;</a:t>
            </a:r>
          </a:p>
          <a:p>
            <a:r>
              <a:rPr lang="en-US" altLang="zh-CN" sz="4000" dirty="0"/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B926BC-0277-8CB6-D01B-114419C3EAAB}"/>
              </a:ext>
            </a:extLst>
          </p:cNvPr>
          <p:cNvSpPr txBox="1"/>
          <p:nvPr/>
        </p:nvSpPr>
        <p:spPr>
          <a:xfrm>
            <a:off x="865747" y="2551837"/>
            <a:ext cx="4693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/>
                </a:solidFill>
                <a:latin typeface="+mj-ea"/>
                <a:ea typeface="+mj-ea"/>
              </a:rPr>
              <a:t>编译运行第一个</a:t>
            </a:r>
            <a:r>
              <a:rPr lang="en-US" altLang="zh-CN" sz="5400" b="1" dirty="0">
                <a:solidFill>
                  <a:schemeClr val="accent1"/>
                </a:solidFill>
                <a:latin typeface="+mj-ea"/>
                <a:ea typeface="+mj-ea"/>
              </a:rPr>
              <a:t>c</a:t>
            </a:r>
            <a:r>
              <a:rPr lang="zh-CN" altLang="en-US" sz="5400" b="1" dirty="0">
                <a:solidFill>
                  <a:schemeClr val="accent1"/>
                </a:solidFill>
                <a:latin typeface="+mj-ea"/>
                <a:ea typeface="+mj-ea"/>
              </a:rPr>
              <a:t>语言代码</a:t>
            </a:r>
          </a:p>
        </p:txBody>
      </p:sp>
    </p:spTree>
    <p:extLst>
      <p:ext uri="{BB962C8B-B14F-4D97-AF65-F5344CB8AC3E}">
        <p14:creationId xmlns:p14="http://schemas.microsoft.com/office/powerpoint/2010/main" val="2912011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410005" y="1836262"/>
            <a:ext cx="6674024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循环条件为死循环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+=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sum);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273630" y="682100"/>
            <a:ext cx="4619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break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关键字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8DAB9-6B59-BBAE-5F60-8328067C73B4}"/>
              </a:ext>
            </a:extLst>
          </p:cNvPr>
          <p:cNvSpPr txBox="1"/>
          <p:nvPr/>
        </p:nvSpPr>
        <p:spPr>
          <a:xfrm>
            <a:off x="7235035" y="3288045"/>
            <a:ext cx="50336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effectLst/>
                <a:latin typeface="Consolas" panose="020B0609020204030204" pitchFamily="49" charset="0"/>
              </a:rPr>
              <a:t>当 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break 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关键字用于 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while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for 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循环时，会终止循环而执行整个循环语句后面的代码。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break 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关键字通常和 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if 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语句一起使用，即满足条件时便跳出循环。</a:t>
            </a:r>
            <a:endParaRPr lang="en-US" altLang="zh-CN" sz="3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6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299562" y="1836262"/>
            <a:ext cx="6935473" cy="47089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 !=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回车键结束循环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 ==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c ==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按下的是数字键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或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5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跳过当次循环，进入下次循环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putchar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273630" y="682100"/>
            <a:ext cx="4619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continue </a:t>
            </a: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语句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8DAB9-6B59-BBAE-5F60-8328067C73B4}"/>
              </a:ext>
            </a:extLst>
          </p:cNvPr>
          <p:cNvSpPr txBox="1"/>
          <p:nvPr/>
        </p:nvSpPr>
        <p:spPr>
          <a:xfrm>
            <a:off x="7235035" y="3005813"/>
            <a:ext cx="50336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dirty="0">
                <a:effectLst/>
                <a:latin typeface="Consolas" panose="020B0609020204030204" pitchFamily="49" charset="0"/>
              </a:rPr>
              <a:t>continue 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语句的作用是跳过循环体中剩余的语句而强制进入下一次循环。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continue 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语句只用在 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while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for 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循环中，常与 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if 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条件语句一起使用，判断条件是否成立。</a:t>
            </a:r>
            <a:endParaRPr lang="en-US" altLang="zh-CN" sz="3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37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299562" y="1774957"/>
            <a:ext cx="6935473" cy="44012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j;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外层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循环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(j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内层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循环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"%-4d"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*j);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235035" y="488648"/>
            <a:ext cx="4619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循环嵌套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8DAB9-6B59-BBAE-5F60-8328067C73B4}"/>
              </a:ext>
            </a:extLst>
          </p:cNvPr>
          <p:cNvSpPr txBox="1"/>
          <p:nvPr/>
        </p:nvSpPr>
        <p:spPr>
          <a:xfrm>
            <a:off x="7303280" y="1841242"/>
            <a:ext cx="50336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effectLst/>
                <a:latin typeface="Consolas" panose="020B0609020204030204" pitchFamily="49" charset="0"/>
              </a:rPr>
              <a:t>在 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语言中，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if-else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while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do-while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for 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都可以相互嵌套。所谓嵌套，就是一条语句里面还有另一条语句，例如 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for 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里面还有 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for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while 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里面还有 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while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，或者 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for 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里面有 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while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while 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里面有 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if-else</a:t>
            </a:r>
            <a:r>
              <a:rPr lang="zh-CN" altLang="en-US" sz="3200" b="0" dirty="0">
                <a:effectLst/>
                <a:latin typeface="Consolas" panose="020B0609020204030204" pitchFamily="49" charset="0"/>
              </a:rPr>
              <a:t>，这都是允许的。</a:t>
            </a:r>
            <a:endParaRPr lang="en-US" altLang="zh-CN" sz="3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60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微软雅黑 Light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299562" y="1774957"/>
            <a:ext cx="6935473" cy="44012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j;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外层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循环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(j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内层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循环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"%-4d"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*j);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528564" y="836612"/>
            <a:ext cx="4619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b="1" dirty="0">
                <a:ln w="38100">
                  <a:solidFill>
                    <a:prstClr val="black"/>
                  </a:solidFill>
                </a:ln>
                <a:solidFill>
                  <a:srgbClr val="185EDA">
                    <a:lumMod val="60000"/>
                    <a:lumOff val="40000"/>
                  </a:srgbClr>
                </a:solidFill>
                <a:latin typeface="Arial Nova"/>
                <a:ea typeface="微软雅黑 Light"/>
              </a:rPr>
              <a:t>循环嵌套</a:t>
            </a:r>
            <a:endParaRPr lang="en-US" altLang="zh-CN" sz="7200" b="1" dirty="0">
              <a:ln w="38100">
                <a:solidFill>
                  <a:prstClr val="black"/>
                </a:solidFill>
              </a:ln>
              <a:solidFill>
                <a:srgbClr val="185EDA">
                  <a:lumMod val="60000"/>
                  <a:lumOff val="40000"/>
                </a:srgbClr>
              </a:solidFill>
              <a:latin typeface="Arial Nova"/>
              <a:ea typeface="微软雅黑 Ligh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8DAB9-6B59-BBAE-5F60-8328067C73B4}"/>
              </a:ext>
            </a:extLst>
          </p:cNvPr>
          <p:cNvSpPr txBox="1"/>
          <p:nvPr/>
        </p:nvSpPr>
        <p:spPr>
          <a:xfrm>
            <a:off x="7321447" y="2328069"/>
            <a:ext cx="50336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外层 </a:t>
            </a:r>
            <a:r>
              <a:rPr lang="en-US" altLang="zh-CN" dirty="0"/>
              <a:t>for </a:t>
            </a:r>
            <a:r>
              <a:rPr lang="zh-CN" altLang="en-US" dirty="0"/>
              <a:t>第一次循环时，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1</a:t>
            </a:r>
            <a:r>
              <a:rPr lang="zh-CN" altLang="en-US" dirty="0"/>
              <a:t>，内层 </a:t>
            </a:r>
            <a:r>
              <a:rPr lang="en-US" altLang="zh-CN" dirty="0"/>
              <a:t>for </a:t>
            </a:r>
            <a:r>
              <a:rPr lang="zh-CN" altLang="en-US" dirty="0"/>
              <a:t>要输出四次 </a:t>
            </a:r>
            <a:r>
              <a:rPr lang="en-US" altLang="zh-CN" dirty="0"/>
              <a:t>1* j </a:t>
            </a:r>
            <a:r>
              <a:rPr lang="zh-CN" altLang="en-US" dirty="0"/>
              <a:t>的值，也就是第一行数据；内层 </a:t>
            </a:r>
            <a:r>
              <a:rPr lang="en-US" altLang="zh-CN" dirty="0"/>
              <a:t>for </a:t>
            </a:r>
            <a:r>
              <a:rPr lang="zh-CN" altLang="en-US" dirty="0"/>
              <a:t>循环结束后执行</a:t>
            </a:r>
            <a:r>
              <a:rPr lang="en-US" altLang="zh-CN" dirty="0" err="1"/>
              <a:t>printf</a:t>
            </a:r>
            <a:r>
              <a:rPr lang="en-US" altLang="zh-CN" dirty="0"/>
              <a:t>("\n")</a:t>
            </a:r>
            <a:r>
              <a:rPr lang="zh-CN" altLang="en-US" dirty="0"/>
              <a:t>，输出换行符；接着执行外层 </a:t>
            </a:r>
            <a:r>
              <a:rPr lang="en-US" altLang="zh-CN" dirty="0"/>
              <a:t>for </a:t>
            </a:r>
            <a:r>
              <a:rPr lang="zh-CN" altLang="en-US" dirty="0"/>
              <a:t>的 </a:t>
            </a:r>
            <a:r>
              <a:rPr lang="en-US" altLang="zh-CN" dirty="0" err="1"/>
              <a:t>i</a:t>
            </a:r>
            <a:r>
              <a:rPr lang="en-US" altLang="zh-CN" dirty="0"/>
              <a:t>++ </a:t>
            </a:r>
            <a:r>
              <a:rPr lang="zh-CN" altLang="en-US" dirty="0"/>
              <a:t>语句。此时外层 </a:t>
            </a:r>
            <a:r>
              <a:rPr lang="en-US" altLang="zh-CN" dirty="0"/>
              <a:t>for </a:t>
            </a:r>
            <a:r>
              <a:rPr lang="zh-CN" altLang="en-US" dirty="0"/>
              <a:t>的第一次循环才算结束。</a:t>
            </a:r>
          </a:p>
          <a:p>
            <a:endParaRPr lang="zh-CN" altLang="en-US" dirty="0"/>
          </a:p>
          <a:p>
            <a:r>
              <a:rPr lang="zh-CN" altLang="en-US" dirty="0"/>
              <a:t>外层 </a:t>
            </a:r>
            <a:r>
              <a:rPr lang="en-US" altLang="zh-CN" dirty="0"/>
              <a:t>for </a:t>
            </a:r>
            <a:r>
              <a:rPr lang="zh-CN" altLang="en-US" dirty="0"/>
              <a:t>第二次循环时，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2</a:t>
            </a:r>
            <a:r>
              <a:rPr lang="zh-CN" altLang="en-US" dirty="0"/>
              <a:t>，内层 </a:t>
            </a:r>
            <a:r>
              <a:rPr lang="en-US" altLang="zh-CN" dirty="0"/>
              <a:t>for </a:t>
            </a:r>
            <a:r>
              <a:rPr lang="zh-CN" altLang="en-US" dirty="0"/>
              <a:t>要输出四次 </a:t>
            </a:r>
            <a:r>
              <a:rPr lang="en-US" altLang="zh-CN" dirty="0"/>
              <a:t>2* j </a:t>
            </a:r>
            <a:r>
              <a:rPr lang="zh-CN" altLang="en-US" dirty="0"/>
              <a:t>的值，也就是第二行的数据；接下来执行 </a:t>
            </a:r>
            <a:r>
              <a:rPr lang="en-US" altLang="zh-CN" dirty="0" err="1"/>
              <a:t>printf</a:t>
            </a:r>
            <a:r>
              <a:rPr lang="en-US" altLang="zh-CN" dirty="0"/>
              <a:t>("\n") </a:t>
            </a:r>
            <a:r>
              <a:rPr lang="zh-CN" altLang="en-US" dirty="0"/>
              <a:t>和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，外层 </a:t>
            </a:r>
            <a:r>
              <a:rPr lang="en-US" altLang="zh-CN" dirty="0"/>
              <a:t>for </a:t>
            </a:r>
            <a:r>
              <a:rPr lang="zh-CN" altLang="en-US" dirty="0"/>
              <a:t>的第二次循环才算结束。外层 </a:t>
            </a:r>
            <a:r>
              <a:rPr lang="en-US" altLang="zh-CN" dirty="0"/>
              <a:t>for </a:t>
            </a:r>
            <a:r>
              <a:rPr lang="zh-CN" altLang="en-US" dirty="0"/>
              <a:t>第三次、第四次循环以此类推。</a:t>
            </a:r>
          </a:p>
          <a:p>
            <a:endParaRPr lang="zh-CN" altLang="en-US" dirty="0"/>
          </a:p>
          <a:p>
            <a:r>
              <a:rPr lang="zh-CN" altLang="en-US" dirty="0"/>
              <a:t>可以看到，内层 </a:t>
            </a:r>
            <a:r>
              <a:rPr lang="en-US" altLang="zh-CN" dirty="0"/>
              <a:t>for </a:t>
            </a:r>
            <a:r>
              <a:rPr lang="zh-CN" altLang="en-US" dirty="0"/>
              <a:t>每循环一次输出一个数据，而外层 </a:t>
            </a:r>
            <a:r>
              <a:rPr lang="en-US" altLang="zh-CN" dirty="0"/>
              <a:t>for </a:t>
            </a:r>
            <a:r>
              <a:rPr lang="zh-CN" altLang="en-US" dirty="0"/>
              <a:t>每循环一次输出一行数据。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48DABA-4715-6599-C4E2-5C710DBBAAD7}"/>
              </a:ext>
            </a:extLst>
          </p:cNvPr>
          <p:cNvSpPr txBox="1"/>
          <p:nvPr/>
        </p:nvSpPr>
        <p:spPr>
          <a:xfrm>
            <a:off x="1055688" y="1137295"/>
            <a:ext cx="443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输出一个 </a:t>
            </a:r>
            <a:r>
              <a:rPr lang="en-US" altLang="zh-CN" sz="2800" dirty="0"/>
              <a:t>4×4 </a:t>
            </a:r>
            <a:r>
              <a:rPr lang="zh-CN" altLang="en-US" sz="2800" dirty="0"/>
              <a:t>的整数矩阵</a:t>
            </a:r>
          </a:p>
        </p:txBody>
      </p:sp>
    </p:spTree>
    <p:extLst>
      <p:ext uri="{BB962C8B-B14F-4D97-AF65-F5344CB8AC3E}">
        <p14:creationId xmlns:p14="http://schemas.microsoft.com/office/powerpoint/2010/main" val="2804143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" imgW="347" imgH="348" progId="TCLayout.ActiveDocument.1">
                  <p:embed/>
                </p:oleObj>
              </mc:Choice>
              <mc:Fallback>
                <p:oleObj name="think-cell Slide" r:id="rId2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C01FB4-DC49-44A6-A0F2-A561CC04E02C}"/>
              </a:ext>
            </a:extLst>
          </p:cNvPr>
          <p:cNvSpPr/>
          <p:nvPr/>
        </p:nvSpPr>
        <p:spPr>
          <a:xfrm>
            <a:off x="1387302" y="5300397"/>
            <a:ext cx="9417396" cy="302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  <a:ea typeface="微软雅黑 Light" panose="020B0502040204020203" pitchFamily="34" charset="-122"/>
              </a:rPr>
              <a:t>电子与信息技术协会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  <a:ea typeface="微软雅黑 Light" panose="020B0502040204020203" pitchFamily="34" charset="-122"/>
              </a:rPr>
              <a:t>——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  <a:ea typeface="微软雅黑 Light" panose="020B0502040204020203" pitchFamily="34" charset="-122"/>
              </a:rPr>
              <a:t>第一次会员培训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 Nova" panose="020B0504020202020204" pitchFamily="34" charset="0"/>
              <a:ea typeface="微软雅黑 Light" panose="020B0502040204020203" pitchFamily="34" charset="-122"/>
            </a:endParaRPr>
          </a:p>
        </p:txBody>
      </p:sp>
      <p:pic>
        <p:nvPicPr>
          <p:cNvPr id="6" name="图片 5" descr="图片包含 物体&#10;&#10;自动生成的说明">
            <a:extLst>
              <a:ext uri="{FF2B5EF4-FFF2-40B4-BE49-F238E27FC236}">
                <a16:creationId xmlns:a16="http://schemas.microsoft.com/office/drawing/2014/main" id="{8D6B1C27-7E8E-4F9C-8FF9-A3963318A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1374775"/>
            <a:ext cx="47815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3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660331" y="1669143"/>
            <a:ext cx="5994400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#include&lt;stdio.h&gt;</a:t>
            </a:r>
          </a:p>
          <a:p>
            <a:r>
              <a:rPr lang="en-US" altLang="zh-CN" sz="4000" dirty="0">
                <a:solidFill>
                  <a:srgbClr val="185EDA"/>
                </a:solidFill>
              </a:rPr>
              <a:t>int</a:t>
            </a:r>
            <a:r>
              <a:rPr lang="en-US" altLang="zh-CN" sz="4000" dirty="0"/>
              <a:t> main()</a:t>
            </a:r>
          </a:p>
          <a:p>
            <a:r>
              <a:rPr lang="en-US" altLang="zh-CN" sz="4000" dirty="0"/>
              <a:t>{</a:t>
            </a:r>
          </a:p>
          <a:p>
            <a:r>
              <a:rPr lang="en-US" altLang="zh-CN" sz="4000" dirty="0"/>
              <a:t>	printf(“</a:t>
            </a:r>
            <a:r>
              <a:rPr lang="en-US" altLang="zh-CN" sz="4000" dirty="0">
                <a:solidFill>
                  <a:schemeClr val="accent3"/>
                </a:solidFill>
              </a:rPr>
              <a:t>Hello, world!</a:t>
            </a:r>
            <a:r>
              <a:rPr lang="en-US" altLang="zh-CN" sz="4000" dirty="0"/>
              <a:t>”);</a:t>
            </a:r>
          </a:p>
          <a:p>
            <a:r>
              <a:rPr lang="en-US" altLang="zh-CN" sz="4000" dirty="0"/>
              <a:t>	</a:t>
            </a:r>
            <a:r>
              <a:rPr lang="en-US" altLang="zh-CN" sz="4000" dirty="0">
                <a:solidFill>
                  <a:srgbClr val="185EDA"/>
                </a:solidFill>
              </a:rPr>
              <a:t>return</a:t>
            </a:r>
            <a:r>
              <a:rPr lang="en-US" altLang="zh-CN" sz="4000" dirty="0"/>
              <a:t> 0;</a:t>
            </a:r>
          </a:p>
          <a:p>
            <a:r>
              <a:rPr lang="en-US" altLang="zh-CN" sz="4000" dirty="0"/>
              <a:t>}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1E1A3A2-EA64-9618-56BA-939C88B9B07E}"/>
              </a:ext>
            </a:extLst>
          </p:cNvPr>
          <p:cNvSpPr/>
          <p:nvPr/>
        </p:nvSpPr>
        <p:spPr>
          <a:xfrm>
            <a:off x="2670629" y="1640114"/>
            <a:ext cx="2053771" cy="7837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844971" y="1185092"/>
            <a:ext cx="3283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err="1">
                <a:ln w="381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stdio.h</a:t>
            </a:r>
            <a:endParaRPr lang="en-US" altLang="zh-CN" sz="7200" b="1" dirty="0">
              <a:ln w="38100">
                <a:solidFill>
                  <a:schemeClr val="tx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7200" b="1" dirty="0">
                <a:ln w="3810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头文件</a:t>
            </a:r>
            <a:endParaRPr lang="en-US" altLang="zh-CN" sz="7200" b="1" dirty="0">
              <a:ln w="3810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80AC1E-0BF7-BBBA-097F-53CFEA81B3F6}"/>
              </a:ext>
            </a:extLst>
          </p:cNvPr>
          <p:cNvSpPr txBox="1"/>
          <p:nvPr/>
        </p:nvSpPr>
        <p:spPr>
          <a:xfrm>
            <a:off x="7721600" y="4008245"/>
            <a:ext cx="35777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输入：</a:t>
            </a:r>
            <a:r>
              <a:rPr lang="en-US" altLang="zh-CN" sz="4400" b="1" dirty="0">
                <a:latin typeface="+mj-ea"/>
                <a:ea typeface="+mj-ea"/>
              </a:rPr>
              <a:t>scanf</a:t>
            </a:r>
          </a:p>
          <a:p>
            <a:r>
              <a:rPr lang="zh-CN" altLang="en-US" sz="4400" b="1" dirty="0">
                <a:latin typeface="+mj-ea"/>
                <a:ea typeface="+mj-ea"/>
              </a:rPr>
              <a:t>输出：</a:t>
            </a:r>
            <a:r>
              <a:rPr lang="en-US" altLang="zh-CN" sz="4400" b="1" dirty="0">
                <a:latin typeface="+mj-ea"/>
                <a:ea typeface="+mj-ea"/>
              </a:rPr>
              <a:t>printf</a:t>
            </a:r>
            <a:endParaRPr lang="zh-CN" altLang="en-US" sz="4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4224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660330" y="1669143"/>
            <a:ext cx="6059783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#include&lt;stdio.h&gt;</a:t>
            </a:r>
          </a:p>
          <a:p>
            <a:r>
              <a:rPr lang="en-US" altLang="zh-CN" sz="4000" dirty="0">
                <a:solidFill>
                  <a:srgbClr val="185EDA"/>
                </a:solidFill>
              </a:rPr>
              <a:t>int</a:t>
            </a:r>
            <a:r>
              <a:rPr lang="en-US" altLang="zh-CN" sz="4000" dirty="0"/>
              <a:t> main()</a:t>
            </a:r>
          </a:p>
          <a:p>
            <a:r>
              <a:rPr lang="en-US" altLang="zh-CN" sz="4000" dirty="0"/>
              <a:t>{</a:t>
            </a:r>
          </a:p>
          <a:p>
            <a:r>
              <a:rPr lang="en-US" altLang="zh-CN" sz="4000" dirty="0"/>
              <a:t>	printf(“</a:t>
            </a:r>
            <a:r>
              <a:rPr lang="en-US" altLang="zh-CN" sz="4000" dirty="0">
                <a:solidFill>
                  <a:schemeClr val="accent3"/>
                </a:solidFill>
              </a:rPr>
              <a:t>Hello, world!</a:t>
            </a:r>
            <a:r>
              <a:rPr lang="en-US" altLang="zh-CN" sz="4000" dirty="0"/>
              <a:t>”);</a:t>
            </a:r>
          </a:p>
          <a:p>
            <a:r>
              <a:rPr lang="en-US" altLang="zh-CN" sz="4000" dirty="0"/>
              <a:t>	</a:t>
            </a:r>
            <a:r>
              <a:rPr lang="en-US" altLang="zh-CN" sz="4000" dirty="0">
                <a:solidFill>
                  <a:srgbClr val="185EDA"/>
                </a:solidFill>
              </a:rPr>
              <a:t>return</a:t>
            </a:r>
            <a:r>
              <a:rPr lang="en-US" altLang="zh-CN" sz="4000" dirty="0"/>
              <a:t> 0;</a:t>
            </a:r>
          </a:p>
          <a:p>
            <a:r>
              <a:rPr lang="en-US" altLang="zh-CN" sz="4000" dirty="0"/>
              <a:t>}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1E1A3A2-EA64-9618-56BA-939C88B9B07E}"/>
              </a:ext>
            </a:extLst>
          </p:cNvPr>
          <p:cNvSpPr/>
          <p:nvPr/>
        </p:nvSpPr>
        <p:spPr>
          <a:xfrm>
            <a:off x="660331" y="1618343"/>
            <a:ext cx="2053771" cy="7837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823200" y="1185092"/>
            <a:ext cx="3904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n w="381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#include</a:t>
            </a:r>
          </a:p>
          <a:p>
            <a:r>
              <a:rPr lang="zh-CN" altLang="en-US" sz="5400" b="1" dirty="0">
                <a:ln w="3810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预处理命令</a:t>
            </a:r>
            <a:endParaRPr lang="en-US" altLang="zh-CN" sz="5400" b="1" dirty="0">
              <a:ln w="3810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80AC1E-0BF7-BBBA-097F-53CFEA81B3F6}"/>
              </a:ext>
            </a:extLst>
          </p:cNvPr>
          <p:cNvSpPr txBox="1"/>
          <p:nvPr/>
        </p:nvSpPr>
        <p:spPr>
          <a:xfrm>
            <a:off x="8149772" y="4013201"/>
            <a:ext cx="35777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>
                <a:latin typeface="+mj-ea"/>
                <a:ea typeface="+mj-ea"/>
              </a:rPr>
              <a:t>引入头文件</a:t>
            </a:r>
          </a:p>
        </p:txBody>
      </p:sp>
    </p:spTree>
    <p:extLst>
      <p:ext uri="{BB962C8B-B14F-4D97-AF65-F5344CB8AC3E}">
        <p14:creationId xmlns:p14="http://schemas.microsoft.com/office/powerpoint/2010/main" val="2257528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660330" y="1669143"/>
            <a:ext cx="6059783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#include&lt;stdio.h&gt;</a:t>
            </a:r>
          </a:p>
          <a:p>
            <a:r>
              <a:rPr lang="en-US" altLang="zh-CN" sz="4000" dirty="0">
                <a:solidFill>
                  <a:srgbClr val="185EDA"/>
                </a:solidFill>
              </a:rPr>
              <a:t>int</a:t>
            </a:r>
            <a:r>
              <a:rPr lang="en-US" altLang="zh-CN" sz="4000" dirty="0"/>
              <a:t> main()</a:t>
            </a:r>
          </a:p>
          <a:p>
            <a:r>
              <a:rPr lang="en-US" altLang="zh-CN" sz="4000" dirty="0"/>
              <a:t>{</a:t>
            </a:r>
          </a:p>
          <a:p>
            <a:r>
              <a:rPr lang="en-US" altLang="zh-CN" sz="4000" dirty="0"/>
              <a:t>	printf(“</a:t>
            </a:r>
            <a:r>
              <a:rPr lang="en-US" altLang="zh-CN" sz="4000" dirty="0">
                <a:solidFill>
                  <a:schemeClr val="accent3"/>
                </a:solidFill>
              </a:rPr>
              <a:t>Hello, world!</a:t>
            </a:r>
            <a:r>
              <a:rPr lang="en-US" altLang="zh-CN" sz="4000" dirty="0"/>
              <a:t>”);</a:t>
            </a:r>
          </a:p>
          <a:p>
            <a:r>
              <a:rPr lang="en-US" altLang="zh-CN" sz="4000" dirty="0"/>
              <a:t>	</a:t>
            </a:r>
            <a:r>
              <a:rPr lang="en-US" altLang="zh-CN" sz="4000" dirty="0">
                <a:solidFill>
                  <a:srgbClr val="185EDA"/>
                </a:solidFill>
              </a:rPr>
              <a:t>return</a:t>
            </a:r>
            <a:r>
              <a:rPr lang="en-US" altLang="zh-CN" sz="4000" dirty="0"/>
              <a:t> 0;</a:t>
            </a:r>
          </a:p>
          <a:p>
            <a:r>
              <a:rPr lang="en-US" altLang="zh-CN" sz="4000" dirty="0"/>
              <a:t>}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1E1A3A2-EA64-9618-56BA-939C88B9B07E}"/>
              </a:ext>
            </a:extLst>
          </p:cNvPr>
          <p:cNvSpPr/>
          <p:nvPr/>
        </p:nvSpPr>
        <p:spPr>
          <a:xfrm>
            <a:off x="660330" y="2242458"/>
            <a:ext cx="2329613" cy="7837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474857" y="1226795"/>
            <a:ext cx="39043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n w="381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int main</a:t>
            </a:r>
            <a:r>
              <a:rPr lang="zh-CN" altLang="en-US" sz="6000" b="1" dirty="0">
                <a:ln w="381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（）</a:t>
            </a:r>
            <a:r>
              <a:rPr lang="en-US" altLang="zh-CN" sz="6000" b="1" dirty="0">
                <a:ln w="381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{……}</a:t>
            </a:r>
          </a:p>
          <a:p>
            <a:r>
              <a:rPr lang="zh-CN" altLang="en-US" sz="4800" b="1" dirty="0">
                <a:ln w="3810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程序入口函数</a:t>
            </a:r>
            <a:endParaRPr lang="en-US" altLang="zh-CN" sz="4800" b="1" dirty="0">
              <a:ln w="3810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80AC1E-0BF7-BBBA-097F-53CFEA81B3F6}"/>
              </a:ext>
            </a:extLst>
          </p:cNvPr>
          <p:cNvSpPr txBox="1"/>
          <p:nvPr/>
        </p:nvSpPr>
        <p:spPr>
          <a:xfrm>
            <a:off x="7474857" y="4405087"/>
            <a:ext cx="384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>
                <a:latin typeface="+mj-ea"/>
                <a:ea typeface="+mj-ea"/>
              </a:rPr>
              <a:t>代码执行入口</a:t>
            </a:r>
          </a:p>
        </p:txBody>
      </p:sp>
    </p:spTree>
    <p:extLst>
      <p:ext uri="{BB962C8B-B14F-4D97-AF65-F5344CB8AC3E}">
        <p14:creationId xmlns:p14="http://schemas.microsoft.com/office/powerpoint/2010/main" val="2727523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E8ADDB-1852-410B-9E06-86DB53E53ABD}"/>
              </a:ext>
            </a:extLst>
          </p:cNvPr>
          <p:cNvGrpSpPr/>
          <p:nvPr/>
        </p:nvGrpSpPr>
        <p:grpSpPr>
          <a:xfrm>
            <a:off x="124227" y="446024"/>
            <a:ext cx="1308333" cy="576829"/>
            <a:chOff x="124227" y="446024"/>
            <a:chExt cx="1477187" cy="576829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3BFFA90-DED3-4A9B-AEF0-32717B90BED5}"/>
                </a:ext>
              </a:extLst>
            </p:cNvPr>
            <p:cNvSpPr/>
            <p:nvPr/>
          </p:nvSpPr>
          <p:spPr>
            <a:xfrm>
              <a:off x="321482" y="547114"/>
              <a:ext cx="1279932" cy="34929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9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0EA4660-4A86-4B3C-AC10-F2D063DD96C9}"/>
                </a:ext>
              </a:extLst>
            </p:cNvPr>
            <p:cNvSpPr/>
            <p:nvPr/>
          </p:nvSpPr>
          <p:spPr>
            <a:xfrm>
              <a:off x="124227" y="848203"/>
              <a:ext cx="1210588" cy="174650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7790FA-F18F-407E-A2CF-3852C78FA312}"/>
                </a:ext>
              </a:extLst>
            </p:cNvPr>
            <p:cNvSpPr/>
            <p:nvPr/>
          </p:nvSpPr>
          <p:spPr>
            <a:xfrm>
              <a:off x="124227" y="446024"/>
              <a:ext cx="1210588" cy="45719"/>
            </a:xfrm>
            <a:prstGeom prst="parallelogram">
              <a:avLst>
                <a:gd name="adj" fmla="val 39543"/>
              </a:avLst>
            </a:prstGeom>
            <a:gradFill>
              <a:gsLst>
                <a:gs pos="0">
                  <a:schemeClr val="accent6"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66D612-BB20-0E84-2892-8AF65D6CAC78}"/>
              </a:ext>
            </a:extLst>
          </p:cNvPr>
          <p:cNvSpPr txBox="1"/>
          <p:nvPr/>
        </p:nvSpPr>
        <p:spPr>
          <a:xfrm>
            <a:off x="660330" y="1669143"/>
            <a:ext cx="6059783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#include&lt;stdio.h&gt;</a:t>
            </a:r>
          </a:p>
          <a:p>
            <a:r>
              <a:rPr lang="en-US" altLang="zh-CN" sz="4000" dirty="0">
                <a:solidFill>
                  <a:srgbClr val="185EDA"/>
                </a:solidFill>
              </a:rPr>
              <a:t>int</a:t>
            </a:r>
            <a:r>
              <a:rPr lang="en-US" altLang="zh-CN" sz="4000" dirty="0"/>
              <a:t> main()</a:t>
            </a:r>
          </a:p>
          <a:p>
            <a:r>
              <a:rPr lang="en-US" altLang="zh-CN" sz="4000" dirty="0"/>
              <a:t>{</a:t>
            </a:r>
          </a:p>
          <a:p>
            <a:r>
              <a:rPr lang="en-US" altLang="zh-CN" sz="4000" dirty="0"/>
              <a:t>	printf(“</a:t>
            </a:r>
            <a:r>
              <a:rPr lang="en-US" altLang="zh-CN" sz="4000" dirty="0">
                <a:solidFill>
                  <a:schemeClr val="accent3"/>
                </a:solidFill>
              </a:rPr>
              <a:t>Hello, world!</a:t>
            </a:r>
            <a:r>
              <a:rPr lang="en-US" altLang="zh-CN" sz="4000" dirty="0"/>
              <a:t>”);</a:t>
            </a:r>
          </a:p>
          <a:p>
            <a:r>
              <a:rPr lang="en-US" altLang="zh-CN" sz="4000" dirty="0"/>
              <a:t>	</a:t>
            </a:r>
            <a:r>
              <a:rPr lang="en-US" altLang="zh-CN" sz="4000" dirty="0">
                <a:solidFill>
                  <a:srgbClr val="185EDA"/>
                </a:solidFill>
              </a:rPr>
              <a:t>return</a:t>
            </a:r>
            <a:r>
              <a:rPr lang="en-US" altLang="zh-CN" sz="4000" dirty="0"/>
              <a:t> 0;</a:t>
            </a:r>
          </a:p>
          <a:p>
            <a:r>
              <a:rPr lang="en-US" altLang="zh-CN" sz="4000" dirty="0"/>
              <a:t>}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1E1A3A2-EA64-9618-56BA-939C88B9B07E}"/>
              </a:ext>
            </a:extLst>
          </p:cNvPr>
          <p:cNvSpPr/>
          <p:nvPr/>
        </p:nvSpPr>
        <p:spPr>
          <a:xfrm>
            <a:off x="1487487" y="3429000"/>
            <a:ext cx="1596799" cy="7837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C9D341-C181-20E2-6890-FA63971957AC}"/>
              </a:ext>
            </a:extLst>
          </p:cNvPr>
          <p:cNvSpPr txBox="1"/>
          <p:nvPr/>
        </p:nvSpPr>
        <p:spPr>
          <a:xfrm>
            <a:off x="7474857" y="1226795"/>
            <a:ext cx="39043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n w="381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printf</a:t>
            </a:r>
          </a:p>
          <a:p>
            <a:r>
              <a:rPr lang="zh-CN" altLang="en-US" sz="6000" b="1" dirty="0">
                <a:ln w="3810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输出函数</a:t>
            </a:r>
            <a:endParaRPr lang="en-US" altLang="zh-CN" sz="6000" b="1" dirty="0">
              <a:ln w="3810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80AC1E-0BF7-BBBA-097F-53CFEA81B3F6}"/>
              </a:ext>
            </a:extLst>
          </p:cNvPr>
          <p:cNvSpPr txBox="1"/>
          <p:nvPr/>
        </p:nvSpPr>
        <p:spPr>
          <a:xfrm>
            <a:off x="7474857" y="4093581"/>
            <a:ext cx="3846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>
                <a:latin typeface="+mj-ea"/>
                <a:ea typeface="+mj-ea"/>
              </a:rPr>
              <a:t>将内容输出</a:t>
            </a:r>
            <a:endParaRPr lang="en-US" altLang="zh-CN" sz="4500" b="1" dirty="0">
              <a:latin typeface="+mj-ea"/>
              <a:ea typeface="+mj-ea"/>
            </a:endParaRPr>
          </a:p>
          <a:p>
            <a:r>
              <a:rPr lang="zh-CN" altLang="en-US" sz="4500" b="1" dirty="0">
                <a:latin typeface="+mj-ea"/>
                <a:ea typeface="+mj-ea"/>
              </a:rPr>
              <a:t>到控制台上</a:t>
            </a:r>
          </a:p>
        </p:txBody>
      </p:sp>
    </p:spTree>
    <p:extLst>
      <p:ext uri="{BB962C8B-B14F-4D97-AF65-F5344CB8AC3E}">
        <p14:creationId xmlns:p14="http://schemas.microsoft.com/office/powerpoint/2010/main" val="903608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85EDA"/>
      </a:accent1>
      <a:accent2>
        <a:srgbClr val="F4711E"/>
      </a:accent2>
      <a:accent3>
        <a:srgbClr val="EE7A5D"/>
      </a:accent3>
      <a:accent4>
        <a:srgbClr val="814FEC"/>
      </a:accent4>
      <a:accent5>
        <a:srgbClr val="FCBA03"/>
      </a:accent5>
      <a:accent6>
        <a:srgbClr val="07B2C4"/>
      </a:accent6>
      <a:hlink>
        <a:srgbClr val="0563C1"/>
      </a:hlink>
      <a:folHlink>
        <a:srgbClr val="954F72"/>
      </a:folHlink>
    </a:clrScheme>
    <a:fontScheme name="font">
      <a:majorFont>
        <a:latin typeface="Arial"/>
        <a:ea typeface="微软雅黑"/>
        <a:cs typeface=""/>
      </a:majorFont>
      <a:minorFont>
        <a:latin typeface="Arial Nova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</TotalTime>
  <Words>3796</Words>
  <Application>Microsoft Office PowerPoint</Application>
  <PresentationFormat>宽屏</PresentationFormat>
  <Paragraphs>576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3" baseType="lpstr">
      <vt:lpstr>等线</vt:lpstr>
      <vt:lpstr>微软雅黑</vt:lpstr>
      <vt:lpstr>微软雅黑 Light</vt:lpstr>
      <vt:lpstr>站酷高端黑</vt:lpstr>
      <vt:lpstr>Arial</vt:lpstr>
      <vt:lpstr>Arial Nova</vt:lpstr>
      <vt:lpstr>Consolas</vt:lpstr>
      <vt:lpstr>Office 主题​​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萧敬聪</dc:creator>
  <cp:lastModifiedBy>KW WANG</cp:lastModifiedBy>
  <cp:revision>40</cp:revision>
  <dcterms:created xsi:type="dcterms:W3CDTF">2021-11-24T02:19:56Z</dcterms:created>
  <dcterms:modified xsi:type="dcterms:W3CDTF">2023-11-19T05:05:31Z</dcterms:modified>
</cp:coreProperties>
</file>