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0" r:id="rId4"/>
    <p:sldId id="259" r:id="rId5"/>
    <p:sldId id="261" r:id="rId6"/>
    <p:sldId id="257" r:id="rId7"/>
    <p:sldId id="258" r:id="rId8"/>
    <p:sldId id="266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Hind Siliguri Light" panose="020B0604020202020204" charset="0"/>
      <p:regular r:id="rId14"/>
    </p:embeddedFont>
    <p:embeddedFont>
      <p:font typeface="Inconsolata" panose="020B0604020202020204" charset="0"/>
      <p:regular r:id="rId15"/>
    </p:embeddedFont>
    <p:embeddedFont>
      <p:font typeface="Montserrat Ligh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3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9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3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259" y="365126"/>
            <a:ext cx="10515600" cy="94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9" y="1579418"/>
            <a:ext cx="10673541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2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C027-D7C0-40D2-9B83-3019AA17F2F2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62E-FB6D-41EF-806A-5720432F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8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.cmu.edu/pub_files/pub1/shamah_benjamin_1999_1/shamah_benjamin_1999_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olu.com/file/0J1431/FS5103B-specs.pdf" TargetMode="External"/><Relationship Id="rId2" Type="http://schemas.openxmlformats.org/officeDocument/2006/relationships/hyperlink" Target="https://www.active-robots.com/springrc-high-torque-continuos-rotation-serv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C8AB-669D-46FC-9A8B-687ECB63E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Locomotion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C163A-4FE7-4C9F-8709-69F71FD53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Module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3466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D6A-6040-4E83-8F7A-BFB86C7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BF6-83B9-47C6-BE88-D697C39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accent3"/>
                </a:solidFill>
                <a:latin typeface="Inconsolata" panose="00000509000000000000" pitchFamily="49" charset="0"/>
              </a:rPr>
              <a:t>[GROUP DISCUSSION]</a:t>
            </a:r>
          </a:p>
        </p:txBody>
      </p:sp>
    </p:spTree>
    <p:extLst>
      <p:ext uri="{BB962C8B-B14F-4D97-AF65-F5344CB8AC3E}">
        <p14:creationId xmlns:p14="http://schemas.microsoft.com/office/powerpoint/2010/main" val="132852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D6A-6040-4E83-8F7A-BFB86C7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BF6-83B9-47C6-BE88-D697C39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accent3"/>
                </a:solidFill>
                <a:latin typeface="Inconsolata" panose="00000509000000000000" pitchFamily="49" charset="0"/>
              </a:rPr>
              <a:t>[GROUP DISCUSSION]</a:t>
            </a:r>
          </a:p>
        </p:txBody>
      </p:sp>
    </p:spTree>
    <p:extLst>
      <p:ext uri="{BB962C8B-B14F-4D97-AF65-F5344CB8AC3E}">
        <p14:creationId xmlns:p14="http://schemas.microsoft.com/office/powerpoint/2010/main" val="161105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CCD1-B4B8-417F-B31D-970C4F8D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0C55-F35F-4D08-BA4A-03118595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Control the locomotion system so that it responds to high level manoeuvre commands</a:t>
            </a:r>
          </a:p>
          <a:p>
            <a:endParaRPr lang="en-GB" sz="1800" dirty="0"/>
          </a:p>
          <a:p>
            <a:r>
              <a:rPr lang="en-GB" sz="1800" dirty="0"/>
              <a:t>Monitor locomotion to ensure those commands are being executed</a:t>
            </a:r>
          </a:p>
          <a:p>
            <a:endParaRPr lang="en-GB" sz="1800" dirty="0"/>
          </a:p>
          <a:p>
            <a:r>
              <a:rPr lang="en-GB" sz="1800" dirty="0"/>
              <a:t>Make actuator data available to modules that require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E1C56-511B-479E-B967-CE57FF6615B2}"/>
              </a:ext>
            </a:extLst>
          </p:cNvPr>
          <p:cNvSpPr/>
          <p:nvPr/>
        </p:nvSpPr>
        <p:spPr>
          <a:xfrm>
            <a:off x="4810125" y="4533900"/>
            <a:ext cx="2409825" cy="828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Locomotion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2208B6-FF6F-4B98-AB16-D22681021E23}"/>
              </a:ext>
            </a:extLst>
          </p:cNvPr>
          <p:cNvCxnSpPr>
            <a:cxnSpLocks/>
          </p:cNvCxnSpPr>
          <p:nvPr/>
        </p:nvCxnSpPr>
        <p:spPr>
          <a:xfrm>
            <a:off x="3200400" y="4714875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C40AF8-4233-480C-8756-0D624F93945F}"/>
              </a:ext>
            </a:extLst>
          </p:cNvPr>
          <p:cNvCxnSpPr>
            <a:cxnSpLocks/>
          </p:cNvCxnSpPr>
          <p:nvPr/>
        </p:nvCxnSpPr>
        <p:spPr>
          <a:xfrm>
            <a:off x="7219950" y="4714875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8443E7-A568-4754-994C-05EF0E7217F5}"/>
              </a:ext>
            </a:extLst>
          </p:cNvPr>
          <p:cNvCxnSpPr>
            <a:cxnSpLocks/>
          </p:cNvCxnSpPr>
          <p:nvPr/>
        </p:nvCxnSpPr>
        <p:spPr>
          <a:xfrm flipH="1">
            <a:off x="7219950" y="5200650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0C075A-02B1-428A-B3C4-71205F3CA511}"/>
              </a:ext>
            </a:extLst>
          </p:cNvPr>
          <p:cNvCxnSpPr>
            <a:cxnSpLocks/>
          </p:cNvCxnSpPr>
          <p:nvPr/>
        </p:nvCxnSpPr>
        <p:spPr>
          <a:xfrm flipH="1">
            <a:off x="3200400" y="5200650"/>
            <a:ext cx="1609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7BA796-6DFA-4E4A-A8C6-1F2639668D09}"/>
              </a:ext>
            </a:extLst>
          </p:cNvPr>
          <p:cNvSpPr txBox="1"/>
          <p:nvPr/>
        </p:nvSpPr>
        <p:spPr>
          <a:xfrm>
            <a:off x="1036025" y="453390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Manoeuvre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DF490-1E87-4F95-A98F-C3E07EE09B11}"/>
              </a:ext>
            </a:extLst>
          </p:cNvPr>
          <p:cNvSpPr txBox="1"/>
          <p:nvPr/>
        </p:nvSpPr>
        <p:spPr>
          <a:xfrm>
            <a:off x="8847625" y="45339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Actuator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57480-6DDD-4EDC-B3C1-D8902D53CE74}"/>
              </a:ext>
            </a:extLst>
          </p:cNvPr>
          <p:cNvSpPr txBox="1"/>
          <p:nvPr/>
        </p:nvSpPr>
        <p:spPr>
          <a:xfrm>
            <a:off x="8847625" y="501598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Actuator Telemetry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81515-D014-48C3-9F77-5586245CE8B0}"/>
              </a:ext>
            </a:extLst>
          </p:cNvPr>
          <p:cNvSpPr txBox="1"/>
          <p:nvPr/>
        </p:nvSpPr>
        <p:spPr>
          <a:xfrm>
            <a:off x="1133809" y="501598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Actuator Telemetry</a:t>
            </a:r>
          </a:p>
        </p:txBody>
      </p:sp>
    </p:spTree>
    <p:extLst>
      <p:ext uri="{BB962C8B-B14F-4D97-AF65-F5344CB8AC3E}">
        <p14:creationId xmlns:p14="http://schemas.microsoft.com/office/powerpoint/2010/main" val="29899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5C2F-213A-4425-9A46-DD3857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Architecture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4CEB22-4EAE-448D-AB96-7073B321A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57" t="11634" r="11084" b="26347"/>
          <a:stretch/>
        </p:blipFill>
        <p:spPr>
          <a:xfrm>
            <a:off x="2275932" y="1695450"/>
            <a:ext cx="7324253" cy="42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AFD7-B6C0-4E54-B45D-1C3298B5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Locomotion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3314-C655-4BD7-929F-5C4B1D8B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59" y="1579419"/>
            <a:ext cx="10673541" cy="1849582"/>
          </a:xfrm>
        </p:spPr>
        <p:txBody>
          <a:bodyPr>
            <a:normAutofit/>
          </a:bodyPr>
          <a:lstStyle/>
          <a:p>
            <a:r>
              <a:rPr lang="en-GB" sz="1800" dirty="0"/>
              <a:t>6 drive wheels, 4 corner wheels have steering capability</a:t>
            </a:r>
          </a:p>
          <a:p>
            <a:r>
              <a:rPr lang="en-GB" sz="1800" dirty="0"/>
              <a:t>Limits manoeuvres to those where the vehicle’s centre of rotation lies along the normal to the middle wheels</a:t>
            </a:r>
          </a:p>
          <a:p>
            <a:endParaRPr lang="en-GB" sz="1800" dirty="0"/>
          </a:p>
          <a:p>
            <a:r>
              <a:rPr lang="en-GB" sz="1800" dirty="0"/>
              <a:t>This gives three possible manoeuvres: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2C5F11-B587-4EEB-904D-B829B73FAEFF}"/>
              </a:ext>
            </a:extLst>
          </p:cNvPr>
          <p:cNvGrpSpPr/>
          <p:nvPr/>
        </p:nvGrpSpPr>
        <p:grpSpPr>
          <a:xfrm>
            <a:off x="5254045" y="4171949"/>
            <a:ext cx="1368029" cy="1811903"/>
            <a:chOff x="1548142" y="3250194"/>
            <a:chExt cx="1626866" cy="21547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0D08F7-0958-4D18-AD2A-DB7462C77307}"/>
                </a:ext>
              </a:extLst>
            </p:cNvPr>
            <p:cNvSpPr/>
            <p:nvPr/>
          </p:nvSpPr>
          <p:spPr>
            <a:xfrm rot="1451784"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8323E-BAA6-4E91-A812-1893B98334F7}"/>
                </a:ext>
              </a:extLst>
            </p:cNvPr>
            <p:cNvSpPr/>
            <p:nvPr/>
          </p:nvSpPr>
          <p:spPr>
            <a:xfrm rot="2258107"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3147ED-46F5-4A88-849B-2B4FAD51B8D7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B5AE44-95B9-44A7-9791-CEFE57E9E81C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B32ED5-9CA0-4F13-865B-B1DF17538197}"/>
                </a:ext>
              </a:extLst>
            </p:cNvPr>
            <p:cNvSpPr/>
            <p:nvPr/>
          </p:nvSpPr>
          <p:spPr>
            <a:xfrm rot="19964098"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084139-1D1B-4CF2-8D2B-FC2A2C1D6CA3}"/>
                </a:ext>
              </a:extLst>
            </p:cNvPr>
            <p:cNvSpPr/>
            <p:nvPr/>
          </p:nvSpPr>
          <p:spPr>
            <a:xfrm rot="19592108"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B64AE-A860-45D6-B4F7-DE7F912FC498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06FDB6E-B4DE-4913-B20A-D3225806E6E1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8C97D01-E0C0-4D98-B8CE-06248F76F4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6F9591-E22F-42CF-8590-D494B57A32A7}"/>
              </a:ext>
            </a:extLst>
          </p:cNvPr>
          <p:cNvGrpSpPr/>
          <p:nvPr/>
        </p:nvGrpSpPr>
        <p:grpSpPr>
          <a:xfrm>
            <a:off x="8627892" y="4171948"/>
            <a:ext cx="1466998" cy="1762418"/>
            <a:chOff x="1489294" y="3250194"/>
            <a:chExt cx="1744561" cy="20958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F5943-EF03-4A67-B462-7F42C68C6F60}"/>
                </a:ext>
              </a:extLst>
            </p:cNvPr>
            <p:cNvSpPr/>
            <p:nvPr/>
          </p:nvSpPr>
          <p:spPr>
            <a:xfrm rot="2805189"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488868-A9B7-4357-93F0-AF3B66CCA561}"/>
                </a:ext>
              </a:extLst>
            </p:cNvPr>
            <p:cNvSpPr/>
            <p:nvPr/>
          </p:nvSpPr>
          <p:spPr>
            <a:xfrm rot="19201445"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DEF5E4-7309-4ADC-B082-C32E94915C35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D990A-86A8-40C2-9503-6B6318D648E2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3862D6-6125-4A1A-8997-27F3B322E8D4}"/>
                </a:ext>
              </a:extLst>
            </p:cNvPr>
            <p:cNvSpPr/>
            <p:nvPr/>
          </p:nvSpPr>
          <p:spPr>
            <a:xfrm rot="18832086"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C92AFE-851E-4EB2-A843-49A006C2DD4F}"/>
                </a:ext>
              </a:extLst>
            </p:cNvPr>
            <p:cNvSpPr/>
            <p:nvPr/>
          </p:nvSpPr>
          <p:spPr>
            <a:xfrm rot="2882695"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49088C-7425-4766-A0B9-AF1BFE70DCFF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18293F3-1993-43B4-AB68-E38114D1F946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EAC2209-B136-44AA-BA91-677535184C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F29358-7FCE-4C6B-B7F6-D6FD5A8DA14D}"/>
              </a:ext>
            </a:extLst>
          </p:cNvPr>
          <p:cNvGrpSpPr/>
          <p:nvPr/>
        </p:nvGrpSpPr>
        <p:grpSpPr>
          <a:xfrm>
            <a:off x="1830711" y="4181779"/>
            <a:ext cx="1368029" cy="1811903"/>
            <a:chOff x="1548142" y="3250194"/>
            <a:chExt cx="1626866" cy="21547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DDE100-B28D-4347-B41E-5A5F8F32DD54}"/>
                </a:ext>
              </a:extLst>
            </p:cNvPr>
            <p:cNvSpPr/>
            <p:nvPr/>
          </p:nvSpPr>
          <p:spPr>
            <a:xfrm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335710-3C0E-4B1A-9BB4-F7C7770CD730}"/>
                </a:ext>
              </a:extLst>
            </p:cNvPr>
            <p:cNvSpPr/>
            <p:nvPr/>
          </p:nvSpPr>
          <p:spPr>
            <a:xfrm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F5F895-E92F-45E6-B64A-D416DD726928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A46140-CAE6-4B13-8565-AC0799E92A0A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44E96C-B61C-4D84-BFA0-BCD2F6D5B481}"/>
                </a:ext>
              </a:extLst>
            </p:cNvPr>
            <p:cNvSpPr/>
            <p:nvPr/>
          </p:nvSpPr>
          <p:spPr>
            <a:xfrm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522090-6888-4B57-9F47-4491AD7DB2AB}"/>
                </a:ext>
              </a:extLst>
            </p:cNvPr>
            <p:cNvSpPr/>
            <p:nvPr/>
          </p:nvSpPr>
          <p:spPr>
            <a:xfrm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C711C3-A19A-453D-91C4-66102117EDD4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8D05AC6-9449-4260-8B22-3BA2CE1428A5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C609284-C6FB-4B88-9E57-B02A8E8A03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7967A3D-C351-4CC7-A421-46BB4F1F94C4}"/>
              </a:ext>
            </a:extLst>
          </p:cNvPr>
          <p:cNvSpPr txBox="1"/>
          <p:nvPr/>
        </p:nvSpPr>
        <p:spPr>
          <a:xfrm>
            <a:off x="1660171" y="353196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Skid Steering </a:t>
            </a:r>
            <a:r>
              <a:rPr lang="en-GB" i="1" dirty="0"/>
              <a:t>“tank”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FCA4B1-1BEB-43D8-86A9-F821638A7FDC}"/>
              </a:ext>
            </a:extLst>
          </p:cNvPr>
          <p:cNvSpPr txBox="1"/>
          <p:nvPr/>
        </p:nvSpPr>
        <p:spPr>
          <a:xfrm>
            <a:off x="5128382" y="353196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Ackerman </a:t>
            </a:r>
            <a:r>
              <a:rPr lang="en-GB" i="1" dirty="0"/>
              <a:t>“car”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A2814D-14CC-4A10-8359-998AEFFFD8C7}"/>
              </a:ext>
            </a:extLst>
          </p:cNvPr>
          <p:cNvSpPr txBox="1"/>
          <p:nvPr/>
        </p:nvSpPr>
        <p:spPr>
          <a:xfrm>
            <a:off x="8416260" y="353196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Point Turn </a:t>
            </a:r>
            <a:r>
              <a:rPr lang="en-GB" i="1" dirty="0"/>
              <a:t>“turret”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433EC-0D36-4E17-881D-550455BB53C7}"/>
              </a:ext>
            </a:extLst>
          </p:cNvPr>
          <p:cNvSpPr txBox="1"/>
          <p:nvPr/>
        </p:nvSpPr>
        <p:spPr>
          <a:xfrm>
            <a:off x="0" y="6581001"/>
            <a:ext cx="767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Interesting paper: </a:t>
            </a:r>
            <a:r>
              <a:rPr lang="en-GB" sz="1200" dirty="0">
                <a:hlinkClick r:id="rId2"/>
              </a:rPr>
              <a:t>https://www.ri.cmu.edu/pub_files/pub1/shamah_benjamin_1999_1/shamah_benjamin_1999_1.pdf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3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768BC8E-CA28-479B-8456-F11BBD76BE04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2361823" y="4329482"/>
            <a:ext cx="3374635" cy="26802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C6CC887-C393-41AC-BAAA-86A505045E00}"/>
              </a:ext>
            </a:extLst>
          </p:cNvPr>
          <p:cNvSpPr/>
          <p:nvPr/>
        </p:nvSpPr>
        <p:spPr>
          <a:xfrm>
            <a:off x="2361574" y="1133743"/>
            <a:ext cx="6903181" cy="6523388"/>
          </a:xfrm>
          <a:prstGeom prst="arc">
            <a:avLst>
              <a:gd name="adj1" fmla="val 10838997"/>
              <a:gd name="adj2" fmla="val 12640267"/>
            </a:avLst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63DFA-5E9A-41F1-AFAC-03722BE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Skid Steering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Two parameters to describe a skid steer manoeuvre:</a:t>
                </a:r>
              </a:p>
              <a:p>
                <a:pPr lvl="1"/>
                <a:r>
                  <a:rPr lang="en-GB" sz="1400" dirty="0"/>
                  <a:t>Curvature,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[1/m]</a:t>
                </a:r>
              </a:p>
              <a:p>
                <a:pPr lvl="1"/>
                <a:r>
                  <a:rPr lang="en-GB" sz="1400" dirty="0"/>
                  <a:t>Rover body speed,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400" dirty="0"/>
                  <a:t> [m/s]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  <a:blipFill>
                <a:blip r:embed="rId2"/>
                <a:stretch>
                  <a:fillRect l="-400" t="-6338" b="-7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A1727-10EC-46C4-9225-FCA00C510E25}"/>
              </a:ext>
            </a:extLst>
          </p:cNvPr>
          <p:cNvGrpSpPr/>
          <p:nvPr/>
        </p:nvGrpSpPr>
        <p:grpSpPr>
          <a:xfrm>
            <a:off x="1548143" y="3268300"/>
            <a:ext cx="1626866" cy="2154723"/>
            <a:chOff x="1548142" y="3250194"/>
            <a:chExt cx="1626866" cy="2154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AB655-B722-4FE7-A074-CC27F250BD28}"/>
                </a:ext>
              </a:extLst>
            </p:cNvPr>
            <p:cNvSpPr/>
            <p:nvPr/>
          </p:nvSpPr>
          <p:spPr>
            <a:xfrm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810C9E-4262-43E6-B812-A8A1D8DDDFC6}"/>
                </a:ext>
              </a:extLst>
            </p:cNvPr>
            <p:cNvSpPr/>
            <p:nvPr/>
          </p:nvSpPr>
          <p:spPr>
            <a:xfrm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CA02C3-A9F2-4074-8F35-C7F8A425D122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6F7F14-9EF7-4773-B1CD-16A04BB1983F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153E6-6831-41D5-883E-DCA33C039BE5}"/>
                </a:ext>
              </a:extLst>
            </p:cNvPr>
            <p:cNvSpPr/>
            <p:nvPr/>
          </p:nvSpPr>
          <p:spPr>
            <a:xfrm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1E3F6E-E319-4916-A264-60A52EE8C67F}"/>
                </a:ext>
              </a:extLst>
            </p:cNvPr>
            <p:cNvSpPr/>
            <p:nvPr/>
          </p:nvSpPr>
          <p:spPr>
            <a:xfrm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14B628-984D-4626-A3E9-B2DA52C2E65C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075D731-557E-47E5-8BF6-8C29A22DB1EB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5BF3DC-6434-43A3-856E-038F7B259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/>
                  <a:t>In this configuration, the rover will drive in a circle, radius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b="0" dirty="0"/>
                  <a:t>, around the centre of rotation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Wheels are not steered, instead both sides are driven at different speeds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The speed of the rover,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dirty="0"/>
                  <a:t>, is limited by the max/min speed of rotation of the wheels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Wheels on the “outside” of the circle must turn faster than those on the “inside” 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  <a:blipFill>
                <a:blip r:embed="rId3"/>
                <a:stretch>
                  <a:fillRect l="-525" t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D5B784-CFCE-47EB-9CCC-DF63AEDAA13A}"/>
              </a:ext>
            </a:extLst>
          </p:cNvPr>
          <p:cNvCxnSpPr/>
          <p:nvPr/>
        </p:nvCxnSpPr>
        <p:spPr>
          <a:xfrm flipV="1">
            <a:off x="1209676" y="3159798"/>
            <a:ext cx="0" cy="2371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23EC23-A0E8-4AD2-852D-B9FD2ED65794}"/>
              </a:ext>
            </a:extLst>
          </p:cNvPr>
          <p:cNvCxnSpPr>
            <a:cxnSpLocks/>
          </p:cNvCxnSpPr>
          <p:nvPr/>
        </p:nvCxnSpPr>
        <p:spPr>
          <a:xfrm flipV="1">
            <a:off x="3467101" y="3752805"/>
            <a:ext cx="0" cy="128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F5C6DA-2720-4B81-B799-A5615F78D3B4}"/>
              </a:ext>
            </a:extLst>
          </p:cNvPr>
          <p:cNvCxnSpPr/>
          <p:nvPr/>
        </p:nvCxnSpPr>
        <p:spPr>
          <a:xfrm>
            <a:off x="5733271" y="4318204"/>
            <a:ext cx="0" cy="178089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8F8856-5B4D-4ED7-AF85-056808A39DD5}"/>
              </a:ext>
            </a:extLst>
          </p:cNvPr>
          <p:cNvCxnSpPr/>
          <p:nvPr/>
        </p:nvCxnSpPr>
        <p:spPr>
          <a:xfrm>
            <a:off x="2361574" y="4339246"/>
            <a:ext cx="0" cy="178089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20B68E-4F84-462E-A9A6-546937B22D3A}"/>
              </a:ext>
            </a:extLst>
          </p:cNvPr>
          <p:cNvCxnSpPr/>
          <p:nvPr/>
        </p:nvCxnSpPr>
        <p:spPr>
          <a:xfrm>
            <a:off x="5736459" y="4136862"/>
            <a:ext cx="0" cy="40476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75C7A9-74FA-4F6E-95E4-053F54953263}"/>
              </a:ext>
            </a:extLst>
          </p:cNvPr>
          <p:cNvCxnSpPr>
            <a:cxnSpLocks/>
          </p:cNvCxnSpPr>
          <p:nvPr/>
        </p:nvCxnSpPr>
        <p:spPr>
          <a:xfrm flipH="1">
            <a:off x="5534859" y="4324347"/>
            <a:ext cx="4032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4C0B58-87EE-45C8-85CA-0961EE64E045}"/>
              </a:ext>
            </a:extLst>
          </p:cNvPr>
          <p:cNvCxnSpPr/>
          <p:nvPr/>
        </p:nvCxnSpPr>
        <p:spPr>
          <a:xfrm>
            <a:off x="2361574" y="5911913"/>
            <a:ext cx="3371697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864D71-4FF4-451D-A345-E141F13EF604}"/>
                  </a:ext>
                </a:extLst>
              </p:cNvPr>
              <p:cNvSpPr/>
              <p:nvPr/>
            </p:nvSpPr>
            <p:spPr>
              <a:xfrm>
                <a:off x="3655038" y="5911913"/>
                <a:ext cx="78476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864D71-4FF4-451D-A345-E141F13EF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8" y="5911913"/>
                <a:ext cx="784767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8D5B13-8288-4F63-AEBA-2A386222911E}"/>
              </a:ext>
            </a:extLst>
          </p:cNvPr>
          <p:cNvCxnSpPr>
            <a:cxnSpLocks/>
          </p:cNvCxnSpPr>
          <p:nvPr/>
        </p:nvCxnSpPr>
        <p:spPr>
          <a:xfrm>
            <a:off x="1209676" y="3159798"/>
            <a:ext cx="4526783" cy="1164549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0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3DFA-5E9A-41F1-AFAC-03722BE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Ackerman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Two parameters to describe an Ackerman manoeuvre:</a:t>
                </a:r>
              </a:p>
              <a:p>
                <a:pPr lvl="1"/>
                <a:r>
                  <a:rPr lang="en-GB" sz="1400" dirty="0"/>
                  <a:t>Curvature,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[1/m]</a:t>
                </a:r>
              </a:p>
              <a:p>
                <a:pPr lvl="1"/>
                <a:r>
                  <a:rPr lang="en-GB" sz="1400" dirty="0"/>
                  <a:t>Rover body speed,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400" dirty="0"/>
                  <a:t> [m/s]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08C9-5E18-4BB6-90E2-1AA67D060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9" y="1579419"/>
                <a:ext cx="10673541" cy="865018"/>
              </a:xfrm>
              <a:blipFill>
                <a:blip r:embed="rId2"/>
                <a:stretch>
                  <a:fillRect l="-400" t="-6338" b="-7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A1727-10EC-46C4-9225-FCA00C510E25}"/>
              </a:ext>
            </a:extLst>
          </p:cNvPr>
          <p:cNvGrpSpPr/>
          <p:nvPr/>
        </p:nvGrpSpPr>
        <p:grpSpPr>
          <a:xfrm>
            <a:off x="1548142" y="1122630"/>
            <a:ext cx="7709877" cy="6523388"/>
            <a:chOff x="1548142" y="1122630"/>
            <a:chExt cx="7709877" cy="652338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23FAD2-9242-46A2-BF99-2B771E501CD4}"/>
                </a:ext>
              </a:extLst>
            </p:cNvPr>
            <p:cNvCxnSpPr/>
            <p:nvPr/>
          </p:nvCxnSpPr>
          <p:spPr>
            <a:xfrm>
              <a:off x="5733271" y="4318204"/>
              <a:ext cx="0" cy="1780897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4EB8AF-BDEB-412F-8249-C0ACB6E569D8}"/>
                </a:ext>
              </a:extLst>
            </p:cNvPr>
            <p:cNvCxnSpPr/>
            <p:nvPr/>
          </p:nvCxnSpPr>
          <p:spPr>
            <a:xfrm>
              <a:off x="2361574" y="4339246"/>
              <a:ext cx="0" cy="1780897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AB655-B722-4FE7-A074-CC27F250BD28}"/>
                </a:ext>
              </a:extLst>
            </p:cNvPr>
            <p:cNvSpPr/>
            <p:nvPr/>
          </p:nvSpPr>
          <p:spPr>
            <a:xfrm rot="690900">
              <a:off x="1548143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810C9E-4262-43E6-B812-A8A1D8DDDFC6}"/>
                </a:ext>
              </a:extLst>
            </p:cNvPr>
            <p:cNvSpPr/>
            <p:nvPr/>
          </p:nvSpPr>
          <p:spPr>
            <a:xfrm rot="1040774">
              <a:off x="2894351" y="325019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CA02C3-A9F2-4074-8F35-C7F8A425D122}"/>
                </a:ext>
              </a:extLst>
            </p:cNvPr>
            <p:cNvSpPr/>
            <p:nvPr/>
          </p:nvSpPr>
          <p:spPr>
            <a:xfrm>
              <a:off x="1548142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6F7F14-9EF7-4773-B1CD-16A04BB1983F}"/>
                </a:ext>
              </a:extLst>
            </p:cNvPr>
            <p:cNvSpPr/>
            <p:nvPr/>
          </p:nvSpPr>
          <p:spPr>
            <a:xfrm>
              <a:off x="2894350" y="4128379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153E6-6831-41D5-883E-DCA33C039BE5}"/>
                </a:ext>
              </a:extLst>
            </p:cNvPr>
            <p:cNvSpPr/>
            <p:nvPr/>
          </p:nvSpPr>
          <p:spPr>
            <a:xfrm rot="20980831">
              <a:off x="1548142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1E3F6E-E319-4916-A264-60A52EE8C67F}"/>
                </a:ext>
              </a:extLst>
            </p:cNvPr>
            <p:cNvSpPr/>
            <p:nvPr/>
          </p:nvSpPr>
          <p:spPr>
            <a:xfrm rot="20590380">
              <a:off x="2894350" y="5006564"/>
              <a:ext cx="280657" cy="398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32302C-E946-4D0F-8AE6-DA41E57D8B0F}"/>
                </a:ext>
              </a:extLst>
            </p:cNvPr>
            <p:cNvGrpSpPr/>
            <p:nvPr/>
          </p:nvGrpSpPr>
          <p:grpSpPr>
            <a:xfrm>
              <a:off x="5534859" y="4136862"/>
              <a:ext cx="403200" cy="404769"/>
              <a:chOff x="7593434" y="4339247"/>
              <a:chExt cx="403200" cy="40476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61303A-E517-4FBF-8C21-01F5842EDB21}"/>
                  </a:ext>
                </a:extLst>
              </p:cNvPr>
              <p:cNvCxnSpPr/>
              <p:nvPr/>
            </p:nvCxnSpPr>
            <p:spPr>
              <a:xfrm>
                <a:off x="7795034" y="4339247"/>
                <a:ext cx="0" cy="40476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4D93EE7-FDF0-4727-A24B-B446C0868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3434" y="4526732"/>
                <a:ext cx="403200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8ECDAC-4F69-496F-98AF-9C16B2584E50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168626" y="3491209"/>
              <a:ext cx="2567833" cy="833138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F99DF-270E-4B53-A969-15C54B915A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825975" y="3477384"/>
              <a:ext cx="3910484" cy="846963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FE4218-E62B-475B-A7A6-8AC99602E79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1826529" y="4318204"/>
              <a:ext cx="3909930" cy="862399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9B3F6C-0572-4F78-84EA-9772BE87CE51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3168999" y="4326275"/>
              <a:ext cx="2564272" cy="838843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4D1073-C355-4626-852B-F7E147D66832}"/>
                </a:ext>
              </a:extLst>
            </p:cNvPr>
            <p:cNvCxnSpPr/>
            <p:nvPr/>
          </p:nvCxnSpPr>
          <p:spPr>
            <a:xfrm>
              <a:off x="2361574" y="5911913"/>
              <a:ext cx="337169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28D1030-F585-4665-8390-5FC2ACD52E8C}"/>
                    </a:ext>
                  </a:extLst>
                </p:cNvPr>
                <p:cNvSpPr/>
                <p:nvPr/>
              </p:nvSpPr>
              <p:spPr>
                <a:xfrm>
                  <a:off x="3655038" y="5911913"/>
                  <a:ext cx="784767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28D1030-F585-4665-8390-5FC2ACD52E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038" y="5911913"/>
                  <a:ext cx="784767" cy="6127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F740A72-6CF9-4365-8BB9-E47CC7C64457}"/>
                </a:ext>
              </a:extLst>
            </p:cNvPr>
            <p:cNvSpPr/>
            <p:nvPr/>
          </p:nvSpPr>
          <p:spPr>
            <a:xfrm>
              <a:off x="2354838" y="1122630"/>
              <a:ext cx="6903181" cy="6523388"/>
            </a:xfrm>
            <a:prstGeom prst="arc">
              <a:avLst>
                <a:gd name="adj1" fmla="val 10838997"/>
                <a:gd name="adj2" fmla="val 12640267"/>
              </a:avLst>
            </a:prstGeom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14B628-984D-4626-A3E9-B2DA52C2E65C}"/>
                </a:ext>
              </a:extLst>
            </p:cNvPr>
            <p:cNvGrpSpPr/>
            <p:nvPr/>
          </p:nvGrpSpPr>
          <p:grpSpPr>
            <a:xfrm>
              <a:off x="2361574" y="3868468"/>
              <a:ext cx="390809" cy="470780"/>
              <a:chOff x="5196689" y="3856776"/>
              <a:chExt cx="390809" cy="47078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075D731-557E-47E5-8BF6-8C29A22DB1EB}"/>
                  </a:ext>
                </a:extLst>
              </p:cNvPr>
              <p:cNvCxnSpPr/>
              <p:nvPr/>
            </p:nvCxnSpPr>
            <p:spPr>
              <a:xfrm flipV="1">
                <a:off x="5196689" y="3856776"/>
                <a:ext cx="0" cy="47077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5BF3DC-6434-43A3-856E-038F7B259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6689" y="4327555"/>
                <a:ext cx="390809" cy="1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/>
                  <a:t>In this configuration, the rover will drive in a circle, radius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b="0" dirty="0"/>
                  <a:t>, around the centre of rotation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Corner wheels steered to point towards the centre of rotation</a:t>
                </a:r>
              </a:p>
              <a:p>
                <a:endParaRPr lang="en-GB" sz="1600" b="0" dirty="0"/>
              </a:p>
              <a:p>
                <a:r>
                  <a:rPr lang="en-GB" sz="1600" dirty="0"/>
                  <a:t>The speed of the rover,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dirty="0"/>
                  <a:t>, is limited by the max/min speed of rotation of the wheels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Wheels on the “outside” of the circle must turn faster than those on the “inside” </a:t>
                </a:r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593D22E-F667-49C8-937C-570E178C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47" y="2708860"/>
                <a:ext cx="4645612" cy="3784009"/>
              </a:xfrm>
              <a:prstGeom prst="rect">
                <a:avLst/>
              </a:prstGeom>
              <a:blipFill>
                <a:blip r:embed="rId4"/>
                <a:stretch>
                  <a:fillRect l="-525" t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2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395C-091F-4C91-BCD0-EA51989B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Turn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627D4-987D-4068-BCDA-DCA5D4C65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59" y="1579419"/>
                <a:ext cx="10673541" cy="889884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One parameter to define a “turn on the spot” manoeuvre:</a:t>
                </a:r>
              </a:p>
              <a:p>
                <a:pPr lvl="1"/>
                <a:r>
                  <a:rPr lang="en-GB" sz="1400" dirty="0"/>
                  <a:t>Rotation rate,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 [rad/s]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627D4-987D-4068-BCDA-DCA5D4C65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9" y="1579419"/>
                <a:ext cx="10673541" cy="889884"/>
              </a:xfrm>
              <a:blipFill>
                <a:blip r:embed="rId2"/>
                <a:stretch>
                  <a:fillRect l="-400" t="-6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9D235BC-6A4C-4E5D-886C-D287A0BF1650}"/>
              </a:ext>
            </a:extLst>
          </p:cNvPr>
          <p:cNvSpPr/>
          <p:nvPr/>
        </p:nvSpPr>
        <p:spPr>
          <a:xfrm rot="2812760">
            <a:off x="2743199" y="310784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9E1E4-4EFA-4D75-8C1E-F904144331E7}"/>
              </a:ext>
            </a:extLst>
          </p:cNvPr>
          <p:cNvSpPr/>
          <p:nvPr/>
        </p:nvSpPr>
        <p:spPr>
          <a:xfrm rot="18749771">
            <a:off x="4660698" y="310784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504C4-7771-45A8-9834-296B44174CCE}"/>
              </a:ext>
            </a:extLst>
          </p:cNvPr>
          <p:cNvSpPr/>
          <p:nvPr/>
        </p:nvSpPr>
        <p:spPr>
          <a:xfrm>
            <a:off x="2743198" y="435870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0C7FC-A501-4355-BD0C-77DAAFDE4C75}"/>
              </a:ext>
            </a:extLst>
          </p:cNvPr>
          <p:cNvSpPr/>
          <p:nvPr/>
        </p:nvSpPr>
        <p:spPr>
          <a:xfrm>
            <a:off x="4660696" y="4358700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15804-93EC-49A5-99AB-0E8850686A27}"/>
              </a:ext>
            </a:extLst>
          </p:cNvPr>
          <p:cNvSpPr/>
          <p:nvPr/>
        </p:nvSpPr>
        <p:spPr>
          <a:xfrm rot="18822811">
            <a:off x="2743198" y="5609561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4624-70C6-4EBA-8764-07C04360F37D}"/>
              </a:ext>
            </a:extLst>
          </p:cNvPr>
          <p:cNvSpPr/>
          <p:nvPr/>
        </p:nvSpPr>
        <p:spPr>
          <a:xfrm rot="2830913">
            <a:off x="4660696" y="5609561"/>
            <a:ext cx="399759" cy="56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70B0-1E47-4AC2-8D87-FB6A15006D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79704" y="3537436"/>
            <a:ext cx="820495" cy="1135916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D443E-AD21-4076-939A-C856C615AC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00249" y="3538917"/>
            <a:ext cx="825302" cy="1134436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D25AEB-473A-4843-BE80-BE2E6B855C3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81205" y="4673353"/>
            <a:ext cx="818994" cy="1075435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8BC702-E009-4C6C-A613-57EE9BF17E0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00249" y="4665434"/>
            <a:ext cx="824474" cy="1081213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DC79D21D-BAE4-4C74-A4C4-0676731AA25F}"/>
              </a:ext>
            </a:extLst>
          </p:cNvPr>
          <p:cNvSpPr/>
          <p:nvPr/>
        </p:nvSpPr>
        <p:spPr>
          <a:xfrm>
            <a:off x="3595555" y="4357615"/>
            <a:ext cx="615636" cy="615636"/>
          </a:xfrm>
          <a:prstGeom prst="arc">
            <a:avLst>
              <a:gd name="adj1" fmla="val 1447664"/>
              <a:gd name="adj2" fmla="val 12924794"/>
            </a:avLst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06F7C4E-2DF5-4D2F-AFD8-8A97CA1550D5}"/>
              </a:ext>
            </a:extLst>
          </p:cNvPr>
          <p:cNvSpPr txBox="1">
            <a:spLocks/>
          </p:cNvSpPr>
          <p:nvPr/>
        </p:nvSpPr>
        <p:spPr>
          <a:xfrm>
            <a:off x="6550247" y="2708860"/>
            <a:ext cx="4645612" cy="378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In this configuration, the rover will turn about its centre</a:t>
            </a:r>
          </a:p>
          <a:p>
            <a:endParaRPr lang="en-GB" sz="1600" dirty="0"/>
          </a:p>
          <a:p>
            <a:r>
              <a:rPr lang="en-GB" sz="1600" dirty="0"/>
              <a:t>Corner wheels are pointed at the centre of the rover</a:t>
            </a:r>
          </a:p>
          <a:p>
            <a:endParaRPr lang="en-GB" sz="1600" dirty="0"/>
          </a:p>
          <a:p>
            <a:r>
              <a:rPr lang="en-GB" sz="1600" dirty="0"/>
              <a:t>Rotation rate limited by speed of the wheels</a:t>
            </a:r>
          </a:p>
          <a:p>
            <a:endParaRPr lang="en-GB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7C672-0938-45C3-A2CD-B508D29DCD9B}"/>
              </a:ext>
            </a:extLst>
          </p:cNvPr>
          <p:cNvCxnSpPr/>
          <p:nvPr/>
        </p:nvCxnSpPr>
        <p:spPr>
          <a:xfrm flipV="1">
            <a:off x="3901826" y="3988491"/>
            <a:ext cx="0" cy="6705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8538A-B8FA-4E7D-B02A-6ACF2D3ADF36}"/>
              </a:ext>
            </a:extLst>
          </p:cNvPr>
          <p:cNvCxnSpPr>
            <a:cxnSpLocks/>
          </p:cNvCxnSpPr>
          <p:nvPr/>
        </p:nvCxnSpPr>
        <p:spPr>
          <a:xfrm flipV="1">
            <a:off x="3901826" y="4659055"/>
            <a:ext cx="556657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8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C73-47B7-4689-8A21-1811C9B1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F213-B994-4F7A-99C7-50EB6C4F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Drive Axes:</a:t>
            </a:r>
          </a:p>
          <a:p>
            <a:pPr lvl="1"/>
            <a:r>
              <a:rPr lang="en-GB" sz="1400" dirty="0"/>
              <a:t>Datasheet: </a:t>
            </a:r>
            <a:r>
              <a:rPr lang="en-GB" sz="1400" dirty="0">
                <a:hlinkClick r:id="rId2"/>
              </a:rPr>
              <a:t>https://www.active-robots.com/springrc-high-torque-continuos-rotation-servo.html</a:t>
            </a:r>
            <a:r>
              <a:rPr lang="en-GB" sz="1400" dirty="0"/>
              <a:t> </a:t>
            </a:r>
          </a:p>
          <a:p>
            <a:pPr lvl="1"/>
            <a:r>
              <a:rPr lang="en-GB" sz="1400" dirty="0"/>
              <a:t>Rotation rate of 360 </a:t>
            </a:r>
            <a:r>
              <a:rPr lang="en-GB" sz="1400" dirty="0" err="1"/>
              <a:t>deg</a:t>
            </a:r>
            <a:r>
              <a:rPr lang="en-GB" sz="1400" dirty="0"/>
              <a:t> / sec</a:t>
            </a:r>
          </a:p>
          <a:p>
            <a:pPr lvl="1"/>
            <a:r>
              <a:rPr lang="en-GB" sz="1400" dirty="0"/>
              <a:t>With 10cm wheels, covers ~30 cm per second</a:t>
            </a:r>
          </a:p>
          <a:p>
            <a:pPr lvl="1"/>
            <a:r>
              <a:rPr lang="en-GB" sz="1400" dirty="0"/>
              <a:t>No position data, limits wheel odometry:</a:t>
            </a:r>
          </a:p>
          <a:p>
            <a:pPr lvl="2"/>
            <a:r>
              <a:rPr lang="en-GB" sz="1200" dirty="0"/>
              <a:t>Get encoders for these servos</a:t>
            </a:r>
          </a:p>
          <a:p>
            <a:pPr lvl="2"/>
            <a:r>
              <a:rPr lang="en-GB" sz="1200" dirty="0"/>
              <a:t>Get new DC motors with encoders built in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Steer Axes:</a:t>
            </a:r>
          </a:p>
          <a:p>
            <a:pPr lvl="1"/>
            <a:r>
              <a:rPr lang="en-GB" sz="1400" dirty="0"/>
              <a:t>Datasheet: </a:t>
            </a:r>
            <a:r>
              <a:rPr lang="en-GB" sz="1400" dirty="0">
                <a:hlinkClick r:id="rId3"/>
              </a:rPr>
              <a:t>https://www.pololu.com/file/0J1431/FS5103B-specs.pdf</a:t>
            </a:r>
            <a:r>
              <a:rPr lang="en-GB" sz="1400" dirty="0"/>
              <a:t> </a:t>
            </a:r>
          </a:p>
          <a:p>
            <a:pPr lvl="1"/>
            <a:r>
              <a:rPr lang="en-GB" sz="1400" dirty="0"/>
              <a:t>PWM output signal controls position, is only input to Servos</a:t>
            </a:r>
          </a:p>
          <a:p>
            <a:pPr lvl="1"/>
            <a:r>
              <a:rPr lang="en-GB" sz="1400" dirty="0"/>
              <a:t>Rotation rate of 0.18 sec / 60 </a:t>
            </a:r>
            <a:r>
              <a:rPr lang="en-GB" sz="1400" dirty="0" err="1"/>
              <a:t>deg</a:t>
            </a:r>
            <a:r>
              <a:rPr lang="en-GB" sz="1400" dirty="0"/>
              <a:t> (= 1.08 s for full revolution)</a:t>
            </a:r>
          </a:p>
        </p:txBody>
      </p:sp>
    </p:spTree>
    <p:extLst>
      <p:ext uri="{BB962C8B-B14F-4D97-AF65-F5344CB8AC3E}">
        <p14:creationId xmlns:p14="http://schemas.microsoft.com/office/powerpoint/2010/main" val="277708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D6A-6040-4E83-8F7A-BFB86C7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BF6-83B9-47C6-BE88-D697C39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accent3"/>
                </a:solidFill>
                <a:latin typeface="Inconsolata" panose="00000509000000000000" pitchFamily="49" charset="0"/>
              </a:rPr>
              <a:t>[GROUP DISCUSSION]</a:t>
            </a:r>
          </a:p>
        </p:txBody>
      </p:sp>
    </p:spTree>
    <p:extLst>
      <p:ext uri="{BB962C8B-B14F-4D97-AF65-F5344CB8AC3E}">
        <p14:creationId xmlns:p14="http://schemas.microsoft.com/office/powerpoint/2010/main" val="1355538626"/>
      </p:ext>
    </p:extLst>
  </p:cSld>
  <p:clrMapOvr>
    <a:masterClrMapping/>
  </p:clrMapOvr>
</p:sld>
</file>

<file path=ppt/theme/theme1.xml><?xml version="1.0" encoding="utf-8"?>
<a:theme xmlns:a="http://schemas.openxmlformats.org/drawingml/2006/main" name="ExmcCalibCorr">
  <a:themeElements>
    <a:clrScheme name="Nord">
      <a:dk1>
        <a:srgbClr val="2E3440"/>
      </a:dk1>
      <a:lt1>
        <a:srgbClr val="FFFFFF"/>
      </a:lt1>
      <a:dk2>
        <a:srgbClr val="434C5E"/>
      </a:dk2>
      <a:lt2>
        <a:srgbClr val="ECEFF4"/>
      </a:lt2>
      <a:accent1>
        <a:srgbClr val="5E81AC"/>
      </a:accent1>
      <a:accent2>
        <a:srgbClr val="D08770"/>
      </a:accent2>
      <a:accent3>
        <a:srgbClr val="BF616A"/>
      </a:accent3>
      <a:accent4>
        <a:srgbClr val="EBCB8B"/>
      </a:accent4>
      <a:accent5>
        <a:srgbClr val="88C0D0"/>
      </a:accent5>
      <a:accent6>
        <a:srgbClr val="A3BE8C"/>
      </a:accent6>
      <a:hlink>
        <a:srgbClr val="8FBCBB"/>
      </a:hlink>
      <a:folHlink>
        <a:srgbClr val="B48EAD"/>
      </a:folHlink>
    </a:clrScheme>
    <a:fontScheme name="Nord">
      <a:majorFont>
        <a:latin typeface="Montserrat Light"/>
        <a:ea typeface=""/>
        <a:cs typeface=""/>
      </a:majorFont>
      <a:minorFont>
        <a:latin typeface="Hind Siligu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mcCalibCorr" id="{D9ACB855-DDCF-4032-BD53-39DFF5565BDD}" vid="{ACF53997-7861-418E-869E-B36BE149C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ExmcCalibCorr</Template>
  <TotalTime>219</TotalTime>
  <Words>513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Hind Siliguri Light</vt:lpstr>
      <vt:lpstr>Montserrat Light</vt:lpstr>
      <vt:lpstr>Inconsolata</vt:lpstr>
      <vt:lpstr>Arial</vt:lpstr>
      <vt:lpstr>Cambria Math</vt:lpstr>
      <vt:lpstr>ExmcCalibCorr</vt:lpstr>
      <vt:lpstr>Locomotion Control</vt:lpstr>
      <vt:lpstr>Module Purpose</vt:lpstr>
      <vt:lpstr>Functional Architecture</vt:lpstr>
      <vt:lpstr>Locomotion capability</vt:lpstr>
      <vt:lpstr>Skid Steering Definition</vt:lpstr>
      <vt:lpstr>Ackerman Definition</vt:lpstr>
      <vt:lpstr>Point Turn Definition</vt:lpstr>
      <vt:lpstr>Motor Specs</vt:lpstr>
      <vt:lpstr>Input Specification</vt:lpstr>
      <vt:lpstr>Output Specification</vt:lpstr>
      <vt:lpstr>Internal Control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Phobos Autonomy</dc:title>
  <dc:creator>hamill d. (dh2g16)</dc:creator>
  <cp:lastModifiedBy>Duncan Hamill</cp:lastModifiedBy>
  <cp:revision>27</cp:revision>
  <dcterms:created xsi:type="dcterms:W3CDTF">2019-10-16T07:51:23Z</dcterms:created>
  <dcterms:modified xsi:type="dcterms:W3CDTF">2019-10-29T17:42:05Z</dcterms:modified>
</cp:coreProperties>
</file>