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0" r:id="rId4"/>
  </p:sldMasterIdLst>
  <p:notesMasterIdLst>
    <p:notesMasterId r:id="rId22"/>
  </p:notesMasterIdLst>
  <p:handoutMasterIdLst>
    <p:handoutMasterId r:id="rId23"/>
  </p:handoutMasterIdLst>
  <p:sldIdLst>
    <p:sldId id="256" r:id="rId5"/>
    <p:sldId id="286" r:id="rId6"/>
    <p:sldId id="257" r:id="rId7"/>
    <p:sldId id="260" r:id="rId8"/>
    <p:sldId id="258" r:id="rId9"/>
    <p:sldId id="288" r:id="rId10"/>
    <p:sldId id="261" r:id="rId11"/>
    <p:sldId id="287" r:id="rId12"/>
    <p:sldId id="289" r:id="rId13"/>
    <p:sldId id="290" r:id="rId14"/>
    <p:sldId id="291" r:id="rId15"/>
    <p:sldId id="292" r:id="rId16"/>
    <p:sldId id="293" r:id="rId17"/>
    <p:sldId id="264" r:id="rId18"/>
    <p:sldId id="266" r:id="rId19"/>
    <p:sldId id="284"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UqWUSJ82s1V50Izc/OW79Q==" hashData="N+iFgYnD9UazfYTiUg0Q1Vi5tuOI2zJ0cWe48tKWrBmFrCPDH/rhyxVSSpNQI4rmuSrQ9asQ1aOA5k86JXILtA=="/>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hant Mahadwad" initials="SM" lastIdx="2" clrIdx="0">
    <p:extLst>
      <p:ext uri="{19B8F6BF-5375-455C-9EA6-DF929625EA0E}">
        <p15:presenceInfo xmlns:p15="http://schemas.microsoft.com/office/powerpoint/2012/main" userId="3a7b05ac1845b22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B7C6"/>
    <a:srgbClr val="103350"/>
    <a:srgbClr val="0C4360"/>
    <a:srgbClr val="1B6872"/>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82" y="173"/>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5/15/2023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5/15/2023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D475B-A1EA-E340-39A5-133F88B5EB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CC19A69-D185-E8C9-865A-84AEF352B8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887F3C-C998-F8AB-96AB-E858195DCB8B}"/>
              </a:ext>
            </a:extLst>
          </p:cNvPr>
          <p:cNvSpPr>
            <a:spLocks noGrp="1"/>
          </p:cNvSpPr>
          <p:nvPr>
            <p:ph type="dt" sz="half" idx="10"/>
          </p:nvPr>
        </p:nvSpPr>
        <p:spPr/>
        <p:txBody>
          <a:bodyPr/>
          <a:lstStyle/>
          <a:p>
            <a:fld id="{B61BEF0D-F0BB-DE4B-95CE-6DB70DBA9567}" type="datetimeFigureOut">
              <a:rPr lang="en-US" smtClean="0"/>
              <a:pPr/>
              <a:t>5/15/2023</a:t>
            </a:fld>
            <a:endParaRPr lang="en-US" dirty="0"/>
          </a:p>
        </p:txBody>
      </p:sp>
      <p:sp>
        <p:nvSpPr>
          <p:cNvPr id="5" name="Footer Placeholder 4">
            <a:extLst>
              <a:ext uri="{FF2B5EF4-FFF2-40B4-BE49-F238E27FC236}">
                <a16:creationId xmlns:a16="http://schemas.microsoft.com/office/drawing/2014/main" id="{B7DD52BB-E5F2-6F8C-D1AD-71E889AAA73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78E2C1B-C9A4-8CA9-097E-B1F44BCCB09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a:extLst>
              <a:ext uri="{FF2B5EF4-FFF2-40B4-BE49-F238E27FC236}">
                <a16:creationId xmlns:a16="http://schemas.microsoft.com/office/drawing/2014/main" id="{180EA42C-5C66-8B7C-5C16-DFC706C1FFB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a:extLst>
              <a:ext uri="{FF2B5EF4-FFF2-40B4-BE49-F238E27FC236}">
                <a16:creationId xmlns:a16="http://schemas.microsoft.com/office/drawing/2014/main" id="{7678F41A-CF1A-90A6-240F-5BA1663BB048}"/>
              </a:ext>
            </a:extLst>
          </p:cNvPr>
          <p:cNvGrpSpPr/>
          <p:nvPr userDrawn="1"/>
        </p:nvGrpSpPr>
        <p:grpSpPr>
          <a:xfrm>
            <a:off x="-1604709" y="-3756"/>
            <a:ext cx="13796710" cy="6861756"/>
            <a:chOff x="-1604709" y="-3756"/>
            <a:chExt cx="13796710" cy="6861756"/>
          </a:xfrm>
        </p:grpSpPr>
        <p:grpSp>
          <p:nvGrpSpPr>
            <p:cNvPr id="9" name="Group 8">
              <a:extLst>
                <a:ext uri="{FF2B5EF4-FFF2-40B4-BE49-F238E27FC236}">
                  <a16:creationId xmlns:a16="http://schemas.microsoft.com/office/drawing/2014/main" id="{BCD20285-7824-A542-AC97-12519483997E}"/>
                </a:ext>
              </a:extLst>
            </p:cNvPr>
            <p:cNvGrpSpPr/>
            <p:nvPr/>
          </p:nvGrpSpPr>
          <p:grpSpPr>
            <a:xfrm>
              <a:off x="-16298" y="0"/>
              <a:ext cx="12208299" cy="6858000"/>
              <a:chOff x="-16298" y="0"/>
              <a:chExt cx="12208299" cy="6858000"/>
            </a:xfrm>
          </p:grpSpPr>
          <p:sp>
            <p:nvSpPr>
              <p:cNvPr id="16" name="Freeform: Shape 15">
                <a:extLst>
                  <a:ext uri="{FF2B5EF4-FFF2-40B4-BE49-F238E27FC236}">
                    <a16:creationId xmlns:a16="http://schemas.microsoft.com/office/drawing/2014/main" id="{AB532629-B849-D8A5-5A34-4F4E13DB7837}"/>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E931AA5A-E6BA-5FB4-4FAD-A071B72899D7}"/>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65ED1CF4-C91C-0B98-29FE-EA1BB4FA834E}"/>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2F9D7869-3E0E-2ABB-DB1B-E8848F9DEBAC}"/>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ight Triangle 19">
                <a:extLst>
                  <a:ext uri="{FF2B5EF4-FFF2-40B4-BE49-F238E27FC236}">
                    <a16:creationId xmlns:a16="http://schemas.microsoft.com/office/drawing/2014/main" id="{752718A6-B572-246E-52AA-342FC733EEB6}"/>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B7A6E037-BC81-C8AF-1110-5E490DA4AA37}"/>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Freeform: Shape 12">
              <a:extLst>
                <a:ext uri="{FF2B5EF4-FFF2-40B4-BE49-F238E27FC236}">
                  <a16:creationId xmlns:a16="http://schemas.microsoft.com/office/drawing/2014/main" id="{591176B2-601F-67B3-7E7F-C35C2B7A6713}"/>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895B9382-0789-5340-0659-4002E4827EF4}"/>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0616121F-5906-DA27-E56A-29E3A2547A2A}"/>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id="{976E5F5F-E897-1636-972E-DD2DDC34B41B}"/>
                </a:ext>
              </a:extLst>
            </p:cNvPr>
            <p:cNvGrpSpPr/>
            <p:nvPr/>
          </p:nvGrpSpPr>
          <p:grpSpPr>
            <a:xfrm>
              <a:off x="-760406" y="4672937"/>
              <a:ext cx="1520812" cy="1520812"/>
              <a:chOff x="-1604709" y="3012880"/>
              <a:chExt cx="3211378" cy="3211378"/>
            </a:xfrm>
          </p:grpSpPr>
          <p:sp>
            <p:nvSpPr>
              <p:cNvPr id="14" name="Freeform: Shape 13">
                <a:extLst>
                  <a:ext uri="{FF2B5EF4-FFF2-40B4-BE49-F238E27FC236}">
                    <a16:creationId xmlns:a16="http://schemas.microsoft.com/office/drawing/2014/main" id="{2AA10273-A559-45AC-E7B9-A957B4CAF421}"/>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2">
                <a:extLst>
                  <a:ext uri="{FF2B5EF4-FFF2-40B4-BE49-F238E27FC236}">
                    <a16:creationId xmlns:a16="http://schemas.microsoft.com/office/drawing/2014/main" id="{47096B1D-22DE-F7E7-2A14-E329D53D0398}"/>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Tree>
    <p:extLst>
      <p:ext uri="{BB962C8B-B14F-4D97-AF65-F5344CB8AC3E}">
        <p14:creationId xmlns:p14="http://schemas.microsoft.com/office/powerpoint/2010/main" val="3940510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7F672-99A5-039D-D21D-31648C8FB3F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DC50EC-E4E6-7313-783B-1C5C78FCD8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2A2812-8A75-569E-514E-09C7F1E882E0}"/>
              </a:ext>
            </a:extLst>
          </p:cNvPr>
          <p:cNvSpPr>
            <a:spLocks noGrp="1"/>
          </p:cNvSpPr>
          <p:nvPr>
            <p:ph type="dt" sz="half" idx="10"/>
          </p:nvPr>
        </p:nvSpPr>
        <p:spPr/>
        <p:txBody>
          <a:bodyPr/>
          <a:lstStyle/>
          <a:p>
            <a:fld id="{B61BEF0D-F0BB-DE4B-95CE-6DB70DBA9567}" type="datetimeFigureOut">
              <a:rPr lang="en-US" smtClean="0"/>
              <a:pPr/>
              <a:t>5/15/2023</a:t>
            </a:fld>
            <a:endParaRPr lang="en-US" dirty="0"/>
          </a:p>
        </p:txBody>
      </p:sp>
      <p:sp>
        <p:nvSpPr>
          <p:cNvPr id="5" name="Footer Placeholder 4">
            <a:extLst>
              <a:ext uri="{FF2B5EF4-FFF2-40B4-BE49-F238E27FC236}">
                <a16:creationId xmlns:a16="http://schemas.microsoft.com/office/drawing/2014/main" id="{CBFD4D65-59F0-6ED5-1DF7-AE65F3149EB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1248C3E-BC91-3579-F9D4-92A40E999EDE}"/>
              </a:ext>
            </a:extLst>
          </p:cNvPr>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162210328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2707E6-20FC-8D53-410C-DDF2CF1C5D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6D6AE6-691F-CC58-924F-7534437A02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D20D01-4886-F16B-4315-7D676A309AE0}"/>
              </a:ext>
            </a:extLst>
          </p:cNvPr>
          <p:cNvSpPr>
            <a:spLocks noGrp="1"/>
          </p:cNvSpPr>
          <p:nvPr>
            <p:ph type="dt" sz="half" idx="10"/>
          </p:nvPr>
        </p:nvSpPr>
        <p:spPr/>
        <p:txBody>
          <a:bodyPr/>
          <a:lstStyle/>
          <a:p>
            <a:fld id="{B61BEF0D-F0BB-DE4B-95CE-6DB70DBA9567}" type="datetimeFigureOut">
              <a:rPr lang="en-US" smtClean="0"/>
              <a:pPr/>
              <a:t>5/15/2023</a:t>
            </a:fld>
            <a:endParaRPr lang="en-US" dirty="0"/>
          </a:p>
        </p:txBody>
      </p:sp>
      <p:sp>
        <p:nvSpPr>
          <p:cNvPr id="5" name="Footer Placeholder 4">
            <a:extLst>
              <a:ext uri="{FF2B5EF4-FFF2-40B4-BE49-F238E27FC236}">
                <a16:creationId xmlns:a16="http://schemas.microsoft.com/office/drawing/2014/main" id="{1AD5464F-8143-58AE-C1FC-93457BA18DB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C1B2EC-64A2-BE93-71DB-127FBFFA160B}"/>
              </a:ext>
            </a:extLst>
          </p:cNvPr>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110216559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546094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9965279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3003030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72449-95EB-891F-BDEC-077D1C38AF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AD397C-00E5-5EF5-B081-5F5DABA555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38DE2D-9D8B-6A9C-55AA-9D5876C09966}"/>
              </a:ext>
            </a:extLst>
          </p:cNvPr>
          <p:cNvSpPr>
            <a:spLocks noGrp="1"/>
          </p:cNvSpPr>
          <p:nvPr>
            <p:ph type="dt" sz="half" idx="10"/>
          </p:nvPr>
        </p:nvSpPr>
        <p:spPr/>
        <p:txBody>
          <a:bodyPr/>
          <a:lstStyle/>
          <a:p>
            <a:fld id="{B61BEF0D-F0BB-DE4B-95CE-6DB70DBA9567}" type="datetimeFigureOut">
              <a:rPr lang="en-US" smtClean="0"/>
              <a:pPr/>
              <a:t>5/15/2023</a:t>
            </a:fld>
            <a:endParaRPr lang="en-US" dirty="0"/>
          </a:p>
        </p:txBody>
      </p:sp>
      <p:sp>
        <p:nvSpPr>
          <p:cNvPr id="5" name="Footer Placeholder 4">
            <a:extLst>
              <a:ext uri="{FF2B5EF4-FFF2-40B4-BE49-F238E27FC236}">
                <a16:creationId xmlns:a16="http://schemas.microsoft.com/office/drawing/2014/main" id="{6FD6641E-25A9-D025-4B1C-15B5F9042B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A79C638-8EF0-5B3A-8B24-DCFCA541516B}"/>
              </a:ext>
            </a:extLst>
          </p:cNvPr>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7" name="Rectangle 6">
            <a:extLst>
              <a:ext uri="{FF2B5EF4-FFF2-40B4-BE49-F238E27FC236}">
                <a16:creationId xmlns:a16="http://schemas.microsoft.com/office/drawing/2014/main" id="{A1A71A53-F458-A170-927D-C13887FAAEA2}"/>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B195940E-C289-4DD8-6B7D-783C2C3E0117}"/>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8">
            <a:extLst>
              <a:ext uri="{FF2B5EF4-FFF2-40B4-BE49-F238E27FC236}">
                <a16:creationId xmlns:a16="http://schemas.microsoft.com/office/drawing/2014/main" id="{04301CD3-D3D5-D960-EF80-D7A7B9007C35}"/>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8F3FAD39-F188-2642-3BE4-E1B7EEE23226}"/>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91F59D0B-66D3-D905-B853-2C14270D8537}"/>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CD6B0956-B529-46FB-1972-8ADFB46BB12C}"/>
              </a:ext>
            </a:extLst>
          </p:cNvPr>
          <p:cNvGrpSpPr/>
          <p:nvPr userDrawn="1"/>
        </p:nvGrpSpPr>
        <p:grpSpPr>
          <a:xfrm rot="16200000">
            <a:off x="499388" y="-322655"/>
            <a:ext cx="535531" cy="645309"/>
            <a:chOff x="10945855" y="7317026"/>
            <a:chExt cx="2483924" cy="2993104"/>
          </a:xfrm>
        </p:grpSpPr>
        <p:sp>
          <p:nvSpPr>
            <p:cNvPr id="13" name="Freeform: Shape 12">
              <a:extLst>
                <a:ext uri="{FF2B5EF4-FFF2-40B4-BE49-F238E27FC236}">
                  <a16:creationId xmlns:a16="http://schemas.microsoft.com/office/drawing/2014/main" id="{A1532624-961B-7AF1-994B-809E0110BE1C}"/>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6F60D15A-4AB3-198A-7F4E-D21A49836FE7}"/>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D2ECD7F-83ED-F41D-0929-C615BCD61962}"/>
              </a:ext>
            </a:extLst>
          </p:cNvPr>
          <p:cNvGrpSpPr/>
          <p:nvPr userDrawn="1"/>
        </p:nvGrpSpPr>
        <p:grpSpPr>
          <a:xfrm>
            <a:off x="-1" y="1357409"/>
            <a:ext cx="12192001" cy="4846320"/>
            <a:chOff x="-1" y="1357409"/>
            <a:chExt cx="12192001" cy="4917518"/>
          </a:xfrm>
        </p:grpSpPr>
        <p:sp>
          <p:nvSpPr>
            <p:cNvPr id="16" name="Rectangle: Single Corner Snipped 15">
              <a:extLst>
                <a:ext uri="{FF2B5EF4-FFF2-40B4-BE49-F238E27FC236}">
                  <a16:creationId xmlns:a16="http://schemas.microsoft.com/office/drawing/2014/main" id="{783247F7-6EEA-8DF9-E71B-D8F3911963EC}"/>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16">
              <a:extLst>
                <a:ext uri="{FF2B5EF4-FFF2-40B4-BE49-F238E27FC236}">
                  <a16:creationId xmlns:a16="http://schemas.microsoft.com/office/drawing/2014/main" id="{C8C8C6A5-E662-190C-534C-BCC3547D1F2D}"/>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17">
            <a:extLst>
              <a:ext uri="{FF2B5EF4-FFF2-40B4-BE49-F238E27FC236}">
                <a16:creationId xmlns:a16="http://schemas.microsoft.com/office/drawing/2014/main" id="{D56004BA-AE9C-6160-6BD9-961137748F49}"/>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814782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653DE-94FC-817D-2B99-FEB49F6D25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CE37E32-460C-ACEE-BE0C-513FD87B61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2769C2-DA85-5AD0-8B58-0375A462A33E}"/>
              </a:ext>
            </a:extLst>
          </p:cNvPr>
          <p:cNvSpPr>
            <a:spLocks noGrp="1"/>
          </p:cNvSpPr>
          <p:nvPr>
            <p:ph type="dt" sz="half" idx="10"/>
          </p:nvPr>
        </p:nvSpPr>
        <p:spPr/>
        <p:txBody>
          <a:bodyPr/>
          <a:lstStyle/>
          <a:p>
            <a:fld id="{B61BEF0D-F0BB-DE4B-95CE-6DB70DBA9567}" type="datetimeFigureOut">
              <a:rPr lang="en-US" smtClean="0"/>
              <a:pPr/>
              <a:t>5/15/2023</a:t>
            </a:fld>
            <a:endParaRPr lang="en-US" dirty="0"/>
          </a:p>
        </p:txBody>
      </p:sp>
      <p:sp>
        <p:nvSpPr>
          <p:cNvPr id="5" name="Footer Placeholder 4">
            <a:extLst>
              <a:ext uri="{FF2B5EF4-FFF2-40B4-BE49-F238E27FC236}">
                <a16:creationId xmlns:a16="http://schemas.microsoft.com/office/drawing/2014/main" id="{18FA0D31-77B0-EE20-0A63-2BC9BCEFA0B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B2A75A4-105A-2028-0380-0DF6E6E7A495}"/>
              </a:ext>
            </a:extLst>
          </p:cNvPr>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7" name="Rectangle 6">
            <a:extLst>
              <a:ext uri="{FF2B5EF4-FFF2-40B4-BE49-F238E27FC236}">
                <a16:creationId xmlns:a16="http://schemas.microsoft.com/office/drawing/2014/main" id="{FE2109DE-8DD3-480D-46CC-C171650CD379}"/>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F4862B95-4DA9-7CC9-2D05-637EB2A817F4}"/>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6BA7063C-FC6E-AE8B-D28F-6C8957B82190}"/>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35BA45D7-AFA8-1769-578E-D6F765DC1F00}"/>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CE1762C0-7E85-C4BD-9340-85E7E97FCFD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3268D99D-5819-1AE4-EF4F-239C0DED60FD}"/>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7BA50468-42C5-05D0-B2F4-4C3DAC302077}"/>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15875DBA-E23F-8F5E-B6FE-7ACE0FCA3869}"/>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CE041511-5ADF-0EC7-085C-1C06E1E48C7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95ACCFB1-CC4E-B195-5B0F-66E15E7AE9B7}"/>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D70D4140-956F-65E7-5B5F-F931F3B359A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B69E8B3E-0A8E-93A6-3EF4-7FBA439396D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AC0BFC40-89A0-644B-CDE5-A8F7A5DB5535}"/>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89029241-0ED3-6144-54E7-0822F9207F9E}"/>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BEE48A55-91EB-A220-CB87-09467864059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2406099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9B6BA-A9DB-01D7-EA68-CD194D3AF9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434B94-6299-B12B-97D0-310086DD16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DD4A46F-6EFC-0BCD-C820-4D6CA2CCB6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ED3C433-0451-D15C-8BEA-21A915FD2ED4}"/>
              </a:ext>
            </a:extLst>
          </p:cNvPr>
          <p:cNvSpPr>
            <a:spLocks noGrp="1"/>
          </p:cNvSpPr>
          <p:nvPr>
            <p:ph type="dt" sz="half" idx="10"/>
          </p:nvPr>
        </p:nvSpPr>
        <p:spPr/>
        <p:txBody>
          <a:bodyPr/>
          <a:lstStyle/>
          <a:p>
            <a:fld id="{B61BEF0D-F0BB-DE4B-95CE-6DB70DBA9567}" type="datetimeFigureOut">
              <a:rPr lang="en-US" smtClean="0"/>
              <a:pPr/>
              <a:t>5/15/2023</a:t>
            </a:fld>
            <a:endParaRPr lang="en-US" dirty="0"/>
          </a:p>
        </p:txBody>
      </p:sp>
      <p:sp>
        <p:nvSpPr>
          <p:cNvPr id="6" name="Footer Placeholder 5">
            <a:extLst>
              <a:ext uri="{FF2B5EF4-FFF2-40B4-BE49-F238E27FC236}">
                <a16:creationId xmlns:a16="http://schemas.microsoft.com/office/drawing/2014/main" id="{72BF5A4B-1963-191E-4A28-93EF73533FF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90C248E-6019-6664-50EB-7B389FCB1E0A}"/>
              </a:ext>
            </a:extLst>
          </p:cNvPr>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id="{A78EBB69-13B5-9960-FB46-9004E6FDA1E9}"/>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B6CE369A-448B-4352-6E48-C1131406AFFA}"/>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FC94C0D5-CBE6-5B9E-E995-F82B00CA3D84}"/>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ED0C948B-E7E7-BB9D-3F5C-59A49E6CED66}"/>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7F3A7596-BC9B-8F91-E797-0730F53A284D}"/>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id="{953A8FDE-83A1-DF0A-4BBB-2E86BBAC2C5C}"/>
              </a:ext>
            </a:extLst>
          </p:cNvPr>
          <p:cNvGrpSpPr/>
          <p:nvPr userDrawn="1"/>
        </p:nvGrpSpPr>
        <p:grpSpPr>
          <a:xfrm rot="16200000">
            <a:off x="499388" y="-322655"/>
            <a:ext cx="535531" cy="645309"/>
            <a:chOff x="10945855" y="7317026"/>
            <a:chExt cx="2483924" cy="2993104"/>
          </a:xfrm>
        </p:grpSpPr>
        <p:sp>
          <p:nvSpPr>
            <p:cNvPr id="14" name="Freeform: Shape 13">
              <a:extLst>
                <a:ext uri="{FF2B5EF4-FFF2-40B4-BE49-F238E27FC236}">
                  <a16:creationId xmlns:a16="http://schemas.microsoft.com/office/drawing/2014/main" id="{55E97EC6-51E0-4B05-2566-B82C8F2537DF}"/>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D3C3EEA6-6C81-7F45-89D2-11DB10E1978E}"/>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0A7040F3-5A00-27B5-EDA8-7CFD17DB0F6A}"/>
              </a:ext>
            </a:extLst>
          </p:cNvPr>
          <p:cNvGrpSpPr/>
          <p:nvPr userDrawn="1"/>
        </p:nvGrpSpPr>
        <p:grpSpPr>
          <a:xfrm>
            <a:off x="-1" y="1357409"/>
            <a:ext cx="12192001" cy="4846320"/>
            <a:chOff x="-1" y="1357409"/>
            <a:chExt cx="12192001" cy="4917518"/>
          </a:xfrm>
        </p:grpSpPr>
        <p:sp>
          <p:nvSpPr>
            <p:cNvPr id="17" name="Rectangle: Single Corner Snipped 16">
              <a:extLst>
                <a:ext uri="{FF2B5EF4-FFF2-40B4-BE49-F238E27FC236}">
                  <a16:creationId xmlns:a16="http://schemas.microsoft.com/office/drawing/2014/main" id="{0F61243B-B691-8702-D8FB-ED4542EF218F}"/>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8" name="Rectangle: Single Corner Snipped 17">
              <a:extLst>
                <a:ext uri="{FF2B5EF4-FFF2-40B4-BE49-F238E27FC236}">
                  <a16:creationId xmlns:a16="http://schemas.microsoft.com/office/drawing/2014/main" id="{99BF9F95-92A3-30FD-0686-8673A743B969}"/>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18">
            <a:extLst>
              <a:ext uri="{FF2B5EF4-FFF2-40B4-BE49-F238E27FC236}">
                <a16:creationId xmlns:a16="http://schemas.microsoft.com/office/drawing/2014/main" id="{5E50F1DF-16BD-5FA7-5758-4082468E84EC}"/>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253237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9783F-C12D-BA7F-5023-5A0BDF09490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6C120F-6FD9-216B-1EE0-8665D738F4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935AA4-C205-41C8-CF9D-4EB11090F5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87ED8C-5D08-A733-E99E-937E17D1CF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8BF67E-0BDA-BF65-FDCD-413D232B58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D10581-BEA8-EFB1-2F75-6691D1001CC4}"/>
              </a:ext>
            </a:extLst>
          </p:cNvPr>
          <p:cNvSpPr>
            <a:spLocks noGrp="1"/>
          </p:cNvSpPr>
          <p:nvPr>
            <p:ph type="dt" sz="half" idx="10"/>
          </p:nvPr>
        </p:nvSpPr>
        <p:spPr/>
        <p:txBody>
          <a:bodyPr/>
          <a:lstStyle/>
          <a:p>
            <a:fld id="{B61BEF0D-F0BB-DE4B-95CE-6DB70DBA9567}" type="datetimeFigureOut">
              <a:rPr lang="en-US" smtClean="0"/>
              <a:pPr/>
              <a:t>5/15/2023</a:t>
            </a:fld>
            <a:endParaRPr lang="en-US" dirty="0"/>
          </a:p>
        </p:txBody>
      </p:sp>
      <p:sp>
        <p:nvSpPr>
          <p:cNvPr id="8" name="Footer Placeholder 7">
            <a:extLst>
              <a:ext uri="{FF2B5EF4-FFF2-40B4-BE49-F238E27FC236}">
                <a16:creationId xmlns:a16="http://schemas.microsoft.com/office/drawing/2014/main" id="{1D7DE0D7-9167-B81B-782D-156B8F5667C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0113E1E-B198-16CB-7757-910A11D055F6}"/>
              </a:ext>
            </a:extLst>
          </p:cNvPr>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10" name="Rectangle 9">
            <a:extLst>
              <a:ext uri="{FF2B5EF4-FFF2-40B4-BE49-F238E27FC236}">
                <a16:creationId xmlns:a16="http://schemas.microsoft.com/office/drawing/2014/main" id="{E3AC23EA-3E5E-BCAD-1C43-01FE1E977E2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D83DB2C2-29F4-B419-C48F-6E74FC1596D8}"/>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B3642024-03BD-174C-6209-CC775D26DCA2}"/>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A5EA4FFC-CBD7-C1F2-0865-E60E08ACE2BD}"/>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ABFB8ECE-A7CE-7E07-7AC1-3FD8D16E6A5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5" name="Group 14">
            <a:extLst>
              <a:ext uri="{FF2B5EF4-FFF2-40B4-BE49-F238E27FC236}">
                <a16:creationId xmlns:a16="http://schemas.microsoft.com/office/drawing/2014/main" id="{80D42B68-4229-6656-AD23-1AD465A954DB}"/>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FEC31572-27AA-7FBF-B9BF-B29F3176BE9E}"/>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C6C8CA29-4876-2F3B-0B77-02D15E1ECA43}"/>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8" name="Group 17">
            <a:extLst>
              <a:ext uri="{FF2B5EF4-FFF2-40B4-BE49-F238E27FC236}">
                <a16:creationId xmlns:a16="http://schemas.microsoft.com/office/drawing/2014/main" id="{A21E1323-075F-0E4F-197E-45449C306166}"/>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B716ACFA-8A4C-5E2C-FA38-7CF35C1EE131}"/>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0" name="Rectangle: Single Corner Snipped 19">
              <a:extLst>
                <a:ext uri="{FF2B5EF4-FFF2-40B4-BE49-F238E27FC236}">
                  <a16:creationId xmlns:a16="http://schemas.microsoft.com/office/drawing/2014/main" id="{52777E49-773D-D500-E1A7-2D29B90CC474}"/>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1" name="Freeform: Shape 20">
            <a:extLst>
              <a:ext uri="{FF2B5EF4-FFF2-40B4-BE49-F238E27FC236}">
                <a16:creationId xmlns:a16="http://schemas.microsoft.com/office/drawing/2014/main" id="{88782F7E-24EF-BB0D-286F-B302A1DF78B6}"/>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9563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41CAD-AED9-3E3B-08B6-3F0D69297C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6BECF0-0212-B908-EFFD-1364EFAB7068}"/>
              </a:ext>
            </a:extLst>
          </p:cNvPr>
          <p:cNvSpPr>
            <a:spLocks noGrp="1"/>
          </p:cNvSpPr>
          <p:nvPr>
            <p:ph type="dt" sz="half" idx="10"/>
          </p:nvPr>
        </p:nvSpPr>
        <p:spPr/>
        <p:txBody>
          <a:bodyPr/>
          <a:lstStyle/>
          <a:p>
            <a:fld id="{B61BEF0D-F0BB-DE4B-95CE-6DB70DBA9567}" type="datetimeFigureOut">
              <a:rPr lang="en-US" smtClean="0"/>
              <a:pPr/>
              <a:t>5/15/2023</a:t>
            </a:fld>
            <a:endParaRPr lang="en-US" dirty="0"/>
          </a:p>
        </p:txBody>
      </p:sp>
      <p:sp>
        <p:nvSpPr>
          <p:cNvPr id="4" name="Footer Placeholder 3">
            <a:extLst>
              <a:ext uri="{FF2B5EF4-FFF2-40B4-BE49-F238E27FC236}">
                <a16:creationId xmlns:a16="http://schemas.microsoft.com/office/drawing/2014/main" id="{2769E5D2-1557-D86F-AB08-BFD4B157148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9874607-9A77-D6D8-3B43-5FBE2FBDBA0F}"/>
              </a:ext>
            </a:extLst>
          </p:cNvPr>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6" name="Rectangle 5">
            <a:extLst>
              <a:ext uri="{FF2B5EF4-FFF2-40B4-BE49-F238E27FC236}">
                <a16:creationId xmlns:a16="http://schemas.microsoft.com/office/drawing/2014/main" id="{69309132-5CE2-D5DB-E767-A5F0068F6592}"/>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6">
            <a:extLst>
              <a:ext uri="{FF2B5EF4-FFF2-40B4-BE49-F238E27FC236}">
                <a16:creationId xmlns:a16="http://schemas.microsoft.com/office/drawing/2014/main" id="{B3C0C491-C0C9-0E8D-E8A5-9560BDDBAF33}"/>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DF6CFE5C-0863-CE55-146F-F0C3E699E40A}"/>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8">
            <a:extLst>
              <a:ext uri="{FF2B5EF4-FFF2-40B4-BE49-F238E27FC236}">
                <a16:creationId xmlns:a16="http://schemas.microsoft.com/office/drawing/2014/main" id="{C17A8956-CF4A-A7B6-5792-8C97FC644AE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F8586E47-D420-3593-BAE0-023593B642C6}"/>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1" name="Group 10">
            <a:extLst>
              <a:ext uri="{FF2B5EF4-FFF2-40B4-BE49-F238E27FC236}">
                <a16:creationId xmlns:a16="http://schemas.microsoft.com/office/drawing/2014/main" id="{92222AC2-004E-4052-8D93-83FA8C466AC6}"/>
              </a:ext>
            </a:extLst>
          </p:cNvPr>
          <p:cNvGrpSpPr/>
          <p:nvPr userDrawn="1"/>
        </p:nvGrpSpPr>
        <p:grpSpPr>
          <a:xfrm rot="16200000">
            <a:off x="499388" y="-322655"/>
            <a:ext cx="535531" cy="645309"/>
            <a:chOff x="10945855" y="7317026"/>
            <a:chExt cx="2483924" cy="2993104"/>
          </a:xfrm>
        </p:grpSpPr>
        <p:sp>
          <p:nvSpPr>
            <p:cNvPr id="12" name="Freeform: Shape 11">
              <a:extLst>
                <a:ext uri="{FF2B5EF4-FFF2-40B4-BE49-F238E27FC236}">
                  <a16:creationId xmlns:a16="http://schemas.microsoft.com/office/drawing/2014/main" id="{711D5F17-35E5-DEB7-075F-0A32057D62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ABDBBA67-76F8-5056-5104-7FD36794C2E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4" name="Group 13">
            <a:extLst>
              <a:ext uri="{FF2B5EF4-FFF2-40B4-BE49-F238E27FC236}">
                <a16:creationId xmlns:a16="http://schemas.microsoft.com/office/drawing/2014/main" id="{30A40D38-6674-52B9-ABF6-01CDE843FDDF}"/>
              </a:ext>
            </a:extLst>
          </p:cNvPr>
          <p:cNvGrpSpPr/>
          <p:nvPr userDrawn="1"/>
        </p:nvGrpSpPr>
        <p:grpSpPr>
          <a:xfrm>
            <a:off x="-1" y="1357409"/>
            <a:ext cx="12192001" cy="4846320"/>
            <a:chOff x="-1" y="1357409"/>
            <a:chExt cx="12192001" cy="4917518"/>
          </a:xfrm>
        </p:grpSpPr>
        <p:sp>
          <p:nvSpPr>
            <p:cNvPr id="15" name="Rectangle: Single Corner Snipped 14">
              <a:extLst>
                <a:ext uri="{FF2B5EF4-FFF2-40B4-BE49-F238E27FC236}">
                  <a16:creationId xmlns:a16="http://schemas.microsoft.com/office/drawing/2014/main" id="{179D74D6-A149-6AB8-4CBA-1BC8A18016E5}"/>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6" name="Rectangle: Single Corner Snipped 15">
              <a:extLst>
                <a:ext uri="{FF2B5EF4-FFF2-40B4-BE49-F238E27FC236}">
                  <a16:creationId xmlns:a16="http://schemas.microsoft.com/office/drawing/2014/main" id="{C6089A2B-53C1-1825-1363-77DCCD7BE9C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Freeform: Shape 16">
            <a:extLst>
              <a:ext uri="{FF2B5EF4-FFF2-40B4-BE49-F238E27FC236}">
                <a16:creationId xmlns:a16="http://schemas.microsoft.com/office/drawing/2014/main" id="{6D8318D0-FE4B-8509-A35B-0442DE116DA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197325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B0B091-0FD3-AF73-8F34-F831523FD7C5}"/>
              </a:ext>
            </a:extLst>
          </p:cNvPr>
          <p:cNvSpPr>
            <a:spLocks noGrp="1"/>
          </p:cNvSpPr>
          <p:nvPr>
            <p:ph type="dt" sz="half" idx="10"/>
          </p:nvPr>
        </p:nvSpPr>
        <p:spPr/>
        <p:txBody>
          <a:bodyPr/>
          <a:lstStyle/>
          <a:p>
            <a:fld id="{B61BEF0D-F0BB-DE4B-95CE-6DB70DBA9567}" type="datetimeFigureOut">
              <a:rPr lang="en-US" smtClean="0"/>
              <a:pPr/>
              <a:t>5/15/2023</a:t>
            </a:fld>
            <a:endParaRPr lang="en-US" dirty="0"/>
          </a:p>
        </p:txBody>
      </p:sp>
      <p:sp>
        <p:nvSpPr>
          <p:cNvPr id="3" name="Footer Placeholder 2">
            <a:extLst>
              <a:ext uri="{FF2B5EF4-FFF2-40B4-BE49-F238E27FC236}">
                <a16:creationId xmlns:a16="http://schemas.microsoft.com/office/drawing/2014/main" id="{15467AC5-C80C-DC80-968C-B86F1ED4799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A9860A6-00F1-5774-5C4D-3355A4DAE2DC}"/>
              </a:ext>
            </a:extLst>
          </p:cNvPr>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5" name="Rectangle 4">
            <a:extLst>
              <a:ext uri="{FF2B5EF4-FFF2-40B4-BE49-F238E27FC236}">
                <a16:creationId xmlns:a16="http://schemas.microsoft.com/office/drawing/2014/main" id="{ACEE7D07-D754-579A-F8B4-879F66F16A62}"/>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reeform: Shape 9">
            <a:extLst>
              <a:ext uri="{FF2B5EF4-FFF2-40B4-BE49-F238E27FC236}">
                <a16:creationId xmlns:a16="http://schemas.microsoft.com/office/drawing/2014/main" id="{EE0F93FA-6AED-02A1-F4F6-7215514A8AD1}"/>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7" name="Freeform: Shape 17">
            <a:extLst>
              <a:ext uri="{FF2B5EF4-FFF2-40B4-BE49-F238E27FC236}">
                <a16:creationId xmlns:a16="http://schemas.microsoft.com/office/drawing/2014/main" id="{30DFA013-DDCD-08C1-629C-6B3AAD4486F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1">
            <a:extLst>
              <a:ext uri="{FF2B5EF4-FFF2-40B4-BE49-F238E27FC236}">
                <a16:creationId xmlns:a16="http://schemas.microsoft.com/office/drawing/2014/main" id="{24865F03-5404-E46E-9F78-BCBE9C4EA343}"/>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7">
            <a:extLst>
              <a:ext uri="{FF2B5EF4-FFF2-40B4-BE49-F238E27FC236}">
                <a16:creationId xmlns:a16="http://schemas.microsoft.com/office/drawing/2014/main" id="{3DDC6CDA-0411-9BE7-0E94-21747A07EC32}"/>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0" name="Group 9">
            <a:extLst>
              <a:ext uri="{FF2B5EF4-FFF2-40B4-BE49-F238E27FC236}">
                <a16:creationId xmlns:a16="http://schemas.microsoft.com/office/drawing/2014/main" id="{A3E7AB12-BC5B-BDCC-E11E-9B352F9C45FC}"/>
              </a:ext>
            </a:extLst>
          </p:cNvPr>
          <p:cNvGrpSpPr/>
          <p:nvPr userDrawn="1"/>
        </p:nvGrpSpPr>
        <p:grpSpPr>
          <a:xfrm rot="16200000">
            <a:off x="499388" y="-322655"/>
            <a:ext cx="535531" cy="645309"/>
            <a:chOff x="10945855" y="7317026"/>
            <a:chExt cx="2483924" cy="2993104"/>
          </a:xfrm>
        </p:grpSpPr>
        <p:sp>
          <p:nvSpPr>
            <p:cNvPr id="11" name="Freeform: Shape 15">
              <a:extLst>
                <a:ext uri="{FF2B5EF4-FFF2-40B4-BE49-F238E27FC236}">
                  <a16:creationId xmlns:a16="http://schemas.microsoft.com/office/drawing/2014/main" id="{B3C88256-F110-A341-08F9-448DA42E5177}"/>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6">
              <a:extLst>
                <a:ext uri="{FF2B5EF4-FFF2-40B4-BE49-F238E27FC236}">
                  <a16:creationId xmlns:a16="http://schemas.microsoft.com/office/drawing/2014/main" id="{05745538-3971-5CFD-32FF-B373A8D4BDD7}"/>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3" name="Freeform: Shape 23">
            <a:extLst>
              <a:ext uri="{FF2B5EF4-FFF2-40B4-BE49-F238E27FC236}">
                <a16:creationId xmlns:a16="http://schemas.microsoft.com/office/drawing/2014/main" id="{6AAC3A3A-8D75-7BF5-7AAD-0D69F573D1E6}"/>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75996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111A-6E4E-4CC9-7735-0ACD6063F5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38E0F8-75E0-E00A-BE63-91B33F119E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97A66A-1B10-F3B7-7F5B-EF2FFE48E9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83626C-E1ED-3B72-443D-0084C29E2734}"/>
              </a:ext>
            </a:extLst>
          </p:cNvPr>
          <p:cNvSpPr>
            <a:spLocks noGrp="1"/>
          </p:cNvSpPr>
          <p:nvPr>
            <p:ph type="dt" sz="half" idx="10"/>
          </p:nvPr>
        </p:nvSpPr>
        <p:spPr/>
        <p:txBody>
          <a:bodyPr/>
          <a:lstStyle/>
          <a:p>
            <a:fld id="{B61BEF0D-F0BB-DE4B-95CE-6DB70DBA9567}" type="datetimeFigureOut">
              <a:rPr lang="en-US" smtClean="0"/>
              <a:pPr/>
              <a:t>5/15/2023</a:t>
            </a:fld>
            <a:endParaRPr lang="en-US" dirty="0"/>
          </a:p>
        </p:txBody>
      </p:sp>
      <p:sp>
        <p:nvSpPr>
          <p:cNvPr id="6" name="Footer Placeholder 5">
            <a:extLst>
              <a:ext uri="{FF2B5EF4-FFF2-40B4-BE49-F238E27FC236}">
                <a16:creationId xmlns:a16="http://schemas.microsoft.com/office/drawing/2014/main" id="{F3A53597-342E-D5CF-0F0F-7EB3E9EDA98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B7B183C-0460-282B-66CD-51259E2CF0CD}"/>
              </a:ext>
            </a:extLst>
          </p:cNvPr>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id="{28895621-5DB1-8E67-B57A-07F25EBD0CF3}"/>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E50F2425-9569-DB18-3DD6-34A4E4B953F5}"/>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0C8DE592-694F-7C62-84C9-4B6CA7990C31}"/>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121E59E3-2DE2-CF17-89F0-D9CB944FB7CA}"/>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44FA5621-08AF-D2C8-513D-14CD5F7775CA}"/>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id="{DC192AAD-E45A-E5C5-4A16-5316DAB018B9}"/>
              </a:ext>
            </a:extLst>
          </p:cNvPr>
          <p:cNvGrpSpPr/>
          <p:nvPr userDrawn="1"/>
        </p:nvGrpSpPr>
        <p:grpSpPr>
          <a:xfrm rot="16200000">
            <a:off x="499388" y="-322655"/>
            <a:ext cx="535531" cy="645309"/>
            <a:chOff x="10945855" y="7317026"/>
            <a:chExt cx="2483924" cy="2993104"/>
          </a:xfrm>
        </p:grpSpPr>
        <p:sp>
          <p:nvSpPr>
            <p:cNvPr id="14" name="Freeform: Shape 13">
              <a:extLst>
                <a:ext uri="{FF2B5EF4-FFF2-40B4-BE49-F238E27FC236}">
                  <a16:creationId xmlns:a16="http://schemas.microsoft.com/office/drawing/2014/main" id="{F53BC73D-412F-834C-87A9-E16AFA7E753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7C4BC39F-8F4B-2A9B-B016-477359DBEA81}"/>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30965254-0EBF-B5A7-55B5-E933BF4E3130}"/>
              </a:ext>
            </a:extLst>
          </p:cNvPr>
          <p:cNvGrpSpPr/>
          <p:nvPr userDrawn="1"/>
        </p:nvGrpSpPr>
        <p:grpSpPr>
          <a:xfrm>
            <a:off x="-1" y="1357409"/>
            <a:ext cx="12192001" cy="4846320"/>
            <a:chOff x="-1" y="1357409"/>
            <a:chExt cx="12192001" cy="4917518"/>
          </a:xfrm>
        </p:grpSpPr>
        <p:sp>
          <p:nvSpPr>
            <p:cNvPr id="17" name="Rectangle: Single Corner Snipped 16">
              <a:extLst>
                <a:ext uri="{FF2B5EF4-FFF2-40B4-BE49-F238E27FC236}">
                  <a16:creationId xmlns:a16="http://schemas.microsoft.com/office/drawing/2014/main" id="{0CEF49F7-A4AB-4BA8-D6A5-E29D06C6C78B}"/>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Single Corner Snipped 17">
              <a:extLst>
                <a:ext uri="{FF2B5EF4-FFF2-40B4-BE49-F238E27FC236}">
                  <a16:creationId xmlns:a16="http://schemas.microsoft.com/office/drawing/2014/main" id="{30BD4859-3D1E-996B-31EC-F5B9ED31F616}"/>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18">
            <a:extLst>
              <a:ext uri="{FF2B5EF4-FFF2-40B4-BE49-F238E27FC236}">
                <a16:creationId xmlns:a16="http://schemas.microsoft.com/office/drawing/2014/main" id="{A1DFA797-5849-5B41-53FA-3606797137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0559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B5E2A-8EB3-5298-4536-5A51653598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1026D1-7CCA-8E36-FA1D-569D2040E4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4B770B4-C5E8-BA47-B57F-04BFBD2B2A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CEAF95-7E69-BE79-0286-6F4B096CA22A}"/>
              </a:ext>
            </a:extLst>
          </p:cNvPr>
          <p:cNvSpPr>
            <a:spLocks noGrp="1"/>
          </p:cNvSpPr>
          <p:nvPr>
            <p:ph type="dt" sz="half" idx="10"/>
          </p:nvPr>
        </p:nvSpPr>
        <p:spPr/>
        <p:txBody>
          <a:bodyPr/>
          <a:lstStyle/>
          <a:p>
            <a:fld id="{B61BEF0D-F0BB-DE4B-95CE-6DB70DBA9567}" type="datetimeFigureOut">
              <a:rPr lang="en-US" smtClean="0"/>
              <a:pPr/>
              <a:t>5/15/2023</a:t>
            </a:fld>
            <a:endParaRPr lang="en-US" dirty="0"/>
          </a:p>
        </p:txBody>
      </p:sp>
      <p:sp>
        <p:nvSpPr>
          <p:cNvPr id="6" name="Footer Placeholder 5">
            <a:extLst>
              <a:ext uri="{FF2B5EF4-FFF2-40B4-BE49-F238E27FC236}">
                <a16:creationId xmlns:a16="http://schemas.microsoft.com/office/drawing/2014/main" id="{A3257D6C-CDAF-B5FF-4D04-6C4AC5142A1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052A78D-ABF6-AFD0-49ED-27254772C7B0}"/>
              </a:ext>
            </a:extLst>
          </p:cNvPr>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id="{DAEB4E95-76FF-86F5-6A32-1F1421395C6B}"/>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EB5A1DEA-8874-8D3C-7D58-A760385AFAF8}"/>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B4FE4A18-2FA3-CA11-F769-4A7902652064}"/>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D71C498C-0D94-16BF-AC98-E76F1F2E3044}"/>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109D53A7-3CEC-074F-5679-0940183FEE9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id="{A475E232-49EC-7A1D-4E32-48A597094D73}"/>
              </a:ext>
            </a:extLst>
          </p:cNvPr>
          <p:cNvGrpSpPr/>
          <p:nvPr userDrawn="1"/>
        </p:nvGrpSpPr>
        <p:grpSpPr>
          <a:xfrm rot="16200000">
            <a:off x="499388" y="-322655"/>
            <a:ext cx="535531" cy="645309"/>
            <a:chOff x="10945855" y="7317026"/>
            <a:chExt cx="2483924" cy="2993104"/>
          </a:xfrm>
        </p:grpSpPr>
        <p:sp>
          <p:nvSpPr>
            <p:cNvPr id="14" name="Freeform: Shape 13">
              <a:extLst>
                <a:ext uri="{FF2B5EF4-FFF2-40B4-BE49-F238E27FC236}">
                  <a16:creationId xmlns:a16="http://schemas.microsoft.com/office/drawing/2014/main" id="{AC7BFA62-16A1-DB74-E78B-72FF751A6166}"/>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3A94A35D-5831-18AA-4580-362A7EAF1E09}"/>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CD559963-CF03-90B6-CDB1-086060BA56E1}"/>
              </a:ext>
            </a:extLst>
          </p:cNvPr>
          <p:cNvGrpSpPr/>
          <p:nvPr userDrawn="1"/>
        </p:nvGrpSpPr>
        <p:grpSpPr>
          <a:xfrm>
            <a:off x="-1" y="1357409"/>
            <a:ext cx="12192001" cy="4846320"/>
            <a:chOff x="-1" y="1357409"/>
            <a:chExt cx="12192001" cy="4917518"/>
          </a:xfrm>
        </p:grpSpPr>
        <p:sp>
          <p:nvSpPr>
            <p:cNvPr id="17" name="Rectangle: Single Corner Snipped 16">
              <a:extLst>
                <a:ext uri="{FF2B5EF4-FFF2-40B4-BE49-F238E27FC236}">
                  <a16:creationId xmlns:a16="http://schemas.microsoft.com/office/drawing/2014/main" id="{EA4E2878-40AD-BCE2-424E-21C2F0D9F52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Single Corner Snipped 17">
              <a:extLst>
                <a:ext uri="{FF2B5EF4-FFF2-40B4-BE49-F238E27FC236}">
                  <a16:creationId xmlns:a16="http://schemas.microsoft.com/office/drawing/2014/main" id="{B7BC193D-9F34-E1BC-5662-BCD32965028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18">
            <a:extLst>
              <a:ext uri="{FF2B5EF4-FFF2-40B4-BE49-F238E27FC236}">
                <a16:creationId xmlns:a16="http://schemas.microsoft.com/office/drawing/2014/main" id="{C7A900FC-96E1-A20D-546F-681B1D93F8B7}"/>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605132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BC6BC8-02C8-F6EC-36BD-69898AF4AA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180DCA-E268-8BDA-FBF1-F993CB370D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C79B0F-CA3D-164B-4C6F-EAF4E77C22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5/15/2023</a:t>
            </a:fld>
            <a:endParaRPr lang="en-US" dirty="0"/>
          </a:p>
        </p:txBody>
      </p:sp>
      <p:sp>
        <p:nvSpPr>
          <p:cNvPr id="5" name="Footer Placeholder 4">
            <a:extLst>
              <a:ext uri="{FF2B5EF4-FFF2-40B4-BE49-F238E27FC236}">
                <a16:creationId xmlns:a16="http://schemas.microsoft.com/office/drawing/2014/main" id="{D35FA755-8AA7-5607-E5EF-232DF101BE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B15F68-76D9-CA73-B20D-3084935DAC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7" name="Rectangle 6">
            <a:extLst>
              <a:ext uri="{FF2B5EF4-FFF2-40B4-BE49-F238E27FC236}">
                <a16:creationId xmlns:a16="http://schemas.microsoft.com/office/drawing/2014/main" id="{303902CE-E492-E7F3-59EA-F0587390255C}"/>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9">
            <a:extLst>
              <a:ext uri="{FF2B5EF4-FFF2-40B4-BE49-F238E27FC236}">
                <a16:creationId xmlns:a16="http://schemas.microsoft.com/office/drawing/2014/main" id="{4037320E-74EA-4234-1A44-1AF997C223BF}"/>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7">
            <a:extLst>
              <a:ext uri="{FF2B5EF4-FFF2-40B4-BE49-F238E27FC236}">
                <a16:creationId xmlns:a16="http://schemas.microsoft.com/office/drawing/2014/main" id="{D432CC90-312C-D5B4-93B7-C46AF28026ED}"/>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11">
            <a:extLst>
              <a:ext uri="{FF2B5EF4-FFF2-40B4-BE49-F238E27FC236}">
                <a16:creationId xmlns:a16="http://schemas.microsoft.com/office/drawing/2014/main" id="{98AE3E52-B99E-DF67-EFFC-3007CF6EAD7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7">
            <a:extLst>
              <a:ext uri="{FF2B5EF4-FFF2-40B4-BE49-F238E27FC236}">
                <a16:creationId xmlns:a16="http://schemas.microsoft.com/office/drawing/2014/main" id="{80628396-F842-ED77-1BAF-6EF2297115C4}"/>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9A731F12-A69A-710B-A43B-EE26663C5BA6}"/>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3" name="Group 12">
            <a:extLst>
              <a:ext uri="{FF2B5EF4-FFF2-40B4-BE49-F238E27FC236}">
                <a16:creationId xmlns:a16="http://schemas.microsoft.com/office/drawing/2014/main" id="{1A03212D-4FDE-2C33-B2AF-F0BF351FC95A}"/>
              </a:ext>
            </a:extLst>
          </p:cNvPr>
          <p:cNvGrpSpPr/>
          <p:nvPr userDrawn="1"/>
        </p:nvGrpSpPr>
        <p:grpSpPr>
          <a:xfrm rot="16200000">
            <a:off x="499388" y="-322655"/>
            <a:ext cx="535531" cy="645309"/>
            <a:chOff x="10945855" y="7317026"/>
            <a:chExt cx="2483924" cy="2993104"/>
          </a:xfrm>
        </p:grpSpPr>
        <p:sp>
          <p:nvSpPr>
            <p:cNvPr id="14" name="Freeform: Shape 15">
              <a:extLst>
                <a:ext uri="{FF2B5EF4-FFF2-40B4-BE49-F238E27FC236}">
                  <a16:creationId xmlns:a16="http://schemas.microsoft.com/office/drawing/2014/main" id="{593CFC73-FB0D-D63A-D666-FBC97E1F9182}"/>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6">
              <a:extLst>
                <a:ext uri="{FF2B5EF4-FFF2-40B4-BE49-F238E27FC236}">
                  <a16:creationId xmlns:a16="http://schemas.microsoft.com/office/drawing/2014/main" id="{6457B206-F53C-B6F0-3F03-125A5BF81761}"/>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0A69CF23-DAFD-536A-589E-3A92160846CF}"/>
              </a:ext>
            </a:extLst>
          </p:cNvPr>
          <p:cNvGrpSpPr/>
          <p:nvPr userDrawn="1"/>
        </p:nvGrpSpPr>
        <p:grpSpPr>
          <a:xfrm>
            <a:off x="-1" y="1357409"/>
            <a:ext cx="12192001" cy="4846320"/>
            <a:chOff x="-1" y="1357409"/>
            <a:chExt cx="12192001" cy="4917518"/>
          </a:xfrm>
        </p:grpSpPr>
        <p:sp>
          <p:nvSpPr>
            <p:cNvPr id="17" name="Rectangle: Single Corner Snipped 18">
              <a:extLst>
                <a:ext uri="{FF2B5EF4-FFF2-40B4-BE49-F238E27FC236}">
                  <a16:creationId xmlns:a16="http://schemas.microsoft.com/office/drawing/2014/main" id="{A40A5C85-1A61-E20A-B789-6767848C6D78}"/>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8" name="Rectangle: Single Corner Snipped 2">
              <a:extLst>
                <a:ext uri="{FF2B5EF4-FFF2-40B4-BE49-F238E27FC236}">
                  <a16:creationId xmlns:a16="http://schemas.microsoft.com/office/drawing/2014/main" id="{8E989CBD-8564-51B3-62AF-867E9B3F78FF}"/>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23">
            <a:extLst>
              <a:ext uri="{FF2B5EF4-FFF2-40B4-BE49-F238E27FC236}">
                <a16:creationId xmlns:a16="http://schemas.microsoft.com/office/drawing/2014/main" id="{4F3DD554-DB4A-5718-7408-BC3B0A87D0F8}"/>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Slide Number Placeholder 4">
            <a:extLst>
              <a:ext uri="{FF2B5EF4-FFF2-40B4-BE49-F238E27FC236}">
                <a16:creationId xmlns:a16="http://schemas.microsoft.com/office/drawing/2014/main" id="{2D462901-3525-82E3-3CAF-484D48A81167}"/>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91893028"/>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651" r:id="rId15"/>
    <p:sldLayoutId id="2147483666" r:id="rId16"/>
    <p:sldLayoutId id="2147483661" r:id="rId17"/>
    <p:sldLayoutId id="2147483677" r:id="rId18"/>
    <p:sldLayoutId id="2147483674" r:id="rId19"/>
    <p:sldLayoutId id="2147483665" r:id="rId20"/>
    <p:sldLayoutId id="2147483673" r:id="rId21"/>
    <p:sldLayoutId id="2147483662" r:id="rId22"/>
    <p:sldLayoutId id="2147483663" r:id="rId23"/>
    <p:sldLayoutId id="2147483675" r:id="rId24"/>
    <p:sldLayoutId id="2147483676" r:id="rId25"/>
    <p:sldLayoutId id="2147483672" r:id="rId26"/>
    <p:sldLayoutId id="2147483667" r:id="rId2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1127544" y="792433"/>
            <a:ext cx="9731021" cy="3063579"/>
          </a:xfrm>
        </p:spPr>
        <p:txBody>
          <a:bodyPr/>
          <a:lstStyle/>
          <a:p>
            <a:pPr algn="ctr"/>
            <a:r>
              <a:rPr lang="en-US" sz="5400" dirty="0">
                <a:solidFill>
                  <a:schemeClr val="bg1"/>
                </a:solidFill>
              </a:rPr>
              <a:t>PATH FINDING VISUALIZER</a:t>
            </a:r>
          </a:p>
        </p:txBody>
      </p:sp>
      <p:pic>
        <p:nvPicPr>
          <p:cNvPr id="5" name="Picture 4">
            <a:extLst>
              <a:ext uri="{FF2B5EF4-FFF2-40B4-BE49-F238E27FC236}">
                <a16:creationId xmlns:a16="http://schemas.microsoft.com/office/drawing/2014/main" id="{579956E4-9674-9A57-6FD9-634B4B642B73}"/>
              </a:ext>
            </a:extLst>
          </p:cNvPr>
          <p:cNvPicPr>
            <a:picLocks noChangeAspect="1"/>
          </p:cNvPicPr>
          <p:nvPr/>
        </p:nvPicPr>
        <p:blipFill>
          <a:blip r:embed="rId2"/>
          <a:stretch>
            <a:fillRect/>
          </a:stretch>
        </p:blipFill>
        <p:spPr>
          <a:xfrm>
            <a:off x="10476089" y="575733"/>
            <a:ext cx="1202564" cy="1078849"/>
          </a:xfrm>
          <a:prstGeom prst="rect">
            <a:avLst/>
          </a:prstGeom>
        </p:spPr>
      </p:pic>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21BE0-09D8-8BA4-A59D-690B687EECD9}"/>
              </a:ext>
            </a:extLst>
          </p:cNvPr>
          <p:cNvSpPr>
            <a:spLocks noGrp="1"/>
          </p:cNvSpPr>
          <p:nvPr>
            <p:ph type="title"/>
          </p:nvPr>
        </p:nvSpPr>
        <p:spPr/>
        <p:txBody>
          <a:bodyPr>
            <a:normAutofit/>
          </a:bodyPr>
          <a:lstStyle/>
          <a:p>
            <a:r>
              <a:rPr lang="en-US" sz="2000" dirty="0">
                <a:solidFill>
                  <a:schemeClr val="bg1"/>
                </a:solidFill>
              </a:rPr>
              <a:t>BFS:</a:t>
            </a:r>
            <a:endParaRPr lang="en-IN" sz="2000" dirty="0">
              <a:solidFill>
                <a:schemeClr val="bg1"/>
              </a:solidFill>
            </a:endParaRPr>
          </a:p>
        </p:txBody>
      </p:sp>
      <p:pic>
        <p:nvPicPr>
          <p:cNvPr id="6" name="Content Placeholder 5">
            <a:extLst>
              <a:ext uri="{FF2B5EF4-FFF2-40B4-BE49-F238E27FC236}">
                <a16:creationId xmlns:a16="http://schemas.microsoft.com/office/drawing/2014/main" id="{8CBDE76E-86F9-AC80-F857-581C44B140F6}"/>
              </a:ext>
            </a:extLst>
          </p:cNvPr>
          <p:cNvPicPr>
            <a:picLocks noGrp="1" noChangeAspect="1"/>
          </p:cNvPicPr>
          <p:nvPr>
            <p:ph idx="1"/>
          </p:nvPr>
        </p:nvPicPr>
        <p:blipFill>
          <a:blip r:embed="rId2"/>
          <a:stretch>
            <a:fillRect/>
          </a:stretch>
        </p:blipFill>
        <p:spPr>
          <a:xfrm>
            <a:off x="1710678" y="1690688"/>
            <a:ext cx="8483774" cy="4351338"/>
          </a:xfrm>
        </p:spPr>
      </p:pic>
      <p:sp>
        <p:nvSpPr>
          <p:cNvPr id="4" name="Slide Number Placeholder 3">
            <a:extLst>
              <a:ext uri="{FF2B5EF4-FFF2-40B4-BE49-F238E27FC236}">
                <a16:creationId xmlns:a16="http://schemas.microsoft.com/office/drawing/2014/main" id="{34D1496E-4030-545C-5871-9D75ABE1755D}"/>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Tree>
    <p:extLst>
      <p:ext uri="{BB962C8B-B14F-4D97-AF65-F5344CB8AC3E}">
        <p14:creationId xmlns:p14="http://schemas.microsoft.com/office/powerpoint/2010/main" val="819772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D68A-BAEF-DA39-071D-C0DA755FD8FA}"/>
              </a:ext>
            </a:extLst>
          </p:cNvPr>
          <p:cNvSpPr>
            <a:spLocks noGrp="1"/>
          </p:cNvSpPr>
          <p:nvPr>
            <p:ph type="title"/>
          </p:nvPr>
        </p:nvSpPr>
        <p:spPr/>
        <p:txBody>
          <a:bodyPr>
            <a:normAutofit/>
          </a:bodyPr>
          <a:lstStyle/>
          <a:p>
            <a:r>
              <a:rPr lang="en-US" sz="2000" dirty="0">
                <a:solidFill>
                  <a:schemeClr val="bg1"/>
                </a:solidFill>
              </a:rPr>
              <a:t>A*:</a:t>
            </a:r>
            <a:endParaRPr lang="en-IN" sz="2000" dirty="0">
              <a:solidFill>
                <a:schemeClr val="bg1"/>
              </a:solidFill>
            </a:endParaRPr>
          </a:p>
        </p:txBody>
      </p:sp>
      <p:pic>
        <p:nvPicPr>
          <p:cNvPr id="6" name="Content Placeholder 5">
            <a:extLst>
              <a:ext uri="{FF2B5EF4-FFF2-40B4-BE49-F238E27FC236}">
                <a16:creationId xmlns:a16="http://schemas.microsoft.com/office/drawing/2014/main" id="{EAF62715-C8F2-D90D-A469-6DC1D539A9FE}"/>
              </a:ext>
            </a:extLst>
          </p:cNvPr>
          <p:cNvPicPr>
            <a:picLocks noGrp="1" noChangeAspect="1"/>
          </p:cNvPicPr>
          <p:nvPr>
            <p:ph idx="1"/>
          </p:nvPr>
        </p:nvPicPr>
        <p:blipFill>
          <a:blip r:embed="rId2"/>
          <a:stretch>
            <a:fillRect/>
          </a:stretch>
        </p:blipFill>
        <p:spPr>
          <a:xfrm>
            <a:off x="1803681" y="1825625"/>
            <a:ext cx="8584637" cy="4351338"/>
          </a:xfrm>
        </p:spPr>
      </p:pic>
      <p:sp>
        <p:nvSpPr>
          <p:cNvPr id="4" name="Slide Number Placeholder 3">
            <a:extLst>
              <a:ext uri="{FF2B5EF4-FFF2-40B4-BE49-F238E27FC236}">
                <a16:creationId xmlns:a16="http://schemas.microsoft.com/office/drawing/2014/main" id="{2DC8974F-C084-6AED-62F8-EBE0531FCB2D}"/>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Tree>
    <p:extLst>
      <p:ext uri="{BB962C8B-B14F-4D97-AF65-F5344CB8AC3E}">
        <p14:creationId xmlns:p14="http://schemas.microsoft.com/office/powerpoint/2010/main" val="2633062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F15DC-B06C-D84B-5C74-57B5A88D39CB}"/>
              </a:ext>
            </a:extLst>
          </p:cNvPr>
          <p:cNvSpPr>
            <a:spLocks noGrp="1"/>
          </p:cNvSpPr>
          <p:nvPr>
            <p:ph type="title"/>
          </p:nvPr>
        </p:nvSpPr>
        <p:spPr/>
        <p:txBody>
          <a:bodyPr>
            <a:normAutofit/>
          </a:bodyPr>
          <a:lstStyle/>
          <a:p>
            <a:r>
              <a:rPr lang="en-US" sz="2000" dirty="0">
                <a:solidFill>
                  <a:schemeClr val="bg1"/>
                </a:solidFill>
              </a:rPr>
              <a:t>Greedy best first:</a:t>
            </a:r>
            <a:endParaRPr lang="en-IN" sz="2000" dirty="0">
              <a:solidFill>
                <a:schemeClr val="bg1"/>
              </a:solidFill>
            </a:endParaRPr>
          </a:p>
        </p:txBody>
      </p:sp>
      <p:pic>
        <p:nvPicPr>
          <p:cNvPr id="6" name="Content Placeholder 5">
            <a:extLst>
              <a:ext uri="{FF2B5EF4-FFF2-40B4-BE49-F238E27FC236}">
                <a16:creationId xmlns:a16="http://schemas.microsoft.com/office/drawing/2014/main" id="{704BF017-50AA-0FC3-FED3-9168A7215D20}"/>
              </a:ext>
            </a:extLst>
          </p:cNvPr>
          <p:cNvPicPr>
            <a:picLocks noGrp="1" noChangeAspect="1"/>
          </p:cNvPicPr>
          <p:nvPr>
            <p:ph idx="1"/>
          </p:nvPr>
        </p:nvPicPr>
        <p:blipFill>
          <a:blip r:embed="rId2"/>
          <a:stretch>
            <a:fillRect/>
          </a:stretch>
        </p:blipFill>
        <p:spPr>
          <a:xfrm>
            <a:off x="1661515" y="1825625"/>
            <a:ext cx="8868969" cy="4351338"/>
          </a:xfrm>
        </p:spPr>
      </p:pic>
      <p:sp>
        <p:nvSpPr>
          <p:cNvPr id="4" name="Slide Number Placeholder 3">
            <a:extLst>
              <a:ext uri="{FF2B5EF4-FFF2-40B4-BE49-F238E27FC236}">
                <a16:creationId xmlns:a16="http://schemas.microsoft.com/office/drawing/2014/main" id="{99F9583C-BF5B-B028-C6A5-99CD2379C4BC}"/>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Tree>
    <p:extLst>
      <p:ext uri="{BB962C8B-B14F-4D97-AF65-F5344CB8AC3E}">
        <p14:creationId xmlns:p14="http://schemas.microsoft.com/office/powerpoint/2010/main" val="3818181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65164-445F-A4DE-FE69-BD68853BA52E}"/>
              </a:ext>
            </a:extLst>
          </p:cNvPr>
          <p:cNvSpPr>
            <a:spLocks noGrp="1"/>
          </p:cNvSpPr>
          <p:nvPr>
            <p:ph type="title"/>
          </p:nvPr>
        </p:nvSpPr>
        <p:spPr/>
        <p:txBody>
          <a:bodyPr>
            <a:normAutofit/>
          </a:bodyPr>
          <a:lstStyle/>
          <a:p>
            <a:r>
              <a:rPr lang="en-US" sz="2000" dirty="0">
                <a:solidFill>
                  <a:schemeClr val="bg1"/>
                </a:solidFill>
              </a:rPr>
              <a:t>Diagonal </a:t>
            </a:r>
            <a:r>
              <a:rPr lang="en-US" sz="2000" dirty="0" err="1">
                <a:solidFill>
                  <a:schemeClr val="bg1"/>
                </a:solidFill>
              </a:rPr>
              <a:t>Dijikstra</a:t>
            </a:r>
            <a:r>
              <a:rPr lang="en-US" sz="2000" dirty="0">
                <a:solidFill>
                  <a:schemeClr val="bg1"/>
                </a:solidFill>
              </a:rPr>
              <a:t>:</a:t>
            </a:r>
            <a:endParaRPr lang="en-IN" sz="2000" dirty="0">
              <a:solidFill>
                <a:schemeClr val="bg1"/>
              </a:solidFill>
            </a:endParaRPr>
          </a:p>
        </p:txBody>
      </p:sp>
      <p:pic>
        <p:nvPicPr>
          <p:cNvPr id="6" name="Content Placeholder 5">
            <a:extLst>
              <a:ext uri="{FF2B5EF4-FFF2-40B4-BE49-F238E27FC236}">
                <a16:creationId xmlns:a16="http://schemas.microsoft.com/office/drawing/2014/main" id="{EC29F483-5C51-3DDC-873C-26C296395D44}"/>
              </a:ext>
            </a:extLst>
          </p:cNvPr>
          <p:cNvPicPr>
            <a:picLocks noGrp="1" noChangeAspect="1"/>
          </p:cNvPicPr>
          <p:nvPr>
            <p:ph idx="1"/>
          </p:nvPr>
        </p:nvPicPr>
        <p:blipFill>
          <a:blip r:embed="rId2"/>
          <a:stretch>
            <a:fillRect/>
          </a:stretch>
        </p:blipFill>
        <p:spPr>
          <a:xfrm>
            <a:off x="2005205" y="1825625"/>
            <a:ext cx="8181589" cy="4351338"/>
          </a:xfrm>
        </p:spPr>
      </p:pic>
      <p:sp>
        <p:nvSpPr>
          <p:cNvPr id="4" name="Slide Number Placeholder 3">
            <a:extLst>
              <a:ext uri="{FF2B5EF4-FFF2-40B4-BE49-F238E27FC236}">
                <a16:creationId xmlns:a16="http://schemas.microsoft.com/office/drawing/2014/main" id="{954B660A-D54A-B478-CA56-6EB52180DF67}"/>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Tree>
    <p:extLst>
      <p:ext uri="{BB962C8B-B14F-4D97-AF65-F5344CB8AC3E}">
        <p14:creationId xmlns:p14="http://schemas.microsoft.com/office/powerpoint/2010/main" val="778373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IN" dirty="0"/>
              <a:t>CONCLUSION :</a:t>
            </a:r>
            <a:endParaRPr lang="en-US" dirty="0"/>
          </a:p>
        </p:txBody>
      </p:sp>
      <p:sp>
        <p:nvSpPr>
          <p:cNvPr id="7" name="Text Placeholder 6">
            <a:extLst>
              <a:ext uri="{FF2B5EF4-FFF2-40B4-BE49-F238E27FC236}">
                <a16:creationId xmlns:a16="http://schemas.microsoft.com/office/drawing/2014/main" id="{C13F87E6-9C31-7EDE-C3E6-799A5F2B7251}"/>
              </a:ext>
            </a:extLst>
          </p:cNvPr>
          <p:cNvSpPr>
            <a:spLocks noGrp="1"/>
          </p:cNvSpPr>
          <p:nvPr>
            <p:ph type="body" sz="quarter" idx="18"/>
          </p:nvPr>
        </p:nvSpPr>
        <p:spPr>
          <a:xfrm>
            <a:off x="1205163" y="1710751"/>
            <a:ext cx="10047037" cy="4353163"/>
          </a:xfrm>
        </p:spPr>
        <p:txBody>
          <a:bodyPr/>
          <a:lstStyle/>
          <a:p>
            <a:pPr algn="just"/>
            <a:r>
              <a:rPr lang="en-US" sz="2000" dirty="0"/>
              <a:t>e-Learning is a modern solution of providing education and knowledge. Different tools are being made for the purpose of implementing this method of learning and also to make people realize its importance and adopt it. Both synchronous and asynchronous methods of learning are equally important. e-Learning tools accommodates everyone’s need, from a beginner to the expert and their consistency also proves their effectiveness again traditional ways. The web application helped in visualizing the working of pathfinding algorithms and made it look quite quite easily understandable.</a:t>
            </a:r>
          </a:p>
          <a:p>
            <a:pPr algn="just"/>
            <a:endParaRPr lang="en-US" sz="2000" dirty="0"/>
          </a:p>
          <a:p>
            <a:pPr algn="just"/>
            <a:r>
              <a:rPr lang="en-US" sz="2000" dirty="0"/>
              <a:t>Further development of this tool can include visualization of more e complex algorithms, implementation over real world map.</a:t>
            </a:r>
            <a:endParaRPr lang="en-IN" sz="2000" dirty="0"/>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IN" dirty="0">
                <a:solidFill>
                  <a:schemeClr val="bg1"/>
                </a:solidFill>
              </a:rPr>
              <a:t>ACKNOWLEDGEMENT :</a:t>
            </a:r>
            <a:endParaRPr lang="en-US" dirty="0">
              <a:solidFill>
                <a:schemeClr val="bg1"/>
              </a:solidFill>
            </a:endParaRP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
        <p:nvSpPr>
          <p:cNvPr id="3" name="TextBox 2">
            <a:extLst>
              <a:ext uri="{FF2B5EF4-FFF2-40B4-BE49-F238E27FC236}">
                <a16:creationId xmlns:a16="http://schemas.microsoft.com/office/drawing/2014/main" id="{1A634134-80C8-1E13-FB70-B1BBBFBDE613}"/>
              </a:ext>
            </a:extLst>
          </p:cNvPr>
          <p:cNvSpPr txBox="1"/>
          <p:nvPr/>
        </p:nvSpPr>
        <p:spPr>
          <a:xfrm>
            <a:off x="1090863" y="1652337"/>
            <a:ext cx="8758990" cy="4401205"/>
          </a:xfrm>
          <a:prstGeom prst="rect">
            <a:avLst/>
          </a:prstGeom>
          <a:noFill/>
        </p:spPr>
        <p:txBody>
          <a:bodyPr wrap="square" rtlCol="0">
            <a:spAutoFit/>
          </a:bodyPr>
          <a:lstStyle/>
          <a:p>
            <a:r>
              <a:rPr lang="en-US" sz="2000" dirty="0">
                <a:solidFill>
                  <a:schemeClr val="bg1"/>
                </a:solidFill>
              </a:rPr>
              <a:t>We have given considerable time and taken efforts in this work. However, many individuals helped and supported us in completing this work. We would like to extend our most sincere thanks to all those people. </a:t>
            </a:r>
          </a:p>
          <a:p>
            <a:endParaRPr lang="en-US" sz="2000" dirty="0">
              <a:solidFill>
                <a:schemeClr val="bg1"/>
              </a:solidFill>
            </a:endParaRPr>
          </a:p>
          <a:p>
            <a:r>
              <a:rPr lang="en-US" sz="2000" dirty="0">
                <a:solidFill>
                  <a:schemeClr val="bg1"/>
                </a:solidFill>
              </a:rPr>
              <a:t>We thank Mr. P. Raja Kumar for his role as our guide and always be there by providing constant supervision and for providing his necessary inputs and information regarding the project. </a:t>
            </a:r>
          </a:p>
          <a:p>
            <a:endParaRPr lang="en-US" sz="2000" dirty="0">
              <a:solidFill>
                <a:schemeClr val="bg1"/>
              </a:solidFill>
            </a:endParaRPr>
          </a:p>
          <a:p>
            <a:r>
              <a:rPr lang="en-US" sz="2000" dirty="0">
                <a:solidFill>
                  <a:schemeClr val="bg1"/>
                </a:solidFill>
              </a:rPr>
              <a:t>We thank our parents &amp; friends of Galgotias University for their encouragement and co-operation which led us to successfully complete this work. </a:t>
            </a:r>
          </a:p>
          <a:p>
            <a:endParaRPr lang="en-US" sz="2000" dirty="0">
              <a:solidFill>
                <a:schemeClr val="bg1"/>
              </a:solidFill>
            </a:endParaRPr>
          </a:p>
          <a:p>
            <a:r>
              <a:rPr lang="en-US" sz="2000" dirty="0">
                <a:solidFill>
                  <a:schemeClr val="bg1"/>
                </a:solidFill>
              </a:rPr>
              <a:t>We would like to give our special thanks to industry personnel for giving us their attention and time. </a:t>
            </a:r>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542925"/>
            <a:ext cx="11214100" cy="978729"/>
          </a:xfrm>
        </p:spPr>
        <p:txBody>
          <a:bodyPr>
            <a:normAutofit fontScale="90000"/>
          </a:bodyPr>
          <a:lstStyle/>
          <a:p>
            <a:r>
              <a:rPr lang="en-IN" dirty="0">
                <a:solidFill>
                  <a:schemeClr val="bg1"/>
                </a:solidFill>
              </a:rPr>
              <a:t>REFERENCES :</a:t>
            </a:r>
            <a:br>
              <a:rPr lang="en-IN" dirty="0">
                <a:solidFill>
                  <a:schemeClr val="bg1"/>
                </a:solidFill>
              </a:rPr>
            </a:br>
            <a:endParaRPr lang="en-US" dirty="0">
              <a:solidFill>
                <a:schemeClr val="bg1"/>
              </a:solidFill>
            </a:endParaRP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
        <p:nvSpPr>
          <p:cNvPr id="4" name="TextBox 3">
            <a:extLst>
              <a:ext uri="{FF2B5EF4-FFF2-40B4-BE49-F238E27FC236}">
                <a16:creationId xmlns:a16="http://schemas.microsoft.com/office/drawing/2014/main" id="{674FFB4B-0902-1997-A484-36D0F8FBD9E5}"/>
              </a:ext>
            </a:extLst>
          </p:cNvPr>
          <p:cNvSpPr txBox="1"/>
          <p:nvPr/>
        </p:nvSpPr>
        <p:spPr>
          <a:xfrm>
            <a:off x="1443789" y="2261937"/>
            <a:ext cx="8694822" cy="2862322"/>
          </a:xfrm>
          <a:prstGeom prst="rect">
            <a:avLst/>
          </a:prstGeom>
          <a:noFill/>
        </p:spPr>
        <p:txBody>
          <a:bodyPr wrap="square" rtlCol="0">
            <a:spAutoFit/>
          </a:bodyPr>
          <a:lstStyle/>
          <a:p>
            <a:r>
              <a:rPr lang="en-IN" dirty="0">
                <a:solidFill>
                  <a:schemeClr val="bg1"/>
                </a:solidFill>
              </a:rPr>
              <a:t>[</a:t>
            </a:r>
            <a:r>
              <a:rPr lang="en-IN" sz="2000" dirty="0">
                <a:solidFill>
                  <a:schemeClr val="bg1"/>
                </a:solidFill>
              </a:rPr>
              <a:t>1] Alexander, S. (2001), ``e-Learning developments and experiences'', Education and Training, Vol. 43 Nos 4/5, pp. 240-8 </a:t>
            </a:r>
          </a:p>
          <a:p>
            <a:endParaRPr lang="en-IN" sz="2000" dirty="0">
              <a:solidFill>
                <a:schemeClr val="bg1"/>
              </a:solidFill>
            </a:endParaRPr>
          </a:p>
          <a:p>
            <a:r>
              <a:rPr lang="en-IN" sz="2000" dirty="0">
                <a:solidFill>
                  <a:schemeClr val="bg1"/>
                </a:solidFill>
              </a:rPr>
              <a:t>[2] Daniela Borissova, Ivan Mustakerov “E-learning Tool for Visualization of Shortest Paths Algorithms”</a:t>
            </a:r>
          </a:p>
          <a:p>
            <a:endParaRPr lang="en-IN" sz="2000" dirty="0">
              <a:solidFill>
                <a:schemeClr val="bg1"/>
              </a:solidFill>
            </a:endParaRPr>
          </a:p>
          <a:p>
            <a:r>
              <a:rPr lang="en-IN" sz="2000" dirty="0">
                <a:solidFill>
                  <a:schemeClr val="bg1"/>
                </a:solidFill>
              </a:rPr>
              <a:t> [3] Magzhan Kairanbay, Hajar Mat Jani(2013), “A review and evaluations of Shortest Path Algorithms ”, International Journal of Scientific &amp; Technology Research 2(6):99-104 </a:t>
            </a:r>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542095" y="3441032"/>
            <a:ext cx="6377190" cy="1243584"/>
          </a:xfrm>
        </p:spPr>
        <p:txBody>
          <a:bodyPr/>
          <a:lstStyle/>
          <a:p>
            <a:r>
              <a:rPr lang="en-GB" sz="9600" dirty="0"/>
              <a:t>Thank </a:t>
            </a:r>
            <a:r>
              <a:rPr lang="en-GB" sz="9600" dirty="0">
                <a:latin typeface="Arial" panose="020B0604020202020204" pitchFamily="34" charset="0"/>
                <a:cs typeface="Arial" panose="020B0604020202020204" pitchFamily="34" charset="0"/>
              </a:rPr>
              <a:t>You</a:t>
            </a: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8DE0E9-56A8-1C8E-69F1-16BD1886016A}"/>
              </a:ext>
            </a:extLst>
          </p:cNvPr>
          <p:cNvSpPr>
            <a:spLocks noGrp="1"/>
          </p:cNvSpPr>
          <p:nvPr>
            <p:ph type="title"/>
          </p:nvPr>
        </p:nvSpPr>
        <p:spPr>
          <a:xfrm>
            <a:off x="342646" y="1014664"/>
            <a:ext cx="7781544" cy="859055"/>
          </a:xfrm>
        </p:spPr>
        <p:txBody>
          <a:bodyPr>
            <a:normAutofit/>
          </a:bodyPr>
          <a:lstStyle/>
          <a:p>
            <a:r>
              <a:rPr lang="en-US" sz="3200" b="1" dirty="0">
                <a:solidFill>
                  <a:schemeClr val="bg1"/>
                </a:solidFill>
              </a:rPr>
              <a:t>Presented By:</a:t>
            </a:r>
            <a:endParaRPr lang="en-IN" sz="3200" b="1" dirty="0">
              <a:solidFill>
                <a:schemeClr val="bg1"/>
              </a:solidFill>
            </a:endParaRPr>
          </a:p>
        </p:txBody>
      </p:sp>
      <p:sp>
        <p:nvSpPr>
          <p:cNvPr id="2" name="Text Placeholder 1">
            <a:extLst>
              <a:ext uri="{FF2B5EF4-FFF2-40B4-BE49-F238E27FC236}">
                <a16:creationId xmlns:a16="http://schemas.microsoft.com/office/drawing/2014/main" id="{7EE70A55-7D6C-5B49-4166-51095776150F}"/>
              </a:ext>
            </a:extLst>
          </p:cNvPr>
          <p:cNvSpPr>
            <a:spLocks noGrp="1"/>
          </p:cNvSpPr>
          <p:nvPr>
            <p:ph type="body" idx="1"/>
          </p:nvPr>
        </p:nvSpPr>
        <p:spPr>
          <a:xfrm>
            <a:off x="1537703" y="2296427"/>
            <a:ext cx="6803136" cy="2265145"/>
          </a:xfrm>
        </p:spPr>
        <p:txBody>
          <a:bodyPr>
            <a:normAutofit/>
          </a:bodyPr>
          <a:lstStyle/>
          <a:p>
            <a:pPr marL="342900" indent="-342900">
              <a:buFont typeface="+mj-lt"/>
              <a:buAutoNum type="arabicPeriod"/>
            </a:pPr>
            <a:r>
              <a:rPr lang="en-US" sz="2800" b="1" dirty="0">
                <a:solidFill>
                  <a:schemeClr val="bg1"/>
                </a:solidFill>
              </a:rPr>
              <a:t>Satyam Dighe</a:t>
            </a:r>
          </a:p>
          <a:p>
            <a:pPr marL="342900" indent="-342900">
              <a:buFont typeface="+mj-lt"/>
              <a:buAutoNum type="arabicPeriod"/>
            </a:pPr>
            <a:r>
              <a:rPr lang="en-US" sz="2800" b="1" dirty="0">
                <a:solidFill>
                  <a:schemeClr val="bg1"/>
                </a:solidFill>
              </a:rPr>
              <a:t>Sushant Mahadwad</a:t>
            </a:r>
          </a:p>
          <a:p>
            <a:pPr marL="342900" indent="-342900">
              <a:buFont typeface="+mj-lt"/>
              <a:buAutoNum type="arabicPeriod"/>
            </a:pPr>
            <a:r>
              <a:rPr lang="en-US" sz="2800" b="1" dirty="0">
                <a:solidFill>
                  <a:schemeClr val="bg1"/>
                </a:solidFill>
              </a:rPr>
              <a:t>Kunal Suryawanshi</a:t>
            </a:r>
          </a:p>
          <a:p>
            <a:pPr marL="342900" indent="-342900">
              <a:buFont typeface="+mj-lt"/>
              <a:buAutoNum type="arabicPeriod"/>
            </a:pPr>
            <a:r>
              <a:rPr lang="en-US" sz="2800" b="1" dirty="0">
                <a:solidFill>
                  <a:schemeClr val="bg1"/>
                </a:solidFill>
              </a:rPr>
              <a:t>Deepak Rai</a:t>
            </a:r>
            <a:endParaRPr lang="en-IN" sz="2800" b="1" dirty="0">
              <a:solidFill>
                <a:schemeClr val="bg1"/>
              </a:solidFill>
            </a:endParaRPr>
          </a:p>
        </p:txBody>
      </p:sp>
      <p:sp>
        <p:nvSpPr>
          <p:cNvPr id="3" name="Slide Number Placeholder 2">
            <a:extLst>
              <a:ext uri="{FF2B5EF4-FFF2-40B4-BE49-F238E27FC236}">
                <a16:creationId xmlns:a16="http://schemas.microsoft.com/office/drawing/2014/main" id="{E9F5707B-B0F9-D6DF-B5D2-9F0225F72567}"/>
              </a:ext>
            </a:extLst>
          </p:cNvPr>
          <p:cNvSpPr>
            <a:spLocks noGrp="1"/>
          </p:cNvSpPr>
          <p:nvPr>
            <p:ph type="sldNum" sz="quarter" idx="12"/>
          </p:nvPr>
        </p:nvSpPr>
        <p:spPr/>
        <p:txBody>
          <a:bodyPr/>
          <a:lstStyle/>
          <a:p>
            <a:fld id="{C263D6C4-4840-40CC-AC84-17E24B3B7BDE}" type="slidenum">
              <a:rPr lang="en-US" noProof="0" smtClean="0"/>
              <a:pPr/>
              <a:t>2</a:t>
            </a:fld>
            <a:endParaRPr lang="en-US" noProof="0" dirty="0"/>
          </a:p>
        </p:txBody>
      </p:sp>
    </p:spTree>
    <p:extLst>
      <p:ext uri="{BB962C8B-B14F-4D97-AF65-F5344CB8AC3E}">
        <p14:creationId xmlns:p14="http://schemas.microsoft.com/office/powerpoint/2010/main" val="3649241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160420" y="645694"/>
            <a:ext cx="7781544" cy="859055"/>
          </a:xfrm>
        </p:spPr>
        <p:txBody>
          <a:bodyPr>
            <a:normAutofit/>
          </a:bodyPr>
          <a:lstStyle/>
          <a:p>
            <a:r>
              <a:rPr lang="en-US" sz="3200" dirty="0">
                <a:solidFill>
                  <a:schemeClr val="bg1"/>
                </a:solidFill>
              </a:rPr>
              <a:t>ABSTRACT</a:t>
            </a:r>
            <a:r>
              <a:rPr lang="en-US" sz="3200" dirty="0"/>
              <a:t> :</a:t>
            </a:r>
          </a:p>
        </p:txBody>
      </p:sp>
      <p:sp>
        <p:nvSpPr>
          <p:cNvPr id="6" name="Text Placeholder 5">
            <a:extLst>
              <a:ext uri="{FF2B5EF4-FFF2-40B4-BE49-F238E27FC236}">
                <a16:creationId xmlns:a16="http://schemas.microsoft.com/office/drawing/2014/main" id="{CDDF725C-7A22-D45D-EADA-B94C21F9CAF1}"/>
              </a:ext>
            </a:extLst>
          </p:cNvPr>
          <p:cNvSpPr>
            <a:spLocks noGrp="1"/>
          </p:cNvSpPr>
          <p:nvPr>
            <p:ph type="body" idx="1"/>
          </p:nvPr>
        </p:nvSpPr>
        <p:spPr>
          <a:xfrm>
            <a:off x="152959" y="1617044"/>
            <a:ext cx="8582527" cy="5589873"/>
          </a:xfrm>
        </p:spPr>
        <p:txBody>
          <a:bodyPr>
            <a:noAutofit/>
          </a:bodyPr>
          <a:lstStyle/>
          <a:p>
            <a:pPr marL="285750" indent="-285750" algn="just">
              <a:buFont typeface="Arial" panose="020B0604020202020204" pitchFamily="34" charset="0"/>
              <a:buChar char="•"/>
            </a:pPr>
            <a:r>
              <a:rPr lang="en-US" sz="1800" dirty="0">
                <a:solidFill>
                  <a:schemeClr val="bg1"/>
                </a:solidFill>
              </a:rPr>
              <a:t>Visualization is an efficient way of learning any concept faster than conventional methods. Modern technology allows creating e-Learning tools that also helps in improving computer science education very much. </a:t>
            </a:r>
          </a:p>
          <a:p>
            <a:pPr marL="285750" indent="-285750" algn="just">
              <a:buFont typeface="Arial" panose="020B0604020202020204" pitchFamily="34" charset="0"/>
              <a:buChar char="•"/>
            </a:pPr>
            <a:r>
              <a:rPr lang="en-US" sz="1800" dirty="0">
                <a:solidFill>
                  <a:schemeClr val="bg1"/>
                </a:solidFill>
              </a:rPr>
              <a:t>The goal of this project is to create a web based e-Learning tool, ‘Pathfinding Visualizer’, which can be used to visualize shortest path algorithms. The conceptual application of the project is illustrated by implementation of algorithms like Dijkstra’s , A* and DFS. This project aims to complete all these tasks with some knowledge of HTML, CSS, JavaScript and React Framework. </a:t>
            </a:r>
          </a:p>
          <a:p>
            <a:pPr marL="285750" indent="-285750" algn="just">
              <a:buFont typeface="Arial" panose="020B0604020202020204" pitchFamily="34" charset="0"/>
              <a:buChar char="•"/>
            </a:pPr>
            <a:r>
              <a:rPr lang="en-US" sz="1800" dirty="0">
                <a:solidFill>
                  <a:schemeClr val="bg1"/>
                </a:solidFill>
              </a:rPr>
              <a:t>The end product is a web application so that any user can easily see and learn the working of the algorithms. User-friendliness of the project provides user with easy instructions on how to operate it. The initial results of using the application show promises of the benefits of this e-Learning tool towards students getting a good understanding of shortest paths algorithms.</a:t>
            </a:r>
            <a:endParaRPr lang="en-IN" sz="1800" dirty="0">
              <a:solidFill>
                <a:schemeClr val="bg1"/>
              </a:solidFill>
            </a:endParaRP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6" name="TextBox 5">
            <a:extLst>
              <a:ext uri="{FF2B5EF4-FFF2-40B4-BE49-F238E27FC236}">
                <a16:creationId xmlns:a16="http://schemas.microsoft.com/office/drawing/2014/main" id="{AEF1F237-2D59-0120-BAF6-8C56CEDD2609}"/>
              </a:ext>
            </a:extLst>
          </p:cNvPr>
          <p:cNvSpPr txBox="1"/>
          <p:nvPr/>
        </p:nvSpPr>
        <p:spPr>
          <a:xfrm>
            <a:off x="222584" y="360363"/>
            <a:ext cx="6104020" cy="400110"/>
          </a:xfrm>
          <a:prstGeom prst="rect">
            <a:avLst/>
          </a:prstGeom>
          <a:noFill/>
        </p:spPr>
        <p:txBody>
          <a:bodyPr wrap="square">
            <a:spAutoFit/>
          </a:bodyPr>
          <a:lstStyle/>
          <a:p>
            <a:r>
              <a:rPr lang="en-IN" sz="2000" dirty="0">
                <a:solidFill>
                  <a:schemeClr val="bg1"/>
                </a:solidFill>
                <a:latin typeface="Times New Roman" panose="02020603050405020304" pitchFamily="18" charset="0"/>
                <a:cs typeface="Times New Roman" panose="02020603050405020304" pitchFamily="18" charset="0"/>
              </a:rPr>
              <a:t>INTRODUCTION:</a:t>
            </a:r>
          </a:p>
        </p:txBody>
      </p:sp>
      <p:sp>
        <p:nvSpPr>
          <p:cNvPr id="8" name="TextBox 7">
            <a:extLst>
              <a:ext uri="{FF2B5EF4-FFF2-40B4-BE49-F238E27FC236}">
                <a16:creationId xmlns:a16="http://schemas.microsoft.com/office/drawing/2014/main" id="{F20E016C-30DB-BFCA-63DD-F52805EA0870}"/>
              </a:ext>
            </a:extLst>
          </p:cNvPr>
          <p:cNvSpPr txBox="1"/>
          <p:nvPr/>
        </p:nvSpPr>
        <p:spPr>
          <a:xfrm>
            <a:off x="148390" y="1419324"/>
            <a:ext cx="9220199" cy="5078313"/>
          </a:xfrm>
          <a:prstGeom prst="rect">
            <a:avLst/>
          </a:prstGeom>
          <a:noFill/>
        </p:spPr>
        <p:txBody>
          <a:bodyPr wrap="square">
            <a:spAutoFit/>
          </a:bodyPr>
          <a:lstStyle/>
          <a:p>
            <a:pPr algn="just"/>
            <a:r>
              <a:rPr lang="en-US" dirty="0">
                <a:solidFill>
                  <a:schemeClr val="bg1"/>
                </a:solidFill>
              </a:rPr>
              <a:t>At present, e-learning is being promoted at a very high rate among learners in different areas. Modern technologies allows the development of visualization tools for topics like different algorithms of graph theory and their explanation. The implementation of e-learning tools like this is one of the most important requirement for applying e-learning system successfully. Learning through visualization has been found helpful in enhancing learning capabilities. It adds more autonomy to the learning process for an individual person. By providing a visual representation of how the algorithms looks for destination node, the application aim at making it more understandable. Good algorithm visualization tools brings the algorithms to life by displaying the traversal of nodes by animating the transitions from one node to another.</a:t>
            </a:r>
          </a:p>
          <a:p>
            <a:pPr algn="just"/>
            <a:r>
              <a:rPr lang="en-US" dirty="0">
                <a:solidFill>
                  <a:schemeClr val="bg1"/>
                </a:solidFill>
              </a:rPr>
              <a:t> One of the widely used application of graph theory is determination of shortest path in many practical application like maps , road networks and robot navigation. We use Dijkstra’s algorithm to demonstrate the working of the tool because it also works for a weighted graph. Hence, it takes longer time to run compared to BFS. This algorithm guarantees the shortest path possible. Also, using online learning methods instead of face to face lectures has the power to improve learning with regards to better performance of students, satisfaction of student, and a higher flexibility in learning for the students.</a:t>
            </a:r>
            <a:endParaRPr lang="en-IN" dirty="0">
              <a:solidFill>
                <a:schemeClr val="bg1"/>
              </a:solidFill>
            </a:endParaRP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76163B1-1C70-7D97-6A7D-3C9661E17994}"/>
              </a:ext>
            </a:extLst>
          </p:cNvPr>
          <p:cNvSpPr>
            <a:spLocks noGrp="1"/>
          </p:cNvSpPr>
          <p:nvPr>
            <p:ph type="title"/>
          </p:nvPr>
        </p:nvSpPr>
        <p:spPr>
          <a:xfrm>
            <a:off x="38100" y="372770"/>
            <a:ext cx="11214100" cy="535531"/>
          </a:xfrm>
        </p:spPr>
        <p:txBody>
          <a:bodyPr/>
          <a:lstStyle/>
          <a:p>
            <a:r>
              <a:rPr lang="en-IN" dirty="0"/>
              <a:t>LITERATURE REVIEW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4" name="Text Placeholder 3">
            <a:extLst>
              <a:ext uri="{FF2B5EF4-FFF2-40B4-BE49-F238E27FC236}">
                <a16:creationId xmlns:a16="http://schemas.microsoft.com/office/drawing/2014/main" id="{CF69514D-06CF-C949-DF82-5523B1F87163}"/>
              </a:ext>
            </a:extLst>
          </p:cNvPr>
          <p:cNvSpPr>
            <a:spLocks noGrp="1"/>
          </p:cNvSpPr>
          <p:nvPr>
            <p:ph type="body" sz="quarter" idx="13"/>
          </p:nvPr>
        </p:nvSpPr>
        <p:spPr>
          <a:xfrm>
            <a:off x="316162" y="1248612"/>
            <a:ext cx="7592595" cy="5236618"/>
          </a:xfrm>
        </p:spPr>
        <p:txBody>
          <a:bodyPr/>
          <a:lstStyle/>
          <a:p>
            <a:pPr algn="just"/>
            <a:r>
              <a:rPr lang="en-US" sz="1800" dirty="0"/>
              <a:t>e-Learning is one of the best outcome brought forward by transformation of the internet. It has made users capable of gathering education and knowledge along with it fruitfully from different resources out there and effectively utilize it to learn and rapidly obtain up to date information. Different problems require different solution and similarly different types of e-learning include blending and informal learning, network-based learning. Both asynchronous and synchronous methodology of e-Learning are equally important. </a:t>
            </a:r>
          </a:p>
          <a:p>
            <a:pPr algn="just"/>
            <a:r>
              <a:rPr lang="en-US" sz="1800" dirty="0"/>
              <a:t>e-Learning is a modern solution to train and help workforce in acquiring required knowledge and skills which are needed to turn change into an advantage and create more opportunities. As a result, many corporations have realized that e-Learning can be used to help keep their employees stay updated with new advances and add new skills to keep providing better solutions and that synchronous tools should be used hand in hand with asynchronous environments to allow for 24*7 available learning model. e-Learning has been proven to be very effective in current situation of covid. e-Learning has made it possible to provide education anytime, anywhere. e-Learning can successfully replace Campus-based Classrooms and help in improving Student Performance. </a:t>
            </a:r>
            <a:endParaRPr lang="en-IN" sz="1800"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3658-DBC7-B6C4-E995-3673CAF3E481}"/>
              </a:ext>
            </a:extLst>
          </p:cNvPr>
          <p:cNvSpPr>
            <a:spLocks noGrp="1"/>
          </p:cNvSpPr>
          <p:nvPr>
            <p:ph type="title"/>
          </p:nvPr>
        </p:nvSpPr>
        <p:spPr>
          <a:xfrm>
            <a:off x="241300" y="526882"/>
            <a:ext cx="11214100" cy="535531"/>
          </a:xfrm>
        </p:spPr>
        <p:txBody>
          <a:bodyPr/>
          <a:lstStyle/>
          <a:p>
            <a:r>
              <a:rPr lang="en-IN" dirty="0"/>
              <a:t>PROBLEM  ANALYSIS :</a:t>
            </a:r>
          </a:p>
        </p:txBody>
      </p:sp>
      <p:sp>
        <p:nvSpPr>
          <p:cNvPr id="3" name="Slide Number Placeholder 2">
            <a:extLst>
              <a:ext uri="{FF2B5EF4-FFF2-40B4-BE49-F238E27FC236}">
                <a16:creationId xmlns:a16="http://schemas.microsoft.com/office/drawing/2014/main" id="{19A916A7-1575-1ED1-7A7B-6E9A07C89AB3}"/>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Text Placeholder 3">
            <a:extLst>
              <a:ext uri="{FF2B5EF4-FFF2-40B4-BE49-F238E27FC236}">
                <a16:creationId xmlns:a16="http://schemas.microsoft.com/office/drawing/2014/main" id="{26A7692C-5805-AD0C-19CE-94DD9D2E316B}"/>
              </a:ext>
            </a:extLst>
          </p:cNvPr>
          <p:cNvSpPr>
            <a:spLocks noGrp="1"/>
          </p:cNvSpPr>
          <p:nvPr>
            <p:ph type="body" sz="quarter" idx="13"/>
          </p:nvPr>
        </p:nvSpPr>
        <p:spPr>
          <a:xfrm>
            <a:off x="957847" y="1218191"/>
            <a:ext cx="6718300" cy="3203289"/>
          </a:xfrm>
        </p:spPr>
        <p:txBody>
          <a:bodyPr/>
          <a:lstStyle/>
          <a:p>
            <a:pPr algn="just"/>
            <a:r>
              <a:rPr lang="en-US" sz="2000" dirty="0"/>
              <a:t>In recent years, we have seen huge growth in computer science education. </a:t>
            </a:r>
          </a:p>
          <a:p>
            <a:pPr algn="just"/>
            <a:r>
              <a:rPr lang="en-US" sz="2000" dirty="0"/>
              <a:t>There are many difficult topics in computer science , that are very complex to learn and in particular algorithms like shortest path algorithms, these are often hard and complex to understand. </a:t>
            </a:r>
          </a:p>
          <a:p>
            <a:pPr algn="just"/>
            <a:r>
              <a:rPr lang="en-US" sz="2000" dirty="0"/>
              <a:t>Modern technologies has proven to be a boon for learning process. Visual aids have been recognised as means to amplify learning capabilities of an individual. </a:t>
            </a:r>
          </a:p>
          <a:p>
            <a:pPr marL="0" indent="0" algn="just">
              <a:buNone/>
            </a:pPr>
            <a:r>
              <a:rPr lang="en-US" sz="2000" dirty="0"/>
              <a:t>⚫ Easy to use </a:t>
            </a:r>
          </a:p>
          <a:p>
            <a:pPr marL="0" indent="0" algn="just">
              <a:buNone/>
            </a:pPr>
            <a:r>
              <a:rPr lang="en-US" sz="2000" dirty="0"/>
              <a:t>⚫ Ensure visualization better by adding animation </a:t>
            </a:r>
          </a:p>
          <a:p>
            <a:pPr marL="0" indent="0" algn="just">
              <a:buNone/>
            </a:pPr>
            <a:r>
              <a:rPr lang="en-US" sz="2000" dirty="0"/>
              <a:t>⚫ Ability to add obstacles in the path</a:t>
            </a:r>
            <a:endParaRPr lang="en-IN" sz="2000" dirty="0"/>
          </a:p>
        </p:txBody>
      </p:sp>
    </p:spTree>
    <p:extLst>
      <p:ext uri="{BB962C8B-B14F-4D97-AF65-F5344CB8AC3E}">
        <p14:creationId xmlns:p14="http://schemas.microsoft.com/office/powerpoint/2010/main" val="3993884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77438482-36F9-9C0A-94EB-BCE2C6DBD851}"/>
              </a:ext>
            </a:extLst>
          </p:cNvPr>
          <p:cNvSpPr>
            <a:spLocks noGrp="1"/>
          </p:cNvSpPr>
          <p:nvPr>
            <p:ph type="title"/>
          </p:nvPr>
        </p:nvSpPr>
        <p:spPr>
          <a:xfrm>
            <a:off x="444500" y="542925"/>
            <a:ext cx="4705016" cy="590931"/>
          </a:xfrm>
        </p:spPr>
        <p:txBody>
          <a:bodyPr>
            <a:normAutofit/>
          </a:bodyPr>
          <a:lstStyle/>
          <a:p>
            <a:r>
              <a:rPr lang="en-US" sz="3600" dirty="0">
                <a:solidFill>
                  <a:schemeClr val="bg1"/>
                </a:solidFill>
              </a:rPr>
              <a:t>MODULES :</a:t>
            </a:r>
            <a:endParaRPr lang="en-IN" sz="3600" dirty="0">
              <a:solidFill>
                <a:schemeClr val="bg1"/>
              </a:solidFill>
            </a:endParaRPr>
          </a:p>
        </p:txBody>
      </p:sp>
      <p:sp>
        <p:nvSpPr>
          <p:cNvPr id="9" name="Text Placeholder 8">
            <a:extLst>
              <a:ext uri="{FF2B5EF4-FFF2-40B4-BE49-F238E27FC236}">
                <a16:creationId xmlns:a16="http://schemas.microsoft.com/office/drawing/2014/main" id="{120A8EE6-042C-2262-0E25-33A6F5796951}"/>
              </a:ext>
            </a:extLst>
          </p:cNvPr>
          <p:cNvSpPr>
            <a:spLocks noGrp="1"/>
          </p:cNvSpPr>
          <p:nvPr>
            <p:ph type="body" idx="1"/>
          </p:nvPr>
        </p:nvSpPr>
        <p:spPr>
          <a:xfrm>
            <a:off x="6765089" y="2178468"/>
            <a:ext cx="3999163" cy="823912"/>
          </a:xfrm>
        </p:spPr>
        <p:txBody>
          <a:bodyPr/>
          <a:lstStyle/>
          <a:p>
            <a:r>
              <a:rPr lang="en-IN" dirty="0">
                <a:solidFill>
                  <a:schemeClr val="bg1"/>
                </a:solidFill>
              </a:rPr>
              <a:t>Algorithm Module:</a:t>
            </a:r>
          </a:p>
        </p:txBody>
      </p:sp>
      <p:sp>
        <p:nvSpPr>
          <p:cNvPr id="11" name="Content Placeholder 10">
            <a:extLst>
              <a:ext uri="{FF2B5EF4-FFF2-40B4-BE49-F238E27FC236}">
                <a16:creationId xmlns:a16="http://schemas.microsoft.com/office/drawing/2014/main" id="{8F64C5A9-737F-87DF-0C6B-022E8128C0AF}"/>
              </a:ext>
            </a:extLst>
          </p:cNvPr>
          <p:cNvSpPr>
            <a:spLocks noGrp="1"/>
          </p:cNvSpPr>
          <p:nvPr>
            <p:ph sz="half" idx="2"/>
          </p:nvPr>
        </p:nvSpPr>
        <p:spPr>
          <a:xfrm>
            <a:off x="6765090" y="3191961"/>
            <a:ext cx="3999163" cy="3684588"/>
          </a:xfrm>
        </p:spPr>
        <p:txBody>
          <a:bodyPr>
            <a:normAutofit fontScale="85000" lnSpcReduction="20000"/>
          </a:bodyPr>
          <a:lstStyle/>
          <a:p>
            <a:r>
              <a:rPr lang="en-US" dirty="0">
                <a:solidFill>
                  <a:schemeClr val="bg1"/>
                </a:solidFill>
              </a:rPr>
              <a:t>It contains the needed function for traversing the nodes on the grid and solving of the graph shortest path problem. </a:t>
            </a:r>
          </a:p>
          <a:p>
            <a:r>
              <a:rPr lang="en-US" dirty="0">
                <a:solidFill>
                  <a:schemeClr val="bg1"/>
                </a:solidFill>
              </a:rPr>
              <a:t>This module contains Dijkstra’a algorithm, A* and DFS algorithms as well. We can move in only four ways: Up, Down, Right, Left. This means that all the nodes are equally weighted.</a:t>
            </a:r>
            <a:endParaRPr lang="en-IN" dirty="0">
              <a:solidFill>
                <a:schemeClr val="bg1"/>
              </a:solidFill>
            </a:endParaRP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5" name="TextBox 4">
            <a:extLst>
              <a:ext uri="{FF2B5EF4-FFF2-40B4-BE49-F238E27FC236}">
                <a16:creationId xmlns:a16="http://schemas.microsoft.com/office/drawing/2014/main" id="{D42DDC15-EF36-9CC0-32EF-2883A52376C0}"/>
              </a:ext>
            </a:extLst>
          </p:cNvPr>
          <p:cNvSpPr txBox="1"/>
          <p:nvPr/>
        </p:nvSpPr>
        <p:spPr>
          <a:xfrm>
            <a:off x="444500" y="1525052"/>
            <a:ext cx="5342021"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bg1"/>
                </a:solidFill>
              </a:rPr>
              <a:t>The project consists of different modules that perform various task. </a:t>
            </a:r>
          </a:p>
          <a:p>
            <a:pPr marL="285750" indent="-285750" algn="just">
              <a:buFont typeface="Arial" panose="020B0604020202020204" pitchFamily="34" charset="0"/>
              <a:buChar char="•"/>
            </a:pPr>
            <a:r>
              <a:rPr lang="en-US" dirty="0">
                <a:solidFill>
                  <a:schemeClr val="bg1"/>
                </a:solidFill>
              </a:rPr>
              <a:t>These modules are algorithm module, node module and path visualizer module. </a:t>
            </a:r>
          </a:p>
          <a:p>
            <a:pPr marL="285750" indent="-285750" algn="just">
              <a:buFont typeface="Arial" panose="020B0604020202020204" pitchFamily="34" charset="0"/>
              <a:buChar char="•"/>
            </a:pPr>
            <a:r>
              <a:rPr lang="en-US" dirty="0">
                <a:solidFill>
                  <a:schemeClr val="bg1"/>
                </a:solidFill>
              </a:rPr>
              <a:t>These modules can be implemented within the home network and over internet as well. </a:t>
            </a:r>
            <a:endParaRPr lang="en-IN" dirty="0">
              <a:solidFill>
                <a:schemeClr val="bg1"/>
              </a:solidFill>
            </a:endParaRP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689A273-D80F-4C6C-80B9-C8E1FD04E144}"/>
              </a:ext>
            </a:extLst>
          </p:cNvPr>
          <p:cNvSpPr>
            <a:spLocks noGrp="1"/>
          </p:cNvSpPr>
          <p:nvPr>
            <p:ph type="body" idx="1"/>
          </p:nvPr>
        </p:nvSpPr>
        <p:spPr/>
        <p:txBody>
          <a:bodyPr/>
          <a:lstStyle/>
          <a:p>
            <a:r>
              <a:rPr lang="en-IN" sz="2400" dirty="0">
                <a:solidFill>
                  <a:schemeClr val="bg1"/>
                </a:solidFill>
              </a:rPr>
              <a:t>Node Module:</a:t>
            </a:r>
          </a:p>
          <a:p>
            <a:endParaRPr lang="en-IN" dirty="0">
              <a:solidFill>
                <a:schemeClr val="bg1"/>
              </a:solidFill>
            </a:endParaRPr>
          </a:p>
        </p:txBody>
      </p:sp>
      <p:sp>
        <p:nvSpPr>
          <p:cNvPr id="6" name="Content Placeholder 5">
            <a:extLst>
              <a:ext uri="{FF2B5EF4-FFF2-40B4-BE49-F238E27FC236}">
                <a16:creationId xmlns:a16="http://schemas.microsoft.com/office/drawing/2014/main" id="{9683E2C5-5A13-37C2-0C36-62F38B446DBA}"/>
              </a:ext>
            </a:extLst>
          </p:cNvPr>
          <p:cNvSpPr>
            <a:spLocks noGrp="1"/>
          </p:cNvSpPr>
          <p:nvPr>
            <p:ph sz="half" idx="2"/>
          </p:nvPr>
        </p:nvSpPr>
        <p:spPr/>
        <p:txBody>
          <a:bodyPr>
            <a:normAutofit/>
          </a:bodyPr>
          <a:lstStyle/>
          <a:p>
            <a:r>
              <a:rPr lang="en-US" sz="2000" dirty="0">
                <a:solidFill>
                  <a:schemeClr val="bg1"/>
                </a:solidFill>
              </a:rPr>
              <a:t>When the algorithm starts the search for the destination node and begins the traversing as per the function, the node module covers the creation of animation that shows the direction of traversal and the nodes being traversed. </a:t>
            </a:r>
          </a:p>
          <a:p>
            <a:r>
              <a:rPr lang="en-US" sz="2000" dirty="0">
                <a:solidFill>
                  <a:schemeClr val="bg1"/>
                </a:solidFill>
              </a:rPr>
              <a:t>It also takes care of the animation during path plotting between source and destination node on the grid. </a:t>
            </a:r>
            <a:endParaRPr lang="en-IN" sz="2000" dirty="0">
              <a:solidFill>
                <a:schemeClr val="bg1"/>
              </a:solidFill>
            </a:endParaRPr>
          </a:p>
          <a:p>
            <a:endParaRPr lang="en-IN" dirty="0">
              <a:solidFill>
                <a:schemeClr val="bg1"/>
              </a:solidFill>
            </a:endParaRPr>
          </a:p>
        </p:txBody>
      </p:sp>
      <p:sp>
        <p:nvSpPr>
          <p:cNvPr id="5" name="Text Placeholder 4">
            <a:extLst>
              <a:ext uri="{FF2B5EF4-FFF2-40B4-BE49-F238E27FC236}">
                <a16:creationId xmlns:a16="http://schemas.microsoft.com/office/drawing/2014/main" id="{F1EC8617-C74D-BB74-FE52-5BBA438AE53A}"/>
              </a:ext>
            </a:extLst>
          </p:cNvPr>
          <p:cNvSpPr>
            <a:spLocks noGrp="1"/>
          </p:cNvSpPr>
          <p:nvPr>
            <p:ph type="body" sz="quarter" idx="3"/>
          </p:nvPr>
        </p:nvSpPr>
        <p:spPr/>
        <p:txBody>
          <a:bodyPr/>
          <a:lstStyle/>
          <a:p>
            <a:r>
              <a:rPr lang="en-IN" sz="2400" b="1" dirty="0">
                <a:solidFill>
                  <a:schemeClr val="bg1"/>
                </a:solidFill>
              </a:rPr>
              <a:t>Path Visualizer Module: </a:t>
            </a:r>
          </a:p>
          <a:p>
            <a:endParaRPr lang="en-IN" dirty="0"/>
          </a:p>
        </p:txBody>
      </p:sp>
      <p:sp>
        <p:nvSpPr>
          <p:cNvPr id="7" name="Content Placeholder 6">
            <a:extLst>
              <a:ext uri="{FF2B5EF4-FFF2-40B4-BE49-F238E27FC236}">
                <a16:creationId xmlns:a16="http://schemas.microsoft.com/office/drawing/2014/main" id="{0ECF69D4-CC03-9764-6A9E-A7C78E3073F2}"/>
              </a:ext>
            </a:extLst>
          </p:cNvPr>
          <p:cNvSpPr>
            <a:spLocks noGrp="1"/>
          </p:cNvSpPr>
          <p:nvPr>
            <p:ph sz="quarter" idx="4"/>
          </p:nvPr>
        </p:nvSpPr>
        <p:spPr/>
        <p:txBody>
          <a:bodyPr>
            <a:normAutofit/>
          </a:bodyPr>
          <a:lstStyle/>
          <a:p>
            <a:r>
              <a:rPr lang="en-US" sz="2000" dirty="0">
                <a:solidFill>
                  <a:schemeClr val="bg1"/>
                </a:solidFill>
              </a:rPr>
              <a:t>The Path Visualizer Component handles the mouse operations, implements the algorithms of algorithm module on the grid and handles all operation performed on the grid. </a:t>
            </a:r>
            <a:endParaRPr lang="en-IN" sz="2000" dirty="0">
              <a:solidFill>
                <a:schemeClr val="bg1"/>
              </a:solidFill>
            </a:endParaRPr>
          </a:p>
          <a:p>
            <a:endParaRPr lang="en-IN" dirty="0"/>
          </a:p>
        </p:txBody>
      </p:sp>
      <p:sp>
        <p:nvSpPr>
          <p:cNvPr id="3" name="Slide Number Placeholder 2">
            <a:extLst>
              <a:ext uri="{FF2B5EF4-FFF2-40B4-BE49-F238E27FC236}">
                <a16:creationId xmlns:a16="http://schemas.microsoft.com/office/drawing/2014/main" id="{9CDC957D-2BF0-84C6-1884-58F1952E7BDF}"/>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Tree>
    <p:extLst>
      <p:ext uri="{BB962C8B-B14F-4D97-AF65-F5344CB8AC3E}">
        <p14:creationId xmlns:p14="http://schemas.microsoft.com/office/powerpoint/2010/main" val="3487220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93EA2-F56E-FBC8-55E1-4C1E01F93985}"/>
              </a:ext>
            </a:extLst>
          </p:cNvPr>
          <p:cNvSpPr>
            <a:spLocks noGrp="1"/>
          </p:cNvSpPr>
          <p:nvPr>
            <p:ph type="title"/>
          </p:nvPr>
        </p:nvSpPr>
        <p:spPr/>
        <p:txBody>
          <a:bodyPr/>
          <a:lstStyle/>
          <a:p>
            <a:r>
              <a:rPr lang="en-US" dirty="0">
                <a:solidFill>
                  <a:schemeClr val="bg1"/>
                </a:solidFill>
              </a:rPr>
              <a:t>OUTPUT: </a:t>
            </a:r>
            <a:br>
              <a:rPr lang="en-US" dirty="0">
                <a:solidFill>
                  <a:schemeClr val="bg1"/>
                </a:solidFill>
              </a:rPr>
            </a:br>
            <a:r>
              <a:rPr lang="en-US" sz="2000" dirty="0" err="1">
                <a:solidFill>
                  <a:schemeClr val="bg1"/>
                </a:solidFill>
                <a:latin typeface="Times New Roman" panose="02020603050405020304" pitchFamily="18" charset="0"/>
                <a:cs typeface="Times New Roman" panose="02020603050405020304" pitchFamily="18" charset="0"/>
              </a:rPr>
              <a:t>Dijikstra</a:t>
            </a:r>
            <a:r>
              <a:rPr lang="en-US" sz="2000" dirty="0">
                <a:solidFill>
                  <a:schemeClr val="bg1"/>
                </a:solidFill>
                <a:latin typeface="Times New Roman" panose="02020603050405020304" pitchFamily="18" charset="0"/>
                <a:cs typeface="Times New Roman" panose="02020603050405020304" pitchFamily="18" charset="0"/>
              </a:rPr>
              <a:t> :</a:t>
            </a:r>
            <a:endParaRPr lang="en-IN" sz="2000" dirty="0">
              <a:solidFill>
                <a:schemeClr val="bg1"/>
              </a:solidFill>
              <a:latin typeface="Times New Roman" panose="02020603050405020304" pitchFamily="18" charset="0"/>
              <a:cs typeface="Times New Roman" panose="02020603050405020304" pitchFamily="18" charset="0"/>
            </a:endParaRPr>
          </a:p>
        </p:txBody>
      </p:sp>
      <p:pic>
        <p:nvPicPr>
          <p:cNvPr id="9" name="Content Placeholder 8" descr="hello&#10;">
            <a:extLst>
              <a:ext uri="{FF2B5EF4-FFF2-40B4-BE49-F238E27FC236}">
                <a16:creationId xmlns:a16="http://schemas.microsoft.com/office/drawing/2014/main" id="{22B5E3F1-91CE-E4CE-AEAA-D4351AD2FD5F}"/>
              </a:ext>
            </a:extLst>
          </p:cNvPr>
          <p:cNvPicPr>
            <a:picLocks noGrp="1" noChangeAspect="1"/>
          </p:cNvPicPr>
          <p:nvPr>
            <p:ph idx="1"/>
          </p:nvPr>
        </p:nvPicPr>
        <p:blipFill>
          <a:blip r:embed="rId2"/>
          <a:stretch>
            <a:fillRect/>
          </a:stretch>
        </p:blipFill>
        <p:spPr>
          <a:xfrm>
            <a:off x="1633089" y="1825625"/>
            <a:ext cx="8925821" cy="4351338"/>
          </a:xfrm>
        </p:spPr>
      </p:pic>
      <p:sp>
        <p:nvSpPr>
          <p:cNvPr id="7" name="Slide Number Placeholder 6">
            <a:extLst>
              <a:ext uri="{FF2B5EF4-FFF2-40B4-BE49-F238E27FC236}">
                <a16:creationId xmlns:a16="http://schemas.microsoft.com/office/drawing/2014/main" id="{0B3B4457-DAC1-2A25-AB80-9E8C2629F05F}"/>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Tree>
    <p:extLst>
      <p:ext uri="{BB962C8B-B14F-4D97-AF65-F5344CB8AC3E}">
        <p14:creationId xmlns:p14="http://schemas.microsoft.com/office/powerpoint/2010/main" val="4180017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101</TotalTime>
  <Words>1264</Words>
  <Application>Microsoft Office PowerPoint</Application>
  <PresentationFormat>Widescreen</PresentationFormat>
  <Paragraphs>74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Trade Gothic LT Pro</vt:lpstr>
      <vt:lpstr>Office Theme</vt:lpstr>
      <vt:lpstr>PATH FINDING VISUALIZER</vt:lpstr>
      <vt:lpstr>Presented By:</vt:lpstr>
      <vt:lpstr>ABSTRACT :</vt:lpstr>
      <vt:lpstr>PowerPoint Presentation</vt:lpstr>
      <vt:lpstr>LITERATURE REVIEW :</vt:lpstr>
      <vt:lpstr>PROBLEM  ANALYSIS :</vt:lpstr>
      <vt:lpstr>MODULES :</vt:lpstr>
      <vt:lpstr>PowerPoint Presentation</vt:lpstr>
      <vt:lpstr>OUTPUT:  Dijikstra :</vt:lpstr>
      <vt:lpstr>BFS:</vt:lpstr>
      <vt:lpstr>A*:</vt:lpstr>
      <vt:lpstr>Greedy best first:</vt:lpstr>
      <vt:lpstr>Diagonal Dijikstra:</vt:lpstr>
      <vt:lpstr>CONCLUSION :</vt:lpstr>
      <vt:lpstr>ACKNOWLEDGEMENT :</vt:lpstr>
      <vt:lpstr>REFERENCES :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Path Finding Visualizer</dc:title>
  <dc:creator>Sushant Mahadwad</dc:creator>
  <cp:lastModifiedBy>Sushant Mahadwad</cp:lastModifiedBy>
  <cp:revision>23</cp:revision>
  <dcterms:created xsi:type="dcterms:W3CDTF">2022-10-14T05:16:33Z</dcterms:created>
  <dcterms:modified xsi:type="dcterms:W3CDTF">2023-05-15T09:00:55Z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