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F2C1BD9-F4FB-485F-9876-F12ADD03EF87}" type="datetimeFigureOut">
              <a:rPr lang="en-IN" smtClean="0"/>
              <a:t>02-01-2023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0498B-5C3A-43B2-BB00-850B3597195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001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2C1BD9-F4FB-485F-9876-F12ADD03EF87}" type="datetimeFigureOut">
              <a:rPr lang="en-IN" smtClean="0"/>
              <a:t>02-01-2023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0498B-5C3A-43B2-BB00-850B35971952}" type="slidenum">
              <a:rPr lang="en-IN" smtClean="0"/>
              <a:t>‹#›</a:t>
            </a:fld>
            <a:endParaRPr lang="en-IN"/>
          </a:p>
        </p:txBody>
      </p:sp>
    </p:spTree>
    <p:extLst>
      <p:ext uri="{BB962C8B-B14F-4D97-AF65-F5344CB8AC3E}">
        <p14:creationId xmlns:p14="http://schemas.microsoft.com/office/powerpoint/2010/main" val="208391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2C1BD9-F4FB-485F-9876-F12ADD03EF87}" type="datetimeFigureOut">
              <a:rPr lang="en-IN" smtClean="0"/>
              <a:t>02-01-2023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0498B-5C3A-43B2-BB00-850B35971952}"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55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2C1BD9-F4FB-485F-9876-F12ADD03EF87}" type="datetimeFigureOut">
              <a:rPr lang="en-IN" smtClean="0"/>
              <a:t>02-01-2023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0498B-5C3A-43B2-BB00-850B35971952}" type="slidenum">
              <a:rPr lang="en-IN" smtClean="0"/>
              <a:t>‹#›</a:t>
            </a:fld>
            <a:endParaRPr lang="en-IN"/>
          </a:p>
        </p:txBody>
      </p:sp>
    </p:spTree>
    <p:extLst>
      <p:ext uri="{BB962C8B-B14F-4D97-AF65-F5344CB8AC3E}">
        <p14:creationId xmlns:p14="http://schemas.microsoft.com/office/powerpoint/2010/main" val="2515898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2C1BD9-F4FB-485F-9876-F12ADD03EF87}" type="datetimeFigureOut">
              <a:rPr lang="en-IN" smtClean="0"/>
              <a:t>02-01-2023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0498B-5C3A-43B2-BB00-850B3597195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860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2C1BD9-F4FB-485F-9876-F12ADD03EF87}" type="datetimeFigureOut">
              <a:rPr lang="en-IN" smtClean="0"/>
              <a:t>02-01-2023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60498B-5C3A-43B2-BB00-850B35971952}" type="slidenum">
              <a:rPr lang="en-IN" smtClean="0"/>
              <a:t>‹#›</a:t>
            </a:fld>
            <a:endParaRPr lang="en-IN"/>
          </a:p>
        </p:txBody>
      </p:sp>
    </p:spTree>
    <p:extLst>
      <p:ext uri="{BB962C8B-B14F-4D97-AF65-F5344CB8AC3E}">
        <p14:creationId xmlns:p14="http://schemas.microsoft.com/office/powerpoint/2010/main" val="124371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2C1BD9-F4FB-485F-9876-F12ADD03EF87}" type="datetimeFigureOut">
              <a:rPr lang="en-IN" smtClean="0"/>
              <a:t>02-01-2023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60498B-5C3A-43B2-BB00-850B35971952}" type="slidenum">
              <a:rPr lang="en-IN" smtClean="0"/>
              <a:t>‹#›</a:t>
            </a:fld>
            <a:endParaRPr lang="en-IN"/>
          </a:p>
        </p:txBody>
      </p:sp>
    </p:spTree>
    <p:extLst>
      <p:ext uri="{BB962C8B-B14F-4D97-AF65-F5344CB8AC3E}">
        <p14:creationId xmlns:p14="http://schemas.microsoft.com/office/powerpoint/2010/main" val="333645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2C1BD9-F4FB-485F-9876-F12ADD03EF87}" type="datetimeFigureOut">
              <a:rPr lang="en-IN" smtClean="0"/>
              <a:t>02-01-2023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60498B-5C3A-43B2-BB00-850B35971952}" type="slidenum">
              <a:rPr lang="en-IN" smtClean="0"/>
              <a:t>‹#›</a:t>
            </a:fld>
            <a:endParaRPr lang="en-IN"/>
          </a:p>
        </p:txBody>
      </p:sp>
    </p:spTree>
    <p:extLst>
      <p:ext uri="{BB962C8B-B14F-4D97-AF65-F5344CB8AC3E}">
        <p14:creationId xmlns:p14="http://schemas.microsoft.com/office/powerpoint/2010/main" val="2886952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2C1BD9-F4FB-485F-9876-F12ADD03EF87}" type="datetimeFigureOut">
              <a:rPr lang="en-IN" smtClean="0"/>
              <a:t>02-01-2023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60498B-5C3A-43B2-BB00-850B35971952}" type="slidenum">
              <a:rPr lang="en-IN" smtClean="0"/>
              <a:t>‹#›</a:t>
            </a:fld>
            <a:endParaRPr lang="en-IN"/>
          </a:p>
        </p:txBody>
      </p:sp>
    </p:spTree>
    <p:extLst>
      <p:ext uri="{BB962C8B-B14F-4D97-AF65-F5344CB8AC3E}">
        <p14:creationId xmlns:p14="http://schemas.microsoft.com/office/powerpoint/2010/main" val="4254252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2C1BD9-F4FB-485F-9876-F12ADD03EF87}" type="datetimeFigureOut">
              <a:rPr lang="en-IN" smtClean="0"/>
              <a:t>02-01-2023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60498B-5C3A-43B2-BB00-850B35971952}" type="slidenum">
              <a:rPr lang="en-IN" smtClean="0"/>
              <a:t>‹#›</a:t>
            </a:fld>
            <a:endParaRPr lang="en-IN"/>
          </a:p>
        </p:txBody>
      </p:sp>
    </p:spTree>
    <p:extLst>
      <p:ext uri="{BB962C8B-B14F-4D97-AF65-F5344CB8AC3E}">
        <p14:creationId xmlns:p14="http://schemas.microsoft.com/office/powerpoint/2010/main" val="2414961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2C1BD9-F4FB-485F-9876-F12ADD03EF87}" type="datetimeFigureOut">
              <a:rPr lang="en-IN" smtClean="0"/>
              <a:t>02-01-2023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60498B-5C3A-43B2-BB00-850B3597195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402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F2C1BD9-F4FB-485F-9876-F12ADD03EF87}" type="datetimeFigureOut">
              <a:rPr lang="en-IN" smtClean="0"/>
              <a:t>02-01-2023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360498B-5C3A-43B2-BB00-850B35971952}"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682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1">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4468F-D388-8233-0184-749744E956A0}"/>
              </a:ext>
            </a:extLst>
          </p:cNvPr>
          <p:cNvSpPr>
            <a:spLocks noGrp="1"/>
          </p:cNvSpPr>
          <p:nvPr>
            <p:ph type="ctrTitle"/>
          </p:nvPr>
        </p:nvSpPr>
        <p:spPr>
          <a:xfrm>
            <a:off x="4713224" y="1105351"/>
            <a:ext cx="6353967" cy="3023981"/>
          </a:xfrm>
        </p:spPr>
        <p:txBody>
          <a:bodyPr anchor="b">
            <a:normAutofit/>
          </a:bodyPr>
          <a:lstStyle/>
          <a:p>
            <a:pPr algn="l"/>
            <a:r>
              <a:rPr lang="en-IN" sz="4800">
                <a:solidFill>
                  <a:srgbClr val="FFFFFF"/>
                </a:solidFill>
                <a:latin typeface="Broadway" panose="04040905080B02020502" pitchFamily="82" charset="0"/>
              </a:rPr>
              <a:t>Twitter Sentiment Analysis</a:t>
            </a:r>
          </a:p>
        </p:txBody>
      </p:sp>
      <p:sp>
        <p:nvSpPr>
          <p:cNvPr id="3" name="Subtitle 2">
            <a:extLst>
              <a:ext uri="{FF2B5EF4-FFF2-40B4-BE49-F238E27FC236}">
                <a16:creationId xmlns:a16="http://schemas.microsoft.com/office/drawing/2014/main" id="{13E0BAC6-C338-9AC3-E8C9-FAAAA489B6F4}"/>
              </a:ext>
            </a:extLst>
          </p:cNvPr>
          <p:cNvSpPr>
            <a:spLocks noGrp="1"/>
          </p:cNvSpPr>
          <p:nvPr>
            <p:ph type="subTitle" idx="1"/>
          </p:nvPr>
        </p:nvSpPr>
        <p:spPr>
          <a:xfrm>
            <a:off x="4713224" y="4297556"/>
            <a:ext cx="6353968" cy="1433391"/>
          </a:xfrm>
        </p:spPr>
        <p:txBody>
          <a:bodyPr anchor="t">
            <a:normAutofit/>
          </a:bodyPr>
          <a:lstStyle/>
          <a:p>
            <a:r>
              <a:rPr lang="en-IN">
                <a:solidFill>
                  <a:srgbClr val="FFFFFF"/>
                </a:solidFill>
                <a:latin typeface="Algerian" panose="04020705040A02060702" pitchFamily="82" charset="0"/>
              </a:rPr>
              <a:t>Sushil Kumar K</a:t>
            </a:r>
          </a:p>
        </p:txBody>
      </p:sp>
      <p:cxnSp>
        <p:nvCxnSpPr>
          <p:cNvPr id="9" name="Straight Connector 13">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1" name="Rectangle 15">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73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EACB3-98BC-DB74-8256-1D460F97E5DC}"/>
              </a:ext>
            </a:extLst>
          </p:cNvPr>
          <p:cNvSpPr>
            <a:spLocks noGrp="1"/>
          </p:cNvSpPr>
          <p:nvPr>
            <p:ph type="title"/>
          </p:nvPr>
        </p:nvSpPr>
        <p:spPr>
          <a:xfrm>
            <a:off x="1024128" y="585216"/>
            <a:ext cx="8018272" cy="1499616"/>
          </a:xfrm>
        </p:spPr>
        <p:txBody>
          <a:bodyPr>
            <a:normAutofit/>
          </a:bodyPr>
          <a:lstStyle/>
          <a:p>
            <a:r>
              <a:rPr lang="en-US">
                <a:effectLst/>
                <a:latin typeface="Broadway" panose="04040905080B02020502" pitchFamily="82" charset="0"/>
                <a:ea typeface="Calibri" panose="020F0502020204030204" pitchFamily="34" charset="0"/>
                <a:cs typeface="Times New Roman" panose="02020603050405020304" pitchFamily="18" charset="0"/>
              </a:rPr>
              <a:t>Introduction</a:t>
            </a:r>
            <a:br>
              <a:rPr lang="en-IN">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3A103C3-CA5F-8D81-6D1C-8E8C585B082F}"/>
              </a:ext>
            </a:extLst>
          </p:cNvPr>
          <p:cNvSpPr>
            <a:spLocks noGrp="1"/>
          </p:cNvSpPr>
          <p:nvPr>
            <p:ph idx="1"/>
          </p:nvPr>
        </p:nvSpPr>
        <p:spPr>
          <a:xfrm>
            <a:off x="1024128" y="2286000"/>
            <a:ext cx="8018271" cy="4023360"/>
          </a:xfrm>
        </p:spPr>
        <p:txBody>
          <a:bodyPr>
            <a:normAutofit/>
          </a:bodyPr>
          <a:lstStyle/>
          <a:p>
            <a:r>
              <a:rPr lang="en-US" sz="1200">
                <a:effectLst/>
                <a:latin typeface="Algerian" panose="04020705040A02060702" pitchFamily="82" charset="0"/>
                <a:ea typeface="Calibri" panose="020F0502020204030204" pitchFamily="34" charset="0"/>
                <a:cs typeface="Times New Roman" panose="02020603050405020304" pitchFamily="18" charset="0"/>
              </a:rPr>
              <a:t>Explain domain:</a:t>
            </a:r>
          </a:p>
          <a:p>
            <a:pPr marL="0" indent="0">
              <a:buNone/>
            </a:pPr>
            <a:r>
              <a:rPr lang="en-US" sz="1200">
                <a:latin typeface="Lucida Handwriting" panose="03010101010101010101" pitchFamily="66" charset="0"/>
                <a:ea typeface="Calibri" panose="020F0502020204030204" pitchFamily="34" charset="0"/>
                <a:cs typeface="Times New Roman" panose="02020603050405020304" pitchFamily="18" charset="0"/>
              </a:rPr>
              <a:t>Pattern Classification</a:t>
            </a:r>
          </a:p>
          <a:p>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a:effectLst/>
                <a:latin typeface="Algerian" panose="04020705040A02060702" pitchFamily="82" charset="0"/>
                <a:ea typeface="Calibri" panose="020F0502020204030204" pitchFamily="34" charset="0"/>
                <a:cs typeface="Times New Roman" panose="02020603050405020304" pitchFamily="18" charset="0"/>
              </a:rPr>
              <a:t>Data:</a:t>
            </a:r>
          </a:p>
          <a:p>
            <a:pPr marL="0" indent="0">
              <a:buNone/>
            </a:pPr>
            <a:r>
              <a:rPr lang="en-US" sz="1200">
                <a:latin typeface="Lucida Handwriting" panose="03010101010101010101" pitchFamily="66" charset="0"/>
                <a:ea typeface="Calibri" panose="020F0502020204030204" pitchFamily="34" charset="0"/>
                <a:cs typeface="Times New Roman" panose="02020603050405020304" pitchFamily="18" charset="0"/>
              </a:rPr>
              <a:t>It contains three features </a:t>
            </a:r>
          </a:p>
          <a:p>
            <a:pPr marL="0" indent="0">
              <a:buNone/>
            </a:pPr>
            <a:r>
              <a:rPr lang="en-US" sz="1200">
                <a:latin typeface="Lucida Handwriting" panose="03010101010101010101" pitchFamily="66" charset="0"/>
                <a:ea typeface="Calibri" panose="020F0502020204030204" pitchFamily="34" charset="0"/>
                <a:cs typeface="Times New Roman" panose="02020603050405020304" pitchFamily="18" charset="0"/>
              </a:rPr>
              <a:t>1.Id(unique)</a:t>
            </a:r>
          </a:p>
          <a:p>
            <a:pPr marL="0" indent="0">
              <a:buNone/>
            </a:pPr>
            <a:r>
              <a:rPr lang="en-US" sz="1200">
                <a:latin typeface="Lucida Handwriting" panose="03010101010101010101" pitchFamily="66" charset="0"/>
                <a:ea typeface="Calibri" panose="020F0502020204030204" pitchFamily="34" charset="0"/>
                <a:cs typeface="Times New Roman" panose="02020603050405020304" pitchFamily="18" charset="0"/>
              </a:rPr>
              <a:t>2.Label(0 or 1)</a:t>
            </a:r>
          </a:p>
          <a:p>
            <a:pPr marL="0" indent="0">
              <a:buNone/>
            </a:pPr>
            <a:r>
              <a:rPr lang="en-US" sz="1200">
                <a:latin typeface="Lucida Handwriting" panose="03010101010101010101" pitchFamily="66" charset="0"/>
                <a:ea typeface="Calibri" panose="020F0502020204030204" pitchFamily="34" charset="0"/>
                <a:cs typeface="Times New Roman" panose="02020603050405020304" pitchFamily="18" charset="0"/>
              </a:rPr>
              <a:t>3.Tweets</a:t>
            </a:r>
          </a:p>
          <a:p>
            <a:r>
              <a:rPr lang="en-US" sz="1200">
                <a:latin typeface="Algerian" panose="04020705040A02060702" pitchFamily="82" charset="0"/>
                <a:ea typeface="Calibri" panose="020F0502020204030204" pitchFamily="34" charset="0"/>
                <a:cs typeface="Times New Roman" panose="02020603050405020304" pitchFamily="18" charset="0"/>
              </a:rPr>
              <a:t>P</a:t>
            </a:r>
            <a:r>
              <a:rPr lang="en-US" sz="1200">
                <a:effectLst/>
                <a:latin typeface="Algerian" panose="04020705040A02060702" pitchFamily="82" charset="0"/>
                <a:ea typeface="Calibri" panose="020F0502020204030204" pitchFamily="34" charset="0"/>
                <a:cs typeface="Times New Roman" panose="02020603050405020304" pitchFamily="18" charset="0"/>
              </a:rPr>
              <a:t>roblem formulation:</a:t>
            </a:r>
          </a:p>
          <a:p>
            <a:r>
              <a:rPr lang="en-US" sz="1200" b="0" i="0">
                <a:effectLst/>
                <a:latin typeface="Lucida Handwriting" panose="03010101010101010101" pitchFamily="66" charset="0"/>
              </a:rPr>
              <a:t>We will do so by following a sequence of steps needed to solve a general sentiment analysis problem. We will start with preprocessing and cleaning of the raw text of the tweets. Then we will explore the cleaned text and try to get some intuition about the context of the tweets. After that, we will extract numerical features from the data and finally use these feature sets to train models and identify the sentiments of the tweets.</a:t>
            </a:r>
            <a:endParaRPr lang="en-US" sz="1200">
              <a:effectLst/>
              <a:latin typeface="Lucida Handwriting" panose="03010101010101010101" pitchFamily="66"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9824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20BF6-4BBD-2E6C-1B22-123CF6835B39}"/>
              </a:ext>
            </a:extLst>
          </p:cNvPr>
          <p:cNvSpPr>
            <a:spLocks noGrp="1"/>
          </p:cNvSpPr>
          <p:nvPr>
            <p:ph type="title"/>
          </p:nvPr>
        </p:nvSpPr>
        <p:spPr>
          <a:xfrm>
            <a:off x="1024128" y="585216"/>
            <a:ext cx="8018272" cy="1499616"/>
          </a:xfrm>
        </p:spPr>
        <p:txBody>
          <a:bodyPr>
            <a:normAutofit/>
          </a:bodyPr>
          <a:lstStyle/>
          <a:p>
            <a:r>
              <a:rPr lang="en-US">
                <a:effectLst/>
                <a:latin typeface="Broadway" panose="04040905080B02020502" pitchFamily="82" charset="0"/>
                <a:ea typeface="Calibri" panose="020F0502020204030204" pitchFamily="34" charset="0"/>
                <a:cs typeface="Times New Roman" panose="02020603050405020304" pitchFamily="18" charset="0"/>
              </a:rPr>
              <a:t>The Problem</a:t>
            </a:r>
            <a:br>
              <a:rPr lang="en-IN">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CD8DC2F-6148-B325-8DAF-EE589116BBCA}"/>
              </a:ext>
            </a:extLst>
          </p:cNvPr>
          <p:cNvSpPr>
            <a:spLocks noGrp="1"/>
          </p:cNvSpPr>
          <p:nvPr>
            <p:ph idx="1"/>
          </p:nvPr>
        </p:nvSpPr>
        <p:spPr>
          <a:xfrm>
            <a:off x="1024128" y="2286000"/>
            <a:ext cx="8018271" cy="4023360"/>
          </a:xfrm>
        </p:spPr>
        <p:txBody>
          <a:bodyPr>
            <a:normAutofit/>
          </a:bodyPr>
          <a:lstStyle/>
          <a:p>
            <a:r>
              <a:rPr lang="en-US" sz="1700">
                <a:effectLst/>
                <a:latin typeface="Algerian" panose="04020705040A02060702" pitchFamily="82" charset="0"/>
                <a:ea typeface="Calibri" panose="020F0502020204030204" pitchFamily="34" charset="0"/>
                <a:cs typeface="Times New Roman" panose="02020603050405020304" pitchFamily="18" charset="0"/>
              </a:rPr>
              <a:t>Describe the goal:</a:t>
            </a:r>
          </a:p>
          <a:p>
            <a:r>
              <a:rPr lang="en-US" sz="1700" b="0" i="0">
                <a:effectLst/>
                <a:latin typeface="Lucida Handwriting" panose="03010101010101010101" pitchFamily="66" charset="0"/>
              </a:rPr>
              <a:t>Formally, given a training sample of tweets and labels, where label ‘1’ denotes the tweet is racist/sexist and label ‘0’ denotes the tweet is not racist/sexist, our objective is to predict the labels on the given test dataset.</a:t>
            </a:r>
          </a:p>
          <a:p>
            <a:r>
              <a:rPr lang="en-US" sz="1700">
                <a:effectLst/>
                <a:latin typeface="Algerian" panose="04020705040A02060702" pitchFamily="82" charset="0"/>
                <a:ea typeface="Calibri" panose="020F0502020204030204" pitchFamily="34" charset="0"/>
                <a:cs typeface="Times New Roman" panose="02020603050405020304" pitchFamily="18" charset="0"/>
              </a:rPr>
              <a:t>objectives of analytics &amp; data science problem</a:t>
            </a:r>
            <a:r>
              <a:rPr lang="en-US" sz="1700">
                <a:latin typeface="Algerian" panose="04020705040A02060702" pitchFamily="82" charset="0"/>
                <a:ea typeface="Calibri" panose="020F0502020204030204" pitchFamily="34" charset="0"/>
                <a:cs typeface="Times New Roman" panose="02020603050405020304" pitchFamily="18" charset="0"/>
              </a:rPr>
              <a:t>:</a:t>
            </a:r>
          </a:p>
          <a:p>
            <a:r>
              <a:rPr lang="en-US" sz="1700" i="1">
                <a:effectLst/>
                <a:latin typeface="Lucida Handwriting" panose="03010101010101010101" pitchFamily="66" charset="0"/>
              </a:rPr>
              <a:t>The objective of this task is to detect hate speech in tweets. For the sake of simplicity, we say a tweet contains hate speech if it has a racist or sexist sentiment associated with it. So, the task is to classify racist or sexist tweets from other tweets.</a:t>
            </a:r>
            <a:endParaRPr lang="en-US" sz="1700" i="0">
              <a:effectLst/>
              <a:latin typeface="Lucida Handwriting" panose="03010101010101010101" pitchFamily="66" charset="0"/>
            </a:endParaRPr>
          </a:p>
          <a:p>
            <a:r>
              <a:rPr lang="en-US" sz="1700" i="0">
                <a:effectLst/>
                <a:latin typeface="Lucida Handwriting" panose="03010101010101010101" pitchFamily="66" charset="0"/>
              </a:rPr>
              <a:t>Natural Language Processing (NLP) is a hotbed of research in data science these days and one of the most common applications of NLP is sentiment analysis</a:t>
            </a:r>
            <a:endParaRPr lang="en-IN" sz="1700" dirty="0">
              <a:latin typeface="Lucida Handwriting" panose="03010101010101010101" pitchFamily="66" charset="0"/>
            </a:endParaRP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289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E92A5-1C2B-D7D1-7018-19180D82640A}"/>
              </a:ext>
            </a:extLst>
          </p:cNvPr>
          <p:cNvSpPr>
            <a:spLocks noGrp="1"/>
          </p:cNvSpPr>
          <p:nvPr>
            <p:ph type="title"/>
          </p:nvPr>
        </p:nvSpPr>
        <p:spPr>
          <a:xfrm>
            <a:off x="1024128" y="585216"/>
            <a:ext cx="8018272" cy="1499616"/>
          </a:xfrm>
        </p:spPr>
        <p:txBody>
          <a:bodyPr>
            <a:normAutofit/>
          </a:bodyPr>
          <a:lstStyle/>
          <a:p>
            <a:r>
              <a:rPr lang="en-US">
                <a:effectLst/>
                <a:latin typeface="Broadway" panose="04040905080B02020502" pitchFamily="82" charset="0"/>
                <a:ea typeface="Calibri" panose="020F0502020204030204" pitchFamily="34" charset="0"/>
                <a:cs typeface="Times New Roman" panose="02020603050405020304" pitchFamily="18" charset="0"/>
              </a:rPr>
              <a:t>Timeline</a:t>
            </a:r>
            <a:br>
              <a:rPr lang="en-IN">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2A96057-D14D-3071-7D45-A823BA258A5D}"/>
              </a:ext>
            </a:extLst>
          </p:cNvPr>
          <p:cNvSpPr>
            <a:spLocks noGrp="1"/>
          </p:cNvSpPr>
          <p:nvPr>
            <p:ph idx="1"/>
          </p:nvPr>
        </p:nvSpPr>
        <p:spPr>
          <a:xfrm>
            <a:off x="1024128" y="2286000"/>
            <a:ext cx="8018271" cy="4023360"/>
          </a:xfrm>
        </p:spPr>
        <p:txBody>
          <a:bodyPr>
            <a:normAutofit/>
          </a:bodyPr>
          <a:lstStyle/>
          <a:p>
            <a:r>
              <a:rPr lang="en-US">
                <a:effectLst/>
                <a:latin typeface="Algerian" panose="04020705040A02060702" pitchFamily="82" charset="0"/>
                <a:ea typeface="Calibri" panose="020F0502020204030204" pitchFamily="34" charset="0"/>
                <a:cs typeface="Times New Roman" panose="02020603050405020304" pitchFamily="18" charset="0"/>
              </a:rPr>
              <a:t>Workflow &amp; Timeline of approaches to the solution</a:t>
            </a:r>
            <a:endParaRPr lang="en-IN">
              <a:effectLst/>
              <a:latin typeface="Algerian" panose="04020705040A02060702" pitchFamily="82" charset="0"/>
              <a:ea typeface="Calibri" panose="020F0502020204030204" pitchFamily="34" charset="0"/>
              <a:cs typeface="Times New Roman" panose="02020603050405020304" pitchFamily="18" charset="0"/>
            </a:endParaRPr>
          </a:p>
          <a:p>
            <a:pPr>
              <a:buFont typeface="+mj-lt"/>
              <a:buAutoNum type="arabicPeriod"/>
            </a:pPr>
            <a:r>
              <a:rPr lang="en-US" b="0" i="0">
                <a:effectLst/>
                <a:latin typeface="Lucida Handwriting" panose="03010101010101010101" pitchFamily="66" charset="0"/>
              </a:rPr>
              <a:t>Understand the Problem Statement-30.12.2022</a:t>
            </a:r>
          </a:p>
          <a:p>
            <a:pPr>
              <a:buFont typeface="+mj-lt"/>
              <a:buAutoNum type="arabicPeriod"/>
            </a:pPr>
            <a:r>
              <a:rPr lang="en-US" b="0" i="0">
                <a:effectLst/>
                <a:latin typeface="Lucida Handwriting" panose="03010101010101010101" pitchFamily="66" charset="0"/>
              </a:rPr>
              <a:t>Tweets Preprocessing and Cleaning-30.12.2022</a:t>
            </a:r>
          </a:p>
          <a:p>
            <a:pPr>
              <a:buFont typeface="+mj-lt"/>
              <a:buAutoNum type="arabicPeriod"/>
            </a:pPr>
            <a:r>
              <a:rPr lang="en-US" b="0" i="0">
                <a:effectLst/>
                <a:latin typeface="Lucida Handwriting" panose="03010101010101010101" pitchFamily="66" charset="0"/>
              </a:rPr>
              <a:t>Story Generation and Visualization from Tweets-31.12.2022</a:t>
            </a:r>
          </a:p>
          <a:p>
            <a:pPr>
              <a:buFont typeface="+mj-lt"/>
              <a:buAutoNum type="arabicPeriod"/>
            </a:pPr>
            <a:r>
              <a:rPr lang="en-US" b="0" i="0">
                <a:effectLst/>
                <a:latin typeface="Lucida Handwriting" panose="03010101010101010101" pitchFamily="66" charset="0"/>
              </a:rPr>
              <a:t>Extracting Features from Cleaned Tweets-31.12.2022</a:t>
            </a:r>
          </a:p>
          <a:p>
            <a:pPr>
              <a:buFont typeface="+mj-lt"/>
              <a:buAutoNum type="arabicPeriod"/>
            </a:pPr>
            <a:r>
              <a:rPr lang="en-US" b="0" i="0">
                <a:effectLst/>
                <a:latin typeface="Lucida Handwriting" panose="03010101010101010101" pitchFamily="66" charset="0"/>
              </a:rPr>
              <a:t>Model Building: Sentiment Analysis-31.12.2022</a:t>
            </a:r>
          </a:p>
          <a:p>
            <a:endParaRPr lang="en-IN"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84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3306-9FBA-F518-8EBF-E5F5005494A3}"/>
              </a:ext>
            </a:extLst>
          </p:cNvPr>
          <p:cNvSpPr>
            <a:spLocks noGrp="1"/>
          </p:cNvSpPr>
          <p:nvPr>
            <p:ph type="title"/>
          </p:nvPr>
        </p:nvSpPr>
        <p:spPr>
          <a:xfrm>
            <a:off x="1024128" y="585216"/>
            <a:ext cx="8018272" cy="1499616"/>
          </a:xfrm>
        </p:spPr>
        <p:txBody>
          <a:bodyPr>
            <a:normAutofit/>
          </a:bodyPr>
          <a:lstStyle/>
          <a:p>
            <a:r>
              <a:rPr lang="en-US" sz="4300">
                <a:effectLst/>
                <a:latin typeface="Broadway" panose="04040905080B02020502" pitchFamily="82" charset="0"/>
                <a:ea typeface="Calibri" panose="020F0502020204030204" pitchFamily="34" charset="0"/>
                <a:cs typeface="Times New Roman" panose="02020603050405020304" pitchFamily="18" charset="0"/>
              </a:rPr>
              <a:t>Approach to Solution</a:t>
            </a:r>
            <a:br>
              <a:rPr lang="en-IN" sz="4300">
                <a:effectLst/>
                <a:latin typeface="Calibri" panose="020F0502020204030204" pitchFamily="34" charset="0"/>
                <a:ea typeface="Calibri" panose="020F0502020204030204" pitchFamily="34" charset="0"/>
                <a:cs typeface="Times New Roman" panose="02020603050405020304" pitchFamily="18" charset="0"/>
              </a:rPr>
            </a:br>
            <a:endParaRPr lang="en-IN" sz="4300"/>
          </a:p>
        </p:txBody>
      </p:sp>
      <p:sp>
        <p:nvSpPr>
          <p:cNvPr id="3" name="Content Placeholder 2">
            <a:extLst>
              <a:ext uri="{FF2B5EF4-FFF2-40B4-BE49-F238E27FC236}">
                <a16:creationId xmlns:a16="http://schemas.microsoft.com/office/drawing/2014/main" id="{FDF10881-0ED7-9F53-869D-C249176AC89E}"/>
              </a:ext>
            </a:extLst>
          </p:cNvPr>
          <p:cNvSpPr>
            <a:spLocks noGrp="1"/>
          </p:cNvSpPr>
          <p:nvPr>
            <p:ph idx="1"/>
          </p:nvPr>
        </p:nvSpPr>
        <p:spPr>
          <a:xfrm>
            <a:off x="1024128" y="2286000"/>
            <a:ext cx="8018271" cy="4023360"/>
          </a:xfrm>
        </p:spPr>
        <p:txBody>
          <a:bodyPr>
            <a:normAutofit/>
          </a:bodyPr>
          <a:lstStyle/>
          <a:p>
            <a:r>
              <a:rPr lang="en-US" sz="1700">
                <a:effectLst/>
                <a:latin typeface="Algerian" panose="04020705040A02060702" pitchFamily="82" charset="0"/>
                <a:ea typeface="Calibri" panose="020F0502020204030204" pitchFamily="34" charset="0"/>
                <a:cs typeface="Times New Roman" panose="02020603050405020304" pitchFamily="18" charset="0"/>
              </a:rPr>
              <a:t>Insights on Exploratory Data Analysis</a:t>
            </a:r>
            <a:endParaRPr lang="en-IN" sz="1700">
              <a:effectLst/>
              <a:latin typeface="Algerian" panose="04020705040A02060702" pitchFamily="82" charset="0"/>
              <a:ea typeface="Calibri" panose="020F0502020204030204" pitchFamily="34" charset="0"/>
              <a:cs typeface="Times New Roman" panose="02020603050405020304" pitchFamily="18" charset="0"/>
            </a:endParaRPr>
          </a:p>
          <a:p>
            <a:r>
              <a:rPr lang="en-IN" sz="1700">
                <a:latin typeface="Lucida Handwriting" panose="03010101010101010101" pitchFamily="66" charset="0"/>
              </a:rPr>
              <a:t>Non Racist/Sexist tweets has common words such as love, health, cute etc</a:t>
            </a:r>
          </a:p>
          <a:p>
            <a:r>
              <a:rPr lang="en-IN" sz="1700">
                <a:latin typeface="Lucida Handwriting" panose="03010101010101010101" pitchFamily="66" charset="0"/>
              </a:rPr>
              <a:t>Racist/Sexist tweets has common words such as Politics, black, hate</a:t>
            </a:r>
          </a:p>
          <a:p>
            <a:r>
              <a:rPr lang="en-US" sz="1700">
                <a:effectLst/>
                <a:latin typeface="Algerian" panose="04020705040A02060702" pitchFamily="82" charset="0"/>
                <a:ea typeface="Calibri" panose="020F0502020204030204" pitchFamily="34" charset="0"/>
                <a:cs typeface="Times New Roman" panose="02020603050405020304" pitchFamily="18" charset="0"/>
              </a:rPr>
              <a:t>Data preparation </a:t>
            </a:r>
            <a:endParaRPr lang="en-IN" sz="1700">
              <a:effectLst/>
              <a:latin typeface="Algerian" panose="04020705040A02060702" pitchFamily="82" charset="0"/>
              <a:ea typeface="Calibri" panose="020F0502020204030204" pitchFamily="34" charset="0"/>
              <a:cs typeface="Times New Roman" panose="02020603050405020304" pitchFamily="18" charset="0"/>
            </a:endParaRPr>
          </a:p>
          <a:p>
            <a:r>
              <a:rPr lang="en-IN" sz="1700" b="0" i="0">
                <a:effectLst/>
                <a:latin typeface="Lucida Handwriting" panose="03010101010101010101" pitchFamily="66" charset="0"/>
              </a:rPr>
              <a:t>Removing Twitter Handles (@user)</a:t>
            </a:r>
          </a:p>
          <a:p>
            <a:r>
              <a:rPr lang="en-US" sz="1700" b="0" i="0">
                <a:effectLst/>
                <a:latin typeface="Lucida Handwriting" panose="03010101010101010101" pitchFamily="66" charset="0"/>
              </a:rPr>
              <a:t>Removing Punctuations, Numbers, and Special Characters</a:t>
            </a:r>
          </a:p>
          <a:p>
            <a:r>
              <a:rPr lang="en-IN" sz="1700" b="0" i="0">
                <a:effectLst/>
                <a:latin typeface="Lucida Handwriting" panose="03010101010101010101" pitchFamily="66" charset="0"/>
              </a:rPr>
              <a:t>Removing Short Words</a:t>
            </a:r>
          </a:p>
          <a:p>
            <a:r>
              <a:rPr lang="en-IN" sz="1700" b="0" i="0">
                <a:effectLst/>
                <a:latin typeface="Lucida Handwriting" panose="03010101010101010101" pitchFamily="66" charset="0"/>
              </a:rPr>
              <a:t>Tokenization</a:t>
            </a:r>
          </a:p>
          <a:p>
            <a:endParaRPr lang="en-IN" sz="170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904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D5404-D50A-3EE5-B8AC-58AC001AFA0B}"/>
              </a:ext>
            </a:extLst>
          </p:cNvPr>
          <p:cNvSpPr>
            <a:spLocks noGrp="1"/>
          </p:cNvSpPr>
          <p:nvPr>
            <p:ph type="title"/>
          </p:nvPr>
        </p:nvSpPr>
        <p:spPr>
          <a:xfrm>
            <a:off x="1024128" y="585216"/>
            <a:ext cx="8018272" cy="1499616"/>
          </a:xfrm>
        </p:spPr>
        <p:txBody>
          <a:bodyPr>
            <a:normAutofit/>
          </a:bodyPr>
          <a:lstStyle/>
          <a:p>
            <a:endParaRPr lang="en-IN"/>
          </a:p>
        </p:txBody>
      </p:sp>
      <p:sp>
        <p:nvSpPr>
          <p:cNvPr id="3" name="Content Placeholder 2">
            <a:extLst>
              <a:ext uri="{FF2B5EF4-FFF2-40B4-BE49-F238E27FC236}">
                <a16:creationId xmlns:a16="http://schemas.microsoft.com/office/drawing/2014/main" id="{02D8EC0C-5C1E-17B8-8037-A8D42F44FB10}"/>
              </a:ext>
            </a:extLst>
          </p:cNvPr>
          <p:cNvSpPr>
            <a:spLocks noGrp="1"/>
          </p:cNvSpPr>
          <p:nvPr>
            <p:ph idx="1"/>
          </p:nvPr>
        </p:nvSpPr>
        <p:spPr>
          <a:xfrm>
            <a:off x="1024128" y="2286000"/>
            <a:ext cx="8018271" cy="4023360"/>
          </a:xfrm>
        </p:spPr>
        <p:txBody>
          <a:bodyPr>
            <a:normAutofit/>
          </a:bodyPr>
          <a:lstStyle/>
          <a:p>
            <a:r>
              <a:rPr lang="en-US">
                <a:effectLst/>
                <a:latin typeface="Algerian" panose="04020705040A02060702" pitchFamily="82" charset="0"/>
                <a:ea typeface="Calibri" panose="020F0502020204030204" pitchFamily="34" charset="0"/>
                <a:cs typeface="Times New Roman" panose="02020603050405020304" pitchFamily="18" charset="0"/>
              </a:rPr>
              <a:t>Model building with techniques</a:t>
            </a:r>
            <a:endParaRPr lang="en-IN">
              <a:effectLst/>
              <a:latin typeface="Algerian" panose="04020705040A02060702" pitchFamily="82" charset="0"/>
              <a:ea typeface="Calibri" panose="020F0502020204030204" pitchFamily="34" charset="0"/>
              <a:cs typeface="Times New Roman" panose="02020603050405020304" pitchFamily="18" charset="0"/>
            </a:endParaRPr>
          </a:p>
          <a:p>
            <a:pPr marL="0" indent="0">
              <a:buNone/>
            </a:pPr>
            <a:r>
              <a:rPr lang="en-IN" b="0" i="0">
                <a:effectLst/>
                <a:latin typeface="Lucida Handwriting" panose="03010101010101010101" pitchFamily="66" charset="0"/>
              </a:rPr>
              <a:t>1. Logistic Regression</a:t>
            </a:r>
          </a:p>
          <a:p>
            <a:pPr marL="0" indent="0">
              <a:buNone/>
            </a:pPr>
            <a:r>
              <a:rPr lang="en-IN" b="0" i="0">
                <a:effectLst/>
                <a:latin typeface="Lucida Handwriting" panose="03010101010101010101" pitchFamily="66" charset="0"/>
              </a:rPr>
              <a:t> 2. Support Vector Machine </a:t>
            </a:r>
          </a:p>
          <a:p>
            <a:pPr marL="0" indent="0">
              <a:buNone/>
            </a:pPr>
            <a:r>
              <a:rPr lang="en-IN" b="0" i="0">
                <a:effectLst/>
                <a:latin typeface="Lucida Handwriting" panose="03010101010101010101" pitchFamily="66" charset="0"/>
              </a:rPr>
              <a:t>3. </a:t>
            </a:r>
            <a:r>
              <a:rPr lang="en-IN" b="0" i="0" err="1">
                <a:effectLst/>
                <a:latin typeface="Lucida Handwriting" panose="03010101010101010101" pitchFamily="66" charset="0"/>
              </a:rPr>
              <a:t>RandomForest</a:t>
            </a:r>
            <a:r>
              <a:rPr lang="en-IN" b="0" i="0">
                <a:effectLst/>
                <a:latin typeface="Lucida Handwriting" panose="03010101010101010101" pitchFamily="66" charset="0"/>
              </a:rPr>
              <a:t> </a:t>
            </a:r>
          </a:p>
          <a:p>
            <a:pPr marL="0" indent="0">
              <a:buNone/>
            </a:pPr>
            <a:r>
              <a:rPr lang="en-IN" b="0" i="0">
                <a:effectLst/>
                <a:latin typeface="Lucida Handwriting" panose="03010101010101010101" pitchFamily="66" charset="0"/>
              </a:rPr>
              <a:t>4. </a:t>
            </a:r>
            <a:r>
              <a:rPr lang="en-IN" b="0" i="0" err="1">
                <a:effectLst/>
                <a:latin typeface="Lucida Handwriting" panose="03010101010101010101" pitchFamily="66" charset="0"/>
              </a:rPr>
              <a:t>XGBoost</a:t>
            </a:r>
            <a:endParaRPr lang="en-IN">
              <a:latin typeface="Lucida Handwriting" panose="03010101010101010101" pitchFamily="66" charset="0"/>
            </a:endParaRP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17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F6AC1-69DB-0980-3FF7-56B51A0BD31E}"/>
              </a:ext>
            </a:extLst>
          </p:cNvPr>
          <p:cNvSpPr>
            <a:spLocks noGrp="1"/>
          </p:cNvSpPr>
          <p:nvPr>
            <p:ph type="title"/>
          </p:nvPr>
        </p:nvSpPr>
        <p:spPr>
          <a:xfrm>
            <a:off x="1024128" y="585216"/>
            <a:ext cx="8018272" cy="1499616"/>
          </a:xfrm>
        </p:spPr>
        <p:txBody>
          <a:bodyPr>
            <a:normAutofit/>
          </a:bodyPr>
          <a:lstStyle/>
          <a:p>
            <a:r>
              <a:rPr lang="en-US" sz="3500">
                <a:effectLst/>
                <a:latin typeface="Broadway" panose="04040905080B02020502" pitchFamily="82" charset="0"/>
                <a:ea typeface="Calibri" panose="020F0502020204030204" pitchFamily="34" charset="0"/>
                <a:cs typeface="Times New Roman" panose="02020603050405020304" pitchFamily="18" charset="0"/>
              </a:rPr>
              <a:t>Model Accuracy and Evaluation</a:t>
            </a:r>
            <a:br>
              <a:rPr lang="en-IN" sz="3500">
                <a:effectLst/>
                <a:latin typeface="Calibri" panose="020F0502020204030204" pitchFamily="34" charset="0"/>
                <a:ea typeface="Calibri" panose="020F0502020204030204" pitchFamily="34" charset="0"/>
                <a:cs typeface="Times New Roman" panose="02020603050405020304" pitchFamily="18" charset="0"/>
              </a:rPr>
            </a:br>
            <a:endParaRPr lang="en-IN" sz="3500"/>
          </a:p>
        </p:txBody>
      </p:sp>
      <p:sp>
        <p:nvSpPr>
          <p:cNvPr id="3" name="Content Placeholder 2">
            <a:extLst>
              <a:ext uri="{FF2B5EF4-FFF2-40B4-BE49-F238E27FC236}">
                <a16:creationId xmlns:a16="http://schemas.microsoft.com/office/drawing/2014/main" id="{CDF438CE-D1E2-0FB1-EC78-DF75219B2163}"/>
              </a:ext>
            </a:extLst>
          </p:cNvPr>
          <p:cNvSpPr>
            <a:spLocks noGrp="1"/>
          </p:cNvSpPr>
          <p:nvPr>
            <p:ph idx="1"/>
          </p:nvPr>
        </p:nvSpPr>
        <p:spPr>
          <a:xfrm>
            <a:off x="1024128" y="2286000"/>
            <a:ext cx="8018271" cy="4023360"/>
          </a:xfrm>
        </p:spPr>
        <p:txBody>
          <a:bodyPr>
            <a:normAutofit/>
          </a:bodyPr>
          <a:lstStyle/>
          <a:p>
            <a:r>
              <a:rPr lang="en-IN">
                <a:latin typeface="Lucida Handwriting" panose="03010101010101010101" pitchFamily="66" charset="0"/>
              </a:rPr>
              <a:t>Model has an accuracy of 65%</a:t>
            </a:r>
          </a:p>
          <a:p>
            <a:r>
              <a:rPr lang="en-IN">
                <a:latin typeface="Lucida Handwriting" panose="03010101010101010101" pitchFamily="66" charset="0"/>
              </a:rPr>
              <a:t>Used word2vector and </a:t>
            </a:r>
            <a:r>
              <a:rPr lang="en-IN" err="1">
                <a:latin typeface="Lucida Handwriting" panose="03010101010101010101" pitchFamily="66" charset="0"/>
              </a:rPr>
              <a:t>xgboostclassifier</a:t>
            </a:r>
            <a:endParaRPr lang="en-IN">
              <a:latin typeface="Lucida Handwriting" panose="03010101010101010101" pitchFamily="66" charset="0"/>
            </a:endParaRPr>
          </a:p>
          <a:p>
            <a:r>
              <a:rPr lang="en-US">
                <a:effectLst/>
                <a:latin typeface="Algerian" panose="04020705040A02060702" pitchFamily="82" charset="0"/>
                <a:ea typeface="Calibri" panose="020F0502020204030204" pitchFamily="34" charset="0"/>
                <a:cs typeface="Times New Roman" panose="02020603050405020304" pitchFamily="18" charset="0"/>
              </a:rPr>
              <a:t>Conclusion</a:t>
            </a:r>
            <a:endParaRPr lang="en-IN">
              <a:effectLst/>
              <a:latin typeface="Algerian" panose="04020705040A02060702" pitchFamily="82" charset="0"/>
              <a:ea typeface="Calibri" panose="020F0502020204030204" pitchFamily="34" charset="0"/>
              <a:cs typeface="Times New Roman" panose="02020603050405020304" pitchFamily="18" charset="0"/>
            </a:endParaRPr>
          </a:p>
          <a:p>
            <a:r>
              <a:rPr lang="en-IN">
                <a:latin typeface="Lucida Handwriting" panose="03010101010101010101" pitchFamily="66" charset="0"/>
              </a:rPr>
              <a:t>After Submission my model accuracy was 65%</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986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446</TotalTime>
  <Words>406</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Algerian</vt:lpstr>
      <vt:lpstr>Arial</vt:lpstr>
      <vt:lpstr>Broadway</vt:lpstr>
      <vt:lpstr>Calibri</vt:lpstr>
      <vt:lpstr>Lucida Handwriting</vt:lpstr>
      <vt:lpstr>Tw Cen MT</vt:lpstr>
      <vt:lpstr>Tw Cen MT Condensed</vt:lpstr>
      <vt:lpstr>Wingdings 3</vt:lpstr>
      <vt:lpstr>Integral</vt:lpstr>
      <vt:lpstr>Twitter Sentiment Analysis</vt:lpstr>
      <vt:lpstr>Introduction </vt:lpstr>
      <vt:lpstr>The Problem </vt:lpstr>
      <vt:lpstr>Timeline </vt:lpstr>
      <vt:lpstr>Approach to Solution </vt:lpstr>
      <vt:lpstr>PowerPoint Presentation</vt:lpstr>
      <vt:lpstr>Model Accuracy and Evaluation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dc:title>
  <dc:creator>sushil kumar k</dc:creator>
  <cp:lastModifiedBy>sushil kumar k</cp:lastModifiedBy>
  <cp:revision>1</cp:revision>
  <dcterms:created xsi:type="dcterms:W3CDTF">2023-01-01T19:26:47Z</dcterms:created>
  <dcterms:modified xsi:type="dcterms:W3CDTF">2023-01-02T02:52:52Z</dcterms:modified>
</cp:coreProperties>
</file>