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94"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82" r:id="rId21"/>
    <p:sldId id="283" r:id="rId22"/>
    <p:sldId id="285" r:id="rId23"/>
    <p:sldId id="287" r:id="rId24"/>
    <p:sldId id="288" r:id="rId25"/>
    <p:sldId id="289" r:id="rId26"/>
    <p:sldId id="290" r:id="rId27"/>
    <p:sldId id="291" r:id="rId28"/>
    <p:sldId id="292" r:id="rId29"/>
    <p:sldId id="293" r:id="rId30"/>
    <p:sldId id="294" r:id="rId31"/>
    <p:sldId id="295" r:id="rId32"/>
    <p:sldId id="296" r:id="rId33"/>
    <p:sldId id="297" r:id="rId34"/>
    <p:sldId id="299" r:id="rId35"/>
    <p:sldId id="300" r:id="rId36"/>
    <p:sldId id="301" r:id="rId37"/>
    <p:sldId id="302" r:id="rId38"/>
    <p:sldId id="303" r:id="rId39"/>
    <p:sldId id="304" r:id="rId40"/>
    <p:sldId id="306" r:id="rId41"/>
    <p:sldId id="308" r:id="rId42"/>
    <p:sldId id="30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3" d="100"/>
          <a:sy n="73" d="100"/>
        </p:scale>
        <p:origin x="40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D6E202-B606-4609-B914-27C9371A1F6D}" type="datetime1">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1D723-8F53-4F53-90B0-1982A396982E}" type="datetime1">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F0F1C-5577-4ACB-BB62-DF8F3C494C7E}" type="datetime1">
              <a:rPr lang="en-US" smtClean="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5B394-D9F9-4F0C-B15D-605F45CB9E9F}" type="datetime1">
              <a:rPr lang="en-US" smtClean="0"/>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907D986-8816-4272-A432-0437A28A9828}" type="datetime1">
              <a:rPr lang="en-US" smtClean="0"/>
              <a:t>7/13/2022</a:t>
            </a:fld>
            <a:endParaRPr lang="en-US" dirty="0"/>
          </a:p>
        </p:txBody>
      </p:sp>
      <p:sp>
        <p:nvSpPr>
          <p:cNvPr id="9" name="Slide Number Placeholder 8"/>
          <p:cNvSpPr>
            <a:spLocks noGrp="1"/>
          </p:cNvSpPr>
          <p:nvPr>
            <p:ph type="sldNum" sz="quarter" idx="11"/>
          </p:nvPr>
        </p:nvSpPr>
        <p:spPr/>
        <p:txBody>
          <a:bodyPr/>
          <a:lstStyle/>
          <a:p>
            <a:fld id="{3A98EE3D-8CD1-4C3F-BD1C-C98C9596463C}" type="slidenum">
              <a:rPr lang="en-US" smtClean="0"/>
              <a:t>‹#›</a:t>
            </a:fld>
            <a:endParaRPr lang="en-US" dirty="0"/>
          </a:p>
        </p:txBody>
      </p:sp>
      <p:sp>
        <p:nvSpPr>
          <p:cNvPr id="10" name="Footer Placeholder 9"/>
          <p:cNvSpPr>
            <a:spLocks noGrp="1"/>
          </p:cNvSpPr>
          <p:nvPr>
            <p:ph type="ftr" sz="quarter" idx="12"/>
          </p:nvPr>
        </p:nvSpPr>
        <p:spPr/>
        <p:txBody>
          <a:bodyPr/>
          <a:lstStyle/>
          <a:p>
            <a:pPr algn="l"/>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A98EE3D-8CD1-4C3F-BD1C-C98C9596463C}" type="slidenum">
              <a:rPr lang="en-US" smtClean="0"/>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62D6E202-B606-4609-B914-27C9371A1F6D}" type="datetime1">
              <a:rPr lang="en-US" smtClean="0"/>
              <a:t>7/13/2022</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64467" y="225223"/>
            <a:ext cx="12627428" cy="616377"/>
          </a:xfrm>
        </p:spPr>
        <p:txBody>
          <a:bodyPr anchor="b">
            <a:normAutofit fontScale="90000"/>
          </a:bodyPr>
          <a:lstStyle/>
          <a:p>
            <a:r>
              <a:rPr lang="en-US" sz="4400" dirty="0">
                <a:solidFill>
                  <a:schemeClr val="tx1"/>
                </a:solidFill>
              </a:rPr>
              <a:t>MALIGNANT COMMENT CLASSIFIER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31851" y="5222196"/>
            <a:ext cx="3205640" cy="774186"/>
          </a:xfrm>
        </p:spPr>
        <p:txBody>
          <a:bodyPr anchor="t">
            <a:noAutofit/>
          </a:bodyPr>
          <a:lstStyle/>
          <a:p>
            <a:pPr algn="ctr">
              <a:lnSpc>
                <a:spcPct val="107000"/>
              </a:lnSpc>
              <a:spcAft>
                <a:spcPts val="800"/>
              </a:spcAft>
            </a:pPr>
            <a:r>
              <a:rPr lang="en-IN" b="1" dirty="0">
                <a:effectLst/>
                <a:latin typeface="+mj-lt"/>
                <a:ea typeface="Calibri" panose="020F0502020204030204" pitchFamily="34" charset="0"/>
                <a:cs typeface="Times New Roman" panose="02020603050405020304" pitchFamily="18" charset="0"/>
              </a:rPr>
              <a:t>SUBMITTED BY:</a:t>
            </a:r>
          </a:p>
          <a:p>
            <a:pPr algn="ctr">
              <a:lnSpc>
                <a:spcPct val="107000"/>
              </a:lnSpc>
              <a:spcAft>
                <a:spcPts val="800"/>
              </a:spcAft>
            </a:pPr>
            <a:r>
              <a:rPr lang="en-IN" b="1" dirty="0">
                <a:effectLst/>
                <a:latin typeface="+mj-lt"/>
                <a:ea typeface="Calibri" panose="020F0502020204030204" pitchFamily="34" charset="0"/>
                <a:cs typeface="Times New Roman" panose="02020603050405020304" pitchFamily="18" charset="0"/>
              </a:rPr>
              <a:t>SUSHIL JOSHI</a:t>
            </a:r>
          </a:p>
        </p:txBody>
      </p: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88403" y="1136377"/>
            <a:ext cx="6641791" cy="2551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8583" y="225223"/>
            <a:ext cx="6364676" cy="4099549"/>
          </a:xfrm>
          <a:prstGeom prst="rect">
            <a:avLst/>
          </a:prstGeom>
          <a:noFill/>
          <a:ln>
            <a:noFill/>
          </a:ln>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a:xfrm>
            <a:off x="328246" y="1031631"/>
            <a:ext cx="10441353" cy="5369169"/>
          </a:xfrm>
        </p:spPr>
        <p:txBody>
          <a:bodyPr>
            <a:normAutofit/>
          </a:bodyPr>
          <a:lstStyle/>
          <a:p>
            <a:endParaRPr lang="en-US" dirty="0"/>
          </a:p>
          <a:p>
            <a:endParaRPr lang="en-IN" dirty="0"/>
          </a:p>
          <a:p>
            <a:endParaRPr lang="en-IN" dirty="0"/>
          </a:p>
          <a:p>
            <a:pPr marL="0" indent="0" algn="ctr">
              <a:buNone/>
            </a:pP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1 Train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dirty="0"/>
          </a:p>
          <a:p>
            <a:endParaRPr lang="en-IN" dirty="0"/>
          </a:p>
          <a:p>
            <a:endParaRPr lang="en-IN" dirty="0"/>
          </a:p>
          <a:p>
            <a:pPr algn="ct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2 Test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E37DF6-27AB-4080-87DA-4BC7D3C05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1" y="2424267"/>
            <a:ext cx="5731510" cy="1263015"/>
          </a:xfrm>
          <a:prstGeom prst="rect">
            <a:avLst/>
          </a:prstGeom>
        </p:spPr>
      </p:pic>
      <p:pic>
        <p:nvPicPr>
          <p:cNvPr id="5" name="Picture 4">
            <a:extLst>
              <a:ext uri="{FF2B5EF4-FFF2-40B4-BE49-F238E27FC236}">
                <a16:creationId xmlns:a16="http://schemas.microsoft.com/office/drawing/2014/main" id="{9A7C980F-5007-42E6-9E1D-323B589C5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30" y="3988646"/>
            <a:ext cx="5885763" cy="147129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lstStyle/>
          <a:p>
            <a:pPr marL="2286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Malignant: </a:t>
            </a:r>
            <a:r>
              <a:rPr lang="en-IN" sz="1800" dirty="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Highly 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Rude: </a:t>
            </a:r>
            <a:r>
              <a:rPr lang="en-IN" sz="1800" dirty="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Loathe:</a:t>
            </a:r>
            <a:r>
              <a:rPr lang="en-IN" sz="1600" dirty="0">
                <a:effectLst/>
                <a:latin typeface="Arial" panose="020B0604020202020204" pitchFamily="34" charset="0"/>
                <a:ea typeface="Calibri" panose="020F0502020204030204" pitchFamily="34"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It describes the comments </a:t>
            </a:r>
            <a:r>
              <a:rPr lang="en-IN" sz="1800" dirty="0">
                <a:effectLst/>
                <a:latin typeface="Arial" panose="020B0604020202020204" pitchFamily="34" charset="0"/>
                <a:ea typeface="Calibri" panose="020F0502020204030204" pitchFamily="34" charset="0"/>
                <a:cs typeface="Times New Roman" panose="02020603050405020304" pitchFamily="18" charset="0"/>
              </a:rPr>
              <a:t>which are hateful and loathing in nature.  </a:t>
            </a:r>
          </a:p>
          <a:p>
            <a:pPr lvl="0" indent="-342900">
              <a:lnSpc>
                <a:spcPct val="107000"/>
              </a:lnSpc>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ID: </a:t>
            </a:r>
            <a:r>
              <a:rPr lang="en-IN" sz="1800" dirty="0">
                <a:latin typeface="Arial" panose="020B060402020202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Comment text: </a:t>
            </a:r>
            <a:r>
              <a:rPr lang="en-IN" sz="1800" dirty="0">
                <a:latin typeface="Arial" panose="020B0604020202020204" pitchFamily="34" charset="0"/>
                <a:ea typeface="Calibri" panose="020F0502020204030204" pitchFamily="34" charset="0"/>
                <a:cs typeface="Times New Roman" panose="02020603050405020304" pitchFamily="18" charset="0"/>
              </a:rPr>
              <a:t>This column contains the comments extracted from various social media platforms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 dataset was checked to see if there were any null values or random characters present. None were found.</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Column: </a:t>
            </a:r>
            <a:r>
              <a:rPr lang="en-IN" sz="1800" b="1" dirty="0">
                <a:effectLst/>
                <a:latin typeface="Arial" panose="020B0604020202020204" pitchFamily="34" charset="0"/>
                <a:ea typeface="Calibri" panose="020F0502020204030204" pitchFamily="34" charset="0"/>
                <a:cs typeface="Arial" panose="020B0604020202020204" pitchFamily="34" charset="0"/>
              </a:rPr>
              <a:t>ID</a:t>
            </a:r>
            <a:r>
              <a:rPr lang="en-IN" sz="1800" dirty="0">
                <a:effectLst/>
                <a:latin typeface="Arial" panose="020B0604020202020204" pitchFamily="34" charset="0"/>
                <a:ea typeface="Calibri" panose="020F0502020204030204" pitchFamily="34" charset="0"/>
                <a:cs typeface="Arial" panose="020B0604020202020204" pitchFamily="34" charset="0"/>
              </a:rPr>
              <a:t> was dropped since they don't contribute to building a good model for predicting the target variable values.</a:t>
            </a:r>
          </a:p>
          <a:p>
            <a:r>
              <a:rPr lang="en-US" dirty="0">
                <a:latin typeface="Arial" panose="020B0604020202020204" pitchFamily="34" charset="0"/>
                <a:cs typeface="Arial" panose="020B0604020202020204" pitchFamily="34" charset="0"/>
              </a:rPr>
              <a:t>The train and test dataset contents were then converted into lowercase. Punctuations, unnecessary characters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removed, currency symbols, phone numbers, web </a:t>
            </a:r>
            <a:r>
              <a:rPr lang="en-US" dirty="0" err="1">
                <a:latin typeface="Arial" panose="020B0604020202020204" pitchFamily="34" charset="0"/>
                <a:cs typeface="Arial" panose="020B0604020202020204" pitchFamily="34" charset="0"/>
              </a:rPr>
              <a:t>urls</a:t>
            </a:r>
            <a:r>
              <a:rPr lang="en-US" dirty="0">
                <a:latin typeface="Arial" panose="020B0604020202020204" pitchFamily="34" charset="0"/>
                <a:cs typeface="Arial" panose="020B0604020202020204" pitchFamily="34" charset="0"/>
              </a:rPr>
              <a:t>, email addresses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replaced with single words. Tokens that contributed nothing to semantics of the messages were removed as Stop words. Finally retained tokens were lemmatized using </a:t>
            </a:r>
            <a:r>
              <a:rPr lang="en-US" dirty="0" err="1">
                <a:latin typeface="Arial" panose="020B0604020202020204" pitchFamily="34" charset="0"/>
                <a:cs typeface="Arial" panose="020B0604020202020204" pitchFamily="34" charset="0"/>
              </a:rPr>
              <a:t>WordNetLemmatizer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string lengths of original comments and the cleaned comments were then compared.</a:t>
            </a: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tokens so vectorised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TfidVectorizer</a:t>
            </a:r>
            <a:r>
              <a:rPr lang="en-IN" sz="1800" dirty="0">
                <a:effectLst/>
                <a:latin typeface="Arial" panose="020B0604020202020204" pitchFamily="34" charset="0"/>
                <a:ea typeface="Calibri" panose="020F0502020204030204" pitchFamily="34" charset="0"/>
                <a:cs typeface="Times New Roman" panose="02020603050405020304" pitchFamily="18" charset="0"/>
              </a:rPr>
              <a:t> are input and classified as benign(0) or malignant(1) as output by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Assumptions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Train and Test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Intel core i3-2348M, 2.3GHz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4.0GB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NVIDIA GeForce 710M, </a:t>
            </a:r>
            <a:r>
              <a:rPr lang="en-IN" sz="1800" dirty="0">
                <a:latin typeface="Arial" panose="020B0604020202020204" pitchFamily="34" charset="0"/>
                <a:ea typeface="Calibri" panose="020F0502020204030204" pitchFamily="34" charset="0"/>
                <a:cs typeface="Times New Roman" panose="02020603050405020304" pitchFamily="18" charset="0"/>
              </a:rPr>
              <a:t>2</a:t>
            </a:r>
            <a:r>
              <a:rPr lang="en-IN" sz="1800" dirty="0">
                <a:effectLst/>
                <a:latin typeface="Arial" panose="020B0604020202020204" pitchFamily="34" charset="0"/>
                <a:ea typeface="Calibri" panose="020F0502020204030204" pitchFamily="34" charset="0"/>
                <a:cs typeface="Times New Roman" panose="02020603050405020304" pitchFamily="18" charset="0"/>
              </a:rPr>
              <a:t>GB .</a:t>
            </a: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etc</a:t>
            </a:r>
            <a:r>
              <a:rPr lang="en-IN" sz="1600" dirty="0">
                <a:effectLst/>
                <a:latin typeface="Arial" panose="020B060402020202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a:xfrm>
            <a:off x="668216" y="873370"/>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Distplots</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85B7C7-15FE-47FB-B223-67BDBC898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676" y="0"/>
            <a:ext cx="4646647" cy="6569451"/>
          </a:xfrm>
          <a:prstGeom prst="rect">
            <a:avLst/>
          </a:prstGeom>
        </p:spPr>
      </p:pic>
      <p:sp>
        <p:nvSpPr>
          <p:cNvPr id="2" name="TextBox 1"/>
          <p:cNvSpPr txBox="1"/>
          <p:nvPr/>
        </p:nvSpPr>
        <p:spPr>
          <a:xfrm>
            <a:off x="668215" y="785446"/>
            <a:ext cx="2977662" cy="1200329"/>
          </a:xfrm>
          <a:prstGeom prst="rect">
            <a:avLst/>
          </a:prstGeom>
          <a:noFill/>
        </p:spPr>
        <p:txBody>
          <a:bodyPr wrap="square" rtlCol="0">
            <a:spAutoFit/>
          </a:bodyPr>
          <a:lstStyle/>
          <a:p>
            <a:r>
              <a:rPr lang="en-IN" b="1" dirty="0" err="1">
                <a:solidFill>
                  <a:srgbClr val="000000"/>
                </a:solidFill>
                <a:latin typeface="Arial" panose="020B0604020202020204" pitchFamily="34" charset="0"/>
                <a:ea typeface="Times New Roman" panose="02020603050405020304" pitchFamily="18" charset="0"/>
              </a:rPr>
              <a:t>Analyzing</a:t>
            </a:r>
            <a:r>
              <a:rPr lang="en-IN" b="1" dirty="0">
                <a:solidFill>
                  <a:srgbClr val="000000"/>
                </a:solidFill>
                <a:latin typeface="Arial" panose="020B0604020202020204" pitchFamily="34" charset="0"/>
                <a:ea typeface="Times New Roman" panose="02020603050405020304" pitchFamily="18" charset="0"/>
              </a:rPr>
              <a:t> the Feature Columns</a:t>
            </a:r>
            <a:endParaRPr lang="en-IN" b="1" dirty="0">
              <a:latin typeface="Times New Roman" panose="02020603050405020304" pitchFamily="18" charset="0"/>
              <a:ea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29924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pPr marL="1143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I 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a:xfrm>
            <a:off x="375138" y="316523"/>
            <a:ext cx="10371015" cy="5169877"/>
          </a:xfrm>
        </p:spPr>
        <p:txBody>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p>
          <a:p>
            <a:pPr marL="114300" indent="0" algn="ctr">
              <a:buNone/>
            </a:pPr>
            <a:r>
              <a:rPr lang="en-IN" sz="1800" dirty="0">
                <a:latin typeface="Arial" panose="020B0604020202020204" pitchFamily="34" charset="0"/>
                <a:ea typeface="Calibri" panose="020F0502020204030204" pitchFamily="34" charset="0"/>
                <a:cs typeface="Times New Roman" panose="02020603050405020304" pitchFamily="18" charset="0"/>
              </a:rPr>
              <a:t>From the graphs it is observed that majority of the comments are benign.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87488CA-78C6-4A11-A4E3-DF00B51D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24" y="2542327"/>
            <a:ext cx="5005754" cy="3326765"/>
          </a:xfrm>
          <a:prstGeom prst="rect">
            <a:avLst/>
          </a:prstGeom>
        </p:spPr>
      </p:pic>
      <p:pic>
        <p:nvPicPr>
          <p:cNvPr id="5" name="Picture 4">
            <a:extLst>
              <a:ext uri="{FF2B5EF4-FFF2-40B4-BE49-F238E27FC236}">
                <a16:creationId xmlns:a16="http://schemas.microsoft.com/office/drawing/2014/main" id="{B2D3E248-E262-4522-882D-F6C6E87E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078" y="2529627"/>
            <a:ext cx="5251937" cy="3339465"/>
          </a:xfrm>
          <a:prstGeom prst="rect">
            <a:avLst/>
          </a:prstGeom>
        </p:spPr>
      </p:pic>
    </p:spTree>
    <p:extLst>
      <p:ext uri="{BB962C8B-B14F-4D97-AF65-F5344CB8AC3E}">
        <p14:creationId xmlns:p14="http://schemas.microsoft.com/office/powerpoint/2010/main" val="368416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AA70C-0167-4213-A43B-E39A693DF170}"/>
              </a:ext>
            </a:extLst>
          </p:cNvPr>
          <p:cNvSpPr>
            <a:spLocks noGrp="1"/>
          </p:cNvSpPr>
          <p:nvPr>
            <p:ph idx="1"/>
          </p:nvPr>
        </p:nvSpPr>
        <p:spPr>
          <a:xfrm>
            <a:off x="558018" y="1475154"/>
            <a:ext cx="10239414" cy="4068664"/>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above graph shows the composition of toxic comments, of which majority are malignant followed by rude comments, abusive comments, highly malignant comments, hateful comments and threats.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27BE7CF-B7C4-4EB2-B78D-BD6DF103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800" y="2129792"/>
            <a:ext cx="7340368" cy="2009172"/>
          </a:xfrm>
          <a:prstGeom prst="rect">
            <a:avLst/>
          </a:prstGeom>
        </p:spPr>
      </p:pic>
    </p:spTree>
    <p:extLst>
      <p:ext uri="{BB962C8B-B14F-4D97-AF65-F5344CB8AC3E}">
        <p14:creationId xmlns:p14="http://schemas.microsoft.com/office/powerpoint/2010/main" val="1088199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499402" y="373186"/>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various categories of Malignant Comments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rPr>
              <a:t>Malignant Words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677D071-6A60-4A01-9A5F-5F7D68A70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1" y="1368985"/>
            <a:ext cx="4689231" cy="4832130"/>
          </a:xfrm>
          <a:prstGeom prst="rect">
            <a:avLst/>
          </a:prstGeom>
        </p:spPr>
      </p:pic>
    </p:spTree>
    <p:extLst>
      <p:ext uri="{BB962C8B-B14F-4D97-AF65-F5344CB8AC3E}">
        <p14:creationId xmlns:p14="http://schemas.microsoft.com/office/powerpoint/2010/main" val="32699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E9DCEE-7852-40F9-8E8F-655EE717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78" y="785637"/>
            <a:ext cx="4594907" cy="4735931"/>
          </a:xfrm>
          <a:prstGeom prst="rect">
            <a:avLst/>
          </a:prstGeom>
        </p:spPr>
      </p:pic>
      <p:pic>
        <p:nvPicPr>
          <p:cNvPr id="5" name="Picture 4">
            <a:extLst>
              <a:ext uri="{FF2B5EF4-FFF2-40B4-BE49-F238E27FC236}">
                <a16:creationId xmlns:a16="http://schemas.microsoft.com/office/drawing/2014/main" id="{8CE4E3CD-0283-4BA8-8873-031FA86F7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497" y="785638"/>
            <a:ext cx="4595392" cy="4735930"/>
          </a:xfrm>
          <a:prstGeom prst="rect">
            <a:avLst/>
          </a:prstGeom>
        </p:spPr>
      </p:pic>
    </p:spTree>
    <p:extLst>
      <p:ext uri="{BB962C8B-B14F-4D97-AF65-F5344CB8AC3E}">
        <p14:creationId xmlns:p14="http://schemas.microsoft.com/office/powerpoint/2010/main" val="146771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6C2F9-6323-4210-B296-D7AF91842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64" y="671246"/>
            <a:ext cx="4933811" cy="5084785"/>
          </a:xfrm>
          <a:prstGeom prst="rect">
            <a:avLst/>
          </a:prstGeom>
        </p:spPr>
      </p:pic>
      <p:pic>
        <p:nvPicPr>
          <p:cNvPr id="5" name="Picture 4">
            <a:extLst>
              <a:ext uri="{FF2B5EF4-FFF2-40B4-BE49-F238E27FC236}">
                <a16:creationId xmlns:a16="http://schemas.microsoft.com/office/drawing/2014/main" id="{3B78A83D-9D72-4317-A27B-A6FCD668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408" y="671245"/>
            <a:ext cx="4934529" cy="5084785"/>
          </a:xfrm>
          <a:prstGeom prst="rect">
            <a:avLst/>
          </a:prstGeom>
        </p:spPr>
      </p:pic>
    </p:spTree>
    <p:extLst>
      <p:ext uri="{BB962C8B-B14F-4D97-AF65-F5344CB8AC3E}">
        <p14:creationId xmlns:p14="http://schemas.microsoft.com/office/powerpoint/2010/main" val="36959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EDC68-22BC-487E-A1A9-AA949CBD1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846" y="791514"/>
            <a:ext cx="5127052" cy="5284319"/>
          </a:xfrm>
          <a:prstGeom prst="rect">
            <a:avLst/>
          </a:prstGeom>
        </p:spPr>
      </p:pic>
    </p:spTree>
    <p:extLst>
      <p:ext uri="{BB962C8B-B14F-4D97-AF65-F5344CB8AC3E}">
        <p14:creationId xmlns:p14="http://schemas.microsoft.com/office/powerpoint/2010/main" val="230874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FAE38-FDE8-437E-AD5B-A2079C82DC26}"/>
              </a:ext>
            </a:extLst>
          </p:cNvPr>
          <p:cNvSpPr>
            <a:spLocks noGrp="1"/>
          </p:cNvSpPr>
          <p:nvPr>
            <p:ph idx="1"/>
          </p:nvPr>
        </p:nvSpPr>
        <p:spPr>
          <a:xfrm>
            <a:off x="621323" y="943708"/>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Since each of the categories had very small data available to work with, a new column: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 was created which only had binary classes: 0 which represented all the benign comments and 1 which represented all the comments which fell under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malignant,highly</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malignant,abusive,hateful,rude,threat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features. This column acted as Target Label column for malignant comment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93196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9F8D51-39EC-4B52-A90D-053018F4D5F8}"/>
              </a:ext>
            </a:extLst>
          </p:cNvPr>
          <p:cNvSpPr>
            <a:spLocks noGrp="1"/>
          </p:cNvSpPr>
          <p:nvPr>
            <p:ph idx="1"/>
          </p:nvPr>
        </p:nvSpPr>
        <p:spPr>
          <a:xfrm>
            <a:off x="527538" y="697523"/>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Visualising data in Target column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1FF80A0-5CE8-4A1C-9CED-3B727F2D8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779" y="1240287"/>
            <a:ext cx="7066234" cy="3906144"/>
          </a:xfrm>
          <a:prstGeom prst="rect">
            <a:avLst/>
          </a:prstGeom>
        </p:spPr>
      </p:pic>
    </p:spTree>
    <p:extLst>
      <p:ext uri="{BB962C8B-B14F-4D97-AF65-F5344CB8AC3E}">
        <p14:creationId xmlns:p14="http://schemas.microsoft.com/office/powerpoint/2010/main" val="149968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a:xfrm>
            <a:off x="633046" y="1028700"/>
            <a:ext cx="10160000" cy="4800600"/>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E491D3-6F06-45B0-A337-E3BE565E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3" y="2262555"/>
            <a:ext cx="7244861" cy="1384133"/>
          </a:xfrm>
          <a:prstGeom prst="rect">
            <a:avLst/>
          </a:prstGeom>
        </p:spPr>
      </p:pic>
    </p:spTree>
    <p:extLst>
      <p:ext uri="{BB962C8B-B14F-4D97-AF65-F5344CB8AC3E}">
        <p14:creationId xmlns:p14="http://schemas.microsoft.com/office/powerpoint/2010/main" val="207082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5D9F9-1B24-4F07-B38E-AAF6CE1518CA}"/>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28F4E95-5E09-4798-A65C-43106FAB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497" y="1699847"/>
            <a:ext cx="5118327" cy="4007030"/>
          </a:xfrm>
          <a:prstGeom prst="rect">
            <a:avLst/>
          </a:prstGeom>
        </p:spPr>
      </p:pic>
    </p:spTree>
    <p:extLst>
      <p:ext uri="{BB962C8B-B14F-4D97-AF65-F5344CB8AC3E}">
        <p14:creationId xmlns:p14="http://schemas.microsoft.com/office/powerpoint/2010/main" val="179042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With 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5D6D3-CECC-4CE5-AE07-8E78742B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60" y="586154"/>
            <a:ext cx="8150485" cy="4189924"/>
          </a:xfrm>
          <a:prstGeom prst="rect">
            <a:avLst/>
          </a:prstGeom>
        </p:spPr>
      </p:pic>
      <p:sp>
        <p:nvSpPr>
          <p:cNvPr id="2" name="TextBox 1"/>
          <p:cNvSpPr txBox="1"/>
          <p:nvPr/>
        </p:nvSpPr>
        <p:spPr>
          <a:xfrm>
            <a:off x="1043354" y="5005754"/>
            <a:ext cx="9636369" cy="1341649"/>
          </a:xfrm>
          <a:prstGeom prst="rect">
            <a:avLst/>
          </a:prstGeom>
          <a:noFill/>
        </p:spPr>
        <p:txBody>
          <a:bodyPr wrap="square" rtlCol="0">
            <a:spAutoFit/>
          </a:bodyPr>
          <a:lstStyle/>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From the graphs above it is observed that columns: </a:t>
            </a:r>
            <a:r>
              <a:rPr lang="en-IN" dirty="0" err="1">
                <a:latin typeface="Arial" panose="020B0604020202020204" pitchFamily="34" charset="0"/>
                <a:ea typeface="Calibri" panose="020F0502020204030204" pitchFamily="34" charset="0"/>
                <a:cs typeface="Times New Roman" panose="02020603050405020304" pitchFamily="18" charset="0"/>
              </a:rPr>
              <a:t>Rude,Abuse</a:t>
            </a:r>
            <a:r>
              <a:rPr lang="en-IN" dirty="0">
                <a:latin typeface="Arial" panose="020B0604020202020204" pitchFamily="34" charset="0"/>
                <a:ea typeface="Calibri" panose="020F0502020204030204" pitchFamily="34" charset="0"/>
                <a:cs typeface="Times New Roman" panose="02020603050405020304" pitchFamily="18" charset="0"/>
              </a:rPr>
              <a:t>, Malignant have highest positive correlation with </a:t>
            </a:r>
            <a:r>
              <a:rPr lang="en-IN" dirty="0" err="1">
                <a:latin typeface="Arial" panose="020B0604020202020204" pitchFamily="34" charset="0"/>
                <a:ea typeface="Calibri" panose="020F0502020204030204" pitchFamily="34" charset="0"/>
                <a:cs typeface="Times New Roman" panose="02020603050405020304" pitchFamily="18" charset="0"/>
              </a:rPr>
              <a:t>comment_type</a:t>
            </a:r>
            <a:r>
              <a:rPr lang="en-IN" dirty="0">
                <a:latin typeface="Arial" panose="020B0604020202020204" pitchFamily="34"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2794983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a:xfrm>
            <a:off x="480646" y="943708"/>
            <a:ext cx="10160000" cy="4800600"/>
          </a:xfrm>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a:xfrm>
            <a:off x="621323" y="1060939"/>
            <a:ext cx="10160000" cy="4800600"/>
          </a:xfrm>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1950637" y="1038662"/>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a:t>
            </a:r>
            <a:r>
              <a:rPr lang="en-IN" dirty="0">
                <a:latin typeface="Arial" panose="020B0604020202020204" pitchFamily="34" charset="0"/>
                <a:ea typeface="Calibri" panose="020F0502020204030204" pitchFamily="34" charset="0"/>
                <a:cs typeface="Times New Roman" panose="02020603050405020304" pitchFamily="18" charset="0"/>
              </a:rPr>
              <a:t>23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2A898CC-22EA-2985-9106-E81FC5DA63BC}"/>
              </a:ext>
            </a:extLst>
          </p:cNvPr>
          <p:cNvPicPr>
            <a:picLocks noChangeAspect="1"/>
          </p:cNvPicPr>
          <p:nvPr/>
        </p:nvPicPr>
        <p:blipFill>
          <a:blip r:embed="rId2"/>
          <a:stretch>
            <a:fillRect/>
          </a:stretch>
        </p:blipFill>
        <p:spPr>
          <a:xfrm>
            <a:off x="1424996" y="1740922"/>
            <a:ext cx="8401482" cy="2900747"/>
          </a:xfrm>
          <a:prstGeom prst="rect">
            <a:avLst/>
          </a:prstGeom>
        </p:spPr>
      </p:pic>
    </p:spTree>
    <p:extLst>
      <p:ext uri="{BB962C8B-B14F-4D97-AF65-F5344CB8AC3E}">
        <p14:creationId xmlns:p14="http://schemas.microsoft.com/office/powerpoint/2010/main" val="2115731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877027-FBE8-429A-B55A-9D7F28A1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400" y="947552"/>
            <a:ext cx="5751108" cy="3812017"/>
          </a:xfrm>
          <a:prstGeom prst="rect">
            <a:avLst/>
          </a:prstGeom>
        </p:spPr>
      </p:pic>
    </p:spTree>
    <p:extLst>
      <p:ext uri="{BB962C8B-B14F-4D97-AF65-F5344CB8AC3E}">
        <p14:creationId xmlns:p14="http://schemas.microsoft.com/office/powerpoint/2010/main" val="2156730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a:xfrm>
            <a:off x="808893" y="931985"/>
            <a:ext cx="10160000" cy="4800600"/>
          </a:xfrm>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F1-score were the metrics used to evaluate the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Log Loss quantifies the accuracy of a classifier by penalizing false classifications.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F2833-9AAB-A826-1507-90A2DC15F5E9}"/>
              </a:ext>
            </a:extLst>
          </p:cNvPr>
          <p:cNvPicPr>
            <a:picLocks noChangeAspect="1"/>
          </p:cNvPicPr>
          <p:nvPr/>
        </p:nvPicPr>
        <p:blipFill>
          <a:blip r:embed="rId2"/>
          <a:stretch>
            <a:fillRect/>
          </a:stretch>
        </p:blipFill>
        <p:spPr>
          <a:xfrm>
            <a:off x="278675" y="294455"/>
            <a:ext cx="2724478" cy="2919008"/>
          </a:xfrm>
          <a:prstGeom prst="rect">
            <a:avLst/>
          </a:prstGeom>
        </p:spPr>
      </p:pic>
      <p:pic>
        <p:nvPicPr>
          <p:cNvPr id="9" name="Picture 8">
            <a:extLst>
              <a:ext uri="{FF2B5EF4-FFF2-40B4-BE49-F238E27FC236}">
                <a16:creationId xmlns:a16="http://schemas.microsoft.com/office/drawing/2014/main" id="{7DDB4E45-E6CC-DD97-CE5E-6B5927AEAEDA}"/>
              </a:ext>
            </a:extLst>
          </p:cNvPr>
          <p:cNvPicPr>
            <a:picLocks noChangeAspect="1"/>
          </p:cNvPicPr>
          <p:nvPr/>
        </p:nvPicPr>
        <p:blipFill>
          <a:blip r:embed="rId3"/>
          <a:stretch>
            <a:fillRect/>
          </a:stretch>
        </p:blipFill>
        <p:spPr>
          <a:xfrm>
            <a:off x="197248" y="3344091"/>
            <a:ext cx="2939499" cy="3219454"/>
          </a:xfrm>
          <a:prstGeom prst="rect">
            <a:avLst/>
          </a:prstGeom>
        </p:spPr>
      </p:pic>
      <p:pic>
        <p:nvPicPr>
          <p:cNvPr id="11" name="Picture 10">
            <a:extLst>
              <a:ext uri="{FF2B5EF4-FFF2-40B4-BE49-F238E27FC236}">
                <a16:creationId xmlns:a16="http://schemas.microsoft.com/office/drawing/2014/main" id="{5AF6257B-0D32-B8F5-30D6-62F1F62C4B83}"/>
              </a:ext>
            </a:extLst>
          </p:cNvPr>
          <p:cNvPicPr>
            <a:picLocks noChangeAspect="1"/>
          </p:cNvPicPr>
          <p:nvPr/>
        </p:nvPicPr>
        <p:blipFill>
          <a:blip r:embed="rId4"/>
          <a:stretch>
            <a:fillRect/>
          </a:stretch>
        </p:blipFill>
        <p:spPr>
          <a:xfrm>
            <a:off x="3036328" y="294454"/>
            <a:ext cx="3148631" cy="2919009"/>
          </a:xfrm>
          <a:prstGeom prst="rect">
            <a:avLst/>
          </a:prstGeom>
        </p:spPr>
      </p:pic>
      <p:pic>
        <p:nvPicPr>
          <p:cNvPr id="13" name="Picture 12">
            <a:extLst>
              <a:ext uri="{FF2B5EF4-FFF2-40B4-BE49-F238E27FC236}">
                <a16:creationId xmlns:a16="http://schemas.microsoft.com/office/drawing/2014/main" id="{F413E549-89AD-80CC-759E-8EC6A360BC25}"/>
              </a:ext>
            </a:extLst>
          </p:cNvPr>
          <p:cNvPicPr>
            <a:picLocks noChangeAspect="1"/>
          </p:cNvPicPr>
          <p:nvPr/>
        </p:nvPicPr>
        <p:blipFill>
          <a:blip r:embed="rId5"/>
          <a:stretch>
            <a:fillRect/>
          </a:stretch>
        </p:blipFill>
        <p:spPr>
          <a:xfrm>
            <a:off x="6551370" y="3540671"/>
            <a:ext cx="3276754" cy="3158030"/>
          </a:xfrm>
          <a:prstGeom prst="rect">
            <a:avLst/>
          </a:prstGeom>
        </p:spPr>
      </p:pic>
      <p:pic>
        <p:nvPicPr>
          <p:cNvPr id="15" name="Picture 14">
            <a:extLst>
              <a:ext uri="{FF2B5EF4-FFF2-40B4-BE49-F238E27FC236}">
                <a16:creationId xmlns:a16="http://schemas.microsoft.com/office/drawing/2014/main" id="{074FB1F3-9C84-6EEB-5CAA-17AF56223507}"/>
              </a:ext>
            </a:extLst>
          </p:cNvPr>
          <p:cNvPicPr>
            <a:picLocks noChangeAspect="1"/>
          </p:cNvPicPr>
          <p:nvPr/>
        </p:nvPicPr>
        <p:blipFill>
          <a:blip r:embed="rId6"/>
          <a:stretch>
            <a:fillRect/>
          </a:stretch>
        </p:blipFill>
        <p:spPr>
          <a:xfrm>
            <a:off x="6223752" y="257174"/>
            <a:ext cx="2931920" cy="3143794"/>
          </a:xfrm>
          <a:prstGeom prst="rect">
            <a:avLst/>
          </a:prstGeom>
        </p:spPr>
      </p:pic>
      <p:pic>
        <p:nvPicPr>
          <p:cNvPr id="17" name="Picture 16">
            <a:extLst>
              <a:ext uri="{FF2B5EF4-FFF2-40B4-BE49-F238E27FC236}">
                <a16:creationId xmlns:a16="http://schemas.microsoft.com/office/drawing/2014/main" id="{D55735A3-66C1-668C-7776-6FFD27C39207}"/>
              </a:ext>
            </a:extLst>
          </p:cNvPr>
          <p:cNvPicPr>
            <a:picLocks noChangeAspect="1"/>
          </p:cNvPicPr>
          <p:nvPr/>
        </p:nvPicPr>
        <p:blipFill>
          <a:blip r:embed="rId7"/>
          <a:stretch>
            <a:fillRect/>
          </a:stretch>
        </p:blipFill>
        <p:spPr>
          <a:xfrm>
            <a:off x="3369524" y="3344090"/>
            <a:ext cx="3089905" cy="3494315"/>
          </a:xfrm>
          <a:prstGeom prst="rect">
            <a:avLst/>
          </a:prstGeom>
        </p:spPr>
      </p:pic>
      <p:pic>
        <p:nvPicPr>
          <p:cNvPr id="19" name="Picture 18">
            <a:extLst>
              <a:ext uri="{FF2B5EF4-FFF2-40B4-BE49-F238E27FC236}">
                <a16:creationId xmlns:a16="http://schemas.microsoft.com/office/drawing/2014/main" id="{091BD917-0B05-13D6-B78F-65FC5C6EC7D3}"/>
              </a:ext>
            </a:extLst>
          </p:cNvPr>
          <p:cNvPicPr>
            <a:picLocks noChangeAspect="1"/>
          </p:cNvPicPr>
          <p:nvPr/>
        </p:nvPicPr>
        <p:blipFill>
          <a:blip r:embed="rId8"/>
          <a:stretch>
            <a:fillRect/>
          </a:stretch>
        </p:blipFill>
        <p:spPr>
          <a:xfrm>
            <a:off x="8541113" y="70211"/>
            <a:ext cx="2730776" cy="3517721"/>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a:xfrm>
            <a:off x="574431" y="767862"/>
            <a:ext cx="10160000" cy="4800600"/>
          </a:xfrm>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20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20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normAutofit/>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dirty="0">
                <a:latin typeface="Arial" panose="020B0604020202020204" pitchFamily="34" charset="0"/>
                <a:cs typeface="Arial" panose="020B0604020202020204" pitchFamily="34" charset="0"/>
              </a:rPr>
              <a:t>	Predictive modelling, Classification algorithms are some of the machine learning techniques used along with the various libraries of the NLTK suite for Classification of comments. </a:t>
            </a:r>
          </a:p>
          <a:p>
            <a:pPr marL="114300" indent="0">
              <a:buNone/>
            </a:pPr>
            <a:r>
              <a:rPr lang="en-US" dirty="0">
                <a:latin typeface="Arial" panose="020B0604020202020204" pitchFamily="34" charset="0"/>
                <a:cs typeface="Arial" panose="020B0604020202020204" pitchFamily="34" charset="0"/>
              </a:rPr>
              <a:t>	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Two research papers titled: “Toxic Comment Classification” by Sara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Zaheri</a:t>
            </a:r>
            <a:r>
              <a:rPr lang="en-IN" sz="1800" dirty="0">
                <a:effectLst/>
                <a:latin typeface="Arial" panose="020B0604020202020204" pitchFamily="34" charset="0"/>
                <a:ea typeface="Calibri" panose="020F0502020204030204" pitchFamily="34" charset="0"/>
                <a:cs typeface="Times New Roman" panose="02020603050405020304" pitchFamily="18" charset="0"/>
              </a:rPr>
              <a:t> and “Machine learning methods for toxic comment classification: a systematic review” by Darko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Androcec</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reviewed and studied to gain insights into the nature of malignant comments, their impact on social media platforms and the various methods that are employed for training models to detect, identify and classify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lang="en-IN" b="1" dirty="0"/>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D3E5-8AF1-4627-9D29-D302FEFD637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FB1E729-F8CD-4B7D-A230-BEFCF7F63509}"/>
              </a:ext>
            </a:extLst>
          </p:cNvPr>
          <p:cNvSpPr>
            <a:spLocks noGrp="1"/>
          </p:cNvSpPr>
          <p:nvPr>
            <p:ph idx="1"/>
          </p:nvPr>
        </p:nvSpPr>
        <p:spPr>
          <a:xfrm>
            <a:off x="691661" y="2186354"/>
            <a:ext cx="10160000" cy="2139462"/>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Automatic recognition of malignant comments on online forums, and social media serves as a useful provision for moderators of public platforms as well as users who could receive warnings and filter unwanted contents. The need of advanced methods and techniques to improve identification of different types of comments posted online motivated the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39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P(message is malignant | message content) = P(message content | malignant). P(malignant) / P(message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2006/metadata/properties"/>
    <ds:schemaRef ds:uri="71af3243-3dd4-4a8d-8c0d-dd76da1f02a5"/>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154</TotalTime>
  <Words>2660</Words>
  <Application>Microsoft Office PowerPoint</Application>
  <PresentationFormat>Widescreen</PresentationFormat>
  <Paragraphs>132</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Cambria</vt:lpstr>
      <vt:lpstr>Courier New</vt:lpstr>
      <vt:lpstr>Franklin Gothic Book</vt:lpstr>
      <vt:lpstr>Symbol</vt:lpstr>
      <vt:lpstr>Times New Roman</vt:lpstr>
      <vt:lpstr>Adjacency</vt:lpstr>
      <vt:lpstr>MALIGNANT COMMENT CLASSIFIER PROJECT</vt:lpstr>
      <vt:lpstr>ACKNOWLEDGMENT</vt:lpstr>
      <vt:lpstr>INTRODUCTION</vt:lpstr>
      <vt:lpstr>PowerPoint Presentation</vt:lpstr>
      <vt:lpstr>INTRODUCTION</vt:lpstr>
      <vt:lpstr>PowerPoint Presentation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sourabh soni</dc:creator>
  <cp:lastModifiedBy>sushil joshi</cp:lastModifiedBy>
  <cp:revision>5</cp:revision>
  <dcterms:created xsi:type="dcterms:W3CDTF">2021-12-10T10:42:10Z</dcterms:created>
  <dcterms:modified xsi:type="dcterms:W3CDTF">2022-07-13T15:20:26Z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