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2" r:id="rId5"/>
    <p:sldId id="323" r:id="rId6"/>
    <p:sldId id="297" r:id="rId7"/>
    <p:sldId id="298" r:id="rId8"/>
    <p:sldId id="299" r:id="rId9"/>
    <p:sldId id="300" r:id="rId10"/>
    <p:sldId id="301" r:id="rId11"/>
    <p:sldId id="271" r:id="rId12"/>
    <p:sldId id="315" r:id="rId13"/>
    <p:sldId id="316" r:id="rId14"/>
    <p:sldId id="324" r:id="rId15"/>
    <p:sldId id="325" r:id="rId16"/>
    <p:sldId id="326" r:id="rId17"/>
    <p:sldId id="317"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19" r:id="rId37"/>
    <p:sldId id="345" r:id="rId38"/>
    <p:sldId id="320" r:id="rId39"/>
    <p:sldId id="347" r:id="rId40"/>
    <p:sldId id="348" r:id="rId41"/>
    <p:sldId id="321" r:id="rId42"/>
    <p:sldId id="31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15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1619395"/>
          </a:xfrm>
        </p:spPr>
        <p:txBody>
          <a:bodyPr>
            <a:normAutofit/>
          </a:bodyPr>
          <a:lstStyle/>
          <a:p>
            <a:br>
              <a:rPr lang="en-US" sz="4000" dirty="0">
                <a:cs typeface="Calibri Light"/>
              </a:rPr>
            </a:br>
            <a:r>
              <a:rPr lang="en-US" sz="4000" b="1" u="sng" dirty="0">
                <a:latin typeface="Times New Roman" panose="02020603050405020304" pitchFamily="18" charset="0"/>
                <a:cs typeface="Times New Roman" panose="02020603050405020304" pitchFamily="18" charset="0"/>
              </a:rPr>
              <a:t>CUSTOMER RETENTION ANALYSIS</a:t>
            </a:r>
          </a:p>
        </p:txBody>
      </p:sp>
      <p:sp>
        <p:nvSpPr>
          <p:cNvPr id="3" name="Subtitle 2"/>
          <p:cNvSpPr>
            <a:spLocks noGrp="1"/>
          </p:cNvSpPr>
          <p:nvPr>
            <p:ph type="subTitle" idx="1"/>
          </p:nvPr>
        </p:nvSpPr>
        <p:spPr>
          <a:xfrm>
            <a:off x="4584032" y="5089358"/>
            <a:ext cx="3657599" cy="1254940"/>
          </a:xfrm>
        </p:spPr>
        <p:txBody>
          <a:bodyPr vert="horz" lIns="91440" tIns="45720" rIns="91440" bIns="45720" rtlCol="0" anchor="t">
            <a:normAutofit fontScale="55000" lnSpcReduction="20000"/>
          </a:bodyPr>
          <a:lstStyle/>
          <a:p>
            <a:r>
              <a:rPr lang="en-US" dirty="0">
                <a:cs typeface="Calibri"/>
              </a:rPr>
              <a:t> </a:t>
            </a:r>
            <a:r>
              <a:rPr lang="en-US" sz="7300" dirty="0">
                <a:cs typeface="Calibri"/>
              </a:rPr>
              <a:t>Submitted by :</a:t>
            </a:r>
          </a:p>
          <a:p>
            <a:r>
              <a:rPr lang="en-US" sz="7300" dirty="0">
                <a:cs typeface="Calibri"/>
              </a:rPr>
              <a:t>Sushil Joshi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ea typeface="+mn-lt"/>
                <a:cs typeface="+mn-lt"/>
              </a:rPr>
              <a:t>Majority, 98 customers are shopping since above 4 years.</a:t>
            </a:r>
            <a:endParaRPr lang="en-US" sz="2400" dirty="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BF914E76-03F2-4A9B-8AD2-33FC8E420C91}"/>
              </a:ext>
            </a:extLst>
          </p:cNvPr>
          <p:cNvPicPr>
            <a:picLocks noChangeAspect="1"/>
          </p:cNvPicPr>
          <p:nvPr/>
        </p:nvPicPr>
        <p:blipFill>
          <a:blip r:embed="rId2"/>
          <a:stretch>
            <a:fillRect/>
          </a:stretch>
        </p:blipFill>
        <p:spPr>
          <a:xfrm>
            <a:off x="2105527" y="116976"/>
            <a:ext cx="8049126" cy="5661698"/>
          </a:xfrm>
          <a:prstGeom prst="rect">
            <a:avLst/>
          </a:prstGeom>
        </p:spPr>
      </p:pic>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78265" y="5893027"/>
            <a:ext cx="1165300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Observation:</a:t>
            </a:r>
            <a:endParaRPr lang="en-US" sz="2400" dirty="0">
              <a:ea typeface="+mn-lt"/>
              <a:cs typeface="+mn-lt"/>
            </a:endParaRPr>
          </a:p>
          <a:p>
            <a:r>
              <a:rPr lang="en-IN" sz="2400" dirty="0">
                <a:ea typeface="+mn-lt"/>
                <a:cs typeface="+mn-lt"/>
              </a:rPr>
              <a:t>Majority 114 of the customers have made less than 10 times  online purchase in past 1 year</a:t>
            </a: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id="{22B02883-88DD-499A-ABF9-A24B6D00031A}"/>
              </a:ext>
            </a:extLst>
          </p:cNvPr>
          <p:cNvPicPr>
            <a:picLocks noChangeAspect="1"/>
          </p:cNvPicPr>
          <p:nvPr/>
        </p:nvPicPr>
        <p:blipFill>
          <a:blip r:embed="rId2"/>
          <a:stretch>
            <a:fillRect/>
          </a:stretch>
        </p:blipFill>
        <p:spPr>
          <a:xfrm>
            <a:off x="2574757" y="312528"/>
            <a:ext cx="7954577" cy="531488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AEEB62E-F185-444B-B67B-B510418EB21E}"/>
              </a:ext>
            </a:extLst>
          </p:cNvPr>
          <p:cNvPicPr>
            <a:picLocks noChangeAspect="1"/>
          </p:cNvPicPr>
          <p:nvPr/>
        </p:nvPicPr>
        <p:blipFill>
          <a:blip r:embed="rId2"/>
          <a:stretch>
            <a:fillRect/>
          </a:stretch>
        </p:blipFill>
        <p:spPr>
          <a:xfrm>
            <a:off x="2731168" y="195904"/>
            <a:ext cx="6552705" cy="5589290"/>
          </a:xfrm>
          <a:prstGeom prst="rect">
            <a:avLst/>
          </a:prstGeom>
        </p:spPr>
      </p:pic>
      <p:sp>
        <p:nvSpPr>
          <p:cNvPr id="3" name="TextBox 2">
            <a:extLst>
              <a:ext uri="{FF2B5EF4-FFF2-40B4-BE49-F238E27FC236}">
                <a16:creationId xmlns:a16="http://schemas.microsoft.com/office/drawing/2014/main" id="{EF6991C1-754F-440D-903A-56F677DCB685}"/>
              </a:ext>
            </a:extLst>
          </p:cNvPr>
          <p:cNvSpPr txBox="1"/>
          <p:nvPr/>
        </p:nvSpPr>
        <p:spPr>
          <a:xfrm>
            <a:off x="773922" y="5831099"/>
            <a:ext cx="111253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 Majority, 142 customers use Mobile internet while shopping  online.</a:t>
            </a:r>
          </a:p>
        </p:txBody>
      </p:sp>
    </p:spTree>
    <p:extLst>
      <p:ext uri="{BB962C8B-B14F-4D97-AF65-F5344CB8AC3E}">
        <p14:creationId xmlns:p14="http://schemas.microsoft.com/office/powerpoint/2010/main" val="22538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37B9DE3-C821-4FB4-B86D-81676A8CCC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8707" y="-978568"/>
            <a:ext cx="7492125" cy="6603523"/>
          </a:xfrm>
          <a:prstGeom prst="rect">
            <a:avLst/>
          </a:prstGeom>
        </p:spPr>
      </p:pic>
      <p:sp>
        <p:nvSpPr>
          <p:cNvPr id="3" name="TextBox 2">
            <a:extLst>
              <a:ext uri="{FF2B5EF4-FFF2-40B4-BE49-F238E27FC236}">
                <a16:creationId xmlns:a16="http://schemas.microsoft.com/office/drawing/2014/main" id="{94221230-EBB9-423A-AF95-89268FCA6FD8}"/>
              </a:ext>
            </a:extLst>
          </p:cNvPr>
          <p:cNvSpPr txBox="1"/>
          <p:nvPr/>
        </p:nvSpPr>
        <p:spPr>
          <a:xfrm>
            <a:off x="1005159" y="5841523"/>
            <a:ext cx="10864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US" sz="2400" dirty="0">
                <a:cs typeface="Segoe UI"/>
              </a:rPr>
              <a:t>Majority, 134 customers have other screen size of mobile.</a:t>
            </a:r>
          </a:p>
        </p:txBody>
      </p:sp>
    </p:spTree>
    <p:extLst>
      <p:ext uri="{BB962C8B-B14F-4D97-AF65-F5344CB8AC3E}">
        <p14:creationId xmlns:p14="http://schemas.microsoft.com/office/powerpoint/2010/main" val="1579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12AFA-1800-427F-B340-BF74F3F36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484" y="280389"/>
            <a:ext cx="6677527" cy="5242106"/>
          </a:xfrm>
          <a:prstGeom prst="rect">
            <a:avLst/>
          </a:prstGeom>
        </p:spPr>
      </p:pic>
      <p:sp>
        <p:nvSpPr>
          <p:cNvPr id="4" name="TextBox 3">
            <a:extLst>
              <a:ext uri="{FF2B5EF4-FFF2-40B4-BE49-F238E27FC236}">
                <a16:creationId xmlns:a16="http://schemas.microsoft.com/office/drawing/2014/main" id="{BBEF4F4D-520D-4DEF-851D-B7BC5E70C4BC}"/>
              </a:ext>
            </a:extLst>
          </p:cNvPr>
          <p:cNvSpPr txBox="1"/>
          <p:nvPr/>
        </p:nvSpPr>
        <p:spPr>
          <a:xfrm>
            <a:off x="818148" y="5746614"/>
            <a:ext cx="10034336" cy="830997"/>
          </a:xfrm>
          <a:prstGeom prst="rect">
            <a:avLst/>
          </a:prstGeom>
          <a:noFill/>
        </p:spPr>
        <p:txBody>
          <a:bodyPr wrap="square" rtlCol="0">
            <a:spAutoFit/>
          </a:bodyPr>
          <a:lstStyle/>
          <a:p>
            <a:r>
              <a:rPr lang="en-US" sz="2400" dirty="0"/>
              <a:t>Observation:</a:t>
            </a:r>
          </a:p>
          <a:p>
            <a:r>
              <a:rPr lang="en-US" sz="2400" dirty="0"/>
              <a:t>Majority, 122 customers device operating system is Window/windows mobile</a:t>
            </a:r>
            <a:endParaRPr lang="en-IN" sz="2400" dirty="0"/>
          </a:p>
        </p:txBody>
      </p:sp>
    </p:spTree>
    <p:extLst>
      <p:ext uri="{BB962C8B-B14F-4D97-AF65-F5344CB8AC3E}">
        <p14:creationId xmlns:p14="http://schemas.microsoft.com/office/powerpoint/2010/main" val="225581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8D114-BF81-4FBF-BBDD-B15BA1A15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632" y="236194"/>
            <a:ext cx="7218947" cy="5150799"/>
          </a:xfrm>
          <a:prstGeom prst="rect">
            <a:avLst/>
          </a:prstGeom>
        </p:spPr>
      </p:pic>
      <p:sp>
        <p:nvSpPr>
          <p:cNvPr id="6" name="TextBox 5">
            <a:extLst>
              <a:ext uri="{FF2B5EF4-FFF2-40B4-BE49-F238E27FC236}">
                <a16:creationId xmlns:a16="http://schemas.microsoft.com/office/drawing/2014/main" id="{B83E6F7D-51FC-4126-9CE3-DEAAD939AC26}"/>
              </a:ext>
            </a:extLst>
          </p:cNvPr>
          <p:cNvSpPr txBox="1"/>
          <p:nvPr/>
        </p:nvSpPr>
        <p:spPr>
          <a:xfrm>
            <a:off x="905375" y="5862998"/>
            <a:ext cx="10729161" cy="830997"/>
          </a:xfrm>
          <a:prstGeom prst="rect">
            <a:avLst/>
          </a:prstGeom>
          <a:noFill/>
        </p:spPr>
        <p:txBody>
          <a:bodyPr wrap="square">
            <a:spAutoFit/>
          </a:bodyPr>
          <a:lstStyle/>
          <a:p>
            <a:r>
              <a:rPr lang="en-US" sz="2400" dirty="0"/>
              <a:t>Observation:</a:t>
            </a:r>
          </a:p>
          <a:p>
            <a:r>
              <a:rPr lang="en-US" sz="2400" dirty="0"/>
              <a:t>Majority, 216 customers use Google chrome browser to access the website.</a:t>
            </a:r>
            <a:endParaRPr lang="en-IN" sz="2400" dirty="0"/>
          </a:p>
        </p:txBody>
      </p:sp>
    </p:spTree>
    <p:extLst>
      <p:ext uri="{BB962C8B-B14F-4D97-AF65-F5344CB8AC3E}">
        <p14:creationId xmlns:p14="http://schemas.microsoft.com/office/powerpoint/2010/main" val="232441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5295E3-170F-4AED-9A12-047036E17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233" y="261102"/>
            <a:ext cx="6713620" cy="5213421"/>
          </a:xfrm>
          <a:prstGeom prst="rect">
            <a:avLst/>
          </a:prstGeom>
        </p:spPr>
      </p:pic>
      <p:sp>
        <p:nvSpPr>
          <p:cNvPr id="6" name="TextBox 5">
            <a:extLst>
              <a:ext uri="{FF2B5EF4-FFF2-40B4-BE49-F238E27FC236}">
                <a16:creationId xmlns:a16="http://schemas.microsoft.com/office/drawing/2014/main" id="{E2679E82-1CEF-4AB5-971B-ED6FE5EE89E5}"/>
              </a:ext>
            </a:extLst>
          </p:cNvPr>
          <p:cNvSpPr txBox="1"/>
          <p:nvPr/>
        </p:nvSpPr>
        <p:spPr>
          <a:xfrm>
            <a:off x="785561" y="5896888"/>
            <a:ext cx="9923045" cy="830997"/>
          </a:xfrm>
          <a:prstGeom prst="rect">
            <a:avLst/>
          </a:prstGeom>
          <a:noFill/>
        </p:spPr>
        <p:txBody>
          <a:bodyPr wrap="square">
            <a:spAutoFit/>
          </a:bodyPr>
          <a:lstStyle/>
          <a:p>
            <a:r>
              <a:rPr lang="en-US" sz="2400" dirty="0"/>
              <a:t>Observation:</a:t>
            </a:r>
          </a:p>
          <a:p>
            <a:r>
              <a:rPr lang="en-US" sz="2400" dirty="0"/>
              <a:t>majority 87 </a:t>
            </a:r>
            <a:r>
              <a:rPr lang="en-US" sz="2400" dirty="0" err="1"/>
              <a:t>coustomers</a:t>
            </a:r>
            <a:r>
              <a:rPr lang="en-US" sz="2400" dirty="0"/>
              <a:t> reach the online retail store using search engine.</a:t>
            </a:r>
            <a:endParaRPr lang="en-IN" sz="2400" dirty="0"/>
          </a:p>
        </p:txBody>
      </p:sp>
    </p:spTree>
    <p:extLst>
      <p:ext uri="{BB962C8B-B14F-4D97-AF65-F5344CB8AC3E}">
        <p14:creationId xmlns:p14="http://schemas.microsoft.com/office/powerpoint/2010/main" val="109143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DDEB186-47F2-44EC-B85C-1227437D33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0516" y="215379"/>
            <a:ext cx="6485021" cy="5242783"/>
          </a:xfrm>
          <a:prstGeom prst="rect">
            <a:avLst/>
          </a:prstGeom>
        </p:spPr>
      </p:pic>
      <p:sp>
        <p:nvSpPr>
          <p:cNvPr id="3" name="TextBox 2">
            <a:extLst>
              <a:ext uri="{FF2B5EF4-FFF2-40B4-BE49-F238E27FC236}">
                <a16:creationId xmlns:a16="http://schemas.microsoft.com/office/drawing/2014/main" id="{9ED46DE1-9A78-4BB3-9E14-5D8482575BE4}"/>
              </a:ext>
            </a:extLst>
          </p:cNvPr>
          <p:cNvSpPr txBox="1"/>
          <p:nvPr/>
        </p:nvSpPr>
        <p:spPr>
          <a:xfrm>
            <a:off x="643003" y="5442292"/>
            <a:ext cx="10436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Observation:</a:t>
            </a:r>
          </a:p>
          <a:p>
            <a:r>
              <a:rPr lang="en-US" sz="2400" dirty="0">
                <a:cs typeface="Segoe UI"/>
              </a:rPr>
              <a:t>Majority, 164 customers strongly agree that the content on the website must be easy to read and understand.</a:t>
            </a:r>
            <a:endParaRPr lang="en-IN" sz="2400" dirty="0">
              <a:cs typeface="Segoe UI"/>
            </a:endParaRPr>
          </a:p>
        </p:txBody>
      </p:sp>
    </p:spTree>
    <p:extLst>
      <p:ext uri="{BB962C8B-B14F-4D97-AF65-F5344CB8AC3E}">
        <p14:creationId xmlns:p14="http://schemas.microsoft.com/office/powerpoint/2010/main" val="95648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F8B82-36C0-46DD-BB46-17A031B51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4" y="151946"/>
            <a:ext cx="7014411" cy="5351488"/>
          </a:xfrm>
          <a:prstGeom prst="rect">
            <a:avLst/>
          </a:prstGeom>
        </p:spPr>
      </p:pic>
      <p:sp>
        <p:nvSpPr>
          <p:cNvPr id="6" name="TextBox 5">
            <a:extLst>
              <a:ext uri="{FF2B5EF4-FFF2-40B4-BE49-F238E27FC236}">
                <a16:creationId xmlns:a16="http://schemas.microsoft.com/office/drawing/2014/main" id="{2C113F15-BB9E-4778-8A12-78CEB0E4ED33}"/>
              </a:ext>
            </a:extLst>
          </p:cNvPr>
          <p:cNvSpPr txBox="1"/>
          <p:nvPr/>
        </p:nvSpPr>
        <p:spPr>
          <a:xfrm>
            <a:off x="252663" y="5505725"/>
            <a:ext cx="12585032" cy="1200329"/>
          </a:xfrm>
          <a:prstGeom prst="rect">
            <a:avLst/>
          </a:prstGeom>
          <a:noFill/>
        </p:spPr>
        <p:txBody>
          <a:bodyPr wrap="square">
            <a:spAutoFit/>
          </a:bodyPr>
          <a:lstStyle/>
          <a:p>
            <a:r>
              <a:rPr lang="en-US" sz="2400" dirty="0"/>
              <a:t>Observation:</a:t>
            </a:r>
          </a:p>
          <a:p>
            <a:r>
              <a:rPr lang="en-US" sz="2400" dirty="0"/>
              <a:t>Majority, 116 customers strongly agree that the Information on similar product to the one highlighted  is important for product comparison.</a:t>
            </a:r>
            <a:endParaRPr lang="en-IN" sz="2400" dirty="0"/>
          </a:p>
        </p:txBody>
      </p:sp>
    </p:spTree>
    <p:extLst>
      <p:ext uri="{BB962C8B-B14F-4D97-AF65-F5344CB8AC3E}">
        <p14:creationId xmlns:p14="http://schemas.microsoft.com/office/powerpoint/2010/main" val="22026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73E55-64A4-4B42-9AC8-01557C0B1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95" y="206094"/>
            <a:ext cx="7940842" cy="5175632"/>
          </a:xfrm>
          <a:prstGeom prst="rect">
            <a:avLst/>
          </a:prstGeom>
        </p:spPr>
      </p:pic>
      <p:sp>
        <p:nvSpPr>
          <p:cNvPr id="6" name="TextBox 5">
            <a:extLst>
              <a:ext uri="{FF2B5EF4-FFF2-40B4-BE49-F238E27FC236}">
                <a16:creationId xmlns:a16="http://schemas.microsoft.com/office/drawing/2014/main" id="{A8E9CF44-55CE-4406-A3BC-27430FCFE7B5}"/>
              </a:ext>
            </a:extLst>
          </p:cNvPr>
          <p:cNvSpPr txBox="1"/>
          <p:nvPr/>
        </p:nvSpPr>
        <p:spPr>
          <a:xfrm>
            <a:off x="326857" y="5517757"/>
            <a:ext cx="11538284" cy="1200329"/>
          </a:xfrm>
          <a:prstGeom prst="rect">
            <a:avLst/>
          </a:prstGeom>
          <a:noFill/>
        </p:spPr>
        <p:txBody>
          <a:bodyPr wrap="square">
            <a:spAutoFit/>
          </a:bodyPr>
          <a:lstStyle/>
          <a:p>
            <a:r>
              <a:rPr lang="en-US" sz="2400" dirty="0"/>
              <a:t>Observation:</a:t>
            </a:r>
          </a:p>
          <a:p>
            <a:r>
              <a:rPr lang="en-US" sz="2400" dirty="0"/>
              <a:t>Majority, 101 customers Agree that the Complete information on listed seller and product being offered is important for purchase decision.</a:t>
            </a:r>
            <a:endParaRPr lang="en-IN" sz="2400" dirty="0"/>
          </a:p>
        </p:txBody>
      </p:sp>
    </p:spTree>
    <p:extLst>
      <p:ext uri="{BB962C8B-B14F-4D97-AF65-F5344CB8AC3E}">
        <p14:creationId xmlns:p14="http://schemas.microsoft.com/office/powerpoint/2010/main" val="67017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803138" y="681916"/>
            <a:ext cx="10515600" cy="574769"/>
          </a:xfrm>
        </p:spPr>
        <p:txBody>
          <a:bodyPr>
            <a:normAutofit fontScale="90000"/>
          </a:bodyPr>
          <a:lstStyle/>
          <a:p>
            <a:r>
              <a:rPr lang="en-US" b="1" dirty="0">
                <a:latin typeface="+mn-lt"/>
                <a:cs typeface="Calibri Light"/>
              </a:rPr>
              <a:t>Table Of Contents :</a:t>
            </a:r>
            <a:endParaRPr lang="en-US" b="1" dirty="0">
              <a:latin typeface="+mn-lt"/>
            </a:endParaRPr>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34453" y="1670990"/>
            <a:ext cx="10452970" cy="6067893"/>
          </a:xfrm>
        </p:spPr>
        <p:txBody>
          <a:bodyPr vert="horz" lIns="91440" tIns="45720" rIns="91440" bIns="45720" rtlCol="0" anchor="t">
            <a:noAutofit/>
          </a:bodyPr>
          <a:lstStyle/>
          <a:p>
            <a:pPr marL="0" indent="0">
              <a:buNone/>
            </a:pPr>
            <a:r>
              <a:rPr lang="en-US" sz="2400" dirty="0">
                <a:cs typeface="Calibri"/>
              </a:rPr>
              <a:t>1.   What is customer retention?</a:t>
            </a:r>
          </a:p>
          <a:p>
            <a:pPr marL="0" indent="0">
              <a:buNone/>
            </a:pPr>
            <a:r>
              <a:rPr lang="en-IN" sz="2400" dirty="0">
                <a:ea typeface="+mn-lt"/>
                <a:cs typeface="+mn-lt"/>
              </a:rPr>
              <a:t>2.   Data analysis</a:t>
            </a:r>
            <a:endParaRPr lang="en-IN" sz="2400" dirty="0">
              <a:cs typeface="Calibri"/>
            </a:endParaRPr>
          </a:p>
          <a:p>
            <a:pPr marL="0" indent="0">
              <a:buNone/>
            </a:pPr>
            <a:r>
              <a:rPr lang="en-IN" sz="2400" dirty="0">
                <a:ea typeface="+mn-lt"/>
                <a:cs typeface="+mn-lt"/>
              </a:rPr>
              <a:t>3.   Conclusion</a:t>
            </a:r>
          </a:p>
          <a:p>
            <a:pPr marL="0" indent="0">
              <a:buNone/>
            </a:pPr>
            <a:r>
              <a:rPr lang="en-IN" sz="2400" dirty="0">
                <a:ea typeface="+mn-lt"/>
                <a:cs typeface="+mn-lt"/>
              </a:rPr>
              <a:t>4.   Limitations of this work and Scope for Future Work</a:t>
            </a:r>
          </a:p>
          <a:p>
            <a:pPr marL="0" indent="0">
              <a:buNone/>
            </a:pPr>
            <a:r>
              <a:rPr lang="en-IN" sz="2400" dirty="0">
                <a:ea typeface="+mn-lt"/>
                <a:cs typeface="+mn-lt"/>
              </a:rPr>
              <a:t>5.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8766C-7F83-4216-9DE6-B6CB6109E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37" y="285452"/>
            <a:ext cx="7423484" cy="5086418"/>
          </a:xfrm>
          <a:prstGeom prst="rect">
            <a:avLst/>
          </a:prstGeom>
        </p:spPr>
      </p:pic>
      <p:sp>
        <p:nvSpPr>
          <p:cNvPr id="6" name="TextBox 5">
            <a:extLst>
              <a:ext uri="{FF2B5EF4-FFF2-40B4-BE49-F238E27FC236}">
                <a16:creationId xmlns:a16="http://schemas.microsoft.com/office/drawing/2014/main" id="{A753DCA9-9930-424D-96FD-5C11C48A91F3}"/>
              </a:ext>
            </a:extLst>
          </p:cNvPr>
          <p:cNvSpPr txBox="1"/>
          <p:nvPr/>
        </p:nvSpPr>
        <p:spPr>
          <a:xfrm>
            <a:off x="240632" y="5492186"/>
            <a:ext cx="11951368" cy="1200329"/>
          </a:xfrm>
          <a:prstGeom prst="rect">
            <a:avLst/>
          </a:prstGeom>
          <a:noFill/>
        </p:spPr>
        <p:txBody>
          <a:bodyPr wrap="square">
            <a:spAutoFit/>
          </a:bodyPr>
          <a:lstStyle/>
          <a:p>
            <a:r>
              <a:rPr lang="en-US" sz="2400" dirty="0"/>
              <a:t>Observation:</a:t>
            </a:r>
          </a:p>
          <a:p>
            <a:r>
              <a:rPr lang="en-US" sz="2400" dirty="0"/>
              <a:t>Majority, 132 customers Agree that All relevant information on listed products must be stated clearly.</a:t>
            </a:r>
            <a:endParaRPr lang="en-IN" sz="2400" dirty="0"/>
          </a:p>
        </p:txBody>
      </p:sp>
    </p:spTree>
    <p:extLst>
      <p:ext uri="{BB962C8B-B14F-4D97-AF65-F5344CB8AC3E}">
        <p14:creationId xmlns:p14="http://schemas.microsoft.com/office/powerpoint/2010/main" val="2953039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74294-190F-4651-B5AF-52B0AB36B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4" y="436995"/>
            <a:ext cx="7000652" cy="5534543"/>
          </a:xfrm>
          <a:prstGeom prst="rect">
            <a:avLst/>
          </a:prstGeom>
        </p:spPr>
      </p:pic>
      <p:sp>
        <p:nvSpPr>
          <p:cNvPr id="6" name="TextBox 5">
            <a:extLst>
              <a:ext uri="{FF2B5EF4-FFF2-40B4-BE49-F238E27FC236}">
                <a16:creationId xmlns:a16="http://schemas.microsoft.com/office/drawing/2014/main" id="{0278FE90-1719-4331-859B-43C41A94968E}"/>
              </a:ext>
            </a:extLst>
          </p:cNvPr>
          <p:cNvSpPr txBox="1"/>
          <p:nvPr/>
        </p:nvSpPr>
        <p:spPr>
          <a:xfrm>
            <a:off x="700837" y="5959506"/>
            <a:ext cx="9321467" cy="830997"/>
          </a:xfrm>
          <a:prstGeom prst="rect">
            <a:avLst/>
          </a:prstGeom>
          <a:noFill/>
        </p:spPr>
        <p:txBody>
          <a:bodyPr wrap="square">
            <a:spAutoFit/>
          </a:bodyPr>
          <a:lstStyle/>
          <a:p>
            <a:r>
              <a:rPr lang="en-US" sz="2400" dirty="0"/>
              <a:t>Observation:</a:t>
            </a:r>
          </a:p>
          <a:p>
            <a:r>
              <a:rPr lang="en-US" sz="2400" dirty="0"/>
              <a:t>Majority, 141 customers Strongly agree to Ease of navigation in website.</a:t>
            </a:r>
            <a:endParaRPr lang="en-IN" sz="2400" dirty="0"/>
          </a:p>
        </p:txBody>
      </p:sp>
    </p:spTree>
    <p:extLst>
      <p:ext uri="{BB962C8B-B14F-4D97-AF65-F5344CB8AC3E}">
        <p14:creationId xmlns:p14="http://schemas.microsoft.com/office/powerpoint/2010/main" val="214163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68F85-0862-42D2-9A35-313B0DF5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189" y="352312"/>
            <a:ext cx="6550472" cy="5268243"/>
          </a:xfrm>
          <a:prstGeom prst="rect">
            <a:avLst/>
          </a:prstGeom>
        </p:spPr>
      </p:pic>
      <p:sp>
        <p:nvSpPr>
          <p:cNvPr id="6" name="TextBox 5">
            <a:extLst>
              <a:ext uri="{FF2B5EF4-FFF2-40B4-BE49-F238E27FC236}">
                <a16:creationId xmlns:a16="http://schemas.microsoft.com/office/drawing/2014/main" id="{BBF82ECA-0059-479D-B2E7-5800D7FABA3C}"/>
              </a:ext>
            </a:extLst>
          </p:cNvPr>
          <p:cNvSpPr txBox="1"/>
          <p:nvPr/>
        </p:nvSpPr>
        <p:spPr>
          <a:xfrm>
            <a:off x="676776" y="5861588"/>
            <a:ext cx="9213181" cy="830997"/>
          </a:xfrm>
          <a:prstGeom prst="rect">
            <a:avLst/>
          </a:prstGeom>
          <a:noFill/>
        </p:spPr>
        <p:txBody>
          <a:bodyPr wrap="square">
            <a:spAutoFit/>
          </a:bodyPr>
          <a:lstStyle/>
          <a:p>
            <a:r>
              <a:rPr lang="en-US" sz="2400" dirty="0"/>
              <a:t>Observation:</a:t>
            </a:r>
          </a:p>
          <a:p>
            <a:r>
              <a:rPr lang="en-US" sz="2400" dirty="0"/>
              <a:t>Majority, 115 customers Strongly agree to Loading and processing speed.</a:t>
            </a:r>
            <a:endParaRPr lang="en-IN" sz="2400" dirty="0"/>
          </a:p>
        </p:txBody>
      </p:sp>
    </p:spTree>
    <p:extLst>
      <p:ext uri="{BB962C8B-B14F-4D97-AF65-F5344CB8AC3E}">
        <p14:creationId xmlns:p14="http://schemas.microsoft.com/office/powerpoint/2010/main" val="168168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3373C-E131-4E8D-8FD3-60EFEA9BE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211" y="250430"/>
            <a:ext cx="6027819" cy="5301532"/>
          </a:xfrm>
          <a:prstGeom prst="rect">
            <a:avLst/>
          </a:prstGeom>
        </p:spPr>
      </p:pic>
      <p:sp>
        <p:nvSpPr>
          <p:cNvPr id="6" name="TextBox 5">
            <a:extLst>
              <a:ext uri="{FF2B5EF4-FFF2-40B4-BE49-F238E27FC236}">
                <a16:creationId xmlns:a16="http://schemas.microsoft.com/office/drawing/2014/main" id="{ECECAFA4-52AC-4262-90D5-05CA1B0FF42C}"/>
              </a:ext>
            </a:extLst>
          </p:cNvPr>
          <p:cNvSpPr txBox="1"/>
          <p:nvPr/>
        </p:nvSpPr>
        <p:spPr>
          <a:xfrm>
            <a:off x="344905" y="5776573"/>
            <a:ext cx="11020926" cy="830997"/>
          </a:xfrm>
          <a:prstGeom prst="rect">
            <a:avLst/>
          </a:prstGeom>
          <a:noFill/>
        </p:spPr>
        <p:txBody>
          <a:bodyPr wrap="square">
            <a:spAutoFit/>
          </a:bodyPr>
          <a:lstStyle/>
          <a:p>
            <a:r>
              <a:rPr lang="en-US" sz="2400" dirty="0"/>
              <a:t>Observation:</a:t>
            </a:r>
          </a:p>
          <a:p>
            <a:r>
              <a:rPr lang="en-US" sz="2400" dirty="0"/>
              <a:t>Majority, 189 customers Strongly agree to User friendly Interface of the website.</a:t>
            </a:r>
            <a:endParaRPr lang="en-IN" sz="2400" dirty="0"/>
          </a:p>
        </p:txBody>
      </p:sp>
    </p:spTree>
    <p:extLst>
      <p:ext uri="{BB962C8B-B14F-4D97-AF65-F5344CB8AC3E}">
        <p14:creationId xmlns:p14="http://schemas.microsoft.com/office/powerpoint/2010/main" val="137122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C72C2-9D15-4162-ABB3-7A44625BE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414" y="289492"/>
            <a:ext cx="5786462" cy="5334128"/>
          </a:xfrm>
          <a:prstGeom prst="rect">
            <a:avLst/>
          </a:prstGeom>
        </p:spPr>
      </p:pic>
      <p:sp>
        <p:nvSpPr>
          <p:cNvPr id="6" name="TextBox 5">
            <a:extLst>
              <a:ext uri="{FF2B5EF4-FFF2-40B4-BE49-F238E27FC236}">
                <a16:creationId xmlns:a16="http://schemas.microsoft.com/office/drawing/2014/main" id="{135F9302-D0F5-4405-8397-235DECA5E7F8}"/>
              </a:ext>
            </a:extLst>
          </p:cNvPr>
          <p:cNvSpPr txBox="1"/>
          <p:nvPr/>
        </p:nvSpPr>
        <p:spPr>
          <a:xfrm>
            <a:off x="372978" y="5828157"/>
            <a:ext cx="11105147" cy="830997"/>
          </a:xfrm>
          <a:prstGeom prst="rect">
            <a:avLst/>
          </a:prstGeom>
          <a:noFill/>
        </p:spPr>
        <p:txBody>
          <a:bodyPr wrap="square">
            <a:spAutoFit/>
          </a:bodyPr>
          <a:lstStyle/>
          <a:p>
            <a:r>
              <a:rPr lang="en-US" sz="2400" dirty="0"/>
              <a:t>Observation:</a:t>
            </a:r>
          </a:p>
          <a:p>
            <a:r>
              <a:rPr lang="en-US" sz="2400" dirty="0"/>
              <a:t>Majority, 159 customers Strongly agree to Convenient Payment methods.</a:t>
            </a:r>
            <a:endParaRPr lang="en-IN" sz="2400" dirty="0"/>
          </a:p>
        </p:txBody>
      </p:sp>
    </p:spTree>
    <p:extLst>
      <p:ext uri="{BB962C8B-B14F-4D97-AF65-F5344CB8AC3E}">
        <p14:creationId xmlns:p14="http://schemas.microsoft.com/office/powerpoint/2010/main" val="2290934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6DE670-CB50-435D-91E9-5C61172C9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97043"/>
            <a:ext cx="6619485" cy="5232066"/>
          </a:xfrm>
          <a:prstGeom prst="rect">
            <a:avLst/>
          </a:prstGeom>
        </p:spPr>
      </p:pic>
      <p:sp>
        <p:nvSpPr>
          <p:cNvPr id="6" name="TextBox 5">
            <a:extLst>
              <a:ext uri="{FF2B5EF4-FFF2-40B4-BE49-F238E27FC236}">
                <a16:creationId xmlns:a16="http://schemas.microsoft.com/office/drawing/2014/main" id="{709DE9AB-B578-4558-8D07-E4362938DF20}"/>
              </a:ext>
            </a:extLst>
          </p:cNvPr>
          <p:cNvSpPr txBox="1"/>
          <p:nvPr/>
        </p:nvSpPr>
        <p:spPr>
          <a:xfrm>
            <a:off x="338890" y="5505726"/>
            <a:ext cx="11514220" cy="1200329"/>
          </a:xfrm>
          <a:prstGeom prst="rect">
            <a:avLst/>
          </a:prstGeom>
          <a:noFill/>
        </p:spPr>
        <p:txBody>
          <a:bodyPr wrap="square">
            <a:spAutoFit/>
          </a:bodyPr>
          <a:lstStyle/>
          <a:p>
            <a:r>
              <a:rPr lang="en-US" sz="2400" dirty="0"/>
              <a:t>Observation:</a:t>
            </a:r>
          </a:p>
          <a:p>
            <a:r>
              <a:rPr lang="en-US" sz="2400" dirty="0"/>
              <a:t>Majority, 141 customers Strongly agree to Trust that the online retail store will fulfill its part of the transaction at the stipulated time.</a:t>
            </a:r>
            <a:endParaRPr lang="en-IN" sz="2400" dirty="0"/>
          </a:p>
        </p:txBody>
      </p:sp>
    </p:spTree>
    <p:extLst>
      <p:ext uri="{BB962C8B-B14F-4D97-AF65-F5344CB8AC3E}">
        <p14:creationId xmlns:p14="http://schemas.microsoft.com/office/powerpoint/2010/main" val="289817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1DF76-51E4-413F-B270-AEAF1A9A4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74" y="214397"/>
            <a:ext cx="6939325" cy="5309512"/>
          </a:xfrm>
          <a:prstGeom prst="rect">
            <a:avLst/>
          </a:prstGeom>
        </p:spPr>
      </p:pic>
      <p:sp>
        <p:nvSpPr>
          <p:cNvPr id="6" name="TextBox 5">
            <a:extLst>
              <a:ext uri="{FF2B5EF4-FFF2-40B4-BE49-F238E27FC236}">
                <a16:creationId xmlns:a16="http://schemas.microsoft.com/office/drawing/2014/main" id="{FA9BD989-B99D-489F-ADF3-AF3520CF1E8F}"/>
              </a:ext>
            </a:extLst>
          </p:cNvPr>
          <p:cNvSpPr txBox="1"/>
          <p:nvPr/>
        </p:nvSpPr>
        <p:spPr>
          <a:xfrm>
            <a:off x="194510" y="5523909"/>
            <a:ext cx="11802979" cy="1200329"/>
          </a:xfrm>
          <a:prstGeom prst="rect">
            <a:avLst/>
          </a:prstGeom>
          <a:noFill/>
        </p:spPr>
        <p:txBody>
          <a:bodyPr wrap="square">
            <a:spAutoFit/>
          </a:bodyPr>
          <a:lstStyle/>
          <a:p>
            <a:r>
              <a:rPr lang="en-US" sz="2400" dirty="0"/>
              <a:t>Observation:</a:t>
            </a:r>
          </a:p>
          <a:p>
            <a:r>
              <a:rPr lang="en-US" sz="2400" dirty="0"/>
              <a:t>Majority, 194 customers Strongly agree to Empathy (readiness to assist with queries) towards the customers.</a:t>
            </a:r>
            <a:endParaRPr lang="en-IN" sz="2400" dirty="0"/>
          </a:p>
        </p:txBody>
      </p:sp>
    </p:spTree>
    <p:extLst>
      <p:ext uri="{BB962C8B-B14F-4D97-AF65-F5344CB8AC3E}">
        <p14:creationId xmlns:p14="http://schemas.microsoft.com/office/powerpoint/2010/main" val="271049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C33EA9-AA6B-4F86-844D-77039B0C9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84" y="190272"/>
            <a:ext cx="6314352" cy="5365457"/>
          </a:xfrm>
          <a:prstGeom prst="rect">
            <a:avLst/>
          </a:prstGeom>
        </p:spPr>
      </p:pic>
      <p:sp>
        <p:nvSpPr>
          <p:cNvPr id="6" name="TextBox 5">
            <a:extLst>
              <a:ext uri="{FF2B5EF4-FFF2-40B4-BE49-F238E27FC236}">
                <a16:creationId xmlns:a16="http://schemas.microsoft.com/office/drawing/2014/main" id="{83068BF9-494F-46AF-889E-534536F4A513}"/>
              </a:ext>
            </a:extLst>
          </p:cNvPr>
          <p:cNvSpPr txBox="1"/>
          <p:nvPr/>
        </p:nvSpPr>
        <p:spPr>
          <a:xfrm>
            <a:off x="170448" y="5836731"/>
            <a:ext cx="12161920" cy="830997"/>
          </a:xfrm>
          <a:prstGeom prst="rect">
            <a:avLst/>
          </a:prstGeom>
          <a:noFill/>
        </p:spPr>
        <p:txBody>
          <a:bodyPr wrap="square">
            <a:spAutoFit/>
          </a:bodyPr>
          <a:lstStyle/>
          <a:p>
            <a:r>
              <a:rPr lang="en-US" sz="2400" dirty="0"/>
              <a:t>Observation:</a:t>
            </a:r>
          </a:p>
          <a:p>
            <a:r>
              <a:rPr lang="en-US" sz="2400" dirty="0"/>
              <a:t>Majority, 185 customers Strongly agree to Being able to guarantee the privacy of the customer.</a:t>
            </a:r>
            <a:endParaRPr lang="en-IN" sz="2400" dirty="0"/>
          </a:p>
        </p:txBody>
      </p:sp>
    </p:spTree>
    <p:extLst>
      <p:ext uri="{BB962C8B-B14F-4D97-AF65-F5344CB8AC3E}">
        <p14:creationId xmlns:p14="http://schemas.microsoft.com/office/powerpoint/2010/main" val="1123294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73C0E-C659-48C9-8030-C410DB177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023" y="336884"/>
            <a:ext cx="7119251" cy="5338775"/>
          </a:xfrm>
          <a:prstGeom prst="rect">
            <a:avLst/>
          </a:prstGeom>
        </p:spPr>
      </p:pic>
      <p:sp>
        <p:nvSpPr>
          <p:cNvPr id="6" name="TextBox 5">
            <a:extLst>
              <a:ext uri="{FF2B5EF4-FFF2-40B4-BE49-F238E27FC236}">
                <a16:creationId xmlns:a16="http://schemas.microsoft.com/office/drawing/2014/main" id="{7E80C1F2-3675-4270-A777-01191F86B845}"/>
              </a:ext>
            </a:extLst>
          </p:cNvPr>
          <p:cNvSpPr txBox="1"/>
          <p:nvPr/>
        </p:nvSpPr>
        <p:spPr>
          <a:xfrm>
            <a:off x="16042" y="5566155"/>
            <a:ext cx="12175958" cy="1200329"/>
          </a:xfrm>
          <a:prstGeom prst="rect">
            <a:avLst/>
          </a:prstGeom>
          <a:noFill/>
        </p:spPr>
        <p:txBody>
          <a:bodyPr wrap="square">
            <a:spAutoFit/>
          </a:bodyPr>
          <a:lstStyle/>
          <a:p>
            <a:r>
              <a:rPr lang="en-US" sz="2400" dirty="0"/>
              <a:t>Observation:</a:t>
            </a:r>
          </a:p>
          <a:p>
            <a:r>
              <a:rPr lang="en-US" sz="2400" dirty="0"/>
              <a:t>Majority, 149 customers Strongly agree to Responsiveness, availability of several communication channels (email, online rep, twitter, phone etc.)</a:t>
            </a:r>
            <a:endParaRPr lang="en-IN" sz="2400" dirty="0"/>
          </a:p>
        </p:txBody>
      </p:sp>
    </p:spTree>
    <p:extLst>
      <p:ext uri="{BB962C8B-B14F-4D97-AF65-F5344CB8AC3E}">
        <p14:creationId xmlns:p14="http://schemas.microsoft.com/office/powerpoint/2010/main" val="168849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8AB64-5CA3-4EB4-AC82-ADF67376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42" y="334159"/>
            <a:ext cx="6994471" cy="5250777"/>
          </a:xfrm>
          <a:prstGeom prst="rect">
            <a:avLst/>
          </a:prstGeom>
        </p:spPr>
      </p:pic>
      <p:sp>
        <p:nvSpPr>
          <p:cNvPr id="6" name="TextBox 5">
            <a:extLst>
              <a:ext uri="{FF2B5EF4-FFF2-40B4-BE49-F238E27FC236}">
                <a16:creationId xmlns:a16="http://schemas.microsoft.com/office/drawing/2014/main" id="{FF9942A8-68B1-4628-BDC7-5DFB0AA790F3}"/>
              </a:ext>
            </a:extLst>
          </p:cNvPr>
          <p:cNvSpPr txBox="1"/>
          <p:nvPr/>
        </p:nvSpPr>
        <p:spPr>
          <a:xfrm>
            <a:off x="0" y="5824699"/>
            <a:ext cx="12248147" cy="830997"/>
          </a:xfrm>
          <a:prstGeom prst="rect">
            <a:avLst/>
          </a:prstGeom>
          <a:noFill/>
        </p:spPr>
        <p:txBody>
          <a:bodyPr wrap="square">
            <a:spAutoFit/>
          </a:bodyPr>
          <a:lstStyle/>
          <a:p>
            <a:r>
              <a:rPr lang="en-US" sz="2400" dirty="0"/>
              <a:t>Observation:</a:t>
            </a:r>
          </a:p>
          <a:p>
            <a:r>
              <a:rPr lang="en-US" sz="2400" dirty="0"/>
              <a:t>Majority, 105 customers Strongly agree to Online shopping gives monetary benefit and discounts.</a:t>
            </a:r>
            <a:endParaRPr lang="en-IN" sz="2400" dirty="0"/>
          </a:p>
        </p:txBody>
      </p:sp>
    </p:spTree>
    <p:extLst>
      <p:ext uri="{BB962C8B-B14F-4D97-AF65-F5344CB8AC3E}">
        <p14:creationId xmlns:p14="http://schemas.microsoft.com/office/powerpoint/2010/main" val="37635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1117640" y="804959"/>
            <a:ext cx="77567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What</a:t>
            </a:r>
            <a:r>
              <a:rPr lang="en-IN" sz="4000" b="1" dirty="0">
                <a:ea typeface="+mn-lt"/>
                <a:cs typeface="+mn-lt"/>
              </a:rPr>
              <a:t> is customer retention?</a:t>
            </a:r>
            <a:endParaRPr lang="en-US" sz="4000" dirty="0">
              <a:cs typeface="Calibri"/>
            </a:endParaRPr>
          </a:p>
          <a:p>
            <a:endParaRPr lang="en-US" sz="3200" dirty="0">
              <a:cs typeface="Calibri" panose="020F0502020204030204"/>
            </a:endParaRPr>
          </a:p>
          <a:p>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005294"/>
            <a:ext cx="1092349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400" dirty="0">
                <a:ea typeface="+mn-lt"/>
                <a:cs typeface="+mn-lt"/>
              </a:rPr>
              <a:t>Simply put, customer retention rate is the ability of a company  to retain its customers over a given period of time. </a:t>
            </a:r>
          </a:p>
          <a:p>
            <a:pPr algn="just"/>
            <a:endParaRPr lang="en-US" sz="2400" dirty="0">
              <a:ea typeface="+mn-lt"/>
              <a:cs typeface="+mn-lt"/>
            </a:endParaRPr>
          </a:p>
          <a:p>
            <a:pPr marL="457200" indent="-457200" algn="just">
              <a:buFont typeface="Arial"/>
              <a:buChar char="•"/>
            </a:pPr>
            <a:r>
              <a:rPr lang="en-US" sz="2400" dirty="0">
                <a:ea typeface="+mn-lt"/>
                <a:cs typeface="+mn-lt"/>
              </a:rPr>
              <a:t>There are a  number of actions and activities certain companies take to  reduce churn and increase customer retention.</a:t>
            </a:r>
          </a:p>
          <a:p>
            <a:pPr algn="just"/>
            <a:endParaRPr lang="en-US" sz="2400" dirty="0">
              <a:ea typeface="+mn-lt"/>
              <a:cs typeface="+mn-lt"/>
            </a:endParaRPr>
          </a:p>
          <a:p>
            <a:pPr marL="457200" indent="-457200" algn="just">
              <a:buFont typeface="Arial"/>
              <a:buChar char="•"/>
            </a:pPr>
            <a:r>
              <a:rPr lang="en-US" sz="2400" dirty="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sz="2400" dirty="0">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13966-CC98-4E55-A5D3-2A1D51454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547" y="341252"/>
            <a:ext cx="7279106" cy="5145147"/>
          </a:xfrm>
          <a:prstGeom prst="rect">
            <a:avLst/>
          </a:prstGeom>
        </p:spPr>
      </p:pic>
      <p:sp>
        <p:nvSpPr>
          <p:cNvPr id="6" name="TextBox 5">
            <a:extLst>
              <a:ext uri="{FF2B5EF4-FFF2-40B4-BE49-F238E27FC236}">
                <a16:creationId xmlns:a16="http://schemas.microsoft.com/office/drawing/2014/main" id="{B73B9D72-4EB4-4F21-B1E2-637FB34AD50B}"/>
              </a:ext>
            </a:extLst>
          </p:cNvPr>
          <p:cNvSpPr txBox="1"/>
          <p:nvPr/>
        </p:nvSpPr>
        <p:spPr>
          <a:xfrm>
            <a:off x="254668" y="5901678"/>
            <a:ext cx="11682664" cy="830997"/>
          </a:xfrm>
          <a:prstGeom prst="rect">
            <a:avLst/>
          </a:prstGeom>
          <a:noFill/>
        </p:spPr>
        <p:txBody>
          <a:bodyPr wrap="square">
            <a:spAutoFit/>
          </a:bodyPr>
          <a:lstStyle/>
          <a:p>
            <a:r>
              <a:rPr lang="en-US" sz="2400" dirty="0"/>
              <a:t>Observation:</a:t>
            </a:r>
          </a:p>
          <a:p>
            <a:r>
              <a:rPr lang="en-US" sz="2400" dirty="0"/>
              <a:t>Majority, 86 customers Strongly agree to Enjoyment is derived from shopping online.</a:t>
            </a:r>
            <a:endParaRPr lang="en-IN" sz="2400" dirty="0"/>
          </a:p>
        </p:txBody>
      </p:sp>
    </p:spTree>
    <p:extLst>
      <p:ext uri="{BB962C8B-B14F-4D97-AF65-F5344CB8AC3E}">
        <p14:creationId xmlns:p14="http://schemas.microsoft.com/office/powerpoint/2010/main" val="2088460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AD37BA-C6D8-4134-9A98-4FC37CC4D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115" y="334252"/>
            <a:ext cx="6942222" cy="5248401"/>
          </a:xfrm>
          <a:prstGeom prst="rect">
            <a:avLst/>
          </a:prstGeom>
        </p:spPr>
      </p:pic>
      <p:sp>
        <p:nvSpPr>
          <p:cNvPr id="6" name="TextBox 5">
            <a:extLst>
              <a:ext uri="{FF2B5EF4-FFF2-40B4-BE49-F238E27FC236}">
                <a16:creationId xmlns:a16="http://schemas.microsoft.com/office/drawing/2014/main" id="{DF34C691-4062-4728-BBEB-4AFF23924547}"/>
              </a:ext>
            </a:extLst>
          </p:cNvPr>
          <p:cNvSpPr txBox="1"/>
          <p:nvPr/>
        </p:nvSpPr>
        <p:spPr>
          <a:xfrm>
            <a:off x="278731" y="5925823"/>
            <a:ext cx="11634537" cy="830997"/>
          </a:xfrm>
          <a:prstGeom prst="rect">
            <a:avLst/>
          </a:prstGeom>
          <a:noFill/>
        </p:spPr>
        <p:txBody>
          <a:bodyPr wrap="square">
            <a:spAutoFit/>
          </a:bodyPr>
          <a:lstStyle/>
          <a:p>
            <a:r>
              <a:rPr lang="en-US" sz="2400" dirty="0"/>
              <a:t>Observation:</a:t>
            </a:r>
          </a:p>
          <a:p>
            <a:r>
              <a:rPr lang="en-US" sz="2400" dirty="0"/>
              <a:t>Majority, 146 customers Strongly agree to Shopping online is convenient and flexible.</a:t>
            </a:r>
            <a:endParaRPr lang="en-IN" sz="2400" dirty="0"/>
          </a:p>
        </p:txBody>
      </p:sp>
    </p:spTree>
    <p:extLst>
      <p:ext uri="{BB962C8B-B14F-4D97-AF65-F5344CB8AC3E}">
        <p14:creationId xmlns:p14="http://schemas.microsoft.com/office/powerpoint/2010/main" val="424500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8DB16-67B3-44CF-8325-9FCFED883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0" y="307203"/>
            <a:ext cx="6767538" cy="4970816"/>
          </a:xfrm>
          <a:prstGeom prst="rect">
            <a:avLst/>
          </a:prstGeom>
        </p:spPr>
      </p:pic>
      <p:sp>
        <p:nvSpPr>
          <p:cNvPr id="6" name="TextBox 5">
            <a:extLst>
              <a:ext uri="{FF2B5EF4-FFF2-40B4-BE49-F238E27FC236}">
                <a16:creationId xmlns:a16="http://schemas.microsoft.com/office/drawing/2014/main" id="{B8CB1CBA-2E56-4F66-9C82-70B6467011F9}"/>
              </a:ext>
            </a:extLst>
          </p:cNvPr>
          <p:cNvSpPr txBox="1"/>
          <p:nvPr/>
        </p:nvSpPr>
        <p:spPr>
          <a:xfrm>
            <a:off x="409073" y="5637810"/>
            <a:ext cx="11574379" cy="1200329"/>
          </a:xfrm>
          <a:prstGeom prst="rect">
            <a:avLst/>
          </a:prstGeom>
          <a:noFill/>
        </p:spPr>
        <p:txBody>
          <a:bodyPr wrap="square">
            <a:spAutoFit/>
          </a:bodyPr>
          <a:lstStyle/>
          <a:p>
            <a:r>
              <a:rPr lang="en-US" sz="2400" dirty="0"/>
              <a:t>Observation:</a:t>
            </a:r>
          </a:p>
          <a:p>
            <a:r>
              <a:rPr lang="en-US" sz="2400" dirty="0"/>
              <a:t>Majority, 198 customers Strongly agree to Return and replacement policy of the e-tailer is important for purchase decision.</a:t>
            </a:r>
            <a:endParaRPr lang="en-IN" sz="2400" dirty="0"/>
          </a:p>
        </p:txBody>
      </p:sp>
    </p:spTree>
    <p:extLst>
      <p:ext uri="{BB962C8B-B14F-4D97-AF65-F5344CB8AC3E}">
        <p14:creationId xmlns:p14="http://schemas.microsoft.com/office/powerpoint/2010/main" val="256335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08B13-B3AF-48E8-A396-019CDAB96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126" y="236180"/>
            <a:ext cx="6581274" cy="5116944"/>
          </a:xfrm>
          <a:prstGeom prst="rect">
            <a:avLst/>
          </a:prstGeom>
        </p:spPr>
      </p:pic>
      <p:sp>
        <p:nvSpPr>
          <p:cNvPr id="6" name="TextBox 5">
            <a:extLst>
              <a:ext uri="{FF2B5EF4-FFF2-40B4-BE49-F238E27FC236}">
                <a16:creationId xmlns:a16="http://schemas.microsoft.com/office/drawing/2014/main" id="{3D0D1CDA-CC20-4AED-A619-CF5A7EA74116}"/>
              </a:ext>
            </a:extLst>
          </p:cNvPr>
          <p:cNvSpPr txBox="1"/>
          <p:nvPr/>
        </p:nvSpPr>
        <p:spPr>
          <a:xfrm>
            <a:off x="278731" y="5463751"/>
            <a:ext cx="11634537" cy="1200329"/>
          </a:xfrm>
          <a:prstGeom prst="rect">
            <a:avLst/>
          </a:prstGeom>
          <a:noFill/>
        </p:spPr>
        <p:txBody>
          <a:bodyPr wrap="square">
            <a:spAutoFit/>
          </a:bodyPr>
          <a:lstStyle/>
          <a:p>
            <a:r>
              <a:rPr lang="en-US" sz="2400" dirty="0"/>
              <a:t>Observation:</a:t>
            </a:r>
          </a:p>
          <a:p>
            <a:r>
              <a:rPr lang="en-US" sz="2400" dirty="0"/>
              <a:t>Majority, 115 customers Strongly agree to Gaining access to loyalty programs is a benefit of shopping online.</a:t>
            </a:r>
            <a:endParaRPr lang="en-IN" sz="2400" dirty="0"/>
          </a:p>
        </p:txBody>
      </p:sp>
    </p:spTree>
    <p:extLst>
      <p:ext uri="{BB962C8B-B14F-4D97-AF65-F5344CB8AC3E}">
        <p14:creationId xmlns:p14="http://schemas.microsoft.com/office/powerpoint/2010/main" val="206472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387AD-4692-445F-9ED4-E28C8D334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232" y="571728"/>
            <a:ext cx="7182852" cy="4773429"/>
          </a:xfrm>
          <a:prstGeom prst="rect">
            <a:avLst/>
          </a:prstGeom>
        </p:spPr>
      </p:pic>
      <p:sp>
        <p:nvSpPr>
          <p:cNvPr id="6" name="TextBox 5">
            <a:extLst>
              <a:ext uri="{FF2B5EF4-FFF2-40B4-BE49-F238E27FC236}">
                <a16:creationId xmlns:a16="http://schemas.microsoft.com/office/drawing/2014/main" id="{4C063392-958D-45F4-9DF2-D64CC0ACE212}"/>
              </a:ext>
            </a:extLst>
          </p:cNvPr>
          <p:cNvSpPr txBox="1"/>
          <p:nvPr/>
        </p:nvSpPr>
        <p:spPr>
          <a:xfrm>
            <a:off x="316832" y="5475783"/>
            <a:ext cx="11875168" cy="1200329"/>
          </a:xfrm>
          <a:prstGeom prst="rect">
            <a:avLst/>
          </a:prstGeom>
          <a:noFill/>
        </p:spPr>
        <p:txBody>
          <a:bodyPr wrap="square">
            <a:spAutoFit/>
          </a:bodyPr>
          <a:lstStyle/>
          <a:p>
            <a:r>
              <a:rPr lang="en-US" sz="2400" dirty="0"/>
              <a:t>Observation:</a:t>
            </a:r>
          </a:p>
          <a:p>
            <a:r>
              <a:rPr lang="en-US" sz="2400" dirty="0"/>
              <a:t>Majority, 133 customers Strongly agree to Displaying quality Information on the website improves satisfaction of customers.</a:t>
            </a:r>
            <a:endParaRPr lang="en-IN" sz="2400" dirty="0"/>
          </a:p>
        </p:txBody>
      </p:sp>
    </p:spTree>
    <p:extLst>
      <p:ext uri="{BB962C8B-B14F-4D97-AF65-F5344CB8AC3E}">
        <p14:creationId xmlns:p14="http://schemas.microsoft.com/office/powerpoint/2010/main" val="1914197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1B7D90-B8D5-46EC-90D0-AAAC3E86F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305" y="215930"/>
            <a:ext cx="6858000" cy="5077965"/>
          </a:xfrm>
          <a:prstGeom prst="rect">
            <a:avLst/>
          </a:prstGeom>
        </p:spPr>
      </p:pic>
      <p:sp>
        <p:nvSpPr>
          <p:cNvPr id="6" name="TextBox 5">
            <a:extLst>
              <a:ext uri="{FF2B5EF4-FFF2-40B4-BE49-F238E27FC236}">
                <a16:creationId xmlns:a16="http://schemas.microsoft.com/office/drawing/2014/main" id="{F0B89A1D-8B2F-4C61-873D-AE733B34ED4D}"/>
              </a:ext>
            </a:extLst>
          </p:cNvPr>
          <p:cNvSpPr txBox="1"/>
          <p:nvPr/>
        </p:nvSpPr>
        <p:spPr>
          <a:xfrm>
            <a:off x="477251" y="5448404"/>
            <a:ext cx="11237495" cy="1200329"/>
          </a:xfrm>
          <a:prstGeom prst="rect">
            <a:avLst/>
          </a:prstGeom>
          <a:noFill/>
        </p:spPr>
        <p:txBody>
          <a:bodyPr wrap="square">
            <a:spAutoFit/>
          </a:bodyPr>
          <a:lstStyle/>
          <a:p>
            <a:r>
              <a:rPr lang="en-US" sz="2400" dirty="0"/>
              <a:t>Observation:</a:t>
            </a:r>
          </a:p>
          <a:p>
            <a:r>
              <a:rPr lang="en-US" sz="2400" dirty="0"/>
              <a:t>Majority, 175 customers Strongly agree to User derive satisfaction while shopping on a good quality website or application.</a:t>
            </a:r>
            <a:endParaRPr lang="en-IN" sz="2400" dirty="0"/>
          </a:p>
        </p:txBody>
      </p:sp>
    </p:spTree>
    <p:extLst>
      <p:ext uri="{BB962C8B-B14F-4D97-AF65-F5344CB8AC3E}">
        <p14:creationId xmlns:p14="http://schemas.microsoft.com/office/powerpoint/2010/main" val="1675034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7F4DBB-C870-421F-9595-5D9C44B4BA61}"/>
              </a:ext>
            </a:extLst>
          </p:cNvPr>
          <p:cNvPicPr>
            <a:picLocks noChangeAspect="1"/>
          </p:cNvPicPr>
          <p:nvPr/>
        </p:nvPicPr>
        <p:blipFill>
          <a:blip r:embed="rId2"/>
          <a:stretch>
            <a:fillRect/>
          </a:stretch>
        </p:blipFill>
        <p:spPr>
          <a:xfrm>
            <a:off x="938463" y="321173"/>
            <a:ext cx="4973437" cy="5174345"/>
          </a:xfrm>
          <a:prstGeom prst="rect">
            <a:avLst/>
          </a:prstGeom>
        </p:spPr>
      </p:pic>
      <p:sp>
        <p:nvSpPr>
          <p:cNvPr id="3" name="TextBox 2">
            <a:extLst>
              <a:ext uri="{FF2B5EF4-FFF2-40B4-BE49-F238E27FC236}">
                <a16:creationId xmlns:a16="http://schemas.microsoft.com/office/drawing/2014/main" id="{041DF174-7A9C-45B5-A8A4-AE75E8BF6A04}"/>
              </a:ext>
            </a:extLst>
          </p:cNvPr>
          <p:cNvSpPr txBox="1"/>
          <p:nvPr/>
        </p:nvSpPr>
        <p:spPr>
          <a:xfrm>
            <a:off x="851771" y="5402893"/>
            <a:ext cx="109164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64 customers agree that Amazon.in, Flipkart.com, Paytm.com, Myntra.com, Snapdeal.com are Easy to use website or application</a:t>
            </a:r>
            <a:r>
              <a:rPr lang="en-US" sz="2400" dirty="0">
                <a:cs typeface="Segoe UI"/>
              </a:rPr>
              <a:t>.</a:t>
            </a:r>
          </a:p>
        </p:txBody>
      </p:sp>
      <p:pic>
        <p:nvPicPr>
          <p:cNvPr id="5" name="Picture 4">
            <a:extLst>
              <a:ext uri="{FF2B5EF4-FFF2-40B4-BE49-F238E27FC236}">
                <a16:creationId xmlns:a16="http://schemas.microsoft.com/office/drawing/2014/main" id="{1BD5DDC0-F7BE-4D63-BD0C-06570E37D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287" y="1152631"/>
            <a:ext cx="6380916" cy="2276370"/>
          </a:xfrm>
          <a:prstGeom prst="rect">
            <a:avLst/>
          </a:prstGeom>
        </p:spPr>
      </p:pic>
    </p:spTree>
    <p:extLst>
      <p:ext uri="{BB962C8B-B14F-4D97-AF65-F5344CB8AC3E}">
        <p14:creationId xmlns:p14="http://schemas.microsoft.com/office/powerpoint/2010/main" val="133950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17BE9-BBBC-4FBC-8F36-A20E77151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 y="90602"/>
            <a:ext cx="4154666" cy="5260686"/>
          </a:xfrm>
          <a:prstGeom prst="rect">
            <a:avLst/>
          </a:prstGeom>
        </p:spPr>
      </p:pic>
      <p:pic>
        <p:nvPicPr>
          <p:cNvPr id="5" name="Picture 4">
            <a:extLst>
              <a:ext uri="{FF2B5EF4-FFF2-40B4-BE49-F238E27FC236}">
                <a16:creationId xmlns:a16="http://schemas.microsoft.com/office/drawing/2014/main" id="{8C01B984-8C53-443B-A0FB-0EA1C87E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687" y="690765"/>
            <a:ext cx="6740009" cy="2425413"/>
          </a:xfrm>
          <a:prstGeom prst="rect">
            <a:avLst/>
          </a:prstGeom>
        </p:spPr>
      </p:pic>
      <p:sp>
        <p:nvSpPr>
          <p:cNvPr id="8" name="TextBox 7">
            <a:extLst>
              <a:ext uri="{FF2B5EF4-FFF2-40B4-BE49-F238E27FC236}">
                <a16:creationId xmlns:a16="http://schemas.microsoft.com/office/drawing/2014/main" id="{CA763F00-3D75-4B7E-B952-024BD36C32D3}"/>
              </a:ext>
            </a:extLst>
          </p:cNvPr>
          <p:cNvSpPr txBox="1"/>
          <p:nvPr/>
        </p:nvSpPr>
        <p:spPr>
          <a:xfrm>
            <a:off x="385010" y="5567069"/>
            <a:ext cx="10876548" cy="1200329"/>
          </a:xfrm>
          <a:prstGeom prst="rect">
            <a:avLst/>
          </a:prstGeom>
          <a:noFill/>
        </p:spPr>
        <p:txBody>
          <a:bodyPr wrap="square">
            <a:spAutoFit/>
          </a:bodyPr>
          <a:lstStyle/>
          <a:p>
            <a:r>
              <a:rPr lang="en-US" sz="2400" dirty="0"/>
              <a:t>Observation:</a:t>
            </a:r>
          </a:p>
          <a:p>
            <a:r>
              <a:rPr lang="en-US" sz="2400" dirty="0"/>
              <a:t>Majority, 87 customers agree that Amazon.in, Flipkart.com have Visual appealing web-page layout.</a:t>
            </a:r>
            <a:endParaRPr lang="en-IN" sz="2400" dirty="0"/>
          </a:p>
        </p:txBody>
      </p:sp>
    </p:spTree>
    <p:extLst>
      <p:ext uri="{BB962C8B-B14F-4D97-AF65-F5344CB8AC3E}">
        <p14:creationId xmlns:p14="http://schemas.microsoft.com/office/powerpoint/2010/main" val="49966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C46B108-7B31-4C19-8E89-F3BA1BC26985}"/>
              </a:ext>
            </a:extLst>
          </p:cNvPr>
          <p:cNvPicPr>
            <a:picLocks noChangeAspect="1"/>
          </p:cNvPicPr>
          <p:nvPr/>
        </p:nvPicPr>
        <p:blipFill>
          <a:blip r:embed="rId2"/>
          <a:stretch>
            <a:fillRect/>
          </a:stretch>
        </p:blipFill>
        <p:spPr>
          <a:xfrm>
            <a:off x="634794" y="219958"/>
            <a:ext cx="5231618" cy="5158157"/>
          </a:xfrm>
          <a:prstGeom prst="rect">
            <a:avLst/>
          </a:prstGeom>
        </p:spPr>
      </p:pic>
      <p:sp>
        <p:nvSpPr>
          <p:cNvPr id="3" name="TextBox 2">
            <a:extLst>
              <a:ext uri="{FF2B5EF4-FFF2-40B4-BE49-F238E27FC236}">
                <a16:creationId xmlns:a16="http://schemas.microsoft.com/office/drawing/2014/main" id="{B644E124-F80C-49FF-A020-3128BF5896F5}"/>
              </a:ext>
            </a:extLst>
          </p:cNvPr>
          <p:cNvSpPr txBox="1"/>
          <p:nvPr/>
        </p:nvSpPr>
        <p:spPr>
          <a:xfrm>
            <a:off x="543839" y="5807044"/>
            <a:ext cx="1110432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61 customers agree that Amazon.in Reliability of the website or application.</a:t>
            </a:r>
            <a:r>
              <a:rPr lang="en-US" sz="2400" dirty="0">
                <a:cs typeface="Segoe UI"/>
              </a:rPr>
              <a:t> </a:t>
            </a:r>
          </a:p>
        </p:txBody>
      </p:sp>
      <p:pic>
        <p:nvPicPr>
          <p:cNvPr id="5" name="Picture 4">
            <a:extLst>
              <a:ext uri="{FF2B5EF4-FFF2-40B4-BE49-F238E27FC236}">
                <a16:creationId xmlns:a16="http://schemas.microsoft.com/office/drawing/2014/main" id="{F7A04BA1-3C1E-4E00-938D-C6009B1FE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411" y="487566"/>
            <a:ext cx="6083370" cy="2363918"/>
          </a:xfrm>
          <a:prstGeom prst="rect">
            <a:avLst/>
          </a:prstGeom>
        </p:spPr>
      </p:pic>
    </p:spTree>
    <p:extLst>
      <p:ext uri="{BB962C8B-B14F-4D97-AF65-F5344CB8AC3E}">
        <p14:creationId xmlns:p14="http://schemas.microsoft.com/office/powerpoint/2010/main" val="2439686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02005-E8CC-4593-ABFE-5B7CD232F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60" y="391231"/>
            <a:ext cx="5112013" cy="5016758"/>
          </a:xfrm>
          <a:prstGeom prst="rect">
            <a:avLst/>
          </a:prstGeom>
        </p:spPr>
      </p:pic>
      <p:pic>
        <p:nvPicPr>
          <p:cNvPr id="5" name="Picture 4">
            <a:extLst>
              <a:ext uri="{FF2B5EF4-FFF2-40B4-BE49-F238E27FC236}">
                <a16:creationId xmlns:a16="http://schemas.microsoft.com/office/drawing/2014/main" id="{95255BDF-952E-4C19-9E89-4B825E6F2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528" y="884109"/>
            <a:ext cx="5510462" cy="2629111"/>
          </a:xfrm>
          <a:prstGeom prst="rect">
            <a:avLst/>
          </a:prstGeom>
        </p:spPr>
      </p:pic>
      <p:sp>
        <p:nvSpPr>
          <p:cNvPr id="8" name="TextBox 7">
            <a:extLst>
              <a:ext uri="{FF2B5EF4-FFF2-40B4-BE49-F238E27FC236}">
                <a16:creationId xmlns:a16="http://schemas.microsoft.com/office/drawing/2014/main" id="{C1F21FF3-E519-4A19-ACDB-B0F0CD55263A}"/>
              </a:ext>
            </a:extLst>
          </p:cNvPr>
          <p:cNvSpPr txBox="1"/>
          <p:nvPr/>
        </p:nvSpPr>
        <p:spPr>
          <a:xfrm>
            <a:off x="394276" y="5573035"/>
            <a:ext cx="11622504" cy="1200329"/>
          </a:xfrm>
          <a:prstGeom prst="rect">
            <a:avLst/>
          </a:prstGeom>
          <a:noFill/>
        </p:spPr>
        <p:txBody>
          <a:bodyPr wrap="square">
            <a:spAutoFit/>
          </a:bodyPr>
          <a:lstStyle/>
          <a:p>
            <a:r>
              <a:rPr lang="en-US" sz="2400" dirty="0"/>
              <a:t>Observation:</a:t>
            </a:r>
          </a:p>
          <a:p>
            <a:r>
              <a:rPr lang="en-US" sz="2400" dirty="0"/>
              <a:t>Majority, 87 customers agree to snapdeal.com for Limited mode of payment on most products (promotion, sales period)</a:t>
            </a:r>
            <a:endParaRPr lang="en-IN" sz="2400" dirty="0"/>
          </a:p>
        </p:txBody>
      </p:sp>
    </p:spTree>
    <p:extLst>
      <p:ext uri="{BB962C8B-B14F-4D97-AF65-F5344CB8AC3E}">
        <p14:creationId xmlns:p14="http://schemas.microsoft.com/office/powerpoint/2010/main" val="391510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6BB2E-9045-4B2E-93A0-99D005051B60}"/>
              </a:ext>
            </a:extLst>
          </p:cNvPr>
          <p:cNvSpPr txBox="1"/>
          <p:nvPr/>
        </p:nvSpPr>
        <p:spPr>
          <a:xfrm>
            <a:off x="296187" y="1227339"/>
            <a:ext cx="11400182" cy="830997"/>
          </a:xfrm>
          <a:prstGeom prst="rect">
            <a:avLst/>
          </a:prstGeom>
          <a:noFill/>
        </p:spPr>
        <p:txBody>
          <a:bodyPr wrap="square">
            <a:spAutoFit/>
          </a:bodyPr>
          <a:lstStyle/>
          <a:p>
            <a:pPr algn="l"/>
            <a:r>
              <a:rPr lang="en-US" sz="2400" b="1" i="0" dirty="0">
                <a:solidFill>
                  <a:srgbClr val="000000"/>
                </a:solidFill>
                <a:effectLst/>
                <a:latin typeface="Helvetica Neue"/>
              </a:rPr>
              <a:t>E-retail factors for customer activation and retention: A case study from Indian e-commerce customers</a:t>
            </a:r>
          </a:p>
        </p:txBody>
      </p:sp>
      <p:sp>
        <p:nvSpPr>
          <p:cNvPr id="5" name="TextBox 4">
            <a:extLst>
              <a:ext uri="{FF2B5EF4-FFF2-40B4-BE49-F238E27FC236}">
                <a16:creationId xmlns:a16="http://schemas.microsoft.com/office/drawing/2014/main" id="{078AEC67-F387-47D8-BE18-67AF28BE76B0}"/>
              </a:ext>
            </a:extLst>
          </p:cNvPr>
          <p:cNvSpPr txBox="1"/>
          <p:nvPr/>
        </p:nvSpPr>
        <p:spPr>
          <a:xfrm>
            <a:off x="296188" y="2229033"/>
            <a:ext cx="11400181" cy="4154984"/>
          </a:xfrm>
          <a:prstGeom prst="rect">
            <a:avLst/>
          </a:prstGeom>
          <a:noFill/>
        </p:spPr>
        <p:txBody>
          <a:bodyPr wrap="square">
            <a:spAutoFit/>
          </a:bodyPr>
          <a:lstStyle/>
          <a:p>
            <a:r>
              <a:rPr lang="en-IN" sz="24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
        <p:nvSpPr>
          <p:cNvPr id="6" name="TextBox 5">
            <a:extLst>
              <a:ext uri="{FF2B5EF4-FFF2-40B4-BE49-F238E27FC236}">
                <a16:creationId xmlns:a16="http://schemas.microsoft.com/office/drawing/2014/main" id="{C3602F4A-7019-409C-AB10-EAC69BC1F4D3}"/>
              </a:ext>
            </a:extLst>
          </p:cNvPr>
          <p:cNvSpPr txBox="1"/>
          <p:nvPr/>
        </p:nvSpPr>
        <p:spPr>
          <a:xfrm>
            <a:off x="296187" y="348756"/>
            <a:ext cx="6537750" cy="707886"/>
          </a:xfrm>
          <a:prstGeom prst="rect">
            <a:avLst/>
          </a:prstGeom>
          <a:noFill/>
        </p:spPr>
        <p:txBody>
          <a:bodyPr wrap="square" rtlCol="0">
            <a:spAutoFit/>
          </a:bodyPr>
          <a:lstStyle/>
          <a:p>
            <a:r>
              <a:rPr lang="en-US" sz="4000" b="1" dirty="0"/>
              <a:t>Problem statement:</a:t>
            </a:r>
            <a:endParaRPr lang="en-IN" sz="4000" b="1" dirty="0"/>
          </a:p>
        </p:txBody>
      </p:sp>
    </p:spTree>
    <p:extLst>
      <p:ext uri="{BB962C8B-B14F-4D97-AF65-F5344CB8AC3E}">
        <p14:creationId xmlns:p14="http://schemas.microsoft.com/office/powerpoint/2010/main" val="3415564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1C729-9876-4A49-B0EA-14E58CD24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29" y="482494"/>
            <a:ext cx="4383614" cy="4715148"/>
          </a:xfrm>
          <a:prstGeom prst="rect">
            <a:avLst/>
          </a:prstGeom>
        </p:spPr>
      </p:pic>
      <p:pic>
        <p:nvPicPr>
          <p:cNvPr id="9" name="Picture 8">
            <a:extLst>
              <a:ext uri="{FF2B5EF4-FFF2-40B4-BE49-F238E27FC236}">
                <a16:creationId xmlns:a16="http://schemas.microsoft.com/office/drawing/2014/main" id="{02575A58-5904-47E4-AB3A-F1BD17722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400" y="1358850"/>
            <a:ext cx="6655515" cy="3333465"/>
          </a:xfrm>
          <a:prstGeom prst="rect">
            <a:avLst/>
          </a:prstGeom>
        </p:spPr>
      </p:pic>
      <p:sp>
        <p:nvSpPr>
          <p:cNvPr id="12" name="TextBox 11">
            <a:extLst>
              <a:ext uri="{FF2B5EF4-FFF2-40B4-BE49-F238E27FC236}">
                <a16:creationId xmlns:a16="http://schemas.microsoft.com/office/drawing/2014/main" id="{9FB14454-2BED-4268-8BD3-BD1B4685B1BA}"/>
              </a:ext>
            </a:extLst>
          </p:cNvPr>
          <p:cNvSpPr txBox="1"/>
          <p:nvPr/>
        </p:nvSpPr>
        <p:spPr>
          <a:xfrm>
            <a:off x="673768" y="5908920"/>
            <a:ext cx="11105147" cy="830997"/>
          </a:xfrm>
          <a:prstGeom prst="rect">
            <a:avLst/>
          </a:prstGeom>
          <a:noFill/>
        </p:spPr>
        <p:txBody>
          <a:bodyPr wrap="square">
            <a:spAutoFit/>
          </a:bodyPr>
          <a:lstStyle/>
          <a:p>
            <a:r>
              <a:rPr lang="en-US" sz="2400" dirty="0"/>
              <a:t>Observation:</a:t>
            </a:r>
          </a:p>
          <a:p>
            <a:r>
              <a:rPr lang="en-US" sz="2400" dirty="0"/>
              <a:t>Majority, 94 customers agree to Amazon.in that Website is as efficient as before.</a:t>
            </a:r>
            <a:endParaRPr lang="en-IN" sz="2400" dirty="0"/>
          </a:p>
        </p:txBody>
      </p:sp>
    </p:spTree>
    <p:extLst>
      <p:ext uri="{BB962C8B-B14F-4D97-AF65-F5344CB8AC3E}">
        <p14:creationId xmlns:p14="http://schemas.microsoft.com/office/powerpoint/2010/main" val="745664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A94BAA-E76A-41C5-AFEF-FEAF6EAF1F1F}"/>
              </a:ext>
            </a:extLst>
          </p:cNvPr>
          <p:cNvPicPr>
            <a:picLocks noChangeAspect="1"/>
          </p:cNvPicPr>
          <p:nvPr/>
        </p:nvPicPr>
        <p:blipFill>
          <a:blip r:embed="rId2"/>
          <a:stretch>
            <a:fillRect/>
          </a:stretch>
        </p:blipFill>
        <p:spPr>
          <a:xfrm>
            <a:off x="812435" y="156534"/>
            <a:ext cx="4692890" cy="5405734"/>
          </a:xfrm>
          <a:prstGeom prst="rect">
            <a:avLst/>
          </a:prstGeom>
        </p:spPr>
      </p:pic>
      <p:sp>
        <p:nvSpPr>
          <p:cNvPr id="3" name="TextBox 2">
            <a:extLst>
              <a:ext uri="{FF2B5EF4-FFF2-40B4-BE49-F238E27FC236}">
                <a16:creationId xmlns:a16="http://schemas.microsoft.com/office/drawing/2014/main" id="{2864C399-D451-478B-AF27-DB09C636D0D6}"/>
              </a:ext>
            </a:extLst>
          </p:cNvPr>
          <p:cNvSpPr txBox="1"/>
          <p:nvPr/>
        </p:nvSpPr>
        <p:spPr>
          <a:xfrm>
            <a:off x="812435" y="5870469"/>
            <a:ext cx="1113563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79 customers agree to Amazon.in to recommend to a friend.</a:t>
            </a:r>
          </a:p>
        </p:txBody>
      </p:sp>
      <p:pic>
        <p:nvPicPr>
          <p:cNvPr id="5" name="Picture 4">
            <a:extLst>
              <a:ext uri="{FF2B5EF4-FFF2-40B4-BE49-F238E27FC236}">
                <a16:creationId xmlns:a16="http://schemas.microsoft.com/office/drawing/2014/main" id="{2D6677B9-3F1E-476C-B615-FB8F684FC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596" y="713161"/>
            <a:ext cx="6758940" cy="2451144"/>
          </a:xfrm>
          <a:prstGeom prst="rect">
            <a:avLst/>
          </a:prstGeom>
        </p:spPr>
      </p:pic>
    </p:spTree>
    <p:extLst>
      <p:ext uri="{BB962C8B-B14F-4D97-AF65-F5344CB8AC3E}">
        <p14:creationId xmlns:p14="http://schemas.microsoft.com/office/powerpoint/2010/main" val="3122638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a:t>
            </a:r>
            <a:r>
              <a:rPr lang="en-US" sz="4000" b="1" dirty="0">
                <a:latin typeface="+mn-lt"/>
                <a:cs typeface="Calibri Light"/>
              </a:rPr>
              <a:t>Conclusion</a:t>
            </a:r>
            <a:endParaRPr lang="en-US" sz="4000" b="1" dirty="0">
              <a:latin typeface="+mn-lt"/>
            </a:endParaRPr>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Retention analysis is an integral part of your customer retention and marketing strategies. By taking full advantage of the data you collect by tracking customer behaviour,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784724" y="701226"/>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4000" b="1" dirty="0">
                <a:ea typeface="+mn-lt"/>
                <a:cs typeface="+mn-lt"/>
              </a:rPr>
              <a:t>Limitations of this work and Scope for 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784724" y="1781319"/>
            <a:ext cx="1104704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are able to properly analyse the valuable feedback of the </a:t>
            </a:r>
            <a:r>
              <a:rPr lang="en-US" sz="2800" dirty="0">
                <a:ea typeface="+mn-lt"/>
                <a:cs typeface="+mn-lt"/>
              </a:rPr>
              <a:t> </a:t>
            </a:r>
            <a:r>
              <a:rPr lang="en-IN" sz="2800" dirty="0">
                <a:ea typeface="+mn-lt"/>
                <a:cs typeface="+mn-lt"/>
              </a:rPr>
              <a:t>customers but given, the dataset was very small as it may result in </a:t>
            </a:r>
            <a:r>
              <a:rPr lang="en-US" sz="2800" dirty="0">
                <a:ea typeface="+mn-lt"/>
                <a:cs typeface="+mn-lt"/>
              </a:rPr>
              <a:t> </a:t>
            </a:r>
            <a:r>
              <a:rPr lang="en-IN" sz="2800" dirty="0">
                <a:ea typeface="+mn-lt"/>
                <a:cs typeface="+mn-lt"/>
              </a:rPr>
              <a:t>bias understanding. If we are able to increase the feedbacks </a:t>
            </a:r>
            <a:r>
              <a:rPr lang="en-US" sz="2800" dirty="0">
                <a:ea typeface="+mn-lt"/>
                <a:cs typeface="+mn-lt"/>
              </a:rPr>
              <a:t> </a:t>
            </a:r>
            <a:r>
              <a:rPr lang="en-IN" sz="2800" dirty="0">
                <a:ea typeface="+mn-lt"/>
                <a:cs typeface="+mn-lt"/>
              </a:rPr>
              <a:t>from more customers all over it would provide a great </a:t>
            </a:r>
            <a:r>
              <a:rPr lang="en-US" sz="2800" dirty="0">
                <a:ea typeface="+mn-lt"/>
                <a:cs typeface="+mn-lt"/>
              </a:rPr>
              <a:t> </a:t>
            </a:r>
            <a:r>
              <a:rPr lang="en-IN" sz="2800" dirty="0">
                <a:ea typeface="+mn-lt"/>
                <a:cs typeface="+mn-lt"/>
              </a:rPr>
              <a:t>understanding of the strategies we will have to use to improve </a:t>
            </a:r>
            <a:r>
              <a:rPr lang="en-US" sz="2800" dirty="0">
                <a:ea typeface="+mn-lt"/>
                <a:cs typeface="+mn-lt"/>
              </a:rPr>
              <a:t> </a:t>
            </a:r>
            <a:r>
              <a:rPr lang="en-IN" sz="2800" dirty="0">
                <a:ea typeface="+mn-lt"/>
                <a:cs typeface="+mn-lt"/>
              </a:rPr>
              <a:t>customer retention.</a:t>
            </a:r>
            <a:endParaRPr lang="en-US" sz="2800" dirty="0">
              <a:ea typeface="+mn-lt"/>
              <a:cs typeface="+mn-lt"/>
            </a:endParaRPr>
          </a:p>
        </p:txBody>
      </p:sp>
    </p:spTree>
    <p:extLst>
      <p:ext uri="{BB962C8B-B14F-4D97-AF65-F5344CB8AC3E}">
        <p14:creationId xmlns:p14="http://schemas.microsoft.com/office/powerpoint/2010/main" val="39244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46CF5-5E8A-4188-BE3D-8F2EBB8FC81A}"/>
              </a:ext>
            </a:extLst>
          </p:cNvPr>
          <p:cNvSpPr txBox="1"/>
          <p:nvPr/>
        </p:nvSpPr>
        <p:spPr>
          <a:xfrm>
            <a:off x="565955" y="1510714"/>
            <a:ext cx="11314706"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First of all we have installed necessary libraries.</a:t>
            </a:r>
          </a:p>
          <a:p>
            <a:pPr marL="285750" indent="-285750">
              <a:buFont typeface="Arial" panose="020B0604020202020204" pitchFamily="34" charset="0"/>
              <a:buChar char="•"/>
            </a:pPr>
            <a:r>
              <a:rPr lang="en-US" sz="2400" dirty="0"/>
              <a:t>After that, imported our dataset.</a:t>
            </a:r>
          </a:p>
          <a:p>
            <a:pPr marL="285750" indent="-285750">
              <a:buFont typeface="Arial" panose="020B0604020202020204" pitchFamily="34" charset="0"/>
              <a:buChar char="•"/>
            </a:pPr>
            <a:r>
              <a:rPr lang="en-US" sz="2400" dirty="0"/>
              <a:t>Checked  the shape of dataset</a:t>
            </a:r>
          </a:p>
          <a:p>
            <a:pPr marL="285750" indent="-285750">
              <a:buFont typeface="Arial" panose="020B0604020202020204" pitchFamily="34" charset="0"/>
              <a:buChar char="•"/>
            </a:pPr>
            <a:r>
              <a:rPr lang="en-US" sz="2400" dirty="0"/>
              <a:t>Checked the all column tittles.</a:t>
            </a:r>
          </a:p>
          <a:p>
            <a:pPr marL="285750" indent="-285750">
              <a:buFont typeface="Arial" panose="020B0604020202020204" pitchFamily="34" charset="0"/>
              <a:buChar char="•"/>
            </a:pPr>
            <a:r>
              <a:rPr lang="en-US" sz="2400" dirty="0"/>
              <a:t>Checked the data types.</a:t>
            </a:r>
          </a:p>
          <a:p>
            <a:pPr marL="285750" indent="-285750">
              <a:buFont typeface="Arial" panose="020B0604020202020204" pitchFamily="34" charset="0"/>
              <a:buChar char="•"/>
            </a:pPr>
            <a:r>
              <a:rPr lang="en-US" sz="2400" dirty="0"/>
              <a:t>Checked the Null Values.</a:t>
            </a:r>
          </a:p>
          <a:p>
            <a:pPr marL="285750" indent="-285750">
              <a:buFont typeface="Arial" panose="020B0604020202020204" pitchFamily="34" charset="0"/>
              <a:buChar char="•"/>
            </a:pPr>
            <a:r>
              <a:rPr lang="en-US" sz="2400" dirty="0"/>
              <a:t>Than we have plotted the Heat Map for checking the null values present in Dataset.</a:t>
            </a:r>
          </a:p>
          <a:p>
            <a:pPr marL="285750" indent="-285750">
              <a:buFont typeface="Arial" panose="020B0604020202020204" pitchFamily="34" charset="0"/>
              <a:buChar char="•"/>
            </a:pPr>
            <a:r>
              <a:rPr lang="en-US" sz="2400" dirty="0"/>
              <a:t>After that we have come to the Data Visualization part.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24F46FD-3470-465C-864D-55FCB7013C53}"/>
              </a:ext>
            </a:extLst>
          </p:cNvPr>
          <p:cNvSpPr txBox="1"/>
          <p:nvPr/>
        </p:nvSpPr>
        <p:spPr>
          <a:xfrm>
            <a:off x="691763" y="596348"/>
            <a:ext cx="11063090" cy="584775"/>
          </a:xfrm>
          <a:prstGeom prst="rect">
            <a:avLst/>
          </a:prstGeom>
          <a:noFill/>
        </p:spPr>
        <p:txBody>
          <a:bodyPr wrap="square" rtlCol="0">
            <a:spAutoFit/>
          </a:bodyPr>
          <a:lstStyle/>
          <a:p>
            <a:r>
              <a:rPr lang="en-US" sz="3200" b="1" dirty="0"/>
              <a:t>Steps we have taken to analyze our data set are as follows:</a:t>
            </a:r>
            <a:endParaRPr lang="en-IN" sz="3200" b="1" dirty="0"/>
          </a:p>
        </p:txBody>
      </p:sp>
    </p:spTree>
    <p:extLst>
      <p:ext uri="{BB962C8B-B14F-4D97-AF65-F5344CB8AC3E}">
        <p14:creationId xmlns:p14="http://schemas.microsoft.com/office/powerpoint/2010/main" val="115286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763044" y="77173"/>
            <a:ext cx="913538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cs typeface="Segoe UI"/>
              </a:rPr>
              <a:t>                                </a:t>
            </a:r>
            <a:r>
              <a:rPr lang="en-IN" sz="4000" b="1" dirty="0">
                <a:cs typeface="Segoe UI"/>
              </a:rPr>
              <a:t>Data  visualization</a:t>
            </a:r>
          </a:p>
        </p:txBody>
      </p:sp>
      <p:pic>
        <p:nvPicPr>
          <p:cNvPr id="4" name="Picture 4" descr="Chart, bar chart&#10;&#10;Description automatically generated">
            <a:extLst>
              <a:ext uri="{FF2B5EF4-FFF2-40B4-BE49-F238E27FC236}">
                <a16:creationId xmlns:a16="http://schemas.microsoft.com/office/drawing/2014/main" id="{66C9A711-AD27-4B1C-A879-1BAF25201D8C}"/>
              </a:ext>
            </a:extLst>
          </p:cNvPr>
          <p:cNvPicPr>
            <a:picLocks noChangeAspect="1"/>
          </p:cNvPicPr>
          <p:nvPr/>
        </p:nvPicPr>
        <p:blipFill>
          <a:blip r:embed="rId2"/>
          <a:stretch>
            <a:fillRect/>
          </a:stretch>
        </p:blipFill>
        <p:spPr>
          <a:xfrm>
            <a:off x="3043837" y="785060"/>
            <a:ext cx="6778393" cy="4999748"/>
          </a:xfrm>
          <a:prstGeom prst="rect">
            <a:avLst/>
          </a:prstGeom>
        </p:spPr>
      </p:pic>
      <p:sp>
        <p:nvSpPr>
          <p:cNvPr id="5" name="TextBox 4">
            <a:extLst>
              <a:ext uri="{FF2B5EF4-FFF2-40B4-BE49-F238E27FC236}">
                <a16:creationId xmlns:a16="http://schemas.microsoft.com/office/drawing/2014/main" id="{9B5E0B1A-D4CB-4782-943C-F33631281C94}"/>
              </a:ext>
            </a:extLst>
          </p:cNvPr>
          <p:cNvSpPr txBox="1"/>
          <p:nvPr/>
        </p:nvSpPr>
        <p:spPr>
          <a:xfrm>
            <a:off x="841332" y="5784808"/>
            <a:ext cx="105093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cs typeface="Segoe UI"/>
              </a:rPr>
              <a:t>Majority, 181 of the customers are Female whereas Male are 88.</a:t>
            </a:r>
            <a:r>
              <a:rPr lang="en-US" sz="2400" dirty="0">
                <a:cs typeface="Segoe U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B3FD34B-C36D-422E-9D8A-4F414B7E6568}"/>
              </a:ext>
            </a:extLst>
          </p:cNvPr>
          <p:cNvPicPr>
            <a:picLocks noChangeAspect="1"/>
          </p:cNvPicPr>
          <p:nvPr/>
        </p:nvPicPr>
        <p:blipFill>
          <a:blip r:embed="rId2"/>
          <a:stretch>
            <a:fillRect/>
          </a:stretch>
        </p:blipFill>
        <p:spPr>
          <a:xfrm>
            <a:off x="3068053" y="318256"/>
            <a:ext cx="6882063" cy="5145260"/>
          </a:xfrm>
          <a:prstGeom prst="rect">
            <a:avLst/>
          </a:prstGeom>
        </p:spPr>
      </p:pic>
      <p:sp>
        <p:nvSpPr>
          <p:cNvPr id="12" name="TextBox 11">
            <a:extLst>
              <a:ext uri="{FF2B5EF4-FFF2-40B4-BE49-F238E27FC236}">
                <a16:creationId xmlns:a16="http://schemas.microsoft.com/office/drawing/2014/main" id="{8D54C439-916B-4EF5-B30D-E03A4972D7D5}"/>
              </a:ext>
            </a:extLst>
          </p:cNvPr>
          <p:cNvSpPr txBox="1"/>
          <p:nvPr/>
        </p:nvSpPr>
        <p:spPr>
          <a:xfrm>
            <a:off x="348914" y="5463516"/>
            <a:ext cx="11694695" cy="1200329"/>
          </a:xfrm>
          <a:prstGeom prst="rect">
            <a:avLst/>
          </a:prstGeom>
          <a:noFill/>
        </p:spPr>
        <p:txBody>
          <a:bodyPr wrap="square">
            <a:spAutoFit/>
          </a:bodyPr>
          <a:lstStyle/>
          <a:p>
            <a:r>
              <a:rPr lang="en-US" sz="2400" dirty="0"/>
              <a:t>Observation:</a:t>
            </a:r>
          </a:p>
          <a:p>
            <a:r>
              <a:rPr lang="en-US" sz="2400" dirty="0"/>
              <a:t>Majority, 81 of the customers are from age group 31-40 years, 79 from 21-30 years, 70 from 41-50 years, 20 from les than 20 years and 19 from 51years and above.</a:t>
            </a:r>
            <a:endParaRPr lang="en-IN" sz="2400" dirty="0"/>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8ABE6-04B6-4DA3-8E1A-977848FB0F8A}"/>
              </a:ext>
            </a:extLst>
          </p:cNvPr>
          <p:cNvSpPr txBox="1"/>
          <p:nvPr/>
        </p:nvSpPr>
        <p:spPr>
          <a:xfrm>
            <a:off x="1028196" y="5715384"/>
            <a:ext cx="942374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ea typeface="+mn-lt"/>
                <a:cs typeface="+mn-lt"/>
              </a:rPr>
              <a:t>Majority, 58 of the customers placed the order from Delhi city.</a:t>
            </a:r>
            <a:endParaRPr lang="en-IN" sz="2400" dirty="0"/>
          </a:p>
        </p:txBody>
      </p:sp>
      <p:pic>
        <p:nvPicPr>
          <p:cNvPr id="4" name="Picture 4" descr="Chart, bar chart&#10;&#10;Description automatically generated">
            <a:extLst>
              <a:ext uri="{FF2B5EF4-FFF2-40B4-BE49-F238E27FC236}">
                <a16:creationId xmlns:a16="http://schemas.microsoft.com/office/drawing/2014/main" id="{1746BAB1-D623-4C34-A4F1-F4C4645DBB38}"/>
              </a:ext>
            </a:extLst>
          </p:cNvPr>
          <p:cNvPicPr>
            <a:picLocks noChangeAspect="1"/>
          </p:cNvPicPr>
          <p:nvPr/>
        </p:nvPicPr>
        <p:blipFill>
          <a:blip r:embed="rId2"/>
          <a:stretch>
            <a:fillRect/>
          </a:stretch>
        </p:blipFill>
        <p:spPr>
          <a:xfrm>
            <a:off x="3043989" y="279960"/>
            <a:ext cx="6966285" cy="5314724"/>
          </a:xfrm>
          <a:prstGeom prst="rect">
            <a:avLst/>
          </a:prstGeom>
        </p:spPr>
      </p:pic>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11420-9C97-4A8A-892D-0C18F128324E}"/>
              </a:ext>
            </a:extLst>
          </p:cNvPr>
          <p:cNvSpPr txBox="1"/>
          <p:nvPr/>
        </p:nvSpPr>
        <p:spPr>
          <a:xfrm>
            <a:off x="344906" y="5935625"/>
            <a:ext cx="98517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ea typeface="+mn-lt"/>
                <a:cs typeface="+mn-lt"/>
              </a:rPr>
              <a:t>Majority, 38 of the customers placed an order from the </a:t>
            </a:r>
            <a:r>
              <a:rPr lang="en-IN" sz="2400" dirty="0" err="1">
                <a:ea typeface="+mn-lt"/>
                <a:cs typeface="+mn-lt"/>
              </a:rPr>
              <a:t>pincode</a:t>
            </a:r>
            <a:r>
              <a:rPr lang="en-IN" sz="2400" dirty="0">
                <a:ea typeface="+mn-lt"/>
                <a:cs typeface="+mn-lt"/>
              </a:rPr>
              <a:t>  201308.</a:t>
            </a:r>
            <a:r>
              <a:rPr lang="en-US" sz="2400" dirty="0">
                <a:cs typeface="Calibri"/>
              </a:rPr>
              <a:t> </a:t>
            </a:r>
          </a:p>
        </p:txBody>
      </p:sp>
      <p:pic>
        <p:nvPicPr>
          <p:cNvPr id="4" name="Picture 4" descr="Chart, histogram&#10;&#10;Description automatically generated">
            <a:extLst>
              <a:ext uri="{FF2B5EF4-FFF2-40B4-BE49-F238E27FC236}">
                <a16:creationId xmlns:a16="http://schemas.microsoft.com/office/drawing/2014/main" id="{4E7690AA-9116-4BA8-9EB1-3FAE35AB0A42}"/>
              </a:ext>
            </a:extLst>
          </p:cNvPr>
          <p:cNvPicPr>
            <a:picLocks noChangeAspect="1"/>
          </p:cNvPicPr>
          <p:nvPr/>
        </p:nvPicPr>
        <p:blipFill>
          <a:blip r:embed="rId2"/>
          <a:stretch>
            <a:fillRect/>
          </a:stretch>
        </p:blipFill>
        <p:spPr>
          <a:xfrm>
            <a:off x="1768643" y="308396"/>
            <a:ext cx="7760368" cy="5627229"/>
          </a:xfrm>
          <a:prstGeom prst="rect">
            <a:avLst/>
          </a:prstGeom>
        </p:spPr>
      </p:pic>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1216</Words>
  <Application>Microsoft Office PowerPoint</Application>
  <PresentationFormat>Widescreen</PresentationFormat>
  <Paragraphs>104</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Helvetica Neue</vt:lpstr>
      <vt:lpstr>Times New Roman</vt:lpstr>
      <vt:lpstr>WordVisi_MSFontService</vt:lpstr>
      <vt:lpstr>office theme</vt:lpstr>
      <vt:lpstr> CUSTOMER RETENTION ANALYSIS</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sushil joshi</cp:lastModifiedBy>
  <cp:revision>246</cp:revision>
  <dcterms:created xsi:type="dcterms:W3CDTF">2020-12-29T14:55:28Z</dcterms:created>
  <dcterms:modified xsi:type="dcterms:W3CDTF">2022-04-13T15:26:16Z</dcterms:modified>
</cp:coreProperties>
</file>