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4"/>
  </p:notesMasterIdLst>
  <p:handoutMasterIdLst>
    <p:handoutMasterId r:id="rId25"/>
  </p:handoutMasterIdLst>
  <p:sldIdLst>
    <p:sldId id="256" r:id="rId2"/>
    <p:sldId id="273" r:id="rId3"/>
    <p:sldId id="257" r:id="rId4"/>
    <p:sldId id="280" r:id="rId5"/>
    <p:sldId id="281" r:id="rId6"/>
    <p:sldId id="292" r:id="rId7"/>
    <p:sldId id="295" r:id="rId8"/>
    <p:sldId id="294" r:id="rId9"/>
    <p:sldId id="282" r:id="rId10"/>
    <p:sldId id="283" r:id="rId11"/>
    <p:sldId id="284" r:id="rId12"/>
    <p:sldId id="285" r:id="rId13"/>
    <p:sldId id="293" r:id="rId14"/>
    <p:sldId id="286" r:id="rId15"/>
    <p:sldId id="287" r:id="rId16"/>
    <p:sldId id="288" r:id="rId17"/>
    <p:sldId id="289" r:id="rId18"/>
    <p:sldId id="290" r:id="rId19"/>
    <p:sldId id="291" r:id="rId20"/>
    <p:sldId id="279" r:id="rId21"/>
    <p:sldId id="278"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30-08-2023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30-08-2023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Process Mining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214G1A32A7</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P.Sushma</a:t>
            </a:r>
          </a:p>
          <a:p>
            <a:pPr>
              <a:spcBef>
                <a:spcPts val="300"/>
              </a:spcBef>
            </a:pPr>
            <a:r>
              <a:rPr lang="en-US" sz="1200" b="0" dirty="0"/>
              <a:t>Roll No. 214G1A32A7</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a:t>Rotarypuram Village, B K Samudram Mandal, Ananthapuramu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C0815-DFD6-BF9D-D16C-0A13014A405E}"/>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B540CDDC-3D32-9684-A7D7-7BE421827346}"/>
              </a:ext>
            </a:extLst>
          </p:cNvPr>
          <p:cNvSpPr>
            <a:spLocks noGrp="1"/>
          </p:cNvSpPr>
          <p:nvPr>
            <p:ph idx="1"/>
          </p:nvPr>
        </p:nvSpPr>
        <p:spPr/>
        <p:txBody>
          <a:bodyPr>
            <a:normAutofit fontScale="92500" lnSpcReduction="20000"/>
          </a:bodyPr>
          <a:lstStyle/>
          <a:p>
            <a:pPr>
              <a:lnSpc>
                <a:spcPct val="120000"/>
              </a:lnSpc>
            </a:pPr>
            <a:r>
              <a:rPr lang="en-US" sz="2600" b="1" dirty="0">
                <a:solidFill>
                  <a:srgbClr val="000000"/>
                </a:solidFill>
              </a:rPr>
              <a:t>Big Data Technologies: </a:t>
            </a:r>
            <a:r>
              <a:rPr lang="en-US" sz="2600" dirty="0">
                <a:solidFill>
                  <a:srgbClr val="000000"/>
                </a:solidFill>
              </a:rPr>
              <a:t>As organizations deal with large volumes of event log data, big data technologies like distributed processing and storage frameworks are used to handle and process the data efficiently.</a:t>
            </a:r>
          </a:p>
          <a:p>
            <a:pPr>
              <a:lnSpc>
                <a:spcPct val="120000"/>
              </a:lnSpc>
            </a:pPr>
            <a:r>
              <a:rPr lang="en-US" sz="2600" b="1" dirty="0">
                <a:solidFill>
                  <a:srgbClr val="000000"/>
                </a:solidFill>
              </a:rPr>
              <a:t>Integration with Process Management Systems</a:t>
            </a:r>
            <a:r>
              <a:rPr lang="en-US" sz="2400" b="1" dirty="0">
                <a:solidFill>
                  <a:srgbClr val="000000"/>
                </a:solidFill>
              </a:rPr>
              <a:t>: </a:t>
            </a:r>
            <a:r>
              <a:rPr lang="en-US" sz="2600" dirty="0">
                <a:solidFill>
                  <a:srgbClr val="000000"/>
                </a:solidFill>
              </a:rPr>
              <a:t>Process Mining Virtual Internship tools often integrate with existing process management or business process management systems (BPMS) to facilitate seamless analysis and improvement of processes.</a:t>
            </a:r>
          </a:p>
          <a:p>
            <a:pPr>
              <a:lnSpc>
                <a:spcPct val="120000"/>
              </a:lnSpc>
            </a:pPr>
            <a:r>
              <a:rPr lang="en-US" sz="2600" b="1" dirty="0">
                <a:solidFill>
                  <a:srgbClr val="000000"/>
                </a:solidFill>
              </a:rPr>
              <a:t>Event Log Data Collection</a:t>
            </a:r>
            <a:r>
              <a:rPr lang="en-US" sz="2400" b="1" dirty="0">
                <a:solidFill>
                  <a:srgbClr val="000000"/>
                </a:solidFill>
              </a:rPr>
              <a:t>: </a:t>
            </a:r>
            <a:r>
              <a:rPr lang="en-US" sz="2600" dirty="0">
                <a:solidFill>
                  <a:srgbClr val="000000"/>
                </a:solidFill>
              </a:rPr>
              <a:t>Event logs are at the core of Process Mining Virtual Internship. They capture events and activities performed within a process. These logs can be generated by various information systems such as ERP systems, CRM systems, and more.</a:t>
            </a:r>
          </a:p>
          <a:p>
            <a:pPr>
              <a:lnSpc>
                <a:spcPct val="120000"/>
              </a:lnSpc>
            </a:pPr>
            <a:r>
              <a:rPr lang="en-US" sz="2600" b="1" dirty="0">
                <a:solidFill>
                  <a:srgbClr val="000000"/>
                </a:solidFill>
              </a:rPr>
              <a:t>Data Preprocessing</a:t>
            </a:r>
            <a:r>
              <a:rPr lang="en-US" sz="2400" b="1" dirty="0">
                <a:solidFill>
                  <a:srgbClr val="000000"/>
                </a:solidFill>
              </a:rPr>
              <a:t>: </a:t>
            </a:r>
            <a:r>
              <a:rPr lang="en-US" sz="2600" dirty="0">
                <a:solidFill>
                  <a:srgbClr val="000000"/>
                </a:solidFill>
              </a:rPr>
              <a:t>Before analysis, event log data often requires preprocessing. This involves tasks like data cleaning, data transformation, and dealing with missing values.</a:t>
            </a:r>
          </a:p>
          <a:p>
            <a:pPr>
              <a:lnSpc>
                <a:spcPct val="120000"/>
              </a:lnSpc>
            </a:pPr>
            <a:r>
              <a:rPr lang="en-US" sz="2600" b="1" dirty="0">
                <a:solidFill>
                  <a:srgbClr val="000000"/>
                </a:solidFill>
              </a:rPr>
              <a:t>Performance Analysis</a:t>
            </a:r>
            <a:r>
              <a:rPr lang="en-US" sz="2400" b="1" dirty="0">
                <a:solidFill>
                  <a:srgbClr val="000000"/>
                </a:solidFill>
              </a:rPr>
              <a:t>: </a:t>
            </a:r>
            <a:r>
              <a:rPr lang="en-US" sz="2600" dirty="0">
                <a:solidFill>
                  <a:srgbClr val="000000"/>
                </a:solidFill>
              </a:rPr>
              <a:t>Performance analysis focuses on understanding the time aspects of a process like analyzing cycle times, bottlenecks, waiting times as areas to improve.</a:t>
            </a:r>
          </a:p>
          <a:p>
            <a:endParaRPr lang="en-US" sz="2600" dirty="0"/>
          </a:p>
          <a:p>
            <a:endParaRPr lang="en-US" sz="2600" dirty="0"/>
          </a:p>
          <a:p>
            <a:endParaRPr lang="en-US" dirty="0"/>
          </a:p>
          <a:p>
            <a:endParaRPr lang="en-US" dirty="0"/>
          </a:p>
          <a:p>
            <a:endParaRPr lang="en-IN" dirty="0"/>
          </a:p>
        </p:txBody>
      </p:sp>
    </p:spTree>
    <p:extLst>
      <p:ext uri="{BB962C8B-B14F-4D97-AF65-F5344CB8AC3E}">
        <p14:creationId xmlns:p14="http://schemas.microsoft.com/office/powerpoint/2010/main" val="3357639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3E961-F7FA-DF33-5ABF-85240C3F4FB4}"/>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F0707C83-D140-7EFA-DBA6-9FED150643E3}"/>
              </a:ext>
            </a:extLst>
          </p:cNvPr>
          <p:cNvSpPr>
            <a:spLocks noGrp="1"/>
          </p:cNvSpPr>
          <p:nvPr>
            <p:ph idx="1"/>
          </p:nvPr>
        </p:nvSpPr>
        <p:spPr/>
        <p:txBody>
          <a:bodyPr>
            <a:normAutofit lnSpcReduction="10000"/>
          </a:bodyPr>
          <a:lstStyle/>
          <a:p>
            <a:pPr marL="0" indent="0">
              <a:lnSpc>
                <a:spcPct val="100000"/>
              </a:lnSpc>
              <a:buNone/>
            </a:pPr>
            <a:endParaRPr lang="en-US" sz="2400" b="1" dirty="0">
              <a:solidFill>
                <a:srgbClr val="000000"/>
              </a:solidFill>
            </a:endParaRPr>
          </a:p>
          <a:p>
            <a:pPr>
              <a:lnSpc>
                <a:spcPct val="110000"/>
              </a:lnSpc>
            </a:pPr>
            <a:r>
              <a:rPr lang="en-US" sz="2400" b="1" dirty="0">
                <a:solidFill>
                  <a:srgbClr val="000000"/>
                </a:solidFill>
              </a:rPr>
              <a:t>Business Process Improvement</a:t>
            </a:r>
            <a:r>
              <a:rPr lang="en-US" sz="2600" b="1" dirty="0">
                <a:solidFill>
                  <a:srgbClr val="000000"/>
                </a:solidFill>
              </a:rPr>
              <a:t>: </a:t>
            </a:r>
            <a:r>
              <a:rPr lang="en-US" sz="2400" dirty="0">
                <a:solidFill>
                  <a:srgbClr val="000000"/>
                </a:solidFill>
              </a:rPr>
              <a:t>Process Mining Virtual Internship is commonly used to identify bottlenecks, inefficiencies, and deviations from standard procedures in business processes. By analyzing event logs, organizations can uncover areas for optimization and implement changes to improve process efficiency and effectiveness</a:t>
            </a:r>
            <a:r>
              <a:rPr lang="en-US" sz="2600" dirty="0">
                <a:solidFill>
                  <a:srgbClr val="000000"/>
                </a:solidFill>
              </a:rPr>
              <a:t>.</a:t>
            </a:r>
          </a:p>
          <a:p>
            <a:pPr>
              <a:lnSpc>
                <a:spcPct val="110000"/>
              </a:lnSpc>
            </a:pPr>
            <a:r>
              <a:rPr lang="en-US" sz="2400" b="1" dirty="0">
                <a:solidFill>
                  <a:srgbClr val="000000"/>
                </a:solidFill>
              </a:rPr>
              <a:t>Compliance and Auditing</a:t>
            </a:r>
            <a:r>
              <a:rPr lang="en-US" sz="2600" b="1" dirty="0">
                <a:solidFill>
                  <a:srgbClr val="000000"/>
                </a:solidFill>
              </a:rPr>
              <a:t>: </a:t>
            </a:r>
            <a:r>
              <a:rPr lang="en-US" sz="2400" dirty="0">
                <a:solidFill>
                  <a:srgbClr val="000000"/>
                </a:solidFill>
              </a:rPr>
              <a:t>In regulated industries, Process Mining Virtual Internship helps ensure that processes adhere to compliance standards and regulations. It allows organizations to detect deviations from prescribed procedures and demonstrate compliance during audits.</a:t>
            </a:r>
          </a:p>
          <a:p>
            <a:pPr>
              <a:lnSpc>
                <a:spcPct val="110000"/>
              </a:lnSpc>
            </a:pPr>
            <a:r>
              <a:rPr lang="en-US" sz="2400" b="1" dirty="0">
                <a:solidFill>
                  <a:srgbClr val="000000"/>
                </a:solidFill>
              </a:rPr>
              <a:t>Customer Journey Analysis</a:t>
            </a:r>
            <a:r>
              <a:rPr lang="en-US" sz="2600" b="1" dirty="0">
                <a:solidFill>
                  <a:srgbClr val="000000"/>
                </a:solidFill>
              </a:rPr>
              <a:t>: </a:t>
            </a:r>
            <a:r>
              <a:rPr lang="en-US" sz="2400" dirty="0">
                <a:solidFill>
                  <a:srgbClr val="000000"/>
                </a:solidFill>
              </a:rPr>
              <a:t>Process Mining Virtual Internship can be applied to understand customer interactions and journeys across touchpoints in various industries, such as retail, e-commerce, and banking. This insight helps organizations enhance customer experiences and identify areas for improvement.</a:t>
            </a:r>
          </a:p>
          <a:p>
            <a:pPr>
              <a:lnSpc>
                <a:spcPct val="110000"/>
              </a:lnSpc>
            </a:pPr>
            <a:endParaRPr lang="en-IN" sz="3100" b="1" dirty="0">
              <a:solidFill>
                <a:srgbClr val="000000"/>
              </a:solidFill>
            </a:endParaRPr>
          </a:p>
        </p:txBody>
      </p:sp>
    </p:spTree>
    <p:extLst>
      <p:ext uri="{BB962C8B-B14F-4D97-AF65-F5344CB8AC3E}">
        <p14:creationId xmlns:p14="http://schemas.microsoft.com/office/powerpoint/2010/main" val="771041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4B439-8F58-2170-0D02-3611C1FADEF3}"/>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A8CAD12C-629C-FACF-7972-E7DE6B1D3F9B}"/>
              </a:ext>
            </a:extLst>
          </p:cNvPr>
          <p:cNvSpPr>
            <a:spLocks noGrp="1"/>
          </p:cNvSpPr>
          <p:nvPr>
            <p:ph idx="1"/>
          </p:nvPr>
        </p:nvSpPr>
        <p:spPr/>
        <p:txBody>
          <a:bodyPr>
            <a:normAutofit fontScale="77500" lnSpcReduction="20000"/>
          </a:bodyPr>
          <a:lstStyle/>
          <a:p>
            <a:pPr marL="0" indent="0">
              <a:lnSpc>
                <a:spcPct val="120000"/>
              </a:lnSpc>
              <a:buNone/>
            </a:pPr>
            <a:endParaRPr lang="en-US" sz="3400" b="1" dirty="0">
              <a:solidFill>
                <a:srgbClr val="000000"/>
              </a:solidFill>
            </a:endParaRPr>
          </a:p>
          <a:p>
            <a:pPr>
              <a:lnSpc>
                <a:spcPct val="120000"/>
              </a:lnSpc>
            </a:pPr>
            <a:r>
              <a:rPr lang="en-US" sz="3100" b="1" dirty="0">
                <a:solidFill>
                  <a:srgbClr val="000000"/>
                </a:solidFill>
              </a:rPr>
              <a:t>Fraud Detection: </a:t>
            </a:r>
            <a:r>
              <a:rPr lang="en-US" sz="3100" dirty="0">
                <a:solidFill>
                  <a:srgbClr val="000000"/>
                </a:solidFill>
              </a:rPr>
              <a:t>Process Mining Virtual Internship is employed to detect fraudulent activities by analyzing patterns and anomalies in event logs by identifying unusual behavior to minimize fraud.</a:t>
            </a:r>
          </a:p>
          <a:p>
            <a:pPr>
              <a:lnSpc>
                <a:spcPct val="120000"/>
              </a:lnSpc>
            </a:pPr>
            <a:r>
              <a:rPr lang="en-US" sz="3100" b="1" dirty="0">
                <a:solidFill>
                  <a:srgbClr val="000000"/>
                </a:solidFill>
              </a:rPr>
              <a:t>Logistics and Transportation: </a:t>
            </a:r>
            <a:r>
              <a:rPr lang="en-US" sz="3100" dirty="0">
                <a:solidFill>
                  <a:srgbClr val="000000"/>
                </a:solidFill>
              </a:rPr>
              <a:t>Process Mining Virtual Internship helps logistics companies optimize routes, track shipments, and improve overall transportation efficiency.</a:t>
            </a:r>
          </a:p>
          <a:p>
            <a:pPr>
              <a:lnSpc>
                <a:spcPct val="120000"/>
              </a:lnSpc>
            </a:pPr>
            <a:r>
              <a:rPr lang="en-US" sz="3100" b="1" dirty="0">
                <a:solidFill>
                  <a:srgbClr val="000000"/>
                </a:solidFill>
              </a:rPr>
              <a:t>Financial Process Analysis: </a:t>
            </a:r>
            <a:r>
              <a:rPr lang="en-US" sz="3100" dirty="0">
                <a:solidFill>
                  <a:srgbClr val="000000"/>
                </a:solidFill>
              </a:rPr>
              <a:t>In the financial sector, Process Mining Virtual Internship can be applied to analyze loan approval processes, claims processing, and other financial operations to improve accuracy and speed.</a:t>
            </a:r>
          </a:p>
          <a:p>
            <a:pPr>
              <a:lnSpc>
                <a:spcPct val="120000"/>
              </a:lnSpc>
            </a:pPr>
            <a:r>
              <a:rPr lang="en-US" sz="3100" b="1" dirty="0">
                <a:solidFill>
                  <a:srgbClr val="000000"/>
                </a:solidFill>
              </a:rPr>
              <a:t>Telecommunications Process Optimization: </a:t>
            </a:r>
            <a:r>
              <a:rPr lang="en-US" sz="3100" dirty="0">
                <a:solidFill>
                  <a:srgbClr val="000000"/>
                </a:solidFill>
              </a:rPr>
              <a:t>Telecom companies use Process Mining Virtual Internship to optimize customer service processes, network maintenance, and billing operations.</a:t>
            </a:r>
          </a:p>
          <a:p>
            <a:endParaRPr lang="en-US" sz="3100" dirty="0"/>
          </a:p>
          <a:p>
            <a:endParaRPr lang="en-US" sz="3100" dirty="0"/>
          </a:p>
          <a:p>
            <a:endParaRPr lang="en-US" sz="3100" dirty="0"/>
          </a:p>
          <a:p>
            <a:endParaRPr lang="en-IN" dirty="0"/>
          </a:p>
        </p:txBody>
      </p:sp>
    </p:spTree>
    <p:extLst>
      <p:ext uri="{BB962C8B-B14F-4D97-AF65-F5344CB8AC3E}">
        <p14:creationId xmlns:p14="http://schemas.microsoft.com/office/powerpoint/2010/main" val="3001486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4FDD9-FAAD-0CA3-7B65-61DB37FE81C3}"/>
              </a:ext>
            </a:extLst>
          </p:cNvPr>
          <p:cNvSpPr>
            <a:spLocks noGrp="1"/>
          </p:cNvSpPr>
          <p:nvPr>
            <p:ph type="title"/>
          </p:nvPr>
        </p:nvSpPr>
        <p:spPr/>
        <p:txBody>
          <a:bodyPr/>
          <a:lstStyle/>
          <a:p>
            <a:r>
              <a:rPr lang="en-IN" dirty="0"/>
              <a:t>Continued..</a:t>
            </a:r>
          </a:p>
        </p:txBody>
      </p:sp>
      <p:pic>
        <p:nvPicPr>
          <p:cNvPr id="5" name="Content Placeholder 4">
            <a:extLst>
              <a:ext uri="{FF2B5EF4-FFF2-40B4-BE49-F238E27FC236}">
                <a16:creationId xmlns:a16="http://schemas.microsoft.com/office/drawing/2014/main" id="{DA0C63A7-D910-2215-D7A0-5A9613299AF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35066" y="1096963"/>
            <a:ext cx="10309167" cy="5395912"/>
          </a:xfrm>
        </p:spPr>
      </p:pic>
    </p:spTree>
    <p:extLst>
      <p:ext uri="{BB962C8B-B14F-4D97-AF65-F5344CB8AC3E}">
        <p14:creationId xmlns:p14="http://schemas.microsoft.com/office/powerpoint/2010/main" val="3145008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AD7A6-22D0-1E70-B10B-136BF0A3AF41}"/>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A557A596-9D69-A51F-0EDA-3BC2C3924CE9}"/>
              </a:ext>
            </a:extLst>
          </p:cNvPr>
          <p:cNvSpPr>
            <a:spLocks noGrp="1"/>
          </p:cNvSpPr>
          <p:nvPr>
            <p:ph idx="1"/>
          </p:nvPr>
        </p:nvSpPr>
        <p:spPr/>
        <p:txBody>
          <a:bodyPr>
            <a:normAutofit/>
          </a:bodyPr>
          <a:lstStyle/>
          <a:p>
            <a:pPr>
              <a:lnSpc>
                <a:spcPct val="100000"/>
              </a:lnSpc>
            </a:pPr>
            <a:r>
              <a:rPr lang="en-IN" sz="2400" b="1" dirty="0">
                <a:solidFill>
                  <a:srgbClr val="000000"/>
                </a:solidFill>
              </a:rPr>
              <a:t>Level - 1 : Introduction to Process Mining</a:t>
            </a:r>
          </a:p>
          <a:p>
            <a:pPr>
              <a:lnSpc>
                <a:spcPct val="100000"/>
              </a:lnSpc>
            </a:pPr>
            <a:r>
              <a:rPr lang="en-US" sz="2400" dirty="0">
                <a:solidFill>
                  <a:srgbClr val="000000"/>
                </a:solidFill>
              </a:rPr>
              <a:t>Process mining is a dynamic approach that transforms raw event log data into valuable insights, driving operational efficiency and informed decision-making within organizations. By visualizing and analyzing these event logs, process mining uncovers the intricate pathways of business processes, exposing bottlenecks, variations, and inefficiencies. It goes beyond traditional process mapping, offering real-time, data-driven views that enable continuous improvement and optimization. Rooted in data analysis, process mining empowers businesses to enhance their processes iteratively, ensuring compliance, mitigating risks, and fostering collaboration across departments. Ultimately, process mining shapes a landscape of proactive problem-solving, accelerating digital transformation and cultivating a customer-centric approach to modern business challenges.</a:t>
            </a:r>
          </a:p>
          <a:p>
            <a:pPr>
              <a:lnSpc>
                <a:spcPct val="100000"/>
              </a:lnSpc>
            </a:pPr>
            <a:endParaRPr lang="en-IN" sz="2400" b="1" dirty="0">
              <a:solidFill>
                <a:srgbClr val="000000"/>
              </a:solidFill>
            </a:endParaRPr>
          </a:p>
          <a:p>
            <a:endParaRPr lang="en-IN" dirty="0"/>
          </a:p>
        </p:txBody>
      </p:sp>
    </p:spTree>
    <p:extLst>
      <p:ext uri="{BB962C8B-B14F-4D97-AF65-F5344CB8AC3E}">
        <p14:creationId xmlns:p14="http://schemas.microsoft.com/office/powerpoint/2010/main" val="3413225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A987-9E1B-F9FD-6327-0447BE0C51C3}"/>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811DAC41-9FBE-6628-EA52-976557A3994D}"/>
              </a:ext>
            </a:extLst>
          </p:cNvPr>
          <p:cNvSpPr>
            <a:spLocks noGrp="1"/>
          </p:cNvSpPr>
          <p:nvPr>
            <p:ph idx="1"/>
          </p:nvPr>
        </p:nvSpPr>
        <p:spPr/>
        <p:txBody>
          <a:bodyPr/>
          <a:lstStyle/>
          <a:p>
            <a:r>
              <a:rPr lang="en-IN" sz="2400" b="1" dirty="0">
                <a:solidFill>
                  <a:srgbClr val="000000"/>
                </a:solidFill>
              </a:rPr>
              <a:t>Level - 2 : Learning Fundamentals of Process Mining</a:t>
            </a:r>
          </a:p>
          <a:p>
            <a:pPr>
              <a:lnSpc>
                <a:spcPct val="100000"/>
              </a:lnSpc>
            </a:pPr>
            <a:r>
              <a:rPr lang="en-US" sz="2400" dirty="0">
                <a:solidFill>
                  <a:srgbClr val="000000"/>
                </a:solidFill>
              </a:rPr>
              <a:t>Process mining is a method that uses data to understand and improve business processes. It finds hidden patterns and problems in processes by analyzing event logs. This helps organizations make processes better, faster, and more efficient. It goes beyond simple maps by showing real-time visuals and suggesting ways to make things work smoother. Process mining also helps in following rules and working together across different parts of a business. It's like a guide for making processes work better and keeping up with changes in the world.</a:t>
            </a:r>
            <a:endParaRPr lang="en-IN" sz="2400" dirty="0">
              <a:solidFill>
                <a:srgbClr val="000000"/>
              </a:solidFill>
            </a:endParaRPr>
          </a:p>
          <a:p>
            <a:endParaRPr lang="en-IN" dirty="0"/>
          </a:p>
          <a:p>
            <a:r>
              <a:rPr lang="en-IN" sz="2400" b="1" dirty="0">
                <a:solidFill>
                  <a:srgbClr val="000000"/>
                </a:solidFill>
              </a:rPr>
              <a:t>Level - 3 : To become a Rising Technical star</a:t>
            </a:r>
          </a:p>
          <a:p>
            <a:pPr lvl="1"/>
            <a:r>
              <a:rPr lang="en-IN" b="1" dirty="0">
                <a:solidFill>
                  <a:srgbClr val="000000"/>
                </a:solidFill>
              </a:rPr>
              <a:t> Writing PQL queries</a:t>
            </a:r>
          </a:p>
          <a:p>
            <a:pPr marL="457200" lvl="1" indent="0">
              <a:buNone/>
            </a:pPr>
            <a:endParaRPr lang="en-IN" dirty="0"/>
          </a:p>
        </p:txBody>
      </p:sp>
    </p:spTree>
    <p:extLst>
      <p:ext uri="{BB962C8B-B14F-4D97-AF65-F5344CB8AC3E}">
        <p14:creationId xmlns:p14="http://schemas.microsoft.com/office/powerpoint/2010/main" val="2634287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95D7-A993-BBF8-DBB8-4A85BCB11D64}"/>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69B166DF-026B-E949-0BC9-31389173F8B7}"/>
              </a:ext>
            </a:extLst>
          </p:cNvPr>
          <p:cNvSpPr>
            <a:spLocks noGrp="1"/>
          </p:cNvSpPr>
          <p:nvPr>
            <p:ph idx="1"/>
          </p:nvPr>
        </p:nvSpPr>
        <p:spPr/>
        <p:txBody>
          <a:bodyPr>
            <a:normAutofit/>
          </a:bodyPr>
          <a:lstStyle/>
          <a:p>
            <a:pPr>
              <a:lnSpc>
                <a:spcPct val="100000"/>
              </a:lnSpc>
            </a:pPr>
            <a:r>
              <a:rPr lang="en-US" sz="2400" dirty="0">
                <a:solidFill>
                  <a:srgbClr val="000000"/>
                </a:solidFill>
              </a:rPr>
              <a:t>In process mining, you learn to write PQL queries, which are like special questions for understanding how a business process functions. These queries help you look closely at the steps, reasons, and ways to enhance the process. It's akin to using a detective's lens to zoom in and uncover the finer points within your processes, aiding in smarter decision-making and process refinement.</a:t>
            </a:r>
          </a:p>
          <a:p>
            <a:pPr>
              <a:lnSpc>
                <a:spcPct val="100000"/>
              </a:lnSpc>
            </a:pPr>
            <a:endParaRPr lang="en-US" sz="2400" b="1" dirty="0">
              <a:solidFill>
                <a:srgbClr val="000000"/>
              </a:solidFill>
            </a:endParaRPr>
          </a:p>
          <a:p>
            <a:pPr>
              <a:lnSpc>
                <a:spcPct val="100000"/>
              </a:lnSpc>
            </a:pPr>
            <a:r>
              <a:rPr lang="en-IN" sz="2400" b="1" dirty="0">
                <a:solidFill>
                  <a:srgbClr val="000000"/>
                </a:solidFill>
              </a:rPr>
              <a:t>Getting Data into the EMS</a:t>
            </a:r>
            <a:endParaRPr lang="en-US" sz="2400" b="1" dirty="0">
              <a:solidFill>
                <a:srgbClr val="000000"/>
              </a:solidFill>
            </a:endParaRPr>
          </a:p>
          <a:p>
            <a:pPr>
              <a:lnSpc>
                <a:spcPct val="100000"/>
              </a:lnSpc>
            </a:pPr>
            <a:r>
              <a:rPr lang="en-US" sz="2400" dirty="0">
                <a:solidFill>
                  <a:srgbClr val="000000"/>
                </a:solidFill>
              </a:rPr>
              <a:t>In process mining, the focus shifts to getting data into the Event Collection System (EMS). This is like feeding the system with the details of what's happening in your processes. The EMS gathers event logs from various sources, creating a complete picture of how things are done. It's akin to collecting puzzle pieces that, when put together, show you the whole process. This step is crucial because without the right data, you can't analyze or improve your processes effectively.</a:t>
            </a:r>
            <a:endParaRPr lang="en-IN" sz="2400" dirty="0">
              <a:solidFill>
                <a:srgbClr val="000000"/>
              </a:solidFill>
            </a:endParaRPr>
          </a:p>
        </p:txBody>
      </p:sp>
    </p:spTree>
    <p:extLst>
      <p:ext uri="{BB962C8B-B14F-4D97-AF65-F5344CB8AC3E}">
        <p14:creationId xmlns:p14="http://schemas.microsoft.com/office/powerpoint/2010/main" val="716017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9B69C-813D-9C6E-FE1B-861EB5110F5C}"/>
              </a:ext>
            </a:extLst>
          </p:cNvPr>
          <p:cNvSpPr>
            <a:spLocks noGrp="1"/>
          </p:cNvSpPr>
          <p:nvPr>
            <p:ph type="title"/>
          </p:nvPr>
        </p:nvSpPr>
        <p:spPr/>
        <p:txBody>
          <a:bodyPr/>
          <a:lstStyle/>
          <a:p>
            <a:r>
              <a:rPr lang="en-IN" dirty="0"/>
              <a:t>Real Time Applications</a:t>
            </a:r>
          </a:p>
        </p:txBody>
      </p:sp>
      <p:sp>
        <p:nvSpPr>
          <p:cNvPr id="3" name="Content Placeholder 2">
            <a:extLst>
              <a:ext uri="{FF2B5EF4-FFF2-40B4-BE49-F238E27FC236}">
                <a16:creationId xmlns:a16="http://schemas.microsoft.com/office/drawing/2014/main" id="{F82BBC81-5B7F-3297-0364-E54F66BF4399}"/>
              </a:ext>
            </a:extLst>
          </p:cNvPr>
          <p:cNvSpPr>
            <a:spLocks noGrp="1"/>
          </p:cNvSpPr>
          <p:nvPr>
            <p:ph idx="1"/>
          </p:nvPr>
        </p:nvSpPr>
        <p:spPr/>
        <p:txBody>
          <a:bodyPr>
            <a:normAutofit/>
          </a:bodyPr>
          <a:lstStyle/>
          <a:p>
            <a:pPr>
              <a:lnSpc>
                <a:spcPct val="100000"/>
              </a:lnSpc>
            </a:pPr>
            <a:r>
              <a:rPr lang="en-US" sz="2400" b="1" dirty="0">
                <a:solidFill>
                  <a:srgbClr val="000000"/>
                </a:solidFill>
              </a:rPr>
              <a:t>Insurance Claims Processing: </a:t>
            </a:r>
            <a:r>
              <a:rPr lang="en-US" sz="2400" dirty="0">
                <a:solidFill>
                  <a:srgbClr val="000000"/>
                </a:solidFill>
              </a:rPr>
              <a:t>Insurance companies can use real-time process mining to expedite claims processing, ensuring accurate evaluations and timely payouts.</a:t>
            </a:r>
          </a:p>
          <a:p>
            <a:pPr>
              <a:lnSpc>
                <a:spcPct val="100000"/>
              </a:lnSpc>
            </a:pPr>
            <a:r>
              <a:rPr lang="en-US" sz="2400" b="1" dirty="0">
                <a:solidFill>
                  <a:srgbClr val="000000"/>
                </a:solidFill>
              </a:rPr>
              <a:t>Retail Inventory Management: </a:t>
            </a:r>
            <a:r>
              <a:rPr lang="en-US" sz="2400" dirty="0">
                <a:solidFill>
                  <a:srgbClr val="000000"/>
                </a:solidFill>
              </a:rPr>
              <a:t>Real-time insights into sales and inventory data help retailers optimize stock levels, reducing overstocking or understocking issues.</a:t>
            </a:r>
          </a:p>
          <a:p>
            <a:pPr>
              <a:lnSpc>
                <a:spcPct val="100000"/>
              </a:lnSpc>
            </a:pPr>
            <a:r>
              <a:rPr lang="en-US" sz="2400" b="1" dirty="0">
                <a:solidFill>
                  <a:srgbClr val="000000"/>
                </a:solidFill>
              </a:rPr>
              <a:t>Public Health Monitoring: </a:t>
            </a:r>
            <a:r>
              <a:rPr lang="en-US" sz="2400" dirty="0">
                <a:solidFill>
                  <a:srgbClr val="000000"/>
                </a:solidFill>
              </a:rPr>
              <a:t>Real-time process mining can assist health agencies in tracking disease outbreaks, analyzing patterns, and responding swiftly to public health emergencies.</a:t>
            </a:r>
          </a:p>
          <a:p>
            <a:pPr>
              <a:lnSpc>
                <a:spcPct val="100000"/>
              </a:lnSpc>
            </a:pPr>
            <a:r>
              <a:rPr lang="en-US" sz="2400" b="1" dirty="0">
                <a:solidFill>
                  <a:srgbClr val="000000"/>
                </a:solidFill>
              </a:rPr>
              <a:t>Environmental Compliance Monitoring: </a:t>
            </a:r>
            <a:r>
              <a:rPr lang="en-US" sz="2400" dirty="0">
                <a:solidFill>
                  <a:srgbClr val="000000"/>
                </a:solidFill>
              </a:rPr>
              <a:t>Real-time insights help industries monitor emissions, waste disposal, and other environmental factors to ensure compliance with regulations.</a:t>
            </a:r>
          </a:p>
          <a:p>
            <a:pPr>
              <a:lnSpc>
                <a:spcPct val="100000"/>
              </a:lnSpc>
            </a:pPr>
            <a:r>
              <a:rPr lang="en-US" sz="2400" b="1" dirty="0">
                <a:solidFill>
                  <a:srgbClr val="000000"/>
                </a:solidFill>
              </a:rPr>
              <a:t>Air Traffic Management: </a:t>
            </a:r>
            <a:r>
              <a:rPr lang="en-US" sz="2400" dirty="0">
                <a:solidFill>
                  <a:srgbClr val="000000"/>
                </a:solidFill>
              </a:rPr>
              <a:t>In aviation, real-time process mining aids air traffic controllers in managing flight paths, optimizing routes, and ensuring safe and efficient operations.</a:t>
            </a:r>
            <a:endParaRPr lang="en-IN" sz="2400" dirty="0">
              <a:solidFill>
                <a:srgbClr val="000000"/>
              </a:solidFill>
            </a:endParaRPr>
          </a:p>
        </p:txBody>
      </p:sp>
    </p:spTree>
    <p:extLst>
      <p:ext uri="{BB962C8B-B14F-4D97-AF65-F5344CB8AC3E}">
        <p14:creationId xmlns:p14="http://schemas.microsoft.com/office/powerpoint/2010/main" val="1865702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869F5-3698-18C1-0357-26AE1C7D9D84}"/>
              </a:ext>
            </a:extLst>
          </p:cNvPr>
          <p:cNvSpPr>
            <a:spLocks noGrp="1"/>
          </p:cNvSpPr>
          <p:nvPr>
            <p:ph type="title"/>
          </p:nvPr>
        </p:nvSpPr>
        <p:spPr/>
        <p:txBody>
          <a:bodyPr/>
          <a:lstStyle/>
          <a:p>
            <a:r>
              <a:rPr lang="en-IN" dirty="0"/>
              <a:t>Learning Outcomes</a:t>
            </a:r>
          </a:p>
        </p:txBody>
      </p:sp>
      <p:sp>
        <p:nvSpPr>
          <p:cNvPr id="3" name="Content Placeholder 2">
            <a:extLst>
              <a:ext uri="{FF2B5EF4-FFF2-40B4-BE49-F238E27FC236}">
                <a16:creationId xmlns:a16="http://schemas.microsoft.com/office/drawing/2014/main" id="{EC431FE3-869B-B345-2246-18A27583E558}"/>
              </a:ext>
            </a:extLst>
          </p:cNvPr>
          <p:cNvSpPr>
            <a:spLocks noGrp="1"/>
          </p:cNvSpPr>
          <p:nvPr>
            <p:ph idx="1"/>
          </p:nvPr>
        </p:nvSpPr>
        <p:spPr/>
        <p:txBody>
          <a:bodyPr/>
          <a:lstStyle/>
          <a:p>
            <a:pPr>
              <a:lnSpc>
                <a:spcPct val="100000"/>
              </a:lnSpc>
            </a:pPr>
            <a:r>
              <a:rPr lang="en-US" sz="2400" b="1" dirty="0">
                <a:solidFill>
                  <a:srgbClr val="000000"/>
                </a:solidFill>
              </a:rPr>
              <a:t>Process Visualization: </a:t>
            </a:r>
            <a:r>
              <a:rPr lang="en-US" sz="2400" dirty="0">
                <a:solidFill>
                  <a:srgbClr val="000000"/>
                </a:solidFill>
              </a:rPr>
              <a:t>Learning to create clear and insightful visual representations of complex processes, helping stakeholders to comprehend process flows, variations, and performance.</a:t>
            </a:r>
          </a:p>
          <a:p>
            <a:pPr>
              <a:lnSpc>
                <a:spcPct val="100000"/>
              </a:lnSpc>
            </a:pPr>
            <a:r>
              <a:rPr lang="en-US" sz="2400" b="1" dirty="0">
                <a:solidFill>
                  <a:srgbClr val="000000"/>
                </a:solidFill>
              </a:rPr>
              <a:t>Continuous Improvement: </a:t>
            </a:r>
            <a:r>
              <a:rPr lang="en-US" sz="2400" dirty="0">
                <a:solidFill>
                  <a:srgbClr val="000000"/>
                </a:solidFill>
              </a:rPr>
              <a:t>Gaining expertise in using process mining insights to iteratively improve and optimize processes, leading to enhanced efficiency, reduced costs, and improved outcomes.</a:t>
            </a:r>
          </a:p>
          <a:p>
            <a:pPr>
              <a:lnSpc>
                <a:spcPct val="100000"/>
              </a:lnSpc>
            </a:pPr>
            <a:r>
              <a:rPr lang="en-US" sz="2400" b="1" dirty="0">
                <a:solidFill>
                  <a:srgbClr val="000000"/>
                </a:solidFill>
              </a:rPr>
              <a:t>Root Cause Analysis: </a:t>
            </a:r>
            <a:r>
              <a:rPr lang="en-US" sz="2400" dirty="0">
                <a:solidFill>
                  <a:srgbClr val="000000"/>
                </a:solidFill>
              </a:rPr>
              <a:t>Acquiring the capability to identify root causes of process inefficiencies and variations, facilitating targeted process improvements for sustainable results.</a:t>
            </a:r>
          </a:p>
          <a:p>
            <a:pPr>
              <a:lnSpc>
                <a:spcPct val="100000"/>
              </a:lnSpc>
            </a:pPr>
            <a:r>
              <a:rPr lang="en-US" sz="2400" b="1" dirty="0">
                <a:solidFill>
                  <a:srgbClr val="000000"/>
                </a:solidFill>
              </a:rPr>
              <a:t>Data Analysis Proficiency: </a:t>
            </a:r>
            <a:r>
              <a:rPr lang="en-US" sz="2400" dirty="0">
                <a:solidFill>
                  <a:srgbClr val="000000"/>
                </a:solidFill>
              </a:rPr>
              <a:t>Developing strong data analysis skills to extract meaningful insights from event logs, including the ability to create queries, visualize data, and identify patterns.</a:t>
            </a:r>
            <a:endParaRPr lang="en-IN" sz="2400" dirty="0">
              <a:solidFill>
                <a:srgbClr val="000000"/>
              </a:solidFill>
            </a:endParaRPr>
          </a:p>
        </p:txBody>
      </p:sp>
    </p:spTree>
    <p:extLst>
      <p:ext uri="{BB962C8B-B14F-4D97-AF65-F5344CB8AC3E}">
        <p14:creationId xmlns:p14="http://schemas.microsoft.com/office/powerpoint/2010/main" val="2884407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CDDC2-C7FE-4EFD-4437-C88F03C76CF9}"/>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99A8B1F0-A190-E547-36CC-74DC6173238B}"/>
              </a:ext>
            </a:extLst>
          </p:cNvPr>
          <p:cNvSpPr>
            <a:spLocks noGrp="1"/>
          </p:cNvSpPr>
          <p:nvPr>
            <p:ph idx="1"/>
          </p:nvPr>
        </p:nvSpPr>
        <p:spPr/>
        <p:txBody>
          <a:bodyPr/>
          <a:lstStyle/>
          <a:p>
            <a:pPr>
              <a:lnSpc>
                <a:spcPct val="100000"/>
              </a:lnSpc>
            </a:pPr>
            <a:r>
              <a:rPr lang="en-US" sz="2400" b="1" dirty="0">
                <a:solidFill>
                  <a:srgbClr val="000000"/>
                </a:solidFill>
              </a:rPr>
              <a:t>Process Understanding: </a:t>
            </a:r>
            <a:r>
              <a:rPr lang="en-US" sz="2400" dirty="0">
                <a:solidFill>
                  <a:srgbClr val="000000"/>
                </a:solidFill>
              </a:rPr>
              <a:t>Acquiring a deep understanding of how business processes actually work by analyzing event log data, which helps in identifying deviations, bottlenecks, and inefficiencies.</a:t>
            </a:r>
          </a:p>
          <a:p>
            <a:pPr>
              <a:lnSpc>
                <a:spcPct val="100000"/>
              </a:lnSpc>
            </a:pPr>
            <a:r>
              <a:rPr lang="en-US" sz="2400" b="1" dirty="0">
                <a:solidFill>
                  <a:srgbClr val="000000"/>
                </a:solidFill>
              </a:rPr>
              <a:t>Compliance and Risk Management: </a:t>
            </a:r>
            <a:r>
              <a:rPr lang="en-US" sz="2400" dirty="0">
                <a:solidFill>
                  <a:srgbClr val="000000"/>
                </a:solidFill>
              </a:rPr>
              <a:t>Understanding how to use process mining to ensure compliance with regulations, identify risks, and mitigate potential issues proactively.</a:t>
            </a:r>
          </a:p>
          <a:p>
            <a:pPr>
              <a:lnSpc>
                <a:spcPct val="100000"/>
              </a:lnSpc>
            </a:pPr>
            <a:r>
              <a:rPr lang="en-US" sz="2400" b="1" dirty="0">
                <a:solidFill>
                  <a:srgbClr val="000000"/>
                </a:solidFill>
              </a:rPr>
              <a:t>Decision Support: </a:t>
            </a:r>
            <a:r>
              <a:rPr lang="en-US" sz="2400" dirty="0">
                <a:solidFill>
                  <a:srgbClr val="000000"/>
                </a:solidFill>
              </a:rPr>
              <a:t>Developing skills to make informed decisions based on real-time process insights, enabling better resource allocation and strategic planning.</a:t>
            </a:r>
          </a:p>
          <a:p>
            <a:pPr>
              <a:lnSpc>
                <a:spcPct val="100000"/>
              </a:lnSpc>
            </a:pPr>
            <a:r>
              <a:rPr lang="en-US" sz="2400" b="1" dirty="0">
                <a:solidFill>
                  <a:srgbClr val="000000"/>
                </a:solidFill>
              </a:rPr>
              <a:t>Problem-Solving and Innovation: </a:t>
            </a:r>
            <a:r>
              <a:rPr lang="en-US" sz="2400" dirty="0">
                <a:solidFill>
                  <a:srgbClr val="000000"/>
                </a:solidFill>
              </a:rPr>
              <a:t>Cultivating problem-solving skills by addressing process challenges with data-driven solutions, fostering a culture of continuous innovation.</a:t>
            </a:r>
          </a:p>
          <a:p>
            <a:pPr marL="0" indent="0">
              <a:buNone/>
            </a:pPr>
            <a:endParaRPr lang="en-IN" dirty="0"/>
          </a:p>
        </p:txBody>
      </p:sp>
    </p:spTree>
    <p:extLst>
      <p:ext uri="{BB962C8B-B14F-4D97-AF65-F5344CB8AC3E}">
        <p14:creationId xmlns:p14="http://schemas.microsoft.com/office/powerpoint/2010/main" val="3701955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Course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Technology</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Modules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Real Time 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Learning outcomes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extLst>
      <p:ext uri="{BB962C8B-B14F-4D97-AF65-F5344CB8AC3E}">
        <p14:creationId xmlns:p14="http://schemas.microsoft.com/office/powerpoint/2010/main" val="532094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IN" sz="4400" b="0" strike="noStrike" spc="-1" dirty="0">
                <a:solidFill>
                  <a:srgbClr val="FFFFFF"/>
                </a:solidFill>
                <a:latin typeface="Times New Roman"/>
              </a:rPr>
              <a:t>Git Hub Dashboard</a:t>
            </a:r>
            <a:endParaRPr lang="en-IN" dirty="0"/>
          </a:p>
        </p:txBody>
      </p:sp>
      <p:pic>
        <p:nvPicPr>
          <p:cNvPr id="3" name="Content Placeholder 2">
            <a:extLst>
              <a:ext uri="{FF2B5EF4-FFF2-40B4-BE49-F238E27FC236}">
                <a16:creationId xmlns:a16="http://schemas.microsoft.com/office/drawing/2014/main" id="{F6578A73-D112-6861-9A96-EA4E8ED0AE2C}"/>
              </a:ext>
            </a:extLst>
          </p:cNvPr>
          <p:cNvPicPr>
            <a:picLocks noGrp="1"/>
          </p:cNvPicPr>
          <p:nvPr>
            <p:ph idx="1"/>
          </p:nvPr>
        </p:nvPicPr>
        <p:blipFill>
          <a:blip r:embed="rId2">
            <a:extLst>
              <a:ext uri="{28A0092B-C50C-407E-A947-70E740481C1C}">
                <a14:useLocalDpi xmlns:a14="http://schemas.microsoft.com/office/drawing/2010/main" val="0"/>
              </a:ext>
            </a:extLst>
          </a:blip>
          <a:srcRect/>
          <a:stretch/>
        </p:blipFill>
        <p:spPr>
          <a:xfrm>
            <a:off x="1140884" y="1107038"/>
            <a:ext cx="9592732" cy="4128180"/>
          </a:xfrm>
          <a:prstGeom prst="rect">
            <a:avLst/>
          </a:prstGeom>
          <a:ln w="0">
            <a:noFill/>
          </a:ln>
        </p:spPr>
      </p:pic>
      <p:sp>
        <p:nvSpPr>
          <p:cNvPr id="4" name="Content Placeholder 2">
            <a:extLst>
              <a:ext uri="{FF2B5EF4-FFF2-40B4-BE49-F238E27FC236}">
                <a16:creationId xmlns:a16="http://schemas.microsoft.com/office/drawing/2014/main" id="{D0230333-6268-988A-D03E-098BB3A2845B}"/>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dirty="0"/>
              <a:t>Repository Name Like: Summer Internship - I</a:t>
            </a:r>
          </a:p>
          <a:p>
            <a:pPr marL="457200" indent="-457200"/>
            <a:r>
              <a:rPr lang="en-US" dirty="0"/>
              <a:t>Under that include document, presentation and Certificate(Pdf).</a:t>
            </a:r>
          </a:p>
        </p:txBody>
      </p:sp>
      <p:pic>
        <p:nvPicPr>
          <p:cNvPr id="11" name="Picture 10">
            <a:extLst>
              <a:ext uri="{FF2B5EF4-FFF2-40B4-BE49-F238E27FC236}">
                <a16:creationId xmlns:a16="http://schemas.microsoft.com/office/drawing/2014/main" id="{ED6BAEDE-FCD2-94AF-9AF2-3A99591A5E3E}"/>
              </a:ext>
            </a:extLst>
          </p:cNvPr>
          <p:cNvPicPr>
            <a:picLocks noChangeAspect="1"/>
          </p:cNvPicPr>
          <p:nvPr/>
        </p:nvPicPr>
        <p:blipFill rotWithShape="1">
          <a:blip r:embed="rId3"/>
          <a:srcRect l="1625" t="24605" r="78751" b="18256"/>
          <a:stretch/>
        </p:blipFill>
        <p:spPr>
          <a:xfrm>
            <a:off x="2198915" y="4125685"/>
            <a:ext cx="468086" cy="195943"/>
          </a:xfrm>
          <a:prstGeom prst="rect">
            <a:avLst/>
          </a:prstGeom>
        </p:spPr>
      </p:pic>
      <p:pic>
        <p:nvPicPr>
          <p:cNvPr id="12" name="Picture 11">
            <a:extLst>
              <a:ext uri="{FF2B5EF4-FFF2-40B4-BE49-F238E27FC236}">
                <a16:creationId xmlns:a16="http://schemas.microsoft.com/office/drawing/2014/main" id="{2C470F4D-121C-AD0E-B441-3D4678B99933}"/>
              </a:ext>
            </a:extLst>
          </p:cNvPr>
          <p:cNvPicPr>
            <a:picLocks noChangeAspect="1"/>
          </p:cNvPicPr>
          <p:nvPr/>
        </p:nvPicPr>
        <p:blipFill rotWithShape="1">
          <a:blip r:embed="rId3"/>
          <a:srcRect l="1625" t="24605" r="78751" b="18256"/>
          <a:stretch/>
        </p:blipFill>
        <p:spPr>
          <a:xfrm>
            <a:off x="2057401" y="2166256"/>
            <a:ext cx="468086" cy="217716"/>
          </a:xfrm>
          <a:prstGeom prst="rect">
            <a:avLst/>
          </a:prstGeom>
        </p:spPr>
      </p:pic>
      <p:pic>
        <p:nvPicPr>
          <p:cNvPr id="13" name="Picture 12">
            <a:extLst>
              <a:ext uri="{FF2B5EF4-FFF2-40B4-BE49-F238E27FC236}">
                <a16:creationId xmlns:a16="http://schemas.microsoft.com/office/drawing/2014/main" id="{BB1E50EC-577C-CC91-939F-2DB8FC4054A7}"/>
              </a:ext>
            </a:extLst>
          </p:cNvPr>
          <p:cNvPicPr>
            <a:picLocks noChangeAspect="1"/>
          </p:cNvPicPr>
          <p:nvPr/>
        </p:nvPicPr>
        <p:blipFill rotWithShape="1">
          <a:blip r:embed="rId3"/>
          <a:srcRect l="1625" t="24605" r="78751" b="18256"/>
          <a:stretch/>
        </p:blipFill>
        <p:spPr>
          <a:xfrm>
            <a:off x="2302331" y="1654925"/>
            <a:ext cx="468086" cy="195943"/>
          </a:xfrm>
          <a:prstGeom prst="rect">
            <a:avLst/>
          </a:prstGeom>
        </p:spPr>
      </p:pic>
    </p:spTree>
    <p:extLst>
      <p:ext uri="{BB962C8B-B14F-4D97-AF65-F5344CB8AC3E}">
        <p14:creationId xmlns:p14="http://schemas.microsoft.com/office/powerpoint/2010/main" val="3279406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0" indent="0">
              <a:buNone/>
            </a:pPr>
            <a:r>
              <a:rPr lang="en-US" sz="2400" b="1" dirty="0"/>
              <a:t>	</a:t>
            </a:r>
          </a:p>
          <a:p>
            <a:pPr marL="457200" indent="-457200">
              <a:lnSpc>
                <a:spcPct val="100000"/>
              </a:lnSpc>
            </a:pPr>
            <a:r>
              <a:rPr lang="en-US" sz="2400" dirty="0"/>
              <a:t>To gain proficiency in extracting insights from complex business processes, optimizing process efficiency, identifying bottlenecks, and proposing data-driven improvements. </a:t>
            </a:r>
          </a:p>
          <a:p>
            <a:pPr marL="457200" indent="-457200">
              <a:lnSpc>
                <a:spcPct val="100000"/>
              </a:lnSpc>
            </a:pPr>
            <a:r>
              <a:rPr lang="en-US" sz="2400" dirty="0"/>
              <a:t>You will have the skills to confidently apply Process Mining methodologies within various industries, to make informed decisions that drive excellence and  process improvement.</a:t>
            </a:r>
            <a:endParaRPr lang="en-US" sz="1600" b="0" i="0" dirty="0">
              <a:solidFill>
                <a:srgbClr val="202124"/>
              </a:solidFill>
              <a:effectLst/>
              <a:latin typeface="arial" panose="020B0604020202020204" pitchFamily="34" charset="0"/>
            </a:endParaRPr>
          </a:p>
          <a:p>
            <a:pPr algn="l"/>
            <a:r>
              <a:rPr lang="en-US" sz="2400" dirty="0"/>
              <a:t>  Process mining applies data science to discover, validate and improve workflows. By    combining data mining and process analytics, organizations can mine log data from their information systems to understand the performance of their processes, revealing bottlenecks and other areas of improvement.</a:t>
            </a:r>
          </a:p>
          <a:p>
            <a:pPr marL="457200" indent="-457200">
              <a:lnSpc>
                <a:spcPct val="100000"/>
              </a:lnSpc>
            </a:pPr>
            <a:endParaRPr lang="en-US" sz="2400" dirty="0"/>
          </a:p>
          <a:p>
            <a:pPr marL="457200" indent="-457200">
              <a:lnSpc>
                <a:spcPct val="100000"/>
              </a:lnSpc>
            </a:pPr>
            <a:endParaRPr lang="en-US" sz="2400" dirty="0"/>
          </a:p>
          <a:p>
            <a:pPr marL="0" indent="0">
              <a:buNone/>
            </a:pPr>
            <a:endParaRPr lang="en-US" sz="2400" dirty="0"/>
          </a:p>
          <a:p>
            <a:pPr marL="0" indent="0">
              <a:buNone/>
            </a:pPr>
            <a:endParaRPr lang="en-US" sz="2400" dirty="0"/>
          </a:p>
          <a:p>
            <a:pPr marL="0" indent="0">
              <a:buNone/>
            </a:pPr>
            <a:endParaRPr lang="en-US" sz="2400" b="1" dirty="0"/>
          </a:p>
        </p:txBody>
      </p:sp>
    </p:spTree>
    <p:extLst>
      <p:ext uri="{BB962C8B-B14F-4D97-AF65-F5344CB8AC3E}">
        <p14:creationId xmlns:p14="http://schemas.microsoft.com/office/powerpoint/2010/main" val="17511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31647-B9BD-02AD-95B9-372427792B5C}"/>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id="{F53D05D3-68FC-91D2-D50B-B4FE33052BD4}"/>
              </a:ext>
            </a:extLst>
          </p:cNvPr>
          <p:cNvSpPr>
            <a:spLocks noGrp="1"/>
          </p:cNvSpPr>
          <p:nvPr>
            <p:ph idx="1"/>
          </p:nvPr>
        </p:nvSpPr>
        <p:spPr/>
        <p:txBody>
          <a:bodyPr>
            <a:normAutofit/>
          </a:bodyPr>
          <a:lstStyle/>
          <a:p>
            <a:pPr>
              <a:lnSpc>
                <a:spcPct val="100000"/>
              </a:lnSpc>
            </a:pPr>
            <a:r>
              <a:rPr lang="en-IN" sz="2400" dirty="0"/>
              <a:t>Prof. Dr. Mathias Weske said “A business process is a collection of related, structured activities or tasks that in a specific sequence produce a service or product.”</a:t>
            </a:r>
          </a:p>
          <a:p>
            <a:pPr>
              <a:lnSpc>
                <a:spcPct val="100000"/>
              </a:lnSpc>
            </a:pPr>
            <a:r>
              <a:rPr lang="en-US" sz="2400" i="0" dirty="0">
                <a:solidFill>
                  <a:srgbClr val="000000"/>
                </a:solidFill>
                <a:effectLst/>
              </a:rPr>
              <a:t>A process is a series of actions or steps repeated in a progression from a defined or recognized 'start' to a defined or </a:t>
            </a:r>
            <a:r>
              <a:rPr lang="en-US" sz="2400" dirty="0">
                <a:solidFill>
                  <a:srgbClr val="000000"/>
                </a:solidFill>
              </a:rPr>
              <a:t>recognized</a:t>
            </a:r>
            <a:r>
              <a:rPr lang="en-US" sz="2400" i="0" dirty="0">
                <a:solidFill>
                  <a:srgbClr val="000000"/>
                </a:solidFill>
                <a:effectLst/>
              </a:rPr>
              <a:t> 'finish'. The purpose of a process is to establish and maintain a commonly understood flow that allows a task to be completed as efficiently and consistently as possible.</a:t>
            </a:r>
          </a:p>
          <a:p>
            <a:pPr>
              <a:lnSpc>
                <a:spcPct val="100000"/>
              </a:lnSpc>
            </a:pPr>
            <a:r>
              <a:rPr lang="en-US" sz="2400" dirty="0">
                <a:solidFill>
                  <a:srgbClr val="000000"/>
                </a:solidFill>
              </a:rPr>
              <a:t>Process Mining works by extracting knowledge from event logs readily available in today’s information systems, in order to visualize business processes and their every variation  as they run. </a:t>
            </a:r>
          </a:p>
          <a:p>
            <a:pPr fontAlgn="base">
              <a:lnSpc>
                <a:spcPct val="100000"/>
              </a:lnSpc>
            </a:pPr>
            <a:r>
              <a:rPr lang="en-US" sz="2400" dirty="0">
                <a:solidFill>
                  <a:srgbClr val="000000"/>
                </a:solidFill>
              </a:rPr>
              <a:t>For sales, it could be the steps to progress an opportunity from a lead to closure. </a:t>
            </a:r>
          </a:p>
          <a:p>
            <a:pPr fontAlgn="base">
              <a:lnSpc>
                <a:spcPct val="100000"/>
              </a:lnSpc>
            </a:pPr>
            <a:r>
              <a:rPr lang="en-US" sz="2400" dirty="0">
                <a:solidFill>
                  <a:srgbClr val="000000"/>
                </a:solidFill>
              </a:rPr>
              <a:t>Take order management, for example: This could be the steps from a customer ordering goods, to you shipping, and then ultimately getting paid for them. </a:t>
            </a:r>
            <a:endParaRPr lang="en-US" sz="2400" i="0" dirty="0">
              <a:solidFill>
                <a:srgbClr val="313537"/>
              </a:solidFill>
              <a:effectLst/>
            </a:endParaRPr>
          </a:p>
          <a:p>
            <a:endParaRPr lang="en-IN" sz="2400" b="1" dirty="0">
              <a:solidFill>
                <a:srgbClr val="000000"/>
              </a:solidFill>
            </a:endParaRPr>
          </a:p>
        </p:txBody>
      </p:sp>
    </p:spTree>
    <p:extLst>
      <p:ext uri="{BB962C8B-B14F-4D97-AF65-F5344CB8AC3E}">
        <p14:creationId xmlns:p14="http://schemas.microsoft.com/office/powerpoint/2010/main" val="1559410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EE9AA-C849-CF91-E225-9FEFD80F771E}"/>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E4AA82B7-91BF-9CCE-CF24-4003C2EB02D4}"/>
              </a:ext>
            </a:extLst>
          </p:cNvPr>
          <p:cNvSpPr>
            <a:spLocks noGrp="1"/>
          </p:cNvSpPr>
          <p:nvPr>
            <p:ph idx="1"/>
          </p:nvPr>
        </p:nvSpPr>
        <p:spPr/>
        <p:txBody>
          <a:bodyPr/>
          <a:lstStyle/>
          <a:p>
            <a:pPr>
              <a:lnSpc>
                <a:spcPct val="100000"/>
              </a:lnSpc>
            </a:pPr>
            <a:r>
              <a:rPr lang="en-US" sz="2400" dirty="0"/>
              <a:t>Process Mining is the combination of two disciplines: Data Science and Business Process Management. Process Mining essentially uses Data Science techniques, such as Big Data and AI, to address Process Science problems such as process improvement and automation.</a:t>
            </a:r>
          </a:p>
          <a:p>
            <a:endParaRPr lang="en-IN" sz="2400" b="1" dirty="0">
              <a:solidFill>
                <a:srgbClr val="000000"/>
              </a:solidFill>
            </a:endParaRPr>
          </a:p>
        </p:txBody>
      </p:sp>
      <p:pic>
        <p:nvPicPr>
          <p:cNvPr id="2050" name="Picture 2" descr="Process Mining uses Data Science techniques to address Process Science problems (cf. van der Aalst 2016)">
            <a:extLst>
              <a:ext uri="{FF2B5EF4-FFF2-40B4-BE49-F238E27FC236}">
                <a16:creationId xmlns:a16="http://schemas.microsoft.com/office/drawing/2014/main" id="{21B4C5B1-0769-8DFE-A594-E2F1141872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198" y="2925855"/>
            <a:ext cx="5755343" cy="3394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84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7478-EA68-C326-655C-6D901B113F37}"/>
              </a:ext>
            </a:extLst>
          </p:cNvPr>
          <p:cNvSpPr>
            <a:spLocks noGrp="1"/>
          </p:cNvSpPr>
          <p:nvPr>
            <p:ph type="title"/>
          </p:nvPr>
        </p:nvSpPr>
        <p:spPr/>
        <p:txBody>
          <a:bodyPr/>
          <a:lstStyle/>
          <a:p>
            <a:r>
              <a:rPr lang="en-IN" dirty="0"/>
              <a:t>Continued..</a:t>
            </a:r>
          </a:p>
        </p:txBody>
      </p:sp>
      <p:pic>
        <p:nvPicPr>
          <p:cNvPr id="5" name="Content Placeholder 4">
            <a:extLst>
              <a:ext uri="{FF2B5EF4-FFF2-40B4-BE49-F238E27FC236}">
                <a16:creationId xmlns:a16="http://schemas.microsoft.com/office/drawing/2014/main" id="{ABF9A07C-C2F9-9F35-F81E-F701B9563E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113" y="1059641"/>
            <a:ext cx="7268547" cy="5395912"/>
          </a:xfrm>
        </p:spPr>
      </p:pic>
    </p:spTree>
    <p:extLst>
      <p:ext uri="{BB962C8B-B14F-4D97-AF65-F5344CB8AC3E}">
        <p14:creationId xmlns:p14="http://schemas.microsoft.com/office/powerpoint/2010/main" val="40974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6D4E-0862-0E50-2F38-F537DD6178C6}"/>
              </a:ext>
            </a:extLst>
          </p:cNvPr>
          <p:cNvSpPr>
            <a:spLocks noGrp="1"/>
          </p:cNvSpPr>
          <p:nvPr>
            <p:ph type="title"/>
          </p:nvPr>
        </p:nvSpPr>
        <p:spPr/>
        <p:txBody>
          <a:bodyPr/>
          <a:lstStyle/>
          <a:p>
            <a:r>
              <a:rPr lang="en-IN" dirty="0"/>
              <a:t>Continued..</a:t>
            </a:r>
          </a:p>
        </p:txBody>
      </p:sp>
      <p:pic>
        <p:nvPicPr>
          <p:cNvPr id="5" name="Content Placeholder 4">
            <a:extLst>
              <a:ext uri="{FF2B5EF4-FFF2-40B4-BE49-F238E27FC236}">
                <a16:creationId xmlns:a16="http://schemas.microsoft.com/office/drawing/2014/main" id="{86975F73-C9CC-9D6C-A5AA-D8402CBA90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6122" y="1408922"/>
            <a:ext cx="7449328" cy="4114800"/>
          </a:xfrm>
        </p:spPr>
      </p:pic>
    </p:spTree>
    <p:extLst>
      <p:ext uri="{BB962C8B-B14F-4D97-AF65-F5344CB8AC3E}">
        <p14:creationId xmlns:p14="http://schemas.microsoft.com/office/powerpoint/2010/main" val="1558201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354DC-BCF9-4949-A815-1E8082DBA22D}"/>
              </a:ext>
            </a:extLst>
          </p:cNvPr>
          <p:cNvSpPr>
            <a:spLocks noGrp="1"/>
          </p:cNvSpPr>
          <p:nvPr>
            <p:ph type="title"/>
          </p:nvPr>
        </p:nvSpPr>
        <p:spPr/>
        <p:txBody>
          <a:bodyPr/>
          <a:lstStyle/>
          <a:p>
            <a:r>
              <a:rPr lang="en-IN" dirty="0"/>
              <a:t>Continued..</a:t>
            </a:r>
          </a:p>
        </p:txBody>
      </p:sp>
      <p:pic>
        <p:nvPicPr>
          <p:cNvPr id="5" name="Content Placeholder 4">
            <a:extLst>
              <a:ext uri="{FF2B5EF4-FFF2-40B4-BE49-F238E27FC236}">
                <a16:creationId xmlns:a16="http://schemas.microsoft.com/office/drawing/2014/main" id="{6A6A63CB-AC2A-2498-5B3C-420ECAA28D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9004" y="1364002"/>
            <a:ext cx="9507894" cy="4600575"/>
          </a:xfrm>
        </p:spPr>
      </p:pic>
    </p:spTree>
    <p:extLst>
      <p:ext uri="{BB962C8B-B14F-4D97-AF65-F5344CB8AC3E}">
        <p14:creationId xmlns:p14="http://schemas.microsoft.com/office/powerpoint/2010/main" val="2348433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C4ABC-873C-9892-7C42-129A48054061}"/>
              </a:ext>
            </a:extLst>
          </p:cNvPr>
          <p:cNvSpPr>
            <a:spLocks noGrp="1"/>
          </p:cNvSpPr>
          <p:nvPr>
            <p:ph type="title"/>
          </p:nvPr>
        </p:nvSpPr>
        <p:spPr/>
        <p:txBody>
          <a:bodyPr/>
          <a:lstStyle/>
          <a:p>
            <a:r>
              <a:rPr lang="en-IN" dirty="0"/>
              <a:t>Technology</a:t>
            </a:r>
          </a:p>
        </p:txBody>
      </p:sp>
      <p:sp>
        <p:nvSpPr>
          <p:cNvPr id="3" name="Content Placeholder 2">
            <a:extLst>
              <a:ext uri="{FF2B5EF4-FFF2-40B4-BE49-F238E27FC236}">
                <a16:creationId xmlns:a16="http://schemas.microsoft.com/office/drawing/2014/main" id="{A2188775-A5AF-3BBE-A657-0615C0E47976}"/>
              </a:ext>
            </a:extLst>
          </p:cNvPr>
          <p:cNvSpPr>
            <a:spLocks noGrp="1"/>
          </p:cNvSpPr>
          <p:nvPr>
            <p:ph idx="1"/>
          </p:nvPr>
        </p:nvSpPr>
        <p:spPr/>
        <p:txBody>
          <a:bodyPr>
            <a:normAutofit fontScale="62500" lnSpcReduction="20000"/>
          </a:bodyPr>
          <a:lstStyle/>
          <a:p>
            <a:pPr>
              <a:lnSpc>
                <a:spcPct val="120000"/>
              </a:lnSpc>
            </a:pPr>
            <a:r>
              <a:rPr lang="en-US" sz="3800" b="1" dirty="0">
                <a:solidFill>
                  <a:srgbClr val="000000"/>
                </a:solidFill>
              </a:rPr>
              <a:t>Process Enhancement and Optimization: </a:t>
            </a:r>
            <a:r>
              <a:rPr lang="en-US" sz="3800" dirty="0">
                <a:solidFill>
                  <a:srgbClr val="000000"/>
                </a:solidFill>
              </a:rPr>
              <a:t>Insights gained from Process Mining Virtual Internship can be used to optimize processes. By identifying </a:t>
            </a:r>
            <a:r>
              <a:rPr lang="en-US" sz="4400" dirty="0">
                <a:solidFill>
                  <a:srgbClr val="000000"/>
                </a:solidFill>
              </a:rPr>
              <a:t>bottlenecks</a:t>
            </a:r>
            <a:r>
              <a:rPr lang="en-US" sz="3800" dirty="0">
                <a:solidFill>
                  <a:srgbClr val="000000"/>
                </a:solidFill>
              </a:rPr>
              <a:t> and inefficiencies, organizations can make informed decisions about how to improve their processes.</a:t>
            </a:r>
          </a:p>
          <a:p>
            <a:pPr>
              <a:lnSpc>
                <a:spcPct val="120000"/>
              </a:lnSpc>
            </a:pPr>
            <a:r>
              <a:rPr lang="en-US" sz="3800" b="1" dirty="0">
                <a:solidFill>
                  <a:srgbClr val="000000"/>
                </a:solidFill>
              </a:rPr>
              <a:t>Predictive Analytics: </a:t>
            </a:r>
            <a:r>
              <a:rPr lang="en-US" sz="3800" dirty="0">
                <a:solidFill>
                  <a:srgbClr val="000000"/>
                </a:solidFill>
              </a:rPr>
              <a:t>Some advanced Process Mining Virtual Internship approaches incorporate predictive analytics to forecast future process behaviors based on historical data. This can aid in proactive decision-making and resource allocation.</a:t>
            </a:r>
          </a:p>
          <a:p>
            <a:pPr>
              <a:lnSpc>
                <a:spcPct val="120000"/>
              </a:lnSpc>
            </a:pPr>
            <a:r>
              <a:rPr lang="en-US" sz="3800" b="1" dirty="0">
                <a:solidFill>
                  <a:srgbClr val="000000"/>
                </a:solidFill>
              </a:rPr>
              <a:t>Visual Analytics: </a:t>
            </a:r>
            <a:r>
              <a:rPr lang="en-US" sz="3800" dirty="0">
                <a:solidFill>
                  <a:srgbClr val="000000"/>
                </a:solidFill>
              </a:rPr>
              <a:t>Visualization tools play a crucial role in Process Mining Virtual Internship. They help in representing complex process data and insights in a visual and understandable manner, aiding in decision-making</a:t>
            </a:r>
            <a:r>
              <a:rPr lang="en-US" sz="3800" b="1" dirty="0">
                <a:solidFill>
                  <a:srgbClr val="000000"/>
                </a:solidFill>
              </a:rPr>
              <a:t>.</a:t>
            </a:r>
          </a:p>
          <a:p>
            <a:pPr>
              <a:lnSpc>
                <a:spcPct val="120000"/>
              </a:lnSpc>
            </a:pPr>
            <a:r>
              <a:rPr lang="en-US" sz="3800" b="1" dirty="0">
                <a:solidFill>
                  <a:srgbClr val="000000"/>
                </a:solidFill>
              </a:rPr>
              <a:t>Machine Learning and AI Techniques: </a:t>
            </a:r>
            <a:r>
              <a:rPr lang="en-US" sz="3800" dirty="0">
                <a:solidFill>
                  <a:srgbClr val="000000"/>
                </a:solidFill>
              </a:rPr>
              <a:t>Machine learning algorithms can be applied to event log data for more advanced analyses, such as predicting process outcomes, anomaly detection, and clustering of process instances.</a:t>
            </a:r>
          </a:p>
          <a:p>
            <a:endParaRPr lang="en-US" sz="3800" b="1" dirty="0">
              <a:solidFill>
                <a:srgbClr val="000000"/>
              </a:solidFill>
            </a:endParaRPr>
          </a:p>
          <a:p>
            <a:pPr marL="0" indent="0">
              <a:buNone/>
            </a:pPr>
            <a:endParaRPr lang="en-US" sz="3800" b="1" dirty="0">
              <a:solidFill>
                <a:srgbClr val="000000"/>
              </a:solidFill>
            </a:endParaRPr>
          </a:p>
          <a:p>
            <a:endParaRPr lang="en-US" sz="3800" b="1" dirty="0">
              <a:solidFill>
                <a:srgbClr val="000000"/>
              </a:solidFill>
            </a:endParaRPr>
          </a:p>
          <a:p>
            <a:endParaRPr lang="en-US" sz="3800" b="1" dirty="0">
              <a:solidFill>
                <a:srgbClr val="000000"/>
              </a:solidFill>
            </a:endParaRPr>
          </a:p>
          <a:p>
            <a:endParaRPr lang="en-US" sz="3800" b="1" dirty="0">
              <a:solidFill>
                <a:srgbClr val="000000"/>
              </a:solidFill>
            </a:endParaRPr>
          </a:p>
          <a:p>
            <a:endParaRPr lang="en-US" sz="2400" b="1" dirty="0">
              <a:solidFill>
                <a:srgbClr val="000000"/>
              </a:solidFill>
            </a:endParaRPr>
          </a:p>
          <a:p>
            <a:endParaRPr lang="en-IN" sz="2400" b="1" dirty="0">
              <a:solidFill>
                <a:srgbClr val="000000"/>
              </a:solidFill>
            </a:endParaRPr>
          </a:p>
        </p:txBody>
      </p:sp>
    </p:spTree>
    <p:extLst>
      <p:ext uri="{BB962C8B-B14F-4D97-AF65-F5344CB8AC3E}">
        <p14:creationId xmlns:p14="http://schemas.microsoft.com/office/powerpoint/2010/main" val="24950516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1627</TotalTime>
  <Words>1756</Words>
  <Application>Microsoft Office PowerPoint</Application>
  <PresentationFormat>Widescreen</PresentationFormat>
  <Paragraphs>106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vt:lpstr>
      <vt:lpstr>Calibri</vt:lpstr>
      <vt:lpstr>Courier New</vt:lpstr>
      <vt:lpstr>Times New Roman</vt:lpstr>
      <vt:lpstr>Wingdings</vt:lpstr>
      <vt:lpstr>Custom Design</vt:lpstr>
      <vt:lpstr>PowerPoint Presentation</vt:lpstr>
      <vt:lpstr>Contents</vt:lpstr>
      <vt:lpstr>Course Objective</vt:lpstr>
      <vt:lpstr>Introduction</vt:lpstr>
      <vt:lpstr>Continued..</vt:lpstr>
      <vt:lpstr>Continued..</vt:lpstr>
      <vt:lpstr>Continued..</vt:lpstr>
      <vt:lpstr>Continued..</vt:lpstr>
      <vt:lpstr>Technology</vt:lpstr>
      <vt:lpstr>Continued..</vt:lpstr>
      <vt:lpstr>Applications</vt:lpstr>
      <vt:lpstr>Continued..</vt:lpstr>
      <vt:lpstr>Continued..</vt:lpstr>
      <vt:lpstr>Modules</vt:lpstr>
      <vt:lpstr>Continued..</vt:lpstr>
      <vt:lpstr>Continued..</vt:lpstr>
      <vt:lpstr>Real Time Applications</vt:lpstr>
      <vt:lpstr>Learning Outcomes</vt:lpstr>
      <vt:lpstr>Continued..</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SUSHMA P</cp:lastModifiedBy>
  <cp:revision>122</cp:revision>
  <dcterms:created xsi:type="dcterms:W3CDTF">2019-06-11T05:35:51Z</dcterms:created>
  <dcterms:modified xsi:type="dcterms:W3CDTF">2023-08-30T15:40:01Z</dcterms:modified>
</cp:coreProperties>
</file>