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Home\Downloads\NM%20EXCEL.xlsx" TargetMode="External" /><Relationship Id="rId2" Type="http://schemas.microsoft.com/office/2011/relationships/chartColorStyle" Target="colors1.xml" /><Relationship Id="rId1" Type="http://schemas.microsoft.com/office/2011/relationships/chartStyle" Target="style1.xml" /></Relationships>
</file>

<file path=ppt/charts/_rels/chart2.xml.rels><?xml version="1.0" encoding="UTF-8" standalone="yes"?>
<Relationships xmlns="http://schemas.openxmlformats.org/package/2006/relationships"><Relationship Id="rId3" Type="http://schemas.openxmlformats.org/officeDocument/2006/relationships/oleObject" Target="file:///C:\Users\Home\Downloads\NM%20EXCEL.xlsx" TargetMode="External" /><Relationship Id="rId2" Type="http://schemas.microsoft.com/office/2011/relationships/chartColorStyle" Target="colors2.xml" /><Relationship Id="rId1" Type="http://schemas.microsoft.com/office/2011/relationships/chartStyle" Target="style2.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v>HIGH</c:v>
          </c:tx>
          <c:spPr>
            <a:solidFill>
              <a:schemeClr val="accent1"/>
            </a:solidFill>
            <a:ln>
              <a:noFill/>
            </a:ln>
            <a:effectLst/>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3</c:v>
              </c:pt>
              <c:pt idx="1">
                <c:v>6</c:v>
              </c:pt>
              <c:pt idx="2">
                <c:v>9</c:v>
              </c:pt>
              <c:pt idx="3">
                <c:v>8</c:v>
              </c:pt>
              <c:pt idx="4">
                <c:v>9</c:v>
              </c:pt>
              <c:pt idx="5">
                <c:v>9</c:v>
              </c:pt>
              <c:pt idx="6">
                <c:v>8</c:v>
              </c:pt>
              <c:pt idx="7">
                <c:v>7</c:v>
              </c:pt>
              <c:pt idx="8">
                <c:v>3</c:v>
              </c:pt>
              <c:pt idx="9">
                <c:v>6</c:v>
              </c:pt>
            </c:numLit>
          </c:val>
          <c:extLst>
            <c:ext xmlns:c16="http://schemas.microsoft.com/office/drawing/2014/chart" uri="{C3380CC4-5D6E-409C-BE32-E72D297353CC}">
              <c16:uniqueId val="{00000000-78EE-4B4C-B104-DDF98F4E25A7}"/>
            </c:ext>
          </c:extLst>
        </c:ser>
        <c:ser>
          <c:idx val="1"/>
          <c:order val="1"/>
          <c:tx>
            <c:v>LOW</c:v>
          </c:tx>
          <c:spPr>
            <a:solidFill>
              <a:schemeClr val="accent2"/>
            </a:solidFill>
            <a:ln>
              <a:noFill/>
            </a:ln>
            <a:effectLst/>
          </c:spPr>
          <c:invertIfNegative val="0"/>
          <c:trendline>
            <c:spPr>
              <a:ln w="19050" cap="rnd">
                <a:solidFill>
                  <a:schemeClr val="accent2"/>
                </a:solidFill>
                <a:prstDash val="sysDot"/>
              </a:ln>
              <a:effectLst/>
            </c:spPr>
            <c:trendlineType val="exp"/>
            <c:dispRSqr val="0"/>
            <c:dispEq val="0"/>
          </c:trendline>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6</c:v>
              </c:pt>
              <c:pt idx="1">
                <c:v>17</c:v>
              </c:pt>
              <c:pt idx="2">
                <c:v>14</c:v>
              </c:pt>
              <c:pt idx="3">
                <c:v>15</c:v>
              </c:pt>
              <c:pt idx="4">
                <c:v>18</c:v>
              </c:pt>
              <c:pt idx="5">
                <c:v>8</c:v>
              </c:pt>
              <c:pt idx="6">
                <c:v>10</c:v>
              </c:pt>
              <c:pt idx="7">
                <c:v>15</c:v>
              </c:pt>
              <c:pt idx="8">
                <c:v>14</c:v>
              </c:pt>
              <c:pt idx="9">
                <c:v>13</c:v>
              </c:pt>
            </c:numLit>
          </c:val>
          <c:extLst>
            <c:ext xmlns:c16="http://schemas.microsoft.com/office/drawing/2014/chart" uri="{C3380CC4-5D6E-409C-BE32-E72D297353CC}">
              <c16:uniqueId val="{00000002-78EE-4B4C-B104-DDF98F4E25A7}"/>
            </c:ext>
          </c:extLst>
        </c:ser>
        <c:ser>
          <c:idx val="2"/>
          <c:order val="2"/>
          <c:tx>
            <c:v>MEDIUM</c:v>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26</c:v>
              </c:pt>
              <c:pt idx="1">
                <c:v>22</c:v>
              </c:pt>
              <c:pt idx="2">
                <c:v>24</c:v>
              </c:pt>
              <c:pt idx="3">
                <c:v>31</c:v>
              </c:pt>
              <c:pt idx="4">
                <c:v>30</c:v>
              </c:pt>
              <c:pt idx="5">
                <c:v>23</c:v>
              </c:pt>
              <c:pt idx="6">
                <c:v>19</c:v>
              </c:pt>
              <c:pt idx="7">
                <c:v>30</c:v>
              </c:pt>
              <c:pt idx="8">
                <c:v>25</c:v>
              </c:pt>
              <c:pt idx="9">
                <c:v>33</c:v>
              </c:pt>
            </c:numLit>
          </c:val>
          <c:extLst>
            <c:ext xmlns:c16="http://schemas.microsoft.com/office/drawing/2014/chart" uri="{C3380CC4-5D6E-409C-BE32-E72D297353CC}">
              <c16:uniqueId val="{00000004-78EE-4B4C-B104-DDF98F4E25A7}"/>
            </c:ext>
          </c:extLst>
        </c:ser>
        <c:ser>
          <c:idx val="3"/>
          <c:order val="3"/>
          <c:tx>
            <c:v>VERY HIGH</c:v>
          </c:tx>
          <c:spPr>
            <a:solidFill>
              <a:schemeClr val="accent4"/>
            </a:solidFill>
            <a:ln>
              <a:noFill/>
            </a:ln>
            <a:effectLst/>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3</c:v>
              </c:pt>
              <c:pt idx="1">
                <c:v>3</c:v>
              </c:pt>
              <c:pt idx="2">
                <c:v>5</c:v>
              </c:pt>
              <c:pt idx="3">
                <c:v>3</c:v>
              </c:pt>
              <c:pt idx="4">
                <c:v>7</c:v>
              </c:pt>
              <c:pt idx="5">
                <c:v>7</c:v>
              </c:pt>
              <c:pt idx="6">
                <c:v>5</c:v>
              </c:pt>
              <c:pt idx="7">
                <c:v>5</c:v>
              </c:pt>
              <c:pt idx="8">
                <c:v>9</c:v>
              </c:pt>
              <c:pt idx="9">
                <c:v>6</c:v>
              </c:pt>
            </c:numLit>
          </c:val>
          <c:extLst>
            <c:ext xmlns:c16="http://schemas.microsoft.com/office/drawing/2014/chart" uri="{C3380CC4-5D6E-409C-BE32-E72D297353CC}">
              <c16:uniqueId val="{00000005-78EE-4B4C-B104-DDF98F4E25A7}"/>
            </c:ext>
          </c:extLst>
        </c:ser>
        <c:dLbls>
          <c:showLegendKey val="0"/>
          <c:showVal val="0"/>
          <c:showCatName val="0"/>
          <c:showSerName val="0"/>
          <c:showPercent val="0"/>
          <c:showBubbleSize val="0"/>
        </c:dLbls>
        <c:gapWidth val="219"/>
        <c:overlap val="-27"/>
        <c:axId val="496598936"/>
        <c:axId val="496599656"/>
      </c:barChart>
      <c:catAx>
        <c:axId val="4965989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6599656"/>
        <c:crosses val="autoZero"/>
        <c:auto val="1"/>
        <c:lblAlgn val="ctr"/>
        <c:lblOffset val="100"/>
        <c:noMultiLvlLbl val="0"/>
      </c:catAx>
      <c:valAx>
        <c:axId val="4965996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659893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[NM EXCEL.xlsx]Sheet1!PivotTable3</c:name>
    <c:fmtId val="4"/>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w="25400">
            <a:solidFill>
              <a:schemeClr val="lt1"/>
            </a:solidFill>
          </a:ln>
          <a:effectLst/>
          <a:sp3d contourW="25400">
            <a:contourClr>
              <a:schemeClr val="lt1"/>
            </a:contourClr>
          </a:sp3d>
        </c:spPr>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w="25400">
            <a:solidFill>
              <a:schemeClr val="lt1"/>
            </a:solidFill>
          </a:ln>
          <a:effectLst/>
          <a:sp3d contourW="25400">
            <a:contourClr>
              <a:schemeClr val="lt1"/>
            </a:contourClr>
          </a:sp3d>
        </c:spPr>
      </c:pivotFmt>
      <c:pivotFmt>
        <c:idx val="28"/>
        <c:spPr>
          <a:solidFill>
            <a:schemeClr val="accent1"/>
          </a:solidFill>
          <a:ln w="25400">
            <a:solidFill>
              <a:schemeClr val="lt1"/>
            </a:solidFill>
          </a:ln>
          <a:effectLst/>
          <a:sp3d contourW="25400">
            <a:contourClr>
              <a:schemeClr val="lt1"/>
            </a:contourClr>
          </a:sp3d>
        </c:spPr>
      </c:pivotFmt>
      <c:pivotFmt>
        <c:idx val="29"/>
        <c:spPr>
          <a:solidFill>
            <a:schemeClr val="accent1"/>
          </a:solidFill>
          <a:ln w="25400">
            <a:solidFill>
              <a:schemeClr val="lt1"/>
            </a:solidFill>
          </a:ln>
          <a:effectLst/>
          <a:sp3d contourW="25400">
            <a:contourClr>
              <a:schemeClr val="lt1"/>
            </a:contourClr>
          </a:sp3d>
        </c:spPr>
      </c:pivotFmt>
      <c:pivotFmt>
        <c:idx val="30"/>
        <c:spPr>
          <a:solidFill>
            <a:schemeClr val="accent1"/>
          </a:solidFill>
          <a:ln w="25400">
            <a:solidFill>
              <a:schemeClr val="lt1"/>
            </a:solidFill>
          </a:ln>
          <a:effectLst/>
          <a:sp3d contourW="25400">
            <a:contourClr>
              <a:schemeClr val="lt1"/>
            </a:contourClr>
          </a:sp3d>
        </c:spPr>
      </c:pivotFmt>
      <c:pivotFmt>
        <c:idx val="31"/>
        <c:spPr>
          <a:solidFill>
            <a:schemeClr val="accent1"/>
          </a:solidFill>
          <a:ln w="25400">
            <a:solidFill>
              <a:schemeClr val="lt1"/>
            </a:solidFill>
          </a:ln>
          <a:effectLst/>
          <a:sp3d contourW="25400">
            <a:contourClr>
              <a:schemeClr val="lt1"/>
            </a:contourClr>
          </a:sp3d>
        </c:spPr>
      </c:pivotFmt>
      <c:pivotFmt>
        <c:idx val="32"/>
        <c:spPr>
          <a:solidFill>
            <a:schemeClr val="accent1"/>
          </a:solidFill>
          <a:ln w="25400">
            <a:solidFill>
              <a:schemeClr val="lt1"/>
            </a:solidFill>
          </a:ln>
          <a:effectLst/>
          <a:sp3d contourW="25400">
            <a:contourClr>
              <a:schemeClr val="lt1"/>
            </a:contourClr>
          </a:sp3d>
        </c:spPr>
      </c:pivotFmt>
      <c:pivotFmt>
        <c:idx val="33"/>
        <c:spPr>
          <a:solidFill>
            <a:schemeClr val="accent1"/>
          </a:solidFill>
          <a:ln w="25400">
            <a:solidFill>
              <a:schemeClr val="lt1"/>
            </a:solidFill>
          </a:ln>
          <a:effectLst/>
          <a:sp3d contourW="25400">
            <a:contourClr>
              <a:schemeClr val="lt1"/>
            </a:contourClr>
          </a:sp3d>
        </c:spPr>
      </c:pivotFmt>
      <c:pivotFmt>
        <c:idx val="34"/>
        <c:spPr>
          <a:solidFill>
            <a:schemeClr val="accent1"/>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1"/>
          </a:solidFill>
          <a:ln w="25400">
            <a:solidFill>
              <a:schemeClr val="lt1"/>
            </a:solidFill>
          </a:ln>
          <a:effectLst/>
          <a:sp3d contourW="25400">
            <a:contourClr>
              <a:schemeClr val="lt1"/>
            </a:contourClr>
          </a:sp3d>
        </c:spPr>
      </c:pivotFmt>
      <c:pivotFmt>
        <c:idx val="37"/>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w="25400">
            <a:solidFill>
              <a:schemeClr val="lt1"/>
            </a:solidFill>
          </a:ln>
          <a:effectLst/>
          <a:sp3d contourW="25400">
            <a:contourClr>
              <a:schemeClr val="lt1"/>
            </a:contourClr>
          </a:sp3d>
        </c:spPr>
      </c:pivotFmt>
      <c:pivotFmt>
        <c:idx val="39"/>
        <c:spPr>
          <a:solidFill>
            <a:schemeClr val="accent1"/>
          </a:solidFill>
          <a:ln w="25400">
            <a:solidFill>
              <a:schemeClr val="lt1"/>
            </a:solidFill>
          </a:ln>
          <a:effectLst/>
          <a:sp3d contourW="25400">
            <a:contourClr>
              <a:schemeClr val="lt1"/>
            </a:contourClr>
          </a:sp3d>
        </c:spPr>
      </c:pivotFmt>
      <c:pivotFmt>
        <c:idx val="40"/>
        <c:spPr>
          <a:solidFill>
            <a:schemeClr val="accent1"/>
          </a:solidFill>
          <a:ln w="25400">
            <a:solidFill>
              <a:schemeClr val="lt1"/>
            </a:solidFill>
          </a:ln>
          <a:effectLst/>
          <a:sp3d contourW="25400">
            <a:contourClr>
              <a:schemeClr val="lt1"/>
            </a:contourClr>
          </a:sp3d>
        </c:spPr>
      </c:pivotFmt>
      <c:pivotFmt>
        <c:idx val="41"/>
        <c:spPr>
          <a:solidFill>
            <a:schemeClr val="accent1"/>
          </a:solidFill>
          <a:ln w="25400">
            <a:solidFill>
              <a:schemeClr val="lt1"/>
            </a:solidFill>
          </a:ln>
          <a:effectLst/>
          <a:sp3d contourW="25400">
            <a:contourClr>
              <a:schemeClr val="lt1"/>
            </a:contourClr>
          </a:sp3d>
        </c:spPr>
      </c:pivotFmt>
      <c:pivotFmt>
        <c:idx val="42"/>
        <c:spPr>
          <a:solidFill>
            <a:schemeClr val="accent1"/>
          </a:solidFill>
          <a:ln w="25400">
            <a:solidFill>
              <a:schemeClr val="lt1"/>
            </a:solidFill>
          </a:ln>
          <a:effectLst/>
          <a:sp3d contourW="25400">
            <a:contourClr>
              <a:schemeClr val="lt1"/>
            </a:contourClr>
          </a:sp3d>
        </c:spPr>
      </c:pivotFmt>
      <c:pivotFmt>
        <c:idx val="43"/>
        <c:spPr>
          <a:solidFill>
            <a:schemeClr val="accent1"/>
          </a:solidFill>
          <a:ln w="25400">
            <a:solidFill>
              <a:schemeClr val="lt1"/>
            </a:solidFill>
          </a:ln>
          <a:effectLst/>
          <a:sp3d contourW="25400">
            <a:contourClr>
              <a:schemeClr val="lt1"/>
            </a:contourClr>
          </a:sp3d>
        </c:spPr>
      </c:pivotFmt>
      <c:pivotFmt>
        <c:idx val="44"/>
        <c:spPr>
          <a:solidFill>
            <a:schemeClr val="accent1"/>
          </a:solidFill>
          <a:ln w="25400">
            <a:solidFill>
              <a:schemeClr val="lt1"/>
            </a:solidFill>
          </a:ln>
          <a:effectLst/>
          <a:sp3d contourW="25400">
            <a:contourClr>
              <a:schemeClr val="lt1"/>
            </a:contourClr>
          </a:sp3d>
        </c:spPr>
      </c:pivotFmt>
      <c:pivotFmt>
        <c:idx val="45"/>
        <c:spPr>
          <a:solidFill>
            <a:schemeClr val="accent1"/>
          </a:solidFill>
          <a:ln w="25400">
            <a:solidFill>
              <a:schemeClr val="lt1"/>
            </a:solidFill>
          </a:ln>
          <a:effectLst/>
          <a:sp3d contourW="25400">
            <a:contourClr>
              <a:schemeClr val="lt1"/>
            </a:contourClr>
          </a:sp3d>
        </c:spP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1"/>
          </a:solidFill>
          <a:ln w="25400">
            <a:solidFill>
              <a:schemeClr val="lt1"/>
            </a:solidFill>
          </a:ln>
          <a:effectLst/>
          <a:sp3d contourW="25400">
            <a:contourClr>
              <a:schemeClr val="lt1"/>
            </a:contourClr>
          </a:sp3d>
        </c:spPr>
      </c:pivotFmt>
      <c:pivotFmt>
        <c:idx val="48"/>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w="25400">
            <a:solidFill>
              <a:schemeClr val="lt1"/>
            </a:solidFill>
          </a:ln>
          <a:effectLst/>
          <a:sp3d contourW="25400">
            <a:contourClr>
              <a:schemeClr val="lt1"/>
            </a:contourClr>
          </a:sp3d>
        </c:spPr>
      </c:pivotFmt>
      <c:pivotFmt>
        <c:idx val="50"/>
        <c:spPr>
          <a:solidFill>
            <a:schemeClr val="accent1"/>
          </a:solidFill>
          <a:ln w="25400">
            <a:solidFill>
              <a:schemeClr val="lt1"/>
            </a:solidFill>
          </a:ln>
          <a:effectLst/>
          <a:sp3d contourW="25400">
            <a:contourClr>
              <a:schemeClr val="lt1"/>
            </a:contourClr>
          </a:sp3d>
        </c:spPr>
      </c:pivotFmt>
      <c:pivotFmt>
        <c:idx val="51"/>
        <c:spPr>
          <a:solidFill>
            <a:schemeClr val="accent1"/>
          </a:solidFill>
          <a:ln w="25400">
            <a:solidFill>
              <a:schemeClr val="lt1"/>
            </a:solidFill>
          </a:ln>
          <a:effectLst/>
          <a:sp3d contourW="25400">
            <a:contourClr>
              <a:schemeClr val="lt1"/>
            </a:contourClr>
          </a:sp3d>
        </c:spPr>
      </c:pivotFmt>
      <c:pivotFmt>
        <c:idx val="52"/>
        <c:spPr>
          <a:solidFill>
            <a:schemeClr val="accent1"/>
          </a:solidFill>
          <a:ln w="25400">
            <a:solidFill>
              <a:schemeClr val="lt1"/>
            </a:solidFill>
          </a:ln>
          <a:effectLst/>
          <a:sp3d contourW="25400">
            <a:contourClr>
              <a:schemeClr val="lt1"/>
            </a:contourClr>
          </a:sp3d>
        </c:spPr>
      </c:pivotFmt>
      <c:pivotFmt>
        <c:idx val="53"/>
        <c:spPr>
          <a:solidFill>
            <a:schemeClr val="accent1"/>
          </a:solidFill>
          <a:ln w="25400">
            <a:solidFill>
              <a:schemeClr val="lt1"/>
            </a:solidFill>
          </a:ln>
          <a:effectLst/>
          <a:sp3d contourW="25400">
            <a:contourClr>
              <a:schemeClr val="lt1"/>
            </a:contourClr>
          </a:sp3d>
        </c:spPr>
      </c:pivotFmt>
      <c:pivotFmt>
        <c:idx val="54"/>
        <c:spPr>
          <a:solidFill>
            <a:schemeClr val="accent1"/>
          </a:solidFill>
          <a:ln w="25400">
            <a:solidFill>
              <a:schemeClr val="lt1"/>
            </a:solidFill>
          </a:ln>
          <a:effectLst/>
          <a:sp3d contourW="25400">
            <a:contourClr>
              <a:schemeClr val="lt1"/>
            </a:contourClr>
          </a:sp3d>
        </c:spPr>
      </c:pivotFmt>
      <c:pivotFmt>
        <c:idx val="55"/>
        <c:spPr>
          <a:solidFill>
            <a:schemeClr val="accent1"/>
          </a:solidFill>
          <a:ln w="25400">
            <a:solidFill>
              <a:schemeClr val="lt1"/>
            </a:solidFill>
          </a:ln>
          <a:effectLst/>
          <a:sp3d contourW="25400">
            <a:contourClr>
              <a:schemeClr val="lt1"/>
            </a:contourClr>
          </a:sp3d>
        </c:spPr>
      </c:pivotFmt>
      <c:pivotFmt>
        <c:idx val="56"/>
        <c:spPr>
          <a:solidFill>
            <a:schemeClr val="accent1"/>
          </a:solidFill>
          <a:ln w="25400">
            <a:solidFill>
              <a:schemeClr val="lt1"/>
            </a:solidFill>
          </a:ln>
          <a:effectLst/>
          <a:sp3d contourW="25400">
            <a:contourClr>
              <a:schemeClr val="lt1"/>
            </a:contourClr>
          </a:sp3d>
        </c:spP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1"/>
          </a:solidFill>
          <a:ln w="25400">
            <a:solidFill>
              <a:schemeClr val="lt1"/>
            </a:solidFill>
          </a:ln>
          <a:effectLst/>
          <a:sp3d contourW="25400">
            <a:contourClr>
              <a:schemeClr val="lt1"/>
            </a:contourClr>
          </a:sp3d>
        </c:spPr>
      </c:pivotFmt>
      <c:pivotFmt>
        <c:idx val="59"/>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0"/>
        <c:spPr>
          <a:solidFill>
            <a:schemeClr val="accent1"/>
          </a:solidFill>
          <a:ln w="25400">
            <a:solidFill>
              <a:schemeClr val="lt1"/>
            </a:solidFill>
          </a:ln>
          <a:effectLst/>
          <a:sp3d contourW="25400">
            <a:contourClr>
              <a:schemeClr val="lt1"/>
            </a:contourClr>
          </a:sp3d>
        </c:spPr>
      </c:pivotFmt>
      <c:pivotFmt>
        <c:idx val="61"/>
        <c:spPr>
          <a:solidFill>
            <a:schemeClr val="accent1"/>
          </a:solidFill>
          <a:ln w="25400">
            <a:solidFill>
              <a:schemeClr val="lt1"/>
            </a:solidFill>
          </a:ln>
          <a:effectLst/>
          <a:sp3d contourW="25400">
            <a:contourClr>
              <a:schemeClr val="lt1"/>
            </a:contourClr>
          </a:sp3d>
        </c:spPr>
      </c:pivotFmt>
      <c:pivotFmt>
        <c:idx val="62"/>
        <c:spPr>
          <a:solidFill>
            <a:schemeClr val="accent1"/>
          </a:solidFill>
          <a:ln w="25400">
            <a:solidFill>
              <a:schemeClr val="lt1"/>
            </a:solidFill>
          </a:ln>
          <a:effectLst/>
          <a:sp3d contourW="25400">
            <a:contourClr>
              <a:schemeClr val="lt1"/>
            </a:contourClr>
          </a:sp3d>
        </c:spPr>
      </c:pivotFmt>
      <c:pivotFmt>
        <c:idx val="63"/>
        <c:spPr>
          <a:solidFill>
            <a:schemeClr val="accent1"/>
          </a:solidFill>
          <a:ln w="25400">
            <a:solidFill>
              <a:schemeClr val="lt1"/>
            </a:solidFill>
          </a:ln>
          <a:effectLst/>
          <a:sp3d contourW="25400">
            <a:contourClr>
              <a:schemeClr val="lt1"/>
            </a:contourClr>
          </a:sp3d>
        </c:spPr>
      </c:pivotFmt>
      <c:pivotFmt>
        <c:idx val="64"/>
        <c:spPr>
          <a:solidFill>
            <a:schemeClr val="accent1"/>
          </a:solidFill>
          <a:ln w="25400">
            <a:solidFill>
              <a:schemeClr val="lt1"/>
            </a:solidFill>
          </a:ln>
          <a:effectLst/>
          <a:sp3d contourW="25400">
            <a:contourClr>
              <a:schemeClr val="lt1"/>
            </a:contourClr>
          </a:sp3d>
        </c:spPr>
      </c:pivotFmt>
      <c:pivotFmt>
        <c:idx val="65"/>
        <c:spPr>
          <a:solidFill>
            <a:schemeClr val="accent1"/>
          </a:solidFill>
          <a:ln w="25400">
            <a:solidFill>
              <a:schemeClr val="lt1"/>
            </a:solidFill>
          </a:ln>
          <a:effectLst/>
          <a:sp3d contourW="25400">
            <a:contourClr>
              <a:schemeClr val="lt1"/>
            </a:contourClr>
          </a:sp3d>
        </c:spPr>
      </c:pivotFmt>
      <c:pivotFmt>
        <c:idx val="66"/>
        <c:spPr>
          <a:solidFill>
            <a:schemeClr val="accent1"/>
          </a:solidFill>
          <a:ln w="25400">
            <a:solidFill>
              <a:schemeClr val="lt1"/>
            </a:solidFill>
          </a:ln>
          <a:effectLst/>
          <a:sp3d contourW="25400">
            <a:contourClr>
              <a:schemeClr val="lt1"/>
            </a:contourClr>
          </a:sp3d>
        </c:spPr>
      </c:pivotFmt>
      <c:pivotFmt>
        <c:idx val="67"/>
        <c:spPr>
          <a:solidFill>
            <a:schemeClr val="accent1"/>
          </a:solidFill>
          <a:ln w="25400">
            <a:solidFill>
              <a:schemeClr val="lt1"/>
            </a:solidFill>
          </a:ln>
          <a:effectLst/>
          <a:sp3d contourW="25400">
            <a:contourClr>
              <a:schemeClr val="lt1"/>
            </a:contourClr>
          </a:sp3d>
        </c:spPr>
      </c:pivotFmt>
      <c:pivotFmt>
        <c:idx val="68"/>
        <c:spPr>
          <a:solidFill>
            <a:schemeClr val="accent1"/>
          </a:solidFill>
          <a:ln w="25400">
            <a:solidFill>
              <a:schemeClr val="lt1"/>
            </a:solidFill>
          </a:ln>
          <a:effectLst/>
          <a:sp3d contourW="25400">
            <a:contourClr>
              <a:schemeClr val="lt1"/>
            </a:contourClr>
          </a:sp3d>
        </c:spPr>
      </c:pivotFmt>
      <c:pivotFmt>
        <c:idx val="69"/>
        <c:spPr>
          <a:solidFill>
            <a:schemeClr val="accent1"/>
          </a:solidFill>
          <a:ln w="25400">
            <a:solidFill>
              <a:schemeClr val="lt1"/>
            </a:solidFill>
          </a:ln>
          <a:effectLst/>
          <a:sp3d contourW="25400">
            <a:contourClr>
              <a:schemeClr val="lt1"/>
            </a:contourClr>
          </a:sp3d>
        </c:spPr>
      </c:pivotFmt>
      <c:pivotFmt>
        <c:idx val="7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1"/>
        <c:spPr>
          <a:solidFill>
            <a:schemeClr val="accent1"/>
          </a:solidFill>
          <a:ln w="25400">
            <a:solidFill>
              <a:schemeClr val="lt1"/>
            </a:solidFill>
          </a:ln>
          <a:effectLst/>
          <a:sp3d contourW="25400">
            <a:contourClr>
              <a:schemeClr val="lt1"/>
            </a:contourClr>
          </a:sp3d>
        </c:spPr>
      </c:pivotFmt>
      <c:pivotFmt>
        <c:idx val="72"/>
        <c:spPr>
          <a:solidFill>
            <a:schemeClr val="accent1"/>
          </a:solidFill>
          <a:ln w="25400">
            <a:solidFill>
              <a:schemeClr val="lt1"/>
            </a:solidFill>
          </a:ln>
          <a:effectLst/>
          <a:sp3d contourW="25400">
            <a:contourClr>
              <a:schemeClr val="lt1"/>
            </a:contourClr>
          </a:sp3d>
        </c:spPr>
      </c:pivotFmt>
      <c:pivotFmt>
        <c:idx val="73"/>
        <c:spPr>
          <a:solidFill>
            <a:schemeClr val="accent1"/>
          </a:solidFill>
          <a:ln w="25400">
            <a:solidFill>
              <a:schemeClr val="lt1"/>
            </a:solidFill>
          </a:ln>
          <a:effectLst/>
          <a:sp3d contourW="25400">
            <a:contourClr>
              <a:schemeClr val="lt1"/>
            </a:contourClr>
          </a:sp3d>
        </c:spPr>
      </c:pivotFmt>
      <c:pivotFmt>
        <c:idx val="74"/>
        <c:spPr>
          <a:solidFill>
            <a:schemeClr val="accent1"/>
          </a:solidFill>
          <a:ln w="25400">
            <a:solidFill>
              <a:schemeClr val="lt1"/>
            </a:solidFill>
          </a:ln>
          <a:effectLst/>
          <a:sp3d contourW="25400">
            <a:contourClr>
              <a:schemeClr val="lt1"/>
            </a:contourClr>
          </a:sp3d>
        </c:spPr>
      </c:pivotFmt>
      <c:pivotFmt>
        <c:idx val="75"/>
        <c:spPr>
          <a:solidFill>
            <a:schemeClr val="accent1"/>
          </a:solidFill>
          <a:ln w="25400">
            <a:solidFill>
              <a:schemeClr val="lt1"/>
            </a:solidFill>
          </a:ln>
          <a:effectLst/>
          <a:sp3d contourW="25400">
            <a:contourClr>
              <a:schemeClr val="lt1"/>
            </a:contourClr>
          </a:sp3d>
        </c:spPr>
      </c:pivotFmt>
      <c:pivotFmt>
        <c:idx val="76"/>
        <c:spPr>
          <a:solidFill>
            <a:schemeClr val="accent1"/>
          </a:solidFill>
          <a:ln w="25400">
            <a:solidFill>
              <a:schemeClr val="lt1"/>
            </a:solidFill>
          </a:ln>
          <a:effectLst/>
          <a:sp3d contourW="25400">
            <a:contourClr>
              <a:schemeClr val="lt1"/>
            </a:contourClr>
          </a:sp3d>
        </c:spPr>
      </c:pivotFmt>
      <c:pivotFmt>
        <c:idx val="77"/>
        <c:spPr>
          <a:solidFill>
            <a:schemeClr val="accent1"/>
          </a:solidFill>
          <a:ln w="25400">
            <a:solidFill>
              <a:schemeClr val="lt1"/>
            </a:solidFill>
          </a:ln>
          <a:effectLst/>
          <a:sp3d contourW="25400">
            <a:contourClr>
              <a:schemeClr val="lt1"/>
            </a:contourClr>
          </a:sp3d>
        </c:spPr>
      </c:pivotFmt>
      <c:pivotFmt>
        <c:idx val="78"/>
        <c:spPr>
          <a:solidFill>
            <a:schemeClr val="accent1"/>
          </a:solidFill>
          <a:ln w="25400">
            <a:solidFill>
              <a:schemeClr val="lt1"/>
            </a:solidFill>
          </a:ln>
          <a:effectLst/>
          <a:sp3d contourW="25400">
            <a:contourClr>
              <a:schemeClr val="lt1"/>
            </a:contourClr>
          </a:sp3d>
        </c:spPr>
      </c:pivotFmt>
      <c:pivotFmt>
        <c:idx val="79"/>
        <c:spPr>
          <a:solidFill>
            <a:schemeClr val="accent1"/>
          </a:solidFill>
          <a:ln w="25400">
            <a:solidFill>
              <a:schemeClr val="lt1"/>
            </a:solidFill>
          </a:ln>
          <a:effectLst/>
          <a:sp3d contourW="25400">
            <a:contourClr>
              <a:schemeClr val="lt1"/>
            </a:contourClr>
          </a:sp3d>
        </c:spPr>
      </c:pivotFmt>
      <c:pivotFmt>
        <c:idx val="80"/>
        <c:spPr>
          <a:solidFill>
            <a:schemeClr val="accent1"/>
          </a:solidFill>
          <a:ln w="25400">
            <a:solidFill>
              <a:schemeClr val="lt1"/>
            </a:solidFill>
          </a:ln>
          <a:effectLst/>
          <a:sp3d contourW="25400">
            <a:contourClr>
              <a:schemeClr val="lt1"/>
            </a:contourClr>
          </a:sp3d>
        </c:spPr>
      </c:pivotFmt>
      <c:pivotFmt>
        <c:idx val="8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2"/>
        <c:spPr>
          <a:solidFill>
            <a:schemeClr val="accent1"/>
          </a:solidFill>
          <a:ln w="25400">
            <a:solidFill>
              <a:schemeClr val="lt1"/>
            </a:solidFill>
          </a:ln>
          <a:effectLst/>
          <a:sp3d contourW="25400">
            <a:contourClr>
              <a:schemeClr val="lt1"/>
            </a:contourClr>
          </a:sp3d>
        </c:spPr>
      </c:pivotFmt>
      <c:pivotFmt>
        <c:idx val="83"/>
        <c:spPr>
          <a:solidFill>
            <a:schemeClr val="accent1"/>
          </a:solidFill>
          <a:ln w="25400">
            <a:solidFill>
              <a:schemeClr val="lt1"/>
            </a:solidFill>
          </a:ln>
          <a:effectLst/>
          <a:sp3d contourW="25400">
            <a:contourClr>
              <a:schemeClr val="lt1"/>
            </a:contourClr>
          </a:sp3d>
        </c:spPr>
      </c:pivotFmt>
      <c:pivotFmt>
        <c:idx val="84"/>
        <c:spPr>
          <a:solidFill>
            <a:schemeClr val="accent1"/>
          </a:solidFill>
          <a:ln w="25400">
            <a:solidFill>
              <a:schemeClr val="lt1"/>
            </a:solidFill>
          </a:ln>
          <a:effectLst/>
          <a:sp3d contourW="25400">
            <a:contourClr>
              <a:schemeClr val="lt1"/>
            </a:contourClr>
          </a:sp3d>
        </c:spPr>
      </c:pivotFmt>
      <c:pivotFmt>
        <c:idx val="85"/>
        <c:spPr>
          <a:solidFill>
            <a:schemeClr val="accent1"/>
          </a:solidFill>
          <a:ln w="25400">
            <a:solidFill>
              <a:schemeClr val="lt1"/>
            </a:solidFill>
          </a:ln>
          <a:effectLst/>
          <a:sp3d contourW="25400">
            <a:contourClr>
              <a:schemeClr val="lt1"/>
            </a:contourClr>
          </a:sp3d>
        </c:spPr>
      </c:pivotFmt>
      <c:pivotFmt>
        <c:idx val="86"/>
        <c:spPr>
          <a:solidFill>
            <a:schemeClr val="accent1"/>
          </a:solidFill>
          <a:ln w="25400">
            <a:solidFill>
              <a:schemeClr val="lt1"/>
            </a:solidFill>
          </a:ln>
          <a:effectLst/>
          <a:sp3d contourW="25400">
            <a:contourClr>
              <a:schemeClr val="lt1"/>
            </a:contourClr>
          </a:sp3d>
        </c:spPr>
      </c:pivotFmt>
      <c:pivotFmt>
        <c:idx val="87"/>
        <c:spPr>
          <a:solidFill>
            <a:schemeClr val="accent1"/>
          </a:solidFill>
          <a:ln w="25400">
            <a:solidFill>
              <a:schemeClr val="lt1"/>
            </a:solidFill>
          </a:ln>
          <a:effectLst/>
          <a:sp3d contourW="25400">
            <a:contourClr>
              <a:schemeClr val="lt1"/>
            </a:contourClr>
          </a:sp3d>
        </c:spPr>
      </c:pivotFmt>
      <c:pivotFmt>
        <c:idx val="88"/>
        <c:spPr>
          <a:solidFill>
            <a:schemeClr val="accent1"/>
          </a:solidFill>
          <a:ln w="25400">
            <a:solidFill>
              <a:schemeClr val="lt1"/>
            </a:solidFill>
          </a:ln>
          <a:effectLst/>
          <a:sp3d contourW="25400">
            <a:contourClr>
              <a:schemeClr val="lt1"/>
            </a:contourClr>
          </a:sp3d>
        </c:spPr>
      </c:pivotFmt>
      <c:pivotFmt>
        <c:idx val="89"/>
        <c:spPr>
          <a:solidFill>
            <a:schemeClr val="accent1"/>
          </a:solidFill>
          <a:ln w="25400">
            <a:solidFill>
              <a:schemeClr val="lt1"/>
            </a:solidFill>
          </a:ln>
          <a:effectLst/>
          <a:sp3d contourW="25400">
            <a:contourClr>
              <a:schemeClr val="lt1"/>
            </a:contourClr>
          </a:sp3d>
        </c:spPr>
      </c:pivotFmt>
      <c:pivotFmt>
        <c:idx val="90"/>
        <c:spPr>
          <a:solidFill>
            <a:schemeClr val="accent1"/>
          </a:solidFill>
          <a:ln w="25400">
            <a:solidFill>
              <a:schemeClr val="lt1"/>
            </a:solidFill>
          </a:ln>
          <a:effectLst/>
          <a:sp3d contourW="25400">
            <a:contourClr>
              <a:schemeClr val="lt1"/>
            </a:contourClr>
          </a:sp3d>
        </c:spPr>
      </c:pivotFmt>
      <c:pivotFmt>
        <c:idx val="91"/>
        <c:spPr>
          <a:solidFill>
            <a:schemeClr val="accent1"/>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Sheet1!$B$3:$B$4</c:f>
              <c:strCache>
                <c:ptCount val="1"/>
                <c:pt idx="0">
                  <c:v>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279C-4941-9DAD-086F549910B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279C-4941-9DAD-086F549910B7}"/>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279C-4941-9DAD-086F549910B7}"/>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279C-4941-9DAD-086F549910B7}"/>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09-279C-4941-9DAD-086F549910B7}"/>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0B-279C-4941-9DAD-086F549910B7}"/>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D-279C-4941-9DAD-086F549910B7}"/>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F-279C-4941-9DAD-086F549910B7}"/>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1-279C-4941-9DAD-086F549910B7}"/>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3-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14-279C-4941-9DAD-086F549910B7}"/>
            </c:ext>
          </c:extLst>
        </c:ser>
        <c:ser>
          <c:idx val="1"/>
          <c:order val="1"/>
          <c:tx>
            <c:strRef>
              <c:f>Sheet1!$C$3:$C$4</c:f>
              <c:strCache>
                <c:ptCount val="1"/>
                <c:pt idx="0">
                  <c:v>LOW</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16-279C-4941-9DAD-086F549910B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18-279C-4941-9DAD-086F549910B7}"/>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1A-279C-4941-9DAD-086F549910B7}"/>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1C-279C-4941-9DAD-086F549910B7}"/>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1E-279C-4941-9DAD-086F549910B7}"/>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20-279C-4941-9DAD-086F549910B7}"/>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2-279C-4941-9DAD-086F549910B7}"/>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4-279C-4941-9DAD-086F549910B7}"/>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6-279C-4941-9DAD-086F549910B7}"/>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8-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29-279C-4941-9DAD-086F549910B7}"/>
            </c:ext>
          </c:extLst>
        </c:ser>
        <c:ser>
          <c:idx val="2"/>
          <c:order val="2"/>
          <c:tx>
            <c:strRef>
              <c:f>Sheet1!$D$3:$D$4</c:f>
              <c:strCache>
                <c:ptCount val="1"/>
                <c:pt idx="0">
                  <c:v>MEDIUM</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2B-279C-4941-9DAD-086F549910B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2D-279C-4941-9DAD-086F549910B7}"/>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2F-279C-4941-9DAD-086F549910B7}"/>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31-279C-4941-9DAD-086F549910B7}"/>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33-279C-4941-9DAD-086F549910B7}"/>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35-279C-4941-9DAD-086F549910B7}"/>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7-279C-4941-9DAD-086F549910B7}"/>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9-279C-4941-9DAD-086F549910B7}"/>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B-279C-4941-9DAD-086F549910B7}"/>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D-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3E-279C-4941-9DAD-086F549910B7}"/>
            </c:ext>
          </c:extLst>
        </c:ser>
        <c:ser>
          <c:idx val="3"/>
          <c:order val="3"/>
          <c:tx>
            <c:strRef>
              <c:f>Sheet1!$E$3:$E$4</c:f>
              <c:strCache>
                <c:ptCount val="1"/>
                <c:pt idx="0">
                  <c:v>VERY 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40-279C-4941-9DAD-086F549910B7}"/>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42-279C-4941-9DAD-086F549910B7}"/>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44-279C-4941-9DAD-086F549910B7}"/>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46-279C-4941-9DAD-086F549910B7}"/>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48-279C-4941-9DAD-086F549910B7}"/>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4A-279C-4941-9DAD-086F549910B7}"/>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C-279C-4941-9DAD-086F549910B7}"/>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E-279C-4941-9DAD-086F549910B7}"/>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0-279C-4941-9DAD-086F549910B7}"/>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2-279C-4941-9DAD-086F549910B7}"/>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53-279C-4941-9DAD-086F549910B7}"/>
            </c:ext>
          </c:extLst>
        </c:ser>
        <c:dLbls>
          <c:showLegendKey val="0"/>
          <c:showVal val="0"/>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3" Type="http://schemas.openxmlformats.org/officeDocument/2006/relationships/chart" Target="../charts/chart2.xml" /><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3.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8.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 SUSHMITHA P </a:t>
            </a:r>
          </a:p>
          <a:p>
            <a:r>
              <a:rPr lang="en-US" sz="2400" dirty="0"/>
              <a:t>REGISTER NO: 312209179</a:t>
            </a:r>
          </a:p>
          <a:p>
            <a:r>
              <a:rPr lang="en-US" sz="2400" dirty="0"/>
              <a:t>NAAN MUDHALVAN ID: </a:t>
            </a:r>
            <a:r>
              <a:rPr lang="en-US" sz="2400" dirty="0">
                <a:solidFill>
                  <a:srgbClr val="222222"/>
                </a:solidFill>
                <a:highlight>
                  <a:srgbClr val="FFFFFF"/>
                </a:highlight>
                <a:latin typeface="Arial" panose="020B0604020202020204" pitchFamily="34" charset="0"/>
              </a:rPr>
              <a:t>asunm1353312209179</a:t>
            </a:r>
            <a:endParaRPr lang="en-US" sz="2400" dirty="0"/>
          </a:p>
          <a:p>
            <a:r>
              <a:rPr lang="en-US" sz="2400" dirty="0"/>
              <a:t>DEPARTMENT: BCOM(ACCOUNTING AND FINANCE)</a:t>
            </a:r>
          </a:p>
          <a:p>
            <a:r>
              <a:rPr lang="en-US" sz="2400" dirty="0"/>
              <a:t>COLLEGE: ANNA ADARSH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mj-lt"/>
                <a:cs typeface="Trebuchet MS"/>
              </a:rPr>
              <a:t>M</a:t>
            </a:r>
            <a:r>
              <a:rPr sz="4800" b="1" dirty="0">
                <a:latin typeface="+mj-lt"/>
                <a:cs typeface="Trebuchet MS"/>
              </a:rPr>
              <a:t>O</a:t>
            </a:r>
            <a:r>
              <a:rPr sz="4800" b="1" spc="-15" dirty="0">
                <a:latin typeface="+mj-lt"/>
                <a:cs typeface="Trebuchet MS"/>
              </a:rPr>
              <a:t>D</a:t>
            </a:r>
            <a:r>
              <a:rPr sz="4800" b="1" spc="-35" dirty="0">
                <a:latin typeface="+mj-lt"/>
                <a:cs typeface="Trebuchet MS"/>
              </a:rPr>
              <a:t>E</a:t>
            </a:r>
            <a:r>
              <a:rPr sz="4800" b="1" spc="-30" dirty="0">
                <a:latin typeface="+mj-lt"/>
                <a:cs typeface="Trebuchet MS"/>
              </a:rPr>
              <a:t>LL</a:t>
            </a:r>
            <a:r>
              <a:rPr sz="4800" b="1" spc="-5" dirty="0">
                <a:latin typeface="+mj-lt"/>
                <a:cs typeface="Trebuchet MS"/>
              </a:rPr>
              <a:t>I</a:t>
            </a:r>
            <a:r>
              <a:rPr sz="4800" b="1" spc="30" dirty="0">
                <a:latin typeface="+mj-lt"/>
                <a:cs typeface="Trebuchet MS"/>
              </a:rPr>
              <a:t>N</a:t>
            </a:r>
            <a:r>
              <a:rPr sz="4800" b="1" spc="5" dirty="0">
                <a:latin typeface="+mj-lt"/>
                <a:cs typeface="Trebuchet MS"/>
              </a:rPr>
              <a:t>G</a:t>
            </a:r>
            <a:endParaRPr sz="4800" dirty="0">
              <a:latin typeface="+mj-lt"/>
              <a:cs typeface="Trebuchet MS"/>
            </a:endParaRPr>
          </a:p>
        </p:txBody>
      </p:sp>
      <p:sp>
        <p:nvSpPr>
          <p:cNvPr id="7" name="Text Placeholder 6">
            <a:extLst>
              <a:ext uri="{FF2B5EF4-FFF2-40B4-BE49-F238E27FC236}">
                <a16:creationId xmlns:a16="http://schemas.microsoft.com/office/drawing/2014/main" id="{30D43F6F-7308-B285-4AD1-CCFE2D8DFA34}"/>
              </a:ext>
            </a:extLst>
          </p:cNvPr>
          <p:cNvSpPr>
            <a:spLocks noGrp="1"/>
          </p:cNvSpPr>
          <p:nvPr>
            <p:ph type="body" idx="1"/>
          </p:nvPr>
        </p:nvSpPr>
        <p:spPr>
          <a:xfrm>
            <a:off x="609600" y="1066800"/>
            <a:ext cx="10972800" cy="6278642"/>
          </a:xfrm>
        </p:spPr>
        <p:txBody>
          <a:bodyPr/>
          <a:lstStyle/>
          <a:p>
            <a:pPr>
              <a:lnSpc>
                <a:spcPct val="150000"/>
              </a:lnSpc>
            </a:pPr>
            <a:r>
              <a:rPr lang="en-US" sz="2000" dirty="0"/>
              <a:t>DATA COLLECTION:</a:t>
            </a:r>
          </a:p>
          <a:p>
            <a:pPr marL="457200" indent="-457200">
              <a:lnSpc>
                <a:spcPct val="150000"/>
              </a:lnSpc>
              <a:buFont typeface="+mj-lt"/>
              <a:buAutoNum type="arabicPeriod"/>
            </a:pPr>
            <a:r>
              <a:rPr lang="en-US" sz="2000" dirty="0"/>
              <a:t>Downloaded the dataset from edunet dashboard</a:t>
            </a:r>
          </a:p>
          <a:p>
            <a:pPr marL="457200" indent="-457200">
              <a:lnSpc>
                <a:spcPct val="150000"/>
              </a:lnSpc>
              <a:buFont typeface="+mj-lt"/>
              <a:buAutoNum type="arabicPeriod"/>
            </a:pPr>
            <a:r>
              <a:rPr lang="en-US" sz="2000" dirty="0"/>
              <a:t>Opened the data in excel</a:t>
            </a:r>
          </a:p>
          <a:p>
            <a:pPr marL="457200" indent="-457200">
              <a:lnSpc>
                <a:spcPct val="150000"/>
              </a:lnSpc>
              <a:buFont typeface="+mj-lt"/>
              <a:buAutoNum type="arabicPeriod"/>
            </a:pPr>
            <a:r>
              <a:rPr lang="en-US" sz="2000" dirty="0"/>
              <a:t>Saved the file in desktop as an(.xls) file</a:t>
            </a:r>
          </a:p>
          <a:p>
            <a:pPr>
              <a:lnSpc>
                <a:spcPct val="150000"/>
              </a:lnSpc>
            </a:pPr>
            <a:r>
              <a:rPr lang="en-US" sz="2000" dirty="0"/>
              <a:t>FEATURE COLLECTION</a:t>
            </a:r>
          </a:p>
          <a:p>
            <a:pPr marL="457200" indent="-457200">
              <a:lnSpc>
                <a:spcPct val="150000"/>
              </a:lnSpc>
              <a:buFont typeface="+mj-lt"/>
              <a:buAutoNum type="arabicPeriod"/>
            </a:pPr>
            <a:r>
              <a:rPr lang="en-US" sz="2000" dirty="0"/>
              <a:t>Used conditional formatting</a:t>
            </a:r>
          </a:p>
          <a:p>
            <a:pPr marL="457200" indent="-457200">
              <a:lnSpc>
                <a:spcPct val="150000"/>
              </a:lnSpc>
              <a:buFont typeface="+mj-lt"/>
              <a:buAutoNum type="arabicPeriod"/>
            </a:pPr>
            <a:r>
              <a:rPr lang="en-US" sz="2000" dirty="0"/>
              <a:t>Used fill color option</a:t>
            </a:r>
          </a:p>
          <a:p>
            <a:pPr marL="457200" indent="-457200">
              <a:lnSpc>
                <a:spcPct val="150000"/>
              </a:lnSpc>
              <a:buFont typeface="+mj-lt"/>
              <a:buAutoNum type="arabicPeriod"/>
            </a:pPr>
            <a:r>
              <a:rPr lang="en-US" sz="2000" dirty="0"/>
              <a:t>Used  filter option to separate blanks in the column</a:t>
            </a:r>
          </a:p>
          <a:p>
            <a:pPr>
              <a:lnSpc>
                <a:spcPct val="150000"/>
              </a:lnSpc>
            </a:pPr>
            <a:r>
              <a:rPr lang="en-US" sz="2000" dirty="0"/>
              <a:t>DATA CLEANING</a:t>
            </a:r>
          </a:p>
          <a:p>
            <a:pPr marL="457200" indent="-457200">
              <a:lnSpc>
                <a:spcPct val="150000"/>
              </a:lnSpc>
              <a:buFont typeface="+mj-lt"/>
              <a:buAutoNum type="arabicPeriod"/>
            </a:pPr>
            <a:r>
              <a:rPr lang="en-US" sz="2000" dirty="0"/>
              <a:t>Filtering the data according to our needs</a:t>
            </a:r>
          </a:p>
          <a:p>
            <a:pPr marL="457200" indent="-457200">
              <a:lnSpc>
                <a:spcPct val="150000"/>
              </a:lnSpc>
              <a:buFont typeface="+mj-lt"/>
              <a:buAutoNum type="arabicPeriod"/>
            </a:pPr>
            <a:r>
              <a:rPr lang="en-US" sz="2000" dirty="0"/>
              <a:t>Making the data into a structured data</a:t>
            </a:r>
          </a:p>
          <a:p>
            <a:pPr marL="457200" indent="-457200">
              <a:lnSpc>
                <a:spcPct val="150000"/>
              </a:lnSpc>
              <a:buFont typeface="+mj-lt"/>
              <a:buAutoNum type="arabicPeriod"/>
            </a:pPr>
            <a:r>
              <a:rPr lang="en-US" sz="2000" dirty="0"/>
              <a:t>Separating the important columns</a:t>
            </a:r>
          </a:p>
          <a:p>
            <a:pPr lvl="1"/>
            <a:endParaRPr lang="en-US" sz="2400" dirty="0"/>
          </a:p>
          <a:p>
            <a:pPr marL="1371600" lvl="2" indent="-457200">
              <a:buFont typeface="+mj-lt"/>
              <a:buAutoNum type="arabicPeriod"/>
            </a:pPr>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latin typeface="+mj-lt"/>
              </a:rPr>
              <a:t>R</a:t>
            </a:r>
            <a:r>
              <a:rPr spc="-40" dirty="0">
                <a:latin typeface="+mj-lt"/>
              </a:rPr>
              <a:t>E</a:t>
            </a:r>
            <a:r>
              <a:rPr spc="15" dirty="0">
                <a:latin typeface="+mj-lt"/>
              </a:rPr>
              <a:t>S</a:t>
            </a:r>
            <a:r>
              <a:rPr spc="-30" dirty="0">
                <a:latin typeface="+mj-lt"/>
              </a:rPr>
              <a:t>U</a:t>
            </a:r>
            <a:r>
              <a:rPr spc="-405" dirty="0">
                <a:latin typeface="+mj-lt"/>
              </a:rPr>
              <a:t>L</a:t>
            </a:r>
            <a:r>
              <a:rPr dirty="0">
                <a:latin typeface="+mj-lt"/>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99F46C63-C756-4A6C-B01D-DC599EDB2B75}"/>
              </a:ext>
            </a:extLst>
          </p:cNvPr>
          <p:cNvGraphicFramePr>
            <a:graphicFrameLocks/>
          </p:cNvGraphicFramePr>
          <p:nvPr>
            <p:extLst>
              <p:ext uri="{D42A27DB-BD31-4B8C-83A1-F6EECF244321}">
                <p14:modId xmlns:p14="http://schemas.microsoft.com/office/powerpoint/2010/main" val="3011458864"/>
              </p:ext>
            </p:extLst>
          </p:nvPr>
        </p:nvGraphicFramePr>
        <p:xfrm>
          <a:off x="2133600" y="1371600"/>
          <a:ext cx="6858000" cy="4343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latin typeface="+mj-lt"/>
              </a:rPr>
              <a:t>R</a:t>
            </a:r>
            <a:r>
              <a:rPr spc="-40" dirty="0">
                <a:latin typeface="+mj-lt"/>
              </a:rPr>
              <a:t>E</a:t>
            </a:r>
            <a:r>
              <a:rPr spc="15" dirty="0">
                <a:latin typeface="+mj-lt"/>
              </a:rPr>
              <a:t>S</a:t>
            </a:r>
            <a:r>
              <a:rPr spc="-30" dirty="0">
                <a:latin typeface="+mj-lt"/>
              </a:rPr>
              <a:t>U</a:t>
            </a:r>
            <a:r>
              <a:rPr spc="-405" dirty="0">
                <a:latin typeface="+mj-lt"/>
              </a:rPr>
              <a:t>L</a:t>
            </a:r>
            <a:r>
              <a:rPr dirty="0">
                <a:latin typeface="+mj-lt"/>
              </a:rP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graphicFrame>
        <p:nvGraphicFramePr>
          <p:cNvPr id="3" name="Chart 2">
            <a:extLst>
              <a:ext uri="{FF2B5EF4-FFF2-40B4-BE49-F238E27FC236}">
                <a16:creationId xmlns:a16="http://schemas.microsoft.com/office/drawing/2014/main" id="{806FC3B2-77BB-B37C-0A28-31D07E666BDC}"/>
              </a:ext>
            </a:extLst>
          </p:cNvPr>
          <p:cNvGraphicFramePr>
            <a:graphicFrameLocks/>
          </p:cNvGraphicFramePr>
          <p:nvPr>
            <p:extLst>
              <p:ext uri="{D42A27DB-BD31-4B8C-83A1-F6EECF244321}">
                <p14:modId xmlns:p14="http://schemas.microsoft.com/office/powerpoint/2010/main" val="2017862356"/>
              </p:ext>
            </p:extLst>
          </p:nvPr>
        </p:nvGraphicFramePr>
        <p:xfrm>
          <a:off x="2133600" y="1447800"/>
          <a:ext cx="6248400" cy="3886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1766428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mj-lt"/>
                <a:cs typeface="Times New Roman" panose="02020603050405020304" pitchFamily="18" charset="0"/>
              </a:rPr>
              <a:t>conclusion</a:t>
            </a:r>
            <a:endParaRPr lang="en-IN" dirty="0">
              <a:latin typeface="+mj-lt"/>
              <a:cs typeface="Times New Roman" panose="02020603050405020304" pitchFamily="18" charset="0"/>
            </a:endParaRPr>
          </a:p>
        </p:txBody>
      </p:sp>
      <p:sp>
        <p:nvSpPr>
          <p:cNvPr id="3" name="Text Placeholder 2">
            <a:extLst>
              <a:ext uri="{FF2B5EF4-FFF2-40B4-BE49-F238E27FC236}">
                <a16:creationId xmlns:a16="http://schemas.microsoft.com/office/drawing/2014/main" id="{06220CBD-8CA1-8CB7-492E-BF99847BDE03}"/>
              </a:ext>
            </a:extLst>
          </p:cNvPr>
          <p:cNvSpPr>
            <a:spLocks noGrp="1"/>
          </p:cNvSpPr>
          <p:nvPr>
            <p:ph type="body" idx="1"/>
          </p:nvPr>
        </p:nvSpPr>
        <p:spPr>
          <a:xfrm>
            <a:off x="762000" y="1219200"/>
            <a:ext cx="7848600" cy="3183949"/>
          </a:xfrm>
        </p:spPr>
        <p:txBody>
          <a:bodyPr/>
          <a:lstStyle/>
          <a:p>
            <a:pPr>
              <a:lnSpc>
                <a:spcPct val="150000"/>
              </a:lnSpc>
            </a:pPr>
            <a:r>
              <a:rPr lang="en-US" sz="2000" dirty="0"/>
              <a:t>In any organization, the main task is people handling because the main task is to manage people who are the main assets of the organization as they are the person to fulfil the ultimate goal of the company.</a:t>
            </a:r>
          </a:p>
          <a:p>
            <a:pPr>
              <a:lnSpc>
                <a:spcPct val="150000"/>
              </a:lnSpc>
            </a:pPr>
            <a:r>
              <a:rPr lang="en-US" sz="2000" dirty="0"/>
              <a:t>There is a saying that “when you are an employee, success definition for you to grow yourself but at the time when you become a leader the definition of success is to grow others. And that is where employee performance analysis plays a huge role”.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latin typeface="+mj-lt"/>
              </a:rPr>
              <a:t>PROJECT</a:t>
            </a:r>
            <a:r>
              <a:rPr sz="4250" spc="-85" dirty="0">
                <a:latin typeface="+mj-lt"/>
              </a:rPr>
              <a:t> </a:t>
            </a:r>
            <a:r>
              <a:rPr sz="4250" spc="25" dirty="0">
                <a:latin typeface="+mj-lt"/>
              </a:rPr>
              <a:t>TITLE</a:t>
            </a:r>
            <a:endParaRPr sz="4250" dirty="0">
              <a:latin typeface="+mj-lt"/>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mj-lt"/>
                <a:cs typeface="Times New Roman" panose="02020603050405020304" pitchFamily="18" charset="0"/>
              </a:rPr>
              <a:t>Employee Performance Analysis using Excel</a:t>
            </a:r>
            <a:endParaRPr lang="en-IN" sz="2800" dirty="0">
              <a:solidFill>
                <a:srgbClr val="7030A0"/>
              </a:solidFill>
              <a:latin typeface="+mj-lt"/>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latin typeface="+mj-lt"/>
              </a:rPr>
              <a:t>A</a:t>
            </a:r>
            <a:r>
              <a:rPr spc="-5" dirty="0">
                <a:latin typeface="+mj-lt"/>
              </a:rPr>
              <a:t>G</a:t>
            </a:r>
            <a:r>
              <a:rPr spc="-35" dirty="0">
                <a:latin typeface="+mj-lt"/>
              </a:rPr>
              <a:t>E</a:t>
            </a:r>
            <a:r>
              <a:rPr spc="15" dirty="0">
                <a:latin typeface="+mj-lt"/>
              </a:rPr>
              <a:t>N</a:t>
            </a:r>
            <a:r>
              <a:rPr dirty="0">
                <a:latin typeface="+mj-lt"/>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mj-lt"/>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mj-lt"/>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mj-lt"/>
                <a:cs typeface="Times New Roman" panose="02020603050405020304" pitchFamily="18" charset="0"/>
              </a:rPr>
              <a:t>End Users</a:t>
            </a:r>
          </a:p>
          <a:p>
            <a:pPr algn="l">
              <a:buFont typeface="+mj-lt"/>
              <a:buAutoNum type="arabicPeriod"/>
            </a:pPr>
            <a:r>
              <a:rPr lang="en-US" sz="2800" b="0" i="0" dirty="0">
                <a:solidFill>
                  <a:srgbClr val="0D0D0D"/>
                </a:solidFill>
                <a:effectLst/>
                <a:latin typeface="+mj-lt"/>
                <a:cs typeface="Times New Roman" panose="02020603050405020304" pitchFamily="18" charset="0"/>
              </a:rPr>
              <a:t>Our Solution and Proposition</a:t>
            </a:r>
          </a:p>
          <a:p>
            <a:pPr algn="l">
              <a:buFont typeface="+mj-lt"/>
              <a:buAutoNum type="arabicPeriod"/>
            </a:pPr>
            <a:r>
              <a:rPr lang="en-US" sz="2800" dirty="0">
                <a:solidFill>
                  <a:srgbClr val="0D0D0D"/>
                </a:solidFill>
                <a:latin typeface="+mj-lt"/>
                <a:cs typeface="Times New Roman" panose="02020603050405020304" pitchFamily="18" charset="0"/>
              </a:rPr>
              <a:t>Dataset Description</a:t>
            </a:r>
            <a:endParaRPr lang="en-US" sz="2800" b="0" i="0" dirty="0">
              <a:solidFill>
                <a:srgbClr val="0D0D0D"/>
              </a:solidFill>
              <a:effectLst/>
              <a:latin typeface="+mj-lt"/>
              <a:cs typeface="Times New Roman" panose="02020603050405020304" pitchFamily="18" charset="0"/>
            </a:endParaRPr>
          </a:p>
          <a:p>
            <a:pPr algn="l">
              <a:buFont typeface="+mj-lt"/>
              <a:buAutoNum type="arabicPeriod"/>
            </a:pPr>
            <a:r>
              <a:rPr lang="en-US" sz="2800" b="0" i="0" dirty="0">
                <a:solidFill>
                  <a:srgbClr val="0D0D0D"/>
                </a:solidFill>
                <a:effectLst/>
                <a:latin typeface="+mj-lt"/>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mj-lt"/>
                <a:cs typeface="Times New Roman" panose="02020603050405020304" pitchFamily="18" charset="0"/>
              </a:rPr>
              <a:t>Results and </a:t>
            </a:r>
            <a:r>
              <a:rPr lang="en-US" sz="2800" dirty="0">
                <a:solidFill>
                  <a:srgbClr val="0D0D0D"/>
                </a:solidFill>
                <a:latin typeface="+mj-lt"/>
                <a:cs typeface="Times New Roman" panose="02020603050405020304" pitchFamily="18" charset="0"/>
              </a:rPr>
              <a:t>Discussion</a:t>
            </a:r>
            <a:endParaRPr lang="en-US" sz="2800" b="0" i="0" dirty="0">
              <a:solidFill>
                <a:srgbClr val="0D0D0D"/>
              </a:solidFill>
              <a:effectLst/>
              <a:latin typeface="+mj-lt"/>
              <a:cs typeface="Times New Roman" panose="02020603050405020304" pitchFamily="18" charset="0"/>
            </a:endParaRPr>
          </a:p>
          <a:p>
            <a:pPr algn="l">
              <a:buFont typeface="+mj-lt"/>
              <a:buAutoNum type="arabicPeriod"/>
            </a:pPr>
            <a:r>
              <a:rPr lang="en-US" sz="2800" b="0" i="0" dirty="0">
                <a:solidFill>
                  <a:srgbClr val="0D0D0D"/>
                </a:solidFill>
                <a:effectLst/>
                <a:latin typeface="+mj-lt"/>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rot="19804737">
            <a:off x="8589800" y="3497854"/>
            <a:ext cx="3279808" cy="3237239"/>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7" name="Text Placeholder 16">
            <a:extLst>
              <a:ext uri="{FF2B5EF4-FFF2-40B4-BE49-F238E27FC236}">
                <a16:creationId xmlns:a16="http://schemas.microsoft.com/office/drawing/2014/main" id="{1083270E-2971-683D-810E-7F172A073C9C}"/>
              </a:ext>
            </a:extLst>
          </p:cNvPr>
          <p:cNvSpPr>
            <a:spLocks noGrp="1"/>
          </p:cNvSpPr>
          <p:nvPr>
            <p:ph type="body" idx="1"/>
          </p:nvPr>
        </p:nvSpPr>
        <p:spPr>
          <a:xfrm>
            <a:off x="609600" y="1295400"/>
            <a:ext cx="9067800" cy="4457502"/>
          </a:xfrm>
        </p:spPr>
        <p:txBody>
          <a:bodyPr/>
          <a:lstStyle/>
          <a:p>
            <a:pPr>
              <a:lnSpc>
                <a:spcPct val="150000"/>
              </a:lnSpc>
            </a:pPr>
            <a:r>
              <a:rPr lang="en-US" sz="2800" dirty="0"/>
              <a:t>Analyzing employee data sets is crucial for several reasons:</a:t>
            </a:r>
          </a:p>
          <a:p>
            <a:pPr marL="800100" lvl="1" indent="-342900">
              <a:lnSpc>
                <a:spcPct val="150000"/>
              </a:lnSpc>
              <a:buFont typeface="Wingdings" panose="05000000000000000000" pitchFamily="2" charset="2"/>
              <a:buChar char="Ø"/>
            </a:pPr>
            <a:r>
              <a:rPr lang="en-IN" sz="2800" dirty="0"/>
              <a:t>Improving Employee Experience</a:t>
            </a:r>
            <a:endParaRPr lang="en-US" sz="2800" dirty="0"/>
          </a:p>
          <a:p>
            <a:pPr marL="800100" lvl="1" indent="-342900">
              <a:lnSpc>
                <a:spcPct val="150000"/>
              </a:lnSpc>
              <a:buFont typeface="Wingdings" panose="05000000000000000000" pitchFamily="2" charset="2"/>
              <a:buChar char="Ø"/>
            </a:pPr>
            <a:r>
              <a:rPr lang="en-IN" sz="2800" dirty="0"/>
              <a:t>Enhancing Productivity</a:t>
            </a:r>
          </a:p>
          <a:p>
            <a:pPr marL="800100" lvl="1" indent="-342900">
              <a:lnSpc>
                <a:spcPct val="150000"/>
              </a:lnSpc>
              <a:buFont typeface="Wingdings" panose="05000000000000000000" pitchFamily="2" charset="2"/>
              <a:buChar char="Ø"/>
            </a:pPr>
            <a:r>
              <a:rPr lang="en-IN" sz="2800" dirty="0"/>
              <a:t>Informed Decision-Making</a:t>
            </a:r>
          </a:p>
          <a:p>
            <a:pPr marL="800100" lvl="1" indent="-342900">
              <a:lnSpc>
                <a:spcPct val="150000"/>
              </a:lnSpc>
              <a:buFont typeface="Wingdings" panose="05000000000000000000" pitchFamily="2" charset="2"/>
              <a:buChar char="Ø"/>
            </a:pPr>
            <a:r>
              <a:rPr lang="en-IN" sz="2800" dirty="0"/>
              <a:t>Identifying Trends and Patterns</a:t>
            </a:r>
          </a:p>
          <a:p>
            <a:pPr marL="800100" lvl="1" indent="-342900">
              <a:lnSpc>
                <a:spcPct val="150000"/>
              </a:lnSpc>
              <a:buFont typeface="Wingdings" panose="05000000000000000000" pitchFamily="2" charset="2"/>
              <a:buChar char="Ø"/>
            </a:pPr>
            <a:r>
              <a:rPr lang="en-IN" sz="2800" dirty="0"/>
              <a:t>Ensuring Fairness and Compliance</a:t>
            </a:r>
          </a:p>
          <a:p>
            <a:pPr marL="800100" lvl="1" indent="-342900">
              <a:lnSpc>
                <a:spcPct val="150000"/>
              </a:lnSpc>
              <a:buFont typeface="Wingdings" panose="05000000000000000000" pitchFamily="2" charset="2"/>
              <a:buChar char="Ø"/>
            </a:pPr>
            <a:r>
              <a:rPr lang="en-IN" sz="2800" dirty="0"/>
              <a:t>Strategic Planning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55332" y="385444"/>
            <a:ext cx="1068133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a:t>
            </a:r>
            <a:r>
              <a:rPr lang="en-US" sz="4250" spc="5" dirty="0"/>
              <a:t> </a:t>
            </a:r>
            <a:r>
              <a:rPr sz="4250" spc="-20" dirty="0"/>
              <a:t>OVERVIEW</a:t>
            </a:r>
            <a:endParaRPr sz="4250" dirty="0"/>
          </a:p>
        </p:txBody>
      </p:sp>
      <p:sp>
        <p:nvSpPr>
          <p:cNvPr id="9" name="Text Placeholder 8">
            <a:extLst>
              <a:ext uri="{FF2B5EF4-FFF2-40B4-BE49-F238E27FC236}">
                <a16:creationId xmlns:a16="http://schemas.microsoft.com/office/drawing/2014/main" id="{1F063FB6-766C-C5AC-F6C3-212B857DA04C}"/>
              </a:ext>
            </a:extLst>
          </p:cNvPr>
          <p:cNvSpPr>
            <a:spLocks noGrp="1"/>
          </p:cNvSpPr>
          <p:nvPr>
            <p:ph type="body" idx="1"/>
          </p:nvPr>
        </p:nvSpPr>
        <p:spPr>
          <a:xfrm>
            <a:off x="609600" y="1371600"/>
            <a:ext cx="10972800" cy="5122941"/>
          </a:xfrm>
        </p:spPr>
        <p:txBody>
          <a:bodyPr/>
          <a:lstStyle/>
          <a:p>
            <a:pPr>
              <a:lnSpc>
                <a:spcPct val="150000"/>
              </a:lnSpc>
            </a:pPr>
            <a:r>
              <a:rPr lang="en-US" sz="2400" b="1" dirty="0"/>
              <a:t>Objective:</a:t>
            </a:r>
          </a:p>
          <a:p>
            <a:pPr>
              <a:lnSpc>
                <a:spcPct val="150000"/>
              </a:lnSpc>
            </a:pPr>
            <a:r>
              <a:rPr lang="en-US" dirty="0"/>
              <a:t> </a:t>
            </a:r>
            <a:r>
              <a:rPr lang="en-US" sz="2000" dirty="0"/>
              <a:t>The primary objective of this project is to systematically analyze employee performance across the organization, identify key factors affecting performance, and develop strategies to improve overall productivity, engagement, and job satisfaction.</a:t>
            </a:r>
          </a:p>
          <a:p>
            <a:pPr>
              <a:lnSpc>
                <a:spcPct val="150000"/>
              </a:lnSpc>
            </a:pPr>
            <a:r>
              <a:rPr lang="en-US" sz="2000" dirty="0"/>
              <a:t>Employee performance analysis is crucial for several reasons:</a:t>
            </a:r>
          </a:p>
          <a:p>
            <a:pPr marL="800100" lvl="1" indent="-342900">
              <a:lnSpc>
                <a:spcPct val="150000"/>
              </a:lnSpc>
              <a:buFont typeface="Wingdings" panose="05000000000000000000" pitchFamily="2" charset="2"/>
              <a:buChar char="Ø"/>
            </a:pPr>
            <a:r>
              <a:rPr lang="en-IN" sz="2000" dirty="0"/>
              <a:t>Feedback and improvement</a:t>
            </a:r>
          </a:p>
          <a:p>
            <a:pPr marL="800100" lvl="1" indent="-342900">
              <a:lnSpc>
                <a:spcPct val="150000"/>
              </a:lnSpc>
              <a:buFont typeface="Wingdings" panose="05000000000000000000" pitchFamily="2" charset="2"/>
              <a:buChar char="Ø"/>
            </a:pPr>
            <a:r>
              <a:rPr lang="en-IN" sz="2000" dirty="0"/>
              <a:t>Goal setting</a:t>
            </a:r>
          </a:p>
          <a:p>
            <a:pPr marL="800100" lvl="1" indent="-342900">
              <a:lnSpc>
                <a:spcPct val="150000"/>
              </a:lnSpc>
              <a:buFont typeface="Wingdings" panose="05000000000000000000" pitchFamily="2" charset="2"/>
              <a:buChar char="Ø"/>
            </a:pPr>
            <a:r>
              <a:rPr lang="en-IN" sz="2000" dirty="0"/>
              <a:t>Career development</a:t>
            </a:r>
          </a:p>
          <a:p>
            <a:pPr marL="800100" lvl="1" indent="-342900">
              <a:lnSpc>
                <a:spcPct val="150000"/>
              </a:lnSpc>
              <a:buFont typeface="Wingdings" panose="05000000000000000000" pitchFamily="2" charset="2"/>
              <a:buChar char="Ø"/>
            </a:pPr>
            <a:r>
              <a:rPr lang="en-IN" sz="2000" dirty="0"/>
              <a:t>Increased productivity</a:t>
            </a:r>
          </a:p>
          <a:p>
            <a:pPr marL="800100" lvl="1" indent="-342900">
              <a:lnSpc>
                <a:spcPct val="150000"/>
              </a:lnSpc>
              <a:buFont typeface="Wingdings" panose="05000000000000000000" pitchFamily="2" charset="2"/>
              <a:buChar char="Ø"/>
            </a:pPr>
            <a:r>
              <a:rPr lang="en-IN" sz="2000" dirty="0"/>
              <a:t>Alignment with organisational goals</a:t>
            </a:r>
          </a:p>
          <a:p>
            <a:pPr marL="800100" lvl="1" indent="-342900">
              <a:lnSpc>
                <a:spcPct val="150000"/>
              </a:lnSpc>
              <a:buFont typeface="Wingdings" panose="05000000000000000000" pitchFamily="2" charset="2"/>
              <a:buChar char="Ø"/>
            </a:pPr>
            <a:r>
              <a:rPr lang="en-IN" sz="2000" dirty="0"/>
              <a:t>Employee retention </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755332" y="385444"/>
            <a:ext cx="10681335" cy="509114"/>
          </a:xfrm>
          <a:prstGeom prst="rect">
            <a:avLst/>
          </a:prstGeom>
        </p:spPr>
        <p:txBody>
          <a:bodyPr vert="horz" wrap="square" lIns="0" tIns="16510" rIns="0" bIns="0" rtlCol="0">
            <a:spAutoFit/>
          </a:bodyPr>
          <a:lstStyle/>
          <a:p>
            <a:pPr marL="12700">
              <a:lnSpc>
                <a:spcPct val="100000"/>
              </a:lnSpc>
              <a:spcBef>
                <a:spcPts val="130"/>
              </a:spcBef>
            </a:pPr>
            <a:r>
              <a:rPr sz="3200" spc="25" dirty="0">
                <a:latin typeface="+mj-lt"/>
              </a:rPr>
              <a:t>W</a:t>
            </a:r>
            <a:r>
              <a:rPr sz="3200" spc="-20" dirty="0">
                <a:latin typeface="+mj-lt"/>
              </a:rPr>
              <a:t>H</a:t>
            </a:r>
            <a:r>
              <a:rPr sz="3200" spc="20" dirty="0">
                <a:latin typeface="+mj-lt"/>
              </a:rPr>
              <a:t>O</a:t>
            </a:r>
            <a:r>
              <a:rPr sz="3200" spc="-235" dirty="0">
                <a:latin typeface="+mj-lt"/>
              </a:rPr>
              <a:t> </a:t>
            </a:r>
            <a:r>
              <a:rPr sz="3200" spc="-10" dirty="0">
                <a:latin typeface="+mj-lt"/>
              </a:rPr>
              <a:t>AR</a:t>
            </a:r>
            <a:r>
              <a:rPr sz="3200" spc="15" dirty="0">
                <a:latin typeface="+mj-lt"/>
              </a:rPr>
              <a:t>E</a:t>
            </a:r>
            <a:r>
              <a:rPr sz="3200" spc="-35" dirty="0">
                <a:latin typeface="+mj-lt"/>
              </a:rPr>
              <a:t> </a:t>
            </a:r>
            <a:r>
              <a:rPr sz="3200" spc="-10" dirty="0">
                <a:latin typeface="+mj-lt"/>
              </a:rPr>
              <a:t>T</a:t>
            </a:r>
            <a:r>
              <a:rPr sz="3200" spc="-15" dirty="0">
                <a:latin typeface="+mj-lt"/>
              </a:rPr>
              <a:t>H</a:t>
            </a:r>
            <a:r>
              <a:rPr sz="3200" spc="15" dirty="0">
                <a:latin typeface="+mj-lt"/>
              </a:rPr>
              <a:t>E</a:t>
            </a:r>
            <a:r>
              <a:rPr sz="3200" spc="-35" dirty="0">
                <a:latin typeface="+mj-lt"/>
              </a:rPr>
              <a:t> </a:t>
            </a:r>
            <a:r>
              <a:rPr sz="3200" spc="-20" dirty="0">
                <a:latin typeface="+mj-lt"/>
              </a:rPr>
              <a:t>E</a:t>
            </a:r>
            <a:r>
              <a:rPr sz="3200" spc="30" dirty="0">
                <a:latin typeface="+mj-lt"/>
              </a:rPr>
              <a:t>N</a:t>
            </a:r>
            <a:r>
              <a:rPr sz="3200" spc="15" dirty="0">
                <a:latin typeface="+mj-lt"/>
              </a:rPr>
              <a:t>D</a:t>
            </a:r>
            <a:r>
              <a:rPr sz="3200" spc="-45" dirty="0">
                <a:latin typeface="+mj-lt"/>
              </a:rPr>
              <a:t> </a:t>
            </a:r>
            <a:r>
              <a:rPr sz="3200" dirty="0">
                <a:latin typeface="+mj-lt"/>
              </a:rPr>
              <a:t>U</a:t>
            </a:r>
            <a:r>
              <a:rPr sz="3200" spc="10" dirty="0">
                <a:latin typeface="+mj-lt"/>
              </a:rPr>
              <a:t>S</a:t>
            </a:r>
            <a:r>
              <a:rPr sz="3200" spc="-25" dirty="0">
                <a:latin typeface="+mj-lt"/>
              </a:rPr>
              <a:t>E</a:t>
            </a:r>
            <a:r>
              <a:rPr sz="3200" spc="-10" dirty="0">
                <a:latin typeface="+mj-lt"/>
              </a:rPr>
              <a:t>R</a:t>
            </a:r>
            <a:r>
              <a:rPr sz="3200" spc="5" dirty="0">
                <a:latin typeface="+mj-lt"/>
              </a:rPr>
              <a:t>S?</a:t>
            </a:r>
            <a:endParaRPr sz="3200" dirty="0">
              <a:latin typeface="+mj-lt"/>
            </a:endParaRPr>
          </a:p>
        </p:txBody>
      </p:sp>
      <p:sp>
        <p:nvSpPr>
          <p:cNvPr id="7" name="Text Placeholder 6">
            <a:extLst>
              <a:ext uri="{FF2B5EF4-FFF2-40B4-BE49-F238E27FC236}">
                <a16:creationId xmlns:a16="http://schemas.microsoft.com/office/drawing/2014/main" id="{19A2E87F-5302-EF56-FC97-7DD3E29B8217}"/>
              </a:ext>
            </a:extLst>
          </p:cNvPr>
          <p:cNvSpPr>
            <a:spLocks noGrp="1"/>
          </p:cNvSpPr>
          <p:nvPr>
            <p:ph type="body" idx="1"/>
          </p:nvPr>
        </p:nvSpPr>
        <p:spPr>
          <a:xfrm>
            <a:off x="609600" y="1447800"/>
            <a:ext cx="9525000" cy="4001095"/>
          </a:xfrm>
        </p:spPr>
        <p:txBody>
          <a:bodyPr/>
          <a:lstStyle/>
          <a:p>
            <a:pPr>
              <a:lnSpc>
                <a:spcPct val="150000"/>
              </a:lnSpc>
            </a:pPr>
            <a:r>
              <a:rPr lang="en-US" sz="2000" dirty="0"/>
              <a:t>Employee performance analysis is valuable tool for various stakeholders within an organization. Here are some of the key end users:</a:t>
            </a:r>
          </a:p>
          <a:p>
            <a:pPr marL="800100" lvl="1" indent="-342900">
              <a:lnSpc>
                <a:spcPct val="150000"/>
              </a:lnSpc>
              <a:buFont typeface="Wingdings" panose="05000000000000000000" pitchFamily="2" charset="2"/>
              <a:buChar char="Ø"/>
            </a:pPr>
            <a:r>
              <a:rPr lang="en-IN" sz="2000" dirty="0"/>
              <a:t>Human resource department</a:t>
            </a:r>
          </a:p>
          <a:p>
            <a:pPr marL="800100" lvl="1" indent="-342900">
              <a:lnSpc>
                <a:spcPct val="150000"/>
              </a:lnSpc>
              <a:buFont typeface="Wingdings" panose="05000000000000000000" pitchFamily="2" charset="2"/>
              <a:buChar char="Ø"/>
            </a:pPr>
            <a:r>
              <a:rPr lang="en-IN" sz="2000" dirty="0"/>
              <a:t>Managers and team leaders</a:t>
            </a:r>
          </a:p>
          <a:p>
            <a:pPr marL="800100" lvl="1" indent="-342900">
              <a:lnSpc>
                <a:spcPct val="150000"/>
              </a:lnSpc>
              <a:buFont typeface="Wingdings" panose="05000000000000000000" pitchFamily="2" charset="2"/>
              <a:buChar char="Ø"/>
            </a:pPr>
            <a:r>
              <a:rPr lang="en-IN" sz="2000" dirty="0"/>
              <a:t>Executives and senior management</a:t>
            </a:r>
          </a:p>
          <a:p>
            <a:pPr marL="800100" lvl="1" indent="-342900">
              <a:lnSpc>
                <a:spcPct val="150000"/>
              </a:lnSpc>
              <a:buFont typeface="Wingdings" panose="05000000000000000000" pitchFamily="2" charset="2"/>
              <a:buChar char="Ø"/>
            </a:pPr>
            <a:r>
              <a:rPr lang="en-IN" sz="2000" dirty="0"/>
              <a:t>Employees</a:t>
            </a:r>
          </a:p>
          <a:p>
            <a:pPr marL="800100" lvl="1" indent="-342900">
              <a:lnSpc>
                <a:spcPct val="150000"/>
              </a:lnSpc>
              <a:buFont typeface="Wingdings" panose="05000000000000000000" pitchFamily="2" charset="2"/>
              <a:buChar char="Ø"/>
            </a:pPr>
            <a:r>
              <a:rPr lang="en-IN" sz="2000" dirty="0"/>
              <a:t>Training and development teams</a:t>
            </a:r>
          </a:p>
          <a:p>
            <a:pPr marL="800100" lvl="1" indent="-342900">
              <a:lnSpc>
                <a:spcPct val="150000"/>
              </a:lnSpc>
              <a:buFont typeface="Wingdings" panose="05000000000000000000" pitchFamily="2" charset="2"/>
              <a:buChar char="Ø"/>
            </a:pPr>
            <a:r>
              <a:rPr lang="en-IN" sz="2000" dirty="0"/>
              <a:t>Data analysts</a:t>
            </a:r>
          </a:p>
          <a:p>
            <a:pPr marL="800100" lvl="1" indent="-342900">
              <a:buFont typeface="Wingdings" panose="05000000000000000000" pitchFamily="2" charset="2"/>
              <a:buChar char="Ø"/>
            </a:pPr>
            <a:endParaRPr lang="en-IN" sz="20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755332" y="385444"/>
            <a:ext cx="10681335" cy="567463"/>
          </a:xfrm>
          <a:prstGeom prst="rect">
            <a:avLst/>
          </a:prstGeom>
        </p:spPr>
        <p:txBody>
          <a:bodyPr vert="horz" wrap="square" lIns="0" tIns="13335" rIns="0" bIns="0" rtlCol="0">
            <a:spAutoFit/>
          </a:bodyPr>
          <a:lstStyle/>
          <a:p>
            <a:pPr marL="12700">
              <a:lnSpc>
                <a:spcPct val="100000"/>
              </a:lnSpc>
              <a:spcBef>
                <a:spcPts val="105"/>
              </a:spcBef>
            </a:pPr>
            <a:r>
              <a:rPr sz="3600" spc="10" dirty="0">
                <a:latin typeface="+mj-lt"/>
              </a:rPr>
              <a:t>O</a:t>
            </a:r>
            <a:r>
              <a:rPr sz="3600" spc="25" dirty="0">
                <a:latin typeface="+mj-lt"/>
              </a:rPr>
              <a:t>U</a:t>
            </a:r>
            <a:r>
              <a:rPr sz="3600" dirty="0">
                <a:latin typeface="+mj-lt"/>
              </a:rPr>
              <a:t>R</a:t>
            </a:r>
            <a:r>
              <a:rPr sz="3600" spc="5" dirty="0">
                <a:latin typeface="+mj-lt"/>
              </a:rPr>
              <a:t> </a:t>
            </a:r>
            <a:r>
              <a:rPr sz="3600" spc="25" dirty="0">
                <a:latin typeface="+mj-lt"/>
              </a:rPr>
              <a:t>S</a:t>
            </a:r>
            <a:r>
              <a:rPr sz="3600" spc="10" dirty="0">
                <a:latin typeface="+mj-lt"/>
              </a:rPr>
              <a:t>O</a:t>
            </a:r>
            <a:r>
              <a:rPr sz="3600" spc="25" dirty="0">
                <a:latin typeface="+mj-lt"/>
              </a:rPr>
              <a:t>LU</a:t>
            </a:r>
            <a:r>
              <a:rPr sz="3600" spc="-35" dirty="0">
                <a:latin typeface="+mj-lt"/>
              </a:rPr>
              <a:t>T</a:t>
            </a:r>
            <a:r>
              <a:rPr sz="3600" spc="-30" dirty="0">
                <a:latin typeface="+mj-lt"/>
              </a:rPr>
              <a:t>I</a:t>
            </a:r>
            <a:r>
              <a:rPr sz="3600" spc="10" dirty="0">
                <a:latin typeface="+mj-lt"/>
              </a:rPr>
              <a:t>O</a:t>
            </a:r>
            <a:r>
              <a:rPr sz="3600" dirty="0">
                <a:latin typeface="+mj-lt"/>
              </a:rPr>
              <a:t>N</a:t>
            </a:r>
            <a:r>
              <a:rPr sz="3600" spc="-345" dirty="0">
                <a:latin typeface="+mj-lt"/>
              </a:rPr>
              <a:t> </a:t>
            </a:r>
            <a:r>
              <a:rPr sz="3600" spc="-35" dirty="0">
                <a:latin typeface="+mj-lt"/>
              </a:rPr>
              <a:t>A</a:t>
            </a:r>
            <a:r>
              <a:rPr sz="3600" spc="-5" dirty="0">
                <a:latin typeface="+mj-lt"/>
              </a:rPr>
              <a:t>N</a:t>
            </a:r>
            <a:r>
              <a:rPr sz="3600" dirty="0">
                <a:latin typeface="+mj-lt"/>
              </a:rPr>
              <a:t>D</a:t>
            </a:r>
            <a:r>
              <a:rPr sz="3600" spc="35" dirty="0">
                <a:latin typeface="+mj-lt"/>
              </a:rPr>
              <a:t> </a:t>
            </a:r>
            <a:r>
              <a:rPr sz="3600" spc="-30" dirty="0">
                <a:latin typeface="+mj-lt"/>
              </a:rPr>
              <a:t>I</a:t>
            </a:r>
            <a:r>
              <a:rPr sz="3600" spc="-35" dirty="0">
                <a:latin typeface="+mj-lt"/>
              </a:rPr>
              <a:t>T</a:t>
            </a:r>
            <a:r>
              <a:rPr sz="3600" dirty="0">
                <a:latin typeface="+mj-lt"/>
              </a:rPr>
              <a:t>S</a:t>
            </a:r>
            <a:r>
              <a:rPr sz="3600" spc="60" dirty="0">
                <a:latin typeface="+mj-lt"/>
              </a:rPr>
              <a:t> </a:t>
            </a:r>
            <a:r>
              <a:rPr sz="3600" spc="-295" dirty="0">
                <a:latin typeface="+mj-lt"/>
              </a:rPr>
              <a:t>V</a:t>
            </a:r>
            <a:r>
              <a:rPr sz="3600" spc="-35" dirty="0">
                <a:latin typeface="+mj-lt"/>
              </a:rPr>
              <a:t>A</a:t>
            </a:r>
            <a:r>
              <a:rPr sz="3600" spc="25" dirty="0">
                <a:latin typeface="+mj-lt"/>
              </a:rPr>
              <a:t>LU</a:t>
            </a:r>
            <a:r>
              <a:rPr sz="3600" dirty="0">
                <a:latin typeface="+mj-lt"/>
              </a:rPr>
              <a:t>E</a:t>
            </a:r>
            <a:r>
              <a:rPr sz="3600" spc="-65" dirty="0">
                <a:latin typeface="+mj-lt"/>
              </a:rPr>
              <a:t> </a:t>
            </a:r>
            <a:r>
              <a:rPr sz="3600" spc="-15" dirty="0">
                <a:latin typeface="+mj-lt"/>
              </a:rPr>
              <a:t>P</a:t>
            </a:r>
            <a:r>
              <a:rPr sz="3600" spc="-30" dirty="0">
                <a:latin typeface="+mj-lt"/>
              </a:rPr>
              <a:t>R</a:t>
            </a:r>
            <a:r>
              <a:rPr sz="3600" spc="10" dirty="0">
                <a:latin typeface="+mj-lt"/>
              </a:rPr>
              <a:t>O</a:t>
            </a:r>
            <a:r>
              <a:rPr sz="3600" spc="-15" dirty="0">
                <a:latin typeface="+mj-lt"/>
              </a:rPr>
              <a:t>P</a:t>
            </a:r>
            <a:r>
              <a:rPr sz="3600" spc="10" dirty="0">
                <a:latin typeface="+mj-lt"/>
              </a:rPr>
              <a:t>O</a:t>
            </a:r>
            <a:r>
              <a:rPr sz="3600" spc="25" dirty="0">
                <a:latin typeface="+mj-lt"/>
              </a:rPr>
              <a:t>S</a:t>
            </a:r>
            <a:r>
              <a:rPr sz="3600" spc="-30" dirty="0">
                <a:latin typeface="+mj-lt"/>
              </a:rPr>
              <a:t>I</a:t>
            </a:r>
            <a:r>
              <a:rPr sz="3600" spc="-35" dirty="0">
                <a:latin typeface="+mj-lt"/>
              </a:rPr>
              <a:t>T</a:t>
            </a:r>
            <a:r>
              <a:rPr sz="3600" spc="-30" dirty="0">
                <a:latin typeface="+mj-lt"/>
              </a:rPr>
              <a:t>I</a:t>
            </a:r>
            <a:r>
              <a:rPr sz="3600" spc="10" dirty="0">
                <a:latin typeface="+mj-lt"/>
              </a:rPr>
              <a:t>O</a:t>
            </a:r>
            <a:r>
              <a:rPr sz="3600" dirty="0">
                <a:latin typeface="+mj-lt"/>
              </a:rPr>
              <a:t>N</a:t>
            </a:r>
          </a:p>
        </p:txBody>
      </p:sp>
      <p:sp>
        <p:nvSpPr>
          <p:cNvPr id="8" name="Content Placeholder 7">
            <a:extLst>
              <a:ext uri="{FF2B5EF4-FFF2-40B4-BE49-F238E27FC236}">
                <a16:creationId xmlns:a16="http://schemas.microsoft.com/office/drawing/2014/main" id="{03AAAC4A-9A5C-5DE2-7144-3DE158842E28}"/>
              </a:ext>
            </a:extLst>
          </p:cNvPr>
          <p:cNvSpPr>
            <a:spLocks noGrp="1"/>
          </p:cNvSpPr>
          <p:nvPr>
            <p:ph sz="half" idx="2"/>
          </p:nvPr>
        </p:nvSpPr>
        <p:spPr>
          <a:xfrm>
            <a:off x="609600" y="1577340"/>
            <a:ext cx="4800600" cy="3183949"/>
          </a:xfrm>
        </p:spPr>
        <p:txBody>
          <a:bodyPr/>
          <a:lstStyle/>
          <a:p>
            <a:pPr>
              <a:lnSpc>
                <a:spcPct val="150000"/>
              </a:lnSpc>
            </a:pPr>
            <a:r>
              <a:rPr lang="en-US" sz="2000" dirty="0"/>
              <a:t>SOLUTION FOR EMPLOYEE PERFORMANCE ANALYSIS</a:t>
            </a:r>
          </a:p>
          <a:p>
            <a:pPr marL="742950" lvl="1" indent="-285750">
              <a:lnSpc>
                <a:spcPct val="150000"/>
              </a:lnSpc>
              <a:buFont typeface="Wingdings" panose="05000000000000000000" pitchFamily="2" charset="2"/>
              <a:buChar char="Ø"/>
            </a:pPr>
            <a:r>
              <a:rPr lang="en-IN" sz="2000" dirty="0"/>
              <a:t>Data collection and integration </a:t>
            </a:r>
          </a:p>
          <a:p>
            <a:pPr marL="742950" lvl="1" indent="-285750">
              <a:lnSpc>
                <a:spcPct val="150000"/>
              </a:lnSpc>
              <a:buFont typeface="Wingdings" panose="05000000000000000000" pitchFamily="2" charset="2"/>
              <a:buChar char="Ø"/>
            </a:pPr>
            <a:r>
              <a:rPr lang="en-IN" sz="2000" dirty="0"/>
              <a:t>Performance metrics</a:t>
            </a:r>
          </a:p>
          <a:p>
            <a:pPr marL="742950" lvl="1" indent="-285750">
              <a:lnSpc>
                <a:spcPct val="150000"/>
              </a:lnSpc>
              <a:buFont typeface="Wingdings" panose="05000000000000000000" pitchFamily="2" charset="2"/>
              <a:buChar char="Ø"/>
            </a:pPr>
            <a:r>
              <a:rPr lang="en-IN" sz="2000" dirty="0"/>
              <a:t>Advanced analytics</a:t>
            </a:r>
          </a:p>
          <a:p>
            <a:pPr marL="742950" lvl="1" indent="-285750">
              <a:lnSpc>
                <a:spcPct val="150000"/>
              </a:lnSpc>
              <a:buFont typeface="Wingdings" panose="05000000000000000000" pitchFamily="2" charset="2"/>
              <a:buChar char="Ø"/>
            </a:pPr>
            <a:r>
              <a:rPr lang="en-IN" sz="2000" dirty="0"/>
              <a:t>Personalised insights</a:t>
            </a:r>
          </a:p>
          <a:p>
            <a:pPr marL="742950" lvl="1" indent="-285750">
              <a:lnSpc>
                <a:spcPct val="150000"/>
              </a:lnSpc>
              <a:buFont typeface="Wingdings" panose="05000000000000000000" pitchFamily="2" charset="2"/>
              <a:buChar char="Ø"/>
            </a:pPr>
            <a:r>
              <a:rPr lang="en-IN" sz="2000" dirty="0"/>
              <a:t>Continuous feedback and improvement</a:t>
            </a:r>
          </a:p>
        </p:txBody>
      </p:sp>
      <p:sp>
        <p:nvSpPr>
          <p:cNvPr id="10" name="Content Placeholder 9">
            <a:extLst>
              <a:ext uri="{FF2B5EF4-FFF2-40B4-BE49-F238E27FC236}">
                <a16:creationId xmlns:a16="http://schemas.microsoft.com/office/drawing/2014/main" id="{22BFFF73-7AC6-C8D0-21E2-612DC86E1D52}"/>
              </a:ext>
            </a:extLst>
          </p:cNvPr>
          <p:cNvSpPr>
            <a:spLocks noGrp="1"/>
          </p:cNvSpPr>
          <p:nvPr>
            <p:ph sz="half" idx="3"/>
          </p:nvPr>
        </p:nvSpPr>
        <p:spPr>
          <a:xfrm>
            <a:off x="6278880" y="1577340"/>
            <a:ext cx="4084320" cy="3970318"/>
          </a:xfrm>
        </p:spPr>
        <p:txBody>
          <a:bodyPr/>
          <a:lstStyle/>
          <a:p>
            <a:pPr>
              <a:lnSpc>
                <a:spcPct val="150000"/>
              </a:lnSpc>
            </a:pPr>
            <a:r>
              <a:rPr lang="en-US" sz="2000" dirty="0"/>
              <a:t>V</a:t>
            </a:r>
            <a:r>
              <a:rPr lang="en-IN" sz="2000" dirty="0"/>
              <a:t>ALUE PROPOSITION</a:t>
            </a:r>
          </a:p>
          <a:p>
            <a:pPr marL="742950" lvl="1" indent="-285750">
              <a:lnSpc>
                <a:spcPct val="150000"/>
              </a:lnSpc>
              <a:buFont typeface="Wingdings" panose="05000000000000000000" pitchFamily="2" charset="2"/>
              <a:buChar char="Ø"/>
            </a:pPr>
            <a:r>
              <a:rPr lang="en-US" sz="2000" dirty="0"/>
              <a:t>Enhanced productivity</a:t>
            </a:r>
          </a:p>
          <a:p>
            <a:pPr marL="742950" lvl="1" indent="-285750">
              <a:lnSpc>
                <a:spcPct val="150000"/>
              </a:lnSpc>
              <a:buFont typeface="Wingdings" panose="05000000000000000000" pitchFamily="2" charset="2"/>
              <a:buChar char="Ø"/>
            </a:pPr>
            <a:r>
              <a:rPr lang="en-US" sz="2000" dirty="0"/>
              <a:t>Employee engagement and retention</a:t>
            </a:r>
          </a:p>
          <a:p>
            <a:pPr marL="742950" lvl="1" indent="-285750">
              <a:lnSpc>
                <a:spcPct val="150000"/>
              </a:lnSpc>
              <a:buFont typeface="Wingdings" panose="05000000000000000000" pitchFamily="2" charset="2"/>
              <a:buChar char="Ø"/>
            </a:pPr>
            <a:r>
              <a:rPr lang="en-US" sz="2000" dirty="0"/>
              <a:t>Data-driven decisions</a:t>
            </a:r>
          </a:p>
          <a:p>
            <a:pPr marL="742950" lvl="1" indent="-285750">
              <a:lnSpc>
                <a:spcPct val="150000"/>
              </a:lnSpc>
              <a:buFont typeface="Wingdings" panose="05000000000000000000" pitchFamily="2" charset="2"/>
              <a:buChar char="Ø"/>
            </a:pPr>
            <a:r>
              <a:rPr lang="en-US" sz="2000" dirty="0"/>
              <a:t>Improved organizational performance</a:t>
            </a:r>
          </a:p>
          <a:p>
            <a:pPr marL="742950" lvl="1" indent="-285750">
              <a:lnSpc>
                <a:spcPct val="150000"/>
              </a:lnSpc>
              <a:buFont typeface="Wingdings" panose="05000000000000000000" pitchFamily="2" charset="2"/>
              <a:buChar char="Ø"/>
            </a:pPr>
            <a:r>
              <a:rPr lang="en-US" sz="2000" dirty="0"/>
              <a:t>Scalability and flexibility</a:t>
            </a:r>
          </a:p>
          <a:p>
            <a:pPr marL="742950" lvl="1" indent="-285750">
              <a:buFont typeface="Wingdings" panose="05000000000000000000" pitchFamily="2" charset="2"/>
              <a:buChar char="Ø"/>
            </a:pPr>
            <a:endParaRPr lang="en-US"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2"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latin typeface="+mj-lt"/>
              </a:rPr>
              <a:t>Dataset Description</a:t>
            </a:r>
          </a:p>
        </p:txBody>
      </p:sp>
      <p:sp>
        <p:nvSpPr>
          <p:cNvPr id="3" name="Text Placeholder 2">
            <a:extLst>
              <a:ext uri="{FF2B5EF4-FFF2-40B4-BE49-F238E27FC236}">
                <a16:creationId xmlns:a16="http://schemas.microsoft.com/office/drawing/2014/main" id="{B5E35458-43D9-EDF7-A62E-AFDAAD41E623}"/>
              </a:ext>
            </a:extLst>
          </p:cNvPr>
          <p:cNvSpPr>
            <a:spLocks noGrp="1"/>
          </p:cNvSpPr>
          <p:nvPr>
            <p:ph type="body" idx="1"/>
          </p:nvPr>
        </p:nvSpPr>
        <p:spPr>
          <a:xfrm>
            <a:off x="609600" y="1295400"/>
            <a:ext cx="10439400" cy="4431983"/>
          </a:xfrm>
        </p:spPr>
        <p:txBody>
          <a:bodyPr/>
          <a:lstStyle/>
          <a:p>
            <a:pPr marL="285750" indent="-285750">
              <a:lnSpc>
                <a:spcPct val="150000"/>
              </a:lnSpc>
              <a:buFont typeface="Wingdings" panose="05000000000000000000" pitchFamily="2" charset="2"/>
              <a:buChar char="Ø"/>
            </a:pPr>
            <a:r>
              <a:rPr lang="en-US" dirty="0"/>
              <a:t>Employee ID: Unique identifier for each employee in the organization</a:t>
            </a:r>
            <a:r>
              <a:rPr lang="en-IN" dirty="0"/>
              <a:t>. Described in numbers</a:t>
            </a:r>
          </a:p>
          <a:p>
            <a:pPr marL="285750" indent="-285750">
              <a:lnSpc>
                <a:spcPct val="150000"/>
              </a:lnSpc>
              <a:buFont typeface="Wingdings" panose="05000000000000000000" pitchFamily="2" charset="2"/>
              <a:buChar char="Ø"/>
            </a:pPr>
            <a:r>
              <a:rPr lang="en-IN" dirty="0"/>
              <a:t>First name: First name of the employee in text</a:t>
            </a:r>
          </a:p>
          <a:p>
            <a:pPr marL="285750" indent="-285750">
              <a:lnSpc>
                <a:spcPct val="150000"/>
              </a:lnSpc>
              <a:buFont typeface="Wingdings" panose="05000000000000000000" pitchFamily="2" charset="2"/>
              <a:buChar char="Ø"/>
            </a:pPr>
            <a:r>
              <a:rPr lang="en-US" dirty="0"/>
              <a:t>Last name: Last name of the employee in text</a:t>
            </a:r>
          </a:p>
          <a:p>
            <a:pPr marL="285750" indent="-285750">
              <a:lnSpc>
                <a:spcPct val="150000"/>
              </a:lnSpc>
              <a:buFont typeface="Wingdings" panose="05000000000000000000" pitchFamily="2" charset="2"/>
              <a:buChar char="Ø"/>
            </a:pPr>
            <a:r>
              <a:rPr lang="en-US" dirty="0"/>
              <a:t>Business unit: The specific business unit or department to which the employee belongs, in text.</a:t>
            </a:r>
          </a:p>
          <a:p>
            <a:pPr marL="285750" indent="-285750">
              <a:lnSpc>
                <a:spcPct val="150000"/>
              </a:lnSpc>
              <a:buFont typeface="Wingdings" panose="05000000000000000000" pitchFamily="2" charset="2"/>
              <a:buChar char="Ø"/>
            </a:pPr>
            <a:r>
              <a:rPr lang="en-US" dirty="0"/>
              <a:t>Employee status: The current employment status of the employee i.e. active, on leave, terminated.</a:t>
            </a:r>
          </a:p>
          <a:p>
            <a:pPr marL="285750" indent="-285750">
              <a:lnSpc>
                <a:spcPct val="150000"/>
              </a:lnSpc>
              <a:buFont typeface="Wingdings" panose="05000000000000000000" pitchFamily="2" charset="2"/>
              <a:buChar char="Ø"/>
            </a:pPr>
            <a:r>
              <a:rPr lang="en-US" dirty="0"/>
              <a:t>Employee type: The type of employment the employee has full-time, part-time, contract.</a:t>
            </a:r>
          </a:p>
          <a:p>
            <a:pPr marL="285750" indent="-285750">
              <a:lnSpc>
                <a:spcPct val="150000"/>
              </a:lnSpc>
              <a:buFont typeface="Wingdings" panose="05000000000000000000" pitchFamily="2" charset="2"/>
              <a:buChar char="Ø"/>
            </a:pPr>
            <a:r>
              <a:rPr lang="en-US" dirty="0"/>
              <a:t>Gender code: A code representing the gender of the employee, M for male, F for female, N for non-binary.</a:t>
            </a:r>
          </a:p>
          <a:p>
            <a:pPr marL="285750" indent="-285750">
              <a:lnSpc>
                <a:spcPct val="150000"/>
              </a:lnSpc>
              <a:buFont typeface="Wingdings" panose="05000000000000000000" pitchFamily="2" charset="2"/>
              <a:buChar char="Ø"/>
            </a:pPr>
            <a:r>
              <a:rPr lang="en-US" dirty="0"/>
              <a:t>Performance score: A score indicating the employee’s performance level i.e. excellent, satisfactory, needs improvement.</a:t>
            </a:r>
          </a:p>
          <a:p>
            <a:pPr marL="285750" indent="-285750">
              <a:lnSpc>
                <a:spcPct val="150000"/>
              </a:lnSpc>
              <a:buFont typeface="Wingdings" panose="05000000000000000000" pitchFamily="2" charset="2"/>
              <a:buChar char="Ø"/>
            </a:pPr>
            <a:r>
              <a:rPr lang="en-US" dirty="0"/>
              <a:t>Current employee rating: The current rating or evaluation of the employee’s overall performance.</a:t>
            </a:r>
          </a:p>
          <a:p>
            <a:pPr marL="285750" indent="-285750">
              <a:buFont typeface="Wingdings" panose="05000000000000000000" pitchFamily="2" charset="2"/>
              <a:buChar char="Ø"/>
            </a:pPr>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latin typeface="+mj-lt"/>
              </a:rPr>
              <a:t>THE</a:t>
            </a:r>
            <a:r>
              <a:rPr sz="4250" spc="20" dirty="0">
                <a:latin typeface="+mj-lt"/>
              </a:rPr>
              <a:t> </a:t>
            </a:r>
            <a:r>
              <a:rPr lang="en-US" sz="4250" spc="20" dirty="0">
                <a:latin typeface="+mj-lt"/>
              </a:rPr>
              <a:t>"</a:t>
            </a:r>
            <a:r>
              <a:rPr sz="4250" spc="10" dirty="0">
                <a:latin typeface="+mj-lt"/>
              </a:rPr>
              <a:t>WOW</a:t>
            </a:r>
            <a:r>
              <a:rPr lang="en-US" sz="4250" spc="10" dirty="0">
                <a:latin typeface="+mj-lt"/>
              </a:rPr>
              <a:t>"</a:t>
            </a:r>
            <a:r>
              <a:rPr sz="4250" spc="85" dirty="0">
                <a:latin typeface="+mj-lt"/>
              </a:rPr>
              <a:t> </a:t>
            </a:r>
            <a:r>
              <a:rPr sz="4250" spc="10" dirty="0">
                <a:latin typeface="+mj-lt"/>
              </a:rPr>
              <a:t>IN</a:t>
            </a:r>
            <a:r>
              <a:rPr sz="4250" spc="-5" dirty="0">
                <a:latin typeface="+mj-lt"/>
              </a:rPr>
              <a:t> </a:t>
            </a:r>
            <a:r>
              <a:rPr sz="4250" spc="15" dirty="0">
                <a:latin typeface="+mj-lt"/>
              </a:rPr>
              <a:t>OUR</a:t>
            </a:r>
            <a:r>
              <a:rPr sz="4250" spc="-10" dirty="0">
                <a:latin typeface="+mj-lt"/>
              </a:rPr>
              <a:t> </a:t>
            </a:r>
            <a:r>
              <a:rPr sz="4250" spc="20" dirty="0">
                <a:latin typeface="+mj-lt"/>
              </a:rPr>
              <a:t>SOLUTION</a:t>
            </a:r>
            <a:endParaRPr sz="4250" dirty="0">
              <a:latin typeface="+mj-lt"/>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914400" y="1676400"/>
            <a:ext cx="10744200" cy="1631216"/>
          </a:xfrm>
          <a:prstGeom prst="rect">
            <a:avLst/>
          </a:prstGeom>
          <a:noFill/>
        </p:spPr>
        <p:txBody>
          <a:bodyPr wrap="square" rtlCol="0">
            <a:spAutoFit/>
          </a:bodyPr>
          <a:lstStyle/>
          <a:p>
            <a:pPr lvl="0"/>
            <a:r>
              <a:rPr lang="en-US" sz="2400" b="0" i="0" dirty="0"/>
              <a:t>Formul</a:t>
            </a:r>
            <a:r>
              <a:rPr lang="en-US" sz="2400" dirty="0"/>
              <a:t>a used for finding the performance level of employees </a:t>
            </a:r>
          </a:p>
          <a:p>
            <a:r>
              <a:rPr lang="en-US" sz="2400" b="0" i="0" dirty="0"/>
              <a:t>=IFS(Z8&gt;=5,"VERY HIGH",Z8&gt;=4,"HIGH",Z8&gt;=3,"MED",Z8&gt;=2,"LOW",Z8&gt;=1,"VERY LOW")</a:t>
            </a:r>
            <a:endParaRPr lang="en-US" sz="2400" dirty="0"/>
          </a:p>
          <a:p>
            <a:pPr lvl="0">
              <a:lnSpc>
                <a:spcPct val="100000"/>
              </a:lnSpc>
            </a:pPr>
            <a:endParaRPr lang="en-US" sz="2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281</TotalTime>
  <Words>627</Words>
  <Application>Microsoft Office PowerPoint</Application>
  <PresentationFormat>Widescreen</PresentationFormat>
  <Paragraphs>105</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Guest User</cp:lastModifiedBy>
  <cp:revision>18</cp:revision>
  <dcterms:created xsi:type="dcterms:W3CDTF">2024-03-29T15:07:22Z</dcterms:created>
  <dcterms:modified xsi:type="dcterms:W3CDTF">2024-08-30T03:41:28Z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