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4"/>
  </p:notesMasterIdLst>
  <p:handoutMasterIdLst>
    <p:handoutMasterId r:id="rId25"/>
  </p:handoutMasterIdLst>
  <p:sldIdLst>
    <p:sldId id="256" r:id="rId9"/>
    <p:sldId id="267" r:id="rId10"/>
    <p:sldId id="269" r:id="rId11"/>
    <p:sldId id="270" r:id="rId12"/>
    <p:sldId id="271" r:id="rId13"/>
    <p:sldId id="272" r:id="rId14"/>
    <p:sldId id="263" r:id="rId15"/>
    <p:sldId id="257" r:id="rId16"/>
    <p:sldId id="258" r:id="rId17"/>
    <p:sldId id="264" r:id="rId18"/>
    <p:sldId id="259" r:id="rId19"/>
    <p:sldId id="260" r:id="rId20"/>
    <p:sldId id="266" r:id="rId21"/>
    <p:sldId id="262" r:id="rId22"/>
    <p:sldId id="261" r:id="rId23"/>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6824" autoAdjust="0"/>
  </p:normalViewPr>
  <p:slideViewPr>
    <p:cSldViewPr showGuides="1">
      <p:cViewPr varScale="1">
        <p:scale>
          <a:sx n="91" d="100"/>
          <a:sy n="91" d="100"/>
        </p:scale>
        <p:origin x="208" y="60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2019年4月13日 Saturday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2019年4月13日 Saturday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2019年4月13日 Saturday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2019年4月13日 Saturday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2019年4月13日 Saturday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2019年4月13日 Saturday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2019年4月13日 Saturday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2019年4月13日 Saturday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2019年4月13日 Saturday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正反馈与主导回路</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系统状态的“锁定”</a:t>
            </a:r>
          </a:p>
        </p:txBody>
      </p:sp>
      <p:sp>
        <p:nvSpPr>
          <p:cNvPr id="3" name="内容占位符 2"/>
          <p:cNvSpPr>
            <a:spLocks noGrp="1"/>
          </p:cNvSpPr>
          <p:nvPr>
            <p:ph idx="1"/>
          </p:nvPr>
        </p:nvSpPr>
        <p:spPr/>
        <p:txBody>
          <a:bodyPr/>
          <a:lstStyle/>
          <a:p>
            <a:r>
              <a:rPr lang="zh-CN" altLang="en-US" dirty="0"/>
              <a:t>一个多世纪以来，人们都在使用</a:t>
            </a:r>
            <a:r>
              <a:rPr lang="en-US" altLang="zh-CN" dirty="0"/>
              <a:t>QWERTY</a:t>
            </a:r>
            <a:r>
              <a:rPr lang="zh-CN" altLang="en-US" dirty="0"/>
              <a:t>布局的键盘，而非按字母表顺序排序。路径依赖可否改变？</a:t>
            </a:r>
            <a:endParaRPr lang="en-US" altLang="zh-CN" dirty="0"/>
          </a:p>
          <a:p>
            <a:r>
              <a:rPr lang="zh-CN" altLang="en-US" dirty="0"/>
              <a:t>一旦系统达到新的平衡，系统中的参与者需要付出巨大的代价逆转目前的平衡局面，在多参与者组成的系统中，系统越接近平衡，逆转系统新平衡状态的难度越大，从而形成所谓的“锁定”</a:t>
            </a:r>
          </a:p>
        </p:txBody>
      </p:sp>
    </p:spTree>
    <p:extLst>
      <p:ext uri="{BB962C8B-B14F-4D97-AF65-F5344CB8AC3E}">
        <p14:creationId xmlns:p14="http://schemas.microsoft.com/office/powerpoint/2010/main" val="261217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POLYA</a:t>
            </a:r>
            <a:r>
              <a:rPr lang="zh-CN" altLang="en-US" dirty="0"/>
              <a:t>实验</a:t>
            </a:r>
          </a:p>
        </p:txBody>
      </p:sp>
      <p:sp>
        <p:nvSpPr>
          <p:cNvPr id="3" name="内容占位符 2"/>
          <p:cNvSpPr>
            <a:spLocks noGrp="1"/>
          </p:cNvSpPr>
          <p:nvPr>
            <p:ph idx="1"/>
          </p:nvPr>
        </p:nvSpPr>
        <p:spPr/>
        <p:txBody>
          <a:bodyPr/>
          <a:lstStyle/>
          <a:p>
            <a:pPr marL="0" indent="0">
              <a:buNone/>
            </a:pPr>
            <a:r>
              <a:rPr lang="zh-CN" altLang="en-US" dirty="0"/>
              <a:t>情景描述：往罐子里装石头，有黑色和白色两种石头，每次选择一种颜色的石头放进去。每次向罐子里放什么颜色的石头时随机的，下一次放入白色或黑色石头的概率等于当前该颜色石头在罐子里的比例，这种机制促成了路径依赖现象的形成。</a:t>
            </a:r>
            <a:endParaRPr lang="en-US" altLang="zh-CN" dirty="0"/>
          </a:p>
          <a:p>
            <a:pPr marL="0" indent="0">
              <a:buNone/>
            </a:pPr>
            <a:r>
              <a:rPr lang="zh-CN" altLang="en-US" dirty="0"/>
              <a:t>该系统的数学模型最早由</a:t>
            </a:r>
            <a:r>
              <a:rPr lang="en-US" altLang="zh-CN" dirty="0"/>
              <a:t>George </a:t>
            </a:r>
            <a:r>
              <a:rPr lang="en-US" altLang="zh-CN" dirty="0" err="1"/>
              <a:t>Polya</a:t>
            </a:r>
            <a:r>
              <a:rPr lang="zh-CN" altLang="en-US" dirty="0"/>
              <a:t>提出，因此成为</a:t>
            </a:r>
            <a:r>
              <a:rPr lang="en-US" altLang="zh-CN" dirty="0" err="1"/>
              <a:t>Polya</a:t>
            </a:r>
            <a:r>
              <a:rPr lang="zh-CN" altLang="en-US" dirty="0"/>
              <a:t>过程。</a:t>
            </a:r>
          </a:p>
        </p:txBody>
      </p:sp>
    </p:spTree>
    <p:extLst>
      <p:ext uri="{BB962C8B-B14F-4D97-AF65-F5344CB8AC3E}">
        <p14:creationId xmlns:p14="http://schemas.microsoft.com/office/powerpoint/2010/main" val="179265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66020" y="332656"/>
            <a:ext cx="7979298" cy="5609737"/>
          </a:xfrm>
          <a:prstGeom prst="rect">
            <a:avLst/>
          </a:prstGeom>
        </p:spPr>
      </p:pic>
    </p:spTree>
    <p:extLst>
      <p:ext uri="{BB962C8B-B14F-4D97-AF65-F5344CB8AC3E}">
        <p14:creationId xmlns:p14="http://schemas.microsoft.com/office/powerpoint/2010/main" val="390031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57908" y="188640"/>
            <a:ext cx="6903361" cy="5291521"/>
          </a:xfrm>
          <a:prstGeom prst="rect">
            <a:avLst/>
          </a:prstGeom>
        </p:spPr>
      </p:pic>
      <p:pic>
        <p:nvPicPr>
          <p:cNvPr id="3" name="图片 2"/>
          <p:cNvPicPr>
            <a:picLocks noChangeAspect="1"/>
          </p:cNvPicPr>
          <p:nvPr/>
        </p:nvPicPr>
        <p:blipFill>
          <a:blip r:embed="rId3"/>
          <a:stretch>
            <a:fillRect/>
          </a:stretch>
        </p:blipFill>
        <p:spPr>
          <a:xfrm>
            <a:off x="1533377" y="188640"/>
            <a:ext cx="6865291" cy="5329681"/>
          </a:xfrm>
          <a:prstGeom prst="rect">
            <a:avLst/>
          </a:prstGeom>
        </p:spPr>
      </p:pic>
      <p:sp>
        <p:nvSpPr>
          <p:cNvPr id="4" name="文本框 3"/>
          <p:cNvSpPr txBox="1"/>
          <p:nvPr/>
        </p:nvSpPr>
        <p:spPr>
          <a:xfrm>
            <a:off x="1053852" y="150480"/>
            <a:ext cx="3206327" cy="369332"/>
          </a:xfrm>
          <a:prstGeom prst="rect">
            <a:avLst/>
          </a:prstGeom>
          <a:noFill/>
        </p:spPr>
        <p:txBody>
          <a:bodyPr wrap="none" rtlCol="0">
            <a:spAutoFit/>
          </a:bodyPr>
          <a:lstStyle/>
          <a:p>
            <a:r>
              <a:rPr lang="zh-CN" altLang="en-US" dirty="0"/>
              <a:t>分析</a:t>
            </a:r>
            <a:r>
              <a:rPr lang="en-US" altLang="zh-CN" dirty="0"/>
              <a:t>POLYA</a:t>
            </a:r>
            <a:r>
              <a:rPr lang="zh-CN" altLang="en-US" dirty="0"/>
              <a:t>过程中回路的极性</a:t>
            </a:r>
          </a:p>
        </p:txBody>
      </p:sp>
      <p:sp>
        <p:nvSpPr>
          <p:cNvPr id="5" name="文本框 4"/>
          <p:cNvSpPr txBox="1"/>
          <p:nvPr/>
        </p:nvSpPr>
        <p:spPr>
          <a:xfrm>
            <a:off x="7318548" y="4114246"/>
            <a:ext cx="2520280" cy="923330"/>
          </a:xfrm>
          <a:prstGeom prst="rect">
            <a:avLst/>
          </a:prstGeom>
          <a:noFill/>
        </p:spPr>
        <p:txBody>
          <a:bodyPr wrap="square" rtlCol="0">
            <a:spAutoFit/>
          </a:bodyPr>
          <a:lstStyle/>
          <a:p>
            <a:r>
              <a:rPr lang="zh-CN" altLang="en-US" dirty="0"/>
              <a:t>问题：</a:t>
            </a:r>
            <a:r>
              <a:rPr lang="en-US" altLang="zh-CN" dirty="0"/>
              <a:t>POLYA</a:t>
            </a:r>
            <a:r>
              <a:rPr lang="zh-CN" altLang="en-US" dirty="0"/>
              <a:t>系统模型中的正负回路，谁是起关键作用的主导回路？</a:t>
            </a:r>
          </a:p>
        </p:txBody>
      </p:sp>
    </p:spTree>
    <p:extLst>
      <p:ext uri="{BB962C8B-B14F-4D97-AF65-F5344CB8AC3E}">
        <p14:creationId xmlns:p14="http://schemas.microsoft.com/office/powerpoint/2010/main" val="201818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1885" y="908720"/>
            <a:ext cx="8496944" cy="3579057"/>
          </a:xfrm>
          <a:prstGeom prst="rect">
            <a:avLst/>
          </a:prstGeom>
          <a:noFill/>
        </p:spPr>
        <p:txBody>
          <a:bodyPr wrap="square" rtlCol="0">
            <a:spAutoFit/>
          </a:bodyPr>
          <a:lstStyle/>
          <a:p>
            <a:pPr>
              <a:lnSpc>
                <a:spcPct val="120000"/>
              </a:lnSpc>
            </a:pPr>
            <a:r>
              <a:rPr kumimoji="1" lang="en-US" altLang="zh-CN" sz="2400" dirty="0" err="1">
                <a:latin typeface="楷体" panose="02010609060101010101" pitchFamily="49" charset="-122"/>
                <a:ea typeface="楷体" panose="02010609060101010101" pitchFamily="49" charset="-122"/>
              </a:rPr>
              <a:t>Polya</a:t>
            </a:r>
            <a:r>
              <a:rPr kumimoji="1" lang="zh-CN" altLang="en-US" sz="2400" dirty="0">
                <a:latin typeface="楷体" panose="02010609060101010101" pitchFamily="49" charset="-122"/>
                <a:ea typeface="楷体" panose="02010609060101010101" pitchFamily="49" charset="-122"/>
              </a:rPr>
              <a:t>过程的系统方程（关键变量方程）</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黑色石头</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白色石头</a:t>
            </a:r>
            <a:r>
              <a:rPr kumimoji="1" lang="zh-CN" altLang="zh-CN" sz="2400" dirty="0">
                <a:latin typeface="楷体" panose="02010609060101010101" pitchFamily="49" charset="-122"/>
                <a:ea typeface="楷体" panose="02010609060101010101" pitchFamily="49" charset="-122"/>
              </a:rPr>
              <a:t>=</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=IF THEN ELSE(</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黑色石头比例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,0 )</a:t>
            </a:r>
          </a:p>
          <a:p>
            <a:pPr>
              <a:lnSpc>
                <a:spcPct val="120000"/>
              </a:lnSpc>
            </a:pP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=IF THEN ELSE(1-</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白色石头比例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 0)</a:t>
            </a:r>
          </a:p>
          <a:p>
            <a:pPr>
              <a:lnSpc>
                <a:spcPct val="120000"/>
              </a:lnSpc>
            </a:pP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=RANDOM UNIFORM(0, 1 , 11)</a:t>
            </a:r>
            <a:endParaRPr kumimoji="1"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9001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57908" y="908720"/>
            <a:ext cx="8352928" cy="1569660"/>
          </a:xfrm>
          <a:prstGeom prst="rect">
            <a:avLst/>
          </a:prstGeom>
          <a:noFill/>
        </p:spPr>
        <p:txBody>
          <a:bodyPr wrap="square" rtlCol="0">
            <a:spAutoFit/>
          </a:bodyPr>
          <a:lstStyle/>
          <a:p>
            <a:r>
              <a:rPr lang="zh-CN" altLang="en-US" sz="2400" dirty="0"/>
              <a:t>尝试调整随机数的分布，测试路径锁定情景如何变化</a:t>
            </a:r>
            <a:endParaRPr lang="en-US" altLang="zh-CN" sz="2400" dirty="0"/>
          </a:p>
          <a:p>
            <a:r>
              <a:rPr lang="zh-CN" altLang="en-US" sz="2400" dirty="0"/>
              <a:t>测试：</a:t>
            </a:r>
            <a:endParaRPr lang="en-US" altLang="zh-CN" sz="2400" dirty="0"/>
          </a:p>
          <a:p>
            <a:r>
              <a:rPr lang="zh-CN" altLang="en-US" sz="2400" dirty="0"/>
              <a:t>调整随机种子编号，模仿不同的随机数，观察两种颜色新的平衡如何形成。</a:t>
            </a:r>
          </a:p>
        </p:txBody>
      </p:sp>
      <p:pic>
        <p:nvPicPr>
          <p:cNvPr id="3" name="图片 2"/>
          <p:cNvPicPr>
            <a:picLocks noChangeAspect="1"/>
          </p:cNvPicPr>
          <p:nvPr/>
        </p:nvPicPr>
        <p:blipFill>
          <a:blip r:embed="rId2"/>
          <a:stretch>
            <a:fillRect/>
          </a:stretch>
        </p:blipFill>
        <p:spPr>
          <a:xfrm>
            <a:off x="5878388" y="3645024"/>
            <a:ext cx="4212467" cy="2808312"/>
          </a:xfrm>
          <a:prstGeom prst="rect">
            <a:avLst/>
          </a:prstGeom>
        </p:spPr>
      </p:pic>
      <p:pic>
        <p:nvPicPr>
          <p:cNvPr id="4" name="图片 3"/>
          <p:cNvPicPr>
            <a:picLocks noChangeAspect="1"/>
          </p:cNvPicPr>
          <p:nvPr/>
        </p:nvPicPr>
        <p:blipFill>
          <a:blip r:embed="rId3"/>
          <a:stretch>
            <a:fillRect/>
          </a:stretch>
        </p:blipFill>
        <p:spPr>
          <a:xfrm>
            <a:off x="981844" y="3645024"/>
            <a:ext cx="4550296" cy="3033531"/>
          </a:xfrm>
          <a:prstGeom prst="rect">
            <a:avLst/>
          </a:prstGeom>
        </p:spPr>
      </p:pic>
      <p:sp>
        <p:nvSpPr>
          <p:cNvPr id="5" name="文本框 4"/>
          <p:cNvSpPr txBox="1"/>
          <p:nvPr/>
        </p:nvSpPr>
        <p:spPr>
          <a:xfrm>
            <a:off x="1556716" y="2852936"/>
            <a:ext cx="4185761" cy="646331"/>
          </a:xfrm>
          <a:prstGeom prst="rect">
            <a:avLst/>
          </a:prstGeom>
          <a:noFill/>
        </p:spPr>
        <p:txBody>
          <a:bodyPr wrap="none" rtlCol="0">
            <a:spAutoFit/>
          </a:bodyPr>
          <a:lstStyle/>
          <a:p>
            <a:r>
              <a:rPr lang="zh-CN" altLang="en-US" dirty="0"/>
              <a:t>例：均匀分布随机种子编号：</a:t>
            </a:r>
            <a:r>
              <a:rPr lang="en-US" altLang="zh-CN" dirty="0"/>
              <a:t>11</a:t>
            </a:r>
          </a:p>
          <a:p>
            <a:r>
              <a:rPr lang="zh-CN" altLang="en-US" dirty="0"/>
              <a:t>经过</a:t>
            </a:r>
            <a:r>
              <a:rPr lang="en-US" altLang="zh-CN" dirty="0"/>
              <a:t>1000</a:t>
            </a:r>
            <a:r>
              <a:rPr lang="zh-CN" altLang="en-US" dirty="0"/>
              <a:t>次选择之后形成的新平衡状态</a:t>
            </a:r>
          </a:p>
        </p:txBody>
      </p:sp>
    </p:spTree>
    <p:extLst>
      <p:ext uri="{BB962C8B-B14F-4D97-AF65-F5344CB8AC3E}">
        <p14:creationId xmlns:p14="http://schemas.microsoft.com/office/powerpoint/2010/main" val="283502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一、多回路系统中的主导回路</a:t>
            </a:r>
          </a:p>
        </p:txBody>
      </p:sp>
      <p:sp>
        <p:nvSpPr>
          <p:cNvPr id="3" name="内容占位符 2"/>
          <p:cNvSpPr>
            <a:spLocks noGrp="1"/>
          </p:cNvSpPr>
          <p:nvPr>
            <p:ph idx="1"/>
          </p:nvPr>
        </p:nvSpPr>
        <p:spPr>
          <a:xfrm>
            <a:off x="1593437" y="1600200"/>
            <a:ext cx="4933024" cy="4572000"/>
          </a:xfrm>
        </p:spPr>
        <p:txBody>
          <a:bodyPr/>
          <a:lstStyle/>
          <a:p>
            <a:r>
              <a:rPr lang="zh-CN" altLang="en-US" dirty="0"/>
              <a:t>人口自然增长系统</a:t>
            </a:r>
            <a:endParaRPr lang="en-US" altLang="zh-CN" dirty="0"/>
          </a:p>
          <a:p>
            <a:r>
              <a:rPr lang="zh-CN" altLang="en-US" dirty="0"/>
              <a:t>系统由两个回路构成</a:t>
            </a:r>
            <a:endParaRPr lang="en-US" altLang="zh-CN" dirty="0"/>
          </a:p>
          <a:p>
            <a:pPr>
              <a:buFont typeface="Arial" panose="020B0604020202020204" pitchFamily="34" charset="0"/>
              <a:buChar char="•"/>
            </a:pPr>
            <a:r>
              <a:rPr lang="en-US" altLang="zh-CN" sz="2000" dirty="0"/>
              <a:t>R</a:t>
            </a:r>
            <a:r>
              <a:rPr lang="zh-CN" altLang="en-US" sz="2000" dirty="0"/>
              <a:t>回路：人口增长回路</a:t>
            </a:r>
            <a:endParaRPr lang="en-US" altLang="zh-CN" sz="2000" dirty="0"/>
          </a:p>
          <a:p>
            <a:pPr>
              <a:buFont typeface="Arial" panose="020B0604020202020204" pitchFamily="34" charset="0"/>
              <a:buChar char="•"/>
            </a:pPr>
            <a:r>
              <a:rPr lang="en-US" altLang="zh-CN" sz="2000" dirty="0"/>
              <a:t>B</a:t>
            </a:r>
            <a:r>
              <a:rPr lang="zh-CN" altLang="en-US" sz="2000" dirty="0"/>
              <a:t>回路：人口衰减回路</a:t>
            </a:r>
            <a:endParaRPr lang="en-US" altLang="zh-CN" sz="2000" dirty="0"/>
          </a:p>
        </p:txBody>
      </p:sp>
      <p:pic>
        <p:nvPicPr>
          <p:cNvPr id="4" name="图片 3"/>
          <p:cNvPicPr>
            <a:picLocks noChangeAspect="1"/>
          </p:cNvPicPr>
          <p:nvPr/>
        </p:nvPicPr>
        <p:blipFill>
          <a:blip r:embed="rId2"/>
          <a:stretch>
            <a:fillRect/>
          </a:stretch>
        </p:blipFill>
        <p:spPr>
          <a:xfrm>
            <a:off x="6242780" y="3725673"/>
            <a:ext cx="5536189" cy="1900024"/>
          </a:xfrm>
          <a:prstGeom prst="rect">
            <a:avLst/>
          </a:prstGeom>
        </p:spPr>
      </p:pic>
      <p:pic>
        <p:nvPicPr>
          <p:cNvPr id="5" name="图片 4"/>
          <p:cNvPicPr>
            <a:picLocks noChangeAspect="1"/>
          </p:cNvPicPr>
          <p:nvPr/>
        </p:nvPicPr>
        <p:blipFill>
          <a:blip r:embed="rId3"/>
          <a:stretch>
            <a:fillRect/>
          </a:stretch>
        </p:blipFill>
        <p:spPr>
          <a:xfrm>
            <a:off x="6624166" y="1910372"/>
            <a:ext cx="5154803" cy="1756984"/>
          </a:xfrm>
          <a:prstGeom prst="rect">
            <a:avLst/>
          </a:prstGeom>
        </p:spPr>
      </p:pic>
      <p:sp>
        <p:nvSpPr>
          <p:cNvPr id="6" name="文本框 5"/>
          <p:cNvSpPr txBox="1"/>
          <p:nvPr/>
        </p:nvSpPr>
        <p:spPr>
          <a:xfrm>
            <a:off x="5698832" y="913258"/>
            <a:ext cx="825867" cy="400110"/>
          </a:xfrm>
          <a:prstGeom prst="rect">
            <a:avLst/>
          </a:prstGeom>
          <a:noFill/>
        </p:spPr>
        <p:txBody>
          <a:bodyPr wrap="none" rtlCol="0">
            <a:spAutoFit/>
          </a:bodyPr>
          <a:lstStyle/>
          <a:p>
            <a:r>
              <a:rPr lang="zh-CN" altLang="en-US" sz="2000" dirty="0">
                <a:solidFill>
                  <a:srgbClr val="7030A0"/>
                </a:solidFill>
                <a:latin typeface="楷体" panose="02010609060101010101" pitchFamily="49" charset="-122"/>
                <a:ea typeface="楷体" panose="02010609060101010101" pitchFamily="49" charset="-122"/>
              </a:rPr>
              <a:t>案例</a:t>
            </a:r>
            <a:r>
              <a:rPr lang="en-US" altLang="zh-CN" sz="2000" dirty="0">
                <a:solidFill>
                  <a:srgbClr val="7030A0"/>
                </a:solidFill>
                <a:latin typeface="楷体" panose="02010609060101010101" pitchFamily="49" charset="-122"/>
                <a:ea typeface="楷体" panose="02010609060101010101" pitchFamily="49" charset="-122"/>
              </a:rPr>
              <a:t>1</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4587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a:t>
            </a:r>
          </a:p>
        </p:txBody>
      </p:sp>
      <p:sp>
        <p:nvSpPr>
          <p:cNvPr id="3" name="内容占位符 2"/>
          <p:cNvSpPr>
            <a:spLocks noGrp="1"/>
          </p:cNvSpPr>
          <p:nvPr>
            <p:ph idx="1"/>
          </p:nvPr>
        </p:nvSpPr>
        <p:spPr>
          <a:xfrm>
            <a:off x="1593437" y="1600200"/>
            <a:ext cx="4356960" cy="4572000"/>
          </a:xfrm>
        </p:spPr>
        <p:txBody>
          <a:bodyPr>
            <a:normAutofit/>
          </a:bodyPr>
          <a:lstStyle/>
          <a:p>
            <a:r>
              <a:rPr lang="zh-CN" altLang="en-US" sz="2400" dirty="0"/>
              <a:t>对该系统调整参数</a:t>
            </a:r>
            <a:endParaRPr lang="en-US" altLang="zh-CN" sz="2400" dirty="0"/>
          </a:p>
          <a:p>
            <a:pPr>
              <a:buFont typeface="Wingdings" panose="05000000000000000000" pitchFamily="2" charset="2"/>
              <a:buChar char="u"/>
            </a:pPr>
            <a:r>
              <a:rPr lang="zh-CN" altLang="en-US" sz="2400" dirty="0"/>
              <a:t>方案</a:t>
            </a:r>
            <a:r>
              <a:rPr lang="en-US" altLang="zh-CN" sz="2400" dirty="0"/>
              <a:t>1</a:t>
            </a:r>
            <a:r>
              <a:rPr lang="zh-CN" altLang="en-US" sz="2400" dirty="0"/>
              <a:t>：</a:t>
            </a:r>
            <a:endParaRPr lang="en-US" altLang="zh-CN" sz="2400" dirty="0"/>
          </a:p>
          <a:p>
            <a:pPr marL="365760" lvl="1" indent="0">
              <a:buNone/>
            </a:pPr>
            <a:r>
              <a:rPr lang="zh-CN" altLang="en-US" sz="2000" dirty="0"/>
              <a:t>令出生率为</a:t>
            </a:r>
            <a:r>
              <a:rPr lang="en-US" altLang="zh-CN" sz="2000" dirty="0"/>
              <a:t>0.3</a:t>
            </a:r>
            <a:r>
              <a:rPr lang="zh-CN" altLang="en-US" sz="2000" dirty="0"/>
              <a:t>，死亡率为</a:t>
            </a:r>
            <a:r>
              <a:rPr lang="en-US" altLang="zh-CN" sz="2000" dirty="0"/>
              <a:t>0.4</a:t>
            </a:r>
          </a:p>
          <a:p>
            <a:pPr marL="365760" lvl="1" indent="0">
              <a:buNone/>
            </a:pPr>
            <a:endParaRPr lang="en-US" altLang="zh-CN" sz="2000" dirty="0"/>
          </a:p>
          <a:p>
            <a:pPr>
              <a:buFont typeface="Wingdings" panose="05000000000000000000" pitchFamily="2" charset="2"/>
              <a:buChar char="u"/>
            </a:pPr>
            <a:r>
              <a:rPr lang="zh-CN" altLang="en-US" sz="2000" dirty="0"/>
              <a:t>方案</a:t>
            </a:r>
            <a:r>
              <a:rPr lang="en-US" altLang="zh-CN" sz="2000" dirty="0"/>
              <a:t>2</a:t>
            </a:r>
            <a:r>
              <a:rPr lang="zh-CN" altLang="en-US" sz="2000" dirty="0"/>
              <a:t>：</a:t>
            </a:r>
            <a:endParaRPr lang="en-US" altLang="zh-CN" sz="2000" dirty="0"/>
          </a:p>
          <a:p>
            <a:pPr marL="365760" lvl="1" indent="0">
              <a:buNone/>
            </a:pPr>
            <a:r>
              <a:rPr lang="zh-CN" altLang="en-US" sz="1800" dirty="0"/>
              <a:t>令出生率为</a:t>
            </a:r>
            <a:r>
              <a:rPr lang="en-US" altLang="zh-CN" sz="1800" dirty="0"/>
              <a:t>0.3</a:t>
            </a:r>
            <a:r>
              <a:rPr lang="zh-CN" altLang="en-US" sz="1800" dirty="0"/>
              <a:t>，死亡率为</a:t>
            </a:r>
            <a:r>
              <a:rPr lang="en-US" altLang="zh-CN" sz="1800" dirty="0"/>
              <a:t>0.25</a:t>
            </a:r>
          </a:p>
          <a:p>
            <a:pPr marL="365760" lvl="1" indent="0">
              <a:buNone/>
            </a:pPr>
            <a:endParaRPr lang="en-US" altLang="zh-CN" sz="1800" dirty="0"/>
          </a:p>
          <a:p>
            <a:pPr>
              <a:buFont typeface="Wingdings" panose="05000000000000000000" pitchFamily="2" charset="2"/>
              <a:buChar char="u"/>
            </a:pPr>
            <a:r>
              <a:rPr lang="zh-CN" altLang="en-US" sz="2200" dirty="0"/>
              <a:t>方案</a:t>
            </a:r>
            <a:r>
              <a:rPr lang="en-US" altLang="zh-CN" sz="2200" dirty="0"/>
              <a:t>3</a:t>
            </a:r>
            <a:r>
              <a:rPr lang="zh-CN" altLang="en-US" sz="2200" dirty="0"/>
              <a:t>：</a:t>
            </a:r>
            <a:endParaRPr lang="en-US" altLang="zh-CN" sz="2200" dirty="0"/>
          </a:p>
          <a:p>
            <a:pPr marL="365760" lvl="1" indent="0">
              <a:buNone/>
            </a:pPr>
            <a:r>
              <a:rPr lang="zh-CN" altLang="en-US" sz="1800" dirty="0"/>
              <a:t>领出生率为</a:t>
            </a:r>
            <a:r>
              <a:rPr lang="en-US" altLang="zh-CN" sz="1800" dirty="0"/>
              <a:t>0.3</a:t>
            </a:r>
            <a:r>
              <a:rPr lang="zh-CN" altLang="en-US" sz="1800" dirty="0"/>
              <a:t>，死亡率为</a:t>
            </a:r>
            <a:r>
              <a:rPr lang="en-US" altLang="zh-CN" sz="1800" dirty="0"/>
              <a:t>0.3</a:t>
            </a:r>
          </a:p>
          <a:p>
            <a:pPr marL="365760" lvl="1" indent="0">
              <a:buNone/>
            </a:pPr>
            <a:endParaRPr lang="en-US" altLang="zh-CN" sz="1800" dirty="0"/>
          </a:p>
        </p:txBody>
      </p:sp>
      <p:pic>
        <p:nvPicPr>
          <p:cNvPr id="4" name="图片 3"/>
          <p:cNvPicPr>
            <a:picLocks noChangeAspect="1"/>
          </p:cNvPicPr>
          <p:nvPr/>
        </p:nvPicPr>
        <p:blipFill>
          <a:blip r:embed="rId2"/>
          <a:stretch>
            <a:fillRect/>
          </a:stretch>
        </p:blipFill>
        <p:spPr>
          <a:xfrm>
            <a:off x="6814492" y="692696"/>
            <a:ext cx="4110561" cy="2597646"/>
          </a:xfrm>
          <a:prstGeom prst="rect">
            <a:avLst/>
          </a:prstGeom>
        </p:spPr>
      </p:pic>
      <p:pic>
        <p:nvPicPr>
          <p:cNvPr id="5" name="图片 4"/>
          <p:cNvPicPr>
            <a:picLocks noChangeAspect="1"/>
          </p:cNvPicPr>
          <p:nvPr/>
        </p:nvPicPr>
        <p:blipFill>
          <a:blip r:embed="rId3"/>
          <a:stretch>
            <a:fillRect/>
          </a:stretch>
        </p:blipFill>
        <p:spPr>
          <a:xfrm>
            <a:off x="6922108" y="3575315"/>
            <a:ext cx="3895328" cy="2596885"/>
          </a:xfrm>
          <a:prstGeom prst="rect">
            <a:avLst/>
          </a:prstGeom>
        </p:spPr>
      </p:pic>
      <p:sp>
        <p:nvSpPr>
          <p:cNvPr id="6" name="文本框 5"/>
          <p:cNvSpPr txBox="1"/>
          <p:nvPr/>
        </p:nvSpPr>
        <p:spPr>
          <a:xfrm>
            <a:off x="2998068" y="5805073"/>
            <a:ext cx="3600400" cy="584775"/>
          </a:xfrm>
          <a:prstGeom prst="rect">
            <a:avLst/>
          </a:prstGeom>
          <a:noFill/>
        </p:spPr>
        <p:txBody>
          <a:bodyPr wrap="square" rtlCol="0">
            <a:spAutoFit/>
          </a:bodyPr>
          <a:lstStyle/>
          <a:p>
            <a:r>
              <a:rPr lang="zh-CN" altLang="en-US" sz="1600" dirty="0">
                <a:solidFill>
                  <a:srgbClr val="7030A0"/>
                </a:solidFill>
              </a:rPr>
              <a:t>对比三种方案中存量的变化特点，分别分析哪个回路占据着主导作用。</a:t>
            </a:r>
          </a:p>
        </p:txBody>
      </p:sp>
    </p:spTree>
    <p:extLst>
      <p:ext uri="{BB962C8B-B14F-4D97-AF65-F5344CB8AC3E}">
        <p14:creationId xmlns:p14="http://schemas.microsoft.com/office/powerpoint/2010/main" val="236876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a:t>
            </a:r>
          </a:p>
        </p:txBody>
      </p:sp>
      <p:sp>
        <p:nvSpPr>
          <p:cNvPr id="3" name="内容占位符 2"/>
          <p:cNvSpPr>
            <a:spLocks noGrp="1"/>
          </p:cNvSpPr>
          <p:nvPr>
            <p:ph idx="1"/>
          </p:nvPr>
        </p:nvSpPr>
        <p:spPr/>
        <p:txBody>
          <a:bodyPr/>
          <a:lstStyle/>
          <a:p>
            <a:r>
              <a:rPr lang="zh-CN" altLang="en-US" dirty="0"/>
              <a:t>由正负反馈回路构成的系统中，系统系统若</a:t>
            </a:r>
            <a:endParaRPr lang="en-US" altLang="zh-CN" dirty="0"/>
          </a:p>
          <a:p>
            <a:pPr lvl="1"/>
            <a:r>
              <a:rPr lang="zh-CN" altLang="en-US" dirty="0"/>
              <a:t>处于增长状态，则正反馈回路是主导回路</a:t>
            </a:r>
            <a:endParaRPr lang="en-US" altLang="zh-CN" dirty="0"/>
          </a:p>
          <a:p>
            <a:pPr lvl="1"/>
            <a:r>
              <a:rPr lang="zh-CN" altLang="en-US" dirty="0"/>
              <a:t>处于衰减状态，则负反馈回路是主导回路</a:t>
            </a:r>
            <a:endParaRPr lang="en-US" altLang="zh-CN" dirty="0"/>
          </a:p>
          <a:p>
            <a:pPr lvl="1"/>
            <a:r>
              <a:rPr lang="zh-CN" altLang="en-US" dirty="0"/>
              <a:t>没有变化，则系统中不存在主导回路</a:t>
            </a:r>
          </a:p>
        </p:txBody>
      </p:sp>
    </p:spTree>
    <p:extLst>
      <p:ext uri="{BB962C8B-B14F-4D97-AF65-F5344CB8AC3E}">
        <p14:creationId xmlns:p14="http://schemas.microsoft.com/office/powerpoint/2010/main" val="114136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0478A-FA4D-C044-BEB1-1FC94926533A}"/>
              </a:ext>
            </a:extLst>
          </p:cNvPr>
          <p:cNvSpPr>
            <a:spLocks noGrp="1"/>
          </p:cNvSpPr>
          <p:nvPr>
            <p:ph type="title"/>
          </p:nvPr>
        </p:nvSpPr>
        <p:spPr/>
        <p:txBody>
          <a:bodyPr/>
          <a:lstStyle/>
          <a:p>
            <a:r>
              <a:rPr kumimoji="1" lang="zh-CN" altLang="en-US" dirty="0"/>
              <a:t>主导回路的转移</a:t>
            </a:r>
          </a:p>
        </p:txBody>
      </p:sp>
      <p:sp>
        <p:nvSpPr>
          <p:cNvPr id="3" name="内容占位符 2">
            <a:extLst>
              <a:ext uri="{FF2B5EF4-FFF2-40B4-BE49-F238E27FC236}">
                <a16:creationId xmlns:a16="http://schemas.microsoft.com/office/drawing/2014/main" id="{24F99241-657F-5142-9AEA-D08036B5A106}"/>
              </a:ext>
            </a:extLst>
          </p:cNvPr>
          <p:cNvSpPr>
            <a:spLocks noGrp="1"/>
          </p:cNvSpPr>
          <p:nvPr>
            <p:ph idx="1"/>
          </p:nvPr>
        </p:nvSpPr>
        <p:spPr>
          <a:xfrm>
            <a:off x="1593437" y="2564904"/>
            <a:ext cx="4500976" cy="3607296"/>
          </a:xfrm>
        </p:spPr>
        <p:txBody>
          <a:bodyPr/>
          <a:lstStyle/>
          <a:p>
            <a:pPr marL="0" indent="0">
              <a:lnSpc>
                <a:spcPct val="140000"/>
              </a:lnSpc>
              <a:buNone/>
            </a:pPr>
            <a:r>
              <a:rPr lang="zh-CN" altLang="en-US" dirty="0"/>
              <a:t>某种疾病具有传播性，原始患病人数为</a:t>
            </a:r>
            <a:r>
              <a:rPr lang="en-US" altLang="zh-CN" dirty="0"/>
              <a:t>10</a:t>
            </a:r>
            <a:r>
              <a:rPr lang="zh-CN" altLang="en-US" dirty="0"/>
              <a:t>，总人口为</a:t>
            </a:r>
            <a:r>
              <a:rPr lang="en-US" altLang="zh-CN" dirty="0"/>
              <a:t>100</a:t>
            </a:r>
            <a:r>
              <a:rPr lang="zh-CN" altLang="en-US" dirty="0"/>
              <a:t>，该疾病每次接触的感染概率经过测定大致为</a:t>
            </a:r>
            <a:r>
              <a:rPr lang="en-US" altLang="zh-CN" dirty="0"/>
              <a:t>0.1</a:t>
            </a:r>
            <a:r>
              <a:rPr lang="zh-CN" altLang="en-US" dirty="0"/>
              <a:t>，而人群中的接触系数为</a:t>
            </a:r>
            <a:r>
              <a:rPr lang="en-US" altLang="zh-CN" dirty="0"/>
              <a:t>0.02</a:t>
            </a:r>
            <a:r>
              <a:rPr lang="zh-CN" altLang="en-US" dirty="0"/>
              <a:t>。</a:t>
            </a:r>
            <a:endParaRPr lang="en-US" altLang="zh-CN" dirty="0"/>
          </a:p>
          <a:p>
            <a:pPr marL="0" indent="0">
              <a:lnSpc>
                <a:spcPct val="140000"/>
              </a:lnSpc>
              <a:buNone/>
            </a:pPr>
            <a:endParaRPr kumimoji="1" lang="zh-CN" altLang="en-US" dirty="0"/>
          </a:p>
        </p:txBody>
      </p:sp>
      <p:pic>
        <p:nvPicPr>
          <p:cNvPr id="4" name="图片 3">
            <a:extLst>
              <a:ext uri="{FF2B5EF4-FFF2-40B4-BE49-F238E27FC236}">
                <a16:creationId xmlns:a16="http://schemas.microsoft.com/office/drawing/2014/main" id="{B8BAB28F-8F3B-6E4F-96DA-86F15337218B}"/>
              </a:ext>
            </a:extLst>
          </p:cNvPr>
          <p:cNvPicPr>
            <a:picLocks noChangeAspect="1"/>
          </p:cNvPicPr>
          <p:nvPr/>
        </p:nvPicPr>
        <p:blipFill>
          <a:blip r:embed="rId2"/>
          <a:stretch>
            <a:fillRect/>
          </a:stretch>
        </p:blipFill>
        <p:spPr>
          <a:xfrm>
            <a:off x="6344219" y="730252"/>
            <a:ext cx="5032018" cy="2532086"/>
          </a:xfrm>
          <a:prstGeom prst="rect">
            <a:avLst/>
          </a:prstGeom>
        </p:spPr>
      </p:pic>
      <p:sp>
        <p:nvSpPr>
          <p:cNvPr id="6" name="矩形 5">
            <a:extLst>
              <a:ext uri="{FF2B5EF4-FFF2-40B4-BE49-F238E27FC236}">
                <a16:creationId xmlns:a16="http://schemas.microsoft.com/office/drawing/2014/main" id="{4F58DF3A-AE30-344D-9FA4-C4660F25E11C}"/>
              </a:ext>
            </a:extLst>
          </p:cNvPr>
          <p:cNvSpPr/>
          <p:nvPr/>
        </p:nvSpPr>
        <p:spPr>
          <a:xfrm>
            <a:off x="1607415" y="1755212"/>
            <a:ext cx="2236510" cy="584775"/>
          </a:xfrm>
          <a:prstGeom prst="rect">
            <a:avLst/>
          </a:prstGeom>
        </p:spPr>
        <p:txBody>
          <a:bodyPr wrap="none">
            <a:spAutoFit/>
          </a:bodyPr>
          <a:lstStyle/>
          <a:p>
            <a:r>
              <a:rPr kumimoji="1" lang="zh-CN" altLang="en-US" sz="3200" dirty="0"/>
              <a:t>传染病仿真</a:t>
            </a:r>
            <a:endParaRPr lang="zh-CN" altLang="en-US" sz="3200" dirty="0"/>
          </a:p>
        </p:txBody>
      </p:sp>
    </p:spTree>
    <p:extLst>
      <p:ext uri="{BB962C8B-B14F-4D97-AF65-F5344CB8AC3E}">
        <p14:creationId xmlns:p14="http://schemas.microsoft.com/office/powerpoint/2010/main" val="23610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7BDB4-C491-4647-B102-D4B6EE5E51F4}"/>
              </a:ext>
            </a:extLst>
          </p:cNvPr>
          <p:cNvSpPr>
            <a:spLocks noGrp="1"/>
          </p:cNvSpPr>
          <p:nvPr>
            <p:ph type="title"/>
          </p:nvPr>
        </p:nvSpPr>
        <p:spPr/>
        <p:txBody>
          <a:bodyPr/>
          <a:lstStyle/>
          <a:p>
            <a:r>
              <a:rPr kumimoji="1" lang="zh-CN" altLang="en-US" dirty="0"/>
              <a:t>主导回路的转移</a:t>
            </a:r>
          </a:p>
        </p:txBody>
      </p:sp>
      <p:sp>
        <p:nvSpPr>
          <p:cNvPr id="3" name="内容占位符 2">
            <a:extLst>
              <a:ext uri="{FF2B5EF4-FFF2-40B4-BE49-F238E27FC236}">
                <a16:creationId xmlns:a16="http://schemas.microsoft.com/office/drawing/2014/main" id="{C5D39A3B-2CCE-6D4C-96BA-77CA5D01C424}"/>
              </a:ext>
            </a:extLst>
          </p:cNvPr>
          <p:cNvSpPr>
            <a:spLocks noGrp="1"/>
          </p:cNvSpPr>
          <p:nvPr>
            <p:ph idx="1"/>
          </p:nvPr>
        </p:nvSpPr>
        <p:spPr>
          <a:xfrm>
            <a:off x="1593436" y="1600200"/>
            <a:ext cx="3743951" cy="4572000"/>
          </a:xfrm>
        </p:spPr>
        <p:txBody>
          <a:bodyPr/>
          <a:lstStyle/>
          <a:p>
            <a:pPr marL="0" indent="0">
              <a:buNone/>
            </a:pPr>
            <a:r>
              <a:rPr kumimoji="1" lang="zh-CN" altLang="en-US" dirty="0"/>
              <a:t>正负反馈回路的力量在变化中逐渐改变</a:t>
            </a:r>
          </a:p>
        </p:txBody>
      </p:sp>
      <p:pic>
        <p:nvPicPr>
          <p:cNvPr id="4" name="图片 3">
            <a:extLst>
              <a:ext uri="{FF2B5EF4-FFF2-40B4-BE49-F238E27FC236}">
                <a16:creationId xmlns:a16="http://schemas.microsoft.com/office/drawing/2014/main" id="{F0BF8876-A7EC-D441-BF68-B2811636BE6A}"/>
              </a:ext>
            </a:extLst>
          </p:cNvPr>
          <p:cNvPicPr>
            <a:picLocks noChangeAspect="1"/>
          </p:cNvPicPr>
          <p:nvPr/>
        </p:nvPicPr>
        <p:blipFill>
          <a:blip r:embed="rId2"/>
          <a:stretch>
            <a:fillRect/>
          </a:stretch>
        </p:blipFill>
        <p:spPr>
          <a:xfrm>
            <a:off x="5734372" y="260648"/>
            <a:ext cx="6234138" cy="3024336"/>
          </a:xfrm>
          <a:prstGeom prst="rect">
            <a:avLst/>
          </a:prstGeom>
        </p:spPr>
      </p:pic>
      <p:pic>
        <p:nvPicPr>
          <p:cNvPr id="5" name="图片 4">
            <a:extLst>
              <a:ext uri="{FF2B5EF4-FFF2-40B4-BE49-F238E27FC236}">
                <a16:creationId xmlns:a16="http://schemas.microsoft.com/office/drawing/2014/main" id="{3E1CC348-E4FA-B84F-A485-73960550952E}"/>
              </a:ext>
            </a:extLst>
          </p:cNvPr>
          <p:cNvPicPr>
            <a:picLocks noChangeAspect="1"/>
          </p:cNvPicPr>
          <p:nvPr/>
        </p:nvPicPr>
        <p:blipFill>
          <a:blip r:embed="rId3"/>
          <a:stretch>
            <a:fillRect/>
          </a:stretch>
        </p:blipFill>
        <p:spPr>
          <a:xfrm>
            <a:off x="5337387" y="3731942"/>
            <a:ext cx="6038850" cy="3286125"/>
          </a:xfrm>
          <a:prstGeom prst="rect">
            <a:avLst/>
          </a:prstGeom>
        </p:spPr>
      </p:pic>
      <p:pic>
        <p:nvPicPr>
          <p:cNvPr id="7" name="图片 6">
            <a:extLst>
              <a:ext uri="{FF2B5EF4-FFF2-40B4-BE49-F238E27FC236}">
                <a16:creationId xmlns:a16="http://schemas.microsoft.com/office/drawing/2014/main" id="{16AAD2DD-0A36-F044-A7F7-7C239B380E72}"/>
              </a:ext>
            </a:extLst>
          </p:cNvPr>
          <p:cNvPicPr>
            <a:picLocks noChangeAspect="1"/>
          </p:cNvPicPr>
          <p:nvPr/>
        </p:nvPicPr>
        <p:blipFill>
          <a:blip r:embed="rId4"/>
          <a:stretch>
            <a:fillRect/>
          </a:stretch>
        </p:blipFill>
        <p:spPr>
          <a:xfrm>
            <a:off x="6344219" y="730252"/>
            <a:ext cx="5032018" cy="2532086"/>
          </a:xfrm>
          <a:prstGeom prst="rect">
            <a:avLst/>
          </a:prstGeom>
        </p:spPr>
      </p:pic>
    </p:spTree>
    <p:extLst>
      <p:ext uri="{BB962C8B-B14F-4D97-AF65-F5344CB8AC3E}">
        <p14:creationId xmlns:p14="http://schemas.microsoft.com/office/powerpoint/2010/main" val="2319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路径锁定效应</a:t>
            </a:r>
          </a:p>
        </p:txBody>
      </p:sp>
      <p:sp>
        <p:nvSpPr>
          <p:cNvPr id="3" name="内容占位符 2"/>
          <p:cNvSpPr>
            <a:spLocks noGrp="1"/>
          </p:cNvSpPr>
          <p:nvPr>
            <p:ph idx="1"/>
          </p:nvPr>
        </p:nvSpPr>
        <p:spPr/>
        <p:txBody>
          <a:bodyPr/>
          <a:lstStyle/>
          <a:p>
            <a:r>
              <a:rPr lang="zh-CN" altLang="en-US" dirty="0"/>
              <a:t>为什么钟表指针沿顺时针方向旋转</a:t>
            </a:r>
            <a:endParaRPr lang="en-US" altLang="zh-CN" dirty="0"/>
          </a:p>
          <a:p>
            <a:r>
              <a:rPr lang="zh-CN" altLang="en-US" dirty="0"/>
              <a:t>为什么大多数国家的公路习惯右侧行走</a:t>
            </a:r>
            <a:endParaRPr lang="en-US" altLang="zh-CN" dirty="0"/>
          </a:p>
          <a:p>
            <a:r>
              <a:rPr lang="zh-CN" altLang="en-US" dirty="0"/>
              <a:t>为什么键盘布局是现在这个样子</a:t>
            </a:r>
            <a:endParaRPr lang="en-US" altLang="zh-CN" dirty="0"/>
          </a:p>
          <a:p>
            <a:r>
              <a:rPr lang="zh-CN" altLang="en-US" dirty="0"/>
              <a:t>为什么市场经济中有许多赢者通吃的现象</a:t>
            </a:r>
            <a:endParaRPr lang="en-US" altLang="zh-CN" dirty="0"/>
          </a:p>
          <a:p>
            <a:pPr marL="0" indent="0">
              <a:buNone/>
            </a:pPr>
            <a:r>
              <a:rPr lang="zh-CN" altLang="en-US" dirty="0"/>
              <a:t>这些问题中存在“路径依赖”现象。</a:t>
            </a:r>
            <a:endParaRPr lang="en-US" altLang="zh-CN" dirty="0"/>
          </a:p>
          <a:p>
            <a:pPr marL="0" indent="0">
              <a:buNone/>
            </a:pPr>
            <a:r>
              <a:rPr lang="zh-CN" altLang="en-US" dirty="0"/>
              <a:t>路径依赖是一种发展模式，系统平衡的最终结果取决于初始条件和随机变动，微小而无法预知的事件往往决定了系统运行结果</a:t>
            </a:r>
          </a:p>
        </p:txBody>
      </p:sp>
      <p:sp>
        <p:nvSpPr>
          <p:cNvPr id="4" name="文本框 3"/>
          <p:cNvSpPr txBox="1"/>
          <p:nvPr/>
        </p:nvSpPr>
        <p:spPr>
          <a:xfrm>
            <a:off x="7710115" y="5695062"/>
            <a:ext cx="4464496" cy="646331"/>
          </a:xfrm>
          <a:prstGeom prst="rect">
            <a:avLst/>
          </a:prstGeom>
          <a:noFill/>
        </p:spPr>
        <p:txBody>
          <a:bodyPr wrap="square" rtlCol="0">
            <a:spAutoFit/>
          </a:bodyPr>
          <a:lstStyle/>
          <a:p>
            <a:r>
              <a:rPr lang="zh-CN" altLang="en-US" dirty="0">
                <a:solidFill>
                  <a:srgbClr val="7030A0"/>
                </a:solidFill>
              </a:rPr>
              <a:t>马太效应</a:t>
            </a:r>
            <a:r>
              <a:rPr lang="en-US" altLang="zh-CN" dirty="0">
                <a:solidFill>
                  <a:srgbClr val="7030A0"/>
                </a:solidFill>
              </a:rPr>
              <a:t>-</a:t>
            </a:r>
            <a:r>
              <a:rPr lang="zh-CN" altLang="en-US" dirty="0">
                <a:solidFill>
                  <a:srgbClr val="7030A0"/>
                </a:solidFill>
              </a:rPr>
              <a:t>对已经拥有的人，要给他更多；但对还未拥有的人，要拿走他已有的</a:t>
            </a:r>
          </a:p>
        </p:txBody>
      </p:sp>
    </p:spTree>
    <p:extLst>
      <p:ext uri="{BB962C8B-B14F-4D97-AF65-F5344CB8AC3E}">
        <p14:creationId xmlns:p14="http://schemas.microsoft.com/office/powerpoint/2010/main" val="166666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理解动态平衡</a:t>
            </a:r>
          </a:p>
        </p:txBody>
      </p:sp>
      <p:sp>
        <p:nvSpPr>
          <p:cNvPr id="3" name="内容占位符 2"/>
          <p:cNvSpPr>
            <a:spLocks noGrp="1"/>
          </p:cNvSpPr>
          <p:nvPr>
            <p:ph idx="1"/>
          </p:nvPr>
        </p:nvSpPr>
        <p:spPr>
          <a:xfrm>
            <a:off x="1593437" y="1600200"/>
            <a:ext cx="5581096" cy="4572000"/>
          </a:xfrm>
        </p:spPr>
        <p:txBody>
          <a:bodyPr/>
          <a:lstStyle/>
          <a:p>
            <a:pPr marL="0" indent="0">
              <a:buNone/>
            </a:pPr>
            <a:r>
              <a:rPr lang="zh-CN" altLang="en-US" dirty="0"/>
              <a:t>动态平衡是发展变动中的相对静止状态，但平衡稳定性会根据类别有明显不同。</a:t>
            </a:r>
            <a:endParaRPr lang="en-US" altLang="zh-CN" dirty="0"/>
          </a:p>
          <a:p>
            <a:pPr marL="0" indent="0">
              <a:buNone/>
            </a:pPr>
            <a:r>
              <a:rPr lang="zh-CN" altLang="en-US" dirty="0"/>
              <a:t>右图小球处于两个不同类型的平衡状态</a:t>
            </a:r>
            <a:endParaRPr lang="en-US" altLang="zh-CN" dirty="0"/>
          </a:p>
          <a:p>
            <a:pPr lvl="1"/>
            <a:r>
              <a:rPr lang="zh-CN" altLang="en-US" dirty="0"/>
              <a:t>处于圆弧底部，滚动后最终静止</a:t>
            </a:r>
            <a:endParaRPr lang="en-US" altLang="zh-CN" dirty="0"/>
          </a:p>
          <a:p>
            <a:pPr lvl="1"/>
            <a:r>
              <a:rPr lang="zh-CN" altLang="en-US" dirty="0"/>
              <a:t>处于圆弧顶部，任何干扰都会打破平衡</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7341904" y="1596768"/>
            <a:ext cx="1933575" cy="895350"/>
          </a:xfrm>
          <a:prstGeom prst="rect">
            <a:avLst/>
          </a:prstGeom>
        </p:spPr>
      </p:pic>
      <p:pic>
        <p:nvPicPr>
          <p:cNvPr id="5" name="图片 4"/>
          <p:cNvPicPr>
            <a:picLocks noChangeAspect="1"/>
          </p:cNvPicPr>
          <p:nvPr/>
        </p:nvPicPr>
        <p:blipFill>
          <a:blip r:embed="rId3"/>
          <a:stretch>
            <a:fillRect/>
          </a:stretch>
        </p:blipFill>
        <p:spPr>
          <a:xfrm>
            <a:off x="7202169" y="4365104"/>
            <a:ext cx="1847850" cy="828675"/>
          </a:xfrm>
          <a:prstGeom prst="rect">
            <a:avLst/>
          </a:prstGeom>
        </p:spPr>
      </p:pic>
      <p:pic>
        <p:nvPicPr>
          <p:cNvPr id="6" name="图片 5"/>
          <p:cNvPicPr>
            <a:picLocks noChangeAspect="1"/>
          </p:cNvPicPr>
          <p:nvPr/>
        </p:nvPicPr>
        <p:blipFill>
          <a:blip r:embed="rId4"/>
          <a:stretch>
            <a:fillRect/>
          </a:stretch>
        </p:blipFill>
        <p:spPr>
          <a:xfrm>
            <a:off x="9050018" y="1530092"/>
            <a:ext cx="2571161" cy="1250835"/>
          </a:xfrm>
          <a:prstGeom prst="rect">
            <a:avLst/>
          </a:prstGeom>
        </p:spPr>
      </p:pic>
      <p:pic>
        <p:nvPicPr>
          <p:cNvPr id="7" name="图片 6"/>
          <p:cNvPicPr>
            <a:picLocks noChangeAspect="1"/>
          </p:cNvPicPr>
          <p:nvPr/>
        </p:nvPicPr>
        <p:blipFill>
          <a:blip r:embed="rId5"/>
          <a:stretch>
            <a:fillRect/>
          </a:stretch>
        </p:blipFill>
        <p:spPr>
          <a:xfrm>
            <a:off x="9289382" y="4345389"/>
            <a:ext cx="2398312" cy="1165846"/>
          </a:xfrm>
          <a:prstGeom prst="rect">
            <a:avLst/>
          </a:prstGeom>
        </p:spPr>
      </p:pic>
      <p:sp>
        <p:nvSpPr>
          <p:cNvPr id="8" name="文本框 7"/>
          <p:cNvSpPr txBox="1"/>
          <p:nvPr/>
        </p:nvSpPr>
        <p:spPr>
          <a:xfrm>
            <a:off x="8326660" y="764704"/>
            <a:ext cx="2031325" cy="369332"/>
          </a:xfrm>
          <a:prstGeom prst="rect">
            <a:avLst/>
          </a:prstGeom>
          <a:noFill/>
        </p:spPr>
        <p:txBody>
          <a:bodyPr wrap="none" rtlCol="0">
            <a:spAutoFit/>
          </a:bodyPr>
          <a:lstStyle/>
          <a:p>
            <a:r>
              <a:rPr kumimoji="1" lang="zh-CN" altLang="en-US" dirty="0"/>
              <a:t>圆弧代表倒扣的碗</a:t>
            </a:r>
          </a:p>
        </p:txBody>
      </p:sp>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初始变化的影响</a:t>
            </a:r>
          </a:p>
        </p:txBody>
      </p:sp>
      <p:sp>
        <p:nvSpPr>
          <p:cNvPr id="3" name="内容占位符 2"/>
          <p:cNvSpPr>
            <a:spLocks noGrp="1"/>
          </p:cNvSpPr>
          <p:nvPr>
            <p:ph idx="1"/>
          </p:nvPr>
        </p:nvSpPr>
        <p:spPr/>
        <p:txBody>
          <a:bodyPr/>
          <a:lstStyle/>
          <a:p>
            <a:r>
              <a:rPr lang="zh-CN" altLang="en-US" dirty="0"/>
              <a:t>经济和社会中有些事物发展模式受初始阶段影响，甚至早期一些随机、意外的事件影响了后续路径</a:t>
            </a:r>
            <a:endParaRPr lang="en-US" altLang="zh-CN" dirty="0"/>
          </a:p>
          <a:p>
            <a:pPr lvl="1"/>
            <a:r>
              <a:rPr lang="zh-CN" altLang="en-US" dirty="0"/>
              <a:t>键盘的布局</a:t>
            </a:r>
            <a:endParaRPr lang="en-US" altLang="zh-CN" dirty="0"/>
          </a:p>
          <a:p>
            <a:pPr lvl="1"/>
            <a:r>
              <a:rPr lang="zh-CN" altLang="en-US" dirty="0"/>
              <a:t>网购平台的市场格局</a:t>
            </a:r>
            <a:endParaRPr lang="en-US" altLang="zh-CN" dirty="0"/>
          </a:p>
          <a:p>
            <a:pPr lvl="1"/>
            <a:r>
              <a:rPr lang="zh-CN" altLang="en-US" dirty="0"/>
              <a:t>公路靠右行驶的习惯</a:t>
            </a:r>
            <a:endParaRPr lang="en-US" altLang="zh-CN" dirty="0"/>
          </a:p>
          <a:p>
            <a:pPr lvl="1"/>
            <a:r>
              <a:rPr lang="en-US" altLang="zh-CN" dirty="0"/>
              <a:t>……</a:t>
            </a:r>
          </a:p>
          <a:p>
            <a:r>
              <a:rPr lang="zh-CN" altLang="en-US" dirty="0"/>
              <a:t>这些模式的形成都受事物早期的发展影响，形成一种“路径依赖”</a:t>
            </a:r>
            <a:endParaRPr lang="en-US" altLang="zh-CN" dirty="0"/>
          </a:p>
          <a:p>
            <a:r>
              <a:rPr lang="zh-CN" altLang="en-US" dirty="0"/>
              <a:t>一旦处于“路径依然”的系统发生变化，经过变动后再次找到平衡，形成所谓“锁定”状态。</a:t>
            </a:r>
            <a:endParaRPr lang="en-US" altLang="zh-CN" dirty="0"/>
          </a:p>
        </p:txBody>
      </p:sp>
    </p:spTree>
    <p:extLst>
      <p:ext uri="{BB962C8B-B14F-4D97-AF65-F5344CB8AC3E}">
        <p14:creationId xmlns:p14="http://schemas.microsoft.com/office/powerpoint/2010/main" val="277518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Common.DragSelection" Revision="1" Stencil="System.Storyboarding.Common" StencilVersion="0.1"/>
</Control>
</file>

<file path=customXml/item2.xml><?xml version="1.0" encoding="utf-8"?>
<Control xmlns="http://schemas.microsoft.com/VisualStudio/2011/storyboarding/control">
  <Id Name="System.Storyboarding.Annotation.StickyNote" Revision="1" Stencil="System.Storyboarding.Annotation" StencilVersion="0.1"/>
</Control>
</file>

<file path=customXml/item3.xml><?xml version="1.0" encoding="utf-8"?>
<Control xmlns="http://schemas.microsoft.com/VisualStudio/2011/storyboarding/control">
  <Id Name="System.Storyboarding.WindowsApps.WindowsAppsListBox" Revision="1" Stencil="System.Storyboarding.WindowsApps" StencilVersion="0.1"/>
</Control>
</file>

<file path=customXml/item4.xml><?xml version="1.0" encoding="utf-8"?>
<Control xmlns="http://schemas.microsoft.com/VisualStudio/2011/storyboarding/control">
  <Id Name="System.Storyboarding.WindowsApps.WindowsAppsProgressRing" Revision="1" Stencil="System.Storyboarding.WindowsApp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6.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7.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2.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3.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4.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5.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6.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7.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639</TotalTime>
  <Words>816</Words>
  <Application>Microsoft Macintosh PowerPoint</Application>
  <PresentationFormat>自定义</PresentationFormat>
  <Paragraphs>71</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楷体</vt:lpstr>
      <vt:lpstr>微软雅黑</vt:lpstr>
      <vt:lpstr>Arial</vt:lpstr>
      <vt:lpstr>Euphemia</vt:lpstr>
      <vt:lpstr>Wingdings</vt:lpstr>
      <vt:lpstr>数学 16x9</vt:lpstr>
      <vt:lpstr>物流系统建模与仿真</vt:lpstr>
      <vt:lpstr>一、多回路系统中的主导回路</vt:lpstr>
      <vt:lpstr>主导回路</vt:lpstr>
      <vt:lpstr>主导回路</vt:lpstr>
      <vt:lpstr>主导回路的转移</vt:lpstr>
      <vt:lpstr>主导回路的转移</vt:lpstr>
      <vt:lpstr>路径锁定效应</vt:lpstr>
      <vt:lpstr>理解动态平衡</vt:lpstr>
      <vt:lpstr>初始变化的影响</vt:lpstr>
      <vt:lpstr>系统状态的“锁定”</vt:lpstr>
      <vt:lpstr>POLYA实验</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56</cp:revision>
  <dcterms:created xsi:type="dcterms:W3CDTF">2018-02-25T17:57:50Z</dcterms:created>
  <dcterms:modified xsi:type="dcterms:W3CDTF">2019-04-13T11:48:07Z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