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8"/>
  </p:sldMasterIdLst>
  <p:notesMasterIdLst>
    <p:notesMasterId r:id="rId27"/>
  </p:notesMasterIdLst>
  <p:handoutMasterIdLst>
    <p:handoutMasterId r:id="rId28"/>
  </p:handoutMasterIdLst>
  <p:sldIdLst>
    <p:sldId id="256" r:id="rId9"/>
    <p:sldId id="257" r:id="rId10"/>
    <p:sldId id="259" r:id="rId11"/>
    <p:sldId id="260" r:id="rId12"/>
    <p:sldId id="261" r:id="rId13"/>
    <p:sldId id="262" r:id="rId14"/>
    <p:sldId id="258" r:id="rId15"/>
    <p:sldId id="267" r:id="rId16"/>
    <p:sldId id="264" r:id="rId17"/>
    <p:sldId id="268" r:id="rId18"/>
    <p:sldId id="266" r:id="rId19"/>
    <p:sldId id="273" r:id="rId20"/>
    <p:sldId id="269" r:id="rId21"/>
    <p:sldId id="270" r:id="rId22"/>
    <p:sldId id="276" r:id="rId23"/>
    <p:sldId id="274" r:id="rId24"/>
    <p:sldId id="275" r:id="rId25"/>
    <p:sldId id="272" r:id="rId26"/>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768" autoAdjust="0"/>
  </p:normalViewPr>
  <p:slideViewPr>
    <p:cSldViewPr showGuides="1">
      <p:cViewPr varScale="1">
        <p:scale>
          <a:sx n="105" d="100"/>
          <a:sy n="105" d="100"/>
        </p:scale>
        <p:origin x="880" y="19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99" d="100"/>
          <a:sy n="99"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18CD539-FAD5-4365-8C96-1C15728EA4FB}" type="datetime2">
              <a:rPr lang="zh-CN" altLang="en-US" smtClean="0">
                <a:latin typeface="微软雅黑" panose="020B0503020204020204" pitchFamily="34" charset="-122"/>
                <a:ea typeface="微软雅黑" panose="020B0503020204020204" pitchFamily="34" charset="-122"/>
              </a:rPr>
              <a:t>2019年4月18日 Thursday</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latin typeface="微软雅黑" panose="020B0503020204020204" pitchFamily="34" charset="-122"/>
                <a:ea typeface="微软雅黑" panose="020B0503020204020204" pitchFamily="34" charset="-122"/>
              </a:defRPr>
            </a:lvl1pPr>
          </a:lstStyle>
          <a:p>
            <a:fld id="{07D6BDDC-F39A-4E16-93D6-E40B88AA6D58}" type="datetime2">
              <a:rPr lang="zh-CN" altLang="en-US" smtClean="0"/>
              <a:pPr/>
              <a:t>2019年4月18日 Thursday</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latin typeface="微软雅黑" panose="020B0503020204020204" pitchFamily="34" charset="-122"/>
                <a:ea typeface="微软雅黑" panose="020B0503020204020204" pitchFamily="34" charset="-122"/>
              </a:defRPr>
            </a:lvl1pPr>
          </a:lstStyle>
          <a:p>
            <a:fld id="{841221E5-7225-48EB-A4EE-420E7BFCF705}" type="slidenum">
              <a:rPr lang="en-US" altLang="zh-CN" noProof="0" smtClean="0"/>
              <a:pPr/>
              <a:t>‹#›</a:t>
            </a:fld>
            <a:endParaRPr lang="zh-CN" altLang="en-U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2"/>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41221E5-7225-48EB-A4EE-420E7BFCF705}" type="slidenum">
              <a:rPr lang="en-US" altLang="zh-CN" smtClean="0"/>
              <a:pPr rtl="0"/>
              <a:t>1</a:t>
            </a:fld>
            <a:endParaRPr lang="zh-CN" altLang="en-US" dirty="0"/>
          </a:p>
        </p:txBody>
      </p:sp>
    </p:spTree>
    <p:extLst>
      <p:ext uri="{BB962C8B-B14F-4D97-AF65-F5344CB8AC3E}">
        <p14:creationId xmlns:p14="http://schemas.microsoft.com/office/powerpoint/2010/main" val="331713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1" name="矩形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2" name="矩形​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2428669" y="1600200"/>
            <a:ext cx="8329031" cy="2680127"/>
          </a:xfrm>
        </p:spPr>
        <p:txBody>
          <a:bodyPr rtlCol="0">
            <a:noAutofit/>
          </a:bodyPr>
          <a:lstStyle>
            <a:lvl1pPr>
              <a:defRPr sz="54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endParaRPr lang="zh-CN" altLang="en-US" noProof="0" dirty="0"/>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4947C3F0-2957-4D41-9FB7-182757A04D67}" type="datetime2">
              <a:rPr lang="zh-CN" altLang="en-US" smtClean="0"/>
              <a:pPr/>
              <a:t>2019年4月18日 Thursday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412"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vl1pPr>
          </a:lstStyle>
          <a:p>
            <a:fld id="{8DF8E148-EC1F-43A2-8C9E-1F57F6D08A76}" type="datetime2">
              <a:rPr lang="zh-CN" altLang="en-US" smtClean="0"/>
              <a:pPr/>
              <a:t>2019年4月18日 Thursday</a:t>
            </a:fld>
            <a:endParaRPr lang="zh-CN" altLang="en-US"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6" name="灯片编号占位符 5"/>
          <p:cNvSpPr>
            <a:spLocks noGrp="1"/>
          </p:cNvSpPr>
          <p:nvPr>
            <p:ph type="sldNum" sz="quarter" idx="12"/>
          </p:nvPr>
        </p:nvSpPr>
        <p:spPr/>
        <p:txBody>
          <a:bodyPr rtlCol="0"/>
          <a:lstStyle/>
          <a:p>
            <a:pPr rtl="0"/>
            <a:fld id="{7DC1BBB0-96F0-4077-A278-0F3FB5C104D3}" type="slidenum">
              <a:rPr lang="en-US" altLang="zh-CN" noProof="0" smtClean="0"/>
              <a:t>‹#›</a:t>
            </a:fld>
            <a:endParaRPr lang="zh-CN" altLang="en-U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矩形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0" name="矩形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11" name="直接连接符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垂直标题 1"/>
          <p:cNvSpPr>
            <a:spLocks noGrp="1"/>
          </p:cNvSpPr>
          <p:nvPr>
            <p:ph type="title" orient="vert"/>
          </p:nvPr>
        </p:nvSpPr>
        <p:spPr>
          <a:xfrm>
            <a:off x="9599612" y="685800"/>
            <a:ext cx="1787526" cy="5486400"/>
          </a:xfrm>
        </p:spPr>
        <p:txBody>
          <a:bodyPr vert="eaVert"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98613" y="685800"/>
            <a:ext cx="7848599" cy="5486400"/>
          </a:xfrm>
        </p:spPr>
        <p:txBody>
          <a:bodyPr vert="eaVert"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B7B4C11-1E14-4887-9E78-A9346EC068F1}" type="datetime2">
              <a:rPr lang="zh-CN" altLang="en-US" smtClean="0"/>
              <a:pPr/>
              <a:t>2019年4月18日 Thursday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86FD5D46-E987-42B2-B42C-B8920598FADE}" type="datetime2">
              <a:rPr lang="zh-CN" altLang="en-US" smtClean="0"/>
              <a:pPr/>
              <a:t>2019年4月18日 Thursday</a:t>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9" name="矩形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0" name="矩形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4" name="矩形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1" name="矩形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rtlCol="0" anchor="t" anchorCtr="0" compatLnSpc="1">
            <a:prstTxWarp prst="textNoShape">
              <a:avLst/>
            </a:prstTxWarp>
          </a:bodyPr>
          <a:lstStyle/>
          <a:p>
            <a:pPr rtl="0"/>
            <a:endParaRPr lang="zh-CN" altLang="en-US" noProof="0" dirty="0">
              <a:latin typeface="微软雅黑" panose="020B0503020204020204" pitchFamily="34" charset="-122"/>
              <a:ea typeface="微软雅黑" panose="020B0503020204020204" pitchFamily="34" charset="-122"/>
            </a:endParaRPr>
          </a:p>
        </p:txBody>
      </p:sp>
      <p:cxnSp>
        <p:nvCxnSpPr>
          <p:cNvPr id="23" name="直接连接符​​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7" name="矩形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8" name="矩形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9" name="矩形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30" name="矩形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33" name="直接连接符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98613" y="1600201"/>
            <a:ext cx="8283272" cy="2654064"/>
          </a:xfrm>
        </p:spPr>
        <p:txBody>
          <a:bodyPr rtlCol="0" anchor="b">
            <a:normAutofit/>
          </a:bodyPr>
          <a:lstStyle>
            <a:lvl1pPr algn="l">
              <a:defRPr sz="5400" b="0" cap="none"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latin typeface="微软雅黑" panose="020B0503020204020204" pitchFamily="34" charset="-122"/>
                <a:ea typeface="微软雅黑"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8365F240-A7EF-41C8-A85B-C448CF84B5E5}" type="datetime2">
              <a:rPr lang="zh-CN" altLang="en-US" smtClean="0"/>
              <a:pPr/>
              <a:t>2019年4月18日 Thursday</a:t>
            </a:fld>
            <a:endParaRPr lang="zh-CN" altLang="en-US" dirty="0"/>
          </a:p>
        </p:txBody>
      </p:sp>
      <p:sp>
        <p:nvSpPr>
          <p:cNvPr id="5" name="页脚占位符 4"/>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6" name="幻灯片编号占位符 5"/>
          <p:cNvSpPr>
            <a:spLocks noGrp="1"/>
          </p:cNvSpPr>
          <p:nvPr>
            <p:ph type="sldNum" sz="quarter" idx="12"/>
          </p:nvPr>
        </p:nvSpPr>
        <p:spPr>
          <a:xfrm>
            <a:off x="10666571" y="6356351"/>
            <a:ext cx="609441" cy="365125"/>
          </a:xfrm>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日期占位符 4"/>
          <p:cNvSpPr>
            <a:spLocks noGrp="1"/>
          </p:cNvSpPr>
          <p:nvPr>
            <p:ph type="dt" sz="half" idx="10"/>
          </p:nvPr>
        </p:nvSpPr>
        <p:spPr/>
        <p:txBody>
          <a:bodyPr rtlCol="0"/>
          <a:lstStyle>
            <a:lvl1pPr>
              <a:defRPr/>
            </a:lvl1pPr>
          </a:lstStyle>
          <a:p>
            <a:fld id="{F770B30E-8728-44DB-AEE3-E4A75AEDBBD9}" type="datetime2">
              <a:rPr lang="zh-CN" altLang="en-US" smtClean="0"/>
              <a:pPr/>
              <a:t>2019年4月18日 Thursday</a:t>
            </a:fld>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7" name="灯片编号占位符 6"/>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593436" y="2514706"/>
            <a:ext cx="4814586" cy="3657493"/>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baseline="0"/>
            </a:lvl8pPr>
            <a:lvl9pPr>
              <a:defRPr sz="1600"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557349" y="2514600"/>
            <a:ext cx="4818888" cy="3655568"/>
          </a:xfrm>
        </p:spPr>
        <p:txBody>
          <a:bodyPr rtlCol="0">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680BCF82-A51A-4389-A573-378AD02C5141}" type="datetime2">
              <a:rPr lang="zh-CN" altLang="en-US" smtClean="0"/>
              <a:pPr/>
              <a:t>2019年4月18日 Thursday</a:t>
            </a:fld>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日期占位符 2"/>
          <p:cNvSpPr>
            <a:spLocks noGrp="1"/>
          </p:cNvSpPr>
          <p:nvPr>
            <p:ph type="dt" sz="half" idx="10"/>
          </p:nvPr>
        </p:nvSpPr>
        <p:spPr/>
        <p:txBody>
          <a:bodyPr rtlCol="0"/>
          <a:lstStyle>
            <a:lvl1pPr>
              <a:defRPr/>
            </a:lvl1pPr>
          </a:lstStyle>
          <a:p>
            <a:fld id="{CE03A716-E3DC-4D9D-823C-60FCD8C9B163}" type="datetime2">
              <a:rPr lang="zh-CN" altLang="en-US" smtClean="0"/>
              <a:pPr/>
              <a:t>2019年4月18日 Thursday</a:t>
            </a:fld>
            <a:endParaRPr lang="zh-CN" altLang="en-US" dirty="0"/>
          </a:p>
        </p:txBody>
      </p:sp>
      <p:sp>
        <p:nvSpPr>
          <p:cNvPr id="4" name="页脚占位符 3"/>
          <p:cNvSpPr>
            <a:spLocks noGrp="1"/>
          </p:cNvSpPr>
          <p:nvPr>
            <p:ph type="ftr" sz="quarter" idx="11"/>
          </p:nvPr>
        </p:nvSpPr>
        <p:spPr/>
        <p:txBody>
          <a:bodyPr rtlCol="0"/>
          <a:lstStyle/>
          <a:p>
            <a:pPr rtl="0"/>
            <a:r>
              <a:rPr lang="zh-CN" altLang="en-US" dirty="0"/>
              <a:t>添加页脚</a:t>
            </a:r>
          </a:p>
        </p:txBody>
      </p:sp>
      <p:sp>
        <p:nvSpPr>
          <p:cNvPr id="5" name="灯片编号占位符 4"/>
          <p:cNvSpPr>
            <a:spLocks noGrp="1"/>
          </p:cNvSpPr>
          <p:nvPr>
            <p:ph type="sldNum" sz="quarter" idx="12"/>
          </p:nvPr>
        </p:nvSpPr>
        <p:spPr/>
        <p:txBody>
          <a:bodyPr rtlCol="0"/>
          <a:lstStyle/>
          <a:p>
            <a:pPr rtl="0"/>
            <a:fld id="{7DC1BBB0-96F0-4077-A278-0F3FB5C104D3}" type="slidenum">
              <a:rPr lang="en-US" altLang="zh-CN" smtClean="0"/>
              <a:t>‹#›</a:t>
            </a:fld>
            <a:endParaRPr lang="zh-CN" altLang="en-US"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6" name="矩形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7" name="直接连接符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16B8A94-44E5-4844-A22C-F796FCAA90D9}" type="datetime2">
              <a:rPr lang="zh-CN" altLang="en-US" smtClean="0"/>
              <a:pPr/>
              <a:t>2019年4月18日 Thursday</a:t>
            </a:fld>
            <a:endParaRPr lang="zh-CN" altLang="en-US" dirty="0"/>
          </a:p>
        </p:txBody>
      </p:sp>
      <p:sp>
        <p:nvSpPr>
          <p:cNvPr id="3" name="页脚占位符 2"/>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4" name="灯片编号占位符 3"/>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cxnSp>
        <p:nvCxnSpPr>
          <p:cNvPr id="10" name="直接连接符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180251" y="482600"/>
            <a:ext cx="6195986" cy="5689600"/>
          </a:xfrm>
        </p:spPr>
        <p:txBody>
          <a:bodyPr rtlCol="0">
            <a:normAutofit/>
          </a:bodyPr>
          <a:lstStyle>
            <a:lvl1pPr>
              <a:defRPr sz="28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0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vl6pPr>
              <a:defRPr sz="1800"/>
            </a:lvl6pPr>
            <a:lvl7pPr>
              <a:defRPr sz="1800"/>
            </a:lvl7pPr>
            <a:lvl8pPr>
              <a:defRPr sz="1800" baseline="0"/>
            </a:lvl8pPr>
            <a:lvl9pPr>
              <a:defRPr sz="18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F288B2AC-AC0A-4E49-82A3-94EE74FA7FBF}" type="datetime2">
              <a:rPr lang="zh-CN" altLang="en-US" smtClean="0"/>
              <a:pPr/>
              <a:t>2019年4月18日 Thursday</a:t>
            </a:fld>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7" name="灯片编号占位符 6"/>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7DC1BBB0-96F0-4077-A278-0F3FB5C104D3}" type="slidenum">
              <a:rPr lang="en-US" altLang="zh-CN" noProof="0" smtClean="0"/>
              <a:pPr/>
              <a:t>‹#›</a:t>
            </a:fld>
            <a:endParaRPr lang="zh-CN" altLang="en-U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11" name="矩形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编辑母版文本样式</a:t>
            </a:r>
          </a:p>
        </p:txBody>
      </p:sp>
      <p:sp>
        <p:nvSpPr>
          <p:cNvPr id="5" name="日期占位符 4"/>
          <p:cNvSpPr>
            <a:spLocks noGrp="1"/>
          </p:cNvSpPr>
          <p:nvPr>
            <p:ph type="dt" sz="half" idx="10"/>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1878E339-1BD2-4FEE-A113-9A0301740CF6}" type="datetime2">
              <a:rPr lang="zh-CN" altLang="en-US" smtClean="0"/>
              <a:pPr/>
              <a:t>2019年4月18日 Thursday</a:t>
            </a:fld>
            <a:endParaRPr lang="zh-CN" altLang="en-US" dirty="0"/>
          </a:p>
        </p:txBody>
      </p:sp>
      <p:sp>
        <p:nvSpPr>
          <p:cNvPr id="6" name="页脚占位符 5"/>
          <p:cNvSpPr>
            <a:spLocks noGrp="1"/>
          </p:cNvSpPr>
          <p:nvPr>
            <p:ph type="ftr" sz="quarter" idx="11"/>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灯片编号占位符 6"/>
          <p:cNvSpPr>
            <a:spLocks noGrp="1"/>
          </p:cNvSpPr>
          <p:nvPr>
            <p:ph type="sldNum" sz="quarter" idx="12"/>
          </p:nvPr>
        </p:nvSpPr>
        <p:spPr/>
        <p:txBody>
          <a:bodyPr rtlCol="0"/>
          <a:lstStyle>
            <a:lvl1pPr>
              <a:defRPr baseline="0">
                <a:solidFill>
                  <a:schemeClr val="tx2"/>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cxnSp>
        <p:nvCxnSpPr>
          <p:cNvPr id="10" name="直接连接符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CN" altLang="en-US" dirty="0">
              <a:latin typeface="微软雅黑" panose="020B0503020204020204" pitchFamily="34" charset="-122"/>
              <a:ea typeface="微软雅黑" panose="020B0503020204020204" pitchFamily="34" charset="-122"/>
            </a:endParaRPr>
          </a:p>
        </p:txBody>
      </p:sp>
      <p:sp>
        <p:nvSpPr>
          <p:cNvPr id="13" name="矩形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4" name="日期占位符 3"/>
          <p:cNvSpPr>
            <a:spLocks noGrp="1"/>
          </p:cNvSpPr>
          <p:nvPr>
            <p:ph type="dt" sz="half" idx="2"/>
          </p:nvPr>
        </p:nvSpPr>
        <p:spPr>
          <a:xfrm>
            <a:off x="5027612" y="6356351"/>
            <a:ext cx="1371521" cy="365125"/>
          </a:xfrm>
          <a:prstGeom prst="rect">
            <a:avLst/>
          </a:prstGeom>
        </p:spPr>
        <p:txBody>
          <a:bodyPr vert="horz" lIns="91440" tIns="45720" rIns="91440" bIns="45720" rtlCol="0" anchor="ctr"/>
          <a:lstStyle>
            <a:lvl1pPr algn="l">
              <a:defRPr sz="1200" cap="all" baseline="0">
                <a:solidFill>
                  <a:schemeClr val="tx1"/>
                </a:solidFill>
                <a:latin typeface="微软雅黑" panose="020B0503020204020204" pitchFamily="34" charset="-122"/>
                <a:ea typeface="微软雅黑" panose="020B0503020204020204" pitchFamily="34" charset="-122"/>
              </a:defRPr>
            </a:lvl1pPr>
          </a:lstStyle>
          <a:p>
            <a:fld id="{A339CB27-C670-4AAB-948C-7E3D1D9FAE30}" type="datetime2">
              <a:rPr lang="zh-CN" altLang="en-US" smtClean="0"/>
              <a:pPr/>
              <a:t>2019年4月18日 Thursday</a:t>
            </a:fld>
            <a:endParaRPr lang="zh-CN" altLang="en-US" dirty="0"/>
          </a:p>
        </p:txBody>
      </p:sp>
      <p:sp>
        <p:nvSpPr>
          <p:cNvPr id="5" name="页脚占位符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6" name="灯片编号占位符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latin typeface="微软雅黑" panose="020B0503020204020204" pitchFamily="34" charset="-122"/>
                <a:ea typeface="微软雅黑" panose="020B0503020204020204" pitchFamily="34" charset="-122"/>
              </a:defRPr>
            </a:lvl1pPr>
          </a:lstStyle>
          <a:p>
            <a:fld id="{7DC1BBB0-96F0-4077-A278-0F3FB5C104D3}" type="slidenum">
              <a:rPr lang="en-US" altLang="zh-CN" smtClean="0"/>
              <a:pPr/>
              <a:t>‹#›</a:t>
            </a:fld>
            <a:endParaRPr lang="zh-CN" altLang="en-US"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物流系统建模与仿真</a:t>
            </a:r>
          </a:p>
        </p:txBody>
      </p:sp>
      <p:sp>
        <p:nvSpPr>
          <p:cNvPr id="3" name="副标题 2"/>
          <p:cNvSpPr>
            <a:spLocks noGrp="1"/>
          </p:cNvSpPr>
          <p:nvPr>
            <p:ph type="subTitle" idx="1"/>
          </p:nvPr>
        </p:nvSpPr>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第十一节 多回路系统实验</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案例</a:t>
            </a:r>
            <a:r>
              <a:rPr lang="en-US" altLang="zh-CN" dirty="0">
                <a:solidFill>
                  <a:srgbClr val="FF0000"/>
                </a:solidFill>
              </a:rPr>
              <a:t>4</a:t>
            </a:r>
            <a:r>
              <a:rPr lang="en-US" altLang="zh-CN" dirty="0"/>
              <a:t>:</a:t>
            </a:r>
            <a:r>
              <a:rPr lang="zh-CN" altLang="en-US" dirty="0"/>
              <a:t>过度调节模式</a:t>
            </a:r>
          </a:p>
        </p:txBody>
      </p:sp>
      <p:sp>
        <p:nvSpPr>
          <p:cNvPr id="3" name="内容占位符 2"/>
          <p:cNvSpPr>
            <a:spLocks noGrp="1"/>
          </p:cNvSpPr>
          <p:nvPr>
            <p:ph idx="1"/>
          </p:nvPr>
        </p:nvSpPr>
        <p:spPr>
          <a:xfrm>
            <a:off x="1269876" y="1600200"/>
            <a:ext cx="4392487" cy="4572000"/>
          </a:xfrm>
        </p:spPr>
        <p:txBody>
          <a:bodyPr/>
          <a:lstStyle/>
          <a:p>
            <a:pPr marL="0" indent="0">
              <a:buNone/>
            </a:pPr>
            <a:r>
              <a:rPr lang="zh-CN" altLang="en-US" dirty="0"/>
              <a:t>在案例</a:t>
            </a:r>
            <a:r>
              <a:rPr lang="en-US" altLang="zh-CN" dirty="0"/>
              <a:t>3</a:t>
            </a:r>
            <a:r>
              <a:rPr lang="zh-CN" altLang="en-US" dirty="0"/>
              <a:t>的基础上继续考虑增加新的条件：</a:t>
            </a:r>
            <a:endParaRPr lang="en-US" altLang="zh-CN" dirty="0"/>
          </a:p>
          <a:p>
            <a:pPr marL="0" indent="0">
              <a:buNone/>
            </a:pPr>
            <a:r>
              <a:rPr lang="zh-CN" altLang="en-US" dirty="0"/>
              <a:t>假设资源承载力并非可再生，即变量资源承载力是会被消耗的。此时系统如何变化。</a:t>
            </a:r>
            <a:endParaRPr lang="en-US" altLang="zh-CN" dirty="0"/>
          </a:p>
          <a:p>
            <a:pPr marL="0" indent="0">
              <a:buNone/>
            </a:pPr>
            <a:r>
              <a:rPr lang="zh-CN" altLang="en-US" dirty="0"/>
              <a:t>右侧给出了该情景的因果分析图，尝试转化为仿真模型</a:t>
            </a:r>
          </a:p>
        </p:txBody>
      </p:sp>
      <p:pic>
        <p:nvPicPr>
          <p:cNvPr id="5" name="图片 4"/>
          <p:cNvPicPr>
            <a:picLocks noChangeAspect="1"/>
          </p:cNvPicPr>
          <p:nvPr/>
        </p:nvPicPr>
        <p:blipFill>
          <a:blip r:embed="rId2"/>
          <a:stretch>
            <a:fillRect/>
          </a:stretch>
        </p:blipFill>
        <p:spPr>
          <a:xfrm>
            <a:off x="6742484" y="540839"/>
            <a:ext cx="6319621" cy="3345361"/>
          </a:xfrm>
          <a:prstGeom prst="rect">
            <a:avLst/>
          </a:prstGeom>
        </p:spPr>
      </p:pic>
      <p:pic>
        <p:nvPicPr>
          <p:cNvPr id="6" name="图片 5"/>
          <p:cNvPicPr>
            <a:picLocks noChangeAspect="1"/>
          </p:cNvPicPr>
          <p:nvPr/>
        </p:nvPicPr>
        <p:blipFill>
          <a:blip r:embed="rId3"/>
          <a:stretch>
            <a:fillRect/>
          </a:stretch>
        </p:blipFill>
        <p:spPr>
          <a:xfrm>
            <a:off x="5869204" y="3717032"/>
            <a:ext cx="6546571" cy="2860660"/>
          </a:xfrm>
          <a:prstGeom prst="rect">
            <a:avLst/>
          </a:prstGeom>
        </p:spPr>
      </p:pic>
    </p:spTree>
    <p:extLst>
      <p:ext uri="{BB962C8B-B14F-4D97-AF65-F5344CB8AC3E}">
        <p14:creationId xmlns:p14="http://schemas.microsoft.com/office/powerpoint/2010/main" val="344614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过度与崩溃</a:t>
            </a:r>
          </a:p>
        </p:txBody>
      </p:sp>
      <p:sp>
        <p:nvSpPr>
          <p:cNvPr id="3" name="内容占位符 2"/>
          <p:cNvSpPr>
            <a:spLocks noGrp="1"/>
          </p:cNvSpPr>
          <p:nvPr>
            <p:ph idx="1"/>
          </p:nvPr>
        </p:nvSpPr>
        <p:spPr>
          <a:xfrm>
            <a:off x="1593437" y="1600200"/>
            <a:ext cx="4572984" cy="2044824"/>
          </a:xfrm>
        </p:spPr>
        <p:txBody>
          <a:bodyPr>
            <a:normAutofit lnSpcReduction="10000"/>
          </a:bodyPr>
          <a:lstStyle/>
          <a:p>
            <a:pPr marL="0" indent="0">
              <a:lnSpc>
                <a:spcPct val="100000"/>
              </a:lnSpc>
              <a:buNone/>
            </a:pPr>
            <a:r>
              <a:rPr lang="zh-CN" altLang="en-US" sz="2000" dirty="0">
                <a:latin typeface="楷体" panose="02010609060101010101" pitchFamily="49" charset="-122"/>
                <a:ea typeface="楷体" panose="02010609060101010101" pitchFamily="49" charset="-122"/>
              </a:rPr>
              <a:t>案例</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中，资源承载力在人口系统中充当了负反馈回路中的目标变量。案例考虑到资源消耗后该变量不再是常数量，而是会逐步降低的变量，由于承载力的变化经过负反馈回路传导到增长系统中，平衡回路的目标值逐步压缩导致系统趋于崩溃。</a:t>
            </a:r>
          </a:p>
        </p:txBody>
      </p:sp>
      <p:pic>
        <p:nvPicPr>
          <p:cNvPr id="5" name="图片 4"/>
          <p:cNvPicPr>
            <a:picLocks noChangeAspect="1"/>
          </p:cNvPicPr>
          <p:nvPr/>
        </p:nvPicPr>
        <p:blipFill>
          <a:blip r:embed="rId2"/>
          <a:stretch>
            <a:fillRect/>
          </a:stretch>
        </p:blipFill>
        <p:spPr>
          <a:xfrm>
            <a:off x="5483031" y="110687"/>
            <a:ext cx="6469827" cy="4396407"/>
          </a:xfrm>
          <a:prstGeom prst="rect">
            <a:avLst/>
          </a:prstGeom>
        </p:spPr>
      </p:pic>
      <p:pic>
        <p:nvPicPr>
          <p:cNvPr id="6" name="图片 5"/>
          <p:cNvPicPr>
            <a:picLocks noChangeAspect="1"/>
          </p:cNvPicPr>
          <p:nvPr/>
        </p:nvPicPr>
        <p:blipFill>
          <a:blip r:embed="rId3"/>
          <a:stretch>
            <a:fillRect/>
          </a:stretch>
        </p:blipFill>
        <p:spPr>
          <a:xfrm>
            <a:off x="0" y="3933825"/>
            <a:ext cx="5895975" cy="2924175"/>
          </a:xfrm>
          <a:prstGeom prst="rect">
            <a:avLst/>
          </a:prstGeom>
        </p:spPr>
      </p:pic>
    </p:spTree>
    <p:extLst>
      <p:ext uri="{BB962C8B-B14F-4D97-AF65-F5344CB8AC3E}">
        <p14:creationId xmlns:p14="http://schemas.microsoft.com/office/powerpoint/2010/main" val="81606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8873" y="548680"/>
            <a:ext cx="6491763" cy="436909"/>
          </a:xfrm>
        </p:spPr>
        <p:txBody>
          <a:bodyPr>
            <a:noAutofit/>
          </a:bodyPr>
          <a:lstStyle/>
          <a:p>
            <a:r>
              <a:rPr lang="zh-CN" altLang="en-US" sz="2800" dirty="0"/>
              <a:t>目标变量的消耗</a:t>
            </a:r>
          </a:p>
        </p:txBody>
      </p:sp>
      <p:sp>
        <p:nvSpPr>
          <p:cNvPr id="3" name="内容占位符 2"/>
          <p:cNvSpPr>
            <a:spLocks noGrp="1"/>
          </p:cNvSpPr>
          <p:nvPr>
            <p:ph idx="1"/>
          </p:nvPr>
        </p:nvSpPr>
        <p:spPr>
          <a:xfrm>
            <a:off x="1593436" y="1196752"/>
            <a:ext cx="9782801" cy="4975448"/>
          </a:xfrm>
        </p:spPr>
        <p:txBody>
          <a:bodyPr/>
          <a:lstStyle/>
          <a:p>
            <a:pPr marL="0" indent="0">
              <a:lnSpc>
                <a:spcPct val="120000"/>
              </a:lnSpc>
              <a:buNone/>
            </a:pPr>
            <a:r>
              <a:rPr lang="zh-CN" altLang="en-US" dirty="0"/>
              <a:t>本例中目标变量由案例</a:t>
            </a:r>
            <a:r>
              <a:rPr lang="en-US" altLang="zh-CN" dirty="0"/>
              <a:t>3</a:t>
            </a:r>
            <a:r>
              <a:rPr lang="zh-CN" altLang="en-US" dirty="0"/>
              <a:t>的常数转变为了可变变量，出于方便起见该变量可以设置为存量，这也超出了一阶系统范围，变为了二阶系统。</a:t>
            </a:r>
          </a:p>
        </p:txBody>
      </p:sp>
    </p:spTree>
    <p:extLst>
      <p:ext uri="{BB962C8B-B14F-4D97-AF65-F5344CB8AC3E}">
        <p14:creationId xmlns:p14="http://schemas.microsoft.com/office/powerpoint/2010/main" val="237894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案例</a:t>
            </a:r>
            <a:r>
              <a:rPr lang="en-US" altLang="zh-CN" dirty="0">
                <a:solidFill>
                  <a:srgbClr val="FF0000"/>
                </a:solidFill>
              </a:rPr>
              <a:t>5</a:t>
            </a:r>
            <a:r>
              <a:rPr lang="en-US" altLang="zh-CN" dirty="0"/>
              <a:t>:</a:t>
            </a:r>
            <a:r>
              <a:rPr lang="zh-CN" altLang="en-US" dirty="0"/>
              <a:t>流行扩散系统</a:t>
            </a:r>
          </a:p>
        </p:txBody>
      </p:sp>
      <p:sp>
        <p:nvSpPr>
          <p:cNvPr id="3" name="内容占位符 2"/>
          <p:cNvSpPr>
            <a:spLocks noGrp="1"/>
          </p:cNvSpPr>
          <p:nvPr>
            <p:ph idx="1"/>
          </p:nvPr>
        </p:nvSpPr>
        <p:spPr/>
        <p:txBody>
          <a:bodyPr/>
          <a:lstStyle/>
          <a:p>
            <a:pPr marL="0" indent="0">
              <a:buNone/>
            </a:pPr>
            <a:r>
              <a:rPr lang="zh-CN" altLang="en-US" dirty="0"/>
              <a:t>疾病传播</a:t>
            </a:r>
            <a:endParaRPr lang="en-US" altLang="zh-CN" dirty="0"/>
          </a:p>
          <a:p>
            <a:pPr marL="0" indent="0">
              <a:buNone/>
            </a:pPr>
            <a:r>
              <a:rPr lang="zh-CN" altLang="en-US" dirty="0"/>
              <a:t>某种疾病具有传播性，原始患病人数为</a:t>
            </a:r>
            <a:r>
              <a:rPr lang="en-US" altLang="zh-CN" dirty="0"/>
              <a:t>10</a:t>
            </a:r>
            <a:r>
              <a:rPr lang="zh-CN" altLang="en-US" dirty="0"/>
              <a:t>，总人口为</a:t>
            </a:r>
            <a:r>
              <a:rPr lang="en-US" altLang="zh-CN" dirty="0"/>
              <a:t>100</a:t>
            </a:r>
            <a:r>
              <a:rPr lang="zh-CN" altLang="en-US" dirty="0"/>
              <a:t>，该疾病每次接触的感染概率经过测定大致为</a:t>
            </a:r>
            <a:r>
              <a:rPr lang="en-US" altLang="zh-CN" dirty="0"/>
              <a:t>0.1</a:t>
            </a:r>
            <a:r>
              <a:rPr lang="zh-CN" altLang="en-US" dirty="0"/>
              <a:t>，而人群中的接触系数为</a:t>
            </a:r>
            <a:r>
              <a:rPr lang="en-US" altLang="zh-CN" dirty="0"/>
              <a:t>0.02</a:t>
            </a:r>
            <a:r>
              <a:rPr lang="zh-CN" altLang="en-US" dirty="0"/>
              <a:t>。做出疾病传播变化的系统仿真</a:t>
            </a:r>
          </a:p>
        </p:txBody>
      </p:sp>
      <p:pic>
        <p:nvPicPr>
          <p:cNvPr id="6" name="图片 5">
            <a:extLst>
              <a:ext uri="{FF2B5EF4-FFF2-40B4-BE49-F238E27FC236}">
                <a16:creationId xmlns:a16="http://schemas.microsoft.com/office/drawing/2014/main" id="{D683DD58-2CA9-4345-90F4-0D233A3C2DE5}"/>
              </a:ext>
            </a:extLst>
          </p:cNvPr>
          <p:cNvPicPr>
            <a:picLocks noChangeAspect="1"/>
          </p:cNvPicPr>
          <p:nvPr/>
        </p:nvPicPr>
        <p:blipFill>
          <a:blip r:embed="rId2"/>
          <a:stretch>
            <a:fillRect/>
          </a:stretch>
        </p:blipFill>
        <p:spPr>
          <a:xfrm>
            <a:off x="5563371" y="3717032"/>
            <a:ext cx="5032018" cy="2532086"/>
          </a:xfrm>
          <a:prstGeom prst="rect">
            <a:avLst/>
          </a:prstGeom>
        </p:spPr>
      </p:pic>
    </p:spTree>
    <p:extLst>
      <p:ext uri="{BB962C8B-B14F-4D97-AF65-F5344CB8AC3E}">
        <p14:creationId xmlns:p14="http://schemas.microsoft.com/office/powerpoint/2010/main" val="122454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161265" y="116632"/>
            <a:ext cx="6234138" cy="3024336"/>
          </a:xfrm>
          <a:prstGeom prst="rect">
            <a:avLst/>
          </a:prstGeom>
        </p:spPr>
      </p:pic>
      <p:pic>
        <p:nvPicPr>
          <p:cNvPr id="5" name="图片 4"/>
          <p:cNvPicPr>
            <a:picLocks noChangeAspect="1"/>
          </p:cNvPicPr>
          <p:nvPr/>
        </p:nvPicPr>
        <p:blipFill>
          <a:blip r:embed="rId3"/>
          <a:stretch>
            <a:fillRect/>
          </a:stretch>
        </p:blipFill>
        <p:spPr>
          <a:xfrm>
            <a:off x="5806380" y="3571875"/>
            <a:ext cx="6038850" cy="3286125"/>
          </a:xfrm>
          <a:prstGeom prst="rect">
            <a:avLst/>
          </a:prstGeom>
        </p:spPr>
      </p:pic>
      <p:pic>
        <p:nvPicPr>
          <p:cNvPr id="7" name="图片 6"/>
          <p:cNvPicPr>
            <a:picLocks noChangeAspect="1"/>
          </p:cNvPicPr>
          <p:nvPr/>
        </p:nvPicPr>
        <p:blipFill>
          <a:blip r:embed="rId4"/>
          <a:stretch>
            <a:fillRect/>
          </a:stretch>
        </p:blipFill>
        <p:spPr>
          <a:xfrm>
            <a:off x="621804" y="3571875"/>
            <a:ext cx="5554985" cy="3086100"/>
          </a:xfrm>
          <a:prstGeom prst="rect">
            <a:avLst/>
          </a:prstGeom>
        </p:spPr>
      </p:pic>
      <p:sp>
        <p:nvSpPr>
          <p:cNvPr id="6" name="标题 1">
            <a:extLst>
              <a:ext uri="{FF2B5EF4-FFF2-40B4-BE49-F238E27FC236}">
                <a16:creationId xmlns:a16="http://schemas.microsoft.com/office/drawing/2014/main" id="{AA6A70AB-5AAB-8E49-8016-3721429ADE97}"/>
              </a:ext>
            </a:extLst>
          </p:cNvPr>
          <p:cNvSpPr>
            <a:spLocks noGrp="1"/>
          </p:cNvSpPr>
          <p:nvPr>
            <p:ph type="title"/>
          </p:nvPr>
        </p:nvSpPr>
        <p:spPr>
          <a:xfrm>
            <a:off x="1618873" y="548680"/>
            <a:ext cx="6491763" cy="436909"/>
          </a:xfrm>
        </p:spPr>
        <p:txBody>
          <a:bodyPr>
            <a:noAutofit/>
          </a:bodyPr>
          <a:lstStyle/>
          <a:p>
            <a:r>
              <a:rPr lang="zh-CN" altLang="en-US" sz="2800" dirty="0"/>
              <a:t>思考问题：主导回路如何实现转移？</a:t>
            </a:r>
          </a:p>
        </p:txBody>
      </p:sp>
    </p:spTree>
    <p:extLst>
      <p:ext uri="{BB962C8B-B14F-4D97-AF65-F5344CB8AC3E}">
        <p14:creationId xmlns:p14="http://schemas.microsoft.com/office/powerpoint/2010/main" val="235921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案例</a:t>
            </a:r>
            <a:r>
              <a:rPr lang="en-US" altLang="zh-CN" dirty="0">
                <a:solidFill>
                  <a:srgbClr val="FF0000"/>
                </a:solidFill>
              </a:rPr>
              <a:t>6</a:t>
            </a:r>
            <a:r>
              <a:rPr lang="en-US" altLang="zh-CN" dirty="0"/>
              <a:t>:</a:t>
            </a:r>
            <a:r>
              <a:rPr lang="zh-CN" altLang="en-US" dirty="0"/>
              <a:t>路径锁定实验</a:t>
            </a:r>
          </a:p>
        </p:txBody>
      </p:sp>
      <p:sp>
        <p:nvSpPr>
          <p:cNvPr id="3" name="内容占位符 2"/>
          <p:cNvSpPr>
            <a:spLocks noGrp="1"/>
          </p:cNvSpPr>
          <p:nvPr>
            <p:ph idx="1"/>
          </p:nvPr>
        </p:nvSpPr>
        <p:spPr/>
        <p:txBody>
          <a:bodyPr/>
          <a:lstStyle/>
          <a:p>
            <a:pPr marL="0" indent="0">
              <a:lnSpc>
                <a:spcPct val="140000"/>
              </a:lnSpc>
              <a:buNone/>
            </a:pPr>
            <a:r>
              <a:rPr lang="en-US" altLang="zh-CN" dirty="0" err="1"/>
              <a:t>Polya</a:t>
            </a:r>
            <a:r>
              <a:rPr lang="zh-CN" altLang="en-US" dirty="0"/>
              <a:t>实验：往罐子里装石头，有黑色和白色两种石头，每次选择一种颜色的石头放进去。每次向罐子里放什么颜色的石头时随机的，下一次放入白色或黑色石头的概率等于当前该颜色石头在罐子里的比例。</a:t>
            </a:r>
            <a:endParaRPr lang="en-US" altLang="zh-CN" dirty="0"/>
          </a:p>
        </p:txBody>
      </p:sp>
    </p:spTree>
    <p:extLst>
      <p:ext uri="{BB962C8B-B14F-4D97-AF65-F5344CB8AC3E}">
        <p14:creationId xmlns:p14="http://schemas.microsoft.com/office/powerpoint/2010/main" val="382455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53852" y="620688"/>
            <a:ext cx="6865291" cy="5329681"/>
          </a:xfrm>
          <a:prstGeom prst="rect">
            <a:avLst/>
          </a:prstGeom>
        </p:spPr>
      </p:pic>
      <p:sp>
        <p:nvSpPr>
          <p:cNvPr id="4" name="文本框 3"/>
          <p:cNvSpPr txBox="1"/>
          <p:nvPr/>
        </p:nvSpPr>
        <p:spPr>
          <a:xfrm>
            <a:off x="1053852" y="150480"/>
            <a:ext cx="3206327" cy="369332"/>
          </a:xfrm>
          <a:prstGeom prst="rect">
            <a:avLst/>
          </a:prstGeom>
          <a:noFill/>
        </p:spPr>
        <p:txBody>
          <a:bodyPr wrap="none" rtlCol="0">
            <a:spAutoFit/>
          </a:bodyPr>
          <a:lstStyle/>
          <a:p>
            <a:r>
              <a:rPr lang="zh-CN" altLang="en-US" dirty="0"/>
              <a:t>分析</a:t>
            </a:r>
            <a:r>
              <a:rPr lang="en-US" altLang="zh-CN" dirty="0"/>
              <a:t>POLYA</a:t>
            </a:r>
            <a:r>
              <a:rPr lang="zh-CN" altLang="en-US" dirty="0"/>
              <a:t>过程中回路的极性</a:t>
            </a:r>
          </a:p>
        </p:txBody>
      </p:sp>
      <p:sp>
        <p:nvSpPr>
          <p:cNvPr id="5" name="文本框 4"/>
          <p:cNvSpPr txBox="1"/>
          <p:nvPr/>
        </p:nvSpPr>
        <p:spPr>
          <a:xfrm>
            <a:off x="7318548" y="4114246"/>
            <a:ext cx="2520280" cy="923330"/>
          </a:xfrm>
          <a:prstGeom prst="rect">
            <a:avLst/>
          </a:prstGeom>
          <a:noFill/>
        </p:spPr>
        <p:txBody>
          <a:bodyPr wrap="square" rtlCol="0">
            <a:spAutoFit/>
          </a:bodyPr>
          <a:lstStyle/>
          <a:p>
            <a:r>
              <a:rPr lang="zh-CN" altLang="en-US" dirty="0"/>
              <a:t>问题：</a:t>
            </a:r>
            <a:r>
              <a:rPr lang="en-US" altLang="zh-CN" dirty="0"/>
              <a:t>POLYA</a:t>
            </a:r>
            <a:r>
              <a:rPr lang="zh-CN" altLang="en-US" dirty="0"/>
              <a:t>系统模型中的正负回路，谁是起关键作用的主导回路？</a:t>
            </a:r>
          </a:p>
        </p:txBody>
      </p:sp>
    </p:spTree>
    <p:extLst>
      <p:ext uri="{BB962C8B-B14F-4D97-AF65-F5344CB8AC3E}">
        <p14:creationId xmlns:p14="http://schemas.microsoft.com/office/powerpoint/2010/main" val="281275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41885" y="908720"/>
            <a:ext cx="8496944" cy="3579057"/>
          </a:xfrm>
          <a:prstGeom prst="rect">
            <a:avLst/>
          </a:prstGeom>
          <a:noFill/>
        </p:spPr>
        <p:txBody>
          <a:bodyPr wrap="square" rtlCol="0">
            <a:spAutoFit/>
          </a:bodyPr>
          <a:lstStyle/>
          <a:p>
            <a:pPr>
              <a:lnSpc>
                <a:spcPct val="120000"/>
              </a:lnSpc>
            </a:pPr>
            <a:r>
              <a:rPr kumimoji="1" lang="en-US" altLang="zh-CN" sz="2400" dirty="0" err="1">
                <a:latin typeface="楷体" panose="02010609060101010101" pitchFamily="49" charset="-122"/>
                <a:ea typeface="楷体" panose="02010609060101010101" pitchFamily="49" charset="-122"/>
              </a:rPr>
              <a:t>Polya</a:t>
            </a:r>
            <a:r>
              <a:rPr kumimoji="1" lang="zh-CN" altLang="en-US" sz="2400" dirty="0">
                <a:latin typeface="楷体" panose="02010609060101010101" pitchFamily="49" charset="-122"/>
                <a:ea typeface="楷体" panose="02010609060101010101" pitchFamily="49" charset="-122"/>
              </a:rPr>
              <a:t>过程的系统方程</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黑色石头</a:t>
            </a:r>
            <a:r>
              <a:rPr kumimoji="1" lang="en-US" altLang="zh-CN" sz="2400" dirty="0">
                <a:latin typeface="楷体" panose="02010609060101010101" pitchFamily="49" charset="-122"/>
                <a:ea typeface="楷体" panose="02010609060101010101" pitchFamily="49" charset="-122"/>
              </a:rPr>
              <a:t>=INTEG(</a:t>
            </a:r>
            <a:r>
              <a:rPr kumimoji="1" lang="zh-CN" altLang="en-US" sz="2400" dirty="0">
                <a:latin typeface="楷体" panose="02010609060101010101" pitchFamily="49" charset="-122"/>
                <a:ea typeface="楷体" panose="02010609060101010101" pitchFamily="49" charset="-122"/>
              </a:rPr>
              <a:t>每次投放黑色石头，</a:t>
            </a:r>
            <a:r>
              <a:rPr kumimoji="1" lang="en-US" altLang="zh-CN" sz="2400" dirty="0">
                <a:latin typeface="楷体" panose="02010609060101010101" pitchFamily="49" charset="-122"/>
                <a:ea typeface="楷体" panose="02010609060101010101" pitchFamily="49" charset="-122"/>
              </a:rPr>
              <a:t>1</a:t>
            </a:r>
            <a:r>
              <a:rPr kumimoji="1" lang="zh-CN" altLang="en-US" sz="2400" dirty="0">
                <a:latin typeface="楷体" panose="02010609060101010101" pitchFamily="49" charset="-122"/>
                <a:ea typeface="楷体" panose="02010609060101010101" pitchFamily="49" charset="-122"/>
              </a:rPr>
              <a:t>）</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白色石头</a:t>
            </a:r>
            <a:r>
              <a:rPr kumimoji="1" lang="zh-CN" altLang="zh-CN" sz="2400" dirty="0">
                <a:latin typeface="楷体" panose="02010609060101010101" pitchFamily="49" charset="-122"/>
                <a:ea typeface="楷体" panose="02010609060101010101" pitchFamily="49" charset="-122"/>
              </a:rPr>
              <a:t>=</a:t>
            </a:r>
            <a:r>
              <a:rPr kumimoji="1" lang="en-US" altLang="zh-CN" sz="2400" dirty="0">
                <a:latin typeface="楷体" panose="02010609060101010101" pitchFamily="49" charset="-122"/>
                <a:ea typeface="楷体" panose="02010609060101010101" pitchFamily="49" charset="-122"/>
              </a:rPr>
              <a:t>INTEG(</a:t>
            </a:r>
            <a:r>
              <a:rPr kumimoji="1" lang="zh-CN" altLang="en-US" sz="2400" dirty="0">
                <a:latin typeface="楷体" panose="02010609060101010101" pitchFamily="49" charset="-122"/>
                <a:ea typeface="楷体" panose="02010609060101010101" pitchFamily="49" charset="-122"/>
              </a:rPr>
              <a:t>每次投放白色石头，</a:t>
            </a:r>
            <a:r>
              <a:rPr kumimoji="1" lang="en-US" altLang="zh-CN" sz="2400" dirty="0">
                <a:latin typeface="楷体" panose="02010609060101010101" pitchFamily="49" charset="-122"/>
                <a:ea typeface="楷体" panose="02010609060101010101" pitchFamily="49" charset="-122"/>
              </a:rPr>
              <a:t>1</a:t>
            </a:r>
            <a:r>
              <a:rPr kumimoji="1" lang="zh-CN" altLang="en-US" sz="2400" dirty="0">
                <a:latin typeface="楷体" panose="02010609060101010101" pitchFamily="49" charset="-122"/>
                <a:ea typeface="楷体" panose="02010609060101010101" pitchFamily="49" charset="-122"/>
              </a:rPr>
              <a:t>）</a:t>
            </a:r>
            <a:endParaRPr kumimoji="1" lang="en-US" altLang="zh-CN" sz="2400" dirty="0">
              <a:latin typeface="楷体" panose="02010609060101010101" pitchFamily="49" charset="-122"/>
              <a:ea typeface="楷体" panose="02010609060101010101" pitchFamily="49" charset="-122"/>
            </a:endParaRPr>
          </a:p>
          <a:p>
            <a:pPr>
              <a:lnSpc>
                <a:spcPct val="120000"/>
              </a:lnSpc>
            </a:pPr>
            <a:r>
              <a:rPr kumimoji="1" lang="zh-CN" altLang="en-US" sz="2400" dirty="0">
                <a:latin typeface="楷体" panose="02010609060101010101" pitchFamily="49" charset="-122"/>
                <a:ea typeface="楷体" panose="02010609060101010101" pitchFamily="49" charset="-122"/>
              </a:rPr>
              <a:t>每次投放黑色石头</a:t>
            </a:r>
            <a:r>
              <a:rPr kumimoji="1" lang="en-US" altLang="zh-CN" sz="2400" dirty="0">
                <a:latin typeface="楷体" panose="02010609060101010101" pitchFamily="49" charset="-122"/>
                <a:ea typeface="楷体" panose="02010609060101010101" pitchFamily="49" charset="-122"/>
              </a:rPr>
              <a:t>=IF THEN ELSE(</a:t>
            </a: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&lt;</a:t>
            </a:r>
            <a:r>
              <a:rPr kumimoji="1" lang="zh-CN" altLang="en-US" sz="2400" dirty="0">
                <a:latin typeface="楷体" panose="02010609060101010101" pitchFamily="49" charset="-122"/>
                <a:ea typeface="楷体" panose="02010609060101010101" pitchFamily="49" charset="-122"/>
              </a:rPr>
              <a:t>黑色石头比例</a:t>
            </a:r>
            <a:r>
              <a:rPr kumimoji="1" lang="en-US" altLang="zh-CN" sz="2400" dirty="0">
                <a:latin typeface="楷体" panose="02010609060101010101" pitchFamily="49" charset="-122"/>
                <a:ea typeface="楷体" panose="02010609060101010101" pitchFamily="49" charset="-122"/>
              </a:rPr>
              <a:t>, </a:t>
            </a:r>
            <a:r>
              <a:rPr kumimoji="1" lang="zh-CN" altLang="en-US" sz="2400" dirty="0">
                <a:latin typeface="楷体" panose="02010609060101010101" pitchFamily="49" charset="-122"/>
                <a:ea typeface="楷体" panose="02010609060101010101" pitchFamily="49" charset="-122"/>
              </a:rPr>
              <a:t>每次投放的石头 </a:t>
            </a:r>
            <a:r>
              <a:rPr kumimoji="1" lang="en-US" altLang="zh-CN" sz="2400" dirty="0">
                <a:latin typeface="楷体" panose="02010609060101010101" pitchFamily="49" charset="-122"/>
                <a:ea typeface="楷体" panose="02010609060101010101" pitchFamily="49" charset="-122"/>
              </a:rPr>
              <a:t>,0 )</a:t>
            </a:r>
          </a:p>
          <a:p>
            <a:pPr>
              <a:lnSpc>
                <a:spcPct val="120000"/>
              </a:lnSpc>
            </a:pPr>
            <a:r>
              <a:rPr kumimoji="1" lang="zh-CN" altLang="en-US" sz="2400" dirty="0">
                <a:latin typeface="楷体" panose="02010609060101010101" pitchFamily="49" charset="-122"/>
                <a:ea typeface="楷体" panose="02010609060101010101" pitchFamily="49" charset="-122"/>
              </a:rPr>
              <a:t>每次投放白色石头</a:t>
            </a:r>
            <a:r>
              <a:rPr kumimoji="1" lang="en-US" altLang="zh-CN" sz="2400" dirty="0">
                <a:latin typeface="楷体" panose="02010609060101010101" pitchFamily="49" charset="-122"/>
                <a:ea typeface="楷体" panose="02010609060101010101" pitchFamily="49" charset="-122"/>
              </a:rPr>
              <a:t>=IF THEN ELSE(1-</a:t>
            </a: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&lt;</a:t>
            </a:r>
            <a:r>
              <a:rPr kumimoji="1" lang="zh-CN" altLang="en-US" sz="2400" dirty="0">
                <a:latin typeface="楷体" panose="02010609060101010101" pitchFamily="49" charset="-122"/>
                <a:ea typeface="楷体" panose="02010609060101010101" pitchFamily="49" charset="-122"/>
              </a:rPr>
              <a:t>白色石头比例</a:t>
            </a:r>
            <a:r>
              <a:rPr kumimoji="1" lang="en-US" altLang="zh-CN" sz="2400" dirty="0">
                <a:latin typeface="楷体" panose="02010609060101010101" pitchFamily="49" charset="-122"/>
                <a:ea typeface="楷体" panose="02010609060101010101" pitchFamily="49" charset="-122"/>
              </a:rPr>
              <a:t>, </a:t>
            </a:r>
            <a:r>
              <a:rPr kumimoji="1" lang="zh-CN" altLang="en-US" sz="2400" dirty="0">
                <a:latin typeface="楷体" panose="02010609060101010101" pitchFamily="49" charset="-122"/>
                <a:ea typeface="楷体" panose="02010609060101010101" pitchFamily="49" charset="-122"/>
              </a:rPr>
              <a:t>每次投放的石头 </a:t>
            </a:r>
            <a:r>
              <a:rPr kumimoji="1" lang="en-US" altLang="zh-CN" sz="2400" dirty="0">
                <a:latin typeface="楷体" panose="02010609060101010101" pitchFamily="49" charset="-122"/>
                <a:ea typeface="楷体" panose="02010609060101010101" pitchFamily="49" charset="-122"/>
              </a:rPr>
              <a:t>, 0)</a:t>
            </a:r>
          </a:p>
          <a:p>
            <a:pPr>
              <a:lnSpc>
                <a:spcPct val="120000"/>
              </a:lnSpc>
            </a:pPr>
            <a:r>
              <a:rPr kumimoji="1" lang="zh-CN" altLang="en-US" sz="2400" dirty="0">
                <a:latin typeface="楷体" panose="02010609060101010101" pitchFamily="49" charset="-122"/>
                <a:ea typeface="楷体" panose="02010609060101010101" pitchFamily="49" charset="-122"/>
              </a:rPr>
              <a:t>随机投放的石头概率</a:t>
            </a:r>
            <a:r>
              <a:rPr kumimoji="1" lang="en-US" altLang="zh-CN" sz="2400" dirty="0">
                <a:latin typeface="楷体" panose="02010609060101010101" pitchFamily="49" charset="-122"/>
                <a:ea typeface="楷体" panose="02010609060101010101" pitchFamily="49" charset="-122"/>
              </a:rPr>
              <a:t>=RANDOM UNIFORM(0, 1 , 11)</a:t>
            </a:r>
            <a:endParaRPr kumimoji="1" lang="zh-CN" altLang="en-US" sz="2400" dirty="0">
              <a:latin typeface="楷体" panose="02010609060101010101" pitchFamily="49" charset="-122"/>
              <a:ea typeface="楷体" panose="02010609060101010101" pitchFamily="49" charset="-122"/>
            </a:endParaRPr>
          </a:p>
        </p:txBody>
      </p:sp>
      <p:sp>
        <p:nvSpPr>
          <p:cNvPr id="3" name="标题 1">
            <a:extLst>
              <a:ext uri="{FF2B5EF4-FFF2-40B4-BE49-F238E27FC236}">
                <a16:creationId xmlns:a16="http://schemas.microsoft.com/office/drawing/2014/main" id="{9692099A-85B7-C44D-8902-4D3C57FF9084}"/>
              </a:ext>
            </a:extLst>
          </p:cNvPr>
          <p:cNvSpPr txBox="1">
            <a:spLocks/>
          </p:cNvSpPr>
          <p:nvPr/>
        </p:nvSpPr>
        <p:spPr>
          <a:xfrm>
            <a:off x="1341885" y="4725144"/>
            <a:ext cx="6491763" cy="436909"/>
          </a:xfrm>
          <a:prstGeom prst="rect">
            <a:avLst/>
          </a:prstGeom>
        </p:spPr>
        <p:txBody>
          <a:bodyPr>
            <a:noAutofit/>
          </a:bodyPr>
          <a:lstStyle>
            <a:lvl1pPr algn="l" defTabSz="914400" rtl="0" eaLnBrk="1" latinLnBrk="0" hangingPunct="1">
              <a:lnSpc>
                <a:spcPct val="90000"/>
              </a:lnSpc>
              <a:spcBef>
                <a:spcPct val="0"/>
              </a:spcBef>
              <a:buNone/>
              <a:defRPr sz="3600" kern="1200">
                <a:solidFill>
                  <a:schemeClr val="tx1">
                    <a:lumMod val="75000"/>
                  </a:schemeClr>
                </a:solidFill>
                <a:latin typeface="微软雅黑" panose="020B0503020204020204" pitchFamily="34" charset="-122"/>
                <a:ea typeface="微软雅黑" panose="020B0503020204020204" pitchFamily="34" charset="-122"/>
                <a:cs typeface="+mj-cs"/>
              </a:defRPr>
            </a:lvl1pPr>
          </a:lstStyle>
          <a:p>
            <a:r>
              <a:rPr lang="zh-CN" altLang="en-US" sz="2800" dirty="0"/>
              <a:t>思考问题：正负反馈回路在路径锁定现象中哪一类起到主导作用？</a:t>
            </a:r>
          </a:p>
        </p:txBody>
      </p:sp>
    </p:spTree>
    <p:extLst>
      <p:ext uri="{BB962C8B-B14F-4D97-AF65-F5344CB8AC3E}">
        <p14:creationId xmlns:p14="http://schemas.microsoft.com/office/powerpoint/2010/main" val="25076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实验总结</a:t>
            </a:r>
          </a:p>
        </p:txBody>
      </p:sp>
      <p:sp>
        <p:nvSpPr>
          <p:cNvPr id="3" name="内容占位符 2"/>
          <p:cNvSpPr>
            <a:spLocks noGrp="1"/>
          </p:cNvSpPr>
          <p:nvPr>
            <p:ph idx="1"/>
          </p:nvPr>
        </p:nvSpPr>
        <p:spPr/>
        <p:txBody>
          <a:bodyPr/>
          <a:lstStyle/>
          <a:p>
            <a:r>
              <a:rPr lang="zh-CN" altLang="en-US" dirty="0"/>
              <a:t>由简单一阶系统逐步实现多回路组合</a:t>
            </a:r>
            <a:endParaRPr lang="en-US" altLang="zh-CN" dirty="0"/>
          </a:p>
          <a:p>
            <a:pPr lvl="1"/>
            <a:r>
              <a:rPr lang="zh-CN" altLang="en-US" dirty="0"/>
              <a:t>负反馈的稳态发展</a:t>
            </a:r>
            <a:endParaRPr lang="en-US" altLang="zh-CN" dirty="0"/>
          </a:p>
          <a:p>
            <a:pPr lvl="1"/>
            <a:r>
              <a:rPr lang="en-US" altLang="zh-CN" dirty="0"/>
              <a:t>S</a:t>
            </a:r>
            <a:r>
              <a:rPr lang="zh-CN" altLang="en-US" dirty="0"/>
              <a:t>型增长模式</a:t>
            </a:r>
            <a:endParaRPr lang="en-US" altLang="zh-CN" dirty="0"/>
          </a:p>
          <a:p>
            <a:pPr lvl="1"/>
            <a:r>
              <a:rPr lang="zh-CN" altLang="en-US" dirty="0"/>
              <a:t>反馈回路带有延迟的超调模式</a:t>
            </a:r>
            <a:endParaRPr lang="en-US" altLang="zh-CN" dirty="0"/>
          </a:p>
          <a:p>
            <a:pPr lvl="1"/>
            <a:r>
              <a:rPr lang="zh-CN" altLang="en-US" dirty="0"/>
              <a:t>目标消耗导致的过度调节模式</a:t>
            </a:r>
            <a:endParaRPr lang="en-US" altLang="zh-CN" dirty="0"/>
          </a:p>
          <a:p>
            <a:r>
              <a:rPr lang="zh-CN" altLang="en-US" dirty="0"/>
              <a:t>由一阶向二阶系统的过渡</a:t>
            </a:r>
            <a:endParaRPr lang="en-US" altLang="zh-CN" dirty="0"/>
          </a:p>
          <a:p>
            <a:pPr lvl="1"/>
            <a:r>
              <a:rPr lang="zh-CN" altLang="en-US" dirty="0"/>
              <a:t>主导回路的转移</a:t>
            </a:r>
            <a:endParaRPr lang="en-US" altLang="zh-CN" dirty="0"/>
          </a:p>
          <a:p>
            <a:pPr lvl="1"/>
            <a:r>
              <a:rPr lang="zh-CN" altLang="en-US" dirty="0"/>
              <a:t>双正反馈主导的子系统造成路径锁定</a:t>
            </a:r>
          </a:p>
        </p:txBody>
      </p:sp>
    </p:spTree>
    <p:extLst>
      <p:ext uri="{BB962C8B-B14F-4D97-AF65-F5344CB8AC3E}">
        <p14:creationId xmlns:p14="http://schemas.microsoft.com/office/powerpoint/2010/main" val="62386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多回路系统</a:t>
            </a:r>
          </a:p>
        </p:txBody>
      </p:sp>
      <p:sp>
        <p:nvSpPr>
          <p:cNvPr id="3" name="内容占位符 2"/>
          <p:cNvSpPr>
            <a:spLocks noGrp="1"/>
          </p:cNvSpPr>
          <p:nvPr>
            <p:ph idx="1"/>
          </p:nvPr>
        </p:nvSpPr>
        <p:spPr/>
        <p:txBody>
          <a:bodyPr/>
          <a:lstStyle/>
          <a:p>
            <a:r>
              <a:rPr lang="zh-CN" altLang="en-US" dirty="0"/>
              <a:t>正反馈给出了一种无限增长的系统结构，现实中的系统往往有界限限制，任何变量都无法无休止的增长。</a:t>
            </a:r>
            <a:endParaRPr lang="en-US" altLang="zh-CN" dirty="0"/>
          </a:p>
          <a:p>
            <a:r>
              <a:rPr lang="zh-CN" altLang="en-US" dirty="0"/>
              <a:t>在真实世界的系统中，唯当增长的力量压倒阻碍的力量，才能够出现指数增长趋势</a:t>
            </a:r>
            <a:endParaRPr lang="en-US" altLang="zh-CN" dirty="0"/>
          </a:p>
          <a:p>
            <a:r>
              <a:rPr lang="zh-CN" altLang="en-US" dirty="0"/>
              <a:t>当系统变量增长到一定程度后，负回路作用或制衡力量压倒正反馈回路的力量，成为系统的决定因素，阻止了正反馈继续主导系统</a:t>
            </a:r>
            <a:endParaRPr lang="en-US" altLang="zh-CN" dirty="0"/>
          </a:p>
          <a:p>
            <a:r>
              <a:rPr lang="zh-CN" altLang="en-US" dirty="0"/>
              <a:t>多回路系统</a:t>
            </a:r>
            <a:endParaRPr lang="en-US" altLang="zh-CN" dirty="0"/>
          </a:p>
          <a:p>
            <a:pPr lvl="1"/>
            <a:r>
              <a:rPr lang="zh-CN" altLang="en-US" dirty="0"/>
              <a:t>多个简单反馈回路构成的系统结构</a:t>
            </a:r>
            <a:endParaRPr lang="en-US" altLang="zh-CN" dirty="0"/>
          </a:p>
          <a:p>
            <a:pPr lvl="1"/>
            <a:r>
              <a:rPr lang="zh-CN" altLang="en-US" dirty="0"/>
              <a:t>多回路系统存在主导回路</a:t>
            </a:r>
          </a:p>
        </p:txBody>
      </p:sp>
    </p:spTree>
    <p:extLst>
      <p:ext uri="{BB962C8B-B14F-4D97-AF65-F5344CB8AC3E}">
        <p14:creationId xmlns:p14="http://schemas.microsoft.com/office/powerpoint/2010/main" val="280501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案例</a:t>
            </a:r>
            <a:r>
              <a:rPr lang="en-US" altLang="zh-CN" dirty="0">
                <a:solidFill>
                  <a:srgbClr val="FF0000"/>
                </a:solidFill>
              </a:rPr>
              <a:t>1</a:t>
            </a:r>
            <a:r>
              <a:rPr lang="en-US" altLang="zh-CN" dirty="0"/>
              <a:t>:</a:t>
            </a:r>
            <a:r>
              <a:rPr lang="zh-CN" altLang="en-US" dirty="0"/>
              <a:t>人口增长系统</a:t>
            </a:r>
          </a:p>
        </p:txBody>
      </p:sp>
      <p:sp>
        <p:nvSpPr>
          <p:cNvPr id="3" name="内容占位符 2"/>
          <p:cNvSpPr>
            <a:spLocks noGrp="1"/>
          </p:cNvSpPr>
          <p:nvPr>
            <p:ph idx="1"/>
          </p:nvPr>
        </p:nvSpPr>
        <p:spPr>
          <a:xfrm>
            <a:off x="1593437" y="1600200"/>
            <a:ext cx="4933024" cy="4572000"/>
          </a:xfrm>
        </p:spPr>
        <p:txBody>
          <a:bodyPr/>
          <a:lstStyle/>
          <a:p>
            <a:r>
              <a:rPr lang="zh-CN" altLang="en-US" dirty="0"/>
              <a:t>右侧是因果分析时多次分析过的系统</a:t>
            </a:r>
            <a:r>
              <a:rPr lang="en-US" altLang="zh-CN" dirty="0"/>
              <a:t>-</a:t>
            </a:r>
            <a:r>
              <a:rPr lang="zh-CN" altLang="en-US" dirty="0"/>
              <a:t>人口自然增长系统</a:t>
            </a:r>
            <a:endParaRPr lang="en-US" altLang="zh-CN" dirty="0"/>
          </a:p>
          <a:p>
            <a:r>
              <a:rPr lang="zh-CN" altLang="en-US" dirty="0"/>
              <a:t>该系统由两个回路构成</a:t>
            </a:r>
            <a:endParaRPr lang="en-US" altLang="zh-CN" dirty="0"/>
          </a:p>
          <a:p>
            <a:pPr>
              <a:buFont typeface="Wingdings" panose="05000000000000000000" pitchFamily="2" charset="2"/>
              <a:buChar char="u"/>
            </a:pPr>
            <a:r>
              <a:rPr lang="zh-CN" altLang="en-US" sz="2000" dirty="0"/>
              <a:t>因果分析图：两个一阶回路构成了系统结构，系统中仍然仅有一个状态变量（人口总量），因此仍然是一阶系统</a:t>
            </a:r>
            <a:endParaRPr lang="en-US" altLang="zh-CN" sz="2000" dirty="0"/>
          </a:p>
          <a:p>
            <a:pPr>
              <a:buFont typeface="Wingdings" panose="05000000000000000000" pitchFamily="2" charset="2"/>
              <a:buChar char="u"/>
            </a:pPr>
            <a:r>
              <a:rPr lang="zh-CN" altLang="en-US" sz="2000" dirty="0"/>
              <a:t>系统流图： 仅有一个存量，人口总量左右两边分别是由流量和常参数构成的一个正反馈结构和一个负反馈结构。</a:t>
            </a:r>
            <a:endParaRPr lang="en-US" altLang="zh-CN" sz="2000" dirty="0"/>
          </a:p>
          <a:p>
            <a:pPr>
              <a:buFont typeface="Wingdings" panose="05000000000000000000" pitchFamily="2" charset="2"/>
              <a:buChar char="u"/>
            </a:pPr>
            <a:r>
              <a:rPr lang="zh-CN" altLang="en-US" sz="2000" dirty="0"/>
              <a:t>正反馈结构强化增长，负反馈结构具有寻的特性，制约正反馈的增长</a:t>
            </a:r>
          </a:p>
        </p:txBody>
      </p:sp>
      <p:pic>
        <p:nvPicPr>
          <p:cNvPr id="4" name="图片 3"/>
          <p:cNvPicPr>
            <a:picLocks noChangeAspect="1"/>
          </p:cNvPicPr>
          <p:nvPr/>
        </p:nvPicPr>
        <p:blipFill>
          <a:blip r:embed="rId2"/>
          <a:stretch>
            <a:fillRect/>
          </a:stretch>
        </p:blipFill>
        <p:spPr>
          <a:xfrm>
            <a:off x="6310436" y="2420888"/>
            <a:ext cx="5536189" cy="1900024"/>
          </a:xfrm>
          <a:prstGeom prst="rect">
            <a:avLst/>
          </a:prstGeom>
        </p:spPr>
      </p:pic>
      <p:pic>
        <p:nvPicPr>
          <p:cNvPr id="5" name="图片 4"/>
          <p:cNvPicPr>
            <a:picLocks noChangeAspect="1"/>
          </p:cNvPicPr>
          <p:nvPr/>
        </p:nvPicPr>
        <p:blipFill>
          <a:blip r:embed="rId3"/>
          <a:stretch>
            <a:fillRect/>
          </a:stretch>
        </p:blipFill>
        <p:spPr>
          <a:xfrm>
            <a:off x="6619814" y="797718"/>
            <a:ext cx="5154803" cy="1756984"/>
          </a:xfrm>
          <a:prstGeom prst="rect">
            <a:avLst/>
          </a:prstGeom>
        </p:spPr>
      </p:pic>
      <p:sp>
        <p:nvSpPr>
          <p:cNvPr id="6" name="文本框 5"/>
          <p:cNvSpPr txBox="1"/>
          <p:nvPr/>
        </p:nvSpPr>
        <p:spPr>
          <a:xfrm>
            <a:off x="5698832" y="913258"/>
            <a:ext cx="825867" cy="400110"/>
          </a:xfrm>
          <a:prstGeom prst="rect">
            <a:avLst/>
          </a:prstGeom>
          <a:noFill/>
        </p:spPr>
        <p:txBody>
          <a:bodyPr wrap="none" rtlCol="0">
            <a:spAutoFit/>
          </a:bodyPr>
          <a:lstStyle/>
          <a:p>
            <a:r>
              <a:rPr lang="zh-CN" altLang="en-US" sz="2000" dirty="0">
                <a:solidFill>
                  <a:srgbClr val="7030A0"/>
                </a:solidFill>
                <a:latin typeface="楷体" panose="02010609060101010101" pitchFamily="49" charset="-122"/>
                <a:ea typeface="楷体" panose="02010609060101010101" pitchFamily="49" charset="-122"/>
              </a:rPr>
              <a:t>案例</a:t>
            </a:r>
            <a:r>
              <a:rPr lang="en-US" altLang="zh-CN" sz="2000" dirty="0">
                <a:solidFill>
                  <a:srgbClr val="7030A0"/>
                </a:solidFill>
                <a:latin typeface="楷体" panose="02010609060101010101" pitchFamily="49" charset="-122"/>
                <a:ea typeface="楷体" panose="02010609060101010101" pitchFamily="49" charset="-122"/>
              </a:rPr>
              <a:t>1</a:t>
            </a:r>
            <a:endParaRPr lang="zh-CN" altLang="en-US" sz="2000" dirty="0">
              <a:solidFill>
                <a:srgbClr val="7030A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153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主导回路</a:t>
            </a:r>
          </a:p>
        </p:txBody>
      </p:sp>
      <p:sp>
        <p:nvSpPr>
          <p:cNvPr id="3" name="内容占位符 2"/>
          <p:cNvSpPr>
            <a:spLocks noGrp="1"/>
          </p:cNvSpPr>
          <p:nvPr>
            <p:ph idx="1"/>
          </p:nvPr>
        </p:nvSpPr>
        <p:spPr>
          <a:xfrm>
            <a:off x="1593437" y="1600200"/>
            <a:ext cx="4356960" cy="4572000"/>
          </a:xfrm>
        </p:spPr>
        <p:txBody>
          <a:bodyPr>
            <a:normAutofit/>
          </a:bodyPr>
          <a:lstStyle/>
          <a:p>
            <a:r>
              <a:rPr lang="zh-CN" altLang="en-US" sz="2400" dirty="0"/>
              <a:t>以人口系统为例，调整参数</a:t>
            </a:r>
            <a:endParaRPr lang="en-US" altLang="zh-CN" sz="2400" dirty="0"/>
          </a:p>
          <a:p>
            <a:pPr>
              <a:buFont typeface="Wingdings" panose="05000000000000000000" pitchFamily="2" charset="2"/>
              <a:buChar char="u"/>
            </a:pPr>
            <a:r>
              <a:rPr lang="zh-CN" altLang="en-US" sz="2400" dirty="0"/>
              <a:t>方案</a:t>
            </a:r>
            <a:r>
              <a:rPr lang="en-US" altLang="zh-CN" sz="2400" dirty="0"/>
              <a:t>1</a:t>
            </a:r>
            <a:r>
              <a:rPr lang="zh-CN" altLang="en-US" sz="2400" dirty="0"/>
              <a:t>：</a:t>
            </a:r>
            <a:endParaRPr lang="en-US" altLang="zh-CN" sz="2400" dirty="0"/>
          </a:p>
          <a:p>
            <a:pPr marL="365760" lvl="1" indent="0">
              <a:buNone/>
            </a:pPr>
            <a:r>
              <a:rPr lang="zh-CN" altLang="en-US" sz="2000" dirty="0"/>
              <a:t>令出生率为</a:t>
            </a:r>
            <a:r>
              <a:rPr lang="en-US" altLang="zh-CN" sz="2000" dirty="0"/>
              <a:t>0.3</a:t>
            </a:r>
            <a:r>
              <a:rPr lang="zh-CN" altLang="en-US" sz="2000" dirty="0"/>
              <a:t>，死亡率为</a:t>
            </a:r>
            <a:r>
              <a:rPr lang="en-US" altLang="zh-CN" sz="2000" dirty="0"/>
              <a:t>0.4</a:t>
            </a:r>
          </a:p>
          <a:p>
            <a:pPr marL="365760" lvl="1" indent="0">
              <a:buNone/>
            </a:pPr>
            <a:endParaRPr lang="en-US" altLang="zh-CN" sz="2000" dirty="0"/>
          </a:p>
          <a:p>
            <a:pPr>
              <a:buFont typeface="Wingdings" panose="05000000000000000000" pitchFamily="2" charset="2"/>
              <a:buChar char="u"/>
            </a:pPr>
            <a:r>
              <a:rPr lang="zh-CN" altLang="en-US" sz="2000" dirty="0"/>
              <a:t>方案</a:t>
            </a:r>
            <a:r>
              <a:rPr lang="en-US" altLang="zh-CN" sz="2000" dirty="0"/>
              <a:t>2</a:t>
            </a:r>
            <a:r>
              <a:rPr lang="zh-CN" altLang="en-US" sz="2000" dirty="0"/>
              <a:t>：</a:t>
            </a:r>
            <a:endParaRPr lang="en-US" altLang="zh-CN" sz="2000" dirty="0"/>
          </a:p>
          <a:p>
            <a:pPr marL="365760" lvl="1" indent="0">
              <a:buNone/>
            </a:pPr>
            <a:r>
              <a:rPr lang="zh-CN" altLang="en-US" sz="1800" dirty="0"/>
              <a:t>令出生率为</a:t>
            </a:r>
            <a:r>
              <a:rPr lang="en-US" altLang="zh-CN" sz="1800" dirty="0"/>
              <a:t>0.3</a:t>
            </a:r>
            <a:r>
              <a:rPr lang="zh-CN" altLang="en-US" sz="1800" dirty="0"/>
              <a:t>，死亡率为</a:t>
            </a:r>
            <a:r>
              <a:rPr lang="en-US" altLang="zh-CN" sz="1800" dirty="0"/>
              <a:t>0.25</a:t>
            </a:r>
          </a:p>
          <a:p>
            <a:pPr marL="365760" lvl="1" indent="0">
              <a:buNone/>
            </a:pPr>
            <a:endParaRPr lang="en-US" altLang="zh-CN" sz="1800" dirty="0"/>
          </a:p>
          <a:p>
            <a:pPr>
              <a:buFont typeface="Wingdings" panose="05000000000000000000" pitchFamily="2" charset="2"/>
              <a:buChar char="u"/>
            </a:pPr>
            <a:r>
              <a:rPr lang="zh-CN" altLang="en-US" sz="2200" dirty="0"/>
              <a:t>方案</a:t>
            </a:r>
            <a:r>
              <a:rPr lang="en-US" altLang="zh-CN" sz="2200" dirty="0"/>
              <a:t>3</a:t>
            </a:r>
            <a:r>
              <a:rPr lang="zh-CN" altLang="en-US" sz="2200" dirty="0"/>
              <a:t>：</a:t>
            </a:r>
            <a:endParaRPr lang="en-US" altLang="zh-CN" sz="2200" dirty="0"/>
          </a:p>
          <a:p>
            <a:pPr marL="365760" lvl="1" indent="0">
              <a:buNone/>
            </a:pPr>
            <a:r>
              <a:rPr lang="zh-CN" altLang="en-US" sz="1800" dirty="0"/>
              <a:t>领出生率为</a:t>
            </a:r>
            <a:r>
              <a:rPr lang="en-US" altLang="zh-CN" sz="1800" dirty="0"/>
              <a:t>0.3</a:t>
            </a:r>
            <a:r>
              <a:rPr lang="zh-CN" altLang="en-US" sz="1800" dirty="0"/>
              <a:t>，死亡率为</a:t>
            </a:r>
            <a:r>
              <a:rPr lang="en-US" altLang="zh-CN" sz="1800" dirty="0"/>
              <a:t>0.3</a:t>
            </a:r>
          </a:p>
          <a:p>
            <a:pPr marL="365760" lvl="1" indent="0">
              <a:buNone/>
            </a:pPr>
            <a:endParaRPr lang="en-US" altLang="zh-CN" sz="1800" dirty="0"/>
          </a:p>
        </p:txBody>
      </p:sp>
      <p:pic>
        <p:nvPicPr>
          <p:cNvPr id="4" name="图片 3"/>
          <p:cNvPicPr>
            <a:picLocks noChangeAspect="1"/>
          </p:cNvPicPr>
          <p:nvPr/>
        </p:nvPicPr>
        <p:blipFill>
          <a:blip r:embed="rId2"/>
          <a:stretch>
            <a:fillRect/>
          </a:stretch>
        </p:blipFill>
        <p:spPr>
          <a:xfrm>
            <a:off x="6814492" y="692696"/>
            <a:ext cx="4110561" cy="2597646"/>
          </a:xfrm>
          <a:prstGeom prst="rect">
            <a:avLst/>
          </a:prstGeom>
        </p:spPr>
      </p:pic>
      <p:pic>
        <p:nvPicPr>
          <p:cNvPr id="5" name="图片 4"/>
          <p:cNvPicPr>
            <a:picLocks noChangeAspect="1"/>
          </p:cNvPicPr>
          <p:nvPr/>
        </p:nvPicPr>
        <p:blipFill>
          <a:blip r:embed="rId3"/>
          <a:stretch>
            <a:fillRect/>
          </a:stretch>
        </p:blipFill>
        <p:spPr>
          <a:xfrm>
            <a:off x="6922108" y="3575315"/>
            <a:ext cx="3895328" cy="2596885"/>
          </a:xfrm>
          <a:prstGeom prst="rect">
            <a:avLst/>
          </a:prstGeom>
        </p:spPr>
      </p:pic>
      <p:sp>
        <p:nvSpPr>
          <p:cNvPr id="6" name="文本框 5"/>
          <p:cNvSpPr txBox="1"/>
          <p:nvPr/>
        </p:nvSpPr>
        <p:spPr>
          <a:xfrm>
            <a:off x="2998068" y="5805073"/>
            <a:ext cx="3600400" cy="584775"/>
          </a:xfrm>
          <a:prstGeom prst="rect">
            <a:avLst/>
          </a:prstGeom>
          <a:noFill/>
        </p:spPr>
        <p:txBody>
          <a:bodyPr wrap="square" rtlCol="0">
            <a:spAutoFit/>
          </a:bodyPr>
          <a:lstStyle/>
          <a:p>
            <a:r>
              <a:rPr lang="zh-CN" altLang="en-US" sz="1600" dirty="0">
                <a:solidFill>
                  <a:srgbClr val="7030A0"/>
                </a:solidFill>
              </a:rPr>
              <a:t>对比三种方案中存量的变化特点，分别分析哪个回路占据着主导作用。</a:t>
            </a:r>
          </a:p>
        </p:txBody>
      </p:sp>
    </p:spTree>
    <p:extLst>
      <p:ext uri="{BB962C8B-B14F-4D97-AF65-F5344CB8AC3E}">
        <p14:creationId xmlns:p14="http://schemas.microsoft.com/office/powerpoint/2010/main" val="26111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案例</a:t>
            </a:r>
            <a:r>
              <a:rPr lang="en-US" altLang="zh-CN" dirty="0">
                <a:solidFill>
                  <a:srgbClr val="FF0000"/>
                </a:solidFill>
              </a:rPr>
              <a:t>2</a:t>
            </a:r>
            <a:r>
              <a:rPr lang="en-US" altLang="zh-CN" dirty="0"/>
              <a:t>:</a:t>
            </a:r>
            <a:r>
              <a:rPr lang="zh-CN" altLang="en-US" dirty="0"/>
              <a:t>人口的多回路系统</a:t>
            </a:r>
          </a:p>
        </p:txBody>
      </p:sp>
      <p:sp>
        <p:nvSpPr>
          <p:cNvPr id="3" name="内容占位符 2"/>
          <p:cNvSpPr>
            <a:spLocks noGrp="1"/>
          </p:cNvSpPr>
          <p:nvPr>
            <p:ph idx="1"/>
          </p:nvPr>
        </p:nvSpPr>
        <p:spPr>
          <a:xfrm>
            <a:off x="1593437" y="1600200"/>
            <a:ext cx="3996920" cy="4572000"/>
          </a:xfrm>
        </p:spPr>
        <p:txBody>
          <a:bodyPr/>
          <a:lstStyle/>
          <a:p>
            <a:r>
              <a:rPr lang="zh-CN" altLang="en-US" dirty="0"/>
              <a:t>根据右侧因果分析图做出人口增长系统</a:t>
            </a:r>
            <a:endParaRPr lang="en-US" altLang="zh-CN" dirty="0"/>
          </a:p>
          <a:p>
            <a:r>
              <a:rPr lang="zh-CN" altLang="en-US" dirty="0"/>
              <a:t>分析主导回路</a:t>
            </a:r>
            <a:endParaRPr lang="en-US" altLang="zh-CN" dirty="0"/>
          </a:p>
          <a:p>
            <a:r>
              <a:rPr lang="zh-CN" altLang="en-US" dirty="0"/>
              <a:t>利用表函数和图形分析净增长率</a:t>
            </a:r>
          </a:p>
        </p:txBody>
      </p:sp>
      <p:pic>
        <p:nvPicPr>
          <p:cNvPr id="4" name="图片 3"/>
          <p:cNvPicPr>
            <a:picLocks noChangeAspect="1"/>
          </p:cNvPicPr>
          <p:nvPr/>
        </p:nvPicPr>
        <p:blipFill>
          <a:blip r:embed="rId2"/>
          <a:stretch>
            <a:fillRect/>
          </a:stretch>
        </p:blipFill>
        <p:spPr>
          <a:xfrm>
            <a:off x="6310436" y="1417637"/>
            <a:ext cx="6203023" cy="4151362"/>
          </a:xfrm>
          <a:prstGeom prst="rect">
            <a:avLst/>
          </a:prstGeom>
        </p:spPr>
      </p:pic>
    </p:spTree>
    <p:extLst>
      <p:ext uri="{BB962C8B-B14F-4D97-AF65-F5344CB8AC3E}">
        <p14:creationId xmlns:p14="http://schemas.microsoft.com/office/powerpoint/2010/main" val="299379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014292" y="588119"/>
            <a:ext cx="6916051" cy="5584081"/>
          </a:xfrm>
          <a:prstGeom prst="rect">
            <a:avLst/>
          </a:prstGeom>
        </p:spPr>
      </p:pic>
      <p:pic>
        <p:nvPicPr>
          <p:cNvPr id="9" name="图片 8"/>
          <p:cNvPicPr>
            <a:picLocks noChangeAspect="1"/>
          </p:cNvPicPr>
          <p:nvPr/>
        </p:nvPicPr>
        <p:blipFill>
          <a:blip r:embed="rId3"/>
          <a:stretch>
            <a:fillRect/>
          </a:stretch>
        </p:blipFill>
        <p:spPr>
          <a:xfrm>
            <a:off x="22526" y="0"/>
            <a:ext cx="4429475" cy="3045776"/>
          </a:xfrm>
          <a:prstGeom prst="rect">
            <a:avLst/>
          </a:prstGeom>
        </p:spPr>
      </p:pic>
      <p:pic>
        <p:nvPicPr>
          <p:cNvPr id="10" name="图片 9"/>
          <p:cNvPicPr>
            <a:picLocks noChangeAspect="1"/>
          </p:cNvPicPr>
          <p:nvPr/>
        </p:nvPicPr>
        <p:blipFill>
          <a:blip r:embed="rId4"/>
          <a:stretch>
            <a:fillRect/>
          </a:stretch>
        </p:blipFill>
        <p:spPr>
          <a:xfrm>
            <a:off x="22526" y="3745346"/>
            <a:ext cx="4559718" cy="3126424"/>
          </a:xfrm>
          <a:prstGeom prst="rect">
            <a:avLst/>
          </a:prstGeom>
        </p:spPr>
      </p:pic>
    </p:spTree>
    <p:extLst>
      <p:ext uri="{BB962C8B-B14F-4D97-AF65-F5344CB8AC3E}">
        <p14:creationId xmlns:p14="http://schemas.microsoft.com/office/powerpoint/2010/main" val="261705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案例</a:t>
            </a:r>
            <a:r>
              <a:rPr lang="en-US" altLang="zh-CN" dirty="0">
                <a:solidFill>
                  <a:srgbClr val="FF0000"/>
                </a:solidFill>
              </a:rPr>
              <a:t>3</a:t>
            </a:r>
            <a:r>
              <a:rPr lang="en-US" altLang="zh-CN" dirty="0"/>
              <a:t>:</a:t>
            </a:r>
            <a:r>
              <a:rPr lang="zh-CN" altLang="en-US" dirty="0"/>
              <a:t>超调模式</a:t>
            </a:r>
          </a:p>
        </p:txBody>
      </p:sp>
      <p:sp>
        <p:nvSpPr>
          <p:cNvPr id="3" name="内容占位符 2"/>
          <p:cNvSpPr>
            <a:spLocks noGrp="1"/>
          </p:cNvSpPr>
          <p:nvPr>
            <p:ph idx="1"/>
          </p:nvPr>
        </p:nvSpPr>
        <p:spPr>
          <a:xfrm>
            <a:off x="1593437" y="1600199"/>
            <a:ext cx="3852904" cy="3106579"/>
          </a:xfrm>
        </p:spPr>
        <p:txBody>
          <a:bodyPr>
            <a:noAutofit/>
          </a:bodyPr>
          <a:lstStyle/>
          <a:p>
            <a:pPr marL="0" indent="0">
              <a:lnSpc>
                <a:spcPct val="120000"/>
              </a:lnSpc>
              <a:buNone/>
            </a:pPr>
            <a:r>
              <a:rPr lang="zh-CN" altLang="en-US" sz="1800" dirty="0"/>
              <a:t>负反馈中的延迟</a:t>
            </a:r>
            <a:endParaRPr lang="en-US" altLang="zh-CN" sz="1800" dirty="0"/>
          </a:p>
          <a:p>
            <a:pPr marL="0" indent="0">
              <a:lnSpc>
                <a:spcPct val="120000"/>
              </a:lnSpc>
              <a:buNone/>
            </a:pPr>
            <a:r>
              <a:rPr lang="zh-CN" altLang="en-US" sz="1800" dirty="0"/>
              <a:t>在案例</a:t>
            </a:r>
            <a:r>
              <a:rPr lang="en-US" altLang="zh-CN" sz="1800" dirty="0"/>
              <a:t>2</a:t>
            </a:r>
            <a:r>
              <a:rPr lang="zh-CN" altLang="en-US" sz="1800" dirty="0"/>
              <a:t>基础上考虑，实际承载力并非立刻发生变化，而是有一定时间的延迟，即人口增加后经过一年使用资源才实际造成承载力发生变化。请将延迟加入系统当中推演人口总量的变化趋势</a:t>
            </a:r>
          </a:p>
        </p:txBody>
      </p:sp>
      <p:pic>
        <p:nvPicPr>
          <p:cNvPr id="4" name="图片 3"/>
          <p:cNvPicPr>
            <a:picLocks noChangeAspect="1"/>
          </p:cNvPicPr>
          <p:nvPr/>
        </p:nvPicPr>
        <p:blipFill>
          <a:blip r:embed="rId2"/>
          <a:stretch>
            <a:fillRect/>
          </a:stretch>
        </p:blipFill>
        <p:spPr>
          <a:xfrm>
            <a:off x="5662364" y="2084074"/>
            <a:ext cx="6334459" cy="4270689"/>
          </a:xfrm>
          <a:prstGeom prst="rect">
            <a:avLst/>
          </a:prstGeom>
        </p:spPr>
      </p:pic>
      <p:sp>
        <p:nvSpPr>
          <p:cNvPr id="5" name="文本框 4"/>
          <p:cNvSpPr txBox="1"/>
          <p:nvPr/>
        </p:nvSpPr>
        <p:spPr>
          <a:xfrm>
            <a:off x="2133972" y="5373216"/>
            <a:ext cx="5174815" cy="369332"/>
          </a:xfrm>
          <a:prstGeom prst="rect">
            <a:avLst/>
          </a:prstGeom>
          <a:noFill/>
        </p:spPr>
        <p:txBody>
          <a:bodyPr wrap="none" rtlCol="0">
            <a:spAutoFit/>
          </a:bodyPr>
          <a:lstStyle/>
          <a:p>
            <a:r>
              <a:rPr lang="zh-CN" altLang="en-US" dirty="0"/>
              <a:t>实际承载力</a:t>
            </a:r>
            <a:r>
              <a:rPr lang="en-US" altLang="zh-CN" dirty="0"/>
              <a:t>=DELAY1(</a:t>
            </a:r>
            <a:r>
              <a:rPr lang="zh-CN" altLang="en-US" dirty="0"/>
              <a:t>人口总量，</a:t>
            </a:r>
            <a:r>
              <a:rPr lang="en-US" altLang="zh-CN" dirty="0"/>
              <a:t>1</a:t>
            </a:r>
            <a:r>
              <a:rPr lang="zh-CN" altLang="en-US" dirty="0"/>
              <a:t>）</a:t>
            </a:r>
            <a:r>
              <a:rPr lang="en-US" altLang="zh-CN" dirty="0"/>
              <a:t>/</a:t>
            </a:r>
            <a:r>
              <a:rPr lang="zh-CN" altLang="en-US" dirty="0"/>
              <a:t>资源承载力</a:t>
            </a:r>
          </a:p>
        </p:txBody>
      </p:sp>
      <p:sp>
        <p:nvSpPr>
          <p:cNvPr id="8" name="椭圆 7"/>
          <p:cNvSpPr/>
          <p:nvPr/>
        </p:nvSpPr>
        <p:spPr>
          <a:xfrm>
            <a:off x="7606580" y="4509120"/>
            <a:ext cx="1800200"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703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超调模式</a:t>
            </a:r>
          </a:p>
        </p:txBody>
      </p:sp>
      <p:sp>
        <p:nvSpPr>
          <p:cNvPr id="3" name="内容占位符 2"/>
          <p:cNvSpPr>
            <a:spLocks noGrp="1"/>
          </p:cNvSpPr>
          <p:nvPr>
            <p:ph idx="1"/>
          </p:nvPr>
        </p:nvSpPr>
        <p:spPr/>
        <p:txBody>
          <a:bodyPr/>
          <a:lstStyle/>
          <a:p>
            <a:r>
              <a:rPr lang="zh-CN" altLang="en-US" dirty="0"/>
              <a:t>案例</a:t>
            </a:r>
            <a:r>
              <a:rPr lang="en-US" altLang="zh-CN" dirty="0"/>
              <a:t>3</a:t>
            </a:r>
            <a:r>
              <a:rPr lang="zh-CN" altLang="en-US" dirty="0"/>
              <a:t>中显示了一阶系统一种新的调节模式，超调模式</a:t>
            </a:r>
            <a:endParaRPr lang="en-US" altLang="zh-CN" dirty="0"/>
          </a:p>
          <a:p>
            <a:r>
              <a:rPr lang="zh-CN" altLang="en-US" dirty="0"/>
              <a:t>增长方式</a:t>
            </a:r>
            <a:endParaRPr lang="en-US" altLang="zh-CN" dirty="0"/>
          </a:p>
          <a:p>
            <a:pPr lvl="1"/>
            <a:r>
              <a:rPr lang="zh-CN" altLang="en-US" dirty="0"/>
              <a:t>带波动的</a:t>
            </a:r>
            <a:r>
              <a:rPr lang="en-US" altLang="zh-CN" dirty="0"/>
              <a:t>S</a:t>
            </a:r>
            <a:r>
              <a:rPr lang="zh-CN" altLang="en-US" dirty="0"/>
              <a:t>型增长</a:t>
            </a:r>
            <a:endParaRPr lang="en-US" altLang="zh-CN" dirty="0"/>
          </a:p>
          <a:p>
            <a:pPr lvl="1"/>
            <a:r>
              <a:rPr lang="zh-CN" altLang="en-US" dirty="0"/>
              <a:t>仍然有平衡点</a:t>
            </a:r>
            <a:endParaRPr lang="en-US" altLang="zh-CN" dirty="0"/>
          </a:p>
          <a:p>
            <a:pPr lvl="1"/>
            <a:r>
              <a:rPr lang="zh-CN" altLang="en-US" dirty="0"/>
              <a:t>区别于振荡模式</a:t>
            </a:r>
            <a:endParaRPr lang="en-US" altLang="zh-CN" dirty="0"/>
          </a:p>
          <a:p>
            <a:r>
              <a:rPr lang="zh-CN" altLang="en-US" dirty="0"/>
              <a:t>原因</a:t>
            </a:r>
            <a:endParaRPr lang="en-US" altLang="zh-CN" dirty="0"/>
          </a:p>
          <a:p>
            <a:pPr lvl="1"/>
            <a:r>
              <a:rPr lang="zh-CN" altLang="en-US" dirty="0"/>
              <a:t>控制调节的回路中存在延迟</a:t>
            </a:r>
            <a:endParaRPr lang="en-US" altLang="zh-CN" dirty="0"/>
          </a:p>
          <a:p>
            <a:pPr lvl="1"/>
            <a:endParaRPr lang="zh-CN" altLang="en-US" dirty="0"/>
          </a:p>
        </p:txBody>
      </p:sp>
    </p:spTree>
    <p:extLst>
      <p:ext uri="{BB962C8B-B14F-4D97-AF65-F5344CB8AC3E}">
        <p14:creationId xmlns:p14="http://schemas.microsoft.com/office/powerpoint/2010/main" val="310375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超调模式原理</a:t>
            </a:r>
          </a:p>
        </p:txBody>
      </p:sp>
      <p:sp>
        <p:nvSpPr>
          <p:cNvPr id="3" name="内容占位符 2"/>
          <p:cNvSpPr>
            <a:spLocks noGrp="1"/>
          </p:cNvSpPr>
          <p:nvPr>
            <p:ph idx="1"/>
          </p:nvPr>
        </p:nvSpPr>
        <p:spPr/>
        <p:txBody>
          <a:bodyPr/>
          <a:lstStyle/>
          <a:p>
            <a:r>
              <a:rPr lang="zh-CN" altLang="en-US" dirty="0"/>
              <a:t>在负反馈回路中加入延迟</a:t>
            </a:r>
            <a:endParaRPr lang="en-US" altLang="zh-CN" dirty="0"/>
          </a:p>
          <a:p>
            <a:r>
              <a:rPr lang="zh-CN" altLang="en-US" dirty="0"/>
              <a:t>围绕承载能力出现反复调整现象</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4798268" y="3073002"/>
            <a:ext cx="6789151" cy="3281761"/>
          </a:xfrm>
          <a:prstGeom prst="rect">
            <a:avLst/>
          </a:prstGeom>
        </p:spPr>
      </p:pic>
      <p:sp>
        <p:nvSpPr>
          <p:cNvPr id="5" name="文本框 4"/>
          <p:cNvSpPr txBox="1"/>
          <p:nvPr/>
        </p:nvSpPr>
        <p:spPr>
          <a:xfrm>
            <a:off x="7534572" y="6354763"/>
            <a:ext cx="3185487" cy="369332"/>
          </a:xfrm>
          <a:prstGeom prst="rect">
            <a:avLst/>
          </a:prstGeom>
          <a:noFill/>
        </p:spPr>
        <p:txBody>
          <a:bodyPr wrap="none" rtlCol="0">
            <a:spAutoFit/>
          </a:bodyPr>
          <a:lstStyle/>
          <a:p>
            <a:r>
              <a:rPr lang="zh-CN" altLang="en-US" dirty="0"/>
              <a:t>正负多回路一阶系统基本结构</a:t>
            </a:r>
          </a:p>
        </p:txBody>
      </p:sp>
    </p:spTree>
    <p:extLst>
      <p:ext uri="{BB962C8B-B14F-4D97-AF65-F5344CB8AC3E}">
        <p14:creationId xmlns:p14="http://schemas.microsoft.com/office/powerpoint/2010/main" val="274439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数学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59_TF02787947" id="{124DA91E-99CB-419E-AAA1-512E3751EB10}" vid="{FB4B810C-0487-49BA-A146-76B585018C49}"/>
    </a:ext>
  </a:extLst>
</a:theme>
</file>

<file path=ppt/theme/theme2.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ontrol xmlns="http://schemas.microsoft.com/VisualStudio/2011/storyboarding/control">
  <Id Name="System.Storyboarding.Common.DragSelection" Revision="1" Stencil="System.Storyboarding.Common" StencilVersion="0.1"/>
</Control>
</file>

<file path=customXml/item2.xml><?xml version="1.0" encoding="utf-8"?>
<Control xmlns="http://schemas.microsoft.com/VisualStudio/2011/storyboarding/control">
  <Id Name="System.Storyboarding.Common.TextInput" Revision="1" Stencil="System.Storyboarding.Common" StencilVersion="0.1"/>
</Control>
</file>

<file path=customXml/item3.xml><?xml version="1.0" encoding="utf-8"?>
<p:properties xmlns:p="http://schemas.microsoft.com/office/2006/metadata/properties" xmlns:xsi="http://www.w3.org/2001/XMLSchema-instance" xmlns:pc="http://schemas.microsoft.com/office/infopath/2007/PartnerControls">
  <documentManagement>
    <_dlc_DocId xmlns="b4ebf394-daf6-497a-96c5-a2f8c10b38cf">TT6HZDVJM2HV-178-321</_dlc_DocId>
    <_dlc_DocIdUrl xmlns="b4ebf394-daf6-497a-96c5-a2f8c10b38cf">
      <Url>http://vstsdfmoss/sites/VSTSDF/DevDiv/TFS/teams/rm/_layouts/DocIdRedir.aspx?ID=TT6HZDVJM2HV-178-321</Url>
      <Description>TT6HZDVJM2HV-178-321</Description>
    </_dlc_DocIdUrl>
  </documentManagement>
</p:properties>
</file>

<file path=customXml/item4.xml><?xml version="1.0" encoding="utf-8"?>
<Control xmlns="http://schemas.microsoft.com/VisualStudio/2011/storyboarding/control">
  <Id Name="System.Storyboarding.WindowsApps.WindowsAppsListBox" Revision="1" Stencil="System.Storyboarding.WindowsApps" StencilVersion="0.1"/>
</Control>
</file>

<file path=customXml/item5.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6.xml><?xml version="1.0" encoding="utf-8"?>
<Control xmlns="http://schemas.microsoft.com/VisualStudio/2011/storyboarding/control">
  <Id Name="System.Storyboarding.WindowsApps.WindowsAppsProgressRing" Revision="1" Stencil="System.Storyboarding.WindowsApps" StencilVersion="0.1"/>
</Control>
</file>

<file path=customXml/item7.xml><?xml version="1.0" encoding="utf-8"?>
<Control xmlns="http://schemas.microsoft.com/VisualStudio/2011/storyboarding/control">
  <Id Name="System.Storyboarding.Annotation.StickyNote" Revision="1" Stencil="System.Storyboarding.Annotation" StencilVersion="0.1"/>
</Control>
</file>

<file path=customXml/itemProps1.xml><?xml version="1.0" encoding="utf-8"?>
<ds:datastoreItem xmlns:ds="http://schemas.openxmlformats.org/officeDocument/2006/customXml" ds:itemID="{74F50758-6994-47AF-ADB4-84074E43B95D}">
  <ds:schemaRefs>
    <ds:schemaRef ds:uri="http://schemas.microsoft.com/VisualStudio/2011/storyboarding/control"/>
  </ds:schemaRefs>
</ds:datastoreItem>
</file>

<file path=customXml/itemProps2.xml><?xml version="1.0" encoding="utf-8"?>
<ds:datastoreItem xmlns:ds="http://schemas.openxmlformats.org/officeDocument/2006/customXml" ds:itemID="{195C3A57-25C5-4CAC-A396-8711CE839175}">
  <ds:schemaRefs>
    <ds:schemaRef ds:uri="http://schemas.microsoft.com/VisualStudio/2011/storyboarding/control"/>
  </ds:schemaRefs>
</ds:datastoreItem>
</file>

<file path=customXml/itemProps3.xml><?xml version="1.0" encoding="utf-8"?>
<ds:datastoreItem xmlns:ds="http://schemas.openxmlformats.org/officeDocument/2006/customXml" ds:itemID="{1322E1B6-B69B-4B1E-9F64-FFB1E4A65691}">
  <ds:schemaRefs>
    <ds:schemaRef ds:uri="http://schemas.microsoft.com/office/2006/metadata/properties"/>
    <ds:schemaRef ds:uri="http://schemas.microsoft.com/office/infopath/2007/PartnerControls"/>
    <ds:schemaRef ds:uri="b4ebf394-daf6-497a-96c5-a2f8c10b38cf"/>
  </ds:schemaRefs>
</ds:datastoreItem>
</file>

<file path=customXml/itemProps4.xml><?xml version="1.0" encoding="utf-8"?>
<ds:datastoreItem xmlns:ds="http://schemas.openxmlformats.org/officeDocument/2006/customXml" ds:itemID="{925928FA-66B2-4992-9AF7-6AAB34665E06}">
  <ds:schemaRefs>
    <ds:schemaRef ds:uri="http://schemas.microsoft.com/VisualStudio/2011/storyboarding/control"/>
  </ds:schemaRefs>
</ds:datastoreItem>
</file>

<file path=customXml/itemProps5.xml><?xml version="1.0" encoding="utf-8"?>
<ds:datastoreItem xmlns:ds="http://schemas.openxmlformats.org/officeDocument/2006/customXml" ds:itemID="{22271091-DDCE-44B5-B608-BB96BCA0C299}">
  <ds:schemaRefs>
    <ds:schemaRef ds:uri="http://schemas.microsoft.com/VisualStudio/2011/storyboarding/control"/>
  </ds:schemaRefs>
</ds:datastoreItem>
</file>

<file path=customXml/itemProps6.xml><?xml version="1.0" encoding="utf-8"?>
<ds:datastoreItem xmlns:ds="http://schemas.openxmlformats.org/officeDocument/2006/customXml" ds:itemID="{EE994FE8-9D1B-4C75-9803-F4D3D8088B5B}">
  <ds:schemaRefs>
    <ds:schemaRef ds:uri="http://schemas.microsoft.com/VisualStudio/2011/storyboarding/control"/>
  </ds:schemaRefs>
</ds:datastoreItem>
</file>

<file path=customXml/itemProps7.xml><?xml version="1.0" encoding="utf-8"?>
<ds:datastoreItem xmlns:ds="http://schemas.openxmlformats.org/officeDocument/2006/customXml" ds:itemID="{35CD12A2-2187-402A-B9D9-EF68624DB0B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带 Pi 的数学教育演示文稿（宽屏）</Template>
  <TotalTime>934</TotalTime>
  <Words>971</Words>
  <Application>Microsoft Macintosh PowerPoint</Application>
  <PresentationFormat>自定义</PresentationFormat>
  <Paragraphs>80</Paragraphs>
  <Slides>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楷体</vt:lpstr>
      <vt:lpstr>微软雅黑</vt:lpstr>
      <vt:lpstr>Arial</vt:lpstr>
      <vt:lpstr>Euphemia</vt:lpstr>
      <vt:lpstr>Wingdings</vt:lpstr>
      <vt:lpstr>数学 16x9</vt:lpstr>
      <vt:lpstr>物流系统建模与仿真</vt:lpstr>
      <vt:lpstr>多回路系统</vt:lpstr>
      <vt:lpstr>案例1:人口增长系统</vt:lpstr>
      <vt:lpstr>主导回路</vt:lpstr>
      <vt:lpstr>案例2:人口的多回路系统</vt:lpstr>
      <vt:lpstr>PowerPoint 演示文稿</vt:lpstr>
      <vt:lpstr>案例3:超调模式</vt:lpstr>
      <vt:lpstr>超调模式</vt:lpstr>
      <vt:lpstr>超调模式原理</vt:lpstr>
      <vt:lpstr>案例4:过度调节模式</vt:lpstr>
      <vt:lpstr>过度与崩溃</vt:lpstr>
      <vt:lpstr>目标变量的消耗</vt:lpstr>
      <vt:lpstr>案例5:流行扩散系统</vt:lpstr>
      <vt:lpstr>思考问题：主导回路如何实现转移？</vt:lpstr>
      <vt:lpstr>案例6:路径锁定实验</vt:lpstr>
      <vt:lpstr>PowerPoint 演示文稿</vt:lpstr>
      <vt:lpstr>PowerPoint 演示文稿</vt:lpstr>
      <vt:lpstr>实验总结</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物流系统建模与仿真</dc:title>
  <dc:creator>Ning Xu</dc:creator>
  <cp:lastModifiedBy>Xu Ning</cp:lastModifiedBy>
  <cp:revision>78</cp:revision>
  <dcterms:created xsi:type="dcterms:W3CDTF">2018-02-25T17:57:50Z</dcterms:created>
  <dcterms:modified xsi:type="dcterms:W3CDTF">2019-04-18T08:15:50Z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Tfs.IsStoryboard">
    <vt:bool>true</vt:bool>
  </property>
</Properties>
</file>