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9"/>
  </p:sldMasterIdLst>
  <p:notesMasterIdLst>
    <p:notesMasterId r:id="rId30"/>
  </p:notesMasterIdLst>
  <p:handoutMasterIdLst>
    <p:handoutMasterId r:id="rId31"/>
  </p:handoutMasterIdLst>
  <p:sldIdLst>
    <p:sldId id="256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77" r:id="rId19"/>
    <p:sldId id="272" r:id="rId20"/>
    <p:sldId id="273" r:id="rId21"/>
    <p:sldId id="274" r:id="rId22"/>
    <p:sldId id="291" r:id="rId23"/>
    <p:sldId id="292" r:id="rId24"/>
    <p:sldId id="264" r:id="rId25"/>
    <p:sldId id="265" r:id="rId26"/>
    <p:sldId id="276" r:id="rId27"/>
    <p:sldId id="266" r:id="rId28"/>
    <p:sldId id="270" r:id="rId2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howGuides="1">
      <p:cViewPr varScale="1">
        <p:scale>
          <a:sx n="87" d="100"/>
          <a:sy n="87" d="100"/>
        </p:scale>
        <p:origin x="696" y="78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customXml" Target="../customXml/item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2019年3月14日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zh-CN" altLang="en-US">
                <a:latin typeface="Arial" panose="020B0604020202020204" pitchFamily="34" charset="0"/>
                <a:sym typeface="Arial" panose="020B0604020202020204" pitchFamily="34" charset="0"/>
              </a:rPr>
              <a:t>四</a:t>
            </a:r>
            <a:r>
              <a:rPr lang="zh-CN" altLang="en-US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节 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逻辑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函数与测试函数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三、测试函数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测试函数常用来测试系统的输入输出性质，在软件里被归入“测试函数”类，其自身具有动态性。</a:t>
            </a:r>
            <a:endParaRPr lang="en-US" altLang="zh-CN" dirty="0" smtClean="0"/>
          </a:p>
          <a:p>
            <a:r>
              <a:rPr lang="zh-CN" altLang="en-US" dirty="0" smtClean="0"/>
              <a:t>必须掌握的几个测试函数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阶跃函数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斜坡函数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脉冲函数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延迟函数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平滑函数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52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smtClean="0"/>
              <a:t>阶跃函数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149048" cy="4572000"/>
          </a:xfrm>
        </p:spPr>
        <p:txBody>
          <a:bodyPr/>
          <a:lstStyle/>
          <a:p>
            <a:r>
              <a:rPr lang="zh-CN" altLang="en-US" smtClean="0"/>
              <a:t>从时间轴某时刻开始，之前为</a:t>
            </a:r>
            <a:r>
              <a:rPr lang="en-US" altLang="zh-CN" smtClean="0"/>
              <a:t>0</a:t>
            </a:r>
            <a:r>
              <a:rPr lang="zh-CN" altLang="en-US" smtClean="0"/>
              <a:t>，之后直接越到某数值。</a:t>
            </a:r>
            <a:endParaRPr lang="en-US" altLang="zh-CN" smtClean="0"/>
          </a:p>
          <a:p>
            <a:r>
              <a:rPr lang="zh-CN" altLang="en-US" smtClean="0"/>
              <a:t>模仿某业务开始并持续的状态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表达式：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step(</a:t>
            </a:r>
            <a:r>
              <a:rPr lang="zh-CN" altLang="en-US" smtClean="0"/>
              <a:t>数值</a:t>
            </a:r>
            <a:r>
              <a:rPr lang="en-US" altLang="zh-CN" smtClean="0"/>
              <a:t>,</a:t>
            </a:r>
            <a:r>
              <a:rPr lang="zh-CN" altLang="en-US" smtClean="0"/>
              <a:t>时间</a:t>
            </a:r>
            <a:r>
              <a:rPr lang="en-US" altLang="zh-CN" smtClean="0"/>
              <a:t>)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STEP(5,10)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20259" b="20418"/>
          <a:stretch/>
        </p:blipFill>
        <p:spPr>
          <a:xfrm>
            <a:off x="7512910" y="4293096"/>
            <a:ext cx="4062543" cy="23668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4897805"/>
            <a:ext cx="3921449" cy="14569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0601" b="20075"/>
          <a:stretch/>
        </p:blipFill>
        <p:spPr>
          <a:xfrm>
            <a:off x="7512910" y="1268760"/>
            <a:ext cx="3863327" cy="25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smtClean="0"/>
              <a:t>斜坡函数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在某时间段内从</a:t>
            </a:r>
            <a:r>
              <a:rPr lang="en-US" altLang="zh-CN" smtClean="0"/>
              <a:t>0</a:t>
            </a:r>
            <a:r>
              <a:rPr lang="zh-CN" altLang="en-US" smtClean="0"/>
              <a:t>逐步抬升至制定值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表达式：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RAMP(</a:t>
            </a:r>
            <a:r>
              <a:rPr lang="zh-CN" altLang="en-US" smtClean="0"/>
              <a:t>数值</a:t>
            </a:r>
            <a:r>
              <a:rPr lang="en-US" altLang="zh-CN" smtClean="0"/>
              <a:t>,</a:t>
            </a:r>
            <a:r>
              <a:rPr lang="zh-CN" altLang="en-US" smtClean="0"/>
              <a:t>开始时间</a:t>
            </a:r>
            <a:r>
              <a:rPr lang="en-US" altLang="zh-CN" smtClean="0"/>
              <a:t>,</a:t>
            </a:r>
            <a:r>
              <a:rPr lang="zh-CN" altLang="en-US" smtClean="0"/>
              <a:t>结束时间</a:t>
            </a:r>
            <a:r>
              <a:rPr lang="en-US" altLang="zh-CN" smtClean="0"/>
              <a:t>)</a:t>
            </a:r>
          </a:p>
          <a:p>
            <a:pPr marL="0" indent="0">
              <a:buNone/>
            </a:pPr>
            <a:r>
              <a:rPr lang="zh-CN" altLang="en-US" smtClean="0"/>
              <a:t>例：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inflow=ramp(15,20,50)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20783" b="20610"/>
          <a:stretch/>
        </p:blipFill>
        <p:spPr>
          <a:xfrm>
            <a:off x="7822604" y="1916832"/>
            <a:ext cx="3894761" cy="43652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725144"/>
            <a:ext cx="4265101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0783" b="20610"/>
          <a:stretch/>
        </p:blipFill>
        <p:spPr>
          <a:xfrm>
            <a:off x="7966620" y="2617"/>
            <a:ext cx="3573373" cy="40050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1499" y="292091"/>
            <a:ext cx="9782801" cy="95262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脉冲函数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2" y="1556792"/>
            <a:ext cx="9782801" cy="4572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脉冲函数表示一个时间段里发生的业务数量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表达式：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7030A0"/>
                </a:solidFill>
              </a:rPr>
              <a:t>PULSE(</a:t>
            </a:r>
            <a:r>
              <a:rPr lang="zh-CN" altLang="en-US" sz="2400" dirty="0" smtClean="0">
                <a:solidFill>
                  <a:srgbClr val="7030A0"/>
                </a:solidFill>
              </a:rPr>
              <a:t>开始时间</a:t>
            </a:r>
            <a:r>
              <a:rPr lang="en-US" altLang="zh-CN" sz="2400" dirty="0" smtClean="0">
                <a:solidFill>
                  <a:srgbClr val="7030A0"/>
                </a:solidFill>
              </a:rPr>
              <a:t>,</a:t>
            </a:r>
            <a:r>
              <a:rPr lang="zh-CN" altLang="en-US" sz="2400" dirty="0" smtClean="0">
                <a:solidFill>
                  <a:srgbClr val="7030A0"/>
                </a:solidFill>
              </a:rPr>
              <a:t>持续时间</a:t>
            </a:r>
            <a:r>
              <a:rPr lang="en-US" altLang="zh-CN" sz="2400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管理中的意义：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例：企业在第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天采购一次，共</a:t>
            </a:r>
            <a:r>
              <a:rPr lang="en-US" altLang="zh-CN" dirty="0" smtClean="0"/>
              <a:t>1</a:t>
            </a:r>
            <a:r>
              <a:rPr lang="zh-CN" altLang="en-US" dirty="0" smtClean="0"/>
              <a:t>吨物资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inflow=1*pulse(15,1)</a:t>
            </a:r>
          </a:p>
          <a:p>
            <a:r>
              <a:rPr lang="zh-CN" altLang="en-US" dirty="0" smtClean="0"/>
              <a:t>多级脉冲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7030A0"/>
                </a:solidFill>
              </a:rPr>
              <a:t>PULSE </a:t>
            </a:r>
            <a:r>
              <a:rPr lang="en-US" altLang="zh-CN" sz="2400" dirty="0">
                <a:solidFill>
                  <a:srgbClr val="7030A0"/>
                </a:solidFill>
              </a:rPr>
              <a:t>TRAIN(</a:t>
            </a:r>
            <a:r>
              <a:rPr lang="zh-CN" altLang="en-US" sz="2400" dirty="0">
                <a:solidFill>
                  <a:srgbClr val="7030A0"/>
                </a:solidFill>
              </a:rPr>
              <a:t>开始时间，持续时间，两个脉冲之间间隔，结束时间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  <a:endParaRPr lang="zh-CN" altLang="en-US" sz="2400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4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*</a:t>
            </a:r>
            <a:r>
              <a:rPr lang="zh-CN" altLang="en-US" dirty="0" smtClean="0"/>
              <a:t>延迟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事物产生变化，但是其传导需要延后一段时间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物流中，发货到收货之间有一个在途运输的延迟时间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疾病传染，感染到发病有一个潜伏期</a:t>
            </a:r>
            <a:endParaRPr lang="en-US" altLang="zh-CN" dirty="0" smtClean="0"/>
          </a:p>
          <a:p>
            <a:r>
              <a:rPr lang="zh-CN" altLang="en-US" dirty="0" smtClean="0"/>
              <a:t>延迟函数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 </a:t>
            </a:r>
            <a:r>
              <a:rPr lang="en-US" altLang="zh-CN" dirty="0" smtClean="0">
                <a:solidFill>
                  <a:srgbClr val="7030A0"/>
                </a:solidFill>
              </a:rPr>
              <a:t>DELAY(X</a:t>
            </a:r>
            <a:r>
              <a:rPr lang="zh-CN" altLang="en-US" dirty="0" smtClean="0">
                <a:solidFill>
                  <a:srgbClr val="7030A0"/>
                </a:solidFill>
              </a:rPr>
              <a:t>，</a:t>
            </a:r>
            <a:r>
              <a:rPr lang="en-US" altLang="zh-CN" dirty="0" smtClean="0">
                <a:solidFill>
                  <a:srgbClr val="7030A0"/>
                </a:solidFill>
              </a:rPr>
              <a:t>T</a:t>
            </a:r>
            <a:r>
              <a:rPr lang="zh-CN" altLang="en-US" dirty="0" smtClean="0">
                <a:solidFill>
                  <a:srgbClr val="7030A0"/>
                </a:solidFill>
              </a:rPr>
              <a:t>）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dirty="0" smtClean="0"/>
              <a:t>自变量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输入后，延后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时间才输出</a:t>
            </a:r>
            <a:endParaRPr lang="en-US" altLang="zh-CN" dirty="0" smtClean="0"/>
          </a:p>
          <a:p>
            <a:r>
              <a:rPr lang="zh-CN" altLang="en-US" dirty="0" smtClean="0"/>
              <a:t>延迟函数阶数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>
                <a:solidFill>
                  <a:srgbClr val="7030A0"/>
                </a:solidFill>
              </a:rPr>
              <a:t>DELAY3(X,T)</a:t>
            </a:r>
          </a:p>
          <a:p>
            <a:pPr lvl="1"/>
            <a:r>
              <a:rPr lang="zh-CN" altLang="en-US" dirty="0"/>
              <a:t>三</a:t>
            </a:r>
            <a:r>
              <a:rPr lang="zh-CN" altLang="en-US" dirty="0" smtClean="0"/>
              <a:t>阶延迟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17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*</a:t>
            </a:r>
            <a:r>
              <a:rPr lang="zh-CN" altLang="en-US" dirty="0" smtClean="0"/>
              <a:t>平滑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6589208" cy="4572000"/>
          </a:xfrm>
        </p:spPr>
        <p:txBody>
          <a:bodyPr/>
          <a:lstStyle/>
          <a:p>
            <a:r>
              <a:rPr lang="zh-CN" altLang="en-US" smtClean="0"/>
              <a:t>日常业务的突然改变，往往需要一定时间进行处理、消化，在数据上表现出曲线的尖锐变化被平滑为平缓趋势，并逐步达到目标</a:t>
            </a:r>
            <a:endParaRPr lang="en-US" altLang="zh-CN" smtClean="0"/>
          </a:p>
          <a:p>
            <a:r>
              <a:rPr lang="zh-CN" altLang="en-US" smtClean="0"/>
              <a:t>平滑函数</a:t>
            </a:r>
            <a:endParaRPr lang="en-US" altLang="zh-CN" smtClean="0"/>
          </a:p>
          <a:p>
            <a:pPr lvl="1"/>
            <a:r>
              <a:rPr lang="zh-CN" altLang="en-US" smtClean="0"/>
              <a:t>格式</a:t>
            </a:r>
            <a:r>
              <a:rPr lang="en-US" altLang="zh-CN" smtClean="0"/>
              <a:t>SMOOTH(X,T)</a:t>
            </a:r>
          </a:p>
          <a:p>
            <a:pPr lvl="1"/>
            <a:r>
              <a:rPr lang="zh-CN" altLang="en-US" smtClean="0"/>
              <a:t>自变量</a:t>
            </a:r>
            <a:r>
              <a:rPr lang="en-US" altLang="zh-CN" smtClean="0"/>
              <a:t>X</a:t>
            </a:r>
            <a:r>
              <a:rPr lang="zh-CN" altLang="en-US" smtClean="0"/>
              <a:t>输入后，需要经过</a:t>
            </a:r>
            <a:r>
              <a:rPr lang="en-US" altLang="zh-CN" smtClean="0"/>
              <a:t>T</a:t>
            </a:r>
            <a:r>
              <a:rPr lang="zh-CN" altLang="en-US" smtClean="0"/>
              <a:t>时间进行平滑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14692" y="5301208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NOTE</a:t>
            </a:r>
            <a:r>
              <a:rPr lang="zh-CN" altLang="en-US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：延迟与平滑是我们后边涉及到的两个专题内容，此处需先掌握这两个函数的用法。</a:t>
            </a:r>
            <a:endParaRPr lang="zh-CN" altLang="en-US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1495207"/>
            <a:ext cx="38671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四、随机函数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随机函数 </a:t>
            </a:r>
            <a:r>
              <a:rPr lang="en-US" altLang="zh-CN" smtClean="0"/>
              <a:t>RANDOM</a:t>
            </a:r>
            <a:r>
              <a:rPr lang="zh-CN" altLang="en-US" smtClean="0"/>
              <a:t>系列函数</a:t>
            </a:r>
            <a:endParaRPr lang="en-US" altLang="zh-CN" smtClean="0"/>
          </a:p>
          <a:p>
            <a:pPr lvl="1"/>
            <a:r>
              <a:rPr lang="zh-CN" altLang="en-US" smtClean="0"/>
              <a:t>所有随机函数均是动态的</a:t>
            </a:r>
            <a:endParaRPr lang="en-US" altLang="zh-CN" smtClean="0"/>
          </a:p>
          <a:p>
            <a:pPr lvl="1"/>
            <a:r>
              <a:rPr lang="zh-CN" altLang="en-US" smtClean="0"/>
              <a:t>随机函数均以</a:t>
            </a:r>
            <a:r>
              <a:rPr lang="en-US" altLang="zh-CN" smtClean="0"/>
              <a:t>RANDOM</a:t>
            </a:r>
            <a:r>
              <a:rPr lang="zh-CN" altLang="en-US" smtClean="0"/>
              <a:t>开头，加上对应分布名称</a:t>
            </a:r>
            <a:endParaRPr lang="en-US" altLang="zh-CN" smtClean="0"/>
          </a:p>
          <a:p>
            <a:pPr lvl="1"/>
            <a:r>
              <a:rPr lang="zh-CN" altLang="en-US" smtClean="0"/>
              <a:t>依赖随机种子</a:t>
            </a:r>
            <a:endParaRPr lang="en-US" altLang="zh-CN" smtClean="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表达式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1800" smtClean="0">
                <a:solidFill>
                  <a:srgbClr val="7030A0"/>
                </a:solidFill>
              </a:rPr>
              <a:t>RANDOM NORMAL(</a:t>
            </a:r>
            <a:r>
              <a:rPr lang="zh-CN" altLang="en-US" sz="1800" smtClean="0">
                <a:solidFill>
                  <a:srgbClr val="7030A0"/>
                </a:solidFill>
              </a:rPr>
              <a:t>最小值</a:t>
            </a:r>
            <a:r>
              <a:rPr lang="en-US" altLang="zh-CN" sz="1800" smtClean="0">
                <a:solidFill>
                  <a:srgbClr val="7030A0"/>
                </a:solidFill>
              </a:rPr>
              <a:t>,</a:t>
            </a:r>
            <a:r>
              <a:rPr lang="zh-CN" altLang="en-US" sz="1800" smtClean="0">
                <a:solidFill>
                  <a:srgbClr val="7030A0"/>
                </a:solidFill>
              </a:rPr>
              <a:t>最大值</a:t>
            </a:r>
            <a:r>
              <a:rPr lang="en-US" altLang="zh-CN" sz="1800" smtClean="0">
                <a:solidFill>
                  <a:srgbClr val="7030A0"/>
                </a:solidFill>
              </a:rPr>
              <a:t>,</a:t>
            </a:r>
            <a:r>
              <a:rPr lang="zh-CN" altLang="en-US" sz="1800" smtClean="0">
                <a:solidFill>
                  <a:srgbClr val="7030A0"/>
                </a:solidFill>
              </a:rPr>
              <a:t>期望</a:t>
            </a:r>
            <a:r>
              <a:rPr lang="en-US" altLang="zh-CN" sz="1800" smtClean="0">
                <a:solidFill>
                  <a:srgbClr val="7030A0"/>
                </a:solidFill>
              </a:rPr>
              <a:t>,</a:t>
            </a:r>
            <a:r>
              <a:rPr lang="zh-CN" altLang="en-US" sz="1800" smtClean="0">
                <a:solidFill>
                  <a:srgbClr val="7030A0"/>
                </a:solidFill>
              </a:rPr>
              <a:t>标准差</a:t>
            </a:r>
            <a:r>
              <a:rPr lang="en-US" altLang="zh-CN" sz="1800" smtClean="0">
                <a:solidFill>
                  <a:srgbClr val="7030A0"/>
                </a:solidFill>
              </a:rPr>
              <a:t>,</a:t>
            </a:r>
            <a:r>
              <a:rPr lang="zh-CN" altLang="en-US" sz="1800" smtClean="0">
                <a:solidFill>
                  <a:srgbClr val="7030A0"/>
                </a:solidFill>
              </a:rPr>
              <a:t>随机数种子</a:t>
            </a:r>
            <a:r>
              <a:rPr lang="en-US" altLang="zh-CN" sz="1800" smtClean="0">
                <a:solidFill>
                  <a:srgbClr val="7030A0"/>
                </a:solidFill>
              </a:rPr>
              <a:t>)</a:t>
            </a:r>
            <a:endParaRPr lang="zh-CN" altLang="en-US" sz="18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正态随机函数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VENSIM</a:t>
            </a:r>
            <a:r>
              <a:rPr lang="zh-CN" altLang="en-US" dirty="0" smtClean="0"/>
              <a:t>中的</a:t>
            </a:r>
            <a:r>
              <a:rPr lang="zh-CN" altLang="en-US" dirty="0" smtClean="0"/>
              <a:t>正</a:t>
            </a:r>
            <a:r>
              <a:rPr lang="zh-CN" altLang="en-US" dirty="0"/>
              <a:t>态</a:t>
            </a:r>
            <a:r>
              <a:rPr lang="zh-CN" altLang="en-US" dirty="0" smtClean="0"/>
              <a:t>随机函数</a:t>
            </a:r>
            <a:endParaRPr lang="en-US" altLang="zh-CN" dirty="0" smtClean="0"/>
          </a:p>
          <a:p>
            <a:r>
              <a:rPr lang="zh-CN" altLang="en-US" dirty="0" smtClean="0"/>
              <a:t>设置一个简单随机函数的输入系统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069" y="2924944"/>
            <a:ext cx="5684436" cy="36135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4221088"/>
            <a:ext cx="4734770" cy="1549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10286" y="3760475"/>
            <a:ext cx="4523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inflow=</a:t>
            </a:r>
            <a:r>
              <a:rPr lang="zh-CN" altLang="en-US" dirty="0" smtClean="0">
                <a:solidFill>
                  <a:srgbClr val="7030A0"/>
                </a:solidFill>
              </a:rPr>
              <a:t>RANDOM </a:t>
            </a:r>
            <a:r>
              <a:rPr lang="zh-CN" altLang="en-US" dirty="0">
                <a:solidFill>
                  <a:srgbClr val="7030A0"/>
                </a:solidFill>
              </a:rPr>
              <a:t>NORMAL(1, 10,7 , 2 , 12)</a:t>
            </a:r>
          </a:p>
        </p:txBody>
      </p:sp>
    </p:spTree>
    <p:extLst>
      <p:ext uri="{BB962C8B-B14F-4D97-AF65-F5344CB8AC3E}">
        <p14:creationId xmlns:p14="http://schemas.microsoft.com/office/powerpoint/2010/main" val="354982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企业仓库设置库存管理策略，当低于预期存量时开始进货，库存消耗设置为正态随机数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84" y="3429000"/>
            <a:ext cx="5579313" cy="28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4138" y="692696"/>
            <a:ext cx="9782801" cy="5760640"/>
          </a:xfrm>
        </p:spPr>
        <p:txBody>
          <a:bodyPr/>
          <a:lstStyle/>
          <a:p>
            <a:r>
              <a:rPr lang="zh-CN" altLang="en-US" dirty="0" smtClean="0"/>
              <a:t>均匀分布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/>
              <a:t>表达式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RANDOM </a:t>
            </a:r>
            <a:r>
              <a:rPr lang="en-US" altLang="zh-CN" sz="1600" dirty="0" smtClean="0">
                <a:solidFill>
                  <a:srgbClr val="7030A0"/>
                </a:solidFill>
              </a:rPr>
              <a:t>UNIFORM(</a:t>
            </a:r>
            <a:r>
              <a:rPr lang="zh-CN" altLang="en-US" sz="1600" dirty="0" smtClean="0">
                <a:solidFill>
                  <a:srgbClr val="7030A0"/>
                </a:solidFill>
              </a:rPr>
              <a:t>最小值</a:t>
            </a:r>
            <a:r>
              <a:rPr lang="en-US" altLang="zh-CN" sz="1600" dirty="0">
                <a:solidFill>
                  <a:srgbClr val="7030A0"/>
                </a:solidFill>
              </a:rPr>
              <a:t>,</a:t>
            </a:r>
            <a:r>
              <a:rPr lang="zh-CN" altLang="en-US" sz="1600" dirty="0">
                <a:solidFill>
                  <a:srgbClr val="7030A0"/>
                </a:solidFill>
              </a:rPr>
              <a:t>最大</a:t>
            </a:r>
            <a:r>
              <a:rPr lang="zh-CN" altLang="en-US" sz="1600" dirty="0" smtClean="0">
                <a:solidFill>
                  <a:srgbClr val="7030A0"/>
                </a:solidFill>
              </a:rPr>
              <a:t>值</a:t>
            </a:r>
            <a:r>
              <a:rPr lang="en-US" altLang="zh-CN" sz="1600" dirty="0" smtClean="0">
                <a:solidFill>
                  <a:srgbClr val="7030A0"/>
                </a:solidFill>
              </a:rPr>
              <a:t>,</a:t>
            </a:r>
            <a:r>
              <a:rPr lang="zh-CN" altLang="en-US" sz="1600" dirty="0">
                <a:solidFill>
                  <a:srgbClr val="7030A0"/>
                </a:solidFill>
              </a:rPr>
              <a:t>随机数种子</a:t>
            </a:r>
            <a:r>
              <a:rPr lang="en-US" altLang="zh-CN" sz="1600" dirty="0">
                <a:solidFill>
                  <a:srgbClr val="7030A0"/>
                </a:solidFill>
              </a:rPr>
              <a:t>)</a:t>
            </a:r>
            <a:endParaRPr lang="zh-CN" altLang="en-US" sz="1600" dirty="0">
              <a:solidFill>
                <a:srgbClr val="7030A0"/>
              </a:solidFill>
            </a:endParaRPr>
          </a:p>
          <a:p>
            <a:r>
              <a:rPr lang="zh-CN" altLang="en-US" dirty="0"/>
              <a:t>泊松分布随机数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RANDOM POISSON(</a:t>
            </a:r>
            <a:r>
              <a:rPr lang="en-US" altLang="zh-CN" sz="1600" dirty="0" err="1">
                <a:solidFill>
                  <a:srgbClr val="7030A0"/>
                </a:solidFill>
              </a:rPr>
              <a:t>m,x,M,h,r,s</a:t>
            </a:r>
            <a:r>
              <a:rPr lang="en-US" altLang="zh-CN" sz="1600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600" dirty="0"/>
              <a:t>m</a:t>
            </a:r>
            <a:r>
              <a:rPr lang="zh-CN" altLang="en-US" sz="1600" dirty="0"/>
              <a:t>最小值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x</a:t>
            </a:r>
            <a:r>
              <a:rPr lang="zh-CN" altLang="en-US" sz="1600" dirty="0"/>
              <a:t>最大值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M</a:t>
            </a:r>
            <a:r>
              <a:rPr lang="zh-CN" altLang="en-US" sz="1600" dirty="0"/>
              <a:t>平均值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h</a:t>
            </a:r>
            <a:r>
              <a:rPr lang="zh-CN" altLang="en-US" sz="1600" dirty="0"/>
              <a:t>平移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r</a:t>
            </a:r>
            <a:r>
              <a:rPr lang="zh-CN" altLang="en-US" sz="1600" dirty="0"/>
              <a:t>拉伸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s</a:t>
            </a:r>
            <a:r>
              <a:rPr lang="zh-CN" altLang="en-US" sz="1600" dirty="0"/>
              <a:t>随机种子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0201" b="20670"/>
          <a:stretch/>
        </p:blipFill>
        <p:spPr>
          <a:xfrm>
            <a:off x="6405539" y="9595"/>
            <a:ext cx="4896544" cy="32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4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一、</a:t>
            </a:r>
            <a:r>
              <a:rPr lang="zh-CN" altLang="en-US" dirty="0" smtClean="0"/>
              <a:t>逻辑函数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逻辑函数是仿真中常用功能，其功能是判断条件后决定取值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93436" y="2708920"/>
            <a:ext cx="436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基本格式：</a:t>
            </a:r>
            <a:endParaRPr lang="en-US" altLang="zh-CN" smtClean="0"/>
          </a:p>
          <a:p>
            <a:r>
              <a:rPr lang="en-US" altLang="zh-CN" smtClean="0"/>
              <a:t>IF THEN ELSE( </a:t>
            </a:r>
            <a:r>
              <a:rPr lang="zh-CN" altLang="en-US" smtClean="0"/>
              <a:t>判断条件，变量</a:t>
            </a:r>
            <a:r>
              <a:rPr lang="en-US" altLang="zh-CN" smtClean="0"/>
              <a:t>1</a:t>
            </a:r>
            <a:r>
              <a:rPr lang="zh-CN" altLang="en-US" smtClean="0"/>
              <a:t>，变量</a:t>
            </a:r>
            <a:r>
              <a:rPr lang="en-US" altLang="zh-CN" smtClean="0"/>
              <a:t>2)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806380" y="4077072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决策 6"/>
          <p:cNvSpPr/>
          <p:nvPr/>
        </p:nvSpPr>
        <p:spPr>
          <a:xfrm>
            <a:off x="6814492" y="3825044"/>
            <a:ext cx="1296144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条件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90756" y="328498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变量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209908" y="436510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变量</a:t>
            </a:r>
            <a:r>
              <a:rPr lang="en-US" altLang="zh-CN" smtClean="0"/>
              <a:t>2</a:t>
            </a:r>
            <a:endParaRPr lang="zh-CN" altLang="en-US"/>
          </a:p>
        </p:txBody>
      </p:sp>
      <p:cxnSp>
        <p:nvCxnSpPr>
          <p:cNvPr id="11" name="肘形连接符 10"/>
          <p:cNvCxnSpPr>
            <a:stCxn id="7" idx="3"/>
            <a:endCxn id="8" idx="1"/>
          </p:cNvCxnSpPr>
          <p:nvPr/>
        </p:nvCxnSpPr>
        <p:spPr>
          <a:xfrm flipV="1">
            <a:off x="8110636" y="3501008"/>
            <a:ext cx="1080120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3"/>
            <a:endCxn id="9" idx="1"/>
          </p:cNvCxnSpPr>
          <p:nvPr/>
        </p:nvCxnSpPr>
        <p:spPr>
          <a:xfrm>
            <a:off x="8110636" y="4077072"/>
            <a:ext cx="1099272" cy="504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342884" y="400506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案例（参考线的使用）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泊松分布描述了一种排队现象，即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某售后服务部每天收到的维修数量服从泊松分布，假设我们设置一年</a:t>
            </a:r>
            <a:r>
              <a:rPr lang="en-US" altLang="zh-CN" dirty="0" smtClean="0"/>
              <a:t>52</a:t>
            </a:r>
            <a:r>
              <a:rPr lang="zh-CN" altLang="en-US" dirty="0" smtClean="0"/>
              <a:t>周的服务工作量安排，对应相应服务能力，利用仿真模型检验工作安排是否能够满足服务需求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12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</a:t>
            </a:r>
            <a:r>
              <a:rPr lang="zh-CN" altLang="en-US" dirty="0" smtClean="0"/>
              <a:t>函数可以起到二选一的作用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73932" y="2297616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常见的比较大小函数</a:t>
            </a:r>
            <a:endParaRPr lang="en-US" altLang="zh-CN" dirty="0" smtClean="0"/>
          </a:p>
          <a:p>
            <a:r>
              <a:rPr lang="en-US" altLang="zh-CN" dirty="0" smtClean="0"/>
              <a:t>max(</a:t>
            </a:r>
            <a:r>
              <a:rPr lang="en-US" altLang="zh-CN" dirty="0" err="1" smtClean="0"/>
              <a:t>p,q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min(</a:t>
            </a:r>
            <a:r>
              <a:rPr lang="en-US" altLang="zh-CN" dirty="0" err="1" smtClean="0"/>
              <a:t>p,q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84" y="3860320"/>
            <a:ext cx="4944564" cy="26991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90556" y="2297616"/>
            <a:ext cx="3427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案例中的表达式设置</a:t>
            </a:r>
            <a:endParaRPr lang="en-US" altLang="zh-CN" smtClean="0"/>
          </a:p>
          <a:p>
            <a:r>
              <a:rPr lang="en-US" altLang="zh-CN" smtClean="0"/>
              <a:t>stock=INTEG(inflow,20)</a:t>
            </a:r>
          </a:p>
          <a:p>
            <a:r>
              <a:rPr lang="en-US" altLang="zh-CN" smtClean="0"/>
              <a:t>inflow=max(cos(0.2*Time),test)</a:t>
            </a:r>
          </a:p>
          <a:p>
            <a:r>
              <a:rPr lang="en-US" altLang="zh-CN" smtClean="0"/>
              <a:t>test=sin(0.2*Time)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3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005032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主供应商和次供应商提供的价格随市场波动，价格不同将采取不同采购策略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price1=sin(0.2*t)+1.2</a:t>
            </a:r>
          </a:p>
          <a:p>
            <a:pPr marL="0" indent="0">
              <a:buNone/>
            </a:pPr>
            <a:r>
              <a:rPr lang="en-US" altLang="zh-CN" smtClean="0"/>
              <a:t>price2=cos(0.3*t)+1.2</a:t>
            </a:r>
          </a:p>
          <a:p>
            <a:pPr marL="0" indent="0">
              <a:buNone/>
            </a:pPr>
            <a:r>
              <a:rPr lang="zh-CN" altLang="en-US" smtClean="0"/>
              <a:t>当</a:t>
            </a:r>
            <a:r>
              <a:rPr lang="en-US" altLang="zh-CN" smtClean="0"/>
              <a:t>price1</a:t>
            </a:r>
            <a:r>
              <a:rPr lang="zh-CN" altLang="en-US" smtClean="0"/>
              <a:t>低于</a:t>
            </a:r>
            <a:r>
              <a:rPr lang="en-US" altLang="zh-CN" smtClean="0"/>
              <a:t>price2</a:t>
            </a:r>
            <a:r>
              <a:rPr lang="zh-CN" altLang="en-US" smtClean="0"/>
              <a:t>时，每次采购量为</a:t>
            </a:r>
            <a:r>
              <a:rPr lang="en-US" altLang="zh-CN" smtClean="0"/>
              <a:t>1</a:t>
            </a:r>
            <a:r>
              <a:rPr lang="zh-CN" altLang="en-US" smtClean="0"/>
              <a:t>（吨），反之则一共采购量</a:t>
            </a:r>
            <a:r>
              <a:rPr lang="en-US" altLang="zh-CN" smtClean="0"/>
              <a:t>0.5</a:t>
            </a:r>
            <a:r>
              <a:rPr lang="zh-CN" altLang="en-US" smtClean="0"/>
              <a:t>（吨）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8" y="2884314"/>
            <a:ext cx="5793944" cy="32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3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逻辑运算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en-US" altLang="zh-CN" dirty="0" smtClean="0"/>
              <a:t>:and:</a:t>
            </a:r>
          </a:p>
          <a:p>
            <a:pPr marL="365760" lvl="1" indent="0">
              <a:buNone/>
            </a:pPr>
            <a:r>
              <a:rPr lang="en-US" altLang="zh-CN" dirty="0" smtClean="0"/>
              <a:t>:or:</a:t>
            </a:r>
          </a:p>
          <a:p>
            <a:pPr marL="365760" lvl="1" indent="0">
              <a:buNone/>
            </a:pPr>
            <a:r>
              <a:rPr lang="en-US" altLang="zh-CN" dirty="0" smtClean="0"/>
              <a:t>:not: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93435" y="3645024"/>
            <a:ext cx="398885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mtClean="0"/>
              <a:t>继续双供应商案例，我们不但要求主供应商价格要低于次供应商，还要求主供应商价格在</a:t>
            </a:r>
            <a:r>
              <a:rPr lang="en-US" altLang="zh-CN" smtClean="0"/>
              <a:t>1.0</a:t>
            </a:r>
            <a:r>
              <a:rPr lang="zh-CN" altLang="en-US" smtClean="0"/>
              <a:t>（万）之上才会执行高采购策略，否则会担心质量问题。</a:t>
            </a:r>
            <a:endParaRPr lang="en-US" altLang="zh-CN" smtClean="0"/>
          </a:p>
          <a:p>
            <a:pPr>
              <a:lnSpc>
                <a:spcPct val="110000"/>
              </a:lnSpc>
            </a:pPr>
            <a:r>
              <a:rPr lang="zh-CN" altLang="en-US" smtClean="0"/>
              <a:t>尝试做出库存仿真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0" y="2884314"/>
            <a:ext cx="5793944" cy="32878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70477" y="836712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那么，</a:t>
            </a:r>
            <a:r>
              <a:rPr lang="en-US" altLang="zh-CN" smtClean="0"/>
              <a:t>inflow</a:t>
            </a:r>
            <a:r>
              <a:rPr lang="zh-CN" altLang="en-US" smtClean="0"/>
              <a:t>处的条件则需要同时满足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price1&gt;price2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price1&gt;1.0</a:t>
            </a:r>
          </a:p>
          <a:p>
            <a:r>
              <a:rPr lang="en-US" altLang="zh-CN" smtClean="0"/>
              <a:t>inflow</a:t>
            </a:r>
            <a:r>
              <a:rPr lang="zh-CN" altLang="en-US" smtClean="0"/>
              <a:t>才会执行高采购方案，否则执行低采购方案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逻辑运算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0" y="2884314"/>
            <a:ext cx="5793944" cy="32878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93436" y="2204864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stock=INTEG(inflow,20)</a:t>
            </a:r>
          </a:p>
          <a:p>
            <a:r>
              <a:rPr lang="en-US" altLang="zh-CN" smtClean="0"/>
              <a:t>inflow=IF THEN ELSE (price1&gt;price2:and:price1&gt;1,2,0.5)</a:t>
            </a:r>
          </a:p>
          <a:p>
            <a:r>
              <a:rPr lang="en-US" altLang="zh-CN" smtClean="0"/>
              <a:t>price1=1.2*sin(0.2*Time)</a:t>
            </a:r>
          </a:p>
          <a:p>
            <a:r>
              <a:rPr lang="en-US" altLang="zh-CN" smtClean="0"/>
              <a:t>price2=1.2*cos(0.3*Time)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条件选择函数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19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二、表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表函数</a:t>
            </a:r>
            <a:r>
              <a:rPr lang="en-US" altLang="zh-CN" smtClean="0"/>
              <a:t>/</a:t>
            </a:r>
            <a:r>
              <a:rPr lang="zh-CN" altLang="en-US" smtClean="0"/>
              <a:t>图函数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当无法准确获得输入和输出之间函数关系时，表函数将经验估算的定性分析转化到大致的定量水平上，并在仿真时间段内建立对应关系。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88" y="3861048"/>
            <a:ext cx="4414373" cy="2877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56" y="3861048"/>
            <a:ext cx="4399012" cy="28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表函数数学描述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表函数是一大类函数，包括确定性的和不确定性的表函数</a:t>
            </a:r>
            <a:endParaRPr lang="en-US" altLang="zh-CN" dirty="0" smtClean="0"/>
          </a:p>
          <a:p>
            <a:r>
              <a:rPr lang="zh-CN" altLang="en-US" dirty="0" smtClean="0"/>
              <a:t>基本思想：将有价值的分析估算为可用于计算的数值</a:t>
            </a:r>
            <a:endParaRPr lang="en-US" altLang="zh-CN" dirty="0" smtClean="0"/>
          </a:p>
          <a:p>
            <a:r>
              <a:rPr lang="zh-CN" altLang="en-US" dirty="0"/>
              <a:t>表</a:t>
            </a:r>
            <a:r>
              <a:rPr lang="zh-CN" altLang="en-US" dirty="0" smtClean="0"/>
              <a:t>函数设置类型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auxillary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type:with</a:t>
            </a:r>
            <a:r>
              <a:rPr lang="en-US" altLang="zh-CN" dirty="0" smtClean="0"/>
              <a:t> lookup</a:t>
            </a:r>
          </a:p>
          <a:p>
            <a:r>
              <a:rPr lang="zh-CN" altLang="en-US" dirty="0" smtClean="0"/>
              <a:t>设置填写数据对</a:t>
            </a:r>
            <a:r>
              <a:rPr lang="en-US" altLang="zh-CN" dirty="0" smtClean="0"/>
              <a:t>/</a:t>
            </a:r>
            <a:r>
              <a:rPr lang="zh-CN" altLang="en-US" dirty="0" smtClean="0"/>
              <a:t>点坐标</a:t>
            </a:r>
            <a:r>
              <a:rPr lang="en-US" altLang="zh-CN" dirty="0" smtClean="0"/>
              <a:t>,(10,12)</a:t>
            </a:r>
          </a:p>
          <a:p>
            <a:r>
              <a:rPr lang="zh-CN" altLang="en-US" dirty="0" smtClean="0"/>
              <a:t>表函数的书写格式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7030A0"/>
                </a:solidFill>
              </a:rPr>
              <a:t>因变量</a:t>
            </a:r>
            <a:r>
              <a:rPr lang="en-US" altLang="zh-CN" sz="2000" dirty="0" smtClean="0">
                <a:solidFill>
                  <a:srgbClr val="7030A0"/>
                </a:solidFill>
              </a:rPr>
              <a:t>=WITH LOOKUP</a:t>
            </a:r>
            <a:r>
              <a:rPr lang="zh-CN" altLang="en-US" sz="2000" dirty="0" smtClean="0">
                <a:solidFill>
                  <a:srgbClr val="7030A0"/>
                </a:solidFill>
              </a:rPr>
              <a:t>（自变量</a:t>
            </a:r>
            <a:r>
              <a:rPr lang="en-US" altLang="zh-CN" sz="2000" dirty="0" smtClean="0">
                <a:solidFill>
                  <a:srgbClr val="7030A0"/>
                </a:solidFill>
              </a:rPr>
              <a:t>,[(0,0)-(12,100)],(0,15),(4,37),(11,87),(12,93) )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85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设置表函数考虑的要点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明确因果关系：明确自变量因变量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确定范围：确定数据范围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考虑关键点：考虑曲线端点、驻点、拐点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考虑平缓：逐段考虑曲线变化形状，曲线斜率是否平缓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7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4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83C598A-8CB1-49BE-A132-CFCF837BD01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2075</TotalTime>
  <Words>896</Words>
  <Application>Microsoft Office PowerPoint</Application>
  <PresentationFormat>自定义</PresentationFormat>
  <Paragraphs>133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华文楷体</vt:lpstr>
      <vt:lpstr>微软雅黑</vt:lpstr>
      <vt:lpstr>Arial</vt:lpstr>
      <vt:lpstr>Euphemia</vt:lpstr>
      <vt:lpstr>Wingdings</vt:lpstr>
      <vt:lpstr>数学 16x9</vt:lpstr>
      <vt:lpstr>物流系统建模与仿真</vt:lpstr>
      <vt:lpstr>一、逻辑函数</vt:lpstr>
      <vt:lpstr>比较函数</vt:lpstr>
      <vt:lpstr>练习案例</vt:lpstr>
      <vt:lpstr>逻辑运算符</vt:lpstr>
      <vt:lpstr>条件选择函数</vt:lpstr>
      <vt:lpstr>二、表函数</vt:lpstr>
      <vt:lpstr>表函数数学描述</vt:lpstr>
      <vt:lpstr>设置表函数考虑的要点</vt:lpstr>
      <vt:lpstr>三、测试函数</vt:lpstr>
      <vt:lpstr>阶跃函数</vt:lpstr>
      <vt:lpstr>斜坡函数</vt:lpstr>
      <vt:lpstr>脉冲函数</vt:lpstr>
      <vt:lpstr>*延迟函数</vt:lpstr>
      <vt:lpstr>*平滑函数</vt:lpstr>
      <vt:lpstr>四、随机函数</vt:lpstr>
      <vt:lpstr>正态随机函数</vt:lpstr>
      <vt:lpstr>案例</vt:lpstr>
      <vt:lpstr>PowerPoint 演示文稿</vt:lpstr>
      <vt:lpstr>案例（参考线的使用）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106</cp:revision>
  <dcterms:created xsi:type="dcterms:W3CDTF">2018-02-25T17:57:50Z</dcterms:created>
  <dcterms:modified xsi:type="dcterms:W3CDTF">2019-03-14T14:36:01Z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