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65" r:id="rId10"/>
    <p:sldId id="263" r:id="rId11"/>
    <p:sldId id="264" r:id="rId12"/>
    <p:sldId id="266" r:id="rId13"/>
    <p:sldId id="267" r:id="rId14"/>
    <p:sldId id="270" r:id="rId15"/>
    <p:sldId id="269" r:id="rId16"/>
    <p:sldId id="279" r:id="rId17"/>
    <p:sldId id="283" r:id="rId18"/>
    <p:sldId id="280" r:id="rId19"/>
    <p:sldId id="281" r:id="rId20"/>
    <p:sldId id="282" r:id="rId21"/>
    <p:sldId id="276" r:id="rId22"/>
    <p:sldId id="272" r:id="rId23"/>
    <p:sldId id="278" r:id="rId24"/>
    <p:sldId id="277"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413" autoAdjust="0"/>
  </p:normalViewPr>
  <p:slideViewPr>
    <p:cSldViewPr showGuides="1">
      <p:cViewPr varScale="1">
        <p:scale>
          <a:sx n="85" d="100"/>
          <a:sy n="85" d="100"/>
        </p:scale>
        <p:origin x="590" y="53"/>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2019年3月21日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2019年3月21日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2019年3月21日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2019年3月21日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2019年3月21日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2019年3月21日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2019年3月21日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2019年3月21日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smtClean="0"/>
              <a:t>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2019年3月21日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2019年3月21日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2019年3月21日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2019年3月21日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smtClean="0"/>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2019年3月21日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2019年3月21日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物流系统建模与仿真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r>
              <a:rPr lang="zh-CN" altLang="en-US" dirty="0" smtClean="0">
                <a:latin typeface="Arial" panose="020B0604020202020204" pitchFamily="34" charset="0"/>
                <a:ea typeface="微软雅黑" panose="020B0503020204020204" pitchFamily="34" charset="-122"/>
                <a:sym typeface="Arial" panose="020B0604020202020204" pitchFamily="34" charset="0"/>
              </a:rPr>
              <a:t>第八节 反馈回路</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885" y="10841"/>
            <a:ext cx="7920880" cy="763602"/>
          </a:xfrm>
        </p:spPr>
        <p:txBody>
          <a:bodyPr>
            <a:normAutofit/>
          </a:bodyPr>
          <a:lstStyle/>
          <a:p>
            <a:r>
              <a:rPr lang="zh-CN" altLang="en-US" sz="2400" dirty="0" smtClean="0"/>
              <a:t>模型复杂的时候仅转化部分关键变量，其他变量区分类型</a:t>
            </a:r>
            <a:endParaRPr lang="zh-CN" altLang="en-US" sz="2400" dirty="0"/>
          </a:p>
        </p:txBody>
      </p:sp>
      <p:pic>
        <p:nvPicPr>
          <p:cNvPr id="6" name="图片 5"/>
          <p:cNvPicPr>
            <a:picLocks noChangeAspect="1"/>
          </p:cNvPicPr>
          <p:nvPr/>
        </p:nvPicPr>
        <p:blipFill>
          <a:blip r:embed="rId2"/>
          <a:stretch>
            <a:fillRect/>
          </a:stretch>
        </p:blipFill>
        <p:spPr>
          <a:xfrm>
            <a:off x="2566020" y="774442"/>
            <a:ext cx="9109780" cy="5913321"/>
          </a:xfrm>
          <a:prstGeom prst="rect">
            <a:avLst/>
          </a:prstGeom>
        </p:spPr>
      </p:pic>
    </p:spTree>
    <p:extLst>
      <p:ext uri="{BB962C8B-B14F-4D97-AF65-F5344CB8AC3E}">
        <p14:creationId xmlns:p14="http://schemas.microsoft.com/office/powerpoint/2010/main" val="1908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图解分析法（速率</a:t>
            </a:r>
            <a:r>
              <a:rPr lang="en-US" altLang="zh-CN" dirty="0" smtClean="0"/>
              <a:t>-</a:t>
            </a:r>
            <a:r>
              <a:rPr lang="zh-CN" altLang="en-US" dirty="0" smtClean="0"/>
              <a:t>状态图）</a:t>
            </a:r>
            <a:endParaRPr lang="zh-CN" altLang="en-US" dirty="0"/>
          </a:p>
        </p:txBody>
      </p:sp>
      <p:sp>
        <p:nvSpPr>
          <p:cNvPr id="3" name="内容占位符 2"/>
          <p:cNvSpPr>
            <a:spLocks noGrp="1"/>
          </p:cNvSpPr>
          <p:nvPr>
            <p:ph idx="1"/>
          </p:nvPr>
        </p:nvSpPr>
        <p:spPr/>
        <p:txBody>
          <a:bodyPr/>
          <a:lstStyle/>
          <a:p>
            <a:r>
              <a:rPr lang="zh-CN" altLang="en-US" dirty="0" smtClean="0"/>
              <a:t>目的：便于思考变量之间随时间变化的关系，分析变量特征，寻找解决系统问题途径</a:t>
            </a:r>
            <a:endParaRPr lang="en-US" altLang="zh-CN" dirty="0" smtClean="0"/>
          </a:p>
          <a:p>
            <a:r>
              <a:rPr lang="zh-CN" altLang="en-US" dirty="0" smtClean="0"/>
              <a:t>以反馈系统为基础</a:t>
            </a:r>
            <a:endParaRPr lang="zh-CN" altLang="en-US" dirty="0"/>
          </a:p>
        </p:txBody>
      </p:sp>
      <p:sp>
        <p:nvSpPr>
          <p:cNvPr id="5" name="文本框 4"/>
          <p:cNvSpPr txBox="1"/>
          <p:nvPr/>
        </p:nvSpPr>
        <p:spPr>
          <a:xfrm>
            <a:off x="6958508" y="5301208"/>
            <a:ext cx="4320480" cy="646331"/>
          </a:xfrm>
          <a:prstGeom prst="rect">
            <a:avLst/>
          </a:prstGeom>
          <a:noFill/>
        </p:spPr>
        <p:txBody>
          <a:bodyPr wrap="square" rtlCol="0">
            <a:spAutoFit/>
          </a:bodyPr>
          <a:lstStyle/>
          <a:p>
            <a:r>
              <a:rPr lang="zh-CN" altLang="en-US" dirty="0" smtClean="0"/>
              <a:t>目前</a:t>
            </a:r>
            <a:r>
              <a:rPr lang="en-US" altLang="zh-CN" dirty="0" smtClean="0"/>
              <a:t>VENSIM</a:t>
            </a:r>
            <a:r>
              <a:rPr lang="zh-CN" altLang="en-US" dirty="0"/>
              <a:t> </a:t>
            </a:r>
            <a:r>
              <a:rPr lang="en-US" altLang="zh-CN" dirty="0" smtClean="0"/>
              <a:t>PLE</a:t>
            </a:r>
            <a:r>
              <a:rPr lang="zh-CN" altLang="en-US" dirty="0" smtClean="0"/>
              <a:t>版无此作图功能，可以到</a:t>
            </a:r>
            <a:r>
              <a:rPr lang="en-US" altLang="zh-CN" dirty="0" smtClean="0"/>
              <a:t>ITHINK</a:t>
            </a:r>
            <a:r>
              <a:rPr lang="zh-CN" altLang="en-US" dirty="0" smtClean="0"/>
              <a:t>中速率</a:t>
            </a:r>
            <a:r>
              <a:rPr lang="en-US" altLang="zh-CN" dirty="0" smtClean="0"/>
              <a:t>-</a:t>
            </a:r>
            <a:r>
              <a:rPr lang="zh-CN" altLang="en-US" dirty="0" smtClean="0"/>
              <a:t>状态图</a:t>
            </a:r>
            <a:endParaRPr lang="zh-CN" altLang="en-US" dirty="0"/>
          </a:p>
        </p:txBody>
      </p:sp>
    </p:spTree>
    <p:extLst>
      <p:ext uri="{BB962C8B-B14F-4D97-AF65-F5344CB8AC3E}">
        <p14:creationId xmlns:p14="http://schemas.microsoft.com/office/powerpoint/2010/main" val="257266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p>
        </p:txBody>
      </p:sp>
      <p:sp>
        <p:nvSpPr>
          <p:cNvPr id="3" name="内容占位符 2"/>
          <p:cNvSpPr>
            <a:spLocks noGrp="1"/>
          </p:cNvSpPr>
          <p:nvPr>
            <p:ph idx="1"/>
          </p:nvPr>
        </p:nvSpPr>
        <p:spPr>
          <a:xfrm>
            <a:off x="1439987" y="2905870"/>
            <a:ext cx="5040560" cy="2116832"/>
          </a:xfrm>
        </p:spPr>
        <p:txBody>
          <a:bodyPr>
            <a:normAutofit/>
          </a:bodyPr>
          <a:lstStyle/>
          <a:p>
            <a:pPr marL="0" indent="0">
              <a:buNone/>
            </a:pPr>
            <a:r>
              <a:rPr lang="en-US" altLang="zh-CN" sz="1600" dirty="0" smtClean="0"/>
              <a:t>L STOCK.K=STOCK.J+(INPUT.JK-OUTPUT.JK)*DT</a:t>
            </a:r>
          </a:p>
          <a:p>
            <a:pPr marL="0" indent="0">
              <a:buNone/>
            </a:pPr>
            <a:r>
              <a:rPr lang="en-US" altLang="zh-CN" sz="1600" dirty="0" smtClean="0"/>
              <a:t>N STOCK=20</a:t>
            </a:r>
          </a:p>
          <a:p>
            <a:pPr marL="0" indent="0">
              <a:buNone/>
            </a:pPr>
            <a:r>
              <a:rPr lang="en-US" altLang="zh-CN" sz="1600" dirty="0" smtClean="0"/>
              <a:t>R INPUT.KL=SIN(0.1*3.14*TIME.K)+0.1*STOCK.K</a:t>
            </a:r>
          </a:p>
          <a:p>
            <a:pPr marL="0" indent="0">
              <a:buNone/>
            </a:pPr>
            <a:r>
              <a:rPr lang="en-US" altLang="zh-CN" sz="1600" dirty="0" smtClean="0"/>
              <a:t>R OUTPUT.KL=0.7</a:t>
            </a:r>
          </a:p>
          <a:p>
            <a:pPr marL="0" indent="0">
              <a:buNone/>
            </a:pPr>
            <a:endParaRPr lang="zh-CN" altLang="en-US" sz="1600" dirty="0"/>
          </a:p>
        </p:txBody>
      </p:sp>
      <p:pic>
        <p:nvPicPr>
          <p:cNvPr id="4" name="图片 3"/>
          <p:cNvPicPr>
            <a:picLocks noChangeAspect="1"/>
          </p:cNvPicPr>
          <p:nvPr/>
        </p:nvPicPr>
        <p:blipFill>
          <a:blip r:embed="rId2"/>
          <a:stretch>
            <a:fillRect/>
          </a:stretch>
        </p:blipFill>
        <p:spPr>
          <a:xfrm>
            <a:off x="6310436" y="1700808"/>
            <a:ext cx="4695301" cy="928560"/>
          </a:xfrm>
          <a:prstGeom prst="rect">
            <a:avLst/>
          </a:prstGeom>
        </p:spPr>
      </p:pic>
      <p:grpSp>
        <p:nvGrpSpPr>
          <p:cNvPr id="9" name="组合 8"/>
          <p:cNvGrpSpPr/>
          <p:nvPr/>
        </p:nvGrpSpPr>
        <p:grpSpPr>
          <a:xfrm>
            <a:off x="7606580" y="4293096"/>
            <a:ext cx="3035318" cy="369332"/>
            <a:chOff x="7678588" y="4509120"/>
            <a:chExt cx="3035318" cy="369332"/>
          </a:xfrm>
        </p:grpSpPr>
        <p:sp>
          <p:nvSpPr>
            <p:cNvPr id="6" name="文本框 5"/>
            <p:cNvSpPr txBox="1"/>
            <p:nvPr/>
          </p:nvSpPr>
          <p:spPr>
            <a:xfrm>
              <a:off x="7678588" y="4509120"/>
              <a:ext cx="3035318" cy="369332"/>
            </a:xfrm>
            <a:prstGeom prst="rect">
              <a:avLst/>
            </a:prstGeom>
            <a:noFill/>
          </p:spPr>
          <p:txBody>
            <a:bodyPr wrap="none" rtlCol="0">
              <a:spAutoFit/>
            </a:bodyPr>
            <a:lstStyle/>
            <a:p>
              <a:r>
                <a:rPr lang="en-US" altLang="zh-CN" dirty="0" smtClean="0"/>
                <a:t>INPUT             STOCK</a:t>
              </a:r>
              <a:endParaRPr lang="zh-CN" altLang="en-US" dirty="0"/>
            </a:p>
          </p:txBody>
        </p:sp>
        <p:cxnSp>
          <p:nvCxnSpPr>
            <p:cNvPr id="8" name="直接箭头连接符 7"/>
            <p:cNvCxnSpPr/>
            <p:nvPr/>
          </p:nvCxnSpPr>
          <p:spPr>
            <a:xfrm>
              <a:off x="8470676" y="4693786"/>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7606580" y="5022702"/>
            <a:ext cx="2492990" cy="369332"/>
          </a:xfrm>
          <a:prstGeom prst="rect">
            <a:avLst/>
          </a:prstGeom>
          <a:noFill/>
        </p:spPr>
        <p:txBody>
          <a:bodyPr wrap="none" rtlCol="0">
            <a:spAutoFit/>
          </a:bodyPr>
          <a:lstStyle/>
          <a:p>
            <a:r>
              <a:rPr lang="zh-CN" altLang="en-US" dirty="0" smtClean="0"/>
              <a:t>这对关系是什么样子的</a:t>
            </a:r>
            <a:endParaRPr lang="zh-CN" altLang="en-US" dirty="0"/>
          </a:p>
        </p:txBody>
      </p:sp>
    </p:spTree>
    <p:extLst>
      <p:ext uri="{BB962C8B-B14F-4D97-AF65-F5344CB8AC3E}">
        <p14:creationId xmlns:p14="http://schemas.microsoft.com/office/powerpoint/2010/main" val="299692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50396" y="116632"/>
            <a:ext cx="5320067" cy="3061133"/>
          </a:xfrm>
          <a:prstGeom prst="rect">
            <a:avLst/>
          </a:prstGeom>
        </p:spPr>
      </p:pic>
      <p:pic>
        <p:nvPicPr>
          <p:cNvPr id="5" name="图片 4"/>
          <p:cNvPicPr>
            <a:picLocks noChangeAspect="1"/>
          </p:cNvPicPr>
          <p:nvPr/>
        </p:nvPicPr>
        <p:blipFill>
          <a:blip r:embed="rId3"/>
          <a:stretch>
            <a:fillRect/>
          </a:stretch>
        </p:blipFill>
        <p:spPr>
          <a:xfrm>
            <a:off x="5940474" y="3573016"/>
            <a:ext cx="5329989" cy="3066842"/>
          </a:xfrm>
          <a:prstGeom prst="rect">
            <a:avLst/>
          </a:prstGeom>
        </p:spPr>
      </p:pic>
      <p:sp>
        <p:nvSpPr>
          <p:cNvPr id="6" name="标题 5"/>
          <p:cNvSpPr>
            <a:spLocks noGrp="1"/>
          </p:cNvSpPr>
          <p:nvPr>
            <p:ph type="title"/>
          </p:nvPr>
        </p:nvSpPr>
        <p:spPr/>
        <p:txBody>
          <a:bodyPr/>
          <a:lstStyle/>
          <a:p>
            <a:r>
              <a:rPr lang="zh-CN" altLang="en-US" dirty="0"/>
              <a:t>思考</a:t>
            </a:r>
          </a:p>
        </p:txBody>
      </p:sp>
      <p:sp>
        <p:nvSpPr>
          <p:cNvPr id="8" name="文本占位符 7"/>
          <p:cNvSpPr>
            <a:spLocks noGrp="1"/>
          </p:cNvSpPr>
          <p:nvPr>
            <p:ph type="body" sz="half" idx="2"/>
          </p:nvPr>
        </p:nvSpPr>
        <p:spPr/>
        <p:txBody>
          <a:bodyPr/>
          <a:lstStyle/>
          <a:p>
            <a:r>
              <a:rPr lang="zh-CN" altLang="en-US" dirty="0" smtClean="0"/>
              <a:t>速率</a:t>
            </a:r>
            <a:r>
              <a:rPr lang="en-US" altLang="zh-CN" dirty="0" smtClean="0"/>
              <a:t>-</a:t>
            </a:r>
            <a:r>
              <a:rPr lang="zh-CN" altLang="en-US" dirty="0" smtClean="0"/>
              <a:t>状态关系图能够做什么事情</a:t>
            </a:r>
            <a:endParaRPr lang="zh-CN" altLang="en-US" dirty="0"/>
          </a:p>
        </p:txBody>
      </p:sp>
    </p:spTree>
    <p:extLst>
      <p:ext uri="{BB962C8B-B14F-4D97-AF65-F5344CB8AC3E}">
        <p14:creationId xmlns:p14="http://schemas.microsoft.com/office/powerpoint/2010/main" val="22625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例：平滑效果的系统</a:t>
            </a:r>
            <a:r>
              <a:rPr lang="zh-CN" altLang="en-US" dirty="0"/>
              <a:t>方程</a:t>
            </a:r>
            <a:r>
              <a:rPr lang="zh-CN" altLang="en-US" dirty="0" smtClean="0"/>
              <a:t>（</a:t>
            </a:r>
            <a:r>
              <a:rPr lang="en-US" altLang="zh-CN" dirty="0" smtClean="0"/>
              <a:t>DYNAMO</a:t>
            </a:r>
            <a:r>
              <a:rPr lang="zh-CN" altLang="en-US" dirty="0" smtClean="0"/>
              <a:t>）</a:t>
            </a:r>
            <a:endParaRPr lang="zh-CN" altLang="en-US" dirty="0"/>
          </a:p>
        </p:txBody>
      </p:sp>
      <p:sp>
        <p:nvSpPr>
          <p:cNvPr id="3" name="内容占位符 2"/>
          <p:cNvSpPr>
            <a:spLocks noGrp="1"/>
          </p:cNvSpPr>
          <p:nvPr>
            <p:ph idx="1"/>
          </p:nvPr>
        </p:nvSpPr>
        <p:spPr>
          <a:xfrm>
            <a:off x="1341884" y="1628800"/>
            <a:ext cx="5365072" cy="4572000"/>
          </a:xfrm>
        </p:spPr>
        <p:txBody>
          <a:bodyPr>
            <a:normAutofit/>
          </a:bodyPr>
          <a:lstStyle/>
          <a:p>
            <a:r>
              <a:rPr lang="zh-CN" altLang="en-US" sz="2400" dirty="0" smtClean="0"/>
              <a:t>其中</a:t>
            </a:r>
            <a:r>
              <a:rPr lang="en-US" altLang="zh-CN" sz="2400" dirty="0" smtClean="0"/>
              <a:t>SRATE</a:t>
            </a:r>
            <a:r>
              <a:rPr lang="zh-CN" altLang="en-US" sz="2400" dirty="0" smtClean="0"/>
              <a:t>使用了平滑函数</a:t>
            </a:r>
            <a:endParaRPr lang="en-US" altLang="zh-CN" sz="2400" dirty="0" smtClean="0"/>
          </a:p>
          <a:p>
            <a:pPr marL="0" indent="0">
              <a:buNone/>
            </a:pPr>
            <a:r>
              <a:rPr lang="en-US" altLang="zh-CN" sz="2400" dirty="0" smtClean="0"/>
              <a:t>L SVAR.K=SVAR.J+SRATE.JK*DT</a:t>
            </a:r>
          </a:p>
          <a:p>
            <a:pPr marL="0" indent="0">
              <a:buNone/>
            </a:pPr>
            <a:r>
              <a:rPr lang="en-US" altLang="zh-CN" sz="2400" dirty="0" smtClean="0"/>
              <a:t>N SVAR=500</a:t>
            </a:r>
          </a:p>
          <a:p>
            <a:pPr marL="0" indent="0">
              <a:buNone/>
            </a:pPr>
            <a:r>
              <a:rPr lang="en-US" altLang="zh-CN" sz="2400" dirty="0" smtClean="0"/>
              <a:t>R SRATE.KL=SMOOTH(SRATE.K,VAR)</a:t>
            </a:r>
          </a:p>
          <a:p>
            <a:pPr marL="0" indent="0">
              <a:buNone/>
            </a:pPr>
            <a:r>
              <a:rPr lang="en-US" altLang="zh-CN" sz="2400" dirty="0" smtClean="0"/>
              <a:t>A STIME.K=10*COS(0.5*TIME.K)</a:t>
            </a:r>
          </a:p>
          <a:p>
            <a:pPr marL="0" indent="0">
              <a:buNone/>
            </a:pPr>
            <a:r>
              <a:rPr lang="en-US" altLang="zh-CN" sz="2400" dirty="0" smtClean="0"/>
              <a:t>C VAR=3</a:t>
            </a:r>
            <a:endParaRPr lang="zh-CN" altLang="en-US" sz="2400" dirty="0"/>
          </a:p>
        </p:txBody>
      </p:sp>
      <p:pic>
        <p:nvPicPr>
          <p:cNvPr id="4" name="图片 3"/>
          <p:cNvPicPr>
            <a:picLocks noChangeAspect="1"/>
          </p:cNvPicPr>
          <p:nvPr/>
        </p:nvPicPr>
        <p:blipFill>
          <a:blip r:embed="rId2"/>
          <a:stretch>
            <a:fillRect/>
          </a:stretch>
        </p:blipFill>
        <p:spPr>
          <a:xfrm>
            <a:off x="6958508" y="2677359"/>
            <a:ext cx="4796821" cy="3523441"/>
          </a:xfrm>
          <a:prstGeom prst="rect">
            <a:avLst/>
          </a:prstGeom>
        </p:spPr>
      </p:pic>
    </p:spTree>
    <p:extLst>
      <p:ext uri="{BB962C8B-B14F-4D97-AF65-F5344CB8AC3E}">
        <p14:creationId xmlns:p14="http://schemas.microsoft.com/office/powerpoint/2010/main" val="293552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系统方程（</a:t>
            </a:r>
            <a:r>
              <a:rPr lang="en-US" altLang="zh-CN" dirty="0" smtClean="0"/>
              <a:t>VENSIM</a:t>
            </a:r>
            <a:r>
              <a:rPr lang="zh-CN" altLang="en-US" dirty="0" smtClean="0"/>
              <a:t>）</a:t>
            </a:r>
            <a:endParaRPr lang="zh-CN" altLang="en-US" dirty="0"/>
          </a:p>
        </p:txBody>
      </p:sp>
      <p:sp>
        <p:nvSpPr>
          <p:cNvPr id="3" name="内容占位符 2"/>
          <p:cNvSpPr>
            <a:spLocks noGrp="1"/>
          </p:cNvSpPr>
          <p:nvPr>
            <p:ph idx="1"/>
          </p:nvPr>
        </p:nvSpPr>
        <p:spPr>
          <a:xfrm>
            <a:off x="1593436" y="1600200"/>
            <a:ext cx="9782801" cy="4277072"/>
          </a:xfrm>
        </p:spPr>
        <p:txBody>
          <a:bodyPr/>
          <a:lstStyle/>
          <a:p>
            <a:r>
              <a:rPr lang="zh-CN" altLang="en-US" dirty="0" smtClean="0"/>
              <a:t>系统方程的书写逐步进行了简化，</a:t>
            </a:r>
            <a:r>
              <a:rPr lang="en-US" altLang="zh-CN" dirty="0" smtClean="0"/>
              <a:t>VENSIM</a:t>
            </a:r>
            <a:r>
              <a:rPr lang="zh-CN" altLang="en-US" dirty="0" smtClean="0"/>
              <a:t>中执行的是由</a:t>
            </a:r>
            <a:r>
              <a:rPr lang="en-US" altLang="zh-CN" dirty="0" smtClean="0"/>
              <a:t>DYNAMO</a:t>
            </a:r>
            <a:r>
              <a:rPr lang="zh-CN" altLang="en-US" dirty="0" smtClean="0"/>
              <a:t>简化而来的方程规范</a:t>
            </a:r>
            <a:endParaRPr lang="en-US" altLang="zh-CN" dirty="0" smtClean="0"/>
          </a:p>
          <a:p>
            <a:r>
              <a:rPr lang="zh-CN" altLang="en-US" dirty="0" smtClean="0"/>
              <a:t>函数的表达式</a:t>
            </a:r>
            <a:endParaRPr lang="en-US" altLang="zh-CN" dirty="0" smtClean="0"/>
          </a:p>
          <a:p>
            <a:pPr lvl="1">
              <a:buFont typeface="Wingdings" panose="05000000000000000000" pitchFamily="2" charset="2"/>
              <a:buChar char="l"/>
            </a:pPr>
            <a:r>
              <a:rPr lang="en-US" altLang="zh-CN" dirty="0" smtClean="0"/>
              <a:t> OUT2.KL=DELAY3(IN.JK, DEL)</a:t>
            </a:r>
          </a:p>
          <a:p>
            <a:pPr lvl="1">
              <a:buFont typeface="Wingdings" panose="05000000000000000000" pitchFamily="2" charset="2"/>
              <a:buChar char="l"/>
            </a:pPr>
            <a:endParaRPr lang="zh-CN" altLang="en-US" dirty="0"/>
          </a:p>
        </p:txBody>
      </p:sp>
      <p:pic>
        <p:nvPicPr>
          <p:cNvPr id="5" name="图片 4"/>
          <p:cNvPicPr>
            <a:picLocks noChangeAspect="1"/>
          </p:cNvPicPr>
          <p:nvPr/>
        </p:nvPicPr>
        <p:blipFill>
          <a:blip r:embed="rId2"/>
          <a:stretch>
            <a:fillRect/>
          </a:stretch>
        </p:blipFill>
        <p:spPr>
          <a:xfrm>
            <a:off x="2566020" y="4077072"/>
            <a:ext cx="9225632" cy="2607600"/>
          </a:xfrm>
          <a:prstGeom prst="rect">
            <a:avLst/>
          </a:prstGeom>
        </p:spPr>
      </p:pic>
    </p:spTree>
    <p:extLst>
      <p:ext uri="{BB962C8B-B14F-4D97-AF65-F5344CB8AC3E}">
        <p14:creationId xmlns:p14="http://schemas.microsoft.com/office/powerpoint/2010/main" val="78496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DYNAMO</a:t>
            </a:r>
            <a:r>
              <a:rPr lang="zh-CN" altLang="en-US" dirty="0" smtClean="0"/>
              <a:t>中的函数</a:t>
            </a:r>
            <a:endParaRPr lang="zh-CN" altLang="en-US" dirty="0"/>
          </a:p>
        </p:txBody>
      </p:sp>
      <p:sp>
        <p:nvSpPr>
          <p:cNvPr id="3" name="内容占位符 2"/>
          <p:cNvSpPr>
            <a:spLocks noGrp="1"/>
          </p:cNvSpPr>
          <p:nvPr>
            <p:ph idx="1"/>
          </p:nvPr>
        </p:nvSpPr>
        <p:spPr>
          <a:xfrm>
            <a:off x="1269876" y="1600200"/>
            <a:ext cx="5108699" cy="4572000"/>
          </a:xfrm>
        </p:spPr>
        <p:txBody>
          <a:bodyPr>
            <a:normAutofit/>
          </a:bodyPr>
          <a:lstStyle/>
          <a:p>
            <a:r>
              <a:rPr lang="zh-CN" altLang="en-US" sz="2400" dirty="0" smtClean="0"/>
              <a:t>软件中的表达式如何读取</a:t>
            </a:r>
            <a:endParaRPr lang="en-US" altLang="zh-CN" sz="2400" dirty="0" smtClean="0"/>
          </a:p>
          <a:p>
            <a:pPr marL="0" indent="0">
              <a:buNone/>
            </a:pPr>
            <a:r>
              <a:rPr lang="en-US" altLang="zh-CN" sz="2400" dirty="0" smtClean="0"/>
              <a:t>INV=INTEG(ORDERS-SHIP,200)</a:t>
            </a:r>
            <a:endParaRPr lang="zh-CN" altLang="en-US" sz="2400" dirty="0"/>
          </a:p>
        </p:txBody>
      </p:sp>
      <p:pic>
        <p:nvPicPr>
          <p:cNvPr id="4" name="图片 3"/>
          <p:cNvPicPr>
            <a:picLocks noChangeAspect="1"/>
          </p:cNvPicPr>
          <p:nvPr/>
        </p:nvPicPr>
        <p:blipFill>
          <a:blip r:embed="rId2"/>
          <a:stretch>
            <a:fillRect/>
          </a:stretch>
        </p:blipFill>
        <p:spPr>
          <a:xfrm>
            <a:off x="6378575" y="1781175"/>
            <a:ext cx="5810250" cy="5076825"/>
          </a:xfrm>
          <a:prstGeom prst="rect">
            <a:avLst/>
          </a:prstGeom>
        </p:spPr>
      </p:pic>
      <p:sp>
        <p:nvSpPr>
          <p:cNvPr id="5" name="矩形 4"/>
          <p:cNvSpPr/>
          <p:nvPr/>
        </p:nvSpPr>
        <p:spPr>
          <a:xfrm>
            <a:off x="6378575" y="4653136"/>
            <a:ext cx="1948085" cy="1296144"/>
          </a:xfrm>
          <a:prstGeom prst="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p:cNvSpPr/>
          <p:nvPr/>
        </p:nvSpPr>
        <p:spPr>
          <a:xfrm>
            <a:off x="6378575" y="2852936"/>
            <a:ext cx="2740173" cy="1728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511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简化式的书写</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由软件直接读出的方程式必须配图才能清楚表达变量间的关系</a:t>
            </a:r>
            <a:endParaRPr lang="en-US" altLang="zh-CN" sz="2400" dirty="0" smtClean="0"/>
          </a:p>
          <a:p>
            <a:pPr marL="0" indent="0">
              <a:buNone/>
            </a:pPr>
            <a:r>
              <a:rPr lang="en-US" altLang="zh-CN" sz="2400" dirty="0" smtClean="0"/>
              <a:t>STOCK=INTEG(INFLOW-OUTFLOW,200)</a:t>
            </a:r>
          </a:p>
          <a:p>
            <a:pPr marL="0" indent="0">
              <a:buNone/>
            </a:pPr>
            <a:r>
              <a:rPr lang="en-US" altLang="zh-CN" sz="2400" dirty="0" smtClean="0"/>
              <a:t>INFLOW=SIN(0.3*TIME)*STOCK</a:t>
            </a:r>
          </a:p>
          <a:p>
            <a:pPr marL="0" indent="0">
              <a:buNone/>
            </a:pPr>
            <a:r>
              <a:rPr lang="en-US" altLang="zh-CN" sz="2400" dirty="0" smtClean="0"/>
              <a:t>OUTFLOW=15</a:t>
            </a:r>
            <a:endParaRPr lang="zh-CN" altLang="en-US" sz="2400" dirty="0"/>
          </a:p>
        </p:txBody>
      </p:sp>
      <p:pic>
        <p:nvPicPr>
          <p:cNvPr id="4" name="图片 3"/>
          <p:cNvPicPr>
            <a:picLocks noChangeAspect="1"/>
          </p:cNvPicPr>
          <p:nvPr/>
        </p:nvPicPr>
        <p:blipFill>
          <a:blip r:embed="rId2"/>
          <a:stretch>
            <a:fillRect/>
          </a:stretch>
        </p:blipFill>
        <p:spPr>
          <a:xfrm>
            <a:off x="6310436" y="2924944"/>
            <a:ext cx="5579313" cy="2861687"/>
          </a:xfrm>
          <a:prstGeom prst="rect">
            <a:avLst/>
          </a:prstGeom>
        </p:spPr>
      </p:pic>
    </p:spTree>
    <p:extLst>
      <p:ext uri="{BB962C8B-B14F-4D97-AF65-F5344CB8AC3E}">
        <p14:creationId xmlns:p14="http://schemas.microsoft.com/office/powerpoint/2010/main" val="287134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因果分析图</a:t>
            </a:r>
            <a:endParaRPr kumimoji="1" lang="zh-CN" altLang="en-US" dirty="0"/>
          </a:p>
        </p:txBody>
      </p:sp>
      <p:sp>
        <p:nvSpPr>
          <p:cNvPr id="3" name="内容占位符 2"/>
          <p:cNvSpPr>
            <a:spLocks noGrp="1"/>
          </p:cNvSpPr>
          <p:nvPr>
            <p:ph idx="1"/>
          </p:nvPr>
        </p:nvSpPr>
        <p:spPr/>
        <p:txBody>
          <a:bodyPr/>
          <a:lstStyle/>
          <a:p>
            <a:r>
              <a:rPr kumimoji="1" lang="zh-CN" altLang="en-US" dirty="0" smtClean="0"/>
              <a:t>制图方式</a:t>
            </a:r>
          </a:p>
          <a:p>
            <a:pPr lvl="1"/>
            <a:r>
              <a:rPr kumimoji="1" lang="zh-CN" altLang="en-US" dirty="0" smtClean="0"/>
              <a:t>计算机：以</a:t>
            </a:r>
            <a:r>
              <a:rPr kumimoji="1" lang="en-US" altLang="zh-CN" dirty="0" err="1" smtClean="0"/>
              <a:t>Vensim</a:t>
            </a:r>
            <a:r>
              <a:rPr kumimoji="1" lang="zh-CN" altLang="en-US" dirty="0" smtClean="0"/>
              <a:t>图形为标准</a:t>
            </a:r>
          </a:p>
          <a:p>
            <a:pPr lvl="1"/>
            <a:r>
              <a:rPr kumimoji="1" lang="zh-CN" altLang="en-US" dirty="0" smtClean="0"/>
              <a:t>手绘：作为分析图遵守符号标准</a:t>
            </a:r>
          </a:p>
          <a:p>
            <a:r>
              <a:rPr kumimoji="1" lang="zh-CN" altLang="en-US" dirty="0" smtClean="0"/>
              <a:t>基本元素</a:t>
            </a:r>
          </a:p>
          <a:p>
            <a:pPr lvl="1"/>
            <a:r>
              <a:rPr kumimoji="1" lang="en-US" altLang="zh-CN" dirty="0" smtClean="0"/>
              <a:t>variable</a:t>
            </a:r>
            <a:r>
              <a:rPr kumimoji="1" lang="zh-CN" altLang="en-US" dirty="0" smtClean="0"/>
              <a:t>控件（所有变量不区分类型）</a:t>
            </a:r>
          </a:p>
          <a:p>
            <a:pPr lvl="1"/>
            <a:r>
              <a:rPr kumimoji="1" lang="zh-CN" altLang="en-US" dirty="0" smtClean="0"/>
              <a:t>连接线（仅有示意图功能）</a:t>
            </a:r>
          </a:p>
          <a:p>
            <a:pPr lvl="1"/>
            <a:r>
              <a:rPr kumimoji="1" lang="en-US" altLang="zh-CN" dirty="0" smtClean="0"/>
              <a:t>comment</a:t>
            </a:r>
            <a:r>
              <a:rPr kumimoji="1" lang="zh-CN" altLang="en-US" dirty="0" smtClean="0"/>
              <a:t>控件（产生回路标注和其他说明）</a:t>
            </a:r>
          </a:p>
          <a:p>
            <a:endParaRPr kumimoji="1" lang="zh-CN" altLang="en-US" dirty="0"/>
          </a:p>
        </p:txBody>
      </p:sp>
      <p:pic>
        <p:nvPicPr>
          <p:cNvPr id="4" name="图片 3"/>
          <p:cNvPicPr>
            <a:picLocks noChangeAspect="1"/>
          </p:cNvPicPr>
          <p:nvPr/>
        </p:nvPicPr>
        <p:blipFill>
          <a:blip r:embed="rId2"/>
          <a:stretch>
            <a:fillRect/>
          </a:stretch>
        </p:blipFill>
        <p:spPr>
          <a:xfrm>
            <a:off x="8902724" y="3215663"/>
            <a:ext cx="2305050" cy="695325"/>
          </a:xfrm>
          <a:prstGeom prst="rect">
            <a:avLst/>
          </a:prstGeom>
        </p:spPr>
      </p:pic>
    </p:spTree>
    <p:extLst>
      <p:ext uri="{BB962C8B-B14F-4D97-AF65-F5344CB8AC3E}">
        <p14:creationId xmlns:p14="http://schemas.microsoft.com/office/powerpoint/2010/main" val="174086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作图符号</a:t>
            </a:r>
            <a:endParaRPr lang="zh-CN" altLang="en-US" dirty="0"/>
          </a:p>
        </p:txBody>
      </p:sp>
      <p:sp>
        <p:nvSpPr>
          <p:cNvPr id="3" name="内容占位符 2"/>
          <p:cNvSpPr>
            <a:spLocks noGrp="1"/>
          </p:cNvSpPr>
          <p:nvPr>
            <p:ph idx="1"/>
          </p:nvPr>
        </p:nvSpPr>
        <p:spPr/>
        <p:txBody>
          <a:bodyPr/>
          <a:lstStyle/>
          <a:p>
            <a:r>
              <a:rPr lang="zh-CN" altLang="en-US" dirty="0" smtClean="0"/>
              <a:t>因果链的标记符号</a:t>
            </a:r>
          </a:p>
          <a:p>
            <a:pPr lvl="1"/>
            <a:r>
              <a:rPr lang="zh-CN" altLang="en-US" dirty="0" smtClean="0"/>
              <a:t>变量（使用名词）</a:t>
            </a:r>
          </a:p>
          <a:p>
            <a:pPr lvl="1"/>
            <a:r>
              <a:rPr lang="zh-CN" altLang="en-US" dirty="0" smtClean="0"/>
              <a:t>有向向量</a:t>
            </a:r>
          </a:p>
          <a:p>
            <a:pPr lvl="1"/>
            <a:r>
              <a:rPr lang="zh-CN" altLang="en-US" dirty="0" smtClean="0"/>
              <a:t>因果链极性</a:t>
            </a:r>
            <a:endParaRPr lang="zh-CN" altLang="en-US" dirty="0"/>
          </a:p>
          <a:p>
            <a:pPr lvl="1"/>
            <a:r>
              <a:rPr lang="zh-CN" altLang="en-US" dirty="0" smtClean="0"/>
              <a:t>延迟符号（若存在延迟）</a:t>
            </a:r>
          </a:p>
          <a:p>
            <a:pPr lvl="1"/>
            <a:endParaRPr lang="zh-CN" altLang="en-US" dirty="0"/>
          </a:p>
        </p:txBody>
      </p:sp>
      <p:pic>
        <p:nvPicPr>
          <p:cNvPr id="5" name="图片 4"/>
          <p:cNvPicPr>
            <a:picLocks noChangeAspect="1"/>
          </p:cNvPicPr>
          <p:nvPr/>
        </p:nvPicPr>
        <p:blipFill>
          <a:blip r:embed="rId2"/>
          <a:stretch>
            <a:fillRect/>
          </a:stretch>
        </p:blipFill>
        <p:spPr>
          <a:xfrm>
            <a:off x="7801739" y="2520143"/>
            <a:ext cx="3543300" cy="1295400"/>
          </a:xfrm>
          <a:prstGeom prst="rect">
            <a:avLst/>
          </a:prstGeom>
        </p:spPr>
      </p:pic>
      <p:pic>
        <p:nvPicPr>
          <p:cNvPr id="6" name="图片 5"/>
          <p:cNvPicPr>
            <a:picLocks noChangeAspect="1"/>
          </p:cNvPicPr>
          <p:nvPr/>
        </p:nvPicPr>
        <p:blipFill>
          <a:blip r:embed="rId3"/>
          <a:stretch>
            <a:fillRect/>
          </a:stretch>
        </p:blipFill>
        <p:spPr>
          <a:xfrm>
            <a:off x="7833199" y="504818"/>
            <a:ext cx="3136900" cy="1117600"/>
          </a:xfrm>
          <a:prstGeom prst="rect">
            <a:avLst/>
          </a:prstGeom>
        </p:spPr>
      </p:pic>
      <p:sp>
        <p:nvSpPr>
          <p:cNvPr id="7" name="文本框 6"/>
          <p:cNvSpPr txBox="1"/>
          <p:nvPr/>
        </p:nvSpPr>
        <p:spPr>
          <a:xfrm>
            <a:off x="8049223" y="1704638"/>
            <a:ext cx="2492990" cy="369332"/>
          </a:xfrm>
          <a:prstGeom prst="rect">
            <a:avLst/>
          </a:prstGeom>
          <a:noFill/>
        </p:spPr>
        <p:txBody>
          <a:bodyPr wrap="none" rtlCol="0">
            <a:spAutoFit/>
          </a:bodyPr>
          <a:lstStyle/>
          <a:p>
            <a:r>
              <a:rPr kumimoji="1" lang="zh-CN" altLang="en-US" dirty="0" smtClean="0"/>
              <a:t>单个因果链</a:t>
            </a:r>
            <a:r>
              <a:rPr kumimoji="1" lang="zh-CN" altLang="en-US" smtClean="0"/>
              <a:t>的标记符号</a:t>
            </a:r>
            <a:endParaRPr kumimoji="1" lang="zh-CN" altLang="en-US"/>
          </a:p>
        </p:txBody>
      </p:sp>
      <p:sp>
        <p:nvSpPr>
          <p:cNvPr id="8" name="文本框 7"/>
          <p:cNvSpPr txBox="1"/>
          <p:nvPr/>
        </p:nvSpPr>
        <p:spPr>
          <a:xfrm>
            <a:off x="8205187" y="3752288"/>
            <a:ext cx="2262158" cy="369332"/>
          </a:xfrm>
          <a:prstGeom prst="rect">
            <a:avLst/>
          </a:prstGeom>
          <a:noFill/>
        </p:spPr>
        <p:txBody>
          <a:bodyPr wrap="none" rtlCol="0">
            <a:spAutoFit/>
          </a:bodyPr>
          <a:lstStyle/>
          <a:p>
            <a:r>
              <a:rPr kumimoji="1" lang="zh-CN" altLang="en-US" dirty="0" smtClean="0"/>
              <a:t>带延迟的</a:t>
            </a:r>
            <a:r>
              <a:rPr kumimoji="1" lang="zh-CN" altLang="en-US" smtClean="0"/>
              <a:t>因果链标记</a:t>
            </a:r>
            <a:endParaRPr kumimoji="1" lang="zh-CN" altLang="en-US"/>
          </a:p>
        </p:txBody>
      </p:sp>
      <p:sp>
        <p:nvSpPr>
          <p:cNvPr id="13" name="文本框 12"/>
          <p:cNvSpPr txBox="1"/>
          <p:nvPr/>
        </p:nvSpPr>
        <p:spPr>
          <a:xfrm>
            <a:off x="1989956" y="6172200"/>
            <a:ext cx="4570482" cy="369332"/>
          </a:xfrm>
          <a:prstGeom prst="rect">
            <a:avLst/>
          </a:prstGeom>
          <a:noFill/>
        </p:spPr>
        <p:txBody>
          <a:bodyPr wrap="none" rtlCol="0">
            <a:spAutoFit/>
          </a:bodyPr>
          <a:lstStyle/>
          <a:p>
            <a:r>
              <a:rPr kumimoji="1" lang="zh-CN" altLang="en-US" dirty="0" smtClean="0"/>
              <a:t>通常，因果链线段带有一定弧度</a:t>
            </a:r>
            <a:r>
              <a:rPr kumimoji="1" lang="zh-CN" altLang="en-US" smtClean="0"/>
              <a:t>，便于观看</a:t>
            </a:r>
            <a:endParaRPr kumimoji="1" lang="zh-CN" altLang="en-US"/>
          </a:p>
        </p:txBody>
      </p:sp>
      <p:pic>
        <p:nvPicPr>
          <p:cNvPr id="15" name="图片 14"/>
          <p:cNvPicPr>
            <a:picLocks noChangeAspect="1"/>
          </p:cNvPicPr>
          <p:nvPr/>
        </p:nvPicPr>
        <p:blipFill>
          <a:blip r:embed="rId4"/>
          <a:stretch>
            <a:fillRect/>
          </a:stretch>
        </p:blipFill>
        <p:spPr>
          <a:xfrm>
            <a:off x="6097113" y="4769876"/>
            <a:ext cx="4889500" cy="1308100"/>
          </a:xfrm>
          <a:prstGeom prst="rect">
            <a:avLst/>
          </a:prstGeom>
        </p:spPr>
      </p:pic>
      <p:pic>
        <p:nvPicPr>
          <p:cNvPr id="16" name="图片 15"/>
          <p:cNvPicPr>
            <a:picLocks noChangeAspect="1"/>
          </p:cNvPicPr>
          <p:nvPr/>
        </p:nvPicPr>
        <p:blipFill>
          <a:blip r:embed="rId5"/>
          <a:stretch>
            <a:fillRect/>
          </a:stretch>
        </p:blipFill>
        <p:spPr>
          <a:xfrm>
            <a:off x="1053852" y="4393809"/>
            <a:ext cx="5168900" cy="1663700"/>
          </a:xfrm>
          <a:prstGeom prst="rect">
            <a:avLst/>
          </a:prstGeom>
        </p:spPr>
      </p:pic>
    </p:spTree>
    <p:extLst>
      <p:ext uri="{BB962C8B-B14F-4D97-AF65-F5344CB8AC3E}">
        <p14:creationId xmlns:p14="http://schemas.microsoft.com/office/powerpoint/2010/main" val="238357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作图符号</a:t>
            </a:r>
            <a:endParaRPr kumimoji="1" lang="zh-CN" altLang="en-US" dirty="0"/>
          </a:p>
        </p:txBody>
      </p:sp>
      <p:sp>
        <p:nvSpPr>
          <p:cNvPr id="3" name="内容占位符 2"/>
          <p:cNvSpPr>
            <a:spLocks noGrp="1"/>
          </p:cNvSpPr>
          <p:nvPr>
            <p:ph idx="1"/>
          </p:nvPr>
        </p:nvSpPr>
        <p:spPr/>
        <p:txBody>
          <a:bodyPr/>
          <a:lstStyle/>
          <a:p>
            <a:r>
              <a:rPr kumimoji="1" lang="zh-CN" altLang="en-US" dirty="0" smtClean="0"/>
              <a:t>反馈回路的标记</a:t>
            </a:r>
          </a:p>
          <a:p>
            <a:pPr lvl="1"/>
            <a:r>
              <a:rPr kumimoji="1" lang="zh-CN" altLang="en-US" dirty="0" smtClean="0"/>
              <a:t>因果链构成闭合回路</a:t>
            </a:r>
          </a:p>
          <a:p>
            <a:pPr lvl="1"/>
            <a:r>
              <a:rPr kumimoji="1" lang="zh-CN" altLang="en-US" dirty="0" smtClean="0"/>
              <a:t>因果链的正确标记</a:t>
            </a:r>
          </a:p>
          <a:p>
            <a:pPr lvl="1"/>
            <a:r>
              <a:rPr kumimoji="1" lang="zh-CN" altLang="en-US" dirty="0" smtClean="0"/>
              <a:t>反馈回路极性符号</a:t>
            </a:r>
          </a:p>
          <a:p>
            <a:pPr lvl="1"/>
            <a:r>
              <a:rPr kumimoji="1" lang="zh-CN" altLang="en-US" dirty="0" smtClean="0"/>
              <a:t>回路序号（同一个系统中存在多回路时）</a:t>
            </a:r>
            <a:endParaRPr kumimoji="1" lang="zh-CN" altLang="en-US" dirty="0"/>
          </a:p>
        </p:txBody>
      </p:sp>
      <p:pic>
        <p:nvPicPr>
          <p:cNvPr id="4" name="图片 3"/>
          <p:cNvPicPr>
            <a:picLocks noChangeAspect="1"/>
          </p:cNvPicPr>
          <p:nvPr/>
        </p:nvPicPr>
        <p:blipFill>
          <a:blip r:embed="rId2"/>
          <a:stretch>
            <a:fillRect/>
          </a:stretch>
        </p:blipFill>
        <p:spPr>
          <a:xfrm>
            <a:off x="5315058" y="3746500"/>
            <a:ext cx="3035300" cy="2425700"/>
          </a:xfrm>
          <a:prstGeom prst="rect">
            <a:avLst/>
          </a:prstGeom>
        </p:spPr>
      </p:pic>
      <p:pic>
        <p:nvPicPr>
          <p:cNvPr id="5" name="图片 4"/>
          <p:cNvPicPr>
            <a:picLocks noChangeAspect="1"/>
          </p:cNvPicPr>
          <p:nvPr/>
        </p:nvPicPr>
        <p:blipFill>
          <a:blip r:embed="rId3"/>
          <a:stretch>
            <a:fillRect/>
          </a:stretch>
        </p:blipFill>
        <p:spPr>
          <a:xfrm>
            <a:off x="8559181" y="3886200"/>
            <a:ext cx="3111500" cy="2298700"/>
          </a:xfrm>
          <a:prstGeom prst="rect">
            <a:avLst/>
          </a:prstGeom>
        </p:spPr>
      </p:pic>
      <p:pic>
        <p:nvPicPr>
          <p:cNvPr id="6" name="图片 5"/>
          <p:cNvPicPr>
            <a:picLocks noChangeAspect="1"/>
          </p:cNvPicPr>
          <p:nvPr/>
        </p:nvPicPr>
        <p:blipFill>
          <a:blip r:embed="rId4"/>
          <a:stretch>
            <a:fillRect/>
          </a:stretch>
        </p:blipFill>
        <p:spPr>
          <a:xfrm>
            <a:off x="9387153" y="513197"/>
            <a:ext cx="2527300" cy="2120900"/>
          </a:xfrm>
          <a:prstGeom prst="rect">
            <a:avLst/>
          </a:prstGeom>
        </p:spPr>
      </p:pic>
      <p:sp>
        <p:nvSpPr>
          <p:cNvPr id="7" name="文本框 6"/>
          <p:cNvSpPr txBox="1"/>
          <p:nvPr/>
        </p:nvSpPr>
        <p:spPr>
          <a:xfrm>
            <a:off x="8048190" y="219534"/>
            <a:ext cx="2031325" cy="2031325"/>
          </a:xfrm>
          <a:prstGeom prst="rect">
            <a:avLst/>
          </a:prstGeom>
          <a:noFill/>
        </p:spPr>
        <p:txBody>
          <a:bodyPr wrap="none" rtlCol="0">
            <a:spAutoFit/>
          </a:bodyPr>
          <a:lstStyle/>
          <a:p>
            <a:r>
              <a:rPr kumimoji="1" lang="zh-CN" altLang="en-US" dirty="0" smtClean="0"/>
              <a:t>反馈回路极性符号</a:t>
            </a:r>
          </a:p>
          <a:p>
            <a:endParaRPr kumimoji="1" lang="zh-CN" altLang="en-US" dirty="0" smtClean="0"/>
          </a:p>
          <a:p>
            <a:r>
              <a:rPr kumimoji="1" lang="zh-CN" altLang="en-US" dirty="0" smtClean="0"/>
              <a:t>符号类型</a:t>
            </a:r>
            <a:r>
              <a:rPr kumimoji="1" lang="en-US" altLang="zh-CN" dirty="0" smtClean="0"/>
              <a:t>1</a:t>
            </a:r>
            <a:endParaRPr kumimoji="1" lang="zh-CN" altLang="en-US" dirty="0" smtClean="0"/>
          </a:p>
          <a:p>
            <a:endParaRPr kumimoji="1" lang="zh-CN" altLang="en-US" dirty="0" smtClean="0"/>
          </a:p>
          <a:p>
            <a:endParaRPr kumimoji="1" lang="zh-CN" altLang="en-US" dirty="0"/>
          </a:p>
          <a:p>
            <a:endParaRPr kumimoji="1" lang="zh-CN" altLang="en-US" dirty="0" smtClean="0"/>
          </a:p>
          <a:p>
            <a:r>
              <a:rPr kumimoji="1" lang="zh-CN" altLang="en-US" dirty="0" smtClean="0"/>
              <a:t>符号类型</a:t>
            </a:r>
            <a:r>
              <a:rPr kumimoji="1" lang="en-US" altLang="zh-CN" dirty="0" smtClean="0"/>
              <a:t>2</a:t>
            </a:r>
            <a:endParaRPr kumimoji="1" lang="zh-CN" altLang="en-US" dirty="0"/>
          </a:p>
        </p:txBody>
      </p:sp>
      <p:sp>
        <p:nvSpPr>
          <p:cNvPr id="8" name="文本框 7"/>
          <p:cNvSpPr txBox="1"/>
          <p:nvPr/>
        </p:nvSpPr>
        <p:spPr>
          <a:xfrm>
            <a:off x="7612897" y="2544522"/>
            <a:ext cx="4032448" cy="646331"/>
          </a:xfrm>
          <a:prstGeom prst="rect">
            <a:avLst/>
          </a:prstGeom>
          <a:noFill/>
        </p:spPr>
        <p:txBody>
          <a:bodyPr wrap="square" rtlCol="0">
            <a:spAutoFit/>
          </a:bodyPr>
          <a:lstStyle/>
          <a:p>
            <a:r>
              <a:rPr kumimoji="1" lang="zh-CN" altLang="en-US" dirty="0" smtClean="0"/>
              <a:t>注意：反馈回路极性符号中箭头方向随因果链环路的方向</a:t>
            </a:r>
            <a:endParaRPr kumimoji="1" lang="zh-CN" altLang="en-US" dirty="0"/>
          </a:p>
        </p:txBody>
      </p:sp>
    </p:spTree>
    <p:extLst>
      <p:ext uri="{BB962C8B-B14F-4D97-AF65-F5344CB8AC3E}">
        <p14:creationId xmlns:p14="http://schemas.microsoft.com/office/powerpoint/2010/main" val="10713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作图符号</a:t>
            </a:r>
            <a:endParaRPr kumimoji="1" lang="zh-CN" altLang="en-US" dirty="0"/>
          </a:p>
        </p:txBody>
      </p:sp>
      <p:sp>
        <p:nvSpPr>
          <p:cNvPr id="3" name="内容占位符 2"/>
          <p:cNvSpPr>
            <a:spLocks noGrp="1"/>
          </p:cNvSpPr>
          <p:nvPr>
            <p:ph idx="1"/>
          </p:nvPr>
        </p:nvSpPr>
        <p:spPr/>
        <p:txBody>
          <a:bodyPr/>
          <a:lstStyle/>
          <a:p>
            <a:r>
              <a:rPr kumimoji="1" lang="zh-CN" altLang="en-US" dirty="0" smtClean="0"/>
              <a:t>尝试作出人口系统的增长关系图</a:t>
            </a:r>
          </a:p>
          <a:p>
            <a:r>
              <a:rPr kumimoji="1" lang="zh-CN" altLang="en-US" dirty="0" smtClean="0"/>
              <a:t>涉及变量</a:t>
            </a:r>
          </a:p>
          <a:p>
            <a:pPr lvl="1"/>
            <a:r>
              <a:rPr kumimoji="1" lang="zh-CN" altLang="en-US" dirty="0" smtClean="0"/>
              <a:t>人口总量</a:t>
            </a:r>
          </a:p>
          <a:p>
            <a:pPr lvl="1"/>
            <a:r>
              <a:rPr kumimoji="1" lang="zh-CN" altLang="en-US" dirty="0" smtClean="0"/>
              <a:t>出生人口</a:t>
            </a:r>
          </a:p>
          <a:p>
            <a:pPr lvl="1"/>
            <a:r>
              <a:rPr kumimoji="1" lang="zh-CN" altLang="en-US" dirty="0" smtClean="0"/>
              <a:t>出生率</a:t>
            </a:r>
          </a:p>
          <a:p>
            <a:pPr lvl="1"/>
            <a:r>
              <a:rPr kumimoji="1" lang="zh-CN" altLang="en-US" dirty="0" smtClean="0"/>
              <a:t>死亡人口</a:t>
            </a:r>
          </a:p>
          <a:p>
            <a:pPr lvl="1"/>
            <a:r>
              <a:rPr kumimoji="1" lang="zh-CN" altLang="en-US" dirty="0" smtClean="0"/>
              <a:t>死亡率</a:t>
            </a:r>
            <a:endParaRPr kumimoji="1" lang="zh-CN" altLang="en-US" dirty="0"/>
          </a:p>
        </p:txBody>
      </p:sp>
      <p:pic>
        <p:nvPicPr>
          <p:cNvPr id="4" name="图片 3"/>
          <p:cNvPicPr>
            <a:picLocks noChangeAspect="1"/>
          </p:cNvPicPr>
          <p:nvPr/>
        </p:nvPicPr>
        <p:blipFill>
          <a:blip r:embed="rId2"/>
          <a:stretch>
            <a:fillRect/>
          </a:stretch>
        </p:blipFill>
        <p:spPr>
          <a:xfrm>
            <a:off x="4870276" y="3573016"/>
            <a:ext cx="6219631" cy="2229945"/>
          </a:xfrm>
          <a:prstGeom prst="rect">
            <a:avLst/>
          </a:prstGeom>
        </p:spPr>
      </p:pic>
    </p:spTree>
    <p:extLst>
      <p:ext uri="{BB962C8B-B14F-4D97-AF65-F5344CB8AC3E}">
        <p14:creationId xmlns:p14="http://schemas.microsoft.com/office/powerpoint/2010/main" val="173430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反馈回路的极性：复杂反馈</a:t>
            </a:r>
            <a:endParaRPr lang="zh-CN" altLang="en-US"/>
          </a:p>
        </p:txBody>
      </p:sp>
      <p:sp>
        <p:nvSpPr>
          <p:cNvPr id="3" name="内容占位符 2"/>
          <p:cNvSpPr>
            <a:spLocks noGrp="1"/>
          </p:cNvSpPr>
          <p:nvPr>
            <p:ph idx="1"/>
          </p:nvPr>
        </p:nvSpPr>
        <p:spPr>
          <a:xfrm>
            <a:off x="1269876" y="1600200"/>
            <a:ext cx="5112568" cy="4572000"/>
          </a:xfrm>
        </p:spPr>
        <p:txBody>
          <a:bodyPr>
            <a:normAutofit/>
          </a:bodyPr>
          <a:lstStyle/>
          <a:p>
            <a:r>
              <a:rPr lang="zh-CN" altLang="en-US" sz="2400" smtClean="0"/>
              <a:t>复杂反馈</a:t>
            </a:r>
            <a:r>
              <a:rPr lang="en-US" altLang="zh-CN" sz="2400"/>
              <a:t>——</a:t>
            </a:r>
            <a:r>
              <a:rPr lang="zh-CN" altLang="en-US" sz="2400" smtClean="0"/>
              <a:t>由多个反馈回路构成的系统</a:t>
            </a:r>
            <a:endParaRPr lang="en-US" altLang="zh-CN" sz="2400" smtClean="0"/>
          </a:p>
          <a:p>
            <a:r>
              <a:rPr lang="zh-CN" altLang="en-US" sz="2400" smtClean="0"/>
              <a:t>特点：环中套环，回路中套回路</a:t>
            </a:r>
            <a:endParaRPr lang="en-US" altLang="zh-CN" sz="2400" smtClean="0"/>
          </a:p>
          <a:p>
            <a:r>
              <a:rPr lang="zh-CN" altLang="en-US" sz="2400" smtClean="0"/>
              <a:t>分析方法：逐个找出回路，判断极性，分析系统合理性</a:t>
            </a:r>
            <a:endParaRPr lang="zh-CN" altLang="en-US" sz="2400"/>
          </a:p>
        </p:txBody>
      </p:sp>
      <p:pic>
        <p:nvPicPr>
          <p:cNvPr id="5" name="图片 4"/>
          <p:cNvPicPr>
            <a:picLocks noChangeAspect="1"/>
          </p:cNvPicPr>
          <p:nvPr/>
        </p:nvPicPr>
        <p:blipFill>
          <a:blip r:embed="rId2"/>
          <a:stretch>
            <a:fillRect/>
          </a:stretch>
        </p:blipFill>
        <p:spPr>
          <a:xfrm>
            <a:off x="4870276" y="3573016"/>
            <a:ext cx="6219631" cy="2229945"/>
          </a:xfrm>
          <a:prstGeom prst="rect">
            <a:avLst/>
          </a:prstGeom>
        </p:spPr>
      </p:pic>
    </p:spTree>
    <p:extLst>
      <p:ext uri="{BB962C8B-B14F-4D97-AF65-F5344CB8AC3E}">
        <p14:creationId xmlns:p14="http://schemas.microsoft.com/office/powerpoint/2010/main" val="62369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862164" y="1988840"/>
            <a:ext cx="6203023" cy="4151362"/>
          </a:xfrm>
          <a:prstGeom prst="rect">
            <a:avLst/>
          </a:prstGeom>
        </p:spPr>
      </p:pic>
      <p:sp>
        <p:nvSpPr>
          <p:cNvPr id="2" name="文本框 1"/>
          <p:cNvSpPr txBox="1"/>
          <p:nvPr/>
        </p:nvSpPr>
        <p:spPr>
          <a:xfrm>
            <a:off x="1629916" y="476672"/>
            <a:ext cx="6984776" cy="1692771"/>
          </a:xfrm>
          <a:prstGeom prst="rect">
            <a:avLst/>
          </a:prstGeom>
          <a:noFill/>
        </p:spPr>
        <p:txBody>
          <a:bodyPr wrap="square" rtlCol="0">
            <a:spAutoFit/>
          </a:bodyPr>
          <a:lstStyle/>
          <a:p>
            <a:r>
              <a:rPr lang="zh-CN" altLang="en-US" sz="3200" dirty="0" smtClean="0">
                <a:latin typeface="华文宋体" panose="02010600040101010101" pitchFamily="2" charset="-122"/>
                <a:ea typeface="华文宋体" panose="02010600040101010101" pitchFamily="2" charset="-122"/>
              </a:rPr>
              <a:t>案例</a:t>
            </a:r>
            <a:endParaRPr lang="en-US" altLang="zh-CN" sz="3200" dirty="0" smtClean="0">
              <a:latin typeface="华文宋体" panose="02010600040101010101" pitchFamily="2" charset="-122"/>
              <a:ea typeface="华文宋体" panose="02010600040101010101" pitchFamily="2" charset="-122"/>
            </a:endParaRPr>
          </a:p>
          <a:p>
            <a:endParaRPr lang="en-US" altLang="zh-CN" sz="2400" dirty="0" smtClean="0">
              <a:latin typeface="华文宋体" panose="02010600040101010101" pitchFamily="2" charset="-122"/>
              <a:ea typeface="华文宋体" panose="02010600040101010101" pitchFamily="2" charset="-122"/>
            </a:endParaRPr>
          </a:p>
          <a:p>
            <a:r>
              <a:rPr lang="zh-CN" altLang="en-US" sz="2400" dirty="0" smtClean="0">
                <a:latin typeface="华文宋体" panose="02010600040101010101" pitchFamily="2" charset="-122"/>
                <a:ea typeface="华文宋体" panose="02010600040101010101" pitchFamily="2" charset="-122"/>
              </a:rPr>
              <a:t>当自然资源承载因素被加入后，系统的因果关系如何发生变化。</a:t>
            </a:r>
            <a:endParaRPr lang="zh-CN" altLang="en-US" sz="2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4229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亚当斯密描述的市场中看不见的手，市场是如何通过反馈发挥作用</a:t>
            </a:r>
            <a:endParaRPr lang="zh-CN" altLang="en-US" dirty="0"/>
          </a:p>
        </p:txBody>
      </p:sp>
      <p:pic>
        <p:nvPicPr>
          <p:cNvPr id="5" name="图片 4"/>
          <p:cNvPicPr>
            <a:picLocks noChangeAspect="1"/>
          </p:cNvPicPr>
          <p:nvPr/>
        </p:nvPicPr>
        <p:blipFill>
          <a:blip r:embed="rId2"/>
          <a:stretch>
            <a:fillRect/>
          </a:stretch>
        </p:blipFill>
        <p:spPr>
          <a:xfrm>
            <a:off x="7102524" y="2272921"/>
            <a:ext cx="4656691" cy="4111476"/>
          </a:xfrm>
          <a:prstGeom prst="rect">
            <a:avLst/>
          </a:prstGeom>
        </p:spPr>
      </p:pic>
      <p:sp>
        <p:nvSpPr>
          <p:cNvPr id="4" name="文本框 3"/>
          <p:cNvSpPr txBox="1"/>
          <p:nvPr/>
        </p:nvSpPr>
        <p:spPr>
          <a:xfrm>
            <a:off x="1224878" y="2446481"/>
            <a:ext cx="6408712" cy="2554545"/>
          </a:xfrm>
          <a:prstGeom prst="rect">
            <a:avLst/>
          </a:prstGeom>
          <a:noFill/>
        </p:spPr>
        <p:txBody>
          <a:bodyPr wrap="square" rtlCol="0">
            <a:spAutoFit/>
          </a:bodyPr>
          <a:lstStyle/>
          <a:p>
            <a:r>
              <a:rPr lang="zh-CN" altLang="en-US" sz="2000" dirty="0" smtClean="0"/>
              <a:t>每种特定商品的市场价格受实际供应能力和愿意支付商品自然价格者的需求见的比例所决定，当商品供给数量小于有效需求时，不是所有愿意购买者都能得到他们所需的商品。供给有时会超过有效需求，有时会低于有效需求。</a:t>
            </a:r>
            <a:endParaRPr lang="en-US" altLang="zh-CN" sz="2000" dirty="0" smtClean="0"/>
          </a:p>
          <a:p>
            <a:r>
              <a:rPr lang="zh-CN" altLang="en-US" sz="2000" dirty="0" smtClean="0"/>
              <a:t>需求对应了该商品同其替代品而言的相对价值，较高的相对价值增加需求，而抬高价格最终导致相对价值的降低。</a:t>
            </a:r>
            <a:endParaRPr lang="zh-CN" altLang="en-US" sz="2000" dirty="0"/>
          </a:p>
        </p:txBody>
      </p:sp>
    </p:spTree>
    <p:extLst>
      <p:ext uri="{BB962C8B-B14F-4D97-AF65-F5344CB8AC3E}">
        <p14:creationId xmlns:p14="http://schemas.microsoft.com/office/powerpoint/2010/main" val="50023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a:t>
            </a:r>
            <a:r>
              <a:rPr lang="zh-CN" altLang="en-US" dirty="0" smtClean="0"/>
              <a:t>图（因果分析向模型转化）</a:t>
            </a:r>
            <a:endParaRPr lang="zh-CN" altLang="en-US" dirty="0"/>
          </a:p>
        </p:txBody>
      </p:sp>
      <p:sp>
        <p:nvSpPr>
          <p:cNvPr id="3" name="内容占位符 2"/>
          <p:cNvSpPr>
            <a:spLocks noGrp="1"/>
          </p:cNvSpPr>
          <p:nvPr>
            <p:ph idx="1"/>
          </p:nvPr>
        </p:nvSpPr>
        <p:spPr/>
        <p:txBody>
          <a:bodyPr/>
          <a:lstStyle/>
          <a:p>
            <a:r>
              <a:rPr lang="zh-CN" altLang="en-US" dirty="0" smtClean="0"/>
              <a:t>将因果分析转化为模型</a:t>
            </a:r>
            <a:endParaRPr lang="en-US" altLang="zh-CN" dirty="0" smtClean="0"/>
          </a:p>
          <a:p>
            <a:r>
              <a:rPr lang="zh-CN" altLang="en-US" dirty="0" smtClean="0"/>
              <a:t>找出关键的存量和流量</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638028" y="3573016"/>
            <a:ext cx="3629341" cy="2124240"/>
          </a:xfrm>
          <a:prstGeom prst="rect">
            <a:avLst/>
          </a:prstGeom>
        </p:spPr>
      </p:pic>
      <p:pic>
        <p:nvPicPr>
          <p:cNvPr id="5" name="图片 4"/>
          <p:cNvPicPr>
            <a:picLocks noChangeAspect="1"/>
          </p:cNvPicPr>
          <p:nvPr/>
        </p:nvPicPr>
        <p:blipFill>
          <a:blip r:embed="rId3"/>
          <a:stretch>
            <a:fillRect/>
          </a:stretch>
        </p:blipFill>
        <p:spPr>
          <a:xfrm>
            <a:off x="8686700" y="3623380"/>
            <a:ext cx="2944081" cy="2086080"/>
          </a:xfrm>
          <a:prstGeom prst="rect">
            <a:avLst/>
          </a:prstGeom>
        </p:spPr>
      </p:pic>
    </p:spTree>
    <p:extLst>
      <p:ext uri="{BB962C8B-B14F-4D97-AF65-F5344CB8AC3E}">
        <p14:creationId xmlns:p14="http://schemas.microsoft.com/office/powerpoint/2010/main" val="215746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WindowsApps.WindowsAppsListBox" Revision="1" Stencil="System.Storyboarding.WindowsApps" StencilVersion="0.1"/>
</Control>
</file>

<file path=customXml/item5.xml><?xml version="1.0" encoding="utf-8"?>
<Control xmlns="http://schemas.microsoft.com/VisualStudio/2011/storyboarding/control">
  <Id Name="System.Storyboarding.WindowsApps.WindowsAppsProgressRing" Revision="1" Stencil="System.Storyboarding.WindowsApps" StencilVersion="0.1"/>
</Control>
</file>

<file path=customXml/item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7.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3.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4.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5.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6.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7.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1198</TotalTime>
  <Words>563</Words>
  <Application>Microsoft Office PowerPoint</Application>
  <PresentationFormat>自定义</PresentationFormat>
  <Paragraphs>89</Paragraphs>
  <Slides>17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华文宋体</vt:lpstr>
      <vt:lpstr>微软雅黑</vt:lpstr>
      <vt:lpstr>Arial</vt:lpstr>
      <vt:lpstr>Euphemia</vt:lpstr>
      <vt:lpstr>Wingdings</vt:lpstr>
      <vt:lpstr>数学 16x9</vt:lpstr>
      <vt:lpstr>物流系统建模与仿真</vt:lpstr>
      <vt:lpstr>因果分析图</vt:lpstr>
      <vt:lpstr>作图符号</vt:lpstr>
      <vt:lpstr>作图符号</vt:lpstr>
      <vt:lpstr>作图符号</vt:lpstr>
      <vt:lpstr>反馈回路的极性：复杂反馈</vt:lpstr>
      <vt:lpstr>PowerPoint 演示文稿</vt:lpstr>
      <vt:lpstr>案例</vt:lpstr>
      <vt:lpstr>混合图（因果分析向模型转化）</vt:lpstr>
      <vt:lpstr>模型复杂的时候仅转化部分关键变量，其他变量区分类型</vt:lpstr>
      <vt:lpstr>图解分析法（速率-状态图）</vt:lpstr>
      <vt:lpstr>案例</vt:lpstr>
      <vt:lpstr>思考</vt:lpstr>
      <vt:lpstr>例：平滑效果的系统方程（DYNAMO）</vt:lpstr>
      <vt:lpstr>系统方程（VENSIM）</vt:lpstr>
      <vt:lpstr>DYNAMO中的函数</vt:lpstr>
      <vt:lpstr>简化式的书写</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79</cp:revision>
  <dcterms:created xsi:type="dcterms:W3CDTF">2018-02-25T17:57:50Z</dcterms:created>
  <dcterms:modified xsi:type="dcterms:W3CDTF">2019-03-21T11:04:53Z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