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6"/>
  </p:notesMasterIdLst>
  <p:handoutMasterIdLst>
    <p:handoutMasterId r:id="rId27"/>
  </p:handoutMasterIdLst>
  <p:sldIdLst>
    <p:sldId id="256" r:id="rId9"/>
    <p:sldId id="257" r:id="rId10"/>
    <p:sldId id="262" r:id="rId11"/>
    <p:sldId id="263" r:id="rId12"/>
    <p:sldId id="270" r:id="rId13"/>
    <p:sldId id="259" r:id="rId14"/>
    <p:sldId id="260" r:id="rId15"/>
    <p:sldId id="265" r:id="rId16"/>
    <p:sldId id="266" r:id="rId17"/>
    <p:sldId id="261" r:id="rId18"/>
    <p:sldId id="268" r:id="rId19"/>
    <p:sldId id="267" r:id="rId20"/>
    <p:sldId id="269" r:id="rId21"/>
    <p:sldId id="264" r:id="rId22"/>
    <p:sldId id="271" r:id="rId23"/>
    <p:sldId id="272" r:id="rId24"/>
    <p:sldId id="273" r:id="rId2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768" autoAdjust="0"/>
  </p:normalViewPr>
  <p:slideViewPr>
    <p:cSldViewPr showGuides="1">
      <p:cViewPr varScale="1">
        <p:scale>
          <a:sx n="105" d="100"/>
          <a:sy n="105" d="100"/>
        </p:scale>
        <p:origin x="880" y="19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2019年5月4日 Saturday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2019年5月4日 Saturday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2019年5月4日 Saturday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2019年5月4日 Saturday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2019年5月4日 Saturday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2019年5月4日 Saturday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第十四节 二阶并联系统</a:t>
            </a:r>
          </a:p>
        </p:txBody>
      </p:sp>
      <p:pic>
        <p:nvPicPr>
          <p:cNvPr id="5" name="图片 4">
            <a:extLst>
              <a:ext uri="{FF2B5EF4-FFF2-40B4-BE49-F238E27FC236}">
                <a16:creationId xmlns:a16="http://schemas.microsoft.com/office/drawing/2014/main" id="{4417642B-2798-E441-8F58-89D1F6238C95}"/>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3</a:t>
            </a:r>
            <a:r>
              <a:rPr lang="zh-CN" altLang="en-US" dirty="0"/>
              <a:t>：恶性竞争</a:t>
            </a:r>
          </a:p>
        </p:txBody>
      </p:sp>
      <p:sp>
        <p:nvSpPr>
          <p:cNvPr id="3" name="内容占位符 2"/>
          <p:cNvSpPr>
            <a:spLocks noGrp="1"/>
          </p:cNvSpPr>
          <p:nvPr>
            <p:ph idx="1"/>
          </p:nvPr>
        </p:nvSpPr>
        <p:spPr/>
        <p:txBody>
          <a:bodyPr/>
          <a:lstStyle/>
          <a:p>
            <a:r>
              <a:rPr lang="zh-CN" altLang="en-US" dirty="0"/>
              <a:t>竞争问题是二阶并联系统能够处理的典型问题之一</a:t>
            </a:r>
            <a:endParaRPr lang="en-US" altLang="zh-CN" dirty="0"/>
          </a:p>
          <a:p>
            <a:pPr marL="0" indent="0">
              <a:buNone/>
            </a:pPr>
            <a:r>
              <a:rPr lang="zh-CN" altLang="en-US" dirty="0"/>
              <a:t>供应市场中处于相同环节的企业往往竞争较为激烈。设市场中</a:t>
            </a:r>
            <a:r>
              <a:rPr lang="en-US" altLang="zh-CN" dirty="0"/>
              <a:t>A</a:t>
            </a:r>
            <a:r>
              <a:rPr lang="zh-CN" altLang="en-US" dirty="0"/>
              <a:t>和</a:t>
            </a:r>
            <a:r>
              <a:rPr lang="en-US" altLang="zh-CN" dirty="0"/>
              <a:t>B</a:t>
            </a:r>
            <a:r>
              <a:rPr lang="zh-CN" altLang="en-US" dirty="0"/>
              <a:t>两企业将对方视为竞争对手，</a:t>
            </a:r>
            <a:r>
              <a:rPr lang="en-US" altLang="zh-CN" dirty="0"/>
              <a:t>A</a:t>
            </a:r>
            <a:r>
              <a:rPr lang="zh-CN" altLang="en-US" dirty="0"/>
              <a:t>要求本企业在产品上的成就高于</a:t>
            </a:r>
            <a:r>
              <a:rPr lang="en-US" altLang="zh-CN" dirty="0"/>
              <a:t>B</a:t>
            </a:r>
            <a:r>
              <a:rPr lang="zh-CN" altLang="en-US" dirty="0"/>
              <a:t>企业才能消除威胁，否则</a:t>
            </a:r>
            <a:r>
              <a:rPr lang="en-US" altLang="zh-CN" dirty="0"/>
              <a:t>A</a:t>
            </a:r>
            <a:r>
              <a:rPr lang="zh-CN" altLang="en-US" dirty="0"/>
              <a:t>将采取行动，例如迅速投入资金进行开发，快速提高</a:t>
            </a:r>
            <a:r>
              <a:rPr lang="en-US" altLang="zh-CN" dirty="0"/>
              <a:t>A</a:t>
            </a:r>
            <a:r>
              <a:rPr lang="zh-CN" altLang="en-US" dirty="0"/>
              <a:t>企业在产品上的成就。与之对应，</a:t>
            </a:r>
            <a:r>
              <a:rPr lang="en-US" altLang="zh-CN" dirty="0"/>
              <a:t>B</a:t>
            </a:r>
            <a:r>
              <a:rPr lang="zh-CN" altLang="en-US" dirty="0"/>
              <a:t>企业作为与</a:t>
            </a:r>
            <a:r>
              <a:rPr lang="en-US" altLang="zh-CN" dirty="0"/>
              <a:t>A</a:t>
            </a:r>
            <a:r>
              <a:rPr lang="zh-CN" altLang="en-US" dirty="0"/>
              <a:t>企业等量齐观的竞争者也要求自己在产品上对</a:t>
            </a:r>
            <a:r>
              <a:rPr lang="en-US" altLang="zh-CN" dirty="0"/>
              <a:t>A</a:t>
            </a:r>
            <a:r>
              <a:rPr lang="zh-CN" altLang="en-US" dirty="0"/>
              <a:t>企业处于优势状态，否则将感受到威胁。</a:t>
            </a:r>
            <a:endParaRPr lang="en-US" altLang="zh-CN" dirty="0"/>
          </a:p>
          <a:p>
            <a:pPr marL="0" indent="0">
              <a:buNone/>
            </a:pPr>
            <a:r>
              <a:rPr lang="zh-CN" altLang="en-US" dirty="0"/>
              <a:t>请做出两家企业竞争的仿真系统，并分析长期结果是什么？探讨产生恶性竞争的根源在哪里？</a:t>
            </a:r>
            <a:endParaRPr lang="en-US" altLang="zh-CN" dirty="0"/>
          </a:p>
          <a:p>
            <a:endParaRPr lang="zh-CN" altLang="en-US" dirty="0"/>
          </a:p>
        </p:txBody>
      </p:sp>
    </p:spTree>
    <p:extLst>
      <p:ext uri="{BB962C8B-B14F-4D97-AF65-F5344CB8AC3E}">
        <p14:creationId xmlns:p14="http://schemas.microsoft.com/office/powerpoint/2010/main" val="215896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恶性竞争的因果关系图</a:t>
            </a:r>
          </a:p>
        </p:txBody>
      </p:sp>
      <p:sp>
        <p:nvSpPr>
          <p:cNvPr id="3" name="内容占位符 2"/>
          <p:cNvSpPr>
            <a:spLocks noGrp="1"/>
          </p:cNvSpPr>
          <p:nvPr>
            <p:ph idx="1"/>
          </p:nvPr>
        </p:nvSpPr>
        <p:spPr>
          <a:xfrm>
            <a:off x="1593437" y="1600200"/>
            <a:ext cx="3924912" cy="4572000"/>
          </a:xfrm>
        </p:spPr>
        <p:txBody>
          <a:bodyPr/>
          <a:lstStyle/>
          <a:p>
            <a:r>
              <a:rPr lang="zh-CN" altLang="en-US" dirty="0"/>
              <a:t>右侧给出了</a:t>
            </a:r>
            <a:r>
              <a:rPr lang="en-US" altLang="zh-CN" dirty="0"/>
              <a:t>AB</a:t>
            </a:r>
            <a:r>
              <a:rPr lang="zh-CN" altLang="en-US" dirty="0"/>
              <a:t>两企业恶性竞争的因果关系图，分析该图中阐述的逻辑关系</a:t>
            </a:r>
            <a:endParaRPr lang="en-US" altLang="zh-CN" dirty="0"/>
          </a:p>
          <a:p>
            <a:r>
              <a:rPr lang="zh-CN" altLang="en-US" dirty="0"/>
              <a:t>确定存量、存量</a:t>
            </a:r>
            <a:r>
              <a:rPr lang="en-US" altLang="zh-CN" dirty="0"/>
              <a:t>-</a:t>
            </a:r>
            <a:r>
              <a:rPr lang="zh-CN" altLang="en-US" dirty="0"/>
              <a:t>流量结构、存量间关系</a:t>
            </a:r>
          </a:p>
        </p:txBody>
      </p:sp>
      <p:pic>
        <p:nvPicPr>
          <p:cNvPr id="4" name="图片 3"/>
          <p:cNvPicPr>
            <a:picLocks noChangeAspect="1"/>
          </p:cNvPicPr>
          <p:nvPr/>
        </p:nvPicPr>
        <p:blipFill>
          <a:blip r:embed="rId2"/>
          <a:stretch>
            <a:fillRect/>
          </a:stretch>
        </p:blipFill>
        <p:spPr>
          <a:xfrm>
            <a:off x="5019100" y="2593893"/>
            <a:ext cx="7139735" cy="3578307"/>
          </a:xfrm>
          <a:prstGeom prst="rect">
            <a:avLst/>
          </a:prstGeom>
        </p:spPr>
      </p:pic>
    </p:spTree>
    <p:extLst>
      <p:ext uri="{BB962C8B-B14F-4D97-AF65-F5344CB8AC3E}">
        <p14:creationId xmlns:p14="http://schemas.microsoft.com/office/powerpoint/2010/main" val="16668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446340" y="2780927"/>
            <a:ext cx="5675370" cy="3984205"/>
          </a:xfrm>
          <a:prstGeom prst="rect">
            <a:avLst/>
          </a:prstGeom>
        </p:spPr>
      </p:pic>
      <p:sp>
        <p:nvSpPr>
          <p:cNvPr id="2" name="文本框 1"/>
          <p:cNvSpPr txBox="1"/>
          <p:nvPr/>
        </p:nvSpPr>
        <p:spPr>
          <a:xfrm>
            <a:off x="981844" y="620688"/>
            <a:ext cx="6181116" cy="2702919"/>
          </a:xfrm>
          <a:prstGeom prst="rect">
            <a:avLst/>
          </a:prstGeom>
          <a:noFill/>
        </p:spPr>
        <p:txBody>
          <a:bodyPr wrap="none" rtlCol="0">
            <a:spAutoFit/>
          </a:bodyPr>
          <a:lstStyle/>
          <a:p>
            <a:pPr>
              <a:lnSpc>
                <a:spcPct val="120000"/>
              </a:lnSpc>
            </a:pPr>
            <a:r>
              <a:rPr lang="en-US" altLang="zh-CN" sz="2400" dirty="0"/>
              <a:t>A’s achievement=INTEG(a’s action,10)</a:t>
            </a:r>
          </a:p>
          <a:p>
            <a:pPr>
              <a:lnSpc>
                <a:spcPct val="120000"/>
              </a:lnSpc>
            </a:pPr>
            <a:r>
              <a:rPr lang="en-US" altLang="zh-CN" sz="2400" dirty="0"/>
              <a:t>B’s achievement=INTEG(b’s action,10)</a:t>
            </a:r>
          </a:p>
          <a:p>
            <a:pPr>
              <a:lnSpc>
                <a:spcPct val="120000"/>
              </a:lnSpc>
            </a:pPr>
            <a:r>
              <a:rPr lang="en-US" altLang="zh-CN" sz="2400" dirty="0"/>
              <a:t>b to a=2*B’s achievement-A’s achievement</a:t>
            </a:r>
          </a:p>
          <a:p>
            <a:pPr>
              <a:lnSpc>
                <a:spcPct val="120000"/>
              </a:lnSpc>
            </a:pPr>
            <a:r>
              <a:rPr lang="en-US" altLang="zh-CN" sz="2400" dirty="0"/>
              <a:t>a to b=2*A’s achievement-B’s achievement</a:t>
            </a:r>
          </a:p>
          <a:p>
            <a:pPr>
              <a:lnSpc>
                <a:spcPct val="120000"/>
              </a:lnSpc>
            </a:pPr>
            <a:r>
              <a:rPr lang="en-US" altLang="zh-CN" sz="2400" dirty="0"/>
              <a:t>a’s action= b to a</a:t>
            </a:r>
          </a:p>
          <a:p>
            <a:pPr>
              <a:lnSpc>
                <a:spcPct val="120000"/>
              </a:lnSpc>
            </a:pPr>
            <a:r>
              <a:rPr lang="en-US" altLang="zh-CN" sz="2400" dirty="0"/>
              <a:t>b’s action = a to b</a:t>
            </a:r>
            <a:endParaRPr lang="zh-CN" altLang="en-US" sz="2400" dirty="0"/>
          </a:p>
        </p:txBody>
      </p:sp>
    </p:spTree>
    <p:extLst>
      <p:ext uri="{BB962C8B-B14F-4D97-AF65-F5344CB8AC3E}">
        <p14:creationId xmlns:p14="http://schemas.microsoft.com/office/powerpoint/2010/main" val="310864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探讨</a:t>
            </a:r>
          </a:p>
        </p:txBody>
      </p:sp>
      <p:sp>
        <p:nvSpPr>
          <p:cNvPr id="5" name="内容占位符 4"/>
          <p:cNvSpPr>
            <a:spLocks noGrp="1"/>
          </p:cNvSpPr>
          <p:nvPr>
            <p:ph idx="1"/>
          </p:nvPr>
        </p:nvSpPr>
        <p:spPr/>
        <p:txBody>
          <a:bodyPr/>
          <a:lstStyle/>
          <a:p>
            <a:r>
              <a:rPr lang="zh-CN" altLang="en-US" dirty="0"/>
              <a:t>问题分析：</a:t>
            </a:r>
            <a:endParaRPr lang="en-US" altLang="zh-CN" dirty="0"/>
          </a:p>
          <a:p>
            <a:pPr lvl="1"/>
            <a:r>
              <a:rPr lang="zh-CN" altLang="en-US" dirty="0"/>
              <a:t>双方均认为自己的利益建立在胜过对手的基础之上</a:t>
            </a:r>
            <a:endParaRPr lang="en-US" altLang="zh-CN" dirty="0"/>
          </a:p>
          <a:p>
            <a:pPr lvl="1"/>
            <a:r>
              <a:rPr lang="zh-CN" altLang="en-US" dirty="0"/>
              <a:t>要是对方慢下来，我们才能停下来去做别的事</a:t>
            </a:r>
            <a:endParaRPr lang="en-US" altLang="zh-CN" dirty="0"/>
          </a:p>
          <a:p>
            <a:r>
              <a:rPr lang="zh-CN" altLang="en-US" dirty="0"/>
              <a:t>恶性竞争的系统结构中为何会两败俱伤，如何避免</a:t>
            </a:r>
            <a:endParaRPr lang="en-US" altLang="zh-CN" dirty="0"/>
          </a:p>
          <a:p>
            <a:pPr lvl="1"/>
            <a:r>
              <a:rPr lang="zh-CN" altLang="en-US" dirty="0"/>
              <a:t>决策中没有考虑对手的行为，无法找到稳定的双赢模式</a:t>
            </a:r>
            <a:endParaRPr lang="en-US" altLang="zh-CN" dirty="0"/>
          </a:p>
          <a:p>
            <a:pPr lvl="1"/>
            <a:r>
              <a:rPr lang="zh-CN" altLang="en-US" dirty="0"/>
              <a:t>竞争的一方消失，或改变决策思路</a:t>
            </a:r>
            <a:endParaRPr lang="en-US" altLang="zh-CN" dirty="0"/>
          </a:p>
          <a:p>
            <a:pPr lvl="1"/>
            <a:r>
              <a:rPr lang="zh-CN" altLang="en-US" dirty="0"/>
              <a:t>将对方目标纳入自己决策考虑范围</a:t>
            </a:r>
            <a:endParaRPr lang="en-US" altLang="zh-CN" dirty="0"/>
          </a:p>
          <a:p>
            <a:endParaRPr lang="zh-CN" altLang="en-US" dirty="0"/>
          </a:p>
        </p:txBody>
      </p:sp>
    </p:spTree>
    <p:extLst>
      <p:ext uri="{BB962C8B-B14F-4D97-AF65-F5344CB8AC3E}">
        <p14:creationId xmlns:p14="http://schemas.microsoft.com/office/powerpoint/2010/main" val="341708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4</a:t>
            </a:r>
            <a:r>
              <a:rPr lang="zh-CN" altLang="en-US" dirty="0"/>
              <a:t>：投资与成长</a:t>
            </a:r>
          </a:p>
        </p:txBody>
      </p:sp>
      <p:sp>
        <p:nvSpPr>
          <p:cNvPr id="3" name="内容占位符 2"/>
          <p:cNvSpPr>
            <a:spLocks noGrp="1"/>
          </p:cNvSpPr>
          <p:nvPr>
            <p:ph idx="1"/>
          </p:nvPr>
        </p:nvSpPr>
        <p:spPr/>
        <p:txBody>
          <a:bodyPr/>
          <a:lstStyle/>
          <a:p>
            <a:r>
              <a:rPr lang="zh-CN" altLang="en-US" dirty="0"/>
              <a:t>美国</a:t>
            </a:r>
            <a:r>
              <a:rPr lang="en-US" altLang="zh-CN" dirty="0"/>
              <a:t>magic</a:t>
            </a:r>
            <a:r>
              <a:rPr lang="zh-CN" altLang="en-US" dirty="0"/>
              <a:t>计算机公司曾经一度是市场的宠儿，但火爆的市场持续没多久就出现生产供应不上，销售开始下降。公司将问题定在销售不利，连续换了几任销售经理也没有挽救局面。</a:t>
            </a:r>
          </a:p>
        </p:txBody>
      </p:sp>
      <p:pic>
        <p:nvPicPr>
          <p:cNvPr id="4" name="图片 3"/>
          <p:cNvPicPr>
            <a:picLocks noChangeAspect="1"/>
          </p:cNvPicPr>
          <p:nvPr/>
        </p:nvPicPr>
        <p:blipFill>
          <a:blip r:embed="rId2"/>
          <a:stretch>
            <a:fillRect/>
          </a:stretch>
        </p:blipFill>
        <p:spPr>
          <a:xfrm>
            <a:off x="1593436" y="3212976"/>
            <a:ext cx="7687329" cy="3262988"/>
          </a:xfrm>
          <a:prstGeom prst="rect">
            <a:avLst/>
          </a:prstGeom>
        </p:spPr>
      </p:pic>
    </p:spTree>
    <p:extLst>
      <p:ext uri="{BB962C8B-B14F-4D97-AF65-F5344CB8AC3E}">
        <p14:creationId xmlns:p14="http://schemas.microsoft.com/office/powerpoint/2010/main" val="348604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模型的流图与方程</a:t>
            </a:r>
          </a:p>
        </p:txBody>
      </p:sp>
      <p:pic>
        <p:nvPicPr>
          <p:cNvPr id="4" name="图片 3"/>
          <p:cNvPicPr>
            <a:picLocks noChangeAspect="1"/>
          </p:cNvPicPr>
          <p:nvPr/>
        </p:nvPicPr>
        <p:blipFill>
          <a:blip r:embed="rId2"/>
          <a:stretch>
            <a:fillRect/>
          </a:stretch>
        </p:blipFill>
        <p:spPr>
          <a:xfrm>
            <a:off x="6468332" y="30787"/>
            <a:ext cx="5583840" cy="4796192"/>
          </a:xfrm>
          <a:prstGeom prst="rect">
            <a:avLst/>
          </a:prstGeom>
        </p:spPr>
      </p:pic>
      <p:sp>
        <p:nvSpPr>
          <p:cNvPr id="6" name="矩形 5"/>
          <p:cNvSpPr/>
          <p:nvPr/>
        </p:nvSpPr>
        <p:spPr>
          <a:xfrm>
            <a:off x="1413892" y="1912746"/>
            <a:ext cx="6912768" cy="3748719"/>
          </a:xfrm>
          <a:prstGeom prst="rect">
            <a:avLst/>
          </a:prstGeom>
        </p:spPr>
        <p:txBody>
          <a:bodyPr wrap="square">
            <a:spAutoFit/>
          </a:bodyPr>
          <a:lstStyle/>
          <a:p>
            <a:pPr>
              <a:lnSpc>
                <a:spcPct val="120000"/>
              </a:lnSpc>
            </a:pPr>
            <a:r>
              <a:rPr lang="zh-CN" altLang="en-US" dirty="0"/>
              <a:t>模型主要方程的设置参考</a:t>
            </a:r>
            <a:endParaRPr lang="en-US" altLang="zh-CN" dirty="0"/>
          </a:p>
          <a:p>
            <a:pPr>
              <a:lnSpc>
                <a:spcPct val="120000"/>
              </a:lnSpc>
            </a:pPr>
            <a:r>
              <a:rPr lang="en-US" altLang="zh-CN" dirty="0"/>
              <a:t>capacity=INTEG(investment and capacity,80)</a:t>
            </a:r>
          </a:p>
          <a:p>
            <a:pPr>
              <a:lnSpc>
                <a:spcPct val="120000"/>
              </a:lnSpc>
            </a:pPr>
            <a:r>
              <a:rPr lang="en-US" altLang="zh-CN" dirty="0"/>
              <a:t>demand= INTEG(net rate of change, 1)</a:t>
            </a:r>
          </a:p>
          <a:p>
            <a:pPr>
              <a:lnSpc>
                <a:spcPct val="120000"/>
              </a:lnSpc>
            </a:pPr>
            <a:r>
              <a:rPr lang="en-US" altLang="zh-CN" dirty="0"/>
              <a:t>growing action=0.01*demand</a:t>
            </a:r>
          </a:p>
          <a:p>
            <a:pPr>
              <a:lnSpc>
                <a:spcPct val="120000"/>
              </a:lnSpc>
            </a:pPr>
            <a:r>
              <a:rPr lang="en-US" altLang="zh-CN" dirty="0"/>
              <a:t>growth and underinvestment= performance standard-performance</a:t>
            </a:r>
          </a:p>
          <a:p>
            <a:pPr>
              <a:lnSpc>
                <a:spcPct val="120000"/>
              </a:lnSpc>
            </a:pPr>
            <a:r>
              <a:rPr lang="en-US" altLang="zh-CN" dirty="0"/>
              <a:t>investment and capacity=0.01*growth and underinvestment</a:t>
            </a:r>
          </a:p>
          <a:p>
            <a:pPr>
              <a:lnSpc>
                <a:spcPct val="120000"/>
              </a:lnSpc>
            </a:pPr>
            <a:r>
              <a:rPr lang="en-US" altLang="zh-CN" dirty="0"/>
              <a:t>net rate of change=0.75*growing action*DELAY3(performance,1)</a:t>
            </a:r>
          </a:p>
          <a:p>
            <a:pPr>
              <a:lnSpc>
                <a:spcPct val="120000"/>
              </a:lnSpc>
            </a:pPr>
            <a:r>
              <a:rPr lang="en-US" altLang="zh-CN" dirty="0"/>
              <a:t>performance= capacity-demand</a:t>
            </a:r>
          </a:p>
          <a:p>
            <a:pPr>
              <a:lnSpc>
                <a:spcPct val="120000"/>
              </a:lnSpc>
            </a:pPr>
            <a:r>
              <a:rPr lang="en-US" altLang="zh-CN" dirty="0"/>
              <a:t>performance standard=100</a:t>
            </a:r>
          </a:p>
          <a:p>
            <a:pPr>
              <a:lnSpc>
                <a:spcPct val="120000"/>
              </a:lnSpc>
            </a:pPr>
            <a:r>
              <a:rPr lang="en-US" altLang="zh-CN" dirty="0"/>
              <a:t>TIME=0 FINAL TIME=13 STEP=0.0625</a:t>
            </a:r>
            <a:endParaRPr lang="zh-CN" altLang="en-US" dirty="0"/>
          </a:p>
        </p:txBody>
      </p:sp>
    </p:spTree>
    <p:extLst>
      <p:ext uri="{BB962C8B-B14F-4D97-AF65-F5344CB8AC3E}">
        <p14:creationId xmlns:p14="http://schemas.microsoft.com/office/powerpoint/2010/main" val="340522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探讨</a:t>
            </a:r>
          </a:p>
        </p:txBody>
      </p:sp>
      <p:sp>
        <p:nvSpPr>
          <p:cNvPr id="3" name="内容占位符 2"/>
          <p:cNvSpPr>
            <a:spLocks noGrp="1"/>
          </p:cNvSpPr>
          <p:nvPr>
            <p:ph idx="1"/>
          </p:nvPr>
        </p:nvSpPr>
        <p:spPr/>
        <p:txBody>
          <a:bodyPr/>
          <a:lstStyle/>
          <a:p>
            <a:r>
              <a:rPr lang="zh-CN" altLang="en-US" dirty="0"/>
              <a:t>投资必须积极，且要在成长降低之前投入，否则无法达到期望的目标。</a:t>
            </a:r>
            <a:endParaRPr lang="en-US" altLang="zh-CN" dirty="0"/>
          </a:p>
          <a:p>
            <a:r>
              <a:rPr lang="zh-CN" altLang="en-US" dirty="0"/>
              <a:t>过去一直是最好的，未来能够依然最好，必须有足够的储备资源</a:t>
            </a:r>
          </a:p>
        </p:txBody>
      </p:sp>
    </p:spTree>
    <p:extLst>
      <p:ext uri="{BB962C8B-B14F-4D97-AF65-F5344CB8AC3E}">
        <p14:creationId xmlns:p14="http://schemas.microsoft.com/office/powerpoint/2010/main" val="40818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练习：市场中看不见的手</a:t>
            </a:r>
          </a:p>
        </p:txBody>
      </p:sp>
      <p:sp>
        <p:nvSpPr>
          <p:cNvPr id="3" name="内容占位符 2"/>
          <p:cNvSpPr>
            <a:spLocks noGrp="1"/>
          </p:cNvSpPr>
          <p:nvPr>
            <p:ph idx="1"/>
          </p:nvPr>
        </p:nvSpPr>
        <p:spPr>
          <a:xfrm>
            <a:off x="1593437" y="1600200"/>
            <a:ext cx="5653104" cy="4572000"/>
          </a:xfrm>
        </p:spPr>
        <p:txBody>
          <a:bodyPr/>
          <a:lstStyle/>
          <a:p>
            <a:r>
              <a:rPr lang="zh-CN" altLang="en-US" dirty="0"/>
              <a:t>尝试将市场调节做成二阶系统模型，因果分析图如右侧所示：</a:t>
            </a:r>
            <a:endParaRPr lang="en-US" altLang="zh-CN" dirty="0"/>
          </a:p>
          <a:p>
            <a:pPr lvl="1"/>
            <a:r>
              <a:rPr lang="zh-CN" altLang="en-US" dirty="0"/>
              <a:t>确定谁是存量</a:t>
            </a:r>
            <a:endParaRPr lang="en-US" altLang="zh-CN" dirty="0"/>
          </a:p>
          <a:p>
            <a:pPr lvl="1"/>
            <a:r>
              <a:rPr lang="zh-CN" altLang="en-US" dirty="0"/>
              <a:t>确定存量</a:t>
            </a:r>
            <a:r>
              <a:rPr lang="en-US" altLang="zh-CN" dirty="0"/>
              <a:t>-</a:t>
            </a:r>
            <a:r>
              <a:rPr lang="zh-CN" altLang="en-US" dirty="0"/>
              <a:t>流量的结构</a:t>
            </a:r>
            <a:endParaRPr lang="en-US" altLang="zh-CN" dirty="0"/>
          </a:p>
          <a:p>
            <a:pPr lvl="1"/>
            <a:r>
              <a:rPr lang="zh-CN" altLang="en-US" dirty="0"/>
              <a:t>存量之间如何连接</a:t>
            </a:r>
            <a:endParaRPr lang="en-US" altLang="zh-CN" dirty="0"/>
          </a:p>
          <a:p>
            <a:pPr lvl="1"/>
            <a:r>
              <a:rPr lang="zh-CN" altLang="en-US" dirty="0"/>
              <a:t>设置参数</a:t>
            </a:r>
          </a:p>
        </p:txBody>
      </p:sp>
      <p:pic>
        <p:nvPicPr>
          <p:cNvPr id="5" name="图片 4"/>
          <p:cNvPicPr>
            <a:picLocks noChangeAspect="1"/>
          </p:cNvPicPr>
          <p:nvPr/>
        </p:nvPicPr>
        <p:blipFill>
          <a:blip r:embed="rId2"/>
          <a:stretch>
            <a:fillRect/>
          </a:stretch>
        </p:blipFill>
        <p:spPr>
          <a:xfrm>
            <a:off x="6886500" y="1772816"/>
            <a:ext cx="4656691" cy="4111476"/>
          </a:xfrm>
          <a:prstGeom prst="rect">
            <a:avLst/>
          </a:prstGeom>
        </p:spPr>
      </p:pic>
    </p:spTree>
    <p:extLst>
      <p:ext uri="{BB962C8B-B14F-4D97-AF65-F5344CB8AC3E}">
        <p14:creationId xmlns:p14="http://schemas.microsoft.com/office/powerpoint/2010/main" val="15282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二阶并联系统</a:t>
            </a:r>
          </a:p>
        </p:txBody>
      </p:sp>
      <p:sp>
        <p:nvSpPr>
          <p:cNvPr id="3" name="内容占位符 2"/>
          <p:cNvSpPr>
            <a:spLocks noGrp="1"/>
          </p:cNvSpPr>
          <p:nvPr>
            <p:ph idx="1"/>
          </p:nvPr>
        </p:nvSpPr>
        <p:spPr>
          <a:xfrm>
            <a:off x="1341884" y="1600200"/>
            <a:ext cx="5400601" cy="4572000"/>
          </a:xfrm>
        </p:spPr>
        <p:txBody>
          <a:bodyPr/>
          <a:lstStyle/>
          <a:p>
            <a:r>
              <a:rPr lang="zh-CN" altLang="en-US" dirty="0"/>
              <a:t>并联系统的状态变量通过某种中间变量互相影响对方的流量</a:t>
            </a:r>
            <a:endParaRPr lang="en-US" altLang="zh-CN" dirty="0"/>
          </a:p>
          <a:p>
            <a:r>
              <a:rPr lang="zh-CN" altLang="en-US" dirty="0"/>
              <a:t>二阶并联系统的典型因果关系如右侧所示</a:t>
            </a:r>
            <a:endParaRPr lang="en-US" altLang="zh-CN" dirty="0"/>
          </a:p>
          <a:p>
            <a:r>
              <a:rPr lang="zh-CN" altLang="en-US" dirty="0"/>
              <a:t>并联的状态变量可以处理的仿真问题主要有</a:t>
            </a:r>
            <a:endParaRPr lang="en-US" altLang="zh-CN" dirty="0"/>
          </a:p>
          <a:p>
            <a:pPr lvl="1"/>
            <a:r>
              <a:rPr lang="zh-CN" altLang="en-US" dirty="0"/>
              <a:t>不同部门间的协作</a:t>
            </a:r>
            <a:endParaRPr lang="en-US" altLang="zh-CN" dirty="0"/>
          </a:p>
          <a:p>
            <a:pPr lvl="1"/>
            <a:r>
              <a:rPr lang="zh-CN" altLang="en-US" dirty="0"/>
              <a:t>同行间的竞争</a:t>
            </a:r>
            <a:endParaRPr lang="en-US" altLang="zh-CN" dirty="0"/>
          </a:p>
          <a:p>
            <a:r>
              <a:rPr lang="zh-CN" altLang="en-US" dirty="0"/>
              <a:t>存量之间没有绝对的依赖或等待关系</a:t>
            </a:r>
          </a:p>
        </p:txBody>
      </p:sp>
      <p:pic>
        <p:nvPicPr>
          <p:cNvPr id="4" name="图片 3"/>
          <p:cNvPicPr>
            <a:picLocks noChangeAspect="1"/>
          </p:cNvPicPr>
          <p:nvPr/>
        </p:nvPicPr>
        <p:blipFill>
          <a:blip r:embed="rId2"/>
          <a:stretch>
            <a:fillRect/>
          </a:stretch>
        </p:blipFill>
        <p:spPr>
          <a:xfrm>
            <a:off x="6382444" y="476672"/>
            <a:ext cx="5395896" cy="4086317"/>
          </a:xfrm>
          <a:prstGeom prst="rect">
            <a:avLst/>
          </a:prstGeom>
        </p:spPr>
      </p:pic>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系统流图</a:t>
            </a:r>
          </a:p>
        </p:txBody>
      </p:sp>
      <p:sp>
        <p:nvSpPr>
          <p:cNvPr id="3" name="内容占位符 2"/>
          <p:cNvSpPr>
            <a:spLocks noGrp="1"/>
          </p:cNvSpPr>
          <p:nvPr>
            <p:ph idx="1"/>
          </p:nvPr>
        </p:nvSpPr>
        <p:spPr>
          <a:xfrm>
            <a:off x="1593437" y="1600200"/>
            <a:ext cx="5221056" cy="4572000"/>
          </a:xfrm>
        </p:spPr>
        <p:txBody>
          <a:bodyPr/>
          <a:lstStyle/>
          <a:p>
            <a:r>
              <a:rPr lang="zh-CN" altLang="en-US" dirty="0"/>
              <a:t>二阶并联系统转化为系统流图时需要注意</a:t>
            </a:r>
            <a:endParaRPr lang="en-US" altLang="zh-CN" dirty="0"/>
          </a:p>
          <a:p>
            <a:pPr lvl="1"/>
            <a:r>
              <a:rPr lang="zh-CN" altLang="en-US" dirty="0"/>
              <a:t>系统的基本结构依然需要一阶反馈回路支撑</a:t>
            </a:r>
            <a:endParaRPr lang="en-US" altLang="zh-CN" dirty="0"/>
          </a:p>
          <a:p>
            <a:pPr lvl="1"/>
            <a:r>
              <a:rPr lang="zh-CN" altLang="en-US" dirty="0"/>
              <a:t>其中一个存量往往是决定另一个存量如何变化的关键</a:t>
            </a:r>
          </a:p>
        </p:txBody>
      </p:sp>
      <p:pic>
        <p:nvPicPr>
          <p:cNvPr id="4" name="图片 3"/>
          <p:cNvPicPr>
            <a:picLocks noChangeAspect="1"/>
          </p:cNvPicPr>
          <p:nvPr/>
        </p:nvPicPr>
        <p:blipFill>
          <a:blip r:embed="rId2"/>
          <a:stretch>
            <a:fillRect/>
          </a:stretch>
        </p:blipFill>
        <p:spPr>
          <a:xfrm>
            <a:off x="6598468" y="2492896"/>
            <a:ext cx="4819538" cy="3527082"/>
          </a:xfrm>
          <a:prstGeom prst="rect">
            <a:avLst/>
          </a:prstGeom>
        </p:spPr>
      </p:pic>
    </p:spTree>
    <p:extLst>
      <p:ext uri="{BB962C8B-B14F-4D97-AF65-F5344CB8AC3E}">
        <p14:creationId xmlns:p14="http://schemas.microsoft.com/office/powerpoint/2010/main" val="334052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1</a:t>
            </a:r>
            <a:r>
              <a:rPr lang="zh-CN" altLang="en-US" dirty="0"/>
              <a:t>：制造厂商的人力和生产协调问题</a:t>
            </a:r>
          </a:p>
        </p:txBody>
      </p:sp>
      <p:sp>
        <p:nvSpPr>
          <p:cNvPr id="3" name="内容占位符 2"/>
          <p:cNvSpPr>
            <a:spLocks noGrp="1"/>
          </p:cNvSpPr>
          <p:nvPr>
            <p:ph idx="1"/>
          </p:nvPr>
        </p:nvSpPr>
        <p:spPr/>
        <p:txBody>
          <a:bodyPr/>
          <a:lstStyle/>
          <a:p>
            <a:pPr>
              <a:lnSpc>
                <a:spcPct val="110000"/>
              </a:lnSpc>
            </a:pPr>
            <a:r>
              <a:rPr lang="en-US" altLang="zh-CN" dirty="0"/>
              <a:t>J. Forrester</a:t>
            </a:r>
            <a:r>
              <a:rPr lang="zh-CN" altLang="en-US" dirty="0"/>
              <a:t>早年刚刚加入斯隆商学院时参加过一次通用电气公司肯塔基一家家电厂的调研工作，工厂经理抱怨库存和劳动力水平发生了很大波动，并将此归因于市场的不稳定。福里斯特经过调查建立了第一个系统动力学模型，完美解决了该工厂制度问题。这个案例迅速使得</a:t>
            </a:r>
            <a:r>
              <a:rPr lang="en-US" altLang="zh-CN" dirty="0"/>
              <a:t>System dynamics</a:t>
            </a:r>
            <a:r>
              <a:rPr lang="zh-CN" altLang="en-US" dirty="0"/>
              <a:t>理论受到高度关注，并诞生了系统动力学理论体系。</a:t>
            </a:r>
            <a:endParaRPr lang="en-US" altLang="zh-CN" dirty="0"/>
          </a:p>
          <a:p>
            <a:pPr>
              <a:lnSpc>
                <a:spcPct val="110000"/>
              </a:lnSpc>
            </a:pPr>
            <a:r>
              <a:rPr lang="zh-CN" altLang="en-US" dirty="0"/>
              <a:t>“劳动</a:t>
            </a:r>
            <a:r>
              <a:rPr lang="en-US" altLang="zh-CN" dirty="0"/>
              <a:t>-</a:t>
            </a:r>
            <a:r>
              <a:rPr lang="zh-CN" altLang="en-US" dirty="0"/>
              <a:t>生产”模型深刻揭示了企业内部管理流程和内部供应系统是如何在适应市场的过程中发生波动而无法被制止。</a:t>
            </a:r>
            <a:endParaRPr lang="en-US" altLang="zh-CN" dirty="0"/>
          </a:p>
          <a:p>
            <a:pPr>
              <a:lnSpc>
                <a:spcPct val="110000"/>
              </a:lnSpc>
            </a:pPr>
            <a:endParaRPr lang="zh-CN" altLang="en-US" dirty="0"/>
          </a:p>
        </p:txBody>
      </p:sp>
    </p:spTree>
    <p:extLst>
      <p:ext uri="{BB962C8B-B14F-4D97-AF65-F5344CB8AC3E}">
        <p14:creationId xmlns:p14="http://schemas.microsoft.com/office/powerpoint/2010/main" val="120374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情景描述</a:t>
            </a:r>
          </a:p>
        </p:txBody>
      </p:sp>
      <p:sp>
        <p:nvSpPr>
          <p:cNvPr id="3" name="内容占位符 2"/>
          <p:cNvSpPr>
            <a:spLocks noGrp="1"/>
          </p:cNvSpPr>
          <p:nvPr>
            <p:ph idx="1"/>
          </p:nvPr>
        </p:nvSpPr>
        <p:spPr/>
        <p:txBody>
          <a:bodyPr/>
          <a:lstStyle/>
          <a:p>
            <a:r>
              <a:rPr lang="zh-CN" altLang="en-US" dirty="0"/>
              <a:t>系统边界：由企业内部部门组成，包括生产部门和人力资源部门</a:t>
            </a:r>
            <a:endParaRPr lang="en-US" altLang="zh-CN" dirty="0"/>
          </a:p>
          <a:p>
            <a:r>
              <a:rPr lang="zh-CN" altLang="en-US" dirty="0"/>
              <a:t>分析方法：</a:t>
            </a:r>
            <a:endParaRPr lang="en-US" altLang="zh-CN" dirty="0"/>
          </a:p>
          <a:p>
            <a:pPr lvl="1"/>
            <a:r>
              <a:rPr lang="zh-CN" altLang="en-US" dirty="0"/>
              <a:t>做出因果分析，确定业务流程中的运行逻辑</a:t>
            </a:r>
            <a:endParaRPr lang="en-US" altLang="zh-CN" dirty="0"/>
          </a:p>
          <a:p>
            <a:pPr lvl="1"/>
            <a:r>
              <a:rPr lang="zh-CN" altLang="en-US" dirty="0"/>
              <a:t>确定存量和阶数，并确定存量</a:t>
            </a:r>
            <a:r>
              <a:rPr lang="en-US" altLang="zh-CN" dirty="0"/>
              <a:t>-</a:t>
            </a:r>
            <a:r>
              <a:rPr lang="zh-CN" altLang="en-US" dirty="0"/>
              <a:t>流量结构</a:t>
            </a:r>
            <a:endParaRPr lang="en-US" altLang="zh-CN" dirty="0"/>
          </a:p>
          <a:p>
            <a:pPr lvl="1"/>
            <a:r>
              <a:rPr lang="zh-CN" altLang="en-US" dirty="0"/>
              <a:t>确定存量之间的结构</a:t>
            </a:r>
            <a:endParaRPr lang="en-US" altLang="zh-CN" dirty="0"/>
          </a:p>
          <a:p>
            <a:pPr lvl="1"/>
            <a:r>
              <a:rPr lang="zh-CN" altLang="en-US" dirty="0"/>
              <a:t>做出中间决策部门的控制变量</a:t>
            </a:r>
            <a:endParaRPr lang="en-US" altLang="zh-CN" dirty="0"/>
          </a:p>
        </p:txBody>
      </p:sp>
    </p:spTree>
    <p:extLst>
      <p:ext uri="{BB962C8B-B14F-4D97-AF65-F5344CB8AC3E}">
        <p14:creationId xmlns:p14="http://schemas.microsoft.com/office/powerpoint/2010/main" val="13506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05721" y="344399"/>
            <a:ext cx="10177382" cy="6169201"/>
          </a:xfrm>
          <a:prstGeom prst="rect">
            <a:avLst/>
          </a:prstGeom>
        </p:spPr>
      </p:pic>
    </p:spTree>
    <p:extLst>
      <p:ext uri="{BB962C8B-B14F-4D97-AF65-F5344CB8AC3E}">
        <p14:creationId xmlns:p14="http://schemas.microsoft.com/office/powerpoint/2010/main" val="18598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3932" y="476672"/>
            <a:ext cx="6211957" cy="5814220"/>
          </a:xfrm>
          <a:prstGeom prst="rect">
            <a:avLst/>
          </a:prstGeom>
          <a:noFill/>
        </p:spPr>
        <p:txBody>
          <a:bodyPr wrap="none" rtlCol="0">
            <a:spAutoFit/>
          </a:bodyPr>
          <a:lstStyle/>
          <a:p>
            <a:pPr>
              <a:lnSpc>
                <a:spcPct val="120000"/>
              </a:lnSpc>
            </a:pPr>
            <a:r>
              <a:rPr lang="zh-CN" altLang="en-US" sz="2400" dirty="0"/>
              <a:t>主要变量的设置参考</a:t>
            </a:r>
            <a:endParaRPr lang="en-US" altLang="zh-CN" sz="2400" dirty="0"/>
          </a:p>
          <a:p>
            <a:pPr>
              <a:lnSpc>
                <a:spcPct val="120000"/>
              </a:lnSpc>
            </a:pPr>
            <a:endParaRPr lang="en-US" altLang="zh-CN" sz="2400" dirty="0"/>
          </a:p>
          <a:p>
            <a:pPr>
              <a:lnSpc>
                <a:spcPct val="120000"/>
              </a:lnSpc>
            </a:pPr>
            <a:r>
              <a:rPr lang="zh-CN" altLang="en-US" sz="2400" dirty="0"/>
              <a:t>库存</a:t>
            </a:r>
            <a:r>
              <a:rPr lang="en-US" altLang="zh-CN" sz="2400" dirty="0"/>
              <a:t>=INTEG(</a:t>
            </a:r>
            <a:r>
              <a:rPr lang="zh-CN" altLang="en-US" sz="2400" dirty="0"/>
              <a:t>产品产量</a:t>
            </a:r>
            <a:r>
              <a:rPr lang="en-US" altLang="zh-CN" sz="2400" dirty="0"/>
              <a:t>-</a:t>
            </a:r>
            <a:r>
              <a:rPr lang="zh-CN" altLang="en-US" sz="2400" dirty="0"/>
              <a:t>产品销售，</a:t>
            </a:r>
            <a:r>
              <a:rPr lang="en-US" altLang="zh-CN" sz="2400" dirty="0"/>
              <a:t>300</a:t>
            </a:r>
            <a:r>
              <a:rPr lang="zh-CN" altLang="en-US" sz="2400" dirty="0"/>
              <a:t>）</a:t>
            </a:r>
            <a:endParaRPr lang="en-US" altLang="zh-CN" sz="2400" dirty="0"/>
          </a:p>
          <a:p>
            <a:pPr>
              <a:lnSpc>
                <a:spcPct val="120000"/>
              </a:lnSpc>
            </a:pPr>
            <a:r>
              <a:rPr lang="zh-CN" altLang="en-US" sz="2400" dirty="0"/>
              <a:t>劳动力</a:t>
            </a:r>
            <a:r>
              <a:rPr lang="en-US" altLang="zh-CN" sz="2400" dirty="0"/>
              <a:t>=INTEG(</a:t>
            </a:r>
            <a:r>
              <a:rPr lang="zh-CN" altLang="en-US" sz="2400" dirty="0"/>
              <a:t>劳动力，</a:t>
            </a:r>
            <a:r>
              <a:rPr lang="en-US" altLang="zh-CN" sz="2400" dirty="0"/>
              <a:t>100</a:t>
            </a:r>
            <a:r>
              <a:rPr lang="zh-CN" altLang="en-US" sz="2400" dirty="0"/>
              <a:t>）</a:t>
            </a:r>
            <a:endParaRPr lang="en-US" altLang="zh-CN" sz="2400" dirty="0"/>
          </a:p>
          <a:p>
            <a:pPr>
              <a:lnSpc>
                <a:spcPct val="120000"/>
              </a:lnSpc>
            </a:pPr>
            <a:r>
              <a:rPr lang="zh-CN" altLang="en-US" sz="2400" dirty="0"/>
              <a:t>产品产量</a:t>
            </a:r>
            <a:r>
              <a:rPr lang="en-US" altLang="zh-CN" sz="2400" dirty="0"/>
              <a:t>=</a:t>
            </a:r>
            <a:r>
              <a:rPr lang="zh-CN" altLang="en-US" sz="2400" dirty="0"/>
              <a:t>劳动力*生产率</a:t>
            </a:r>
            <a:endParaRPr lang="en-US" altLang="zh-CN" sz="2400" dirty="0"/>
          </a:p>
          <a:p>
            <a:pPr>
              <a:lnSpc>
                <a:spcPct val="120000"/>
              </a:lnSpc>
            </a:pPr>
            <a:r>
              <a:rPr lang="zh-CN" altLang="en-US" sz="2400" dirty="0">
                <a:solidFill>
                  <a:srgbClr val="FF0000"/>
                </a:solidFill>
              </a:rPr>
              <a:t>产品销售</a:t>
            </a:r>
            <a:r>
              <a:rPr lang="en-US" altLang="zh-CN" sz="2400" dirty="0">
                <a:solidFill>
                  <a:srgbClr val="FF0000"/>
                </a:solidFill>
              </a:rPr>
              <a:t>=100</a:t>
            </a:r>
          </a:p>
          <a:p>
            <a:pPr>
              <a:lnSpc>
                <a:spcPct val="120000"/>
              </a:lnSpc>
            </a:pPr>
            <a:r>
              <a:rPr lang="zh-CN" altLang="en-US" sz="2400" dirty="0"/>
              <a:t>目标劳动力</a:t>
            </a:r>
            <a:r>
              <a:rPr lang="en-US" altLang="zh-CN" sz="2400" dirty="0"/>
              <a:t>=</a:t>
            </a:r>
            <a:r>
              <a:rPr lang="zh-CN" altLang="en-US" sz="2400" dirty="0"/>
              <a:t>目标产量</a:t>
            </a:r>
            <a:r>
              <a:rPr lang="en-US" altLang="zh-CN" sz="2400" dirty="0"/>
              <a:t>/</a:t>
            </a:r>
            <a:r>
              <a:rPr lang="zh-CN" altLang="en-US" sz="2400" dirty="0"/>
              <a:t>生产率</a:t>
            </a:r>
            <a:endParaRPr lang="en-US" altLang="zh-CN" sz="2400" dirty="0"/>
          </a:p>
          <a:p>
            <a:pPr>
              <a:lnSpc>
                <a:spcPct val="120000"/>
              </a:lnSpc>
            </a:pPr>
            <a:r>
              <a:rPr lang="zh-CN" altLang="en-US" sz="2400" dirty="0"/>
              <a:t>目标产量</a:t>
            </a:r>
            <a:r>
              <a:rPr lang="en-US" altLang="zh-CN" sz="2400" dirty="0"/>
              <a:t>=</a:t>
            </a:r>
            <a:r>
              <a:rPr lang="zh-CN" altLang="en-US" sz="2400" dirty="0"/>
              <a:t>库存调节</a:t>
            </a:r>
            <a:r>
              <a:rPr lang="en-US" altLang="zh-CN" sz="2400" dirty="0"/>
              <a:t>+</a:t>
            </a:r>
            <a:r>
              <a:rPr lang="zh-CN" altLang="en-US" sz="2400" dirty="0"/>
              <a:t>产品销售</a:t>
            </a:r>
            <a:endParaRPr lang="en-US" altLang="zh-CN" sz="2400" dirty="0"/>
          </a:p>
          <a:p>
            <a:pPr>
              <a:lnSpc>
                <a:spcPct val="120000"/>
              </a:lnSpc>
            </a:pPr>
            <a:r>
              <a:rPr lang="zh-CN" altLang="en-US" sz="2400" dirty="0"/>
              <a:t>目标库存</a:t>
            </a:r>
            <a:r>
              <a:rPr lang="en-US" altLang="zh-CN" sz="2400" dirty="0"/>
              <a:t>=</a:t>
            </a:r>
            <a:r>
              <a:rPr lang="zh-CN" altLang="en-US" sz="2400" dirty="0"/>
              <a:t>产品销量*库存周期</a:t>
            </a:r>
            <a:endParaRPr lang="en-US" altLang="zh-CN" sz="2400" dirty="0"/>
          </a:p>
          <a:p>
            <a:pPr>
              <a:lnSpc>
                <a:spcPct val="120000"/>
              </a:lnSpc>
            </a:pPr>
            <a:r>
              <a:rPr lang="zh-CN" altLang="en-US" sz="2400" dirty="0"/>
              <a:t>库存调节</a:t>
            </a:r>
            <a:r>
              <a:rPr lang="en-US" altLang="zh-CN" sz="2400" dirty="0"/>
              <a:t>=</a:t>
            </a:r>
            <a:r>
              <a:rPr lang="zh-CN" altLang="en-US" sz="2400" dirty="0"/>
              <a:t>（目标库存</a:t>
            </a:r>
            <a:r>
              <a:rPr lang="en-US" altLang="zh-CN" sz="2400" dirty="0"/>
              <a:t>-</a:t>
            </a:r>
            <a:r>
              <a:rPr lang="zh-CN" altLang="en-US" sz="2400" dirty="0"/>
              <a:t>库存）</a:t>
            </a:r>
            <a:r>
              <a:rPr lang="en-US" altLang="zh-CN" sz="2400" dirty="0"/>
              <a:t>/</a:t>
            </a:r>
            <a:r>
              <a:rPr lang="zh-CN" altLang="en-US" sz="2400" dirty="0"/>
              <a:t>库存调节时间</a:t>
            </a:r>
            <a:endParaRPr lang="en-US" altLang="zh-CN" sz="2400" dirty="0"/>
          </a:p>
          <a:p>
            <a:pPr>
              <a:lnSpc>
                <a:spcPct val="120000"/>
              </a:lnSpc>
            </a:pPr>
            <a:r>
              <a:rPr lang="zh-CN" altLang="en-US" sz="2400" dirty="0"/>
              <a:t>库存周期</a:t>
            </a:r>
            <a:r>
              <a:rPr lang="en-US" altLang="zh-CN" sz="2400" dirty="0"/>
              <a:t>=2</a:t>
            </a:r>
          </a:p>
          <a:p>
            <a:pPr>
              <a:lnSpc>
                <a:spcPct val="120000"/>
              </a:lnSpc>
            </a:pPr>
            <a:r>
              <a:rPr lang="zh-CN" altLang="en-US" sz="2400" dirty="0"/>
              <a:t>库存调节时间</a:t>
            </a:r>
            <a:r>
              <a:rPr lang="en-US" altLang="zh-CN" sz="2400" dirty="0"/>
              <a:t>=0.9</a:t>
            </a:r>
          </a:p>
          <a:p>
            <a:pPr>
              <a:lnSpc>
                <a:spcPct val="120000"/>
              </a:lnSpc>
            </a:pPr>
            <a:r>
              <a:rPr lang="zh-CN" altLang="en-US" sz="2400" dirty="0"/>
              <a:t>劳动力调节时间</a:t>
            </a:r>
            <a:r>
              <a:rPr lang="en-US" altLang="zh-CN" sz="2400" dirty="0"/>
              <a:t>=3</a:t>
            </a:r>
            <a:endParaRPr lang="zh-CN" altLang="en-US" sz="2400" dirty="0"/>
          </a:p>
        </p:txBody>
      </p:sp>
    </p:spTree>
    <p:extLst>
      <p:ext uri="{BB962C8B-B14F-4D97-AF65-F5344CB8AC3E}">
        <p14:creationId xmlns:p14="http://schemas.microsoft.com/office/powerpoint/2010/main" val="238866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测试系统</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假设市场需求稳定，产品销售为一常数（设为</a:t>
            </a:r>
            <a:r>
              <a:rPr lang="en-US" altLang="zh-CN" dirty="0"/>
              <a:t>100</a:t>
            </a:r>
            <a:r>
              <a:rPr lang="zh-CN" altLang="en-US" dirty="0"/>
              <a:t>），测试系统行为特征。</a:t>
            </a:r>
            <a:endParaRPr lang="en-US" altLang="zh-CN" dirty="0"/>
          </a:p>
          <a:p>
            <a:pPr marL="514350" indent="-514350">
              <a:buFont typeface="+mj-lt"/>
              <a:buAutoNum type="arabicPeriod"/>
            </a:pPr>
            <a:r>
              <a:rPr lang="zh-CN" altLang="en-US" dirty="0"/>
              <a:t>假设市场需求发生突然变化，产品销售变为</a:t>
            </a:r>
            <a:r>
              <a:rPr lang="en-US" altLang="zh-CN" dirty="0"/>
              <a:t>100+STEP(50,20)</a:t>
            </a:r>
            <a:r>
              <a:rPr lang="zh-CN" altLang="en-US" dirty="0"/>
              <a:t>，测试企业的运营系统如何适应市场变化。</a:t>
            </a:r>
            <a:endParaRPr lang="en-US" altLang="zh-CN" dirty="0"/>
          </a:p>
          <a:p>
            <a:pPr marL="514350" indent="-514350">
              <a:buFont typeface="+mj-lt"/>
              <a:buAutoNum type="arabicPeriod"/>
            </a:pPr>
            <a:r>
              <a:rPr lang="zh-CN" altLang="en-US" dirty="0"/>
              <a:t>改变具有管理意义的三个参数</a:t>
            </a:r>
            <a:endParaRPr lang="en-US" altLang="zh-CN" dirty="0"/>
          </a:p>
          <a:p>
            <a:pPr marL="880110" lvl="1" indent="-514350">
              <a:buFont typeface="+mj-lt"/>
              <a:buAutoNum type="arabicPeriod"/>
            </a:pPr>
            <a:r>
              <a:rPr lang="zh-CN" altLang="en-US" dirty="0"/>
              <a:t>劳动力调整时间</a:t>
            </a:r>
            <a:endParaRPr lang="en-US" altLang="zh-CN" dirty="0"/>
          </a:p>
          <a:p>
            <a:pPr marL="880110" lvl="1" indent="-514350">
              <a:buFont typeface="+mj-lt"/>
              <a:buAutoNum type="arabicPeriod"/>
            </a:pPr>
            <a:r>
              <a:rPr lang="zh-CN" altLang="en-US" dirty="0"/>
              <a:t>库存周期</a:t>
            </a:r>
            <a:endParaRPr lang="en-US" altLang="zh-CN" dirty="0"/>
          </a:p>
          <a:p>
            <a:pPr marL="880110" lvl="1" indent="-514350">
              <a:buFont typeface="+mj-lt"/>
              <a:buAutoNum type="arabicPeriod"/>
            </a:pPr>
            <a:r>
              <a:rPr lang="zh-CN" altLang="en-US" dirty="0"/>
              <a:t>库存调节时间</a:t>
            </a:r>
            <a:endParaRPr lang="en-US" altLang="zh-CN" dirty="0"/>
          </a:p>
          <a:p>
            <a:pPr marL="880110" lvl="1" indent="-514350">
              <a:buFont typeface="+mj-lt"/>
              <a:buAutoNum type="arabicPeriod"/>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1776195"/>
              </p:ext>
            </p:extLst>
          </p:nvPr>
        </p:nvGraphicFramePr>
        <p:xfrm>
          <a:off x="5158308" y="5710575"/>
          <a:ext cx="5688633" cy="367983"/>
        </p:xfrm>
        <a:graphic>
          <a:graphicData uri="http://schemas.openxmlformats.org/drawingml/2006/table">
            <a:tbl>
              <a:tblPr firstRow="1" bandRow="1">
                <a:tableStyleId>{073A0DAA-6AF3-43AB-8588-CEC1D06C72B9}</a:tableStyleId>
              </a:tblPr>
              <a:tblGrid>
                <a:gridCol w="1896211">
                  <a:extLst>
                    <a:ext uri="{9D8B030D-6E8A-4147-A177-3AD203B41FA5}">
                      <a16:colId xmlns:a16="http://schemas.microsoft.com/office/drawing/2014/main" val="627473828"/>
                    </a:ext>
                  </a:extLst>
                </a:gridCol>
                <a:gridCol w="1896211">
                  <a:extLst>
                    <a:ext uri="{9D8B030D-6E8A-4147-A177-3AD203B41FA5}">
                      <a16:colId xmlns:a16="http://schemas.microsoft.com/office/drawing/2014/main" val="1609525036"/>
                    </a:ext>
                  </a:extLst>
                </a:gridCol>
                <a:gridCol w="1896211">
                  <a:extLst>
                    <a:ext uri="{9D8B030D-6E8A-4147-A177-3AD203B41FA5}">
                      <a16:colId xmlns:a16="http://schemas.microsoft.com/office/drawing/2014/main" val="1513098268"/>
                    </a:ext>
                  </a:extLst>
                </a:gridCol>
              </a:tblGrid>
              <a:tr h="367983">
                <a:tc>
                  <a:txBody>
                    <a:bodyPr/>
                    <a:lstStyle/>
                    <a:p>
                      <a:r>
                        <a:rPr lang="zh-CN" altLang="en-US" b="0" dirty="0">
                          <a:solidFill>
                            <a:schemeClr val="tx2">
                              <a:lumMod val="95000"/>
                              <a:lumOff val="5000"/>
                            </a:schemeClr>
                          </a:solidFill>
                        </a:rPr>
                        <a:t>减幅振荡</a:t>
                      </a:r>
                    </a:p>
                  </a:txBody>
                  <a:tcPr>
                    <a:noFill/>
                  </a:tcPr>
                </a:tc>
                <a:tc>
                  <a:txBody>
                    <a:bodyPr/>
                    <a:lstStyle/>
                    <a:p>
                      <a:r>
                        <a:rPr lang="zh-CN" altLang="en-US" b="0" dirty="0">
                          <a:solidFill>
                            <a:schemeClr val="tx2">
                              <a:lumMod val="95000"/>
                              <a:lumOff val="5000"/>
                            </a:schemeClr>
                          </a:solidFill>
                        </a:rPr>
                        <a:t>等幅振荡</a:t>
                      </a:r>
                    </a:p>
                  </a:txBody>
                  <a:tcPr>
                    <a:noFill/>
                  </a:tcPr>
                </a:tc>
                <a:tc>
                  <a:txBody>
                    <a:bodyPr/>
                    <a:lstStyle/>
                    <a:p>
                      <a:r>
                        <a:rPr lang="zh-CN" altLang="en-US" b="0" dirty="0">
                          <a:solidFill>
                            <a:schemeClr val="tx2">
                              <a:lumMod val="95000"/>
                              <a:lumOff val="5000"/>
                            </a:schemeClr>
                          </a:solidFill>
                        </a:rPr>
                        <a:t>增幅振荡</a:t>
                      </a:r>
                    </a:p>
                  </a:txBody>
                  <a:tcPr>
                    <a:noFill/>
                  </a:tcPr>
                </a:tc>
                <a:extLst>
                  <a:ext uri="{0D108BD9-81ED-4DB2-BD59-A6C34878D82A}">
                    <a16:rowId xmlns:a16="http://schemas.microsoft.com/office/drawing/2014/main" val="1750549831"/>
                  </a:ext>
                </a:extLst>
              </a:tr>
            </a:tbl>
          </a:graphicData>
        </a:graphic>
      </p:graphicFrame>
      <p:sp>
        <p:nvSpPr>
          <p:cNvPr id="5" name="文本框 4"/>
          <p:cNvSpPr txBox="1"/>
          <p:nvPr/>
        </p:nvSpPr>
        <p:spPr>
          <a:xfrm>
            <a:off x="1605002" y="5711507"/>
            <a:ext cx="3647152" cy="369332"/>
          </a:xfrm>
          <a:prstGeom prst="rect">
            <a:avLst/>
          </a:prstGeom>
          <a:noFill/>
        </p:spPr>
        <p:txBody>
          <a:bodyPr wrap="none" rtlCol="0">
            <a:spAutoFit/>
          </a:bodyPr>
          <a:lstStyle/>
          <a:p>
            <a:r>
              <a:rPr lang="zh-CN" altLang="en-US" dirty="0"/>
              <a:t>系统能否出现如下三种行为模式：</a:t>
            </a:r>
          </a:p>
        </p:txBody>
      </p:sp>
    </p:spTree>
    <p:extLst>
      <p:ext uri="{BB962C8B-B14F-4D97-AF65-F5344CB8AC3E}">
        <p14:creationId xmlns:p14="http://schemas.microsoft.com/office/powerpoint/2010/main" val="274253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系统特性</a:t>
            </a:r>
          </a:p>
        </p:txBody>
      </p:sp>
      <p:sp>
        <p:nvSpPr>
          <p:cNvPr id="3" name="内容占位符 2"/>
          <p:cNvSpPr>
            <a:spLocks noGrp="1"/>
          </p:cNvSpPr>
          <p:nvPr>
            <p:ph idx="1"/>
          </p:nvPr>
        </p:nvSpPr>
        <p:spPr/>
        <p:txBody>
          <a:bodyPr/>
          <a:lstStyle/>
          <a:p>
            <a:pPr marL="0" indent="0">
              <a:buNone/>
            </a:pPr>
            <a:r>
              <a:rPr lang="zh-CN" altLang="en-US" dirty="0"/>
              <a:t>尝试总结对该企业运营系统的结论</a:t>
            </a:r>
            <a:endParaRPr lang="en-US" altLang="zh-CN" dirty="0"/>
          </a:p>
          <a:p>
            <a:r>
              <a:rPr lang="zh-CN" altLang="en-US" dirty="0"/>
              <a:t>问题</a:t>
            </a:r>
            <a:r>
              <a:rPr lang="en-US" altLang="zh-CN" dirty="0"/>
              <a:t>1</a:t>
            </a:r>
            <a:r>
              <a:rPr lang="zh-CN" altLang="en-US" dirty="0"/>
              <a:t>：该“生产</a:t>
            </a:r>
            <a:r>
              <a:rPr lang="en-US" altLang="zh-CN" dirty="0"/>
              <a:t>-</a:t>
            </a:r>
            <a:r>
              <a:rPr lang="zh-CN" altLang="en-US" dirty="0"/>
              <a:t>劳动”系统能够产生几种行为模式</a:t>
            </a:r>
            <a:endParaRPr lang="en-US" altLang="zh-CN" dirty="0"/>
          </a:p>
          <a:p>
            <a:r>
              <a:rPr lang="zh-CN" altLang="en-US" dirty="0"/>
              <a:t>问题</a:t>
            </a:r>
            <a:r>
              <a:rPr lang="en-US" altLang="zh-CN" dirty="0"/>
              <a:t>2</a:t>
            </a:r>
            <a:r>
              <a:rPr lang="zh-CN" altLang="en-US" dirty="0"/>
              <a:t>：该企业的运用对市场销售的变化产生什么变化</a:t>
            </a:r>
          </a:p>
        </p:txBody>
      </p:sp>
    </p:spTree>
    <p:extLst>
      <p:ext uri="{BB962C8B-B14F-4D97-AF65-F5344CB8AC3E}">
        <p14:creationId xmlns:p14="http://schemas.microsoft.com/office/powerpoint/2010/main" val="325122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xml><?xml version="1.0" encoding="utf-8"?>
<Control xmlns="http://schemas.microsoft.com/VisualStudio/2011/storyboarding/control">
  <Id Name="System.Storyboarding.Common.DragSelection" Revision="1" Stencil="System.Storyboarding.Comm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4.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5.xml><?xml version="1.0" encoding="utf-8"?>
<Control xmlns="http://schemas.microsoft.com/VisualStudio/2011/storyboarding/control">
  <Id Name="System.Storyboarding.WindowsApps.WindowsAppsListBox" Revision="1" Stencil="System.Storyboarding.WindowsApps" StencilVersion="0.1"/>
</Control>
</file>

<file path=customXml/item6.xml><?xml version="1.0" encoding="utf-8"?>
<Control xmlns="http://schemas.microsoft.com/VisualStudio/2011/storyboarding/control">
  <Id Name="System.Storyboarding.WindowsApps.WindowsAppsProgressRing" Revision="1" Stencil="System.Storyboarding.WindowsApps" StencilVersion="0.1"/>
</Control>
</file>

<file path=customXml/item7.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2.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3.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4.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5.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6.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7.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749</TotalTime>
  <Words>1028</Words>
  <Application>Microsoft Macintosh PowerPoint</Application>
  <PresentationFormat>自定义</PresentationFormat>
  <Paragraphs>95</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Arial</vt:lpstr>
      <vt:lpstr>Euphemia</vt:lpstr>
      <vt:lpstr>数学 16x9</vt:lpstr>
      <vt:lpstr>物流系统建模与仿真</vt:lpstr>
      <vt:lpstr>二阶并联系统</vt:lpstr>
      <vt:lpstr>系统流图</vt:lpstr>
      <vt:lpstr>案例1：制造厂商的人力和生产协调问题</vt:lpstr>
      <vt:lpstr>情景描述</vt:lpstr>
      <vt:lpstr>PowerPoint 演示文稿</vt:lpstr>
      <vt:lpstr>PowerPoint 演示文稿</vt:lpstr>
      <vt:lpstr>测试系统</vt:lpstr>
      <vt:lpstr>系统特性</vt:lpstr>
      <vt:lpstr>案例3：恶性竞争</vt:lpstr>
      <vt:lpstr>恶性竞争的因果关系图</vt:lpstr>
      <vt:lpstr>PowerPoint 演示文稿</vt:lpstr>
      <vt:lpstr>探讨</vt:lpstr>
      <vt:lpstr>案例4：投资与成长</vt:lpstr>
      <vt:lpstr>模型的流图与方程</vt:lpstr>
      <vt:lpstr>探讨</vt:lpstr>
      <vt:lpstr>练习：市场中看不见的手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71</cp:revision>
  <dcterms:created xsi:type="dcterms:W3CDTF">2018-02-25T17:57:50Z</dcterms:created>
  <dcterms:modified xsi:type="dcterms:W3CDTF">2019-05-03T16:40:34Z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